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2"/>
  </p:normalViewPr>
  <p:slideViewPr>
    <p:cSldViewPr snapToGrid="0" snapToObjects="1">
      <p:cViewPr varScale="1">
        <p:scale>
          <a:sx n="102" d="100"/>
          <a:sy n="102" d="100"/>
        </p:scale>
        <p:origin x="138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 to get to know the each other and establish framework for future sessions</a:t>
            </a:r>
          </a:p>
          <a:p>
            <a:r>
              <a:t>Introduce think pair share</a:t>
            </a:r>
          </a:p>
          <a:p>
            <a:r>
              <a:t>Establish expectations for portfolio contribution for this part of the course</a:t>
            </a:r>
          </a:p>
          <a:p>
            <a:r>
              <a:t>Much of the session will be run via discussion and question and answer</a:t>
            </a:r>
          </a:p>
          <a:p>
            <a:r>
              <a:t>The slides will be used according to need, but can form a useful note for review and revision.</a:t>
            </a:r>
          </a:p>
          <a:p>
            <a:r>
              <a:t>They can also be used as reference by students who do not attend the session.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Explain and discuss the marking process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Shape 4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 blackboard to check details of the module, and background information which is still relevant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Resources are put into a collection in edshare, go and get them if you want copies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Recap on what has gone, and what is expected</a:t>
            </a:r>
          </a:p>
          <a:p>
            <a:r>
              <a:t>Gauging the level of engagement, and motivation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3" name="Shape 4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Relate the whole routes to success class back to the personal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Opening for discussion of the range of types of feedback</a:t>
            </a:r>
          </a:p>
          <a:p>
            <a:r>
              <a:t>Learning taking place in three domains</a:t>
            </a:r>
          </a:p>
          <a:p>
            <a:pPr lvl="1" indent="457200"/>
            <a:r>
              <a:t>Cognitive</a:t>
            </a:r>
          </a:p>
          <a:p>
            <a:pPr lvl="1" indent="457200"/>
            <a:r>
              <a:t>Affective</a:t>
            </a:r>
          </a:p>
          <a:p>
            <a:pPr lvl="1" indent="457200"/>
            <a:r>
              <a:t>Psycho-motor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Interactive discussion, write feedback on board/acetate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hape 5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Ask the question, get a vote, have some discussion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8" name="Shape 5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Discussion of different types of feedback</a:t>
            </a:r>
          </a:p>
          <a:p>
            <a:r>
              <a:t>Relation between feedback and reflection</a:t>
            </a:r>
          </a:p>
          <a:p>
            <a:r>
              <a:t>Peer learning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2" name="Shape 5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 five minute video clip which looks at the student experience from the students perspective</a:t>
            </a:r>
          </a:p>
          <a:p>
            <a:r>
              <a:t>Opens up discussion into the tensions between academic and non academic life</a:t>
            </a:r>
          </a:p>
          <a:p>
            <a:r>
              <a:t>Need for work life balance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to establish how the classes will be run</a:t>
            </a:r>
          </a:p>
          <a:p>
            <a:r>
              <a:t>E.g. Q&amp;A</a:t>
            </a:r>
          </a:p>
          <a:p>
            <a:r>
              <a:t>Think share pair</a:t>
            </a:r>
          </a:p>
          <a:p>
            <a:r>
              <a:t>zappers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 to get some general feedback from the students – who are you, why are you here? This is also the opening question to the Portfolio interview</a:t>
            </a:r>
          </a:p>
          <a:p>
            <a:r>
              <a:t>Establish the diversity of objectives, but also the commonality</a:t>
            </a:r>
          </a:p>
          <a:p>
            <a:r>
              <a:t>Reminder – from induction….</a:t>
            </a:r>
          </a:p>
          <a:p>
            <a:r>
              <a:t>Extra info - degree profile of students from FY same as that of A level point entry</a:t>
            </a:r>
          </a:p>
          <a:p>
            <a:r>
              <a:t>Students may go on to do degree different to that first selected</a:t>
            </a:r>
          </a:p>
          <a:p>
            <a:r>
              <a:t>Some students take the year a second time</a:t>
            </a:r>
          </a:p>
          <a:p>
            <a:r>
              <a:t>Some students go on to study at another university</a:t>
            </a:r>
          </a:p>
          <a:p>
            <a:r>
              <a:t>You have to pass the course to progress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Exam</a:t>
            </a:r>
          </a:p>
          <a:p>
            <a:r>
              <a:t>2) Your motivations</a:t>
            </a:r>
          </a:p>
          <a:p>
            <a:r>
              <a:t>3) Your progress</a:t>
            </a:r>
          </a:p>
          <a:p>
            <a:r>
              <a:t>4) Self knowledge</a:t>
            </a:r>
          </a:p>
          <a:p>
            <a:r>
              <a:t>5) Future Objectives</a:t>
            </a:r>
          </a:p>
          <a:p>
            <a:r>
              <a:t>Explaining how the classes will be used to to fill out the portfolio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photo by    photo by Anne Roberts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where we get to in week 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Shape 4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Show the portfolio using the visualiser</a:t>
            </a:r>
          </a:p>
          <a:p>
            <a:r>
              <a:t>Have a one page handout of the sections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" name="Shape 4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Each look at the handout individually</a:t>
            </a:r>
          </a:p>
          <a:p>
            <a:r>
              <a:t>Verbal questioning, do you have a problem with section?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you have to think about</a:t>
            </a:r>
          </a:p>
          <a:p>
            <a:r>
              <a:t>Exam (performance and progression)</a:t>
            </a:r>
          </a:p>
          <a:p>
            <a:r>
              <a:t>Motivations</a:t>
            </a:r>
          </a:p>
          <a:p>
            <a:r>
              <a:t>Progress</a:t>
            </a:r>
          </a:p>
          <a:p>
            <a:r>
              <a:t>Self Knowledge</a:t>
            </a:r>
          </a:p>
          <a:p>
            <a:r>
              <a:t>Future Plans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42" y="0"/>
            <a:ext cx="9100458" cy="68797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2590800" y="2286000"/>
            <a:ext cx="6180224" cy="1470025"/>
          </a:xfrm>
          <a:prstGeom prst="rect">
            <a:avLst/>
          </a:prstGeom>
        </p:spPr>
        <p:txBody>
          <a:bodyPr anchor="t"/>
          <a:lstStyle>
            <a:lvl1pPr algn="r">
              <a:defRPr b="1" cap="small">
                <a:solidFill>
                  <a:srgbClr val="0033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2400" y="4038600"/>
            <a:ext cx="4772529" cy="9906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1pPr>
            <a:lvl2pPr marL="0" indent="4572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2pPr>
            <a:lvl3pPr marL="0" indent="9144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3pPr>
            <a:lvl4pPr marL="0" indent="13716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4pPr>
            <a:lvl5pPr marL="0" indent="18288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51"/>
            <a:ext cx="372161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762000" y="27463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ground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42" y="0"/>
            <a:ext cx="9100458" cy="687977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367" y="187452"/>
            <a:ext cx="8827266" cy="648309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600200" y="2492375"/>
            <a:ext cx="6762750" cy="1470025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20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40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60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80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42" y="0"/>
            <a:ext cx="9100458" cy="6879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161048" y="-3176816"/>
            <a:ext cx="2819401" cy="917303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  <a:prstGeom prst="rect">
            <a:avLst/>
          </a:prstGeom>
        </p:spPr>
        <p:txBody>
          <a:bodyPr anchor="b"/>
          <a:lstStyle>
            <a:lvl1pPr>
              <a:defRPr sz="4000" b="1" cap="small">
                <a:solidFill>
                  <a:srgbClr val="0033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762000" y="27463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762000" y="27463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736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6858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3803650" y="273050"/>
            <a:ext cx="5111750" cy="5853113"/>
          </a:xfrm>
          <a:prstGeom prst="rect">
            <a:avLst/>
          </a:prstGeom>
        </p:spPr>
        <p:txBody>
          <a:bodyPr/>
          <a:lstStyle>
            <a:lvl4pPr marL="1737360" indent="-365760"/>
            <a:lvl5pPr marL="2194560" indent="-3657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half" idx="13"/>
          </p:nvPr>
        </p:nvSpPr>
        <p:spPr>
          <a:xfrm>
            <a:off x="6857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762000" y="27463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67818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274638"/>
            <a:ext cx="5867400" cy="5851526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jpe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542" y="0"/>
            <a:ext cx="9100458" cy="6879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-152400" y="-109184"/>
            <a:ext cx="818708" cy="708319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762000" y="269631"/>
            <a:ext cx="80772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52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6764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336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hyperlink" Target="http://www.edshare.soton.ac.uk/4690/" TargetMode="External"/><Relationship Id="rId5" Type="http://schemas.openxmlformats.org/officeDocument/2006/relationships/hyperlink" Target="http://edshare.soton.ac.uk/19741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edshare.soton.ac.uk/1974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edshare.soton.ac.uk/19741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hyperlink" Target="https://youtu.be/hOA-2hl1Vbc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750words.com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edshare.soton.ac.uk/18185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GCJ46vyR9o" TargetMode="External"/><Relationship Id="rId4" Type="http://schemas.openxmlformats.org/officeDocument/2006/relationships/image" Target="../media/image38.png"/><Relationship Id="rId5" Type="http://schemas.openxmlformats.org/officeDocument/2006/relationships/hyperlink" Target="http://www.edshare.soton.ac.uk/67/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s://youtu.be/dGCJ46vyR9o?list=PL77BB94D4838EAD4C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edshare.soton.ac.uk/14045/" TargetMode="Externa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2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04087">
              <a:defRPr sz="3003"/>
            </a:pPr>
            <a:r>
              <a:t>Foundation Year</a:t>
            </a:r>
            <a:br/>
            <a:r>
              <a:t>Routes to Success</a:t>
            </a:r>
            <a:br/>
            <a:r>
              <a:rPr sz="1617"/>
              <a:t>Part III - Sustaining Success</a:t>
            </a:r>
            <a:br>
              <a:rPr sz="1617"/>
            </a:br>
            <a:r>
              <a:rPr sz="1617"/>
              <a:t>Su White, ECS</a:t>
            </a:r>
          </a:p>
        </p:txBody>
      </p:sp>
      <p:sp>
        <p:nvSpPr>
          <p:cNvPr id="147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</p:spPr>
        <p:txBody>
          <a:bodyPr/>
          <a:lstStyle/>
          <a:p>
            <a:r>
              <a:t>Su White</a:t>
            </a:r>
            <a:br/>
            <a:r>
              <a:t>Semester 2</a:t>
            </a:r>
          </a:p>
          <a:p>
            <a:r>
              <a:t>overview</a:t>
            </a:r>
          </a:p>
        </p:txBody>
      </p:sp>
      <p:pic>
        <p:nvPicPr>
          <p:cNvPr id="14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9675" y="630750"/>
            <a:ext cx="3143250" cy="419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 5">
            <a:hlinkClick r:id="rId4"/>
          </p:cNvPr>
          <p:cNvSpPr/>
          <p:nvPr/>
        </p:nvSpPr>
        <p:spPr>
          <a:xfrm>
            <a:off x="304800" y="6488667"/>
            <a:ext cx="9144001" cy="369332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dirty="0"/>
              <a:t>Resource set in Edshare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://edshare.soton.ac.uk/19741/</a:t>
            </a:r>
            <a:r>
              <a:rPr lang="en-US" dirty="0"/>
              <a:t> </a:t>
            </a:r>
            <a:endParaRPr lang="en-GB" dirty="0"/>
          </a:p>
        </p:txBody>
      </p:sp>
      <p:grpSp>
        <p:nvGrpSpPr>
          <p:cNvPr id="152" name="Right Arrow 2"/>
          <p:cNvGrpSpPr/>
          <p:nvPr/>
        </p:nvGrpSpPr>
        <p:grpSpPr>
          <a:xfrm>
            <a:off x="2286000" y="5394140"/>
            <a:ext cx="1724025" cy="972387"/>
            <a:chOff x="0" y="0"/>
            <a:chExt cx="1724025" cy="972385"/>
          </a:xfrm>
        </p:grpSpPr>
        <p:sp>
          <p:nvSpPr>
            <p:cNvPr id="150" name="Arrow"/>
            <p:cNvSpPr/>
            <p:nvPr/>
          </p:nvSpPr>
          <p:spPr>
            <a:xfrm>
              <a:off x="0" y="0"/>
              <a:ext cx="1724025" cy="97238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151" name="Introduction"/>
            <p:cNvSpPr txBox="1"/>
            <p:nvPr/>
          </p:nvSpPr>
          <p:spPr>
            <a:xfrm>
              <a:off x="0" y="307123"/>
              <a:ext cx="148092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Introduction</a:t>
              </a:r>
            </a:p>
          </p:txBody>
        </p:sp>
      </p:grpSp>
      <p:grpSp>
        <p:nvGrpSpPr>
          <p:cNvPr id="155" name="Right Arrow 7"/>
          <p:cNvGrpSpPr/>
          <p:nvPr/>
        </p:nvGrpSpPr>
        <p:grpSpPr>
          <a:xfrm>
            <a:off x="4379119" y="5394140"/>
            <a:ext cx="1743076" cy="972387"/>
            <a:chOff x="0" y="0"/>
            <a:chExt cx="1743075" cy="972385"/>
          </a:xfrm>
        </p:grpSpPr>
        <p:sp>
          <p:nvSpPr>
            <p:cNvPr id="153" name="Arrow"/>
            <p:cNvSpPr/>
            <p:nvPr/>
          </p:nvSpPr>
          <p:spPr>
            <a:xfrm>
              <a:off x="0" y="0"/>
              <a:ext cx="1743075" cy="97238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78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154" name="Consolidation"/>
            <p:cNvSpPr txBox="1"/>
            <p:nvPr/>
          </p:nvSpPr>
          <p:spPr>
            <a:xfrm>
              <a:off x="0" y="173773"/>
              <a:ext cx="1499979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Consolidation</a:t>
              </a:r>
            </a:p>
          </p:txBody>
        </p:sp>
      </p:grpSp>
      <p:grpSp>
        <p:nvGrpSpPr>
          <p:cNvPr id="158" name="Right Arrow 9"/>
          <p:cNvGrpSpPr/>
          <p:nvPr/>
        </p:nvGrpSpPr>
        <p:grpSpPr>
          <a:xfrm>
            <a:off x="6705600" y="5362878"/>
            <a:ext cx="1743075" cy="972387"/>
            <a:chOff x="0" y="0"/>
            <a:chExt cx="1743075" cy="972385"/>
          </a:xfrm>
        </p:grpSpPr>
        <p:sp>
          <p:nvSpPr>
            <p:cNvPr id="156" name="Arrow"/>
            <p:cNvSpPr/>
            <p:nvPr/>
          </p:nvSpPr>
          <p:spPr>
            <a:xfrm>
              <a:off x="0" y="0"/>
              <a:ext cx="1743075" cy="97238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100000">
                  <a:srgbClr val="D8C9EE"/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157" name="Completion"/>
            <p:cNvSpPr txBox="1"/>
            <p:nvPr/>
          </p:nvSpPr>
          <p:spPr>
            <a:xfrm>
              <a:off x="0" y="307123"/>
              <a:ext cx="149997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Completion</a:t>
              </a:r>
            </a:p>
          </p:txBody>
        </p:sp>
      </p:grpSp>
      <p:grpSp>
        <p:nvGrpSpPr>
          <p:cNvPr id="161" name="Right Arrow 10"/>
          <p:cNvGrpSpPr/>
          <p:nvPr/>
        </p:nvGrpSpPr>
        <p:grpSpPr>
          <a:xfrm>
            <a:off x="741758" y="5362878"/>
            <a:ext cx="1252539" cy="972387"/>
            <a:chOff x="0" y="0"/>
            <a:chExt cx="1252537" cy="972385"/>
          </a:xfrm>
        </p:grpSpPr>
        <p:sp>
          <p:nvSpPr>
            <p:cNvPr id="159" name="Arrow"/>
            <p:cNvSpPr/>
            <p:nvPr/>
          </p:nvSpPr>
          <p:spPr>
            <a:xfrm>
              <a:off x="0" y="0"/>
              <a:ext cx="1252538" cy="97238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160" name="Notes"/>
            <p:cNvSpPr txBox="1"/>
            <p:nvPr/>
          </p:nvSpPr>
          <p:spPr>
            <a:xfrm>
              <a:off x="0" y="307123"/>
              <a:ext cx="100944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Notes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8200" y="864944"/>
            <a:ext cx="2089150" cy="2197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" name="Oval Callout 6"/>
          <p:cNvGrpSpPr/>
          <p:nvPr/>
        </p:nvGrpSpPr>
        <p:grpSpPr>
          <a:xfrm>
            <a:off x="7086600" y="431941"/>
            <a:ext cx="2133600" cy="1424941"/>
            <a:chOff x="0" y="0"/>
            <a:chExt cx="2133600" cy="1424939"/>
          </a:xfrm>
        </p:grpSpPr>
        <p:sp>
          <p:nvSpPr>
            <p:cNvPr id="197" name="Quote Bubble"/>
            <p:cNvSpPr/>
            <p:nvPr/>
          </p:nvSpPr>
          <p:spPr>
            <a:xfrm>
              <a:off x="0" y="25258"/>
              <a:ext cx="2133600" cy="1374424"/>
            </a:xfrm>
            <a:prstGeom prst="wedgeEllipseCallout">
              <a:avLst>
                <a:gd name="adj1" fmla="val -111094"/>
                <a:gd name="adj2" fmla="val 96629"/>
              </a:avLst>
            </a:prstGeom>
            <a:gradFill flip="none" rotWithShape="1">
              <a:gsLst>
                <a:gs pos="0">
                  <a:schemeClr val="accent1">
                    <a:hueOff val="357503"/>
                    <a:satOff val="54545"/>
                    <a:lumOff val="29273"/>
                  </a:schemeClr>
                </a:gs>
                <a:gs pos="35000">
                  <a:srgbClr val="BDD4FF"/>
                </a:gs>
                <a:gs pos="100000">
                  <a:schemeClr val="accent1">
                    <a:hueOff val="418253"/>
                    <a:satOff val="54545"/>
                    <a:lumOff val="4249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198" name="What about you?"/>
            <p:cNvSpPr txBox="1"/>
            <p:nvPr/>
          </p:nvSpPr>
          <p:spPr>
            <a:xfrm>
              <a:off x="312458" y="-1"/>
              <a:ext cx="1508684" cy="1424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r>
                <a:t/>
              </a:r>
              <a:br/>
              <a:r>
                <a:rPr sz="2400"/>
                <a:t>What about you?</a:t>
              </a:r>
            </a:p>
          </p:txBody>
        </p:sp>
      </p:grpSp>
      <p:sp>
        <p:nvSpPr>
          <p:cNvPr id="2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627"/>
            </a:lvl1pPr>
          </a:lstStyle>
          <a:p>
            <a:r>
              <a:t>Intros: me, the support team and you? </a:t>
            </a:r>
          </a:p>
        </p:txBody>
      </p:sp>
      <p:sp>
        <p:nvSpPr>
          <p:cNvPr id="20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buSzTx/>
              <a:buNone/>
              <a:defRPr sz="2300"/>
            </a:pPr>
            <a:r>
              <a:t>Leader for this section</a:t>
            </a:r>
            <a:endParaRPr sz="290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Dr Su White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Academic in ECS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saw@ecs.soton.ac.uk	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Researcher in Web and Internet Science – ECS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/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900"/>
            </a:pPr>
            <a:r>
              <a:t>Why I am here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Senior tutor on the foundation year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Believe that </a:t>
            </a:r>
            <a:r>
              <a:rPr b="1"/>
              <a:t>all</a:t>
            </a:r>
            <a:r>
              <a:t> students can learn and succeed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team..</a:t>
            </a:r>
          </a:p>
        </p:txBody>
      </p:sp>
      <p:sp>
        <p:nvSpPr>
          <p:cNvPr id="206" name="Content Placeholder 3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/>
              <a:t>This term:</a:t>
            </a:r>
          </a:p>
          <a:p>
            <a:r>
              <a:rPr dirty="0"/>
              <a:t> John </a:t>
            </a:r>
            <a:r>
              <a:rPr dirty="0" smtClean="0"/>
              <a:t>Mills</a:t>
            </a:r>
            <a:r>
              <a:rPr lang="en-GB" dirty="0" smtClean="0"/>
              <a:t> and I</a:t>
            </a:r>
            <a:endParaRPr dirty="0"/>
          </a:p>
          <a:p>
            <a:pPr lvl="1"/>
            <a:r>
              <a:rPr dirty="0"/>
              <a:t>Will conduct some </a:t>
            </a:r>
            <a:r>
              <a:rPr dirty="0" smtClean="0"/>
              <a:t>interviews</a:t>
            </a:r>
            <a:endParaRPr lang="en-GB" dirty="0" smtClean="0"/>
          </a:p>
          <a:p>
            <a:pPr lvl="1"/>
            <a:r>
              <a:rPr lang="en-GB" dirty="0" smtClean="0"/>
              <a:t>Discuss your portfolio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207" name="Content Placeholder 4"/>
          <p:cNvSpPr txBox="1"/>
          <p:nvPr/>
        </p:nvSpPr>
        <p:spPr>
          <a:xfrm>
            <a:off x="4640526" y="1600199"/>
            <a:ext cx="427487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/>
              <a:t> you may meet </a:t>
            </a:r>
            <a:r>
              <a:rPr dirty="0" smtClean="0"/>
              <a:t>postgrad’s</a:t>
            </a:r>
            <a:endParaRPr lang="en-GB" dirty="0" smtClean="0"/>
          </a:p>
          <a:p>
            <a:pPr marL="342900" lvl="2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 smtClean="0"/>
              <a:t>in </a:t>
            </a:r>
            <a:r>
              <a:rPr dirty="0"/>
              <a:t>lectures</a:t>
            </a:r>
          </a:p>
          <a:p>
            <a:pPr marL="342900" lvl="1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/>
              <a:t> </a:t>
            </a:r>
            <a:r>
              <a:rPr dirty="0" smtClean="0"/>
              <a:t>conducting </a:t>
            </a:r>
            <a:r>
              <a:rPr dirty="0"/>
              <a:t>research</a:t>
            </a:r>
          </a:p>
          <a:p>
            <a:pPr marL="742950" lvl="2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rPr dirty="0"/>
              <a:t> surveys</a:t>
            </a:r>
          </a:p>
          <a:p>
            <a:pPr marL="742950" lvl="2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rPr dirty="0"/>
              <a:t> group discussions</a:t>
            </a:r>
          </a:p>
        </p:txBody>
      </p:sp>
      <p:sp>
        <p:nvSpPr>
          <p:cNvPr id="208" name="TextBox 5"/>
          <p:cNvSpPr txBox="1"/>
          <p:nvPr/>
        </p:nvSpPr>
        <p:spPr>
          <a:xfrm>
            <a:off x="1016000" y="5283200"/>
            <a:ext cx="7196667" cy="1269365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t> we are interested in the whole general question</a:t>
            </a:r>
            <a:br/>
            <a:r>
              <a:t>of how you are learning on the foundation year</a:t>
            </a:r>
          </a:p>
          <a:p>
            <a:pPr algn="ctr">
              <a:defRPr sz="2000" b="1"/>
            </a:pPr>
            <a:r>
              <a:t> we are relying on you to participate in all of the various activities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Intros: Why we are here</a:t>
            </a:r>
          </a:p>
        </p:txBody>
      </p:sp>
      <p:sp>
        <p:nvSpPr>
          <p:cNvPr id="211" name="Rectangle 2"/>
          <p:cNvSpPr txBox="1"/>
          <p:nvPr/>
        </p:nvSpPr>
        <p:spPr>
          <a:xfrm>
            <a:off x="779462" y="3308549"/>
            <a:ext cx="4590513" cy="2628925"/>
          </a:xfrm>
          <a:prstGeom prst="rect">
            <a:avLst/>
          </a:prstGeom>
          <a:ln w="12700">
            <a:miter lim="400000"/>
          </a:ln>
          <a:effectLst>
            <a:outerShdw blurRad="50800" dist="25399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defRPr sz="2400"/>
            </a:pPr>
            <a:r>
              <a:rPr dirty="0"/>
              <a:t>Routes to success!</a:t>
            </a:r>
            <a:endParaRPr sz="2800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dirty="0"/>
              <a:t>It’s a module</a:t>
            </a:r>
            <a:endParaRPr sz="2800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dirty="0"/>
              <a:t>You have coursework</a:t>
            </a:r>
            <a:endParaRPr sz="2800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dirty="0"/>
              <a:t>This is the lecture series</a:t>
            </a:r>
            <a:endParaRPr sz="2800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dirty="0"/>
              <a:t>I want to make it </a:t>
            </a:r>
            <a:r>
              <a:rPr dirty="0" smtClean="0"/>
              <a:t>useful</a:t>
            </a:r>
            <a:endParaRPr lang="en-GB" dirty="0" smtClean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lang="en-GB" dirty="0" smtClean="0"/>
              <a:t>I need you to join in</a:t>
            </a:r>
            <a:endParaRPr dirty="0"/>
          </a:p>
        </p:txBody>
      </p:sp>
      <p:grpSp>
        <p:nvGrpSpPr>
          <p:cNvPr id="218" name="AutoShape 5"/>
          <p:cNvGrpSpPr/>
          <p:nvPr/>
        </p:nvGrpSpPr>
        <p:grpSpPr>
          <a:xfrm>
            <a:off x="4849814" y="1434983"/>
            <a:ext cx="4296239" cy="3639117"/>
            <a:chOff x="-1" y="-1"/>
            <a:chExt cx="4296238" cy="3639115"/>
          </a:xfrm>
        </p:grpSpPr>
        <p:sp>
          <p:nvSpPr>
            <p:cNvPr id="212" name="Shape"/>
            <p:cNvSpPr/>
            <p:nvPr/>
          </p:nvSpPr>
          <p:spPr>
            <a:xfrm>
              <a:off x="-1" y="-1"/>
              <a:ext cx="4296238" cy="297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249502"/>
                    <a:satOff val="48101"/>
                    <a:lumOff val="28891"/>
                  </a:schemeClr>
                </a:gs>
                <a:gs pos="35000">
                  <a:srgbClr val="BFEDFF"/>
                </a:gs>
                <a:gs pos="100000">
                  <a:schemeClr val="accent5">
                    <a:hueOff val="308963"/>
                    <a:satOff val="48101"/>
                    <a:lumOff val="41680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3" name="Circle"/>
            <p:cNvSpPr/>
            <p:nvPr/>
          </p:nvSpPr>
          <p:spPr>
            <a:xfrm>
              <a:off x="554429" y="2721242"/>
              <a:ext cx="495301" cy="4953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hueOff val="249502"/>
                    <a:satOff val="48101"/>
                    <a:lumOff val="28891"/>
                  </a:schemeClr>
                </a:gs>
                <a:gs pos="35000">
                  <a:srgbClr val="BFEDFF"/>
                </a:gs>
                <a:gs pos="100000">
                  <a:schemeClr val="accent5">
                    <a:hueOff val="308963"/>
                    <a:satOff val="48101"/>
                    <a:lumOff val="41680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4" name="Circle"/>
            <p:cNvSpPr/>
            <p:nvPr/>
          </p:nvSpPr>
          <p:spPr>
            <a:xfrm>
              <a:off x="316535" y="3158915"/>
              <a:ext cx="330201" cy="33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hueOff val="249502"/>
                    <a:satOff val="48101"/>
                    <a:lumOff val="28891"/>
                  </a:schemeClr>
                </a:gs>
                <a:gs pos="35000">
                  <a:srgbClr val="BFEDFF"/>
                </a:gs>
                <a:gs pos="100000">
                  <a:schemeClr val="accent5">
                    <a:hueOff val="308963"/>
                    <a:satOff val="48101"/>
                    <a:lumOff val="41680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5" name="Circle"/>
            <p:cNvSpPr/>
            <p:nvPr/>
          </p:nvSpPr>
          <p:spPr>
            <a:xfrm>
              <a:off x="189246" y="3474013"/>
              <a:ext cx="165101" cy="1651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hueOff val="249502"/>
                    <a:satOff val="48101"/>
                    <a:lumOff val="28891"/>
                  </a:schemeClr>
                </a:gs>
                <a:gs pos="35000">
                  <a:srgbClr val="BFEDFF"/>
                </a:gs>
                <a:gs pos="100000">
                  <a:schemeClr val="accent5">
                    <a:hueOff val="308963"/>
                    <a:satOff val="48101"/>
                    <a:lumOff val="41680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6" name="Shape"/>
            <p:cNvSpPr/>
            <p:nvPr/>
          </p:nvSpPr>
          <p:spPr>
            <a:xfrm>
              <a:off x="218153" y="151407"/>
              <a:ext cx="3936788" cy="252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46AAC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7" name="Each week we will rehearse part of the portfolio"/>
            <p:cNvSpPr txBox="1"/>
            <p:nvPr/>
          </p:nvSpPr>
          <p:spPr>
            <a:xfrm>
              <a:off x="1074953" y="945780"/>
              <a:ext cx="1842811" cy="92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/>
              <a:r>
                <a:rPr dirty="0"/>
                <a:t>Each week we will</a:t>
              </a:r>
              <a:br>
                <a:rPr dirty="0"/>
              </a:br>
              <a:r>
                <a:rPr dirty="0"/>
                <a:t>rehearse </a:t>
              </a:r>
              <a:r>
                <a:rPr lang="en-GB" dirty="0" smtClean="0"/>
                <a:t>some </a:t>
              </a:r>
              <a:r>
                <a:rPr dirty="0" smtClean="0"/>
                <a:t>of</a:t>
              </a:r>
              <a:r>
                <a:rPr dirty="0"/>
                <a:t/>
              </a:r>
              <a:br>
                <a:rPr dirty="0"/>
              </a:br>
              <a:r>
                <a:rPr dirty="0"/>
                <a:t>the portfolio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4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Introduction:</a:t>
            </a:r>
          </a:p>
        </p:txBody>
      </p:sp>
      <p:sp>
        <p:nvSpPr>
          <p:cNvPr id="221" name="Subtitle 5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 w="9525">
            <a:solidFill>
              <a:srgbClr val="4A7EBB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What you have to 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portfolio process</a:t>
            </a:r>
          </a:p>
        </p:txBody>
      </p:sp>
      <p:sp>
        <p:nvSpPr>
          <p:cNvPr id="224" name="Text Placeholder 6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Portfolio…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You need to write …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endParaRPr dirty="0"/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Use the </a:t>
            </a:r>
            <a:r>
              <a:rPr dirty="0" smtClean="0"/>
              <a:t>template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lang="en-GB" dirty="0" smtClean="0"/>
              <a:t>I will mail a copy to you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endParaRPr dirty="0"/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Complete each section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rPr dirty="0"/>
              <a:t>cover pages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rPr dirty="0"/>
              <a:t>evidence pages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rPr dirty="0"/>
              <a:t>reflection pages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Hand in on time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Attend the interview</a:t>
            </a:r>
          </a:p>
        </p:txBody>
      </p:sp>
      <p:sp>
        <p:nvSpPr>
          <p:cNvPr id="225" name="Content Placeholder 7"/>
          <p:cNvSpPr txBox="1"/>
          <p:nvPr/>
        </p:nvSpPr>
        <p:spPr>
          <a:xfrm>
            <a:off x="4648200" y="1981200"/>
            <a:ext cx="38100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My job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500"/>
            </a:pPr>
            <a:r>
              <a:t>to help you with this task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Your job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500"/>
            </a:pPr>
            <a:r>
              <a:t>do the very best you can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Guidance: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500"/>
            </a:pPr>
            <a:r>
              <a:t>Answer specific questions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500"/>
            </a:pPr>
            <a:r>
              <a:t>Reflect on your answers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500"/>
            </a:pPr>
            <a:r>
              <a:t>Evaluate your motivations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8956" y="5726670"/>
            <a:ext cx="50920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 will ask you to do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something between each meeting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4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Lecture/Learning Structure:</a:t>
            </a:r>
          </a:p>
        </p:txBody>
      </p:sp>
      <p:sp>
        <p:nvSpPr>
          <p:cNvPr id="228" name="Subtitle 5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 w="9525">
            <a:solidFill>
              <a:srgbClr val="4A7EBB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How the work is paced by the class: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Intros: The big picture themes</a:t>
            </a:r>
          </a:p>
        </p:txBody>
      </p:sp>
      <p:grpSp>
        <p:nvGrpSpPr>
          <p:cNvPr id="253" name="Diagram 2"/>
          <p:cNvGrpSpPr/>
          <p:nvPr/>
        </p:nvGrpSpPr>
        <p:grpSpPr>
          <a:xfrm>
            <a:off x="1802513" y="2038637"/>
            <a:ext cx="6096001" cy="3930999"/>
            <a:chOff x="0" y="0"/>
            <a:chExt cx="6096000" cy="3930998"/>
          </a:xfrm>
        </p:grpSpPr>
        <p:grpSp>
          <p:nvGrpSpPr>
            <p:cNvPr id="233" name="Group"/>
            <p:cNvGrpSpPr/>
            <p:nvPr/>
          </p:nvGrpSpPr>
          <p:grpSpPr>
            <a:xfrm>
              <a:off x="0" y="0"/>
              <a:ext cx="1905000" cy="1143000"/>
              <a:chOff x="0" y="0"/>
              <a:chExt cx="1904999" cy="1143000"/>
            </a:xfrm>
          </p:grpSpPr>
          <p:sp>
            <p:nvSpPr>
              <p:cNvPr id="231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2" name="learning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learning</a:t>
                </a:r>
              </a:p>
            </p:txBody>
          </p:sp>
        </p:grpSp>
        <p:grpSp>
          <p:nvGrpSpPr>
            <p:cNvPr id="236" name="Group"/>
            <p:cNvGrpSpPr/>
            <p:nvPr/>
          </p:nvGrpSpPr>
          <p:grpSpPr>
            <a:xfrm>
              <a:off x="2095499" y="0"/>
              <a:ext cx="1905001" cy="1143000"/>
              <a:chOff x="0" y="0"/>
              <a:chExt cx="1904999" cy="1143000"/>
            </a:xfrm>
          </p:grpSpPr>
          <p:sp>
            <p:nvSpPr>
              <p:cNvPr id="234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5" name="reflection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reflection</a:t>
                </a:r>
              </a:p>
            </p:txBody>
          </p:sp>
        </p:grpSp>
        <p:grpSp>
          <p:nvGrpSpPr>
            <p:cNvPr id="239" name="Group"/>
            <p:cNvGrpSpPr/>
            <p:nvPr/>
          </p:nvGrpSpPr>
          <p:grpSpPr>
            <a:xfrm>
              <a:off x="4190999" y="0"/>
              <a:ext cx="1905001" cy="1143000"/>
              <a:chOff x="0" y="0"/>
              <a:chExt cx="1904999" cy="1143000"/>
            </a:xfrm>
          </p:grpSpPr>
          <p:sp>
            <p:nvSpPr>
              <p:cNvPr id="237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8" name="self knowledge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self knowledge</a:t>
                </a:r>
              </a:p>
            </p:txBody>
          </p:sp>
        </p:grpSp>
        <p:grpSp>
          <p:nvGrpSpPr>
            <p:cNvPr id="242" name="Group"/>
            <p:cNvGrpSpPr/>
            <p:nvPr/>
          </p:nvGrpSpPr>
          <p:grpSpPr>
            <a:xfrm>
              <a:off x="0" y="1333500"/>
              <a:ext cx="1905000" cy="1143000"/>
              <a:chOff x="0" y="0"/>
              <a:chExt cx="1904999" cy="1143000"/>
            </a:xfrm>
          </p:grpSpPr>
          <p:sp>
            <p:nvSpPr>
              <p:cNvPr id="240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1" name="Using feedback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Using feedback</a:t>
                </a:r>
              </a:p>
            </p:txBody>
          </p:sp>
        </p:grpSp>
        <p:sp>
          <p:nvSpPr>
            <p:cNvPr id="243" name="Rectangle"/>
            <p:cNvSpPr/>
            <p:nvPr/>
          </p:nvSpPr>
          <p:spPr>
            <a:xfrm>
              <a:off x="2095500" y="1333500"/>
              <a:ext cx="1905000" cy="1143000"/>
            </a:xfrm>
            <a:prstGeom prst="rect">
              <a:avLst/>
            </a:pr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46" name="Group"/>
            <p:cNvGrpSpPr/>
            <p:nvPr/>
          </p:nvGrpSpPr>
          <p:grpSpPr>
            <a:xfrm>
              <a:off x="4190999" y="1333500"/>
              <a:ext cx="1905001" cy="1143000"/>
              <a:chOff x="0" y="0"/>
              <a:chExt cx="1904999" cy="1143000"/>
            </a:xfrm>
          </p:grpSpPr>
          <p:sp>
            <p:nvSpPr>
              <p:cNvPr id="244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5" name="Future planning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Future planning</a:t>
                </a:r>
              </a:p>
            </p:txBody>
          </p:sp>
        </p:grpSp>
        <p:grpSp>
          <p:nvGrpSpPr>
            <p:cNvPr id="249" name="Group"/>
            <p:cNvGrpSpPr/>
            <p:nvPr/>
          </p:nvGrpSpPr>
          <p:grpSpPr>
            <a:xfrm>
              <a:off x="1047749" y="2666999"/>
              <a:ext cx="1905001" cy="1143001"/>
              <a:chOff x="0" y="0"/>
              <a:chExt cx="1904999" cy="1143000"/>
            </a:xfrm>
          </p:grpSpPr>
          <p:sp>
            <p:nvSpPr>
              <p:cNvPr id="247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" name="Hand in  Wed 7th March"/>
              <p:cNvSpPr txBox="1"/>
              <p:nvPr/>
            </p:nvSpPr>
            <p:spPr>
              <a:xfrm>
                <a:off x="0" y="129540"/>
                <a:ext cx="1905000" cy="883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r>
                  <a:rPr dirty="0"/>
                  <a:t>Hand in</a:t>
                </a:r>
                <a:br>
                  <a:rPr dirty="0"/>
                </a:br>
                <a:r>
                  <a:rPr dirty="0"/>
                  <a:t/>
                </a:r>
                <a:br>
                  <a:rPr dirty="0"/>
                </a:br>
                <a:r>
                  <a:rPr dirty="0"/>
                  <a:t>Wed </a:t>
                </a:r>
                <a:r>
                  <a:rPr lang="en-GB" dirty="0" smtClean="0"/>
                  <a:t>6</a:t>
                </a:r>
                <a:r>
                  <a:rPr dirty="0" smtClean="0"/>
                  <a:t>th </a:t>
                </a:r>
                <a:r>
                  <a:rPr dirty="0"/>
                  <a:t>March</a:t>
                </a:r>
              </a:p>
            </p:txBody>
          </p:sp>
        </p:grpSp>
        <p:grpSp>
          <p:nvGrpSpPr>
            <p:cNvPr id="252" name="Group"/>
            <p:cNvGrpSpPr/>
            <p:nvPr/>
          </p:nvGrpSpPr>
          <p:grpSpPr>
            <a:xfrm>
              <a:off x="3143248" y="2546003"/>
              <a:ext cx="1905003" cy="1384995"/>
              <a:chOff x="-1" y="-120996"/>
              <a:chExt cx="1905001" cy="1384994"/>
            </a:xfrm>
          </p:grpSpPr>
          <p:sp>
            <p:nvSpPr>
              <p:cNvPr id="250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1" name="Assessment  Interviews  tbc"/>
              <p:cNvSpPr txBox="1"/>
              <p:nvPr/>
            </p:nvSpPr>
            <p:spPr>
              <a:xfrm>
                <a:off x="0" y="-120996"/>
                <a:ext cx="1905000" cy="1384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b="1" u="sng">
                    <a:solidFill>
                      <a:srgbClr val="FFFFFF"/>
                    </a:solidFill>
                  </a:defRPr>
                </a:pPr>
                <a:r>
                  <a:rPr dirty="0"/>
                  <a:t>Assessment</a:t>
                </a:r>
                <a:r>
                  <a:rPr b="0" u="none" dirty="0"/>
                  <a:t> </a:t>
                </a:r>
                <a:br>
                  <a:rPr b="0" u="none" dirty="0"/>
                </a:br>
                <a:r>
                  <a:rPr b="0" u="none" dirty="0"/>
                  <a:t>Interviews</a:t>
                </a:r>
                <a:br>
                  <a:rPr b="0" u="none" dirty="0"/>
                </a:br>
                <a:r>
                  <a:rPr b="0" u="none" dirty="0"/>
                  <a:t/>
                </a:r>
                <a:br>
                  <a:rPr b="0" u="none" dirty="0"/>
                </a:br>
                <a:r>
                  <a:rPr b="0" u="none" dirty="0" smtClean="0"/>
                  <a:t>tbc</a:t>
                </a:r>
                <a:r>
                  <a:rPr lang="en-GB" b="0" u="none" dirty="0" smtClean="0"/>
                  <a:t> </a:t>
                </a:r>
                <a:br>
                  <a:rPr lang="en-GB" b="0" u="none" dirty="0" smtClean="0"/>
                </a:br>
                <a:r>
                  <a:rPr lang="en-GB" b="0" u="none" dirty="0" smtClean="0"/>
                  <a:t>from 18</a:t>
                </a:r>
                <a:r>
                  <a:rPr lang="en-GB" b="0" u="none" baseline="30000" dirty="0" smtClean="0"/>
                  <a:t>th</a:t>
                </a:r>
                <a:r>
                  <a:rPr lang="en-GB" b="0" u="none" dirty="0" smtClean="0"/>
                  <a:t> March</a:t>
                </a:r>
                <a:endParaRPr b="0" u="none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I will help you</a:t>
            </a:r>
          </a:p>
        </p:txBody>
      </p:sp>
      <p:sp>
        <p:nvSpPr>
          <p:cNvPr id="25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/>
              <a:t>Supporting tasks</a:t>
            </a:r>
          </a:p>
          <a:p>
            <a:r>
              <a:rPr dirty="0"/>
              <a:t>Watch the videos</a:t>
            </a:r>
          </a:p>
          <a:p>
            <a:r>
              <a:rPr dirty="0"/>
              <a:t>Complete surveys</a:t>
            </a:r>
          </a:p>
          <a:p>
            <a:r>
              <a:rPr dirty="0"/>
              <a:t>Write a draft </a:t>
            </a:r>
            <a:br>
              <a:rPr dirty="0"/>
            </a:br>
            <a:r>
              <a:rPr dirty="0"/>
              <a:t>before the final version</a:t>
            </a:r>
          </a:p>
        </p:txBody>
      </p:sp>
      <p:sp>
        <p:nvSpPr>
          <p:cNvPr id="259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Videos</a:t>
            </a:r>
          </a:p>
          <a:p>
            <a:pPr marL="742950" lvl="1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t>Help you see the bigger picture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Quizzes</a:t>
            </a:r>
          </a:p>
          <a:p>
            <a:pPr marL="742950" lvl="1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t>Pace you through the reflection which goes with the course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Drafts</a:t>
            </a:r>
          </a:p>
          <a:p>
            <a:pPr marL="742950" lvl="1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t>Help you produce an excellent final version</a:t>
            </a:r>
          </a:p>
        </p:txBody>
      </p:sp>
      <p:sp>
        <p:nvSpPr>
          <p:cNvPr id="260" name="TextBox 4"/>
          <p:cNvSpPr txBox="1"/>
          <p:nvPr/>
        </p:nvSpPr>
        <p:spPr>
          <a:xfrm>
            <a:off x="685800" y="6019800"/>
            <a:ext cx="8458200" cy="65024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Student work improved after we introduced the surveys and videos</a:t>
            </a:r>
          </a:p>
          <a:p>
            <a:pPr algn="ctr"/>
            <a:r>
              <a:t> Complete the tasks:  they can help you get better marks!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reminder</a:t>
            </a:r>
          </a:p>
        </p:txBody>
      </p:sp>
      <p:sp>
        <p:nvSpPr>
          <p:cNvPr id="26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67373" y="4662082"/>
            <a:ext cx="7395577" cy="12959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 i="1"/>
            </a:pPr>
            <a:r>
              <a:t>“We don't receive wisdom; </a:t>
            </a:r>
            <a:br/>
            <a:r>
              <a:t>we must discover it for ourselves </a:t>
            </a:r>
            <a:br/>
            <a:r>
              <a:t>after a journey that no one can take for us …”</a:t>
            </a:r>
            <a:r>
              <a:rPr i="0"/>
              <a:t>  </a:t>
            </a:r>
          </a:p>
        </p:txBody>
      </p:sp>
      <p:pic>
        <p:nvPicPr>
          <p:cNvPr id="264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3299" y="832156"/>
            <a:ext cx="2545346" cy="3551904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ctangle 5"/>
          <p:cNvSpPr/>
          <p:nvPr/>
        </p:nvSpPr>
        <p:spPr>
          <a:xfrm>
            <a:off x="403224" y="5958056"/>
            <a:ext cx="8740776" cy="393066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0"/>
              </a:spcBef>
              <a:defRPr sz="2000">
                <a:solidFill>
                  <a:srgbClr val="FFFFFF"/>
                </a:solidFill>
              </a:defRPr>
            </a:lvl1pPr>
          </a:lstStyle>
          <a:p>
            <a:r>
              <a:t>Marcel Proust (French novelist 1871 – 1922)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732" y="381000"/>
            <a:ext cx="8229601" cy="614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It’s the journey…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Hacking your degree"/>
          <p:cNvSpPr txBox="1">
            <a:spLocks noGrp="1"/>
          </p:cNvSpPr>
          <p:nvPr>
            <p:ph type="title"/>
          </p:nvPr>
        </p:nvSpPr>
        <p:spPr>
          <a:xfrm>
            <a:off x="762000" y="38827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Hacking your degree</a:t>
            </a:r>
          </a:p>
        </p:txBody>
      </p:sp>
      <p:sp>
        <p:nvSpPr>
          <p:cNvPr id="166" name="Hack your degree in just six weeks and five easy ste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Hack your degree in just six weeks and five easy steps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Remember</a:t>
            </a:r>
          </a:p>
        </p:txBody>
      </p:sp>
      <p:sp>
        <p:nvSpPr>
          <p:cNvPr id="27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9462" y="2980266"/>
            <a:ext cx="3657601" cy="3068109"/>
          </a:xfrm>
          <a:prstGeom prst="rect">
            <a:avLst/>
          </a:prstGeom>
        </p:spPr>
        <p:txBody>
          <a:bodyPr/>
          <a:lstStyle/>
          <a:p>
            <a:pPr marL="329184" indent="-329184" defTabSz="877823">
              <a:defRPr sz="2688"/>
            </a:pPr>
            <a:r>
              <a:t>This module assists you:</a:t>
            </a:r>
          </a:p>
          <a:p>
            <a:pPr marL="713231" lvl="1" indent="-274320" defTabSz="877823">
              <a:spcBef>
                <a:spcPts val="500"/>
              </a:spcBef>
              <a:defRPr sz="2304"/>
            </a:pPr>
            <a:r>
              <a:t>Developing your individual learning</a:t>
            </a:r>
          </a:p>
          <a:p>
            <a:pPr marL="713231" lvl="1" indent="-274320" defTabSz="877823">
              <a:spcBef>
                <a:spcPts val="500"/>
              </a:spcBef>
              <a:defRPr sz="2304"/>
            </a:pPr>
            <a:r>
              <a:t>Recognising how you can be responsible for your own learning</a:t>
            </a:r>
          </a:p>
        </p:txBody>
      </p:sp>
      <p:sp>
        <p:nvSpPr>
          <p:cNvPr id="272" name="Content Placeholder 3"/>
          <p:cNvSpPr txBox="1"/>
          <p:nvPr/>
        </p:nvSpPr>
        <p:spPr>
          <a:xfrm>
            <a:off x="4688540" y="2980266"/>
            <a:ext cx="3657601" cy="306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735520" lvl="1" indent="-282892" defTabSz="905255">
              <a:spcBef>
                <a:spcPts val="500"/>
              </a:spcBef>
              <a:buSzPct val="100000"/>
              <a:buFont typeface="Arial"/>
              <a:buChar char="–"/>
              <a:defRPr sz="2376"/>
            </a:pPr>
            <a:r>
              <a:t>Learn how to become a resilient learner</a:t>
            </a:r>
          </a:p>
          <a:p>
            <a:pPr marL="735520" lvl="1" indent="-282892" defTabSz="905255">
              <a:spcBef>
                <a:spcPts val="500"/>
              </a:spcBef>
              <a:buSzPct val="100000"/>
              <a:buFont typeface="Arial"/>
              <a:buChar char="–"/>
              <a:defRPr sz="2376"/>
            </a:pPr>
            <a:r>
              <a:t>Develop skills so you</a:t>
            </a:r>
          </a:p>
          <a:p>
            <a:pPr marL="1131569" lvl="2" indent="-226313" defTabSz="905255">
              <a:spcBef>
                <a:spcPts val="500"/>
              </a:spcBef>
              <a:buSzPct val="100000"/>
              <a:buFont typeface="Arial"/>
              <a:buChar char="•"/>
              <a:defRPr sz="2376"/>
            </a:pPr>
            <a:r>
              <a:t>Understand how you best learn</a:t>
            </a:r>
            <a:endParaRPr sz="1979"/>
          </a:p>
          <a:p>
            <a:pPr marL="1131569" lvl="2" indent="-226313" defTabSz="905255">
              <a:spcBef>
                <a:spcPts val="500"/>
              </a:spcBef>
              <a:buSzPct val="100000"/>
              <a:buFont typeface="Arial"/>
              <a:buChar char="•"/>
              <a:defRPr sz="2376"/>
            </a:pPr>
            <a:r>
              <a:t>Reflect on how you can improve</a:t>
            </a:r>
          </a:p>
        </p:txBody>
      </p:sp>
      <p:sp>
        <p:nvSpPr>
          <p:cNvPr id="273" name="Rectangle 4"/>
          <p:cNvSpPr/>
          <p:nvPr/>
        </p:nvSpPr>
        <p:spPr>
          <a:xfrm>
            <a:off x="446706" y="6248400"/>
            <a:ext cx="8697294" cy="469265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/>
            </a:pPr>
            <a:r>
              <a:t>This module needs you to actively engage with this process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</a:p>
        </p:txBody>
      </p:sp>
      <p:sp>
        <p:nvSpPr>
          <p:cNvPr id="274" name="Rectangle 5"/>
          <p:cNvSpPr/>
          <p:nvPr/>
        </p:nvSpPr>
        <p:spPr>
          <a:xfrm>
            <a:off x="609600" y="1801967"/>
            <a:ext cx="8534400" cy="81216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/>
            </a:pPr>
            <a:r>
              <a:t>Studying is not simply about transferring </a:t>
            </a:r>
            <a:br/>
            <a:r>
              <a:t>a set of facts from lecturer to students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If studying alone or </a:t>
            </a:r>
            <a:r>
              <a:rPr dirty="0" smtClean="0"/>
              <a:t>revising</a:t>
            </a:r>
            <a:r>
              <a:rPr lang="en-GB" dirty="0" smtClean="0"/>
              <a:t> W1</a:t>
            </a:r>
            <a:endParaRPr dirty="0"/>
          </a:p>
        </p:txBody>
      </p:sp>
      <p:sp>
        <p:nvSpPr>
          <p:cNvPr id="277" name="Content Placeholder 4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/>
              <a:t>Look at the </a:t>
            </a:r>
            <a:r>
              <a:rPr dirty="0" smtClean="0"/>
              <a:t>questions </a:t>
            </a:r>
            <a:r>
              <a:rPr dirty="0"/>
              <a:t>and </a:t>
            </a:r>
            <a:r>
              <a:rPr dirty="0" smtClean="0"/>
              <a:t>complete</a:t>
            </a:r>
            <a:r>
              <a:rPr lang="en-GB" dirty="0" smtClean="0"/>
              <a:t> on your own</a:t>
            </a:r>
          </a:p>
          <a:p>
            <a:pPr marL="0" indent="0">
              <a:buSzTx/>
              <a:buNone/>
            </a:pPr>
            <a:endParaRPr lang="en-GB" dirty="0"/>
          </a:p>
          <a:p>
            <a:pPr marL="0" indent="0">
              <a:buSzTx/>
              <a:buNone/>
            </a:pPr>
            <a:r>
              <a:rPr lang="en-GB" dirty="0">
                <a:hlinkClick r:id="rId2"/>
              </a:rPr>
              <a:t>http://edshare.soton.ac.uk/19740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634">
            <a:off x="3591579" y="1298235"/>
            <a:ext cx="4844391" cy="6858000"/>
          </a:xfrm>
          <a:prstGeom prst="rect">
            <a:avLst/>
          </a:prstGeom>
        </p:spPr>
      </p:pic>
      <p:sp>
        <p:nvSpPr>
          <p:cNvPr id="27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do you go about learning?</a:t>
            </a:r>
          </a:p>
        </p:txBody>
      </p:sp>
      <p:grpSp>
        <p:nvGrpSpPr>
          <p:cNvPr id="283" name="Explosion 1 2"/>
          <p:cNvGrpSpPr/>
          <p:nvPr/>
        </p:nvGrpSpPr>
        <p:grpSpPr>
          <a:xfrm>
            <a:off x="838198" y="5029198"/>
            <a:ext cx="4038604" cy="2514602"/>
            <a:chOff x="-1" y="-1"/>
            <a:chExt cx="4038602" cy="2514601"/>
          </a:xfrm>
        </p:grpSpPr>
        <p:sp>
          <p:nvSpPr>
            <p:cNvPr id="281" name="Shape"/>
            <p:cNvSpPr/>
            <p:nvPr/>
          </p:nvSpPr>
          <p:spPr>
            <a:xfrm>
              <a:off x="-1" y="-1"/>
              <a:ext cx="4038602" cy="25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" name="W1 – complete after class…"/>
            <p:cNvSpPr txBox="1"/>
            <p:nvPr/>
          </p:nvSpPr>
          <p:spPr>
            <a:xfrm>
              <a:off x="865119" y="717462"/>
              <a:ext cx="2257692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dirty="0"/>
                <a:t>W1 – complete </a:t>
              </a:r>
              <a:r>
                <a:rPr lang="en-GB" dirty="0" smtClean="0"/>
                <a:t>in </a:t>
              </a:r>
              <a:r>
                <a:rPr dirty="0" smtClean="0"/>
                <a:t>class</a:t>
              </a:r>
              <a:endParaRPr lang="en-GB" dirty="0" smtClean="0"/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n-GB" dirty="0" smtClean="0"/>
                <a:t>Before W2 </a:t>
              </a:r>
              <a:r>
                <a:rPr lang="mr-IN" dirty="0" smtClean="0"/>
                <a:t>–</a:t>
              </a:r>
              <a:r>
                <a:rPr lang="en-GB" dirty="0" smtClean="0"/>
                <a:t> submit online</a:t>
              </a:r>
              <a:endParaRPr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00600" y="6673335"/>
            <a:ext cx="40918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We will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talk about </a:t>
            </a:r>
            <a:r>
              <a:rPr kumimoji="0" lang="en-GB" sz="18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the overview next week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Life and Learning</a:t>
            </a:r>
          </a:p>
        </p:txBody>
      </p:sp>
      <p:sp>
        <p:nvSpPr>
          <p:cNvPr id="286" name="Content Placeholder 4"/>
          <p:cNvSpPr txBox="1">
            <a:spLocks noGrp="1"/>
          </p:cNvSpPr>
          <p:nvPr>
            <p:ph type="body" sz="quarter" idx="1"/>
          </p:nvPr>
        </p:nvSpPr>
        <p:spPr>
          <a:xfrm>
            <a:off x="618880" y="4792450"/>
            <a:ext cx="7975432" cy="91586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 i="1"/>
            </a:pPr>
            <a:r>
              <a:t>“Live as if you were to die tomorrow. </a:t>
            </a:r>
            <a:br/>
            <a:r>
              <a:t>Learn as if you were to live forever.”</a:t>
            </a:r>
          </a:p>
        </p:txBody>
      </p:sp>
      <p:pic>
        <p:nvPicPr>
          <p:cNvPr id="287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 t="4678" b="4678"/>
          <a:stretch>
            <a:fillRect/>
          </a:stretch>
        </p:blipFill>
        <p:spPr>
          <a:xfrm>
            <a:off x="5273616" y="381000"/>
            <a:ext cx="3089334" cy="3563989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ectangle 7"/>
          <p:cNvSpPr txBox="1"/>
          <p:nvPr/>
        </p:nvSpPr>
        <p:spPr>
          <a:xfrm>
            <a:off x="1635007" y="5846300"/>
            <a:ext cx="6959304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Mahatma Gandhi, Indian politician and activist  1869 –1948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Reminder: overview of RTS</a:t>
            </a:r>
          </a:p>
        </p:txBody>
      </p:sp>
      <p:sp>
        <p:nvSpPr>
          <p:cNvPr id="291" name="Text Placeholder 7"/>
          <p:cNvSpPr txBox="1">
            <a:spLocks noGrp="1"/>
          </p:cNvSpPr>
          <p:nvPr>
            <p:ph type="body" sz="quarter" idx="1"/>
          </p:nvPr>
        </p:nvSpPr>
        <p:spPr>
          <a:xfrm>
            <a:off x="685800" y="1535112"/>
            <a:ext cx="4040188" cy="639763"/>
          </a:xfrm>
          <a:prstGeom prst="rect">
            <a:avLst/>
          </a:prstGeom>
        </p:spPr>
        <p:txBody>
          <a:bodyPr/>
          <a:lstStyle/>
          <a:p>
            <a:r>
              <a:t>Engineering</a:t>
            </a:r>
          </a:p>
        </p:txBody>
      </p:sp>
      <p:sp>
        <p:nvSpPr>
          <p:cNvPr id="292" name="Content Placeholder 4"/>
          <p:cNvSpPr txBox="1"/>
          <p:nvPr/>
        </p:nvSpPr>
        <p:spPr>
          <a:xfrm>
            <a:off x="685800" y="21748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John Mills</a:t>
            </a:r>
            <a:br/>
            <a:r>
              <a:t>Introductory Sessions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Mike Hogg</a:t>
            </a:r>
            <a:br/>
            <a:r>
              <a:t>Thinking about the Problem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Su White</a:t>
            </a:r>
            <a:br/>
            <a:r>
              <a:t>Building on foundations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opportunity</a:t>
            </a:r>
          </a:p>
        </p:txBody>
      </p:sp>
      <p:sp>
        <p:nvSpPr>
          <p:cNvPr id="29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67373" y="4662082"/>
            <a:ext cx="7395577" cy="12959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 i="1"/>
            </a:pPr>
            <a:r>
              <a:t>“Education is the most powerful weapon which you can use to change the world”</a:t>
            </a:r>
            <a:r>
              <a:rPr i="0"/>
              <a:t>  </a:t>
            </a:r>
          </a:p>
        </p:txBody>
      </p:sp>
      <p:sp>
        <p:nvSpPr>
          <p:cNvPr id="297" name="Rectangle 5"/>
          <p:cNvSpPr/>
          <p:nvPr/>
        </p:nvSpPr>
        <p:spPr>
          <a:xfrm>
            <a:off x="533399" y="5958056"/>
            <a:ext cx="8610601" cy="3930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0"/>
              </a:spcBef>
              <a:defRPr sz="2000"/>
            </a:lvl1pPr>
          </a:lstStyle>
          <a:p>
            <a:r>
              <a:t>Nelson Mandela (South African politician and activist  1918-2013)</a:t>
            </a:r>
          </a:p>
        </p:txBody>
      </p:sp>
      <p:pic>
        <p:nvPicPr>
          <p:cNvPr id="298" name="Content Placeholder 7" descr="Content Placeholder 7"/>
          <p:cNvPicPr>
            <a:picLocks noChangeAspect="1"/>
          </p:cNvPicPr>
          <p:nvPr/>
        </p:nvPicPr>
        <p:blipFill>
          <a:blip r:embed="rId2">
            <a:extLst/>
          </a:blip>
          <a:srcRect t="2497" b="2496"/>
          <a:stretch>
            <a:fillRect/>
          </a:stretch>
        </p:blipFill>
        <p:spPr>
          <a:xfrm>
            <a:off x="5273616" y="573269"/>
            <a:ext cx="3089334" cy="3563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we expect 1</a:t>
            </a:r>
          </a:p>
        </p:txBody>
      </p:sp>
      <p:sp>
        <p:nvSpPr>
          <p:cNvPr id="30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500"/>
              </a:spcBef>
              <a:buSzTx/>
              <a:buNone/>
              <a:defRPr sz="2352"/>
            </a:pPr>
            <a:r>
              <a:t>Work and study independently but also…</a:t>
            </a:r>
          </a:p>
          <a:p>
            <a:pPr marL="336042" indent="-336042" defTabSz="896111">
              <a:spcBef>
                <a:spcPts val="500"/>
              </a:spcBef>
              <a:defRPr sz="2352"/>
            </a:pPr>
            <a:r>
              <a:t>Discuss the task with fellow students</a:t>
            </a:r>
          </a:p>
          <a:p>
            <a:pPr marL="728091" lvl="1" indent="-280035" defTabSz="896111">
              <a:spcBef>
                <a:spcPts val="500"/>
              </a:spcBef>
              <a:defRPr sz="2352"/>
            </a:pPr>
            <a:r>
              <a:t>Face-to-face is often better than online</a:t>
            </a:r>
          </a:p>
          <a:p>
            <a:pPr marL="728091" lvl="1" indent="-280035" defTabSz="896111">
              <a:spcBef>
                <a:spcPts val="500"/>
              </a:spcBef>
              <a:defRPr sz="2352"/>
            </a:pPr>
            <a:r>
              <a:t> find time over a coffee or in a social context</a:t>
            </a:r>
          </a:p>
          <a:p>
            <a:pPr marL="336042" indent="-336042" defTabSz="896111">
              <a:spcBef>
                <a:spcPts val="500"/>
              </a:spcBef>
              <a:defRPr sz="2352"/>
            </a:pPr>
            <a:r>
              <a:t>Watch the videos together</a:t>
            </a:r>
          </a:p>
          <a:p>
            <a:pPr marL="336042" indent="-336042" defTabSz="896111">
              <a:spcBef>
                <a:spcPts val="500"/>
              </a:spcBef>
              <a:defRPr sz="2352"/>
            </a:pPr>
            <a:r>
              <a:t>Proof read work in progress</a:t>
            </a:r>
          </a:p>
        </p:txBody>
      </p:sp>
      <p:sp>
        <p:nvSpPr>
          <p:cNvPr id="302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600"/>
              </a:spcBef>
              <a:defRPr sz="2800"/>
            </a:lvl1pPr>
          </a:lstStyle>
          <a:p>
            <a:r>
              <a:t> </a:t>
            </a:r>
          </a:p>
        </p:txBody>
      </p:sp>
      <p:pic>
        <p:nvPicPr>
          <p:cNvPr id="30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8800" y="2286000"/>
            <a:ext cx="3048000" cy="228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6200" y="2438400"/>
            <a:ext cx="4800600" cy="2548074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we expect 2</a:t>
            </a:r>
          </a:p>
        </p:txBody>
      </p:sp>
      <p:sp>
        <p:nvSpPr>
          <p:cNvPr id="30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Complete surveys if asked</a:t>
            </a:r>
          </a:p>
          <a:p>
            <a:pPr marL="514350" indent="-457200"/>
            <a:r>
              <a:t> you will get email invitations</a:t>
            </a:r>
          </a:p>
          <a:p>
            <a:pPr marL="514350" indent="-457200"/>
            <a:r>
              <a:t>… and reminders</a:t>
            </a:r>
          </a:p>
          <a:p>
            <a:pPr marL="0" indent="57150">
              <a:buSzTx/>
              <a:buNone/>
            </a:pPr>
            <a:r>
              <a:t>Work on your portfolio draft every week</a:t>
            </a:r>
          </a:p>
        </p:txBody>
      </p:sp>
      <p:sp>
        <p:nvSpPr>
          <p:cNvPr id="308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600"/>
              </a:spcBef>
              <a:defRPr sz="2800"/>
            </a:lvl1pPr>
          </a:lstStyle>
          <a:p>
            <a:r>
              <a:t> </a:t>
            </a:r>
          </a:p>
        </p:txBody>
      </p:sp>
      <p:sp>
        <p:nvSpPr>
          <p:cNvPr id="309" name="TextBox 4"/>
          <p:cNvSpPr txBox="1"/>
          <p:nvPr/>
        </p:nvSpPr>
        <p:spPr>
          <a:xfrm>
            <a:off x="762000" y="5257800"/>
            <a:ext cx="8142862" cy="163121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dirty="0"/>
              <a:t> </a:t>
            </a:r>
            <a:r>
              <a:rPr sz="2000" b="1" dirty="0"/>
              <a:t>the best students always manage to  write excellent portfolios</a:t>
            </a:r>
            <a:br>
              <a:rPr sz="2000" b="1" dirty="0"/>
            </a:br>
            <a:endParaRPr lang="en-GB" sz="2000" b="1" dirty="0" smtClean="0"/>
          </a:p>
          <a:p>
            <a:pPr algn="ctr"/>
            <a:r>
              <a:rPr sz="2000" b="1" dirty="0" smtClean="0"/>
              <a:t> </a:t>
            </a:r>
            <a:r>
              <a:rPr sz="2000" b="1" dirty="0"/>
              <a:t>but you don’t have to be a great author </a:t>
            </a:r>
            <a:br>
              <a:rPr sz="2000" b="1" dirty="0"/>
            </a:br>
            <a:endParaRPr lang="en-GB" sz="2000" b="1" dirty="0" smtClean="0"/>
          </a:p>
          <a:p>
            <a:pPr algn="ctr"/>
            <a:r>
              <a:rPr sz="2000" b="1" dirty="0" smtClean="0"/>
              <a:t>just </a:t>
            </a:r>
            <a:r>
              <a:rPr sz="2000" b="1" dirty="0"/>
              <a:t>write the answers to the questions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Providing Scaffolding</a:t>
            </a:r>
          </a:p>
        </p:txBody>
      </p:sp>
      <p:sp>
        <p:nvSpPr>
          <p:cNvPr id="3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500"/>
              </a:spcBef>
              <a:buSzTx/>
              <a:buNone/>
              <a:defRPr sz="2300"/>
            </a:pPr>
            <a:r>
              <a:t>The videos, readings and tasks are designed to build a scaffolding for you to use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endParaRPr/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r>
              <a:t>As thinking exercises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r>
              <a:t>When you are doing the coursework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r>
              <a:t>In the immediate future, helping you make good decisions about your study habits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r>
              <a:t>In the longer term during your degree studies</a:t>
            </a:r>
          </a:p>
        </p:txBody>
      </p:sp>
      <p:pic>
        <p:nvPicPr>
          <p:cNvPr id="313" name="Content Placeholder 7" descr="Content Placeholder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6800" y="2554434"/>
            <a:ext cx="4038600" cy="261749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extBox 6"/>
          <p:cNvSpPr txBox="1"/>
          <p:nvPr/>
        </p:nvSpPr>
        <p:spPr>
          <a:xfrm>
            <a:off x="4688540" y="6117733"/>
            <a:ext cx="349540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photo by Anne Roberts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Every student is different</a:t>
            </a:r>
          </a:p>
        </p:txBody>
      </p:sp>
      <p:sp>
        <p:nvSpPr>
          <p:cNvPr id="31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dirty="0"/>
              <a:t>The </a:t>
            </a:r>
            <a:r>
              <a:rPr lang="en-GB" dirty="0" smtClean="0"/>
              <a:t>quizzes </a:t>
            </a:r>
            <a:r>
              <a:rPr dirty="0" smtClean="0"/>
              <a:t>provide </a:t>
            </a:r>
            <a:r>
              <a:rPr dirty="0"/>
              <a:t>real data about the students </a:t>
            </a:r>
          </a:p>
          <a:p>
            <a:pPr>
              <a:lnSpc>
                <a:spcPct val="90000"/>
              </a:lnSpc>
            </a:pPr>
            <a:r>
              <a:rPr dirty="0"/>
              <a:t>Anonymously</a:t>
            </a:r>
          </a:p>
          <a:p>
            <a:pPr>
              <a:lnSpc>
                <a:spcPct val="90000"/>
              </a:lnSpc>
            </a:pPr>
            <a:r>
              <a:rPr dirty="0"/>
              <a:t>In general terms</a:t>
            </a:r>
          </a:p>
        </p:txBody>
      </p:sp>
      <p:sp>
        <p:nvSpPr>
          <p:cNvPr id="320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25754" indent="-325754" defTabSz="86868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660"/>
            </a:pPr>
            <a:r>
              <a:t>The  surveys and information from Blackboard provides</a:t>
            </a:r>
          </a:p>
          <a:p>
            <a:pPr marL="325754" indent="-325754" defTabSz="86868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660"/>
            </a:pPr>
            <a:r>
              <a:t>A more accurate picture about how much use you are making of the resources</a:t>
            </a:r>
          </a:p>
          <a:p>
            <a:pPr marL="325754" indent="-325754" defTabSz="86868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660"/>
            </a:pPr>
            <a:r>
              <a:t>In general how students are interacting with this part of the module</a:t>
            </a:r>
          </a:p>
        </p:txBody>
      </p:sp>
      <p:sp>
        <p:nvSpPr>
          <p:cNvPr id="321" name="Rectangle 4"/>
          <p:cNvSpPr/>
          <p:nvPr/>
        </p:nvSpPr>
        <p:spPr>
          <a:xfrm>
            <a:off x="838200" y="6096000"/>
            <a:ext cx="7984067" cy="70788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/>
            </a:pPr>
            <a:r>
              <a:rPr dirty="0"/>
              <a:t> </a:t>
            </a:r>
            <a:r>
              <a:rPr b="1" dirty="0"/>
              <a:t>your </a:t>
            </a:r>
            <a:r>
              <a:rPr lang="en-GB" b="1" dirty="0" smtClean="0"/>
              <a:t>collective </a:t>
            </a:r>
            <a:r>
              <a:rPr b="1" dirty="0" smtClean="0"/>
              <a:t>answers </a:t>
            </a:r>
            <a:r>
              <a:rPr lang="en-GB" b="1" dirty="0" smtClean="0"/>
              <a:t>online are anonymous</a:t>
            </a:r>
            <a:br>
              <a:rPr lang="en-GB" b="1" dirty="0" smtClean="0"/>
            </a:br>
            <a:r>
              <a:rPr lang="en-GB" b="1" dirty="0" smtClean="0"/>
              <a:t>the analysis </a:t>
            </a:r>
            <a:r>
              <a:rPr b="1" dirty="0" smtClean="0"/>
              <a:t>help</a:t>
            </a:r>
            <a:r>
              <a:rPr lang="en-GB" b="1" dirty="0" smtClean="0"/>
              <a:t>s</a:t>
            </a:r>
            <a:r>
              <a:rPr b="1" dirty="0" smtClean="0"/>
              <a:t> </a:t>
            </a:r>
            <a:r>
              <a:rPr b="1" dirty="0"/>
              <a:t>us understand your </a:t>
            </a:r>
            <a:r>
              <a:rPr lang="en-GB" b="1" dirty="0" smtClean="0"/>
              <a:t>overall attitudes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How to use these slides</a:t>
            </a:r>
          </a:p>
        </p:txBody>
      </p:sp>
      <p:sp>
        <p:nvSpPr>
          <p:cNvPr id="16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The slides are the basis for the material we will cover through the module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You can refer to them later on to remind yourself of what we plan to do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Read them in conjunction with </a:t>
            </a:r>
            <a:r>
              <a:rPr lang="en-GB" dirty="0" smtClean="0"/>
              <a:t>any </a:t>
            </a:r>
            <a:r>
              <a:rPr dirty="0" smtClean="0"/>
              <a:t>other </a:t>
            </a:r>
            <a:r>
              <a:rPr dirty="0"/>
              <a:t>materials provided via blackboard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All the materials are stored in the same EdShare record</a:t>
            </a:r>
          </a:p>
          <a:p>
            <a:r>
              <a:rPr dirty="0"/>
              <a:t>Resource set in Edshare </a:t>
            </a:r>
            <a:r>
              <a:rPr lang="en-US" sz="2000" dirty="0">
                <a:hlinkClick r:id="rId2"/>
              </a:rPr>
              <a:t>http://edshare.soton.ac.uk/19741/</a:t>
            </a:r>
            <a:r>
              <a:rPr lang="en-US" sz="2000" dirty="0"/>
              <a:t> </a:t>
            </a:r>
            <a:endParaRPr lang="en-GB" sz="2000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Looking at the portfolio</a:t>
            </a:r>
          </a:p>
        </p:txBody>
      </p:sp>
      <p:pic>
        <p:nvPicPr>
          <p:cNvPr id="324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094" y="1524000"/>
            <a:ext cx="8109293" cy="5433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" name="Explosion 1 2"/>
          <p:cNvGrpSpPr/>
          <p:nvPr/>
        </p:nvGrpSpPr>
        <p:grpSpPr>
          <a:xfrm>
            <a:off x="6858000" y="1066799"/>
            <a:ext cx="4267201" cy="3124201"/>
            <a:chOff x="0" y="0"/>
            <a:chExt cx="4267200" cy="3124200"/>
          </a:xfrm>
        </p:grpSpPr>
        <p:sp>
          <p:nvSpPr>
            <p:cNvPr id="325" name="Shape"/>
            <p:cNvSpPr/>
            <p:nvPr/>
          </p:nvSpPr>
          <p:spPr>
            <a:xfrm>
              <a:off x="0" y="-1"/>
              <a:ext cx="4267201" cy="312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" name="W1 printout in class"/>
            <p:cNvSpPr txBox="1"/>
            <p:nvPr/>
          </p:nvSpPr>
          <p:spPr>
            <a:xfrm>
              <a:off x="914089" y="1285905"/>
              <a:ext cx="2385485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W1 printout in class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Writing – and how to do it!</a:t>
            </a:r>
          </a:p>
        </p:txBody>
      </p:sp>
      <p:sp>
        <p:nvSpPr>
          <p:cNvPr id="33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Exercise</a:t>
            </a:r>
          </a:p>
          <a:p>
            <a:r>
              <a:t>We are going to spend five minutes free writing</a:t>
            </a:r>
          </a:p>
          <a:p>
            <a:r>
              <a:t>Use the final page of the portfolio</a:t>
            </a:r>
          </a:p>
          <a:p>
            <a:r>
              <a:t>Spend five minutes writing about your approaches to learning, what you do and why you do it the way you 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Rely on your brain….</a:t>
            </a:r>
          </a:p>
        </p:txBody>
      </p:sp>
      <p:pic>
        <p:nvPicPr>
          <p:cNvPr id="33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787245"/>
            <a:ext cx="8077200" cy="3916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Start Now</a:t>
            </a:r>
          </a:p>
        </p:txBody>
      </p:sp>
      <p:pic>
        <p:nvPicPr>
          <p:cNvPr id="338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5085" y="1596413"/>
            <a:ext cx="6811030" cy="429736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 4"/>
          <p:cNvSpPr/>
          <p:nvPr/>
        </p:nvSpPr>
        <p:spPr>
          <a:xfrm>
            <a:off x="2684786" y="6064730"/>
            <a:ext cx="3299778" cy="36766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https://youtu.be/hOA-2hl1Vbc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we know about writing</a:t>
            </a:r>
          </a:p>
        </p:txBody>
      </p:sp>
      <p:sp>
        <p:nvSpPr>
          <p:cNvPr id="34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It can be a thinking tool</a:t>
            </a:r>
          </a:p>
          <a:p>
            <a:r>
              <a:t>You can get rid of fear by writing , freely,  for a short while every day</a:t>
            </a:r>
          </a:p>
          <a:p>
            <a:r>
              <a:t>Want to accept a challenge?</a:t>
            </a:r>
          </a:p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http://750words.com/</a:t>
            </a:r>
          </a:p>
          <a:p>
            <a:r>
              <a:t>Sign up – one month free – just right for the portfolio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68680">
              <a:defRPr sz="3705"/>
            </a:pPr>
            <a:r>
              <a:t>Now look at the portfolio (1</a:t>
            </a:r>
            <a:r>
              <a:rPr baseline="29894"/>
              <a:t>st</a:t>
            </a:r>
            <a:r>
              <a:t> section)</a:t>
            </a:r>
          </a:p>
        </p:txBody>
      </p:sp>
      <p:sp>
        <p:nvSpPr>
          <p:cNvPr id="34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857692"/>
            <a:ext cx="8001000" cy="4297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What are your ambitions?</a:t>
            </a:r>
          </a:p>
          <a:p>
            <a:pPr>
              <a:lnSpc>
                <a:spcPct val="90000"/>
              </a:lnSpc>
            </a:pPr>
            <a:r>
              <a:t>Do you have goals?</a:t>
            </a:r>
          </a:p>
          <a:p>
            <a:pPr>
              <a:lnSpc>
                <a:spcPct val="90000"/>
              </a:lnSpc>
            </a:pPr>
            <a:r>
              <a:t>Use paper and index card (in class) *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 think about your goals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What do you want to achieve over the next few weeks?</a:t>
            </a:r>
          </a:p>
          <a:p>
            <a:pPr marL="971550" lvl="1" indent="-514350">
              <a:lnSpc>
                <a:spcPct val="90000"/>
              </a:lnSpc>
              <a:spcBef>
                <a:spcPts val="600"/>
              </a:spcBef>
              <a:buFontTx/>
              <a:buAutoNum type="arabicPeriod"/>
              <a:defRPr sz="2800"/>
            </a:pPr>
            <a:r>
              <a:t>Write quickly – rough ideas</a:t>
            </a:r>
          </a:p>
          <a:p>
            <a:pPr marL="971550" lvl="1" indent="-514350">
              <a:lnSpc>
                <a:spcPct val="90000"/>
              </a:lnSpc>
              <a:spcBef>
                <a:spcPts val="600"/>
              </a:spcBef>
              <a:buFontTx/>
              <a:buAutoNum type="arabicPeriod"/>
              <a:defRPr sz="2800"/>
            </a:pPr>
            <a:r>
              <a:t>Select and write down three or more goals that relate to the portfolio</a:t>
            </a:r>
          </a:p>
        </p:txBody>
      </p:sp>
      <p:sp>
        <p:nvSpPr>
          <p:cNvPr id="346" name="TextBox 3"/>
          <p:cNvSpPr txBox="1"/>
          <p:nvPr/>
        </p:nvSpPr>
        <p:spPr>
          <a:xfrm>
            <a:off x="533400" y="6119336"/>
            <a:ext cx="8615362" cy="13455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/>
            </a:pPr>
            <a:r>
              <a:t>* Studying alone, find a piece of paper and write it down on that</a:t>
            </a:r>
          </a:p>
          <a:p>
            <a:r>
              <a:t>Although a card is best because you can  carry it around with you as a reminder afterwards</a:t>
            </a:r>
          </a:p>
        </p:txBody>
      </p:sp>
      <p:sp>
        <p:nvSpPr>
          <p:cNvPr id="347" name="Rectangle 4"/>
          <p:cNvSpPr/>
          <p:nvPr/>
        </p:nvSpPr>
        <p:spPr>
          <a:xfrm>
            <a:off x="5029200" y="1170249"/>
            <a:ext cx="4081463" cy="9010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http://www.edshare.soton.ac.uk/18185/</a:t>
            </a:r>
          </a:p>
          <a:p>
            <a:pPr algn="ctr"/>
            <a:r>
              <a:rPr dirty="0"/>
              <a:t>First section pages 3-4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Use this model for reflection</a:t>
            </a:r>
          </a:p>
        </p:txBody>
      </p:sp>
      <p:grpSp>
        <p:nvGrpSpPr>
          <p:cNvPr id="361" name="Diagram 4"/>
          <p:cNvGrpSpPr/>
          <p:nvPr/>
        </p:nvGrpSpPr>
        <p:grpSpPr>
          <a:xfrm>
            <a:off x="1540934" y="3273181"/>
            <a:ext cx="5268475" cy="3305417"/>
            <a:chOff x="0" y="0"/>
            <a:chExt cx="5268474" cy="3305415"/>
          </a:xfrm>
        </p:grpSpPr>
        <p:grpSp>
          <p:nvGrpSpPr>
            <p:cNvPr id="352" name="Group"/>
            <p:cNvGrpSpPr/>
            <p:nvPr/>
          </p:nvGrpSpPr>
          <p:grpSpPr>
            <a:xfrm>
              <a:off x="0" y="0"/>
              <a:ext cx="4478204" cy="991626"/>
              <a:chOff x="0" y="0"/>
              <a:chExt cx="4478203" cy="991625"/>
            </a:xfrm>
          </p:grpSpPr>
          <p:sp>
            <p:nvSpPr>
              <p:cNvPr id="350" name="Rounded Rectangle"/>
              <p:cNvSpPr/>
              <p:nvPr/>
            </p:nvSpPr>
            <p:spPr>
              <a:xfrm>
                <a:off x="0" y="0"/>
                <a:ext cx="4478204" cy="991626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911350">
                  <a:lnSpc>
                    <a:spcPct val="90000"/>
                  </a:lnSpc>
                  <a:spcBef>
                    <a:spcPts val="700"/>
                  </a:spcBef>
                  <a:defRPr sz="4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1" name="What?"/>
              <p:cNvSpPr txBox="1"/>
              <p:nvPr/>
            </p:nvSpPr>
            <p:spPr>
              <a:xfrm>
                <a:off x="29043" y="14482"/>
                <a:ext cx="3408164" cy="962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63829" tIns="163829" rIns="163829" bIns="163829" numCol="1" anchor="ctr">
                <a:spAutoFit/>
              </a:bodyPr>
              <a:lstStyle>
                <a:lvl1pPr defTabSz="1911350">
                  <a:lnSpc>
                    <a:spcPct val="90000"/>
                  </a:lnSpc>
                  <a:spcBef>
                    <a:spcPts val="1800"/>
                  </a:spcBef>
                  <a:defRPr sz="4300">
                    <a:solidFill>
                      <a:srgbClr val="FFFFFF"/>
                    </a:solidFill>
                  </a:defRPr>
                </a:lvl1pPr>
              </a:lstStyle>
              <a:p>
                <a:r>
                  <a:t>What?</a:t>
                </a:r>
              </a:p>
            </p:txBody>
          </p:sp>
        </p:grpSp>
        <p:grpSp>
          <p:nvGrpSpPr>
            <p:cNvPr id="355" name="Group"/>
            <p:cNvGrpSpPr/>
            <p:nvPr/>
          </p:nvGrpSpPr>
          <p:grpSpPr>
            <a:xfrm>
              <a:off x="395134" y="1156894"/>
              <a:ext cx="4478205" cy="991627"/>
              <a:chOff x="0" y="0"/>
              <a:chExt cx="4478203" cy="991625"/>
            </a:xfrm>
          </p:grpSpPr>
          <p:sp>
            <p:nvSpPr>
              <p:cNvPr id="353" name="Rounded Rectangle"/>
              <p:cNvSpPr/>
              <p:nvPr/>
            </p:nvSpPr>
            <p:spPr>
              <a:xfrm>
                <a:off x="0" y="0"/>
                <a:ext cx="4478204" cy="991626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911350">
                  <a:lnSpc>
                    <a:spcPct val="90000"/>
                  </a:lnSpc>
                  <a:spcBef>
                    <a:spcPts val="700"/>
                  </a:spcBef>
                  <a:defRPr sz="4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4" name="So What?"/>
              <p:cNvSpPr txBox="1"/>
              <p:nvPr/>
            </p:nvSpPr>
            <p:spPr>
              <a:xfrm>
                <a:off x="29044" y="14482"/>
                <a:ext cx="3380424" cy="962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63829" tIns="163829" rIns="163829" bIns="163829" numCol="1" anchor="ctr">
                <a:spAutoFit/>
              </a:bodyPr>
              <a:lstStyle>
                <a:lvl1pPr defTabSz="1911350">
                  <a:lnSpc>
                    <a:spcPct val="90000"/>
                  </a:lnSpc>
                  <a:spcBef>
                    <a:spcPts val="1800"/>
                  </a:spcBef>
                  <a:defRPr sz="4300">
                    <a:solidFill>
                      <a:srgbClr val="FFFFFF"/>
                    </a:solidFill>
                  </a:defRPr>
                </a:lvl1pPr>
              </a:lstStyle>
              <a:p>
                <a:r>
                  <a:t>So What?</a:t>
                </a:r>
              </a:p>
            </p:txBody>
          </p:sp>
        </p:grpSp>
        <p:grpSp>
          <p:nvGrpSpPr>
            <p:cNvPr id="358" name="Group"/>
            <p:cNvGrpSpPr/>
            <p:nvPr/>
          </p:nvGrpSpPr>
          <p:grpSpPr>
            <a:xfrm>
              <a:off x="790270" y="2313790"/>
              <a:ext cx="4478205" cy="991626"/>
              <a:chOff x="0" y="0"/>
              <a:chExt cx="4478203" cy="991625"/>
            </a:xfrm>
          </p:grpSpPr>
          <p:sp>
            <p:nvSpPr>
              <p:cNvPr id="356" name="Rounded Rectangle"/>
              <p:cNvSpPr/>
              <p:nvPr/>
            </p:nvSpPr>
            <p:spPr>
              <a:xfrm>
                <a:off x="0" y="0"/>
                <a:ext cx="4478204" cy="991626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911350">
                  <a:lnSpc>
                    <a:spcPct val="90000"/>
                  </a:lnSpc>
                  <a:spcBef>
                    <a:spcPts val="700"/>
                  </a:spcBef>
                  <a:defRPr sz="4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7" name="Now What?"/>
              <p:cNvSpPr txBox="1"/>
              <p:nvPr/>
            </p:nvSpPr>
            <p:spPr>
              <a:xfrm>
                <a:off x="29044" y="14482"/>
                <a:ext cx="3380424" cy="962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63829" tIns="163829" rIns="163829" bIns="163829" numCol="1" anchor="ctr">
                <a:spAutoFit/>
              </a:bodyPr>
              <a:lstStyle>
                <a:lvl1pPr defTabSz="1911350">
                  <a:lnSpc>
                    <a:spcPct val="90000"/>
                  </a:lnSpc>
                  <a:spcBef>
                    <a:spcPts val="1800"/>
                  </a:spcBef>
                  <a:defRPr sz="4300">
                    <a:solidFill>
                      <a:srgbClr val="FFFFFF"/>
                    </a:solidFill>
                  </a:defRPr>
                </a:lvl1pPr>
              </a:lstStyle>
              <a:p>
                <a:r>
                  <a:t>Now What?</a:t>
                </a:r>
              </a:p>
            </p:txBody>
          </p:sp>
        </p:grpSp>
        <p:sp>
          <p:nvSpPr>
            <p:cNvPr id="359" name="Shape"/>
            <p:cNvSpPr/>
            <p:nvPr/>
          </p:nvSpPr>
          <p:spPr>
            <a:xfrm>
              <a:off x="3833647" y="751982"/>
              <a:ext cx="644557" cy="64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FD7E7">
                <a:alpha val="90000"/>
              </a:srgbClr>
            </a:solidFill>
            <a:ln w="9525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ts val="700"/>
                </a:spcBef>
                <a:defRPr sz="2900"/>
              </a:pPr>
              <a:endParaRPr/>
            </a:p>
          </p:txBody>
        </p:sp>
        <p:sp>
          <p:nvSpPr>
            <p:cNvPr id="360" name="Shape"/>
            <p:cNvSpPr/>
            <p:nvPr/>
          </p:nvSpPr>
          <p:spPr>
            <a:xfrm>
              <a:off x="4228782" y="1902267"/>
              <a:ext cx="644557" cy="64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FD7E7">
                <a:alpha val="90000"/>
              </a:srgbClr>
            </a:solidFill>
            <a:ln w="9525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ts val="700"/>
                </a:spcBef>
                <a:defRPr sz="2900"/>
              </a:pPr>
              <a:endParaRPr/>
            </a:p>
          </p:txBody>
        </p:sp>
      </p:grpSp>
      <p:sp>
        <p:nvSpPr>
          <p:cNvPr id="362" name="TextBox 2"/>
          <p:cNvSpPr txBox="1"/>
          <p:nvPr/>
        </p:nvSpPr>
        <p:spPr>
          <a:xfrm>
            <a:off x="1295400" y="1761066"/>
            <a:ext cx="6781801" cy="97726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 </a:t>
            </a:r>
            <a:r>
              <a:rPr sz="2000" b="1"/>
              <a:t>you can use these set questions to help </a:t>
            </a:r>
          </a:p>
          <a:p>
            <a:pPr algn="ctr">
              <a:defRPr sz="2000" b="1"/>
            </a:pPr>
            <a:r>
              <a:t>think about the evidence</a:t>
            </a:r>
            <a:br/>
            <a:r>
              <a:t>and complete the portfolio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 1"/>
          <p:cNvSpPr txBox="1">
            <a:spLocks noGrp="1"/>
          </p:cNvSpPr>
          <p:nvPr>
            <p:ph type="title"/>
          </p:nvPr>
        </p:nvSpPr>
        <p:spPr>
          <a:xfrm>
            <a:off x="757237" y="304800"/>
            <a:ext cx="8077201" cy="1143000"/>
          </a:xfrm>
          <a:prstGeom prst="rect">
            <a:avLst/>
          </a:prstGeom>
        </p:spPr>
        <p:txBody>
          <a:bodyPr/>
          <a:lstStyle/>
          <a:p>
            <a:r>
              <a:t> Explaining the model: What?</a:t>
            </a:r>
          </a:p>
        </p:txBody>
      </p:sp>
      <p:sp>
        <p:nvSpPr>
          <p:cNvPr id="365" name="Content Placeholder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Use the specific: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l"/>
                <a:ea typeface="l"/>
                <a:cs typeface="l"/>
                <a:sym typeface="l"/>
              </a:defRPr>
            </a:pPr>
            <a:r>
              <a:t>“I completed a lab and </a:t>
            </a:r>
            <a:br/>
            <a:r>
              <a:t>received  a mark (xxx) for some work (yyy)”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 b="1"/>
            </a:pPr>
            <a:r>
              <a:t>Avoid the general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“I keep missing deadlines and loose marks”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“My marks for this module are OK… Although:”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 i="1"/>
            </a:pPr>
            <a:r>
              <a:t>Explain what actually happens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Try starting with a general, and applying critical thinking, can lead you to the specific</a:t>
            </a:r>
          </a:p>
        </p:txBody>
      </p:sp>
      <p:sp>
        <p:nvSpPr>
          <p:cNvPr id="366" name="TextBox 2"/>
          <p:cNvSpPr txBox="1"/>
          <p:nvPr/>
        </p:nvSpPr>
        <p:spPr>
          <a:xfrm>
            <a:off x="533400" y="6017478"/>
            <a:ext cx="8610600" cy="8121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 </a:t>
            </a:r>
            <a:r>
              <a:rPr sz="2400" b="1"/>
              <a:t>if  your first response is to provide a general answer </a:t>
            </a:r>
            <a:br>
              <a:rPr sz="2400" b="1"/>
            </a:br>
            <a:r>
              <a:rPr sz="2400" b="1"/>
              <a:t>ask yourself how you can make it much more specific</a:t>
            </a:r>
          </a:p>
        </p:txBody>
      </p:sp>
      <p:grpSp>
        <p:nvGrpSpPr>
          <p:cNvPr id="369" name="Group"/>
          <p:cNvGrpSpPr/>
          <p:nvPr/>
        </p:nvGrpSpPr>
        <p:grpSpPr>
          <a:xfrm>
            <a:off x="5943600" y="557151"/>
            <a:ext cx="2814372" cy="952501"/>
            <a:chOff x="0" y="0"/>
            <a:chExt cx="2814371" cy="952500"/>
          </a:xfrm>
        </p:grpSpPr>
        <p:sp>
          <p:nvSpPr>
            <p:cNvPr id="367" name="Rounded Rectangle"/>
            <p:cNvSpPr/>
            <p:nvPr/>
          </p:nvSpPr>
          <p:spPr>
            <a:xfrm>
              <a:off x="0" y="0"/>
              <a:ext cx="2814372" cy="9525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ts val="700"/>
                </a:spcBef>
                <a:defRPr sz="4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8" name="What?"/>
            <p:cNvSpPr txBox="1"/>
            <p:nvPr/>
          </p:nvSpPr>
          <p:spPr>
            <a:xfrm>
              <a:off x="27898" y="21589"/>
              <a:ext cx="2758576" cy="9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6210" tIns="156210" rIns="156210" bIns="156210" numCol="1" anchor="ctr">
              <a:spAutoFit/>
            </a:bodyPr>
            <a:lstStyle>
              <a:lvl1pPr algn="ctr" defTabSz="1822450">
                <a:lnSpc>
                  <a:spcPct val="90000"/>
                </a:lnSpc>
                <a:spcBef>
                  <a:spcPts val="1700"/>
                </a:spcBef>
                <a:defRPr sz="4100">
                  <a:solidFill>
                    <a:srgbClr val="FFFFFF"/>
                  </a:solidFill>
                </a:defRPr>
              </a:lvl1pPr>
            </a:lstStyle>
            <a:p>
              <a:r>
                <a:t>What?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Explaining the model: So What?</a:t>
            </a:r>
          </a:p>
        </p:txBody>
      </p:sp>
      <p:graphicFrame>
        <p:nvGraphicFramePr>
          <p:cNvPr id="372" name="Content Placeholder 3"/>
          <p:cNvGraphicFramePr/>
          <p:nvPr/>
        </p:nvGraphicFramePr>
        <p:xfrm>
          <a:off x="762000" y="1600200"/>
          <a:ext cx="8363857" cy="44805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810000"/>
                <a:gridCol w="4553857"/>
              </a:tblGrid>
              <a:tr h="421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My work got a: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2400" b="1"/>
                      </a:pPr>
                      <a:r>
                        <a:t>1</a:t>
                      </a:r>
                      <a:r>
                        <a:rPr baseline="30000"/>
                        <a:t>st</a:t>
                      </a:r>
                      <a:r>
                        <a:t>, 2:1,2:2;3</a:t>
                      </a:r>
                      <a:r>
                        <a:rPr baseline="30000"/>
                        <a:t>rd</a:t>
                      </a:r>
                      <a:r>
                        <a:t>, Fail (near pass), Fail</a:t>
                      </a:r>
                    </a:p>
                  </a:txBody>
                  <a:tcPr marL="45720" marR="45720" horzOverflow="overflow"/>
                </a:tc>
              </a:tr>
              <a:tr h="74578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I expected a mark of: 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2400" b="1"/>
                      </a:pPr>
                      <a:r>
                        <a:t>1</a:t>
                      </a:r>
                      <a:r>
                        <a:rPr baseline="30000"/>
                        <a:t>st</a:t>
                      </a:r>
                      <a:r>
                        <a:t>, 2:1,2:2;3</a:t>
                      </a:r>
                      <a:r>
                        <a:rPr baseline="30000"/>
                        <a:t>rd</a:t>
                      </a:r>
                      <a:r>
                        <a:t>, Fail (near pass), Fail, </a:t>
                      </a:r>
                      <a:br/>
                      <a:r>
                        <a:t>no idea</a:t>
                      </a:r>
                    </a:p>
                  </a:txBody>
                  <a:tcPr marL="45720" marR="45720" horzOverflow="overflow"/>
                </a:tc>
              </a:tr>
              <a:tr h="421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When I handed in I felt: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{your emotion/confidence/state of mind}</a:t>
                      </a:r>
                    </a:p>
                  </a:txBody>
                  <a:tcPr marL="45720" marR="45720" horzOverflow="overflow"/>
                </a:tc>
              </a:tr>
              <a:tr h="421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When I got the mark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{your emotion/confidence/state of mind}</a:t>
                      </a:r>
                    </a:p>
                  </a:txBody>
                  <a:tcPr marL="45720" marR="45720" horzOverflow="overflow"/>
                </a:tc>
              </a:tr>
              <a:tr h="139429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The reason the for the relationship between my expectations, mark, and feeling was: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A logical analysis of the evidence and observations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grpSp>
        <p:nvGrpSpPr>
          <p:cNvPr id="375" name="Group 4"/>
          <p:cNvGrpSpPr/>
          <p:nvPr/>
        </p:nvGrpSpPr>
        <p:grpSpPr>
          <a:xfrm>
            <a:off x="5867400" y="364881"/>
            <a:ext cx="2814372" cy="952501"/>
            <a:chOff x="0" y="0"/>
            <a:chExt cx="2814371" cy="952500"/>
          </a:xfrm>
        </p:grpSpPr>
        <p:sp>
          <p:nvSpPr>
            <p:cNvPr id="373" name="Rounded Rectangle 5"/>
            <p:cNvSpPr/>
            <p:nvPr/>
          </p:nvSpPr>
          <p:spPr>
            <a:xfrm>
              <a:off x="0" y="0"/>
              <a:ext cx="2814372" cy="9525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4" name="Rounded Rectangle 4"/>
            <p:cNvSpPr txBox="1"/>
            <p:nvPr/>
          </p:nvSpPr>
          <p:spPr>
            <a:xfrm>
              <a:off x="27897" y="21589"/>
              <a:ext cx="2758577" cy="9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6210" tIns="156210" rIns="156210" bIns="156210" numCol="1" anchor="ctr">
              <a:spAutoFit/>
            </a:bodyPr>
            <a:lstStyle>
              <a:lvl1pPr algn="ctr" defTabSz="1822450">
                <a:lnSpc>
                  <a:spcPct val="90000"/>
                </a:lnSpc>
                <a:spcBef>
                  <a:spcPts val="1700"/>
                </a:spcBef>
                <a:defRPr sz="4100">
                  <a:solidFill>
                    <a:srgbClr val="FFFFFF"/>
                  </a:solidFill>
                </a:defRPr>
              </a:lvl1pPr>
            </a:lstStyle>
            <a:p>
              <a:r>
                <a:t>So What?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Explaining the model: So what?</a:t>
            </a:r>
          </a:p>
        </p:txBody>
      </p:sp>
      <p:sp>
        <p:nvSpPr>
          <p:cNvPr id="37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None/>
            </a:lvl1pPr>
          </a:lstStyle>
          <a:p>
            <a:r>
              <a:t>An explanation of any logical conclusions which you draw:</a:t>
            </a:r>
          </a:p>
        </p:txBody>
      </p:sp>
      <p:sp>
        <p:nvSpPr>
          <p:cNvPr id="379" name="Content Placeholder 4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examples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endParaRPr/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I think I was {over optimistic, unrealistic, realistic}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The outcome might have been better if….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The outcome was satisfactory/excellent but….</a:t>
            </a:r>
          </a:p>
        </p:txBody>
      </p:sp>
      <p:sp>
        <p:nvSpPr>
          <p:cNvPr id="380" name="TextBox 3"/>
          <p:cNvSpPr txBox="1"/>
          <p:nvPr/>
        </p:nvSpPr>
        <p:spPr>
          <a:xfrm>
            <a:off x="544870" y="6211668"/>
            <a:ext cx="8599131" cy="6343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What you will write will be an objective evaluation of your experience</a:t>
            </a:r>
          </a:p>
        </p:txBody>
      </p:sp>
      <p:grpSp>
        <p:nvGrpSpPr>
          <p:cNvPr id="383" name="Group 5"/>
          <p:cNvGrpSpPr/>
          <p:nvPr/>
        </p:nvGrpSpPr>
        <p:grpSpPr>
          <a:xfrm>
            <a:off x="5867400" y="369888"/>
            <a:ext cx="2814372" cy="952501"/>
            <a:chOff x="0" y="0"/>
            <a:chExt cx="2814371" cy="952500"/>
          </a:xfrm>
        </p:grpSpPr>
        <p:sp>
          <p:nvSpPr>
            <p:cNvPr id="381" name="Rounded Rectangle 6"/>
            <p:cNvSpPr/>
            <p:nvPr/>
          </p:nvSpPr>
          <p:spPr>
            <a:xfrm>
              <a:off x="0" y="0"/>
              <a:ext cx="2814372" cy="9525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2" name="Rounded Rectangle 4"/>
            <p:cNvSpPr txBox="1"/>
            <p:nvPr/>
          </p:nvSpPr>
          <p:spPr>
            <a:xfrm>
              <a:off x="27897" y="21589"/>
              <a:ext cx="2758577" cy="9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6210" tIns="156210" rIns="156210" bIns="156210" numCol="1" anchor="ctr">
              <a:spAutoFit/>
            </a:bodyPr>
            <a:lstStyle>
              <a:lvl1pPr algn="ctr" defTabSz="1822450">
                <a:lnSpc>
                  <a:spcPct val="90000"/>
                </a:lnSpc>
                <a:spcBef>
                  <a:spcPts val="1700"/>
                </a:spcBef>
                <a:defRPr sz="4100">
                  <a:solidFill>
                    <a:srgbClr val="FFFFFF"/>
                  </a:solidFill>
                </a:defRPr>
              </a:lvl1pPr>
            </a:lstStyle>
            <a:p>
              <a:r>
                <a:t>So What?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Progress through the slides</a:t>
            </a:r>
          </a:p>
        </p:txBody>
      </p:sp>
      <p:sp>
        <p:nvSpPr>
          <p:cNvPr id="17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r>
              <a:t>Typically, we cover the material up to slide 22 in week 1</a:t>
            </a:r>
          </a:p>
          <a:p>
            <a:r>
              <a:t>Includes </a:t>
            </a:r>
          </a:p>
          <a:p>
            <a:pPr marL="742950" lvl="1" indent="-285750">
              <a:spcBef>
                <a:spcPts val="600"/>
              </a:spcBef>
              <a:defRPr sz="2800"/>
            </a:pPr>
            <a:r>
              <a:t>Watching the video</a:t>
            </a:r>
          </a:p>
          <a:p>
            <a:pPr marL="742950" lvl="1" indent="-285750">
              <a:spcBef>
                <a:spcPts val="600"/>
              </a:spcBef>
              <a:defRPr sz="2800"/>
            </a:pPr>
            <a:r>
              <a:t>Looking at interim results of the survey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r>
              <a:t> Explaining the model: Now What</a:t>
            </a:r>
          </a:p>
        </p:txBody>
      </p:sp>
      <p:sp>
        <p:nvSpPr>
          <p:cNvPr id="386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A realistic and objective suggestion of changes you will make:</a:t>
            </a:r>
          </a:p>
        </p:txBody>
      </p:sp>
      <p:sp>
        <p:nvSpPr>
          <p:cNvPr id="387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600"/>
              </a:spcBef>
              <a:defRPr sz="2800"/>
            </a:pPr>
            <a:r>
              <a:t>Examples:</a:t>
            </a:r>
          </a:p>
          <a:p>
            <a:pPr>
              <a:spcBef>
                <a:spcPts val="600"/>
              </a:spcBef>
              <a:defRPr sz="2800"/>
            </a:pPr>
            <a:r>
              <a:t>How you might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Change your behaviours and do things differently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Look at things differently</a:t>
            </a:r>
          </a:p>
          <a:p>
            <a:pPr>
              <a:spcBef>
                <a:spcPts val="600"/>
              </a:spcBef>
              <a:defRPr sz="2800"/>
            </a:pPr>
            <a:r>
              <a:t>NB: it will be different for everyone</a:t>
            </a:r>
          </a:p>
        </p:txBody>
      </p:sp>
      <p:pic>
        <p:nvPicPr>
          <p:cNvPr id="38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4240067"/>
            <a:ext cx="3810000" cy="14501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" name="Group 5"/>
          <p:cNvGrpSpPr/>
          <p:nvPr/>
        </p:nvGrpSpPr>
        <p:grpSpPr>
          <a:xfrm>
            <a:off x="6024829" y="122873"/>
            <a:ext cx="2890572" cy="1446531"/>
            <a:chOff x="0" y="0"/>
            <a:chExt cx="2890571" cy="1446530"/>
          </a:xfrm>
        </p:grpSpPr>
        <p:sp>
          <p:nvSpPr>
            <p:cNvPr id="389" name="Rounded Rectangle 6"/>
            <p:cNvSpPr/>
            <p:nvPr/>
          </p:nvSpPr>
          <p:spPr>
            <a:xfrm>
              <a:off x="0" y="247015"/>
              <a:ext cx="2890572" cy="95250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0" name="Rounded Rectangle 4"/>
            <p:cNvSpPr txBox="1"/>
            <p:nvPr/>
          </p:nvSpPr>
          <p:spPr>
            <a:xfrm>
              <a:off x="28653" y="0"/>
              <a:ext cx="2833265" cy="1446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56210" tIns="156210" rIns="156210" bIns="156210" numCol="1" anchor="ctr">
              <a:spAutoFit/>
            </a:bodyPr>
            <a:lstStyle>
              <a:lvl1pPr algn="ctr" defTabSz="1822450">
                <a:lnSpc>
                  <a:spcPct val="90000"/>
                </a:lnSpc>
                <a:spcBef>
                  <a:spcPts val="1700"/>
                </a:spcBef>
                <a:defRPr sz="4100">
                  <a:solidFill>
                    <a:srgbClr val="FFFFFF"/>
                  </a:solidFill>
                </a:defRPr>
              </a:lvl1pPr>
            </a:lstStyle>
            <a:p>
              <a:r>
                <a:t>Now What?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le 1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8077200" cy="1143000"/>
          </a:xfrm>
          <a:prstGeom prst="rect">
            <a:avLst/>
          </a:prstGeom>
        </p:spPr>
        <p:txBody>
          <a:bodyPr/>
          <a:lstStyle>
            <a:lvl1pPr defTabSz="896111">
              <a:defRPr sz="4312"/>
            </a:lvl1pPr>
          </a:lstStyle>
          <a:p>
            <a:r>
              <a:t>Another way of thinking about it</a:t>
            </a:r>
          </a:p>
        </p:txBody>
      </p:sp>
      <p:pic>
        <p:nvPicPr>
          <p:cNvPr id="394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416" y="914400"/>
            <a:ext cx="7842252" cy="6080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Think about your motivation</a:t>
            </a:r>
          </a:p>
        </p:txBody>
      </p:sp>
      <p:pic>
        <p:nvPicPr>
          <p:cNvPr id="39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5832" r="5831"/>
          <a:stretch>
            <a:fillRect/>
          </a:stretch>
        </p:blipFill>
        <p:spPr>
          <a:xfrm>
            <a:off x="304801" y="1828800"/>
            <a:ext cx="8365067" cy="4642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Task…</a:t>
            </a:r>
          </a:p>
        </p:txBody>
      </p:sp>
      <p:grpSp>
        <p:nvGrpSpPr>
          <p:cNvPr id="402" name="Explosion 1 3"/>
          <p:cNvGrpSpPr/>
          <p:nvPr/>
        </p:nvGrpSpPr>
        <p:grpSpPr>
          <a:xfrm>
            <a:off x="3059736" y="1425386"/>
            <a:ext cx="3949759" cy="3847179"/>
            <a:chOff x="0" y="0"/>
            <a:chExt cx="3949757" cy="3847177"/>
          </a:xfrm>
        </p:grpSpPr>
        <p:sp>
          <p:nvSpPr>
            <p:cNvPr id="400" name="Shape"/>
            <p:cNvSpPr/>
            <p:nvPr/>
          </p:nvSpPr>
          <p:spPr>
            <a:xfrm rot="963798">
              <a:off x="362459" y="386126"/>
              <a:ext cx="3224839" cy="307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hueOff val="-39879"/>
                    <a:satOff val="52282"/>
                    <a:lumOff val="29251"/>
                  </a:schemeClr>
                </a:gs>
                <a:gs pos="35000">
                  <a:srgbClr val="FFBFBE"/>
                </a:gs>
                <a:gs pos="100000">
                  <a:schemeClr val="accent2">
                    <a:hueOff val="-44018"/>
                    <a:satOff val="52282"/>
                    <a:lumOff val="42346"/>
                  </a:schemeClr>
                </a:gs>
              </a:gsLst>
              <a:lin ang="16200000" scaled="0"/>
            </a:gradFill>
            <a:ln w="9525" cap="flat">
              <a:solidFill>
                <a:srgbClr val="BE4B48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401" name="About 20 available days from start to the deadline"/>
            <p:cNvSpPr txBox="1"/>
            <p:nvPr/>
          </p:nvSpPr>
          <p:spPr>
            <a:xfrm rot="963798">
              <a:off x="1080502" y="1247010"/>
              <a:ext cx="1802774" cy="1158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About 20 available days from start to the deadline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r>
              <a:t>Self Study: Look at the Portfolio</a:t>
            </a:r>
          </a:p>
        </p:txBody>
      </p:sp>
      <p:pic>
        <p:nvPicPr>
          <p:cNvPr id="40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0036" y="1782392"/>
            <a:ext cx="3143251" cy="419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itle 5"/>
          <p:cNvSpPr txBox="1">
            <a:spLocks noGrp="1"/>
          </p:cNvSpPr>
          <p:nvPr>
            <p:ph type="title"/>
          </p:nvPr>
        </p:nvSpPr>
        <p:spPr>
          <a:xfrm>
            <a:off x="685799" y="273050"/>
            <a:ext cx="3008315" cy="1162050"/>
          </a:xfrm>
          <a:prstGeom prst="rect">
            <a:avLst/>
          </a:prstGeom>
        </p:spPr>
        <p:txBody>
          <a:bodyPr/>
          <a:lstStyle/>
          <a:p>
            <a:r>
              <a:t>Intro Portfolio</a:t>
            </a:r>
          </a:p>
        </p:txBody>
      </p:sp>
      <p:pic>
        <p:nvPicPr>
          <p:cNvPr id="410" name="Content Placeholder 8" descr="Content Placeholder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3650" y="359226"/>
            <a:ext cx="5111750" cy="568076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ext Placeholder 7"/>
          <p:cNvSpPr txBox="1">
            <a:spLocks noGrp="1"/>
          </p:cNvSpPr>
          <p:nvPr>
            <p:ph type="body" sz="half" idx="1"/>
          </p:nvPr>
        </p:nvSpPr>
        <p:spPr>
          <a:xfrm>
            <a:off x="6857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r>
              <a:t>Look at your handout</a:t>
            </a:r>
          </a:p>
          <a:p>
            <a:pPr marL="0" indent="0">
              <a:spcBef>
                <a:spcPts val="300"/>
              </a:spcBef>
              <a:buSzTx/>
              <a:buNone/>
              <a:defRPr sz="1400"/>
            </a:pPr>
            <a:r>
              <a:t>What would you put in the sections?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3822"/>
            </a:lvl1pPr>
          </a:lstStyle>
          <a:p>
            <a:r>
              <a:t>Intros: what you have to think about</a:t>
            </a:r>
          </a:p>
        </p:txBody>
      </p:sp>
      <p:grpSp>
        <p:nvGrpSpPr>
          <p:cNvPr id="426" name="Diagram 2"/>
          <p:cNvGrpSpPr/>
          <p:nvPr/>
        </p:nvGrpSpPr>
        <p:grpSpPr>
          <a:xfrm>
            <a:off x="1786173" y="2347051"/>
            <a:ext cx="5855570" cy="3675432"/>
            <a:chOff x="0" y="0"/>
            <a:chExt cx="5855568" cy="3675431"/>
          </a:xfrm>
        </p:grpSpPr>
        <p:sp>
          <p:nvSpPr>
            <p:cNvPr id="416" name="Rounded Rectangle"/>
            <p:cNvSpPr/>
            <p:nvPr/>
          </p:nvSpPr>
          <p:spPr>
            <a:xfrm>
              <a:off x="0" y="0"/>
              <a:ext cx="1829817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7" name="motivations"/>
            <p:cNvSpPr txBox="1"/>
            <p:nvPr/>
          </p:nvSpPr>
          <p:spPr>
            <a:xfrm>
              <a:off x="0" y="1260743"/>
              <a:ext cx="1829817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motivations</a:t>
              </a:r>
            </a:p>
          </p:txBody>
        </p:sp>
        <p:sp>
          <p:nvSpPr>
            <p:cNvPr id="418" name="Rounded Rectangle"/>
            <p:cNvSpPr/>
            <p:nvPr/>
          </p:nvSpPr>
          <p:spPr>
            <a:xfrm>
              <a:off x="2012875" y="0"/>
              <a:ext cx="1829818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9" name="exam"/>
            <p:cNvSpPr txBox="1"/>
            <p:nvPr/>
          </p:nvSpPr>
          <p:spPr>
            <a:xfrm>
              <a:off x="2012875" y="1260743"/>
              <a:ext cx="18298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exam</a:t>
              </a:r>
            </a:p>
          </p:txBody>
        </p:sp>
        <p:sp>
          <p:nvSpPr>
            <p:cNvPr id="420" name="Rounded Rectangle"/>
            <p:cNvSpPr/>
            <p:nvPr/>
          </p:nvSpPr>
          <p:spPr>
            <a:xfrm>
              <a:off x="4025751" y="0"/>
              <a:ext cx="1829818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progress"/>
            <p:cNvSpPr txBox="1"/>
            <p:nvPr/>
          </p:nvSpPr>
          <p:spPr>
            <a:xfrm>
              <a:off x="4025751" y="1260743"/>
              <a:ext cx="18298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progress</a:t>
              </a:r>
            </a:p>
          </p:txBody>
        </p:sp>
        <p:sp>
          <p:nvSpPr>
            <p:cNvPr id="422" name="Rounded Rectangle"/>
            <p:cNvSpPr/>
            <p:nvPr/>
          </p:nvSpPr>
          <p:spPr>
            <a:xfrm>
              <a:off x="1006437" y="2122586"/>
              <a:ext cx="1829818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3" name="self knowledge"/>
            <p:cNvSpPr txBox="1"/>
            <p:nvPr/>
          </p:nvSpPr>
          <p:spPr>
            <a:xfrm>
              <a:off x="1006437" y="3383331"/>
              <a:ext cx="18298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self knowledge</a:t>
              </a:r>
            </a:p>
          </p:txBody>
        </p:sp>
        <p:sp>
          <p:nvSpPr>
            <p:cNvPr id="424" name="Rounded Rectangle"/>
            <p:cNvSpPr/>
            <p:nvPr/>
          </p:nvSpPr>
          <p:spPr>
            <a:xfrm>
              <a:off x="3019313" y="2122586"/>
              <a:ext cx="1829818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5" name="Future plans"/>
            <p:cNvSpPr txBox="1"/>
            <p:nvPr/>
          </p:nvSpPr>
          <p:spPr>
            <a:xfrm>
              <a:off x="3019313" y="3383331"/>
              <a:ext cx="18298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Future plans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Intros:</a:t>
            </a:r>
          </a:p>
        </p:txBody>
      </p:sp>
      <p:sp>
        <p:nvSpPr>
          <p:cNvPr id="43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None/>
            </a:pPr>
            <a:r>
              <a:rPr dirty="0"/>
              <a:t>What we will do</a:t>
            </a:r>
          </a:p>
          <a:p>
            <a:pPr>
              <a:lnSpc>
                <a:spcPct val="90000"/>
              </a:lnSpc>
              <a:buSzTx/>
              <a:buNone/>
            </a:pPr>
            <a:r>
              <a:rPr dirty="0"/>
              <a:t>Weeks 1-4</a:t>
            </a:r>
          </a:p>
          <a:p>
            <a:pPr>
              <a:lnSpc>
                <a:spcPct val="90000"/>
              </a:lnSpc>
            </a:pPr>
            <a:r>
              <a:rPr dirty="0"/>
              <a:t>For first three week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rPr dirty="0"/>
              <a:t>will rehearse thinking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rPr dirty="0"/>
              <a:t>provide ideas for each section</a:t>
            </a:r>
            <a:br>
              <a:rPr dirty="0"/>
            </a:br>
            <a:endParaRPr dirty="0"/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rPr dirty="0"/>
              <a:t>Handin your portfolio  - </a:t>
            </a:r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dirty="0" smtClean="0"/>
              <a:t> March </a:t>
            </a:r>
            <a:r>
              <a:rPr dirty="0"/>
              <a:t>2013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rPr dirty="0"/>
              <a:t>Individual recorded interview</a:t>
            </a:r>
            <a:br>
              <a:rPr dirty="0"/>
            </a:br>
            <a:r>
              <a:rPr dirty="0"/>
              <a:t>according to schedule </a:t>
            </a:r>
          </a:p>
        </p:txBody>
      </p:sp>
      <p:grpSp>
        <p:nvGrpSpPr>
          <p:cNvPr id="434" name="Explosion 1 3"/>
          <p:cNvGrpSpPr/>
          <p:nvPr/>
        </p:nvGrpSpPr>
        <p:grpSpPr>
          <a:xfrm>
            <a:off x="5428571" y="2033724"/>
            <a:ext cx="4723084" cy="4107217"/>
            <a:chOff x="0" y="0"/>
            <a:chExt cx="4723082" cy="4107215"/>
          </a:xfrm>
        </p:grpSpPr>
        <p:sp>
          <p:nvSpPr>
            <p:cNvPr id="432" name="Shape"/>
            <p:cNvSpPr/>
            <p:nvPr/>
          </p:nvSpPr>
          <p:spPr>
            <a:xfrm rot="488209">
              <a:off x="228993" y="284019"/>
              <a:ext cx="4265095" cy="35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E5E97"/>
                </a:gs>
                <a:gs pos="1000">
                  <a:srgbClr val="93CDDD"/>
                </a:gs>
                <a:gs pos="99000">
                  <a:srgbClr val="3C7BC7"/>
                </a:gs>
                <a:gs pos="100000">
                  <a:srgbClr val="3A7CCA"/>
                </a:gs>
              </a:gsLst>
              <a:path path="circle">
                <a:fillToRect l="37721" t="-19636" r="62278" b="119636"/>
              </a:path>
            </a:gradFill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3" name="Remember…"/>
            <p:cNvSpPr txBox="1"/>
            <p:nvPr/>
          </p:nvSpPr>
          <p:spPr>
            <a:xfrm rot="488209">
              <a:off x="1164829" y="1317328"/>
              <a:ext cx="2384307" cy="1158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Remember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no handin</a:t>
              </a:r>
              <a:br/>
              <a:r>
                <a:t>	no interview</a:t>
              </a:r>
              <a:br/>
              <a:r>
                <a:t>	no mark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709288">
            <a:off x="6103882" y="-266700"/>
            <a:ext cx="3143251" cy="4191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Intros: each section</a:t>
            </a:r>
          </a:p>
        </p:txBody>
      </p:sp>
      <p:grpSp>
        <p:nvGrpSpPr>
          <p:cNvPr id="458" name="Content Placeholder 3"/>
          <p:cNvGrpSpPr/>
          <p:nvPr/>
        </p:nvGrpSpPr>
        <p:grpSpPr>
          <a:xfrm>
            <a:off x="779462" y="1928716"/>
            <a:ext cx="6371459" cy="4009096"/>
            <a:chOff x="0" y="0"/>
            <a:chExt cx="6371457" cy="4009095"/>
          </a:xfrm>
        </p:grpSpPr>
        <p:grpSp>
          <p:nvGrpSpPr>
            <p:cNvPr id="442" name="Group"/>
            <p:cNvGrpSpPr/>
            <p:nvPr/>
          </p:nvGrpSpPr>
          <p:grpSpPr>
            <a:xfrm>
              <a:off x="0" y="280440"/>
              <a:ext cx="6371458" cy="807976"/>
              <a:chOff x="0" y="0"/>
              <a:chExt cx="6371457" cy="807975"/>
            </a:xfrm>
          </p:grpSpPr>
          <p:sp>
            <p:nvSpPr>
              <p:cNvPr id="440" name="Rectangle"/>
              <p:cNvSpPr/>
              <p:nvPr/>
            </p:nvSpPr>
            <p:spPr>
              <a:xfrm>
                <a:off x="0" y="-1"/>
                <a:ext cx="6371458" cy="807977"/>
              </a:xfrm>
              <a:prstGeom prst="rect">
                <a:avLst/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500"/>
                  </a:spcBef>
                  <a:defRPr sz="1900"/>
                </a:pPr>
                <a:endParaRPr/>
              </a:p>
            </p:txBody>
          </p:sp>
          <p:sp>
            <p:nvSpPr>
              <p:cNvPr id="441" name="Tells you what the section is about"/>
              <p:cNvSpPr txBox="1"/>
              <p:nvPr/>
            </p:nvSpPr>
            <p:spPr>
              <a:xfrm>
                <a:off x="0" y="0"/>
                <a:ext cx="6371458" cy="5496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5128" tIns="135128" rIns="135128" bIns="135128" numCol="1" anchor="t">
                <a:spAutoFit/>
              </a:bodyPr>
              <a:lstStyle/>
              <a:p>
                <a:pPr marL="171449" lvl="1" indent="-171449" defTabSz="844550">
                  <a:lnSpc>
                    <a:spcPct val="90000"/>
                  </a:lnSpc>
                  <a:spcBef>
                    <a:spcPts val="300"/>
                  </a:spcBef>
                  <a:buSzPct val="100000"/>
                  <a:buFont typeface="Arial"/>
                  <a:buChar char="•"/>
                  <a:defRPr sz="1900"/>
                </a:pPr>
                <a:r>
                  <a:t>Tells you what the section is about</a:t>
                </a:r>
              </a:p>
            </p:txBody>
          </p:sp>
        </p:grpSp>
        <p:grpSp>
          <p:nvGrpSpPr>
            <p:cNvPr id="445" name="Group"/>
            <p:cNvGrpSpPr/>
            <p:nvPr/>
          </p:nvGrpSpPr>
          <p:grpSpPr>
            <a:xfrm>
              <a:off x="318572" y="0"/>
              <a:ext cx="4460022" cy="560881"/>
              <a:chOff x="0" y="0"/>
              <a:chExt cx="4460021" cy="560880"/>
            </a:xfrm>
          </p:grpSpPr>
          <p:sp>
            <p:nvSpPr>
              <p:cNvPr id="443" name="Rounded Rectangle"/>
              <p:cNvSpPr/>
              <p:nvPr/>
            </p:nvSpPr>
            <p:spPr>
              <a:xfrm>
                <a:off x="0" y="0"/>
                <a:ext cx="4460022" cy="560881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3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4" name="Heading"/>
              <p:cNvSpPr txBox="1"/>
              <p:nvPr/>
            </p:nvSpPr>
            <p:spPr>
              <a:xfrm>
                <a:off x="27379" y="140740"/>
                <a:ext cx="4405262" cy="279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marL="342899" indent="-342899" defTabSz="84455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Heading</a:t>
                </a:r>
              </a:p>
            </p:txBody>
          </p:sp>
        </p:grpSp>
        <p:grpSp>
          <p:nvGrpSpPr>
            <p:cNvPr id="448" name="Group"/>
            <p:cNvGrpSpPr/>
            <p:nvPr/>
          </p:nvGrpSpPr>
          <p:grpSpPr>
            <a:xfrm>
              <a:off x="0" y="1471455"/>
              <a:ext cx="6371458" cy="807976"/>
              <a:chOff x="0" y="0"/>
              <a:chExt cx="6371457" cy="807975"/>
            </a:xfrm>
          </p:grpSpPr>
          <p:sp>
            <p:nvSpPr>
              <p:cNvPr id="446" name="Rectangle"/>
              <p:cNvSpPr/>
              <p:nvPr/>
            </p:nvSpPr>
            <p:spPr>
              <a:xfrm>
                <a:off x="0" y="-1"/>
                <a:ext cx="6371458" cy="807977"/>
              </a:xfrm>
              <a:prstGeom prst="rect">
                <a:avLst/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500"/>
                  </a:spcBef>
                  <a:defRPr sz="1900"/>
                </a:pPr>
                <a:endParaRPr/>
              </a:p>
            </p:txBody>
          </p:sp>
          <p:sp>
            <p:nvSpPr>
              <p:cNvPr id="447" name="For you to answer questions"/>
              <p:cNvSpPr txBox="1"/>
              <p:nvPr/>
            </p:nvSpPr>
            <p:spPr>
              <a:xfrm>
                <a:off x="0" y="0"/>
                <a:ext cx="6371458" cy="5496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5128" tIns="135128" rIns="135128" bIns="135128" numCol="1" anchor="t">
                <a:spAutoFit/>
              </a:bodyPr>
              <a:lstStyle/>
              <a:p>
                <a:pPr marL="171449" lvl="1" indent="-171449" defTabSz="844550">
                  <a:lnSpc>
                    <a:spcPct val="90000"/>
                  </a:lnSpc>
                  <a:spcBef>
                    <a:spcPts val="300"/>
                  </a:spcBef>
                  <a:buSzPct val="100000"/>
                  <a:buFont typeface="Arial"/>
                  <a:buChar char="•"/>
                  <a:defRPr sz="1900"/>
                </a:pPr>
                <a:r>
                  <a:t>For you to answer questions</a:t>
                </a:r>
              </a:p>
            </p:txBody>
          </p:sp>
        </p:grpSp>
        <p:grpSp>
          <p:nvGrpSpPr>
            <p:cNvPr id="451" name="Group"/>
            <p:cNvGrpSpPr/>
            <p:nvPr/>
          </p:nvGrpSpPr>
          <p:grpSpPr>
            <a:xfrm>
              <a:off x="318572" y="1191014"/>
              <a:ext cx="4460022" cy="560882"/>
              <a:chOff x="0" y="0"/>
              <a:chExt cx="4460021" cy="560880"/>
            </a:xfrm>
          </p:grpSpPr>
          <p:sp>
            <p:nvSpPr>
              <p:cNvPr id="449" name="Rounded Rectangle"/>
              <p:cNvSpPr/>
              <p:nvPr/>
            </p:nvSpPr>
            <p:spPr>
              <a:xfrm>
                <a:off x="0" y="0"/>
                <a:ext cx="4460022" cy="560881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3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0" name="Evidence page"/>
              <p:cNvSpPr txBox="1"/>
              <p:nvPr/>
            </p:nvSpPr>
            <p:spPr>
              <a:xfrm>
                <a:off x="27379" y="140740"/>
                <a:ext cx="4405262" cy="279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marL="342899" indent="-342899" defTabSz="84455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Evidence page</a:t>
                </a:r>
              </a:p>
            </p:txBody>
          </p:sp>
        </p:grpSp>
        <p:grpSp>
          <p:nvGrpSpPr>
            <p:cNvPr id="454" name="Group"/>
            <p:cNvGrpSpPr/>
            <p:nvPr/>
          </p:nvGrpSpPr>
          <p:grpSpPr>
            <a:xfrm>
              <a:off x="0" y="2662470"/>
              <a:ext cx="6371458" cy="1346626"/>
              <a:chOff x="0" y="0"/>
              <a:chExt cx="6371457" cy="1346624"/>
            </a:xfrm>
          </p:grpSpPr>
          <p:sp>
            <p:nvSpPr>
              <p:cNvPr id="452" name="Rectangle"/>
              <p:cNvSpPr/>
              <p:nvPr/>
            </p:nvSpPr>
            <p:spPr>
              <a:xfrm>
                <a:off x="0" y="0"/>
                <a:ext cx="6371458" cy="1346625"/>
              </a:xfrm>
              <a:prstGeom prst="rect">
                <a:avLst/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500"/>
                  </a:spcBef>
                  <a:defRPr sz="1900"/>
                </a:pPr>
                <a:endParaRPr/>
              </a:p>
            </p:txBody>
          </p:sp>
          <p:sp>
            <p:nvSpPr>
              <p:cNvPr id="453" name="For you to reason and discuss your behavours, identify issues, plan change, explain what you have done already"/>
              <p:cNvSpPr txBox="1"/>
              <p:nvPr/>
            </p:nvSpPr>
            <p:spPr>
              <a:xfrm>
                <a:off x="0" y="0"/>
                <a:ext cx="6371458" cy="10525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5128" tIns="135128" rIns="135128" bIns="135128" numCol="1" anchor="t">
                <a:spAutoFit/>
              </a:bodyPr>
              <a:lstStyle/>
              <a:p>
                <a:pPr marL="171449" lvl="1" indent="-171449" defTabSz="844550">
                  <a:lnSpc>
                    <a:spcPct val="90000"/>
                  </a:lnSpc>
                  <a:spcBef>
                    <a:spcPts val="300"/>
                  </a:spcBef>
                  <a:buSzPct val="100000"/>
                  <a:buFont typeface="Arial"/>
                  <a:buChar char="•"/>
                  <a:defRPr sz="1900"/>
                </a:pPr>
                <a:r>
                  <a:t>For you to reason and discuss your behavours, identify issues, plan change, explain what you have done already</a:t>
                </a:r>
              </a:p>
            </p:txBody>
          </p:sp>
        </p:grpSp>
        <p:grpSp>
          <p:nvGrpSpPr>
            <p:cNvPr id="457" name="Group"/>
            <p:cNvGrpSpPr/>
            <p:nvPr/>
          </p:nvGrpSpPr>
          <p:grpSpPr>
            <a:xfrm>
              <a:off x="318572" y="2382029"/>
              <a:ext cx="4460022" cy="560881"/>
              <a:chOff x="0" y="0"/>
              <a:chExt cx="4460021" cy="560880"/>
            </a:xfrm>
          </p:grpSpPr>
          <p:sp>
            <p:nvSpPr>
              <p:cNvPr id="455" name="Rounded Rectangle"/>
              <p:cNvSpPr/>
              <p:nvPr/>
            </p:nvSpPr>
            <p:spPr>
              <a:xfrm>
                <a:off x="0" y="0"/>
                <a:ext cx="4460022" cy="560881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3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6" name="Reeflection Page"/>
              <p:cNvSpPr txBox="1"/>
              <p:nvPr/>
            </p:nvSpPr>
            <p:spPr>
              <a:xfrm>
                <a:off x="27379" y="140740"/>
                <a:ext cx="4405262" cy="279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marL="342899" indent="-342899" defTabSz="84455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Reeflection Page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 to find stuff: Blackboard</a:t>
            </a:r>
          </a:p>
        </p:txBody>
      </p:sp>
      <p:pic>
        <p:nvPicPr>
          <p:cNvPr id="461" name="Content Placeholder 4" descr="Content Placeholder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1604845"/>
            <a:ext cx="8077200" cy="4280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4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Introduction:</a:t>
            </a:r>
          </a:p>
        </p:txBody>
      </p:sp>
      <p:sp>
        <p:nvSpPr>
          <p:cNvPr id="175" name="Subtitle 5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 w="9525">
            <a:solidFill>
              <a:srgbClr val="4A7EBB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Hello and Overview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 to find stuff: Edshare</a:t>
            </a:r>
          </a:p>
        </p:txBody>
      </p:sp>
      <p:pic>
        <p:nvPicPr>
          <p:cNvPr id="466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1662312"/>
            <a:ext cx="8077200" cy="4165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r>
              <a:t>Suggested watching and reading</a:t>
            </a:r>
          </a:p>
        </p:txBody>
      </p:sp>
      <p:sp>
        <p:nvSpPr>
          <p:cNvPr id="47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A vision of students today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How to Get the Most Out of Studying: Part 1 of 5, "Beliefs That Make You Fail... Or Succeed"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How to Learn Anything... Fast - Josh Kaufman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GLADWELL, M. (2008). Outliers, the story of success, Penguin (Audio Book on YouTube)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RSA Animate - Drive: The surprising truth about what motivates us 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SYED, M. (2010) Bounce: The Myth of Talent and the Power of Practice, Fourth Estate (video of recent presentation by Matt Syed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The Visions of Students Today 2011 Remix One (trailer)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Plus a few others – the list is constantly renewing – look in edshare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formal objectives:</a:t>
            </a:r>
          </a:p>
        </p:txBody>
      </p:sp>
      <p:sp>
        <p:nvSpPr>
          <p:cNvPr id="474" name="Rectangle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SzTx/>
              <a:buNone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The module - Sustaining Success</a:t>
            </a:r>
          </a:p>
          <a:p>
            <a:pPr>
              <a:spcBef>
                <a:spcPts val="400"/>
              </a:spcBef>
              <a:buSzTx/>
              <a:buNone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Three portfolio components</a:t>
            </a:r>
          </a:p>
          <a:p>
            <a:pPr>
              <a:spcBef>
                <a:spcPts val="6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Getting Started in Higher Education  </a:t>
            </a:r>
            <a:r>
              <a:rPr sz="280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Making Progress  </a:t>
            </a:r>
            <a:r>
              <a:rPr sz="280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4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Sustaining Success:  NOW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Bigger Objective</a:t>
            </a:r>
          </a:p>
        </p:txBody>
      </p:sp>
      <p:sp>
        <p:nvSpPr>
          <p:cNvPr id="47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r>
              <a:t>Successfully complete the foundation year</a:t>
            </a:r>
          </a:p>
          <a:p>
            <a:r>
              <a:t>Gain a brilliant degree</a:t>
            </a:r>
          </a:p>
          <a:p>
            <a:r>
              <a:t>Secure the future of you choice/dreams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Objectives (task)</a:t>
            </a:r>
          </a:p>
        </p:txBody>
      </p:sp>
      <p:sp>
        <p:nvSpPr>
          <p:cNvPr id="48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779462" y="3212352"/>
            <a:ext cx="3657601" cy="283602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</a:lstStyle>
          <a:p>
            <a:r>
              <a:t>Should relate to why you are here :-)</a:t>
            </a:r>
          </a:p>
        </p:txBody>
      </p:sp>
      <p:sp>
        <p:nvSpPr>
          <p:cNvPr id="483" name="Rectangle 4"/>
          <p:cNvSpPr txBox="1"/>
          <p:nvPr/>
        </p:nvSpPr>
        <p:spPr>
          <a:xfrm>
            <a:off x="4688540" y="2330824"/>
            <a:ext cx="3657601" cy="371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500"/>
              </a:spcBef>
              <a:defRPr sz="2400"/>
            </a:pPr>
            <a:r>
              <a:t>Think for a moment…</a:t>
            </a:r>
            <a:endParaRPr sz="2800"/>
          </a:p>
          <a:p>
            <a:pPr marL="342900" indent="-342900">
              <a:spcBef>
                <a:spcPts val="500"/>
              </a:spcBef>
              <a:defRPr sz="2400"/>
            </a:pPr>
            <a:r>
              <a:t>What do you want to achieve?</a:t>
            </a:r>
            <a:endParaRPr sz="2800"/>
          </a:p>
          <a:p>
            <a:pPr marL="342900" indent="-342900">
              <a:lnSpc>
                <a:spcPct val="180000"/>
              </a:lnSpc>
              <a:spcBef>
                <a:spcPts val="400"/>
              </a:spcBef>
              <a:buSzPct val="100000"/>
              <a:buChar char="✓"/>
            </a:pPr>
            <a:r>
              <a:t>Today</a:t>
            </a:r>
            <a:endParaRPr sz="2800"/>
          </a:p>
          <a:p>
            <a:pPr marL="342900" indent="-342900">
              <a:lnSpc>
                <a:spcPct val="180000"/>
              </a:lnSpc>
              <a:spcBef>
                <a:spcPts val="400"/>
              </a:spcBef>
              <a:buSzPct val="100000"/>
              <a:buChar char="✓"/>
            </a:pPr>
            <a:r>
              <a:t>Tomorrow</a:t>
            </a:r>
            <a:endParaRPr sz="2800"/>
          </a:p>
          <a:p>
            <a:pPr marL="342900" indent="-342900">
              <a:lnSpc>
                <a:spcPct val="180000"/>
              </a:lnSpc>
              <a:spcBef>
                <a:spcPts val="400"/>
              </a:spcBef>
              <a:buSzPct val="100000"/>
              <a:buChar char="✓"/>
            </a:pPr>
            <a:r>
              <a:t>This semester, year, </a:t>
            </a:r>
            <a:endParaRPr sz="2800"/>
          </a:p>
          <a:p>
            <a:pPr marL="342900" indent="-342900">
              <a:lnSpc>
                <a:spcPct val="180000"/>
              </a:lnSpc>
              <a:spcBef>
                <a:spcPts val="400"/>
              </a:spcBef>
              <a:buSzPct val="100000"/>
              <a:buChar char="✓"/>
            </a:pPr>
            <a:r>
              <a:t>During the life of your degree</a:t>
            </a:r>
          </a:p>
        </p:txBody>
      </p:sp>
      <p:grpSp>
        <p:nvGrpSpPr>
          <p:cNvPr id="490" name="AutoShape 5"/>
          <p:cNvGrpSpPr/>
          <p:nvPr/>
        </p:nvGrpSpPr>
        <p:grpSpPr>
          <a:xfrm>
            <a:off x="6751973" y="6144"/>
            <a:ext cx="3187159" cy="2879750"/>
            <a:chOff x="0" y="0"/>
            <a:chExt cx="3187157" cy="2879749"/>
          </a:xfrm>
        </p:grpSpPr>
        <p:sp>
          <p:nvSpPr>
            <p:cNvPr id="484" name="Shape"/>
            <p:cNvSpPr/>
            <p:nvPr/>
          </p:nvSpPr>
          <p:spPr>
            <a:xfrm>
              <a:off x="0" y="0"/>
              <a:ext cx="3187158" cy="190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5" name="Circle"/>
            <p:cNvSpPr/>
            <p:nvPr/>
          </p:nvSpPr>
          <p:spPr>
            <a:xfrm>
              <a:off x="869297" y="1992659"/>
              <a:ext cx="317133" cy="31713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6" name="Circle"/>
            <p:cNvSpPr/>
            <p:nvPr/>
          </p:nvSpPr>
          <p:spPr>
            <a:xfrm>
              <a:off x="741048" y="2431193"/>
              <a:ext cx="211421" cy="211421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7" name="Circle"/>
            <p:cNvSpPr/>
            <p:nvPr/>
          </p:nvSpPr>
          <p:spPr>
            <a:xfrm>
              <a:off x="657728" y="2774039"/>
              <a:ext cx="105711" cy="105711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8" name="Shape"/>
            <p:cNvSpPr/>
            <p:nvPr/>
          </p:nvSpPr>
          <p:spPr>
            <a:xfrm>
              <a:off x="161837" y="96942"/>
              <a:ext cx="2920501" cy="1618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9" name="Ambition,  desire, need,  want…."/>
            <p:cNvSpPr txBox="1"/>
            <p:nvPr/>
          </p:nvSpPr>
          <p:spPr>
            <a:xfrm>
              <a:off x="713657" y="455388"/>
              <a:ext cx="1534677" cy="891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/>
              <a:r>
                <a:t>Ambition, </a:t>
              </a:r>
              <a:br/>
              <a:r>
                <a:t>desire, need, </a:t>
              </a:r>
              <a:br/>
              <a:r>
                <a:t>want….</a:t>
              </a:r>
            </a:p>
          </p:txBody>
        </p:sp>
      </p:grpSp>
      <p:sp>
        <p:nvSpPr>
          <p:cNvPr id="491" name="Rectangle 7"/>
          <p:cNvSpPr txBox="1"/>
          <p:nvPr/>
        </p:nvSpPr>
        <p:spPr>
          <a:xfrm>
            <a:off x="1813391" y="1656220"/>
            <a:ext cx="524734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2575" indent="-282575">
              <a:spcBef>
                <a:spcPts val="2000"/>
              </a:spcBef>
              <a:buSzPct val="100000"/>
              <a:buChar char="●"/>
              <a:defRPr sz="2400">
                <a:solidFill>
                  <a:srgbClr val="FFFFFF"/>
                </a:solidFill>
              </a:defRPr>
            </a:lvl1pPr>
          </a:lstStyle>
          <a:p>
            <a:r>
              <a:t>Identify your own objectives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2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About Feedback</a:t>
            </a:r>
          </a:p>
        </p:txBody>
      </p:sp>
      <p:sp>
        <p:nvSpPr>
          <p:cNvPr id="496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</p:spPr>
        <p:txBody>
          <a:bodyPr/>
          <a:lstStyle/>
          <a:p>
            <a:r>
              <a:t>How do we get it?</a:t>
            </a:r>
          </a:p>
          <a:p>
            <a:r>
              <a:t>How? When? So What?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32104">
              <a:defRPr sz="3549"/>
            </a:pPr>
            <a:r>
              <a:t>Varieties of Feedback: </a:t>
            </a:r>
            <a:br/>
            <a:r>
              <a:t>Full Brain?</a:t>
            </a:r>
          </a:p>
        </p:txBody>
      </p:sp>
      <p:pic>
        <p:nvPicPr>
          <p:cNvPr id="49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800" y="1981200"/>
            <a:ext cx="3313113" cy="426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Think about this module (RTS)</a:t>
            </a:r>
          </a:p>
        </p:txBody>
      </p:sp>
      <p:sp>
        <p:nvSpPr>
          <p:cNvPr id="504" name="Rectangle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609600" indent="-609600">
              <a:buSzTx/>
              <a:buNone/>
            </a:pPr>
            <a:r>
              <a:t>What have you done? </a:t>
            </a:r>
            <a:br/>
            <a:r>
              <a:t>What have *you* achieved?</a:t>
            </a:r>
          </a:p>
          <a:p>
            <a:pPr marL="0" indent="0">
              <a:buSzTx/>
              <a:buNone/>
              <a:defRPr b="1" u="sng"/>
            </a:pPr>
            <a:r>
              <a:t>Q     How do you rate it so far?</a:t>
            </a:r>
          </a:p>
          <a:p>
            <a:pPr marL="609600" indent="-609600">
              <a:buFontTx/>
              <a:buAutoNum type="alphaLcPeriod"/>
            </a:pPr>
            <a:r>
              <a:t>Obviously useful</a:t>
            </a:r>
          </a:p>
          <a:p>
            <a:pPr marL="609600" indent="-609600">
              <a:buFontTx/>
              <a:buAutoNum type="alphaLcPeriod"/>
            </a:pPr>
            <a:r>
              <a:t>Surprisingly useful</a:t>
            </a:r>
          </a:p>
          <a:p>
            <a:pPr marL="609600" indent="-609600">
              <a:buFontTx/>
              <a:buAutoNum type="alphaLcPeriod"/>
            </a:pPr>
            <a:r>
              <a:t>Still not sure</a:t>
            </a:r>
          </a:p>
          <a:p>
            <a:pPr marL="609600" indent="-609600">
              <a:buFontTx/>
              <a:buAutoNum type="alphaLcPeriod"/>
            </a:pPr>
            <a:r>
              <a:t>Don’t think it is helping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Reflection and Feedback 1</a:t>
            </a:r>
          </a:p>
        </p:txBody>
      </p:sp>
      <p:sp>
        <p:nvSpPr>
          <p:cNvPr id="509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4343400" cy="41148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True of False?</a:t>
            </a:r>
          </a:p>
          <a:p>
            <a:pPr>
              <a:buSzTx/>
              <a:buNone/>
            </a:pPr>
            <a:r>
              <a:t>	You can only get feedback on your work from the lecturers or demonstrators</a:t>
            </a:r>
          </a:p>
        </p:txBody>
      </p:sp>
      <p:pic>
        <p:nvPicPr>
          <p:cNvPr id="510" name="Object 4" descr="Objec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6400" y="1981200"/>
            <a:ext cx="1852614" cy="4095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reflection and feedback 2</a:t>
            </a:r>
          </a:p>
        </p:txBody>
      </p:sp>
      <p:sp>
        <p:nvSpPr>
          <p:cNvPr id="51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685799" y="1981200"/>
            <a:ext cx="4294319" cy="4114800"/>
          </a:xfrm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ts val="400"/>
              </a:spcBef>
              <a:buSzTx/>
              <a:buNone/>
              <a:defRPr sz="2000"/>
            </a:pPr>
            <a:r>
              <a:t>How can you get feedback from an exam?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SzTx/>
              <a:buNone/>
              <a:defRPr sz="2000"/>
            </a:pPr>
            <a:r>
              <a:t>Choose any which apply</a:t>
            </a:r>
          </a:p>
          <a:p>
            <a:pPr marL="457200" indent="-457200">
              <a:lnSpc>
                <a:spcPct val="90000"/>
              </a:lnSpc>
              <a:buFontTx/>
              <a:buAutoNum type="alphaLcPeriod"/>
              <a:defRPr sz="2000"/>
            </a:pPr>
            <a:endParaRPr/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Listen to the general feedback on how we all did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Think about how I did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Talk to fellow students about </a:t>
            </a:r>
            <a:br/>
            <a:r>
              <a:t> how we did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Read and analyse at my marked </a:t>
            </a:r>
            <a:br/>
            <a:r>
              <a:t>exam script 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Attempt the exam a second time </a:t>
            </a:r>
          </a:p>
        </p:txBody>
      </p:sp>
      <p:pic>
        <p:nvPicPr>
          <p:cNvPr id="51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0118" y="2274888"/>
            <a:ext cx="3810001" cy="3525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Intros</a:t>
            </a:r>
          </a:p>
        </p:txBody>
      </p:sp>
      <p:sp>
        <p:nvSpPr>
          <p:cNvPr id="178" name="Tex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r>
              <a:t>You</a:t>
            </a:r>
          </a:p>
          <a:p>
            <a:r>
              <a:t>Me</a:t>
            </a:r>
          </a:p>
          <a:p>
            <a:r>
              <a:t>The team</a:t>
            </a:r>
          </a:p>
          <a:p>
            <a:r>
              <a:t>The module ( and us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exams</a:t>
            </a:r>
          </a:p>
        </p:txBody>
      </p:sp>
      <p:sp>
        <p:nvSpPr>
          <p:cNvPr id="521" name="Text Placeholder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Remember</a:t>
            </a:r>
          </a:p>
          <a:p>
            <a:r>
              <a:t>Think back</a:t>
            </a:r>
          </a:p>
          <a:p>
            <a:r>
              <a:t>Before your exam </a:t>
            </a:r>
          </a:p>
          <a:p>
            <a:r>
              <a:t>Make a note now…</a:t>
            </a:r>
          </a:p>
        </p:txBody>
      </p:sp>
      <p:sp>
        <p:nvSpPr>
          <p:cNvPr id="522" name="Content Placeholder 3"/>
          <p:cNvSpPr txBox="1"/>
          <p:nvPr/>
        </p:nvSpPr>
        <p:spPr>
          <a:xfrm>
            <a:off x="4648200" y="1981200"/>
            <a:ext cx="38100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TODAY - Think back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Reflecting on your exam performance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As you are thinking about it today…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Make a note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Rectangle 2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Your Tasks</a:t>
            </a:r>
          </a:p>
        </p:txBody>
      </p:sp>
      <p:sp>
        <p:nvSpPr>
          <p:cNvPr id="52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</p:spPr>
        <p:txBody>
          <a:bodyPr/>
          <a:lstStyle/>
          <a:p>
            <a:r>
              <a:t>Some things for you…</a:t>
            </a:r>
          </a:p>
          <a:p>
            <a:r>
              <a:t>And the portfolio ;-)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Progress review</a:t>
            </a:r>
          </a:p>
        </p:txBody>
      </p:sp>
      <p:sp>
        <p:nvSpPr>
          <p:cNvPr id="528" name="Rectangle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None/>
            </a:pPr>
            <a:r>
              <a:t>Think about your progress so far this year</a:t>
            </a:r>
          </a:p>
          <a:p>
            <a:pPr>
              <a:lnSpc>
                <a:spcPct val="90000"/>
              </a:lnSpc>
            </a:pPr>
            <a:r>
              <a:t>What will you continue?</a:t>
            </a:r>
          </a:p>
          <a:p>
            <a:pPr>
              <a:lnSpc>
                <a:spcPct val="90000"/>
              </a:lnSpc>
            </a:pPr>
            <a:r>
              <a:t>What will you modify?</a:t>
            </a:r>
          </a:p>
          <a:p>
            <a:pPr>
              <a:lnSpc>
                <a:spcPct val="90000"/>
              </a:lnSpc>
            </a:pPr>
            <a:r>
              <a:t>What will you stop?</a:t>
            </a:r>
          </a:p>
          <a:p>
            <a:pPr marL="0" indent="0">
              <a:lnSpc>
                <a:spcPct val="90000"/>
              </a:lnSpc>
              <a:buSzTx/>
              <a:buNone/>
            </a:pPr>
            <a:r>
              <a:t>By the end of next week</a:t>
            </a:r>
          </a:p>
          <a:p>
            <a:pPr marL="0" indent="0">
              <a:lnSpc>
                <a:spcPct val="90000"/>
              </a:lnSpc>
              <a:buSzTx/>
              <a:buNone/>
            </a:pPr>
            <a:r>
              <a:t>Complete the self evaluation quiz</a:t>
            </a:r>
          </a:p>
          <a:p>
            <a:pPr marL="0" indent="0">
              <a:lnSpc>
                <a:spcPct val="90000"/>
              </a:lnSpc>
              <a:buSzTx/>
              <a:buNone/>
            </a:pPr>
            <a:r>
              <a:t>Read each section of the portfolio and sketch in some responses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 :-)</a:t>
            </a:r>
          </a:p>
        </p:txBody>
      </p:sp>
      <p:pic>
        <p:nvPicPr>
          <p:cNvPr id="531" name="Object 4" descr="Objec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5837" y="1752600"/>
            <a:ext cx="4348163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Essential Activities..</a:t>
            </a:r>
          </a:p>
        </p:txBody>
      </p:sp>
      <p:sp>
        <p:nvSpPr>
          <p:cNvPr id="534" name="Rectangle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Think about evidence…</a:t>
            </a:r>
          </a:p>
          <a:p>
            <a:pPr>
              <a:lnSpc>
                <a:spcPct val="90000"/>
              </a:lnSpc>
            </a:pPr>
            <a:r>
              <a:t>Where will you get evidence?</a:t>
            </a:r>
          </a:p>
          <a:p>
            <a:pPr>
              <a:lnSpc>
                <a:spcPct val="90000"/>
              </a:lnSpc>
            </a:pPr>
            <a:r>
              <a:t>What sort of evidence can you use?</a:t>
            </a:r>
          </a:p>
          <a:p>
            <a:pPr>
              <a:lnSpc>
                <a:spcPct val="90000"/>
              </a:lnSpc>
            </a:pPr>
            <a:r>
              <a:t>Watch the videos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 think about *your* education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Think about *your* learning</a:t>
            </a:r>
          </a:p>
          <a:p>
            <a:pPr>
              <a:lnSpc>
                <a:spcPct val="90000"/>
              </a:lnSpc>
            </a:pPr>
            <a:r>
              <a:t>Take a look at EdShare - how could you use it to assemble evidence?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defRPr sz="4268"/>
            </a:lvl1pPr>
          </a:lstStyle>
          <a:p>
            <a:r>
              <a:t>Video: A vision of students today</a:t>
            </a:r>
          </a:p>
        </p:txBody>
      </p:sp>
      <p:pic>
        <p:nvPicPr>
          <p:cNvPr id="537" name="Picture 5" descr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19400" y="1676400"/>
            <a:ext cx="3365500" cy="4343400"/>
          </a:xfrm>
          <a:prstGeom prst="rect">
            <a:avLst/>
          </a:prstGeom>
          <a:ln w="12700">
            <a:miter lim="400000"/>
          </a:ln>
          <a:effectLst>
            <a:outerShdw blurRad="50800" dist="25399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38" name="Text Box 8"/>
          <p:cNvSpPr txBox="1"/>
          <p:nvPr/>
        </p:nvSpPr>
        <p:spPr>
          <a:xfrm>
            <a:off x="381000" y="5943600"/>
            <a:ext cx="8458200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1600"/>
            </a:lvl1pPr>
          </a:lstStyle>
          <a:p>
            <a:r>
              <a:t>Work by Michael Wesch of Kansas State University - Digital Ethnography Project</a:t>
            </a:r>
          </a:p>
        </p:txBody>
      </p:sp>
      <p:sp>
        <p:nvSpPr>
          <p:cNvPr id="539" name="Text Box 7"/>
          <p:cNvSpPr txBox="1"/>
          <p:nvPr/>
        </p:nvSpPr>
        <p:spPr>
          <a:xfrm>
            <a:off x="762000" y="3200400"/>
            <a:ext cx="1828800" cy="125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200"/>
              </a:spcBef>
              <a:defRPr sz="2000"/>
            </a:lvl1pPr>
          </a:lstStyle>
          <a:p>
            <a:r>
              <a:t>Swap to web browser! Linked from EdShare</a:t>
            </a:r>
          </a:p>
        </p:txBody>
      </p:sp>
      <p:sp>
        <p:nvSpPr>
          <p:cNvPr id="540" name="Rectangle 7">
            <a:hlinkClick r:id="rId5"/>
          </p:cNvPr>
          <p:cNvSpPr/>
          <p:nvPr/>
        </p:nvSpPr>
        <p:spPr>
          <a:xfrm>
            <a:off x="-1" y="6488667"/>
            <a:ext cx="9144001" cy="367666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http://www.edshare.soton.ac.uk/67/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Introductory resources</a:t>
            </a:r>
          </a:p>
        </p:txBody>
      </p:sp>
      <p:sp>
        <p:nvSpPr>
          <p:cNvPr id="54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r>
              <a:t>These slides</a:t>
            </a:r>
          </a:p>
          <a:p>
            <a:r>
              <a:t>The portfolio template</a:t>
            </a:r>
          </a:p>
          <a:p>
            <a:r>
              <a:t>The first survey</a:t>
            </a:r>
          </a:p>
          <a:p>
            <a:r>
              <a:t>Your free writing</a:t>
            </a:r>
          </a:p>
          <a:p>
            <a:r>
              <a:t>Your goals</a:t>
            </a:r>
          </a:p>
          <a:p>
            <a:r>
              <a:t>The videos (linked from blackboard)</a:t>
            </a:r>
          </a:p>
        </p:txBody>
      </p:sp>
      <p:sp>
        <p:nvSpPr>
          <p:cNvPr id="546" name="TextBox 4"/>
          <p:cNvSpPr txBox="1"/>
          <p:nvPr/>
        </p:nvSpPr>
        <p:spPr>
          <a:xfrm>
            <a:off x="609601" y="6019800"/>
            <a:ext cx="8534400" cy="65024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t> review all the information in these  resources</a:t>
            </a:r>
            <a:br/>
            <a:r>
              <a:t>review these slides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Its all about you</a:t>
            </a:r>
          </a:p>
        </p:txBody>
      </p:sp>
      <p:pic>
        <p:nvPicPr>
          <p:cNvPr id="183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2006208"/>
            <a:ext cx="4038600" cy="371394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Content Placeholder 5"/>
          <p:cNvSpPr txBox="1">
            <a:spLocks noGrp="1"/>
          </p:cNvSpPr>
          <p:nvPr>
            <p:ph type="body" sz="half" idx="1"/>
          </p:nvPr>
        </p:nvSpPr>
        <p:spPr>
          <a:xfrm>
            <a:off x="4876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RTS-3 may seem </a:t>
            </a:r>
            <a:r>
              <a:rPr b="1" u="sng"/>
              <a:t>nothing like </a:t>
            </a:r>
            <a:br>
              <a:rPr b="1" u="sng"/>
            </a:br>
            <a:r>
              <a:t>any other of your study on the foundation year so far…</a:t>
            </a:r>
          </a:p>
          <a:p>
            <a:pPr marL="0" indent="0" algn="ctr">
              <a:buSzTx/>
              <a:buNone/>
            </a:pPr>
            <a:r>
              <a:t>But it covers essentials which you can use for the rest of your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You: </a:t>
            </a:r>
            <a:r>
              <a:rPr dirty="0" smtClean="0"/>
              <a:t>A</a:t>
            </a:r>
            <a:r>
              <a:rPr lang="en-GB" dirty="0" smtClean="0"/>
              <a:t>n (old?)</a:t>
            </a:r>
            <a:r>
              <a:rPr dirty="0" smtClean="0"/>
              <a:t> </a:t>
            </a:r>
            <a:r>
              <a:rPr dirty="0"/>
              <a:t>vision of students</a:t>
            </a:r>
          </a:p>
        </p:txBody>
      </p:sp>
      <p:pic>
        <p:nvPicPr>
          <p:cNvPr id="187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7854" y="1596413"/>
            <a:ext cx="6925492" cy="429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Rectangle 6"/>
          <p:cNvSpPr/>
          <p:nvPr/>
        </p:nvSpPr>
        <p:spPr>
          <a:xfrm>
            <a:off x="1303866" y="6037729"/>
            <a:ext cx="6536268" cy="38354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https://youtu.be/dGCJ46vyR9o?list=PL77BB94D4838EAD4C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 collections of videos</a:t>
            </a:r>
          </a:p>
        </p:txBody>
      </p:sp>
      <p:pic>
        <p:nvPicPr>
          <p:cNvPr id="191" name="Content Placeholder 3" descr="Content Placeholder 3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7165" y="1600200"/>
            <a:ext cx="3964970" cy="429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 4"/>
          <p:cNvSpPr/>
          <p:nvPr/>
        </p:nvSpPr>
        <p:spPr>
          <a:xfrm>
            <a:off x="2837165" y="6248400"/>
            <a:ext cx="4361964" cy="367665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http://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www.edshare.soton.ac.uk/14045</a:t>
            </a:r>
            <a:r>
              <a:t>/</a:t>
            </a:r>
          </a:p>
        </p:txBody>
      </p:sp>
      <p:sp>
        <p:nvSpPr>
          <p:cNvPr id="193" name="TextBox 5"/>
          <p:cNvSpPr txBox="1"/>
          <p:nvPr/>
        </p:nvSpPr>
        <p:spPr>
          <a:xfrm>
            <a:off x="7239000" y="1600200"/>
            <a:ext cx="1676400" cy="4901565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t>First Collection</a:t>
            </a:r>
          </a:p>
          <a:p>
            <a:pPr algn="ctr">
              <a:defRPr b="1"/>
            </a:pPr>
            <a:endParaRPr/>
          </a:p>
          <a:p>
            <a:pPr marL="285750" indent="-285750">
              <a:buSzPct val="100000"/>
              <a:buFont typeface="Arial"/>
              <a:buChar char="•"/>
            </a:pPr>
            <a:r>
              <a:t>Mike Wesch, Students Today (2)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Matt Syed, Bounce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RSA Animate, Drive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Reflective Writing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Critical thinking</a:t>
            </a:r>
          </a:p>
          <a:p>
            <a:pPr algn="ctr">
              <a:defRPr b="1"/>
            </a:pPr>
            <a:endParaRPr/>
          </a:p>
          <a:p>
            <a:pPr algn="ctr">
              <a:defRPr b="1"/>
            </a:pPr>
            <a:r>
              <a:t>Watch right now</a:t>
            </a:r>
          </a:p>
        </p:txBody>
      </p:sp>
      <p:sp>
        <p:nvSpPr>
          <p:cNvPr id="194" name="TextBox 7"/>
          <p:cNvSpPr txBox="1"/>
          <p:nvPr/>
        </p:nvSpPr>
        <p:spPr>
          <a:xfrm>
            <a:off x="838200" y="1600199"/>
            <a:ext cx="1676400" cy="33013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t>The whole collection</a:t>
            </a:r>
          </a:p>
          <a:p>
            <a:pPr algn="ctr">
              <a:defRPr b="1"/>
            </a:pPr>
            <a:endParaRPr/>
          </a:p>
          <a:p>
            <a:pPr marL="342900" indent="-342900">
              <a:buSzPct val="100000"/>
              <a:buAutoNum type="arabicPeriod"/>
            </a:pPr>
            <a:r>
              <a:t>Context</a:t>
            </a:r>
          </a:p>
          <a:p>
            <a:pPr marL="342900" indent="-342900">
              <a:buSzPct val="100000"/>
              <a:buAutoNum type="arabicPeriod"/>
            </a:pPr>
            <a:r>
              <a:t>Study advice</a:t>
            </a:r>
          </a:p>
          <a:p>
            <a:pPr marL="342900" indent="-342900">
              <a:buSzPct val="100000"/>
              <a:buAutoNum type="arabicPeriod"/>
            </a:pPr>
            <a:r>
              <a:t>How to learn anything fast</a:t>
            </a:r>
          </a:p>
          <a:p>
            <a:pPr marL="342900" indent="-342900">
              <a:buSzPct val="100000"/>
              <a:buAutoNum type="arabicPeriod"/>
            </a:pPr>
            <a:r>
              <a:t>Flow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raining New Employees">
  <a:themeElements>
    <a:clrScheme name="Training New Employe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raining New Employe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raining New Employe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raining New Employees">
  <a:themeElements>
    <a:clrScheme name="Training New Employe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raining New Employe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raining New Employe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2398</Words>
  <Application>Microsoft Macintosh PowerPoint</Application>
  <PresentationFormat>On-screen Show (4:3)</PresentationFormat>
  <Paragraphs>448</Paragraphs>
  <Slides>66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Calibri</vt:lpstr>
      <vt:lpstr>Georgia</vt:lpstr>
      <vt:lpstr>l</vt:lpstr>
      <vt:lpstr>Verdana</vt:lpstr>
      <vt:lpstr>Wingdings</vt:lpstr>
      <vt:lpstr>Zapf Dingbats</vt:lpstr>
      <vt:lpstr>Arial</vt:lpstr>
      <vt:lpstr>Training New Employees</vt:lpstr>
      <vt:lpstr>Foundation Year Routes to Success Part III - Sustaining Success Su White, ECS</vt:lpstr>
      <vt:lpstr>Hacking your degree</vt:lpstr>
      <vt:lpstr> How to use these slides</vt:lpstr>
      <vt:lpstr>Progress through the slides</vt:lpstr>
      <vt:lpstr>Introduction:</vt:lpstr>
      <vt:lpstr>Intros</vt:lpstr>
      <vt:lpstr>Its all about you</vt:lpstr>
      <vt:lpstr>You: An (old?) vision of students</vt:lpstr>
      <vt:lpstr>We have collections of videos</vt:lpstr>
      <vt:lpstr>Intros: me, the support team and you? </vt:lpstr>
      <vt:lpstr>The team..</vt:lpstr>
      <vt:lpstr>Intros: Why we are here</vt:lpstr>
      <vt:lpstr>Introduction:</vt:lpstr>
      <vt:lpstr>The portfolio process</vt:lpstr>
      <vt:lpstr>Lecture/Learning Structure:</vt:lpstr>
      <vt:lpstr>Intros: The big picture themes</vt:lpstr>
      <vt:lpstr> I will help you</vt:lpstr>
      <vt:lpstr>reminder</vt:lpstr>
      <vt:lpstr>It’s the journey…</vt:lpstr>
      <vt:lpstr> Remember</vt:lpstr>
      <vt:lpstr>If studying alone or revising W1</vt:lpstr>
      <vt:lpstr>How do you go about learning?</vt:lpstr>
      <vt:lpstr>Life and Learning</vt:lpstr>
      <vt:lpstr> Reminder: overview of RTS</vt:lpstr>
      <vt:lpstr>Your opportunity</vt:lpstr>
      <vt:lpstr>What we expect 1</vt:lpstr>
      <vt:lpstr>What we expect 2</vt:lpstr>
      <vt:lpstr>Providing Scaffolding</vt:lpstr>
      <vt:lpstr>Every student is different</vt:lpstr>
      <vt:lpstr>Looking at the portfolio</vt:lpstr>
      <vt:lpstr>Writing – and how to do it!</vt:lpstr>
      <vt:lpstr>Rely on your brain….</vt:lpstr>
      <vt:lpstr>Start Now</vt:lpstr>
      <vt:lpstr>What we know about writing</vt:lpstr>
      <vt:lpstr>Now look at the portfolio (1st section)</vt:lpstr>
      <vt:lpstr> Use this model for reflection</vt:lpstr>
      <vt:lpstr> Explaining the model: What?</vt:lpstr>
      <vt:lpstr>Explaining the model: So What?</vt:lpstr>
      <vt:lpstr>Explaining the model: So what?</vt:lpstr>
      <vt:lpstr> Explaining the model: Now What</vt:lpstr>
      <vt:lpstr>Another way of thinking about it</vt:lpstr>
      <vt:lpstr> Think about your motivation</vt:lpstr>
      <vt:lpstr>Your Task…</vt:lpstr>
      <vt:lpstr>Self Study: Look at the Portfolio</vt:lpstr>
      <vt:lpstr>Intro Portfolio</vt:lpstr>
      <vt:lpstr>Intros: what you have to think about</vt:lpstr>
      <vt:lpstr>Intros:</vt:lpstr>
      <vt:lpstr>Intros: each section</vt:lpstr>
      <vt:lpstr>Where to find stuff: Blackboard</vt:lpstr>
      <vt:lpstr>Where to find stuff: Edshare</vt:lpstr>
      <vt:lpstr>Suggested watching and reading</vt:lpstr>
      <vt:lpstr>Your formal objectives:</vt:lpstr>
      <vt:lpstr>Bigger Objective</vt:lpstr>
      <vt:lpstr>Objectives (task)</vt:lpstr>
      <vt:lpstr>About Feedback</vt:lpstr>
      <vt:lpstr>Varieties of Feedback:  Full Brain?</vt:lpstr>
      <vt:lpstr>Think about this module (RTS)</vt:lpstr>
      <vt:lpstr>Reflection and Feedback 1</vt:lpstr>
      <vt:lpstr>reflection and feedback 2</vt:lpstr>
      <vt:lpstr>exams</vt:lpstr>
      <vt:lpstr>Your Tasks</vt:lpstr>
      <vt:lpstr>1) Progress review</vt:lpstr>
      <vt:lpstr>Thank You :-)</vt:lpstr>
      <vt:lpstr>Essential Activities..</vt:lpstr>
      <vt:lpstr>Video: A vision of students today</vt:lpstr>
      <vt:lpstr>Introductory resources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Year Routes to Success Part III - Sustaining Success Su White, ECS</dc:title>
  <cp:lastModifiedBy>Su White</cp:lastModifiedBy>
  <cp:revision>9</cp:revision>
  <dcterms:modified xsi:type="dcterms:W3CDTF">2019-02-01T15:03:18Z</dcterms:modified>
</cp:coreProperties>
</file>