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54"/>
  </p:notesMasterIdLst>
  <p:sldIdLst>
    <p:sldId id="259" r:id="rId9"/>
    <p:sldId id="257" r:id="rId10"/>
    <p:sldId id="258" r:id="rId11"/>
    <p:sldId id="315" r:id="rId12"/>
    <p:sldId id="260" r:id="rId13"/>
    <p:sldId id="261" r:id="rId14"/>
    <p:sldId id="262" r:id="rId15"/>
    <p:sldId id="263" r:id="rId16"/>
    <p:sldId id="265" r:id="rId17"/>
    <p:sldId id="317" r:id="rId18"/>
    <p:sldId id="318" r:id="rId19"/>
    <p:sldId id="319" r:id="rId20"/>
    <p:sldId id="320" r:id="rId21"/>
    <p:sldId id="321" r:id="rId22"/>
    <p:sldId id="322" r:id="rId23"/>
    <p:sldId id="272" r:id="rId24"/>
    <p:sldId id="273" r:id="rId25"/>
    <p:sldId id="274" r:id="rId26"/>
    <p:sldId id="275" r:id="rId27"/>
    <p:sldId id="276" r:id="rId28"/>
    <p:sldId id="277" r:id="rId29"/>
    <p:sldId id="278" r:id="rId30"/>
    <p:sldId id="279" r:id="rId31"/>
    <p:sldId id="282" r:id="rId32"/>
    <p:sldId id="283" r:id="rId33"/>
    <p:sldId id="284" r:id="rId34"/>
    <p:sldId id="285" r:id="rId35"/>
    <p:sldId id="286" r:id="rId36"/>
    <p:sldId id="287" r:id="rId37"/>
    <p:sldId id="288" r:id="rId38"/>
    <p:sldId id="289" r:id="rId39"/>
    <p:sldId id="290" r:id="rId40"/>
    <p:sldId id="291" r:id="rId41"/>
    <p:sldId id="292" r:id="rId42"/>
    <p:sldId id="323" r:id="rId43"/>
    <p:sldId id="295" r:id="rId44"/>
    <p:sldId id="325" r:id="rId45"/>
    <p:sldId id="326" r:id="rId46"/>
    <p:sldId id="327" r:id="rId47"/>
    <p:sldId id="301" r:id="rId48"/>
    <p:sldId id="303" r:id="rId49"/>
    <p:sldId id="305" r:id="rId50"/>
    <p:sldId id="307" r:id="rId51"/>
    <p:sldId id="313" r:id="rId52"/>
    <p:sldId id="31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99"/>
    <p:restoredTop sz="74710"/>
  </p:normalViewPr>
  <p:slideViewPr>
    <p:cSldViewPr snapToGrid="0" snapToObjects="1" showGuides="1">
      <p:cViewPr varScale="1">
        <p:scale>
          <a:sx n="102" d="100"/>
          <a:sy n="102" d="100"/>
        </p:scale>
        <p:origin x="200" y="288"/>
      </p:cViewPr>
      <p:guideLst>
        <p:guide orient="horz" pos="2160"/>
        <p:guide pos="3840"/>
      </p:guideLst>
    </p:cSldViewPr>
  </p:slideViewPr>
  <p:outlineViewPr>
    <p:cViewPr>
      <p:scale>
        <a:sx n="33" d="100"/>
        <a:sy n="33" d="100"/>
      </p:scale>
      <p:origin x="0" y="-18288"/>
    </p:cViewPr>
    <p:sldLst>
      <p:sld r:id="rId1" collapse="1"/>
      <p:sld r:id="rId2" collapse="1"/>
      <p:sld r:id="rId3" collapse="1"/>
      <p:sld r:id="rId4" collapse="1"/>
      <p:sld r:id="rId5" collapse="1"/>
      <p:sld r:id="rId6" collapse="1"/>
      <p:sld r:id="rId7" collapse="1"/>
      <p:sld r:id="rId8"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heme" Target="theme/theme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s>
</file>

<file path=ppt/_rels/viewProps.xml.rels><?xml version="1.0" encoding="UTF-8" standalone="yes"?>
<Relationships xmlns="http://schemas.openxmlformats.org/package/2006/relationships"><Relationship Id="rId8" Type="http://schemas.openxmlformats.org/officeDocument/2006/relationships/slide" Target="slides/slide43.xml"/><Relationship Id="rId3" Type="http://schemas.openxmlformats.org/officeDocument/2006/relationships/slide" Target="slides/slide22.xml"/><Relationship Id="rId7" Type="http://schemas.openxmlformats.org/officeDocument/2006/relationships/slide" Target="slides/slide41.xml"/><Relationship Id="rId2" Type="http://schemas.openxmlformats.org/officeDocument/2006/relationships/slide" Target="slides/slide20.xml"/><Relationship Id="rId1" Type="http://schemas.openxmlformats.org/officeDocument/2006/relationships/slide" Target="slides/slide19.xml"/><Relationship Id="rId6" Type="http://schemas.openxmlformats.org/officeDocument/2006/relationships/slide" Target="slides/slide40.xml"/><Relationship Id="rId5" Type="http://schemas.openxmlformats.org/officeDocument/2006/relationships/slide" Target="slides/slide36.xml"/><Relationship Id="rId4"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27/01/2019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552B500C-F96B-8847-BE72-EA3A0DC9685B}" type="slidenum">
              <a:rPr lang="en-GB"/>
              <a:pPr/>
              <a:t>2</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510897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13</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03863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14</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35397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A875F9D0-A302-804E-9B18-D2E21A10ACC7}" type="slidenum">
              <a:rPr lang="en-GB"/>
              <a:pPr/>
              <a:t>16</a:t>
            </a:fld>
            <a:endParaRPr lang="en-GB"/>
          </a:p>
        </p:txBody>
      </p:sp>
      <p:sp>
        <p:nvSpPr>
          <p:cNvPr id="45059" name="Rectangle 2"/>
          <p:cNvSpPr>
            <a:spLocks noGrp="1" noRot="1" noChangeAspect="1" noChangeArrowheads="1"/>
          </p:cNvSpPr>
          <p:nvPr>
            <p:ph type="sldImg"/>
          </p:nvPr>
        </p:nvSpPr>
        <p:spPr>
          <a:solidFill>
            <a:srgbClr val="FFFFFF"/>
          </a:solidFill>
          <a:ln/>
        </p:spPr>
      </p:sp>
      <p:sp>
        <p:nvSpPr>
          <p:cNvPr id="4506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577452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90CA2533-2DC4-CE45-B807-3045E79C26A3}" type="slidenum">
              <a:rPr lang="en-GB"/>
              <a:pPr/>
              <a:t>17</a:t>
            </a:fld>
            <a:endParaRPr lang="en-GB"/>
          </a:p>
        </p:txBody>
      </p:sp>
      <p:sp>
        <p:nvSpPr>
          <p:cNvPr id="47107" name="Rectangle 2"/>
          <p:cNvSpPr>
            <a:spLocks noGrp="1" noRot="1" noChangeAspect="1" noChangeArrowheads="1"/>
          </p:cNvSpPr>
          <p:nvPr>
            <p:ph type="sldImg"/>
          </p:nvPr>
        </p:nvSpPr>
        <p:spPr>
          <a:solidFill>
            <a:srgbClr val="FFFFFF"/>
          </a:solidFill>
          <a:ln/>
        </p:spPr>
      </p:sp>
      <p:sp>
        <p:nvSpPr>
          <p:cNvPr id="4710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074061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DA8C3BA0-E762-AD45-BB2F-364E06334D78}" type="slidenum">
              <a:rPr lang="en-GB"/>
              <a:pPr/>
              <a:t>18</a:t>
            </a:fld>
            <a:endParaRPr lang="en-GB"/>
          </a:p>
        </p:txBody>
      </p:sp>
      <p:sp>
        <p:nvSpPr>
          <p:cNvPr id="49155" name="Rectangle 2"/>
          <p:cNvSpPr>
            <a:spLocks noGrp="1" noRot="1" noChangeAspect="1" noChangeArrowheads="1"/>
          </p:cNvSpPr>
          <p:nvPr>
            <p:ph type="sldImg"/>
          </p:nvPr>
        </p:nvSpPr>
        <p:spPr>
          <a:solidFill>
            <a:srgbClr val="FFFFFF"/>
          </a:solidFill>
          <a:ln/>
        </p:spPr>
      </p:sp>
      <p:sp>
        <p:nvSpPr>
          <p:cNvPr id="49156"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a:t>The origins of the Semantic Web lie in metadata</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a:t>Early development of RDF (pre “Semantic Web”) heavily driven by librarians – web</a:t>
            </a:r>
            <a:r>
              <a:rPr lang="en-GB" sz="1200" baseline="0" dirty="0"/>
              <a:t> catalogues</a:t>
            </a:r>
            <a:endParaRPr lang="en-GB" sz="1200" dirty="0"/>
          </a:p>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339706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BA40270-A9BA-F645-81AA-A6198DAE0374}" type="slidenum">
              <a:rPr lang="en-GB"/>
              <a:pPr/>
              <a:t>19</a:t>
            </a:fld>
            <a:endParaRPr lang="en-GB"/>
          </a:p>
        </p:txBody>
      </p:sp>
      <p:sp>
        <p:nvSpPr>
          <p:cNvPr id="51203" name="Rectangle 2"/>
          <p:cNvSpPr>
            <a:spLocks noGrp="1" noRot="1" noChangeAspect="1" noChangeArrowheads="1"/>
          </p:cNvSpPr>
          <p:nvPr>
            <p:ph type="sldImg"/>
          </p:nvPr>
        </p:nvSpPr>
        <p:spPr>
          <a:solidFill>
            <a:srgbClr val="FFFFFF"/>
          </a:solidFill>
          <a:ln/>
        </p:spPr>
      </p:sp>
      <p:sp>
        <p:nvSpPr>
          <p:cNvPr id="5120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882080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DAC42AF6-7E01-D84B-BDEB-AD65E837F171}" type="slidenum">
              <a:rPr lang="en-GB"/>
              <a:pPr/>
              <a:t>20</a:t>
            </a:fld>
            <a:endParaRPr lang="en-GB"/>
          </a:p>
        </p:txBody>
      </p:sp>
      <p:sp>
        <p:nvSpPr>
          <p:cNvPr id="53251" name="Rectangle 2"/>
          <p:cNvSpPr>
            <a:spLocks noGrp="1" noRot="1" noChangeAspect="1" noChangeArrowheads="1"/>
          </p:cNvSpPr>
          <p:nvPr>
            <p:ph type="sldImg"/>
          </p:nvPr>
        </p:nvSpPr>
        <p:spPr>
          <a:solidFill>
            <a:srgbClr val="FFFFFF"/>
          </a:solidFill>
          <a:ln/>
        </p:spPr>
      </p:sp>
      <p:sp>
        <p:nvSpPr>
          <p:cNvPr id="53252"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dirty="0"/>
              <a:t>(the Semantic Web has a strong heritage!)</a:t>
            </a:r>
          </a:p>
        </p:txBody>
      </p:sp>
    </p:spTree>
    <p:extLst>
      <p:ext uri="{BB962C8B-B14F-4D97-AF65-F5344CB8AC3E}">
        <p14:creationId xmlns:p14="http://schemas.microsoft.com/office/powerpoint/2010/main" val="1371674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7651BDFB-D001-A842-8097-6C6F21F2650F}" type="slidenum">
              <a:rPr lang="en-GB"/>
              <a:pPr/>
              <a:t>21</a:t>
            </a:fld>
            <a:endParaRPr lang="en-GB"/>
          </a:p>
        </p:txBody>
      </p:sp>
      <p:sp>
        <p:nvSpPr>
          <p:cNvPr id="55299" name="Rectangle 2"/>
          <p:cNvSpPr>
            <a:spLocks noGrp="1" noRot="1" noChangeAspect="1" noChangeArrowheads="1"/>
          </p:cNvSpPr>
          <p:nvPr>
            <p:ph type="sldImg"/>
          </p:nvPr>
        </p:nvSpPr>
        <p:spPr>
          <a:solidFill>
            <a:srgbClr val="FFFFFF"/>
          </a:solidFill>
          <a:ln/>
        </p:spPr>
      </p:sp>
      <p:sp>
        <p:nvSpPr>
          <p:cNvPr id="5530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365125" lvl="0" indent="0" eaLnBrk="1" hangingPunct="1">
              <a:lnSpc>
                <a:spcPct val="80000"/>
              </a:lnSpc>
              <a:buFont typeface="Arial"/>
              <a:buNone/>
            </a:pPr>
            <a:r>
              <a:rPr lang="en-GB" sz="1800" dirty="0" err="1"/>
              <a:t>Qullian</a:t>
            </a:r>
            <a:r>
              <a:rPr lang="en-GB" sz="1800" dirty="0"/>
              <a:t> –</a:t>
            </a:r>
            <a:r>
              <a:rPr lang="en-GB" sz="1800" baseline="0" dirty="0"/>
              <a:t> semantic networks</a:t>
            </a:r>
          </a:p>
          <a:p>
            <a:pPr marL="365125" lvl="0" indent="0" eaLnBrk="1" hangingPunct="1">
              <a:lnSpc>
                <a:spcPct val="80000"/>
              </a:lnSpc>
              <a:buFont typeface="Arial"/>
              <a:buNone/>
            </a:pPr>
            <a:r>
              <a:rPr lang="en-GB" sz="1800" baseline="0" dirty="0"/>
              <a:t>(also </a:t>
            </a:r>
            <a:r>
              <a:rPr lang="en-GB" sz="1800" baseline="0" dirty="0" err="1"/>
              <a:t>Minsky’s</a:t>
            </a:r>
            <a:r>
              <a:rPr lang="en-GB" sz="1800" baseline="0" dirty="0"/>
              <a:t> frames)</a:t>
            </a:r>
          </a:p>
          <a:p>
            <a:pPr marL="365125" lvl="0" indent="0" eaLnBrk="1" hangingPunct="1">
              <a:lnSpc>
                <a:spcPct val="80000"/>
              </a:lnSpc>
              <a:buFont typeface="Arial"/>
              <a:buNone/>
            </a:pPr>
            <a:endParaRPr lang="en-GB" sz="1800" dirty="0"/>
          </a:p>
          <a:p>
            <a:pPr marL="650875" lvl="0" indent="-285750" eaLnBrk="1" hangingPunct="1">
              <a:lnSpc>
                <a:spcPct val="80000"/>
              </a:lnSpc>
              <a:buFont typeface="Arial"/>
              <a:buChar char="•"/>
            </a:pPr>
            <a:r>
              <a:rPr lang="en-GB" sz="1800" dirty="0"/>
              <a:t>Nodes are objects or concepts</a:t>
            </a:r>
          </a:p>
          <a:p>
            <a:pPr marL="650875" lvl="0" indent="-285750" eaLnBrk="1" hangingPunct="1">
              <a:lnSpc>
                <a:spcPct val="80000"/>
              </a:lnSpc>
              <a:buFont typeface="Arial"/>
              <a:buChar char="•"/>
            </a:pPr>
            <a:r>
              <a:rPr lang="en-GB" sz="1800" dirty="0"/>
              <a:t>Edges are relations or associations</a:t>
            </a:r>
          </a:p>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713943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A5390F9D-E4D6-1248-A8CC-039A6F7F300D}" type="slidenum">
              <a:rPr lang="en-GB"/>
              <a:pPr/>
              <a:t>22</a:t>
            </a:fld>
            <a:endParaRPr lang="en-GB"/>
          </a:p>
        </p:txBody>
      </p:sp>
      <p:sp>
        <p:nvSpPr>
          <p:cNvPr id="57347" name="Rectangle 2"/>
          <p:cNvSpPr>
            <a:spLocks noGrp="1" noRot="1" noChangeAspect="1" noChangeArrowheads="1"/>
          </p:cNvSpPr>
          <p:nvPr>
            <p:ph type="sldImg"/>
          </p:nvPr>
        </p:nvSpPr>
        <p:spPr>
          <a:solidFill>
            <a:srgbClr val="FFFFFF"/>
          </a:solidFill>
          <a:ln/>
        </p:spPr>
      </p:sp>
      <p:sp>
        <p:nvSpPr>
          <p:cNvPr id="5734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dirty="0">
                <a:latin typeface="Arial" charset="0"/>
                <a:ea typeface="ＭＳ Ｐゴシック" charset="-128"/>
                <a:cs typeface="ＭＳ Ｐゴシック" charset="-128"/>
              </a:rPr>
              <a:t>Ontology – assume a defined</a:t>
            </a:r>
            <a:r>
              <a:rPr lang="en-GB" baseline="0" dirty="0">
                <a:latin typeface="Arial" charset="0"/>
                <a:ea typeface="ＭＳ Ｐゴシック" charset="-128"/>
                <a:cs typeface="ＭＳ Ｐゴシック" charset="-128"/>
              </a:rPr>
              <a:t> vocabulary for a particular domain</a:t>
            </a:r>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917757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8E1D842-A9DB-BC4C-AB54-D980E780B74E}" type="slidenum">
              <a:rPr lang="en-GB"/>
              <a:pPr/>
              <a:t>23</a:t>
            </a:fld>
            <a:endParaRPr lang="en-GB"/>
          </a:p>
        </p:txBody>
      </p:sp>
      <p:sp>
        <p:nvSpPr>
          <p:cNvPr id="59395" name="Rectangle 2"/>
          <p:cNvSpPr>
            <a:spLocks noGrp="1" noRot="1" noChangeAspect="1" noChangeArrowheads="1"/>
          </p:cNvSpPr>
          <p:nvPr>
            <p:ph type="sldImg"/>
          </p:nvPr>
        </p:nvSpPr>
        <p:spPr>
          <a:solidFill>
            <a:srgbClr val="FFFFFF"/>
          </a:solidFill>
          <a:ln/>
        </p:spPr>
      </p:sp>
      <p:sp>
        <p:nvSpPr>
          <p:cNvPr id="59396"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127820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76734F6A-AB36-C748-8F7D-322521CEE13A}" type="slidenum">
              <a:rPr lang="en-GB"/>
              <a:pPr/>
              <a:t>3</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70860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E11FCFDE-19C8-774A-923A-E7237DAA6074}" type="slidenum">
              <a:rPr lang="en-GB"/>
              <a:pPr/>
              <a:t>24</a:t>
            </a:fld>
            <a:endParaRPr lang="en-GB"/>
          </a:p>
        </p:txBody>
      </p:sp>
      <p:sp>
        <p:nvSpPr>
          <p:cNvPr id="65539" name="Rectangle 2"/>
          <p:cNvSpPr>
            <a:spLocks noGrp="1" noRot="1" noChangeAspect="1" noChangeArrowheads="1"/>
          </p:cNvSpPr>
          <p:nvPr>
            <p:ph type="sldImg"/>
          </p:nvPr>
        </p:nvSpPr>
        <p:spPr>
          <a:solidFill>
            <a:srgbClr val="FFFFFF"/>
          </a:solidFill>
          <a:ln/>
        </p:spPr>
      </p:sp>
      <p:sp>
        <p:nvSpPr>
          <p:cNvPr id="65540"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dirty="0"/>
              <a:t>Knowledge is expressed as text, images, </a:t>
            </a:r>
            <a:r>
              <a:rPr lang="en-GB" dirty="0" err="1"/>
              <a:t>etc</a:t>
            </a:r>
            <a:endParaRPr lang="en-GB" dirty="0"/>
          </a:p>
        </p:txBody>
      </p:sp>
    </p:spTree>
    <p:extLst>
      <p:ext uri="{BB962C8B-B14F-4D97-AF65-F5344CB8AC3E}">
        <p14:creationId xmlns:p14="http://schemas.microsoft.com/office/powerpoint/2010/main" val="2539495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E9835C4-313F-3D47-A388-29699725BEC9}" type="slidenum">
              <a:rPr lang="en-GB"/>
              <a:pPr/>
              <a:t>25</a:t>
            </a:fld>
            <a:endParaRPr lang="en-GB"/>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403532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E724DC1B-D5B6-4D44-A353-466508BBFC32}" type="slidenum">
              <a:rPr lang="en-GB"/>
              <a:pPr/>
              <a:t>26</a:t>
            </a:fld>
            <a:endParaRPr lang="en-GB"/>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3153623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952351A-57C2-4940-91A0-19944D75D100}" type="slidenum">
              <a:rPr lang="en-GB"/>
              <a:pPr/>
              <a:t>27</a:t>
            </a:fld>
            <a:endParaRPr lang="en-GB"/>
          </a:p>
        </p:txBody>
      </p:sp>
      <p:sp>
        <p:nvSpPr>
          <p:cNvPr id="71683" name="Rectangle 2"/>
          <p:cNvSpPr>
            <a:spLocks noGrp="1" noRot="1" noChangeAspect="1" noChangeArrowheads="1" noTextEdit="1"/>
          </p:cNvSpPr>
          <p:nvPr>
            <p:ph type="sldImg"/>
          </p:nvPr>
        </p:nvSpPr>
        <p:spPr>
          <a:solidFill>
            <a:srgbClr val="FFFFFF"/>
          </a:solidFill>
          <a:ln/>
        </p:spPr>
      </p:sp>
      <p:sp>
        <p:nvSpPr>
          <p:cNvPr id="716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783291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CE5B50E2-024A-0B40-9CE7-E21BB4683E9B}" type="slidenum">
              <a:rPr lang="en-GB"/>
              <a:pPr/>
              <a:t>28</a:t>
            </a:fld>
            <a:endParaRPr lang="en-GB"/>
          </a:p>
        </p:txBody>
      </p:sp>
      <p:sp>
        <p:nvSpPr>
          <p:cNvPr id="73731" name="Rectangle 2"/>
          <p:cNvSpPr>
            <a:spLocks noGrp="1" noRot="1" noChangeAspect="1" noChangeArrowheads="1" noTextEdit="1"/>
          </p:cNvSpPr>
          <p:nvPr>
            <p:ph type="sldImg"/>
          </p:nvPr>
        </p:nvSpPr>
        <p:spPr>
          <a:solidFill>
            <a:srgbClr val="FFFFFF"/>
          </a:solidFill>
          <a:ln/>
        </p:spPr>
      </p:sp>
      <p:sp>
        <p:nvSpPr>
          <p:cNvPr id="737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6374203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11DD6A2-7EC6-674E-BA34-AEB077F998FB}" type="slidenum">
              <a:rPr lang="en-GB"/>
              <a:pPr/>
              <a:t>29</a:t>
            </a:fld>
            <a:endParaRPr lang="en-GB"/>
          </a:p>
        </p:txBody>
      </p:sp>
      <p:sp>
        <p:nvSpPr>
          <p:cNvPr id="75779" name="Rectangle 2"/>
          <p:cNvSpPr>
            <a:spLocks noGrp="1" noRot="1" noChangeAspect="1" noChangeArrowheads="1" noTextEdit="1"/>
          </p:cNvSpPr>
          <p:nvPr>
            <p:ph type="sldImg"/>
          </p:nvPr>
        </p:nvSpPr>
        <p:spPr>
          <a:solidFill>
            <a:srgbClr val="FFFFFF"/>
          </a:solidFill>
          <a:ln/>
        </p:spPr>
      </p:sp>
      <p:sp>
        <p:nvSpPr>
          <p:cNvPr id="757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3552127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E7E3E3F-6246-4D4B-9611-8C73A7332501}" type="slidenum">
              <a:rPr lang="en-GB"/>
              <a:pPr/>
              <a:t>30</a:t>
            </a:fld>
            <a:endParaRPr lang="en-GB"/>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5581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7A83E1B-162F-0A43-BBB3-CC6604FB775F}" type="slidenum">
              <a:rPr lang="en-GB"/>
              <a:pPr/>
              <a:t>31</a:t>
            </a:fld>
            <a:endParaRPr lang="en-GB"/>
          </a:p>
        </p:txBody>
      </p:sp>
      <p:sp>
        <p:nvSpPr>
          <p:cNvPr id="79875" name="Rectangle 2"/>
          <p:cNvSpPr>
            <a:spLocks noGrp="1" noRot="1" noChangeAspect="1" noChangeArrowheads="1" noTextEdit="1"/>
          </p:cNvSpPr>
          <p:nvPr>
            <p:ph type="sldImg"/>
          </p:nvPr>
        </p:nvSpPr>
        <p:spPr>
          <a:solidFill>
            <a:srgbClr val="FFFFFF"/>
          </a:solidFill>
          <a:ln/>
        </p:spPr>
      </p:sp>
      <p:sp>
        <p:nvSpPr>
          <p:cNvPr id="798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5355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C8A5E2A-4476-2248-BEE1-1DAF3E6FD0C6}" type="slidenum">
              <a:rPr lang="en-GB"/>
              <a:pPr/>
              <a:t>32</a:t>
            </a:fld>
            <a:endParaRPr lang="en-GB"/>
          </a:p>
        </p:txBody>
      </p:sp>
      <p:sp>
        <p:nvSpPr>
          <p:cNvPr id="81923" name="Rectangle 2"/>
          <p:cNvSpPr>
            <a:spLocks noGrp="1" noRot="1" noChangeAspect="1" noChangeArrowheads="1" noTextEdit="1"/>
          </p:cNvSpPr>
          <p:nvPr>
            <p:ph type="sldImg"/>
          </p:nvPr>
        </p:nvSpPr>
        <p:spPr>
          <a:solidFill>
            <a:srgbClr val="FFFFFF"/>
          </a:solidFill>
          <a:ln/>
        </p:spPr>
      </p:sp>
      <p:sp>
        <p:nvSpPr>
          <p:cNvPr id="819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9490983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C488080A-DE7E-E34F-86E4-0042DB803564}" type="slidenum">
              <a:rPr lang="en-GB"/>
              <a:pPr/>
              <a:t>33</a:t>
            </a:fld>
            <a:endParaRPr lang="en-GB"/>
          </a:p>
        </p:txBody>
      </p:sp>
      <p:sp>
        <p:nvSpPr>
          <p:cNvPr id="83971" name="Rectangle 2"/>
          <p:cNvSpPr>
            <a:spLocks noGrp="1" noRot="1" noChangeAspect="1" noChangeArrowheads="1" noTextEdit="1"/>
          </p:cNvSpPr>
          <p:nvPr>
            <p:ph type="sldImg"/>
          </p:nvPr>
        </p:nvSpPr>
        <p:spPr>
          <a:solidFill>
            <a:srgbClr val="FFFFFF"/>
          </a:solidFill>
          <a:ln/>
        </p:spPr>
      </p:sp>
      <p:sp>
        <p:nvSpPr>
          <p:cNvPr id="8397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505659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2DD6FD-1C8A-C84C-B33E-FDCB731A608E}" type="slidenum">
              <a:rPr lang="en-GB"/>
              <a:pPr/>
              <a:t>4</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103923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6C091625-C71E-424B-9478-5BDDDD238290}" type="slidenum">
              <a:rPr lang="en-GB"/>
              <a:pPr/>
              <a:t>34</a:t>
            </a:fld>
            <a:endParaRPr lang="en-GB"/>
          </a:p>
        </p:txBody>
      </p:sp>
      <p:sp>
        <p:nvSpPr>
          <p:cNvPr id="86019" name="Rectangle 2"/>
          <p:cNvSpPr>
            <a:spLocks noGrp="1" noRot="1" noChangeAspect="1" noChangeArrowheads="1" noTextEdit="1"/>
          </p:cNvSpPr>
          <p:nvPr>
            <p:ph type="sldImg"/>
          </p:nvPr>
        </p:nvSpPr>
        <p:spPr>
          <a:solidFill>
            <a:srgbClr val="FFFFFF"/>
          </a:solidFill>
          <a:ln/>
        </p:spPr>
      </p:sp>
      <p:sp>
        <p:nvSpPr>
          <p:cNvPr id="860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6359409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35</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dirty="0"/>
              <a:t>Network knowledge representation</a:t>
            </a:r>
          </a:p>
          <a:p>
            <a:pPr lvl="1"/>
            <a:r>
              <a:rPr lang="en-GB" dirty="0"/>
              <a:t>Labelled, directed graph</a:t>
            </a:r>
          </a:p>
          <a:p>
            <a:pPr lvl="1"/>
            <a:r>
              <a:rPr lang="en-GB" dirty="0"/>
              <a:t>Entities as nodes, relations as edges</a:t>
            </a:r>
            <a:endParaRPr lang="en-US" dirty="0"/>
          </a:p>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0854429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36</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9414706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37</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844341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38</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673238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39</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748937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92DA1FE3-8884-554D-9708-310832748FB2}" type="slidenum">
              <a:rPr lang="en-GB"/>
              <a:pPr/>
              <a:t>40</a:t>
            </a:fld>
            <a:endParaRPr lang="en-GB"/>
          </a:p>
        </p:txBody>
      </p:sp>
      <p:sp>
        <p:nvSpPr>
          <p:cNvPr id="104451" name="Rectangle 2"/>
          <p:cNvSpPr>
            <a:spLocks noGrp="1" noRot="1" noChangeAspect="1" noChangeArrowheads="1" noTextEdit="1"/>
          </p:cNvSpPr>
          <p:nvPr>
            <p:ph type="sldImg"/>
          </p:nvPr>
        </p:nvSpPr>
        <p:spPr>
          <a:solidFill>
            <a:srgbClr val="FFFFFF"/>
          </a:solidFill>
          <a:ln/>
        </p:spPr>
      </p:sp>
      <p:sp>
        <p:nvSpPr>
          <p:cNvPr id="1044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4704964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2B6683C5-24BE-4D4D-BE1C-B9E6681EC315}" type="slidenum">
              <a:rPr lang="en-GB"/>
              <a:pPr/>
              <a:t>41</a:t>
            </a:fld>
            <a:endParaRPr lang="en-GB"/>
          </a:p>
        </p:txBody>
      </p:sp>
      <p:sp>
        <p:nvSpPr>
          <p:cNvPr id="108547" name="Rectangle 2"/>
          <p:cNvSpPr>
            <a:spLocks noGrp="1" noRot="1" noChangeAspect="1" noChangeArrowheads="1" noTextEdit="1"/>
          </p:cNvSpPr>
          <p:nvPr>
            <p:ph type="sldImg"/>
          </p:nvPr>
        </p:nvSpPr>
        <p:spPr>
          <a:solidFill>
            <a:srgbClr val="FFFFFF"/>
          </a:solidFill>
          <a:ln/>
        </p:spPr>
      </p:sp>
      <p:sp>
        <p:nvSpPr>
          <p:cNvPr id="1085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951354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42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triple-based graph model makes it possible to mix terms from different vocabularies in the same graph</a:t>
            </a:r>
          </a:p>
        </p:txBody>
      </p:sp>
    </p:spTree>
    <p:extLst>
      <p:ext uri="{BB962C8B-B14F-4D97-AF65-F5344CB8AC3E}">
        <p14:creationId xmlns:p14="http://schemas.microsoft.com/office/powerpoint/2010/main" val="26067396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693496C4-61FC-5340-9A6B-BA8873580A30}" type="slidenum">
              <a:rPr lang="en-GB"/>
              <a:pPr/>
              <a:t>43</a:t>
            </a:fld>
            <a:endParaRPr lang="en-GB"/>
          </a:p>
        </p:txBody>
      </p:sp>
      <p:sp>
        <p:nvSpPr>
          <p:cNvPr id="116739" name="Rectangle 2"/>
          <p:cNvSpPr>
            <a:spLocks noGrp="1" noRot="1" noChangeAspect="1" noChangeArrowheads="1" noTextEdit="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07238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E714B9B-C50B-EE42-8D0D-1A3021714598}" type="slidenum">
              <a:rPr lang="en-GB"/>
              <a:pPr/>
              <a:t>5</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3246477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48603890-61C9-2C4C-B02F-E7B9793CCEAF}" type="slidenum">
              <a:rPr lang="en-GB"/>
              <a:pPr/>
              <a:t>44</a:t>
            </a:fld>
            <a:endParaRPr lang="en-GB"/>
          </a:p>
        </p:txBody>
      </p:sp>
      <p:sp>
        <p:nvSpPr>
          <p:cNvPr id="129027" name="Rectangle 2"/>
          <p:cNvSpPr>
            <a:spLocks noGrp="1" noRot="1" noChangeAspect="1" noChangeArrowheads="1" noTextEdit="1"/>
          </p:cNvSpPr>
          <p:nvPr>
            <p:ph type="sldImg"/>
          </p:nvPr>
        </p:nvSpPr>
        <p:spPr>
          <a:solidFill>
            <a:srgbClr val="FFFFFF"/>
          </a:solidFill>
          <a:ln/>
        </p:spPr>
      </p:sp>
      <p:sp>
        <p:nvSpPr>
          <p:cNvPr id="1290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145239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830E26BF-C41E-2F45-9B4F-0E77A4CFB83C}" type="slidenum">
              <a:rPr lang="en-GB"/>
              <a:pPr/>
              <a:t>6</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71769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480F960-AE9E-654E-8E2A-DE0FDED093F5}" type="slidenum">
              <a:rPr lang="en-GB"/>
              <a:pPr/>
              <a:t>7</a:t>
            </a:fld>
            <a:endParaRPr lang="en-GB"/>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67737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0EF881E-8225-274C-A8A8-D6BA5D8C181C}" type="slidenum">
              <a:rPr lang="en-GB"/>
              <a:pPr/>
              <a:t>8</a:t>
            </a:fld>
            <a:endParaRPr lang="en-GB"/>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386271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20AAB32-2F20-D64B-8DD2-BEC4DBCC584D}" type="slidenum">
              <a:rPr lang="en-GB"/>
              <a:pPr/>
              <a:t>9</a:t>
            </a:fld>
            <a:endParaRPr lang="en-GB"/>
          </a:p>
        </p:txBody>
      </p:sp>
      <p:sp>
        <p:nvSpPr>
          <p:cNvPr id="30723" name="Rectangle 2"/>
          <p:cNvSpPr>
            <a:spLocks noGrp="1" noRot="1" noChangeAspect="1" noChangeArrowheads="1"/>
          </p:cNvSpPr>
          <p:nvPr>
            <p:ph type="sldImg"/>
          </p:nvPr>
        </p:nvSpPr>
        <p:spPr>
          <a:solidFill>
            <a:srgbClr val="FFFFFF"/>
          </a:solidFill>
          <a:ln/>
        </p:spPr>
      </p:sp>
      <p:sp>
        <p:nvSpPr>
          <p:cNvPr id="3072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dirty="0"/>
              <a:t>The World Wide Web was invented by Tim Berners-Lee (amongst others), a physicist working at CERN</a:t>
            </a:r>
          </a:p>
          <a:p>
            <a:pPr eaLnBrk="1" hangingPunct="1"/>
            <a:endParaRPr lang="en-GB" dirty="0"/>
          </a:p>
          <a:p>
            <a:pPr eaLnBrk="1" hangingPunct="1"/>
            <a:r>
              <a:rPr lang="en-GB" dirty="0"/>
              <a:t>TBL’s original vision of the Web was much more ambitious than the reality of the existing (syntactic) Web</a:t>
            </a:r>
          </a:p>
          <a:p>
            <a:pPr eaLnBrk="1" hangingPunct="1"/>
            <a:endParaRPr lang="en-GB" dirty="0"/>
          </a:p>
          <a:p>
            <a:pPr eaLnBrk="1" hangingPunct="1"/>
            <a:r>
              <a:rPr lang="en-GB" dirty="0"/>
              <a:t>TBL (and others) have since been working towards realising this vision, which has become known as the Semantic Web</a:t>
            </a:r>
          </a:p>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707372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12</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89582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endParaRPr lang="en-GB" dirty="0"/>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dirty="0"/>
              <a:t>Click to add author </a:t>
            </a:r>
            <a:br>
              <a:rPr lang="en-US" dirty="0"/>
            </a:br>
            <a:r>
              <a:rPr lang="en-US" dirty="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790372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1965898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1901533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99356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mod="1">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mod="1">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mod="1">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mod="1">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mod="1">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mod="1">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27/01/2019</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5" r:id="rId23"/>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839E-C54C-8743-B7A3-3621BDA9ED5C}"/>
              </a:ext>
            </a:extLst>
          </p:cNvPr>
          <p:cNvSpPr>
            <a:spLocks noGrp="1"/>
          </p:cNvSpPr>
          <p:nvPr>
            <p:ph type="title"/>
          </p:nvPr>
        </p:nvSpPr>
        <p:spPr/>
        <p:txBody>
          <a:bodyPr/>
          <a:lstStyle/>
          <a:p>
            <a:r>
              <a:rPr lang="en-US" dirty="0"/>
              <a:t>The World Wide Web: </a:t>
            </a:r>
            <a:br>
              <a:rPr lang="en-US" dirty="0"/>
            </a:br>
            <a:r>
              <a:rPr lang="en-US" dirty="0"/>
              <a:t>Past, Present and Future</a:t>
            </a:r>
          </a:p>
        </p:txBody>
      </p:sp>
      <p:pic>
        <p:nvPicPr>
          <p:cNvPr id="7" name="Picture Placeholder 6" descr="A person holding a microphone&#13;&#10;&#13;&#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167438" y="6381750"/>
            <a:ext cx="5400675" cy="478387"/>
          </a:xfrm>
        </p:spPr>
        <p:txBody>
          <a:bodyPr/>
          <a:lstStyle/>
          <a:p>
            <a:r>
              <a:rPr lang="en-US" dirty="0">
                <a:ea typeface="ＭＳ Ｐゴシック" charset="-128"/>
                <a:cs typeface="ＭＳ Ｐゴシック" charset="-128"/>
              </a:rPr>
              <a:t>Berners-Lee, T. (1996) </a:t>
            </a:r>
            <a:r>
              <a:rPr lang="en-US" i="1" dirty="0">
                <a:ea typeface="ＭＳ Ｐゴシック" charset="-128"/>
                <a:cs typeface="ＭＳ Ｐゴシック" charset="-128"/>
              </a:rPr>
              <a:t>The World Wide Web: Past, Present and Future</a:t>
            </a:r>
            <a:r>
              <a:rPr lang="en-US" dirty="0">
                <a:ea typeface="ＭＳ Ｐゴシック" charset="-128"/>
                <a:cs typeface="ＭＳ Ｐゴシック" charset="-128"/>
              </a:rPr>
              <a:t>. https://www.w3.org/People/Berners-Lee/1996/</a:t>
            </a:r>
            <a:r>
              <a:rPr lang="en-US" dirty="0" err="1">
                <a:ea typeface="ＭＳ Ｐゴシック" charset="-128"/>
                <a:cs typeface="ＭＳ Ｐゴシック" charset="-128"/>
              </a:rPr>
              <a:t>ppf.html</a:t>
            </a:r>
            <a:endParaRPr lang="en-US" dirty="0">
              <a:ea typeface="ＭＳ Ｐゴシック" charset="-128"/>
              <a:cs typeface="ＭＳ Ｐゴシック" charset="-128"/>
            </a:endParaRPr>
          </a:p>
          <a:p>
            <a:endParaRPr lang="en-US" dirty="0"/>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373641" y="1773238"/>
            <a:ext cx="4897924" cy="446405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GB" sz="2000" dirty="0"/>
              <a:t>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a:t>
            </a:r>
            <a:endParaRPr lang="en-US" sz="2000" dirty="0"/>
          </a:p>
        </p:txBody>
      </p:sp>
    </p:spTree>
    <p:extLst>
      <p:ext uri="{BB962C8B-B14F-4D97-AF65-F5344CB8AC3E}">
        <p14:creationId xmlns:p14="http://schemas.microsoft.com/office/powerpoint/2010/main" val="1875017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AD3C-C1D0-E14A-B3DD-D85BB62F7C6D}"/>
              </a:ext>
            </a:extLst>
          </p:cNvPr>
          <p:cNvSpPr>
            <a:spLocks noGrp="1"/>
          </p:cNvSpPr>
          <p:nvPr>
            <p:ph type="title"/>
          </p:nvPr>
        </p:nvSpPr>
        <p:spPr/>
        <p:txBody>
          <a:bodyPr/>
          <a:lstStyle/>
          <a:p>
            <a:r>
              <a:rPr lang="en-US" sz="3100" dirty="0"/>
              <a:t>Weaving the Semantic Web</a:t>
            </a:r>
          </a:p>
        </p:txBody>
      </p:sp>
      <p:pic>
        <p:nvPicPr>
          <p:cNvPr id="7" name="Picture Placeholder 6" descr="A person holding a microphone&#13;&#10;&#13;&#10;Description automatically generated">
            <a:extLst>
              <a:ext uri="{FF2B5EF4-FFF2-40B4-BE49-F238E27FC236}">
                <a16:creationId xmlns:a16="http://schemas.microsoft.com/office/drawing/2014/main" id="{C76FDFE4-3FC5-D742-9313-444F527120FD}"/>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E5891627-1AFF-9249-A2C1-6AD2758AF894}"/>
              </a:ext>
            </a:extLst>
          </p:cNvPr>
          <p:cNvSpPr>
            <a:spLocks noGrp="1"/>
          </p:cNvSpPr>
          <p:nvPr>
            <p:ph type="body" sz="quarter" idx="15"/>
          </p:nvPr>
        </p:nvSpPr>
        <p:spPr>
          <a:xfrm>
            <a:off x="6167437" y="6381750"/>
            <a:ext cx="5400676" cy="293721"/>
          </a:xfrm>
        </p:spPr>
        <p:txBody>
          <a:bodyPr/>
          <a:lstStyle/>
          <a:p>
            <a:r>
              <a:rPr lang="en-US" dirty="0">
                <a:ea typeface="ＭＳ Ｐゴシック" charset="-128"/>
                <a:cs typeface="ＭＳ Ｐゴシック" charset="-128"/>
              </a:rPr>
              <a:t>T. Berners-Lee (1999) </a:t>
            </a:r>
            <a:r>
              <a:rPr lang="en-US" i="1" dirty="0">
                <a:ea typeface="ＭＳ Ｐゴシック" charset="-128"/>
                <a:cs typeface="ＭＳ Ｐゴシック" charset="-128"/>
              </a:rPr>
              <a:t>Weaving the Web</a:t>
            </a:r>
            <a:r>
              <a:rPr lang="en-US" dirty="0">
                <a:ea typeface="ＭＳ Ｐゴシック" charset="-128"/>
                <a:cs typeface="ＭＳ Ｐゴシック" charset="-128"/>
              </a:rPr>
              <a:t>. San Francisco, CA: Harper</a:t>
            </a:r>
          </a:p>
        </p:txBody>
      </p:sp>
      <p:sp>
        <p:nvSpPr>
          <p:cNvPr id="8" name="Rounded Rectangular Callout 7">
            <a:extLst>
              <a:ext uri="{FF2B5EF4-FFF2-40B4-BE49-F238E27FC236}">
                <a16:creationId xmlns:a16="http://schemas.microsoft.com/office/drawing/2014/main" id="{0C8D833A-982F-2849-807F-365988488B50}"/>
              </a:ext>
            </a:extLst>
          </p:cNvPr>
          <p:cNvSpPr/>
          <p:nvPr/>
        </p:nvSpPr>
        <p:spPr bwMode="auto">
          <a:xfrm>
            <a:off x="6373641" y="1973654"/>
            <a:ext cx="4897924" cy="4263633"/>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hangingPunct="0"/>
            <a:r>
              <a:rPr lang="en-US" sz="2000" dirty="0">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a:t>
            </a:r>
          </a:p>
        </p:txBody>
      </p:sp>
    </p:spTree>
    <p:extLst>
      <p:ext uri="{BB962C8B-B14F-4D97-AF65-F5344CB8AC3E}">
        <p14:creationId xmlns:p14="http://schemas.microsoft.com/office/powerpoint/2010/main" val="2313305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GB"/>
              <a:t>What is the Semantic Web?</a:t>
            </a:r>
          </a:p>
        </p:txBody>
      </p:sp>
      <p:sp>
        <p:nvSpPr>
          <p:cNvPr id="3" name="Content Placeholder 2">
            <a:extLst>
              <a:ext uri="{FF2B5EF4-FFF2-40B4-BE49-F238E27FC236}">
                <a16:creationId xmlns:a16="http://schemas.microsoft.com/office/drawing/2014/main" id="{B2E8526D-0FB5-1341-AD22-6CE05A880278}"/>
              </a:ext>
            </a:extLst>
          </p:cNvPr>
          <p:cNvSpPr>
            <a:spLocks noGrp="1"/>
          </p:cNvSpPr>
          <p:nvPr>
            <p:ph sz="quarter" idx="13"/>
          </p:nvPr>
        </p:nvSpPr>
        <p:spPr/>
        <p:txBody>
          <a:bodyPr>
            <a:normAutofit fontScale="92500" lnSpcReduction="10000"/>
          </a:bodyPr>
          <a:lstStyle/>
          <a:p>
            <a:pPr marL="0" indent="0">
              <a:buNone/>
            </a:pPr>
            <a:r>
              <a:rPr lang="en-GB" dirty="0"/>
              <a:t>“The goal of the Semantic Web initiative is as broad as that of the Web: to create a universal medium for the exchange of data. It is envisaged to smoothly interconnect personal information management, enterprise application integration, and the global sharing of commercial, scientific and cultural data. Facilities to put machine-understandable data on the Web are quickly becoming a high priority for many organizations, individuals and communities.</a:t>
            </a:r>
          </a:p>
          <a:p>
            <a:pPr marL="0" indent="0">
              <a:buNone/>
            </a:pPr>
            <a:r>
              <a:rPr lang="en-GB" dirty="0"/>
              <a:t>The Web can reach its full potential only if it becomes a place where data can be shared and processed by automated tools as well as by people.”</a:t>
            </a:r>
          </a:p>
        </p:txBody>
      </p:sp>
      <p:sp>
        <p:nvSpPr>
          <p:cNvPr id="35843" name="Rectangle 6"/>
          <p:cNvSpPr>
            <a:spLocks noGrp="1" noChangeArrowheads="1"/>
          </p:cNvSpPr>
          <p:nvPr>
            <p:ph type="body" sz="quarter" idx="15"/>
          </p:nvPr>
        </p:nvSpPr>
        <p:spPr/>
        <p:txBody>
          <a:bodyPr/>
          <a:lstStyle/>
          <a:p>
            <a:r>
              <a:rPr lang="en-GB" dirty="0"/>
              <a:t>W3C (2013) </a:t>
            </a:r>
            <a:r>
              <a:rPr lang="en-GB" i="1" dirty="0"/>
              <a:t>Semantic Web Activity Statement</a:t>
            </a:r>
            <a:r>
              <a:rPr lang="en-GB" dirty="0"/>
              <a:t>. https://www.w3.org/2001/</a:t>
            </a:r>
            <a:r>
              <a:rPr lang="en-GB" dirty="0" err="1"/>
              <a:t>sw</a:t>
            </a:r>
            <a:r>
              <a:rPr lang="en-GB" dirty="0"/>
              <a:t>/Activity</a:t>
            </a:r>
          </a:p>
        </p:txBody>
      </p:sp>
      <p:grpSp>
        <p:nvGrpSpPr>
          <p:cNvPr id="2" name="Group 9"/>
          <p:cNvGrpSpPr>
            <a:grpSpLocks/>
          </p:cNvGrpSpPr>
          <p:nvPr/>
        </p:nvGrpSpPr>
        <p:grpSpPr bwMode="auto">
          <a:xfrm>
            <a:off x="7068312" y="1937321"/>
            <a:ext cx="3544162" cy="4135882"/>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371071026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dirty="0"/>
              <a:t>The Annotated Web</a:t>
            </a:r>
          </a:p>
        </p:txBody>
      </p:sp>
      <p:sp>
        <p:nvSpPr>
          <p:cNvPr id="2" name="Content Placeholder 1">
            <a:extLst>
              <a:ext uri="{FF2B5EF4-FFF2-40B4-BE49-F238E27FC236}">
                <a16:creationId xmlns:a16="http://schemas.microsoft.com/office/drawing/2014/main" id="{5725EB67-F1FD-AF42-AA57-7BD5DFA8C6DF}"/>
              </a:ext>
            </a:extLst>
          </p:cNvPr>
          <p:cNvSpPr>
            <a:spLocks noGrp="1"/>
          </p:cNvSpPr>
          <p:nvPr>
            <p:ph sz="quarter" idx="13"/>
          </p:nvPr>
        </p:nvSpPr>
        <p:spPr/>
        <p:txBody>
          <a:bodyPr/>
          <a:lstStyle/>
          <a:p>
            <a:pPr marL="0" indent="0">
              <a:buNone/>
            </a:pPr>
            <a:r>
              <a:rPr lang="en-GB" dirty="0"/>
              <a:t>Add structure to unstructured data</a:t>
            </a:r>
          </a:p>
          <a:p>
            <a:pPr lvl="1"/>
            <a:r>
              <a:rPr lang="en-GB" dirty="0"/>
              <a:t>Annotate existing web pages</a:t>
            </a:r>
          </a:p>
          <a:p>
            <a:pPr lvl="1"/>
            <a:r>
              <a:rPr lang="en-GB" dirty="0"/>
              <a:t>Classify web pages</a:t>
            </a:r>
          </a:p>
          <a:p>
            <a:pPr lvl="1"/>
            <a:r>
              <a:rPr lang="en-GB" dirty="0"/>
              <a:t>Use natural language techniques to extract information from web pages</a:t>
            </a:r>
          </a:p>
          <a:p>
            <a:pPr marL="0" indent="0">
              <a:buNone/>
            </a:pPr>
            <a:r>
              <a:rPr lang="en-GB" dirty="0"/>
              <a:t>Annotations enable enhanced browsing and searching</a:t>
            </a:r>
          </a:p>
        </p:txBody>
      </p:sp>
      <p:sp>
        <p:nvSpPr>
          <p:cNvPr id="7" name="Text Placeholder 6">
            <a:extLst>
              <a:ext uri="{FF2B5EF4-FFF2-40B4-BE49-F238E27FC236}">
                <a16:creationId xmlns:a16="http://schemas.microsoft.com/office/drawing/2014/main" id="{7B654CC2-F966-C446-B6E1-24683FB1FC88}"/>
              </a:ext>
            </a:extLst>
          </p:cNvPr>
          <p:cNvSpPr>
            <a:spLocks noGrp="1"/>
          </p:cNvSpPr>
          <p:nvPr>
            <p:ph type="body" sz="quarter" idx="15"/>
          </p:nvPr>
        </p:nvSpPr>
        <p:spPr/>
        <p:txBody>
          <a:bodyPr/>
          <a:lstStyle/>
          <a:p>
            <a:endParaRPr lang="en-US"/>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6855837" y="906587"/>
            <a:ext cx="4730532" cy="3574878"/>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6096000" y="2932732"/>
            <a:ext cx="4549885" cy="3438173"/>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71298283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dirty="0"/>
              <a:t>The Web of (Linked) Data</a:t>
            </a:r>
          </a:p>
        </p:txBody>
      </p:sp>
      <p:sp>
        <p:nvSpPr>
          <p:cNvPr id="2" name="Content Placeholder 1">
            <a:extLst>
              <a:ext uri="{FF2B5EF4-FFF2-40B4-BE49-F238E27FC236}">
                <a16:creationId xmlns:a16="http://schemas.microsoft.com/office/drawing/2014/main" id="{E89CDF07-3C00-B344-955C-E3D6BAC1F40F}"/>
              </a:ext>
            </a:extLst>
          </p:cNvPr>
          <p:cNvSpPr>
            <a:spLocks noGrp="1"/>
          </p:cNvSpPr>
          <p:nvPr>
            <p:ph sz="quarter" idx="13"/>
          </p:nvPr>
        </p:nvSpPr>
        <p:spPr/>
        <p:txBody>
          <a:bodyPr/>
          <a:lstStyle/>
          <a:p>
            <a:pPr marL="0" indent="0">
              <a:buNone/>
            </a:pPr>
            <a:r>
              <a:rPr lang="en-GB" dirty="0"/>
              <a:t>Make the most of the structure you already have</a:t>
            </a:r>
          </a:p>
          <a:p>
            <a:pPr lvl="1"/>
            <a:r>
              <a:rPr lang="en-GB" dirty="0"/>
              <a:t>Expose existing databases in a common format</a:t>
            </a:r>
          </a:p>
          <a:p>
            <a:pPr lvl="1"/>
            <a:r>
              <a:rPr lang="en-GB" dirty="0"/>
              <a:t>Express database schemas in a machine-understandable form</a:t>
            </a:r>
          </a:p>
          <a:p>
            <a:pPr marL="0" indent="0">
              <a:buNone/>
            </a:pPr>
            <a:r>
              <a:rPr lang="en-GB" dirty="0"/>
              <a:t>Common format allows the integration of data in unexpected ways</a:t>
            </a:r>
          </a:p>
          <a:p>
            <a:pPr marL="0" indent="0">
              <a:buNone/>
            </a:pPr>
            <a:r>
              <a:rPr lang="en-GB" dirty="0"/>
              <a:t>Machine-understandable schemas allow reasoning about data</a:t>
            </a:r>
          </a:p>
          <a:p>
            <a:endParaRPr lang="en-US" dirty="0"/>
          </a:p>
        </p:txBody>
      </p:sp>
      <p:sp>
        <p:nvSpPr>
          <p:cNvPr id="8" name="Text Placeholder 7">
            <a:extLst>
              <a:ext uri="{FF2B5EF4-FFF2-40B4-BE49-F238E27FC236}">
                <a16:creationId xmlns:a16="http://schemas.microsoft.com/office/drawing/2014/main" id="{BAFBAACD-243B-B24A-8A2D-B4A467FEEFE3}"/>
              </a:ext>
            </a:extLst>
          </p:cNvPr>
          <p:cNvSpPr>
            <a:spLocks noGrp="1"/>
          </p:cNvSpPr>
          <p:nvPr>
            <p:ph type="body" sz="quarter" idx="15"/>
          </p:nvPr>
        </p:nvSpPr>
        <p:spPr/>
        <p:txBody>
          <a:bodyPr/>
          <a:lstStyle/>
          <a:p>
            <a:endParaRPr lang="en-US"/>
          </a:p>
        </p:txBody>
      </p:sp>
      <p:pic>
        <p:nvPicPr>
          <p:cNvPr id="8197" name="Picture 5" descr="http://genereg.ornl.gov/gkdb/genekeydb.jpg"/>
          <p:cNvPicPr>
            <a:picLocks noChangeAspect="1" noChangeArrowheads="1"/>
          </p:cNvPicPr>
          <p:nvPr/>
        </p:nvPicPr>
        <p:blipFill rotWithShape="1">
          <a:blip r:embed="rId3"/>
          <a:srcRect r="30987"/>
          <a:stretch/>
        </p:blipFill>
        <p:spPr bwMode="auto">
          <a:xfrm>
            <a:off x="6167439" y="973239"/>
            <a:ext cx="6024561" cy="5264049"/>
          </a:xfrm>
          <a:prstGeom prst="rect">
            <a:avLst/>
          </a:prstGeom>
          <a:noFill/>
        </p:spPr>
      </p:pic>
    </p:spTree>
    <p:extLst>
      <p:ext uri="{BB962C8B-B14F-4D97-AF65-F5344CB8AC3E}">
        <p14:creationId xmlns:p14="http://schemas.microsoft.com/office/powerpoint/2010/main" val="70302471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B25B9B-8EBC-374A-AF13-FEEA77CE6FD1}"/>
              </a:ext>
            </a:extLst>
          </p:cNvPr>
          <p:cNvSpPr>
            <a:spLocks noGrp="1"/>
          </p:cNvSpPr>
          <p:nvPr>
            <p:ph type="title"/>
          </p:nvPr>
        </p:nvSpPr>
        <p:spPr/>
        <p:txBody>
          <a:bodyPr/>
          <a:lstStyle/>
          <a:p>
            <a:r>
              <a:rPr lang="en-US" dirty="0"/>
              <a:t>Rocket Science (not)</a:t>
            </a:r>
          </a:p>
        </p:txBody>
      </p:sp>
      <p:pic>
        <p:nvPicPr>
          <p:cNvPr id="11" name="Picture Placeholder 10" descr="A person holding a microphone&#13;&#10;&#13;&#10;Description automatically generated">
            <a:extLst>
              <a:ext uri="{FF2B5EF4-FFF2-40B4-BE49-F238E27FC236}">
                <a16:creationId xmlns:a16="http://schemas.microsoft.com/office/drawing/2014/main" id="{28C1E026-8C0C-F046-AEC6-394FF1C9ECD4}"/>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9" name="Text Placeholder 8">
            <a:extLst>
              <a:ext uri="{FF2B5EF4-FFF2-40B4-BE49-F238E27FC236}">
                <a16:creationId xmlns:a16="http://schemas.microsoft.com/office/drawing/2014/main" id="{A31084FE-EDF8-C24A-80D2-00AF92A919FE}"/>
              </a:ext>
            </a:extLst>
          </p:cNvPr>
          <p:cNvSpPr>
            <a:spLocks noGrp="1"/>
          </p:cNvSpPr>
          <p:nvPr>
            <p:ph type="body" sz="quarter" idx="15"/>
          </p:nvPr>
        </p:nvSpPr>
        <p:spPr>
          <a:xfrm>
            <a:off x="6167437" y="6381750"/>
            <a:ext cx="5400676" cy="293721"/>
          </a:xfrm>
        </p:spPr>
        <p:txBody>
          <a:bodyPr/>
          <a:lstStyle/>
          <a:p>
            <a:r>
              <a:rPr lang="en-US" dirty="0"/>
              <a:t>Berners-Lee, T. (2001) </a:t>
            </a:r>
            <a:r>
              <a:rPr lang="en-US" i="1" dirty="0"/>
              <a:t>Business Model for the Semantic Web</a:t>
            </a:r>
            <a:r>
              <a:rPr lang="en-US" dirty="0"/>
              <a:t>, http://www.w3.org/</a:t>
            </a:r>
            <a:r>
              <a:rPr lang="en-US" dirty="0" err="1"/>
              <a:t>DesignIssues</a:t>
            </a:r>
            <a:r>
              <a:rPr lang="en-US" dirty="0"/>
              <a:t>/Business</a:t>
            </a:r>
          </a:p>
        </p:txBody>
      </p:sp>
      <p:sp>
        <p:nvSpPr>
          <p:cNvPr id="12" name="Rounded Rectangular Callout 11">
            <a:extLst>
              <a:ext uri="{FF2B5EF4-FFF2-40B4-BE49-F238E27FC236}">
                <a16:creationId xmlns:a16="http://schemas.microsoft.com/office/drawing/2014/main" id="{29976F02-603A-9145-BD76-B0D3962607B4}"/>
              </a:ext>
            </a:extLst>
          </p:cNvPr>
          <p:cNvSpPr/>
          <p:nvPr/>
        </p:nvSpPr>
        <p:spPr bwMode="auto">
          <a:xfrm>
            <a:off x="6373641" y="1953418"/>
            <a:ext cx="4897924" cy="4130511"/>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US" sz="2000" dirty="0"/>
              <a:t>Is this rocket science? Well, not really. The Semantic Web, like the World Wide Web, is just taking well established ideas, and making them work </a:t>
            </a:r>
            <a:r>
              <a:rPr lang="en-US" sz="2000" dirty="0" err="1"/>
              <a:t>interoperably</a:t>
            </a:r>
            <a:r>
              <a:rPr lang="en-US" sz="2000" dirty="0"/>
              <a:t> over the Internet. This is done with standards, which is what the World Wide Web Consortium is all about. We are not inventing relational models for data, or query systems or rule-based systems. We are just webizing them. </a:t>
            </a:r>
          </a:p>
        </p:txBody>
      </p:sp>
    </p:spTree>
    <p:extLst>
      <p:ext uri="{BB962C8B-B14F-4D97-AF65-F5344CB8AC3E}">
        <p14:creationId xmlns:p14="http://schemas.microsoft.com/office/powerpoint/2010/main" val="1307698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title"/>
          </p:nvPr>
        </p:nvSpPr>
        <p:spPr/>
        <p:txBody>
          <a:bodyPr/>
          <a:lstStyle/>
          <a:p>
            <a:r>
              <a:rPr lang="en-GB" dirty="0"/>
              <a:t>The Origins of the Semantic Web</a:t>
            </a:r>
            <a:endParaRPr lang="en-US" dirty="0"/>
          </a:p>
        </p:txBody>
      </p:sp>
    </p:spTree>
    <p:extLst>
      <p:ext uri="{BB962C8B-B14F-4D97-AF65-F5344CB8AC3E}">
        <p14:creationId xmlns:p14="http://schemas.microsoft.com/office/powerpoint/2010/main" val="2932734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GB"/>
              <a:t>Interwoven themes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17</a:t>
            </a:fld>
            <a:endParaRPr lang="en-US"/>
          </a:p>
        </p:txBody>
      </p:sp>
      <p:sp>
        <p:nvSpPr>
          <p:cNvPr id="6" name="Text Placeholder 5">
            <a:extLst>
              <a:ext uri="{FF2B5EF4-FFF2-40B4-BE49-F238E27FC236}">
                <a16:creationId xmlns:a16="http://schemas.microsoft.com/office/drawing/2014/main" id="{67AF4670-4025-464F-8032-1337EC593CCC}"/>
              </a:ext>
            </a:extLst>
          </p:cNvPr>
          <p:cNvSpPr>
            <a:spLocks noGrp="1"/>
          </p:cNvSpPr>
          <p:nvPr>
            <p:ph type="body" sz="quarter" idx="15"/>
          </p:nvPr>
        </p:nvSpPr>
        <p:spPr/>
        <p:txBody>
          <a:bodyPr/>
          <a:lstStyle/>
          <a:p>
            <a:endParaRPr lang="en-US"/>
          </a:p>
        </p:txBody>
      </p:sp>
      <p:grpSp>
        <p:nvGrpSpPr>
          <p:cNvPr id="46083" name="Group 3"/>
          <p:cNvGrpSpPr>
            <a:grpSpLocks noChangeAspect="1"/>
          </p:cNvGrpSpPr>
          <p:nvPr/>
        </p:nvGrpSpPr>
        <p:grpSpPr bwMode="auto">
          <a:xfrm>
            <a:off x="2174876" y="1714534"/>
            <a:ext cx="7842250" cy="4960937"/>
            <a:chOff x="676" y="905"/>
            <a:chExt cx="4940" cy="3125"/>
          </a:xfrm>
        </p:grpSpPr>
        <p:sp>
          <p:nvSpPr>
            <p:cNvPr id="46084" name="AutoShape 4"/>
            <p:cNvSpPr>
              <a:spLocks noChangeAspect="1" noChangeArrowheads="1" noTextEdit="1"/>
            </p:cNvSpPr>
            <p:nvPr/>
          </p:nvSpPr>
          <p:spPr bwMode="auto">
            <a:xfrm>
              <a:off x="676" y="905"/>
              <a:ext cx="4940" cy="3125"/>
            </a:xfrm>
            <a:prstGeom prst="rect">
              <a:avLst/>
            </a:prstGeom>
            <a:noFill/>
            <a:ln w="9525">
              <a:noFill/>
              <a:miter lim="800000"/>
              <a:headEnd/>
              <a:tailEnd/>
            </a:ln>
          </p:spPr>
          <p:txBody>
            <a:bodyPr lIns="0">
              <a:prstTxWarp prst="textNoShape">
                <a:avLst/>
              </a:prstTxWarp>
            </a:bodyPr>
            <a:lstStyle/>
            <a:p>
              <a:endParaRPr lang="en-US"/>
            </a:p>
          </p:txBody>
        </p:sp>
        <p:sp>
          <p:nvSpPr>
            <p:cNvPr id="46085" name="_s61445"/>
            <p:cNvSpPr>
              <a:spLocks noChangeArrowheads="1" noTextEdit="1"/>
            </p:cNvSpPr>
            <p:nvPr/>
          </p:nvSpPr>
          <p:spPr bwMode="auto">
            <a:xfrm>
              <a:off x="2661" y="1614"/>
              <a:ext cx="970" cy="969"/>
            </a:xfrm>
            <a:prstGeom prst="ellipse">
              <a:avLst/>
            </a:prstGeom>
            <a:solidFill>
              <a:srgbClr val="0399FF">
                <a:alpha val="50195"/>
              </a:srgbClr>
            </a:solidFill>
            <a:ln w="9525">
              <a:solidFill>
                <a:srgbClr val="4B595B"/>
              </a:solidFill>
              <a:round/>
              <a:headEnd/>
              <a:tailEnd/>
            </a:ln>
          </p:spPr>
          <p:txBody>
            <a:bodyPr lIns="0" anchor="ctr">
              <a:prstTxWarp prst="textNoShape">
                <a:avLst/>
              </a:prstTxWarp>
            </a:bodyPr>
            <a:lstStyle/>
            <a:p>
              <a:endParaRPr lang="en-US"/>
            </a:p>
          </p:txBody>
        </p:sp>
        <p:sp>
          <p:nvSpPr>
            <p:cNvPr id="46086" name="_s61446"/>
            <p:cNvSpPr>
              <a:spLocks noChangeArrowheads="1"/>
            </p:cNvSpPr>
            <p:nvPr/>
          </p:nvSpPr>
          <p:spPr bwMode="auto">
            <a:xfrm>
              <a:off x="2661" y="1275"/>
              <a:ext cx="970" cy="242"/>
            </a:xfrm>
            <a:prstGeom prst="rect">
              <a:avLst/>
            </a:prstGeom>
            <a:noFill/>
            <a:ln w="9525">
              <a:noFill/>
              <a:miter lim="800000"/>
              <a:headEnd/>
              <a:tailEnd/>
            </a:ln>
          </p:spPr>
          <p:txBody>
            <a:bodyPr wrap="none" lIns="0" anchor="ctr">
              <a:prstTxWarp prst="textNoShape">
                <a:avLst/>
              </a:prstTxWarp>
            </a:bodyPr>
            <a:lstStyle/>
            <a:p>
              <a:r>
                <a:rPr lang="en-GB" sz="2000"/>
                <a:t>Knowledge Based </a:t>
              </a:r>
              <a:br>
                <a:rPr lang="en-GB" sz="2000"/>
              </a:br>
              <a:r>
                <a:rPr lang="en-GB" sz="2000"/>
                <a:t>Systems</a:t>
              </a:r>
              <a:endParaRPr lang="en-US" sz="2000"/>
            </a:p>
          </p:txBody>
        </p:sp>
        <p:sp>
          <p:nvSpPr>
            <p:cNvPr id="46087" name="_s61447"/>
            <p:cNvSpPr>
              <a:spLocks noChangeArrowheads="1" noTextEdit="1"/>
            </p:cNvSpPr>
            <p:nvPr/>
          </p:nvSpPr>
          <p:spPr bwMode="auto">
            <a:xfrm>
              <a:off x="2980" y="2167"/>
              <a:ext cx="970" cy="969"/>
            </a:xfrm>
            <a:prstGeom prst="ellipse">
              <a:avLst/>
            </a:prstGeom>
            <a:solidFill>
              <a:srgbClr val="F60802">
                <a:alpha val="50195"/>
              </a:srgbClr>
            </a:solidFill>
            <a:ln w="9525">
              <a:solidFill>
                <a:srgbClr val="F60802"/>
              </a:solidFill>
              <a:round/>
              <a:headEnd/>
              <a:tailEnd/>
            </a:ln>
          </p:spPr>
          <p:txBody>
            <a:bodyPr lIns="0" anchor="ctr">
              <a:prstTxWarp prst="textNoShape">
                <a:avLst/>
              </a:prstTxWarp>
            </a:bodyPr>
            <a:lstStyle/>
            <a:p>
              <a:endParaRPr lang="en-US"/>
            </a:p>
          </p:txBody>
        </p:sp>
        <p:sp>
          <p:nvSpPr>
            <p:cNvPr id="46088" name="_s61448"/>
            <p:cNvSpPr>
              <a:spLocks noChangeArrowheads="1"/>
            </p:cNvSpPr>
            <p:nvPr/>
          </p:nvSpPr>
          <p:spPr bwMode="auto">
            <a:xfrm>
              <a:off x="3968" y="2941"/>
              <a:ext cx="970" cy="242"/>
            </a:xfrm>
            <a:prstGeom prst="rect">
              <a:avLst/>
            </a:prstGeom>
            <a:noFill/>
            <a:ln w="9525">
              <a:noFill/>
              <a:miter lim="800000"/>
              <a:headEnd/>
              <a:tailEnd/>
            </a:ln>
          </p:spPr>
          <p:txBody>
            <a:bodyPr wrap="none" lIns="0" anchor="ctr">
              <a:prstTxWarp prst="textNoShape">
                <a:avLst/>
              </a:prstTxWarp>
            </a:bodyPr>
            <a:lstStyle/>
            <a:p>
              <a:r>
                <a:rPr lang="en-GB" sz="2000"/>
                <a:t>Library and </a:t>
              </a:r>
              <a:br>
                <a:rPr lang="en-GB" sz="2000"/>
              </a:br>
              <a:r>
                <a:rPr lang="en-GB" sz="2000"/>
                <a:t>Information </a:t>
              </a:r>
              <a:br>
                <a:rPr lang="en-GB" sz="2000"/>
              </a:br>
              <a:r>
                <a:rPr lang="en-GB" sz="2000"/>
                <a:t>Science</a:t>
              </a:r>
              <a:endParaRPr lang="en-US" sz="2000"/>
            </a:p>
          </p:txBody>
        </p:sp>
        <p:sp>
          <p:nvSpPr>
            <p:cNvPr id="46089" name="_s61449"/>
            <p:cNvSpPr>
              <a:spLocks noChangeArrowheads="1" noTextEdit="1"/>
            </p:cNvSpPr>
            <p:nvPr/>
          </p:nvSpPr>
          <p:spPr bwMode="auto">
            <a:xfrm>
              <a:off x="2342" y="2124"/>
              <a:ext cx="970" cy="969"/>
            </a:xfrm>
            <a:prstGeom prst="ellipse">
              <a:avLst/>
            </a:prstGeom>
            <a:solidFill>
              <a:srgbClr val="F1FD09">
                <a:alpha val="50195"/>
              </a:srgbClr>
            </a:solidFill>
            <a:ln w="9525">
              <a:solidFill>
                <a:srgbClr val="F1FD09"/>
              </a:solidFill>
              <a:round/>
              <a:headEnd/>
              <a:tailEnd/>
            </a:ln>
          </p:spPr>
          <p:txBody>
            <a:bodyPr lIns="0" anchor="ctr">
              <a:prstTxWarp prst="textNoShape">
                <a:avLst/>
              </a:prstTxWarp>
            </a:bodyPr>
            <a:lstStyle/>
            <a:p>
              <a:endParaRPr lang="en-US"/>
            </a:p>
          </p:txBody>
        </p:sp>
        <p:sp>
          <p:nvSpPr>
            <p:cNvPr id="46090" name="_s61450"/>
            <p:cNvSpPr>
              <a:spLocks noChangeArrowheads="1"/>
            </p:cNvSpPr>
            <p:nvPr/>
          </p:nvSpPr>
          <p:spPr bwMode="auto">
            <a:xfrm>
              <a:off x="1354" y="2941"/>
              <a:ext cx="970" cy="242"/>
            </a:xfrm>
            <a:prstGeom prst="rect">
              <a:avLst/>
            </a:prstGeom>
            <a:noFill/>
            <a:ln w="9525">
              <a:noFill/>
              <a:miter lim="800000"/>
              <a:headEnd/>
              <a:tailEnd/>
            </a:ln>
          </p:spPr>
          <p:txBody>
            <a:bodyPr wrap="none" lIns="0" anchor="ctr">
              <a:prstTxWarp prst="textNoShape">
                <a:avLst/>
              </a:prstTxWarp>
            </a:bodyPr>
            <a:lstStyle/>
            <a:p>
              <a:r>
                <a:rPr lang="en-GB" sz="2000" dirty="0"/>
                <a:t>Hypertext and </a:t>
              </a:r>
              <a:br>
                <a:rPr lang="en-GB" sz="2000" dirty="0"/>
              </a:br>
              <a:r>
                <a:rPr lang="en-GB" sz="2000" dirty="0"/>
                <a:t>Hypermedia</a:t>
              </a:r>
              <a:endParaRPr lang="en-US" sz="2000" dirty="0"/>
            </a:p>
          </p:txBody>
        </p:sp>
      </p:grpSp>
    </p:spTree>
    <p:extLst>
      <p:ext uri="{BB962C8B-B14F-4D97-AF65-F5344CB8AC3E}">
        <p14:creationId xmlns:p14="http://schemas.microsoft.com/office/powerpoint/2010/main" val="2313676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p:txBody>
          <a:bodyPr/>
          <a:lstStyle/>
          <a:p>
            <a:r>
              <a:rPr lang="en-GB" dirty="0"/>
              <a:t>Metadata</a:t>
            </a:r>
            <a:endParaRPr lang="en-US"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18</a:t>
            </a:fld>
            <a:endParaRPr lang="en-US" dirty="0"/>
          </a:p>
        </p:txBody>
      </p:sp>
      <p:sp>
        <p:nvSpPr>
          <p:cNvPr id="48131" name="Rectangle 5"/>
          <p:cNvSpPr>
            <a:spLocks noGrp="1" noChangeArrowheads="1"/>
          </p:cNvSpPr>
          <p:nvPr>
            <p:ph sz="quarter" idx="13"/>
          </p:nvPr>
        </p:nvSpPr>
        <p:spPr/>
        <p:txBody>
          <a:bodyPr>
            <a:normAutofit/>
          </a:bodyPr>
          <a:lstStyle/>
          <a:p>
            <a:pPr marL="0" indent="0">
              <a:buNone/>
            </a:pPr>
            <a:r>
              <a:rPr lang="en-GB" dirty="0"/>
              <a:t>Metadata is data about data</a:t>
            </a:r>
          </a:p>
          <a:p>
            <a:pPr lvl="1"/>
            <a:r>
              <a:rPr lang="en-GB" dirty="0"/>
              <a:t>A webpage is data</a:t>
            </a:r>
          </a:p>
          <a:p>
            <a:pPr lvl="1"/>
            <a:r>
              <a:rPr lang="en-GB" dirty="0"/>
              <a:t>A description of the webpage is metadata</a:t>
            </a:r>
          </a:p>
          <a:p>
            <a:pPr lvl="1"/>
            <a:r>
              <a:rPr lang="en-GB" dirty="0"/>
              <a:t>Metadata for a webpage could include</a:t>
            </a:r>
          </a:p>
          <a:p>
            <a:pPr lvl="2"/>
            <a:r>
              <a:rPr lang="en-GB" dirty="0"/>
              <a:t>author</a:t>
            </a:r>
          </a:p>
          <a:p>
            <a:pPr lvl="2"/>
            <a:r>
              <a:rPr lang="en-GB" dirty="0"/>
              <a:t>date of publication</a:t>
            </a:r>
          </a:p>
          <a:p>
            <a:pPr lvl="2"/>
            <a:r>
              <a:rPr lang="en-GB" dirty="0"/>
              <a:t>file size</a:t>
            </a:r>
          </a:p>
          <a:p>
            <a:pPr lvl="2"/>
            <a:r>
              <a:rPr lang="en-GB" dirty="0"/>
              <a:t>…</a:t>
            </a:r>
          </a:p>
          <a:p>
            <a:pPr marL="0" indent="0">
              <a:buNone/>
            </a:pPr>
            <a:r>
              <a:rPr lang="en-GB" dirty="0"/>
              <a:t>Library cataloguing = metadata</a:t>
            </a:r>
            <a:endParaRPr lang="en-US" dirty="0"/>
          </a:p>
        </p:txBody>
      </p:sp>
      <p:sp>
        <p:nvSpPr>
          <p:cNvPr id="2" name="Text Placeholder 1">
            <a:extLst>
              <a:ext uri="{FF2B5EF4-FFF2-40B4-BE49-F238E27FC236}">
                <a16:creationId xmlns:a16="http://schemas.microsoft.com/office/drawing/2014/main" id="{98BE230B-5C2F-D648-9866-765A232FC3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03050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p:txBody>
          <a:bodyPr/>
          <a:lstStyle/>
          <a:p>
            <a:pPr eaLnBrk="1" hangingPunct="1"/>
            <a:r>
              <a:rPr lang="en-GB"/>
              <a:t>Beyond metadata</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19</a:t>
            </a:fld>
            <a:endParaRPr lang="en-US" dirty="0"/>
          </a:p>
        </p:txBody>
      </p:sp>
      <p:sp>
        <p:nvSpPr>
          <p:cNvPr id="50179" name="Rectangle 5"/>
          <p:cNvSpPr>
            <a:spLocks noGrp="1" noChangeArrowheads="1"/>
          </p:cNvSpPr>
          <p:nvPr>
            <p:ph sz="quarter" idx="13"/>
          </p:nvPr>
        </p:nvSpPr>
        <p:spPr/>
        <p:txBody>
          <a:bodyPr/>
          <a:lstStyle/>
          <a:p>
            <a:pPr marL="0" indent="0">
              <a:buNone/>
            </a:pPr>
            <a:r>
              <a:rPr lang="en-GB" dirty="0"/>
              <a:t>The scope of the modern Semantic Web goes beyond bibliographic metadata for webpages</a:t>
            </a:r>
          </a:p>
          <a:p>
            <a:pPr lvl="1"/>
            <a:r>
              <a:rPr lang="en-GB" dirty="0"/>
              <a:t>Metadata is still just data</a:t>
            </a:r>
          </a:p>
          <a:p>
            <a:pPr eaLnBrk="1" hangingPunct="1"/>
            <a:endParaRPr lang="en-GB" dirty="0"/>
          </a:p>
          <a:p>
            <a:pPr marL="0" indent="0">
              <a:buNone/>
            </a:pPr>
            <a:r>
              <a:rPr lang="en-GB" dirty="0"/>
              <a:t>If we have an infrastructure for metadata, we can use it for data in general</a:t>
            </a:r>
            <a:endParaRPr lang="en-US" dirty="0"/>
          </a:p>
        </p:txBody>
      </p:sp>
      <p:sp>
        <p:nvSpPr>
          <p:cNvPr id="3" name="Text Placeholder 2">
            <a:extLst>
              <a:ext uri="{FF2B5EF4-FFF2-40B4-BE49-F238E27FC236}">
                <a16:creationId xmlns:a16="http://schemas.microsoft.com/office/drawing/2014/main" id="{83619A67-1849-9849-B22B-E52EEF04D33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899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ctrTitle"/>
          </p:nvPr>
        </p:nvSpPr>
        <p:spPr/>
        <p:txBody>
          <a:bodyPr/>
          <a:lstStyle/>
          <a:p>
            <a:r>
              <a:rPr lang="en-US" dirty="0"/>
              <a:t>COMP6215</a:t>
            </a:r>
            <a:br>
              <a:rPr lang="en-US" dirty="0"/>
            </a:br>
            <a:r>
              <a:rPr lang="en-US" dirty="0"/>
              <a:t>Semantic Web Technologies</a:t>
            </a:r>
          </a:p>
        </p:txBody>
      </p:sp>
      <p:sp>
        <p:nvSpPr>
          <p:cNvPr id="17411" name="Rectangle 6"/>
          <p:cNvSpPr>
            <a:spLocks noGrp="1" noChangeArrowheads="1"/>
          </p:cNvSpPr>
          <p:nvPr>
            <p:ph type="subTitle" idx="1"/>
          </p:nvPr>
        </p:nvSpPr>
        <p:spPr/>
        <p:txBody>
          <a:bodyPr/>
          <a:lstStyle/>
          <a:p>
            <a:endParaRPr lang="en-US" dirty="0"/>
          </a:p>
        </p:txBody>
      </p:sp>
      <p:sp>
        <p:nvSpPr>
          <p:cNvPr id="2" name="Text Placeholder 1"/>
          <p:cNvSpPr>
            <a:spLocks noGrp="1"/>
          </p:cNvSpPr>
          <p:nvPr>
            <p:ph type="body" sz="quarter" idx="13"/>
          </p:nvPr>
        </p:nvSpPr>
        <p:spPr/>
        <p:txBody>
          <a:bodyPr/>
          <a:lstStyle/>
          <a:p>
            <a:r>
              <a:rPr lang="en-US" dirty="0" err="1"/>
              <a:t>Dr</a:t>
            </a:r>
            <a:r>
              <a:rPr lang="en-US" dirty="0"/>
              <a:t> Nicholas Gibbins - </a:t>
            </a:r>
            <a:r>
              <a:rPr lang="en-US" dirty="0" err="1"/>
              <a:t>nmg@ecs.soton.ac.uk</a:t>
            </a:r>
            <a:endParaRPr lang="en-US" dirty="0"/>
          </a:p>
          <a:p>
            <a:r>
              <a:rPr lang="en-US" dirty="0"/>
              <a:t>2018-2019</a:t>
            </a:r>
          </a:p>
        </p:txBody>
      </p:sp>
    </p:spTree>
    <p:extLst>
      <p:ext uri="{BB962C8B-B14F-4D97-AF65-F5344CB8AC3E}">
        <p14:creationId xmlns:p14="http://schemas.microsoft.com/office/powerpoint/2010/main" val="2631261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p:txBody>
          <a:bodyPr/>
          <a:lstStyle/>
          <a:p>
            <a:r>
              <a:rPr lang="en-GB"/>
              <a:t>Knowledge representation</a:t>
            </a:r>
            <a:endParaRPr lang="en-US"/>
          </a:p>
        </p:txBody>
      </p:sp>
      <p:sp>
        <p:nvSpPr>
          <p:cNvPr id="4" name="Slide Number Placeholder 3"/>
          <p:cNvSpPr>
            <a:spLocks noGrp="1"/>
          </p:cNvSpPr>
          <p:nvPr>
            <p:ph type="sldNum" sz="quarter" idx="12"/>
          </p:nvPr>
        </p:nvSpPr>
        <p:spPr/>
        <p:txBody>
          <a:bodyPr/>
          <a:lstStyle/>
          <a:p>
            <a:fld id="{03AC6681-E0FD-2C4C-B392-04A572FD2AAE}" type="slidenum">
              <a:rPr lang="en-US" smtClean="0"/>
              <a:pPr/>
              <a:t>20</a:t>
            </a:fld>
            <a:endParaRPr lang="en-US" dirty="0"/>
          </a:p>
        </p:txBody>
      </p:sp>
      <p:sp>
        <p:nvSpPr>
          <p:cNvPr id="52227" name="Rectangle 5"/>
          <p:cNvSpPr>
            <a:spLocks noGrp="1" noChangeArrowheads="1"/>
          </p:cNvSpPr>
          <p:nvPr>
            <p:ph sz="quarter" idx="13"/>
          </p:nvPr>
        </p:nvSpPr>
        <p:spPr/>
        <p:txBody>
          <a:bodyPr/>
          <a:lstStyle/>
          <a:p>
            <a:pPr marL="0" indent="0">
              <a:buNone/>
            </a:pPr>
            <a:r>
              <a:rPr lang="en-GB" dirty="0"/>
              <a:t>Long-standing discipline within Artificial Intelligence</a:t>
            </a:r>
          </a:p>
          <a:p>
            <a:pPr marL="0" indent="0">
              <a:buNone/>
            </a:pPr>
            <a:r>
              <a:rPr lang="en-GB" dirty="0"/>
              <a:t>Knowledge representation languages should:</a:t>
            </a:r>
          </a:p>
          <a:p>
            <a:pPr lvl="1"/>
            <a:r>
              <a:rPr lang="en-GB" dirty="0"/>
              <a:t>Handle qualitative knowledge</a:t>
            </a:r>
          </a:p>
          <a:p>
            <a:pPr lvl="1"/>
            <a:r>
              <a:rPr lang="en-GB" dirty="0"/>
              <a:t>Allow new knowledge to be inferred</a:t>
            </a:r>
          </a:p>
          <a:p>
            <a:pPr lvl="1"/>
            <a:r>
              <a:rPr lang="en-GB" dirty="0"/>
              <a:t>Represent both the general and the specific</a:t>
            </a:r>
          </a:p>
          <a:p>
            <a:pPr lvl="1"/>
            <a:r>
              <a:rPr lang="en-GB" dirty="0"/>
              <a:t>Capture complex meaning</a:t>
            </a:r>
          </a:p>
          <a:p>
            <a:pPr lvl="1"/>
            <a:r>
              <a:rPr lang="en-GB" dirty="0"/>
              <a:t>Allow meta-level reasoning</a:t>
            </a:r>
            <a:endParaRPr lang="en-US" dirty="0"/>
          </a:p>
          <a:p>
            <a:pPr marL="0" indent="0">
              <a:buNone/>
            </a:pPr>
            <a:r>
              <a:rPr lang="en-GB" dirty="0"/>
              <a:t>RDF, RDF Schema and OWL are knowledge representation languages</a:t>
            </a:r>
          </a:p>
        </p:txBody>
      </p:sp>
      <p:sp>
        <p:nvSpPr>
          <p:cNvPr id="2" name="Text Placeholder 1">
            <a:extLst>
              <a:ext uri="{FF2B5EF4-FFF2-40B4-BE49-F238E27FC236}">
                <a16:creationId xmlns:a16="http://schemas.microsoft.com/office/drawing/2014/main" id="{406C1A18-3187-5F45-AC5E-A3195D04F1A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85963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4"/>
          <p:cNvGrpSpPr>
            <a:grpSpLocks/>
          </p:cNvGrpSpPr>
          <p:nvPr/>
        </p:nvGrpSpPr>
        <p:grpSpPr bwMode="auto">
          <a:xfrm>
            <a:off x="2963864" y="4133850"/>
            <a:ext cx="6264275" cy="2041525"/>
            <a:chOff x="1156" y="2602"/>
            <a:chExt cx="3946" cy="1286"/>
          </a:xfrm>
        </p:grpSpPr>
        <p:sp>
          <p:nvSpPr>
            <p:cNvPr id="54298" name="AutoShape 6"/>
            <p:cNvSpPr>
              <a:spLocks noChangeArrowheads="1"/>
            </p:cNvSpPr>
            <p:nvPr/>
          </p:nvSpPr>
          <p:spPr bwMode="auto">
            <a:xfrm>
              <a:off x="2516" y="3475"/>
              <a:ext cx="862" cy="3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Fido</a:t>
              </a:r>
            </a:p>
          </p:txBody>
        </p:sp>
        <p:sp>
          <p:nvSpPr>
            <p:cNvPr id="54296" name="AutoShape 9"/>
            <p:cNvSpPr>
              <a:spLocks noChangeArrowheads="1"/>
            </p:cNvSpPr>
            <p:nvPr/>
          </p:nvSpPr>
          <p:spPr bwMode="auto">
            <a:xfrm>
              <a:off x="2516" y="2704"/>
              <a:ext cx="862" cy="3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dog</a:t>
              </a:r>
            </a:p>
          </p:txBody>
        </p:sp>
        <p:sp>
          <p:nvSpPr>
            <p:cNvPr id="54294" name="AutoShape 12"/>
            <p:cNvSpPr>
              <a:spLocks noChangeArrowheads="1"/>
            </p:cNvSpPr>
            <p:nvPr/>
          </p:nvSpPr>
          <p:spPr bwMode="auto">
            <a:xfrm>
              <a:off x="4240" y="3475"/>
              <a:ext cx="862" cy="3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steak</a:t>
              </a:r>
            </a:p>
          </p:txBody>
        </p:sp>
        <p:sp>
          <p:nvSpPr>
            <p:cNvPr id="54292" name="AutoShape 15"/>
            <p:cNvSpPr>
              <a:spLocks noChangeArrowheads="1"/>
            </p:cNvSpPr>
            <p:nvPr/>
          </p:nvSpPr>
          <p:spPr bwMode="auto">
            <a:xfrm>
              <a:off x="4240" y="2704"/>
              <a:ext cx="862" cy="3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brown</a:t>
              </a:r>
            </a:p>
          </p:txBody>
        </p:sp>
        <p:cxnSp>
          <p:nvCxnSpPr>
            <p:cNvPr id="54281" name="AutoShape 17"/>
            <p:cNvCxnSpPr>
              <a:cxnSpLocks noChangeShapeType="1"/>
              <a:stCxn id="54298" idx="0"/>
              <a:endCxn id="54296" idx="2"/>
            </p:cNvCxnSpPr>
            <p:nvPr/>
          </p:nvCxnSpPr>
          <p:spPr bwMode="auto">
            <a:xfrm flipV="1">
              <a:off x="2947" y="3067"/>
              <a:ext cx="0" cy="408"/>
            </a:xfrm>
            <a:prstGeom prst="straightConnector1">
              <a:avLst/>
            </a:prstGeom>
            <a:noFill/>
            <a:ln w="9525">
              <a:solidFill>
                <a:schemeClr val="tx1"/>
              </a:solidFill>
              <a:round/>
              <a:headEnd/>
              <a:tailEnd type="triangle" w="med" len="med"/>
            </a:ln>
          </p:spPr>
        </p:cxnSp>
        <p:cxnSp>
          <p:nvCxnSpPr>
            <p:cNvPr id="54282" name="AutoShape 18"/>
            <p:cNvCxnSpPr>
              <a:cxnSpLocks noChangeShapeType="1"/>
              <a:stCxn id="54298" idx="3"/>
              <a:endCxn id="54292" idx="1"/>
            </p:cNvCxnSpPr>
            <p:nvPr/>
          </p:nvCxnSpPr>
          <p:spPr bwMode="auto">
            <a:xfrm flipV="1">
              <a:off x="3378" y="2886"/>
              <a:ext cx="862" cy="771"/>
            </a:xfrm>
            <a:prstGeom prst="straightConnector1">
              <a:avLst/>
            </a:prstGeom>
            <a:noFill/>
            <a:ln w="9525">
              <a:solidFill>
                <a:schemeClr val="tx1"/>
              </a:solidFill>
              <a:round/>
              <a:headEnd/>
              <a:tailEnd type="triangle" w="med" len="med"/>
            </a:ln>
          </p:spPr>
        </p:cxnSp>
        <p:cxnSp>
          <p:nvCxnSpPr>
            <p:cNvPr id="54283" name="AutoShape 19"/>
            <p:cNvCxnSpPr>
              <a:cxnSpLocks noChangeShapeType="1"/>
              <a:stCxn id="54298" idx="3"/>
              <a:endCxn id="54294" idx="1"/>
            </p:cNvCxnSpPr>
            <p:nvPr/>
          </p:nvCxnSpPr>
          <p:spPr bwMode="auto">
            <a:xfrm>
              <a:off x="3378" y="3657"/>
              <a:ext cx="862" cy="0"/>
            </a:xfrm>
            <a:prstGeom prst="straightConnector1">
              <a:avLst/>
            </a:prstGeom>
            <a:noFill/>
            <a:ln w="9525">
              <a:solidFill>
                <a:schemeClr val="tx1"/>
              </a:solidFill>
              <a:round/>
              <a:headEnd/>
              <a:tailEnd type="triangle" w="med" len="med"/>
            </a:ln>
          </p:spPr>
        </p:cxnSp>
        <p:sp>
          <p:nvSpPr>
            <p:cNvPr id="54290" name="AutoShape 21"/>
            <p:cNvSpPr>
              <a:spLocks noChangeArrowheads="1"/>
            </p:cNvSpPr>
            <p:nvPr/>
          </p:nvSpPr>
          <p:spPr bwMode="auto">
            <a:xfrm>
              <a:off x="1156" y="2704"/>
              <a:ext cx="862" cy="3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bark</a:t>
              </a:r>
            </a:p>
          </p:txBody>
        </p:sp>
        <p:cxnSp>
          <p:nvCxnSpPr>
            <p:cNvPr id="54285" name="AutoShape 23"/>
            <p:cNvCxnSpPr>
              <a:cxnSpLocks noChangeShapeType="1"/>
              <a:stCxn id="54296" idx="1"/>
              <a:endCxn id="54290" idx="3"/>
            </p:cNvCxnSpPr>
            <p:nvPr/>
          </p:nvCxnSpPr>
          <p:spPr bwMode="auto">
            <a:xfrm flipH="1">
              <a:off x="2018" y="2886"/>
              <a:ext cx="498" cy="0"/>
            </a:xfrm>
            <a:prstGeom prst="straightConnector1">
              <a:avLst/>
            </a:prstGeom>
            <a:noFill/>
            <a:ln w="9525">
              <a:solidFill>
                <a:schemeClr val="tx1"/>
              </a:solidFill>
              <a:round/>
              <a:headEnd/>
              <a:tailEnd type="triangle" w="med" len="med"/>
            </a:ln>
          </p:spPr>
        </p:cxnSp>
        <p:sp>
          <p:nvSpPr>
            <p:cNvPr id="54286" name="Text Box 24"/>
            <p:cNvSpPr txBox="1">
              <a:spLocks noChangeArrowheads="1"/>
            </p:cNvSpPr>
            <p:nvPr/>
          </p:nvSpPr>
          <p:spPr bwMode="auto">
            <a:xfrm>
              <a:off x="1995" y="2602"/>
              <a:ext cx="547" cy="233"/>
            </a:xfrm>
            <a:prstGeom prst="rect">
              <a:avLst/>
            </a:prstGeom>
            <a:noFill/>
            <a:ln w="9525">
              <a:noFill/>
              <a:miter lim="800000"/>
              <a:headEnd/>
              <a:tailEnd/>
            </a:ln>
          </p:spPr>
          <p:txBody>
            <a:bodyPr wrap="none">
              <a:prstTxWarp prst="textNoShape">
                <a:avLst/>
              </a:prstTxWarp>
              <a:spAutoFit/>
            </a:bodyPr>
            <a:lstStyle/>
            <a:p>
              <a:pPr algn="l"/>
              <a:r>
                <a:rPr lang="en-GB" dirty="0"/>
                <a:t>action</a:t>
              </a:r>
              <a:endParaRPr lang="en-US" dirty="0"/>
            </a:p>
          </p:txBody>
        </p:sp>
        <p:sp>
          <p:nvSpPr>
            <p:cNvPr id="54287" name="Text Box 25"/>
            <p:cNvSpPr txBox="1">
              <a:spLocks noChangeArrowheads="1"/>
            </p:cNvSpPr>
            <p:nvPr/>
          </p:nvSpPr>
          <p:spPr bwMode="auto">
            <a:xfrm>
              <a:off x="2562" y="3181"/>
              <a:ext cx="360" cy="233"/>
            </a:xfrm>
            <a:prstGeom prst="rect">
              <a:avLst/>
            </a:prstGeom>
            <a:noFill/>
            <a:ln w="9525">
              <a:noFill/>
              <a:miter lim="800000"/>
              <a:headEnd/>
              <a:tailEnd/>
            </a:ln>
          </p:spPr>
          <p:txBody>
            <a:bodyPr wrap="none">
              <a:prstTxWarp prst="textNoShape">
                <a:avLst/>
              </a:prstTxWarp>
              <a:spAutoFit/>
            </a:bodyPr>
            <a:lstStyle/>
            <a:p>
              <a:pPr algn="l"/>
              <a:r>
                <a:rPr lang="en-GB" dirty="0"/>
                <a:t>is a</a:t>
              </a:r>
              <a:endParaRPr lang="en-US" dirty="0"/>
            </a:p>
          </p:txBody>
        </p:sp>
        <p:sp>
          <p:nvSpPr>
            <p:cNvPr id="54288" name="Text Box 26"/>
            <p:cNvSpPr txBox="1">
              <a:spLocks noChangeArrowheads="1"/>
            </p:cNvSpPr>
            <p:nvPr/>
          </p:nvSpPr>
          <p:spPr bwMode="auto">
            <a:xfrm>
              <a:off x="3378" y="2998"/>
              <a:ext cx="561" cy="233"/>
            </a:xfrm>
            <a:prstGeom prst="rect">
              <a:avLst/>
            </a:prstGeom>
            <a:noFill/>
            <a:ln w="9525">
              <a:noFill/>
              <a:miter lim="800000"/>
              <a:headEnd/>
              <a:tailEnd/>
            </a:ln>
          </p:spPr>
          <p:txBody>
            <a:bodyPr wrap="none">
              <a:prstTxWarp prst="textNoShape">
                <a:avLst/>
              </a:prstTxWarp>
              <a:spAutoFit/>
            </a:bodyPr>
            <a:lstStyle/>
            <a:p>
              <a:pPr algn="l"/>
              <a:r>
                <a:rPr lang="en-GB" dirty="0"/>
                <a:t>colour</a:t>
              </a:r>
              <a:endParaRPr lang="en-US" dirty="0"/>
            </a:p>
          </p:txBody>
        </p:sp>
        <p:sp>
          <p:nvSpPr>
            <p:cNvPr id="54289" name="Text Box 27"/>
            <p:cNvSpPr txBox="1">
              <a:spLocks noChangeArrowheads="1"/>
            </p:cNvSpPr>
            <p:nvPr/>
          </p:nvSpPr>
          <p:spPr bwMode="auto">
            <a:xfrm>
              <a:off x="3650" y="3655"/>
              <a:ext cx="406" cy="233"/>
            </a:xfrm>
            <a:prstGeom prst="rect">
              <a:avLst/>
            </a:prstGeom>
            <a:noFill/>
            <a:ln w="9525">
              <a:noFill/>
              <a:miter lim="800000"/>
              <a:headEnd/>
              <a:tailEnd/>
            </a:ln>
          </p:spPr>
          <p:txBody>
            <a:bodyPr wrap="none">
              <a:prstTxWarp prst="textNoShape">
                <a:avLst/>
              </a:prstTxWarp>
              <a:spAutoFit/>
            </a:bodyPr>
            <a:lstStyle/>
            <a:p>
              <a:pPr algn="l"/>
              <a:r>
                <a:rPr lang="en-GB"/>
                <a:t>eats</a:t>
              </a:r>
              <a:endParaRPr lang="en-US"/>
            </a:p>
          </p:txBody>
        </p:sp>
      </p:grpSp>
      <p:sp>
        <p:nvSpPr>
          <p:cNvPr id="54275" name="Rectangle 28"/>
          <p:cNvSpPr>
            <a:spLocks noGrp="1" noChangeArrowheads="1"/>
          </p:cNvSpPr>
          <p:nvPr>
            <p:ph type="title"/>
          </p:nvPr>
        </p:nvSpPr>
        <p:spPr/>
        <p:txBody>
          <a:bodyPr/>
          <a:lstStyle/>
          <a:p>
            <a:r>
              <a:rPr lang="en-GB" dirty="0"/>
              <a:t>Knowledge representation</a:t>
            </a:r>
            <a:endParaRPr lang="en-US" dirty="0"/>
          </a:p>
        </p:txBody>
      </p:sp>
      <p:sp>
        <p:nvSpPr>
          <p:cNvPr id="54276" name="Rectangle 29"/>
          <p:cNvSpPr>
            <a:spLocks noGrp="1" noChangeArrowheads="1"/>
          </p:cNvSpPr>
          <p:nvPr>
            <p:ph sz="quarter" idx="13"/>
          </p:nvPr>
        </p:nvSpPr>
        <p:spPr/>
        <p:txBody>
          <a:bodyPr/>
          <a:lstStyle/>
          <a:p>
            <a:pPr marL="0" indent="0">
              <a:buNone/>
            </a:pPr>
            <a:r>
              <a:rPr lang="en-GB" dirty="0"/>
              <a:t>“Traditional” knowledge representation is formal logic</a:t>
            </a:r>
          </a:p>
          <a:p>
            <a:pPr marL="0" indent="0">
              <a:buNone/>
            </a:pPr>
            <a:endParaRPr lang="en-GB" dirty="0"/>
          </a:p>
          <a:p>
            <a:pPr marL="0" indent="0">
              <a:buNone/>
            </a:pPr>
            <a:r>
              <a:rPr lang="en-GB" dirty="0"/>
              <a:t>Network (graph-based) knowledge representation originated in 1960s with psychologists and linguists</a:t>
            </a:r>
            <a:endParaRPr lang="en-US" dirty="0"/>
          </a:p>
        </p:txBody>
      </p:sp>
      <p:sp>
        <p:nvSpPr>
          <p:cNvPr id="3" name="Text Placeholder 2">
            <a:extLst>
              <a:ext uri="{FF2B5EF4-FFF2-40B4-BE49-F238E27FC236}">
                <a16:creationId xmlns:a16="http://schemas.microsoft.com/office/drawing/2014/main" id="{E7B90CEB-DFC0-1244-BBFD-10D6651BD5E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4432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27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2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Grp="1" noChangeArrowheads="1"/>
          </p:cNvSpPr>
          <p:nvPr>
            <p:ph type="title"/>
          </p:nvPr>
        </p:nvSpPr>
        <p:spPr/>
        <p:txBody>
          <a:bodyPr/>
          <a:lstStyle/>
          <a:p>
            <a:pPr eaLnBrk="1" hangingPunct="1"/>
            <a:r>
              <a:rPr lang="en-GB"/>
              <a:t>Vocabularies and ontologies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22</a:t>
            </a:fld>
            <a:endParaRPr lang="en-US" dirty="0"/>
          </a:p>
        </p:txBody>
      </p:sp>
      <p:sp>
        <p:nvSpPr>
          <p:cNvPr id="56323" name="Rectangle 5"/>
          <p:cNvSpPr>
            <a:spLocks noGrp="1" noChangeArrowheads="1"/>
          </p:cNvSpPr>
          <p:nvPr>
            <p:ph sz="quarter" idx="13"/>
          </p:nvPr>
        </p:nvSpPr>
        <p:spPr/>
        <p:txBody>
          <a:bodyPr/>
          <a:lstStyle/>
          <a:p>
            <a:pPr marL="0" indent="0">
              <a:lnSpc>
                <a:spcPct val="90000"/>
              </a:lnSpc>
              <a:buNone/>
            </a:pPr>
            <a:r>
              <a:rPr lang="en-GB" dirty="0"/>
              <a:t>A knowledge representation language by itself is of little use</a:t>
            </a:r>
          </a:p>
          <a:p>
            <a:pPr marL="0" indent="0">
              <a:lnSpc>
                <a:spcPct val="90000"/>
              </a:lnSpc>
              <a:buNone/>
            </a:pPr>
            <a:r>
              <a:rPr lang="en-GB" dirty="0"/>
              <a:t>We need to be able to tailor the language to our application domain</a:t>
            </a:r>
          </a:p>
          <a:p>
            <a:pPr lvl="1" eaLnBrk="1" hangingPunct="1">
              <a:lnSpc>
                <a:spcPct val="80000"/>
              </a:lnSpc>
            </a:pPr>
            <a:r>
              <a:rPr lang="en-GB" dirty="0"/>
              <a:t>The bibliographic domain needs to be able to talk about works and authors</a:t>
            </a:r>
          </a:p>
          <a:p>
            <a:pPr lvl="1" eaLnBrk="1" hangingPunct="1">
              <a:lnSpc>
                <a:spcPct val="80000"/>
              </a:lnSpc>
            </a:pPr>
            <a:r>
              <a:rPr lang="en-GB" dirty="0"/>
              <a:t>The e-commerce domain needs to be able to talk about orders and prices</a:t>
            </a:r>
          </a:p>
          <a:p>
            <a:pPr lvl="1" eaLnBrk="1" hangingPunct="1">
              <a:lnSpc>
                <a:spcPct val="80000"/>
              </a:lnSpc>
            </a:pPr>
            <a:r>
              <a:rPr lang="en-GB" dirty="0"/>
              <a:t>…</a:t>
            </a:r>
          </a:p>
          <a:p>
            <a:pPr marL="0" indent="0">
              <a:lnSpc>
                <a:spcPct val="90000"/>
              </a:lnSpc>
              <a:buNone/>
            </a:pPr>
            <a:r>
              <a:rPr lang="en-GB" dirty="0"/>
              <a:t>We need domain-specific vocabularies, or </a:t>
            </a:r>
            <a:r>
              <a:rPr lang="en-GB" b="1" dirty="0"/>
              <a:t>ontologies</a:t>
            </a:r>
          </a:p>
        </p:txBody>
      </p:sp>
      <p:sp>
        <p:nvSpPr>
          <p:cNvPr id="3" name="Text Placeholder 2">
            <a:extLst>
              <a:ext uri="{FF2B5EF4-FFF2-40B4-BE49-F238E27FC236}">
                <a16:creationId xmlns:a16="http://schemas.microsoft.com/office/drawing/2014/main" id="{5CF3251F-6505-224B-9AA9-5496FA4B9C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4532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32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32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32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63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title"/>
          </p:nvPr>
        </p:nvSpPr>
        <p:spPr/>
        <p:txBody>
          <a:bodyPr/>
          <a:lstStyle/>
          <a:p>
            <a:pPr eaLnBrk="1" hangingPunct="1"/>
            <a:r>
              <a:rPr lang="en-GB" dirty="0"/>
              <a:t>Hypertext</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23</a:t>
            </a:fld>
            <a:endParaRPr lang="en-US" dirty="0"/>
          </a:p>
        </p:txBody>
      </p:sp>
      <p:sp>
        <p:nvSpPr>
          <p:cNvPr id="58371" name="Rectangle 5"/>
          <p:cNvSpPr>
            <a:spLocks noGrp="1" noChangeArrowheads="1"/>
          </p:cNvSpPr>
          <p:nvPr>
            <p:ph sz="quarter" idx="13"/>
          </p:nvPr>
        </p:nvSpPr>
        <p:spPr/>
        <p:txBody>
          <a:bodyPr>
            <a:normAutofit/>
          </a:bodyPr>
          <a:lstStyle/>
          <a:p>
            <a:pPr marL="0" indent="0">
              <a:buNone/>
            </a:pPr>
            <a:r>
              <a:rPr lang="en-GB" dirty="0"/>
              <a:t>Non-linear writing</a:t>
            </a:r>
          </a:p>
          <a:p>
            <a:pPr lvl="1"/>
            <a:r>
              <a:rPr lang="en-GB" dirty="0"/>
              <a:t>Interlinked texts</a:t>
            </a:r>
          </a:p>
          <a:p>
            <a:pPr lvl="1"/>
            <a:r>
              <a:rPr lang="en-GB" dirty="0"/>
              <a:t>Multiple pathways, multiple reading sequences</a:t>
            </a:r>
          </a:p>
          <a:p>
            <a:pPr marL="0" indent="0">
              <a:buNone/>
            </a:pPr>
            <a:r>
              <a:rPr lang="en-GB" dirty="0"/>
              <a:t>Essence of hypertext is connections</a:t>
            </a:r>
          </a:p>
          <a:p>
            <a:pPr lvl="1"/>
            <a:r>
              <a:rPr lang="en-GB" dirty="0"/>
              <a:t>Association of ideas</a:t>
            </a:r>
          </a:p>
          <a:p>
            <a:pPr lvl="1"/>
            <a:r>
              <a:rPr lang="en-GB" dirty="0"/>
              <a:t>Relationships in an abstract domain</a:t>
            </a:r>
          </a:p>
          <a:p>
            <a:pPr lvl="1"/>
            <a:r>
              <a:rPr lang="en-GB" dirty="0"/>
              <a:t>Implemented as navigable links</a:t>
            </a:r>
          </a:p>
          <a:p>
            <a:pPr marL="0" indent="0">
              <a:buNone/>
            </a:pPr>
            <a:r>
              <a:rPr lang="en-GB" dirty="0"/>
              <a:t>Many kinds of relationships:</a:t>
            </a:r>
          </a:p>
          <a:p>
            <a:pPr lvl="1"/>
            <a:r>
              <a:rPr lang="en-GB" dirty="0"/>
              <a:t>Author-of, homepage-of, see-also, background-info, definition, etc</a:t>
            </a:r>
          </a:p>
          <a:p>
            <a:pPr lvl="1"/>
            <a:r>
              <a:rPr lang="en-GB" dirty="0"/>
              <a:t>Typed links</a:t>
            </a:r>
          </a:p>
          <a:p>
            <a:pPr marL="0" indent="0">
              <a:buNone/>
            </a:pPr>
            <a:endParaRPr lang="en-GB" dirty="0"/>
          </a:p>
        </p:txBody>
      </p:sp>
      <p:sp>
        <p:nvSpPr>
          <p:cNvPr id="3" name="Text Placeholder 2">
            <a:extLst>
              <a:ext uri="{FF2B5EF4-FFF2-40B4-BE49-F238E27FC236}">
                <a16:creationId xmlns:a16="http://schemas.microsoft.com/office/drawing/2014/main" id="{4B9C2573-FB17-E54D-8ABB-549CCD14AB4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69827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p:txBody>
          <a:bodyPr/>
          <a:lstStyle/>
          <a:p>
            <a:r>
              <a:rPr lang="en-GB" dirty="0"/>
              <a:t>Hypermedia versus Network KR</a:t>
            </a:r>
            <a:endParaRPr lang="en-US"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24</a:t>
            </a:fld>
            <a:endParaRPr lang="en-US" dirty="0"/>
          </a:p>
        </p:txBody>
      </p:sp>
      <p:sp>
        <p:nvSpPr>
          <p:cNvPr id="64515" name="Rectangle 5"/>
          <p:cNvSpPr>
            <a:spLocks noGrp="1" noChangeArrowheads="1"/>
          </p:cNvSpPr>
          <p:nvPr>
            <p:ph sz="quarter" idx="13"/>
          </p:nvPr>
        </p:nvSpPr>
        <p:spPr/>
        <p:txBody>
          <a:bodyPr/>
          <a:lstStyle/>
          <a:p>
            <a:pPr marL="0" indent="0">
              <a:buNone/>
            </a:pPr>
            <a:r>
              <a:rPr lang="en-GB" dirty="0"/>
              <a:t>Open hypermedia makes links </a:t>
            </a:r>
            <a:r>
              <a:rPr lang="en-GB" b="1" dirty="0"/>
              <a:t>between</a:t>
            </a:r>
            <a:r>
              <a:rPr lang="en-GB" dirty="0"/>
              <a:t> different bits of knowledge </a:t>
            </a:r>
          </a:p>
          <a:p>
            <a:pPr marL="0" indent="0">
              <a:buNone/>
            </a:pPr>
            <a:endParaRPr lang="en-GB" dirty="0"/>
          </a:p>
          <a:p>
            <a:pPr marL="0" indent="0">
              <a:buNone/>
            </a:pPr>
            <a:r>
              <a:rPr lang="en-GB" dirty="0"/>
              <a:t>Network knowledge representation makes links that </a:t>
            </a:r>
            <a:r>
              <a:rPr lang="en-GB" b="1" dirty="0"/>
              <a:t>are</a:t>
            </a:r>
            <a:r>
              <a:rPr lang="en-GB" dirty="0"/>
              <a:t> knowledge</a:t>
            </a:r>
          </a:p>
          <a:p>
            <a:endParaRPr lang="en-GB" dirty="0"/>
          </a:p>
          <a:p>
            <a:r>
              <a:rPr lang="en-GB" dirty="0"/>
              <a:t>Are typed hypermedia links knowledge?</a:t>
            </a:r>
          </a:p>
          <a:p>
            <a:r>
              <a:rPr lang="en-GB" dirty="0"/>
              <a:t>Is a set of hypermedia link types an ontology?</a:t>
            </a:r>
            <a:endParaRPr lang="en-US" dirty="0"/>
          </a:p>
          <a:p>
            <a:endParaRPr lang="en-US" dirty="0"/>
          </a:p>
        </p:txBody>
      </p:sp>
      <p:sp>
        <p:nvSpPr>
          <p:cNvPr id="2" name="Text Placeholder 1">
            <a:extLst>
              <a:ext uri="{FF2B5EF4-FFF2-40B4-BE49-F238E27FC236}">
                <a16:creationId xmlns:a16="http://schemas.microsoft.com/office/drawing/2014/main" id="{EB9D4F11-B342-B34F-8151-5BAAC7E6950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2196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title"/>
          </p:nvPr>
        </p:nvSpPr>
        <p:spPr/>
        <p:txBody>
          <a:bodyPr/>
          <a:lstStyle/>
          <a:p>
            <a:r>
              <a:rPr lang="en-GB"/>
              <a:t>Basic Concepts</a:t>
            </a:r>
          </a:p>
        </p:txBody>
      </p:sp>
    </p:spTree>
    <p:extLst>
      <p:ext uri="{BB962C8B-B14F-4D97-AF65-F5344CB8AC3E}">
        <p14:creationId xmlns:p14="http://schemas.microsoft.com/office/powerpoint/2010/main" val="1429383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p:txBody>
          <a:bodyPr/>
          <a:lstStyle/>
          <a:p>
            <a:pPr eaLnBrk="1" hangingPunct="1"/>
            <a:r>
              <a:rPr lang="en-GB" dirty="0"/>
              <a:t>The World Wide Web vs. the Semantic Web</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26</a:t>
            </a:fld>
            <a:endParaRPr lang="en-US" dirty="0"/>
          </a:p>
        </p:txBody>
      </p:sp>
      <p:sp>
        <p:nvSpPr>
          <p:cNvPr id="68611" name="Rectangle 5"/>
          <p:cNvSpPr>
            <a:spLocks noGrp="1" noChangeArrowheads="1"/>
          </p:cNvSpPr>
          <p:nvPr>
            <p:ph sz="quarter" idx="13"/>
          </p:nvPr>
        </p:nvSpPr>
        <p:spPr/>
        <p:txBody>
          <a:bodyPr/>
          <a:lstStyle/>
          <a:p>
            <a:pPr marL="0" indent="0">
              <a:buNone/>
            </a:pPr>
            <a:r>
              <a:rPr lang="en-GB" dirty="0"/>
              <a:t>The World Wide Web is the </a:t>
            </a:r>
            <a:r>
              <a:rPr lang="en-GB" b="1" dirty="0"/>
              <a:t>Web for people</a:t>
            </a:r>
          </a:p>
          <a:p>
            <a:pPr lvl="1" eaLnBrk="1" hangingPunct="1"/>
            <a:r>
              <a:rPr lang="en-GB" dirty="0"/>
              <a:t>Information is predominantly textual</a:t>
            </a:r>
          </a:p>
          <a:p>
            <a:pPr lvl="1" eaLnBrk="1" hangingPunct="1"/>
            <a:r>
              <a:rPr lang="en-GB" dirty="0"/>
              <a:t>Technologies include URI, HTTP, XML, HTML</a:t>
            </a:r>
          </a:p>
          <a:p>
            <a:pPr eaLnBrk="1" hangingPunct="1"/>
            <a:endParaRPr lang="en-GB" dirty="0"/>
          </a:p>
          <a:p>
            <a:pPr marL="0" indent="0">
              <a:buNone/>
            </a:pPr>
            <a:r>
              <a:rPr lang="en-GB" dirty="0"/>
              <a:t>The Semantic Web is the </a:t>
            </a:r>
            <a:r>
              <a:rPr lang="en-GB" b="1" dirty="0"/>
              <a:t>Web for machines</a:t>
            </a:r>
          </a:p>
          <a:p>
            <a:pPr lvl="1" eaLnBrk="1" hangingPunct="1"/>
            <a:r>
              <a:rPr lang="en-GB" dirty="0"/>
              <a:t>Information needs to be structured</a:t>
            </a:r>
          </a:p>
          <a:p>
            <a:pPr lvl="1" eaLnBrk="1" hangingPunct="1"/>
            <a:r>
              <a:rPr lang="en-GB" dirty="0"/>
              <a:t>Technologies include RDF, RDFS, OWL </a:t>
            </a:r>
            <a:br>
              <a:rPr lang="en-GB" dirty="0"/>
            </a:br>
            <a:r>
              <a:rPr lang="en-GB" dirty="0"/>
              <a:t>(in addition to those for the Web)</a:t>
            </a:r>
            <a:endParaRPr lang="en-US" dirty="0"/>
          </a:p>
        </p:txBody>
      </p:sp>
      <p:sp>
        <p:nvSpPr>
          <p:cNvPr id="3" name="Text Placeholder 2">
            <a:extLst>
              <a:ext uri="{FF2B5EF4-FFF2-40B4-BE49-F238E27FC236}">
                <a16:creationId xmlns:a16="http://schemas.microsoft.com/office/drawing/2014/main" id="{1A822B2A-CA9B-314D-AD8F-0784F029678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774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p:txBody>
          <a:bodyPr/>
          <a:lstStyle/>
          <a:p>
            <a:pPr eaLnBrk="1" hangingPunct="1"/>
            <a:r>
              <a:rPr lang="en-GB" dirty="0"/>
              <a:t>Machine readable vs. machine understandable</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27</a:t>
            </a:fld>
            <a:endParaRPr lang="en-US" dirty="0"/>
          </a:p>
        </p:txBody>
      </p:sp>
      <p:sp>
        <p:nvSpPr>
          <p:cNvPr id="70659" name="Rectangle 5"/>
          <p:cNvSpPr>
            <a:spLocks noGrp="1" noChangeArrowheads="1"/>
          </p:cNvSpPr>
          <p:nvPr>
            <p:ph sz="quarter" idx="13"/>
          </p:nvPr>
        </p:nvSpPr>
        <p:spPr/>
        <p:txBody>
          <a:bodyPr/>
          <a:lstStyle/>
          <a:p>
            <a:pPr marL="0" indent="0">
              <a:lnSpc>
                <a:spcPct val="90000"/>
              </a:lnSpc>
              <a:buNone/>
            </a:pPr>
            <a:r>
              <a:rPr lang="en-GB" dirty="0"/>
              <a:t>On the World Wide Web, information needs humans to give it interpretation</a:t>
            </a:r>
          </a:p>
          <a:p>
            <a:pPr lvl="1" eaLnBrk="1" hangingPunct="1">
              <a:lnSpc>
                <a:spcPct val="80000"/>
              </a:lnSpc>
            </a:pPr>
            <a:r>
              <a:rPr lang="en-GB" dirty="0"/>
              <a:t>Information is predominantly natural language</a:t>
            </a:r>
          </a:p>
          <a:p>
            <a:pPr lvl="1" eaLnBrk="1" hangingPunct="1">
              <a:lnSpc>
                <a:spcPct val="80000"/>
              </a:lnSpc>
            </a:pPr>
            <a:r>
              <a:rPr lang="en-GB" dirty="0"/>
              <a:t>Difficult to mediate by software agents</a:t>
            </a:r>
          </a:p>
          <a:p>
            <a:pPr marL="0" indent="0">
              <a:lnSpc>
                <a:spcPct val="90000"/>
              </a:lnSpc>
              <a:buNone/>
            </a:pPr>
            <a:endParaRPr lang="en-GB" dirty="0"/>
          </a:p>
          <a:p>
            <a:pPr marL="0" indent="0">
              <a:lnSpc>
                <a:spcPct val="90000"/>
              </a:lnSpc>
              <a:buNone/>
            </a:pPr>
            <a:r>
              <a:rPr lang="en-GB" dirty="0"/>
              <a:t>On the Semantic Web, information is structured so that it can be interpreted by machines</a:t>
            </a:r>
          </a:p>
          <a:p>
            <a:pPr lvl="1" eaLnBrk="1" hangingPunct="1">
              <a:lnSpc>
                <a:spcPct val="80000"/>
              </a:lnSpc>
            </a:pPr>
            <a:r>
              <a:rPr lang="en-GB" dirty="0"/>
              <a:t>Humans need not interact directly with Semantic Web information – mediation through agents</a:t>
            </a:r>
          </a:p>
          <a:p>
            <a:pPr marL="0" indent="0">
              <a:lnSpc>
                <a:spcPct val="90000"/>
              </a:lnSpc>
              <a:buNone/>
            </a:pPr>
            <a:endParaRPr lang="en-GB" dirty="0"/>
          </a:p>
          <a:p>
            <a:pPr marL="0" indent="0">
              <a:lnSpc>
                <a:spcPct val="90000"/>
              </a:lnSpc>
              <a:buNone/>
            </a:pPr>
            <a:r>
              <a:rPr lang="en-GB" dirty="0"/>
              <a:t>Formal meaning is critical to understanding</a:t>
            </a:r>
            <a:endParaRPr lang="en-US" dirty="0"/>
          </a:p>
        </p:txBody>
      </p:sp>
      <p:sp>
        <p:nvSpPr>
          <p:cNvPr id="3" name="Text Placeholder 2">
            <a:extLst>
              <a:ext uri="{FF2B5EF4-FFF2-40B4-BE49-F238E27FC236}">
                <a16:creationId xmlns:a16="http://schemas.microsoft.com/office/drawing/2014/main" id="{483C7B31-53CD-BC47-A2E0-4DA0089ED5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6654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06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title"/>
          </p:nvPr>
        </p:nvSpPr>
        <p:spPr/>
        <p:txBody>
          <a:bodyPr/>
          <a:lstStyle/>
          <a:p>
            <a:pPr eaLnBrk="1" hangingPunct="1"/>
            <a:r>
              <a:rPr lang="en-GB" dirty="0"/>
              <a:t>Machine readable vs. machine understandable</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28</a:t>
            </a:fld>
            <a:endParaRPr lang="en-US" dirty="0"/>
          </a:p>
        </p:txBody>
      </p:sp>
      <p:sp>
        <p:nvSpPr>
          <p:cNvPr id="72707" name="Rectangle 5"/>
          <p:cNvSpPr>
            <a:spLocks noGrp="1" noChangeArrowheads="1"/>
          </p:cNvSpPr>
          <p:nvPr>
            <p:ph sz="quarter" idx="13"/>
          </p:nvPr>
        </p:nvSpPr>
        <p:spPr/>
        <p:txBody>
          <a:bodyPr/>
          <a:lstStyle/>
          <a:p>
            <a:pPr eaLnBrk="1" hangingPunct="1">
              <a:buFontTx/>
              <a:buNone/>
            </a:pPr>
            <a:r>
              <a:rPr lang="en-GB" dirty="0"/>
              <a:t>XML is a </a:t>
            </a:r>
            <a:r>
              <a:rPr lang="en-GB" b="1" dirty="0"/>
              <a:t>machine readable </a:t>
            </a:r>
            <a:r>
              <a:rPr lang="en-GB" dirty="0"/>
              <a:t>format:</a:t>
            </a:r>
          </a:p>
          <a:p>
            <a:r>
              <a:rPr lang="en-GB" dirty="0"/>
              <a:t>It can be parsed to give an unambiguous document structure</a:t>
            </a:r>
          </a:p>
          <a:p>
            <a:pPr eaLnBrk="1" hangingPunct="1">
              <a:buFontTx/>
              <a:buNone/>
            </a:pPr>
            <a:endParaRPr lang="en-GB" dirty="0"/>
          </a:p>
          <a:p>
            <a:pPr eaLnBrk="1" hangingPunct="1">
              <a:buFontTx/>
              <a:buNone/>
            </a:pPr>
            <a:r>
              <a:rPr lang="en-GB" dirty="0"/>
              <a:t>but</a:t>
            </a:r>
          </a:p>
          <a:p>
            <a:endParaRPr lang="en-GB" dirty="0"/>
          </a:p>
          <a:p>
            <a:r>
              <a:rPr lang="en-GB" dirty="0"/>
              <a:t>It has no formal meaning</a:t>
            </a:r>
          </a:p>
          <a:p>
            <a:r>
              <a:rPr lang="en-GB" dirty="0"/>
              <a:t>Meanings of XML interchange formats must be explicitly agreed</a:t>
            </a:r>
          </a:p>
        </p:txBody>
      </p:sp>
      <p:sp>
        <p:nvSpPr>
          <p:cNvPr id="3" name="Text Placeholder 2">
            <a:extLst>
              <a:ext uri="{FF2B5EF4-FFF2-40B4-BE49-F238E27FC236}">
                <a16:creationId xmlns:a16="http://schemas.microsoft.com/office/drawing/2014/main" id="{BD6BB686-4A3A-C444-A1F7-76C49906143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14335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GB"/>
              <a:t>Machine readable: XML</a:t>
            </a:r>
            <a:endParaRPr lang="en-US"/>
          </a:p>
        </p:txBody>
      </p:sp>
      <p:sp>
        <p:nvSpPr>
          <p:cNvPr id="3" name="Content Placeholder 2">
            <a:extLst>
              <a:ext uri="{FF2B5EF4-FFF2-40B4-BE49-F238E27FC236}">
                <a16:creationId xmlns:a16="http://schemas.microsoft.com/office/drawing/2014/main" id="{ECA71780-CA5C-F640-90BE-73E7FCC8B428}"/>
              </a:ext>
            </a:extLst>
          </p:cNvPr>
          <p:cNvSpPr>
            <a:spLocks noGrp="1"/>
          </p:cNvSpPr>
          <p:nvPr>
            <p:ph sz="quarter" idx="13"/>
          </p:nvPr>
        </p:nvSpPr>
        <p:spPr/>
        <p:txBody>
          <a:bodyPr>
            <a:normAutofit fontScale="92500" lnSpcReduction="10000"/>
          </a:bodyPr>
          <a:lstStyle/>
          <a:p>
            <a:pPr marL="0" indent="0">
              <a:buNone/>
            </a:pPr>
            <a:r>
              <a:rPr lang="en-GB" dirty="0">
                <a:latin typeface="Lucida Console" panose="020B0609040504020204" pitchFamily="49" charset="0"/>
              </a:rPr>
              <a:t>&lt;foo bar=“2003386947”&gt;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baz</a:t>
            </a:r>
            <a:r>
              <a:rPr lang="en-GB" dirty="0">
                <a:latin typeface="Lucida Console" panose="020B0609040504020204" pitchFamily="49" charset="0"/>
              </a:rPr>
              <a:t> </a:t>
            </a:r>
            <a:r>
              <a:rPr lang="en-GB" dirty="0" err="1">
                <a:latin typeface="Lucida Console" panose="020B0609040504020204" pitchFamily="49" charset="0"/>
              </a:rPr>
              <a:t>qux</a:t>
            </a:r>
            <a:r>
              <a:rPr lang="en-GB" dirty="0">
                <a:latin typeface="Lucida Console" panose="020B0609040504020204" pitchFamily="49" charset="0"/>
              </a:rPr>
              <a:t>=“19J”&gt;502-224&lt;/</a:t>
            </a:r>
            <a:r>
              <a:rPr lang="en-GB" dirty="0" err="1">
                <a:latin typeface="Lucida Console" panose="020B0609040504020204" pitchFamily="49" charset="0"/>
              </a:rPr>
              <a:t>baz</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&lt;quux&gt;2&lt;/quux&gt;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quuux</a:t>
            </a:r>
            <a:r>
              <a:rPr lang="en-GB" dirty="0">
                <a:latin typeface="Lucida Console" panose="020B0609040504020204" pitchFamily="49" charset="0"/>
              </a:rPr>
              <a:t>&gt;3998SB&lt;/</a:t>
            </a:r>
            <a:r>
              <a:rPr lang="en-GB" dirty="0" err="1">
                <a:latin typeface="Lucida Console" panose="020B0609040504020204" pitchFamily="49" charset="0"/>
              </a:rPr>
              <a:t>quuux</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&lt;/foo&gt;</a:t>
            </a:r>
            <a:endParaRPr lang="en-US" dirty="0">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29</a:t>
            </a:fld>
            <a:endParaRPr lang="en-US"/>
          </a:p>
        </p:txBody>
      </p:sp>
      <p:cxnSp>
        <p:nvCxnSpPr>
          <p:cNvPr id="25" name="_s595974">
            <a:extLst>
              <a:ext uri="{FF2B5EF4-FFF2-40B4-BE49-F238E27FC236}">
                <a16:creationId xmlns:a16="http://schemas.microsoft.com/office/drawing/2014/main" id="{BCB14778-FE60-964B-91F2-C824DA53C8FA}"/>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C6A630D7-5D08-0043-8702-4D1C1BDC033A}"/>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E572AB3F-2639-C042-BB0E-A47625ABA7D4}"/>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9CE2E29C-8D1E-6444-B4B9-C4680FCD0CC6}"/>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0738BCDB-618E-2143-9203-FE19139C8C19}"/>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FA03EE1B-1118-BF4D-A544-BCECAE6F8214}"/>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434FE123-4191-D04F-8757-06CC6B254418}"/>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2DABB94C-FA5C-264C-984A-18EA800FCF40}"/>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E460AC99-A706-A946-A9B3-241182F7BF9D}"/>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foo</a:t>
            </a:r>
            <a:endParaRPr lang="en-US">
              <a:solidFill>
                <a:schemeClr val="bg1"/>
              </a:solidFill>
            </a:endParaRPr>
          </a:p>
        </p:txBody>
      </p:sp>
      <p:sp>
        <p:nvSpPr>
          <p:cNvPr id="34" name="_s595983">
            <a:extLst>
              <a:ext uri="{FF2B5EF4-FFF2-40B4-BE49-F238E27FC236}">
                <a16:creationId xmlns:a16="http://schemas.microsoft.com/office/drawing/2014/main" id="{0AFAF3B4-2332-3A4D-B08E-F58D9CDFF24E}"/>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baz</a:t>
            </a:r>
            <a:endParaRPr lang="en-US">
              <a:solidFill>
                <a:schemeClr val="bg1"/>
              </a:solidFill>
            </a:endParaRPr>
          </a:p>
        </p:txBody>
      </p:sp>
      <p:sp>
        <p:nvSpPr>
          <p:cNvPr id="35" name="_s595984">
            <a:extLst>
              <a:ext uri="{FF2B5EF4-FFF2-40B4-BE49-F238E27FC236}">
                <a16:creationId xmlns:a16="http://schemas.microsoft.com/office/drawing/2014/main" id="{C8FC21E3-936E-4741-8FB8-728CB79C78D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quux</a:t>
            </a:r>
            <a:endParaRPr lang="en-US">
              <a:solidFill>
                <a:schemeClr val="bg1"/>
              </a:solidFill>
            </a:endParaRPr>
          </a:p>
        </p:txBody>
      </p:sp>
      <p:sp>
        <p:nvSpPr>
          <p:cNvPr id="36" name="_s595985">
            <a:extLst>
              <a:ext uri="{FF2B5EF4-FFF2-40B4-BE49-F238E27FC236}">
                <a16:creationId xmlns:a16="http://schemas.microsoft.com/office/drawing/2014/main" id="{06A94389-D113-4548-93E7-A90C49E1C08D}"/>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quuux</a:t>
            </a:r>
            <a:endParaRPr lang="en-US">
              <a:solidFill>
                <a:schemeClr val="bg1"/>
              </a:solidFill>
            </a:endParaRPr>
          </a:p>
        </p:txBody>
      </p:sp>
      <p:sp>
        <p:nvSpPr>
          <p:cNvPr id="37" name="_s595986">
            <a:extLst>
              <a:ext uri="{FF2B5EF4-FFF2-40B4-BE49-F238E27FC236}">
                <a16:creationId xmlns:a16="http://schemas.microsoft.com/office/drawing/2014/main" id="{5D2285E3-4AAE-0249-B106-9FB6C4DAC44B}"/>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bar=2003386947</a:t>
            </a:r>
            <a:endParaRPr lang="en-US"/>
          </a:p>
        </p:txBody>
      </p:sp>
      <p:sp>
        <p:nvSpPr>
          <p:cNvPr id="38" name="_s595987">
            <a:extLst>
              <a:ext uri="{FF2B5EF4-FFF2-40B4-BE49-F238E27FC236}">
                <a16:creationId xmlns:a16="http://schemas.microsoft.com/office/drawing/2014/main" id="{4B8B77FE-EE28-1347-898B-CA056575B092}"/>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39" name="_s595988">
            <a:extLst>
              <a:ext uri="{FF2B5EF4-FFF2-40B4-BE49-F238E27FC236}">
                <a16:creationId xmlns:a16="http://schemas.microsoft.com/office/drawing/2014/main" id="{03D979DB-80D2-4449-8D79-626716291C4E}"/>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40" name="_s595989">
            <a:extLst>
              <a:ext uri="{FF2B5EF4-FFF2-40B4-BE49-F238E27FC236}">
                <a16:creationId xmlns:a16="http://schemas.microsoft.com/office/drawing/2014/main" id="{7FFBAD09-3FDC-B34A-927F-E95596B0C3A3}"/>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41" name="_s595990">
            <a:extLst>
              <a:ext uri="{FF2B5EF4-FFF2-40B4-BE49-F238E27FC236}">
                <a16:creationId xmlns:a16="http://schemas.microsoft.com/office/drawing/2014/main" id="{59640902-26FA-7347-BACE-019C2CAF3818}"/>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quz=19J</a:t>
            </a:r>
            <a:endParaRPr lang="en-US"/>
          </a:p>
        </p:txBody>
      </p:sp>
    </p:spTree>
    <p:extLst>
      <p:ext uri="{BB962C8B-B14F-4D97-AF65-F5344CB8AC3E}">
        <p14:creationId xmlns:p14="http://schemas.microsoft.com/office/powerpoint/2010/main" val="1882357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n-GB"/>
              <a:t>Course Aims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a:t>
            </a:fld>
            <a:endParaRPr lang="en-US" dirty="0"/>
          </a:p>
        </p:txBody>
      </p:sp>
      <p:sp>
        <p:nvSpPr>
          <p:cNvPr id="19459" name="Rectangle 5"/>
          <p:cNvSpPr>
            <a:spLocks noGrp="1" noChangeArrowheads="1"/>
          </p:cNvSpPr>
          <p:nvPr>
            <p:ph sz="quarter" idx="13"/>
          </p:nvPr>
        </p:nvSpPr>
        <p:spPr/>
        <p:txBody>
          <a:bodyPr/>
          <a:lstStyle/>
          <a:p>
            <a:r>
              <a:rPr lang="en-GB" dirty="0"/>
              <a:t>Understand the key ideas and history behind the Semantic Web</a:t>
            </a:r>
          </a:p>
          <a:p>
            <a:r>
              <a:rPr lang="en-GB" dirty="0"/>
              <a:t>Explain the state of the art in Semantic Web technologies</a:t>
            </a:r>
          </a:p>
          <a:p>
            <a:r>
              <a:rPr lang="en-GB" dirty="0"/>
              <a:t>Gain practical experience of ontology design in OWL</a:t>
            </a:r>
          </a:p>
          <a:p>
            <a:r>
              <a:rPr lang="en-GB" dirty="0"/>
              <a:t>Understand the future directions of the Semantic Web, and its relationship with other Web developments</a:t>
            </a:r>
          </a:p>
        </p:txBody>
      </p:sp>
      <p:sp>
        <p:nvSpPr>
          <p:cNvPr id="3" name="Text Placeholder 2">
            <a:extLst>
              <a:ext uri="{FF2B5EF4-FFF2-40B4-BE49-F238E27FC236}">
                <a16:creationId xmlns:a16="http://schemas.microsoft.com/office/drawing/2014/main" id="{16CB75E0-7389-4845-BC2E-25ACE884119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88136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GB"/>
              <a:t>Machine readable: XML</a:t>
            </a:r>
            <a:endParaRPr lang="en-US"/>
          </a:p>
        </p:txBody>
      </p:sp>
      <p:sp>
        <p:nvSpPr>
          <p:cNvPr id="3" name="Content Placeholder 2">
            <a:extLst>
              <a:ext uri="{FF2B5EF4-FFF2-40B4-BE49-F238E27FC236}">
                <a16:creationId xmlns:a16="http://schemas.microsoft.com/office/drawing/2014/main" id="{A2E9C9CC-10F0-7B4F-AED2-BDB970384537}"/>
              </a:ext>
            </a:extLst>
          </p:cNvPr>
          <p:cNvSpPr>
            <a:spLocks noGrp="1"/>
          </p:cNvSpPr>
          <p:nvPr>
            <p:ph sz="quarter" idx="13"/>
          </p:nvPr>
        </p:nvSpPr>
        <p:spPr/>
        <p:txBody>
          <a:bodyPr>
            <a:normAutofit fontScale="92500" lnSpcReduction="10000"/>
          </a:bodyPr>
          <a:lstStyle/>
          <a:p>
            <a:pPr marL="11113" indent="-11113">
              <a:spcBef>
                <a:spcPct val="20000"/>
              </a:spcBef>
              <a:buClr>
                <a:schemeClr val="tx1"/>
              </a:buClr>
              <a:buSzPct val="75000"/>
              <a:buNone/>
            </a:pPr>
            <a:r>
              <a:rPr lang="en-GB" dirty="0">
                <a:latin typeface="Lucida Console" panose="020B0609040504020204" pitchFamily="49" charset="0"/>
              </a:rPr>
              <a:t>&lt;order ref=“2003386947”&gt;</a:t>
            </a:r>
            <a:br>
              <a:rPr lang="en-GB" dirty="0">
                <a:latin typeface="Lucida Console" panose="020B0609040504020204" pitchFamily="49" charset="0"/>
              </a:rPr>
            </a:br>
            <a:r>
              <a:rPr lang="en-GB" dirty="0">
                <a:latin typeface="Lucida Console" panose="020B0609040504020204" pitchFamily="49" charset="0"/>
              </a:rPr>
              <a:t>  &lt;part catalogue=“19J”&gt;502-224&lt;/part&gt;</a:t>
            </a:r>
            <a:br>
              <a:rPr lang="en-GB" dirty="0">
                <a:latin typeface="Lucida Console" panose="020B0609040504020204" pitchFamily="49" charset="0"/>
              </a:rPr>
            </a:br>
            <a:r>
              <a:rPr lang="en-GB" dirty="0">
                <a:latin typeface="Lucida Console" panose="020B0609040504020204" pitchFamily="49" charset="0"/>
              </a:rPr>
              <a:t>  &lt;quantity&gt;2&lt;/quantity&gt;</a:t>
            </a:r>
            <a:br>
              <a:rPr lang="en-GB" dirty="0">
                <a:latin typeface="Lucida Console" panose="020B0609040504020204" pitchFamily="49" charset="0"/>
              </a:rPr>
            </a:br>
            <a:r>
              <a:rPr lang="en-GB" dirty="0">
                <a:latin typeface="Lucida Console" panose="020B0609040504020204" pitchFamily="49" charset="0"/>
              </a:rPr>
              <a:t>  &lt;customer&gt;3998SB&lt;/customer&gt;</a:t>
            </a:r>
            <a:br>
              <a:rPr lang="en-GB" dirty="0">
                <a:latin typeface="Lucida Console" panose="020B0609040504020204" pitchFamily="49" charset="0"/>
              </a:rPr>
            </a:br>
            <a:r>
              <a:rPr lang="en-GB" dirty="0">
                <a:latin typeface="Lucida Console" panose="020B0609040504020204" pitchFamily="49" charset="0"/>
              </a:rPr>
              <a:t>&lt;/order&gt;</a:t>
            </a:r>
            <a:endParaRPr lang="en-US" dirty="0">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30</a:t>
            </a:fld>
            <a:endParaRPr lang="en-US"/>
          </a:p>
        </p:txBody>
      </p:sp>
      <p:cxnSp>
        <p:nvCxnSpPr>
          <p:cNvPr id="25" name="_s595974">
            <a:extLst>
              <a:ext uri="{FF2B5EF4-FFF2-40B4-BE49-F238E27FC236}">
                <a16:creationId xmlns:a16="http://schemas.microsoft.com/office/drawing/2014/main" id="{988641F5-B92E-6C42-8044-F9609C1B2E1F}"/>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E4A00D82-7828-A648-834D-9D205A4D9D0F}"/>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05B65170-F0EF-6C43-9D81-B5AC8506A8BA}"/>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E21D0F32-36AD-6E42-8EEC-5D9AF8AC0425}"/>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7164668C-0D49-CC4E-A18C-022033E0A780}"/>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16B2710B-C95A-BD43-9AAD-E3B7137A746A}"/>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9B1010D8-0AB0-2447-961C-968FEC841629}"/>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737F83CA-5738-7C40-8E41-18860CB18AA3}"/>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16C09CEE-B032-3C47-B9E6-AF2C3294E3C7}"/>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order</a:t>
            </a:r>
            <a:endParaRPr lang="en-US">
              <a:solidFill>
                <a:schemeClr val="bg1"/>
              </a:solidFill>
            </a:endParaRPr>
          </a:p>
        </p:txBody>
      </p:sp>
      <p:sp>
        <p:nvSpPr>
          <p:cNvPr id="34" name="_s595983">
            <a:extLst>
              <a:ext uri="{FF2B5EF4-FFF2-40B4-BE49-F238E27FC236}">
                <a16:creationId xmlns:a16="http://schemas.microsoft.com/office/drawing/2014/main" id="{4633C8F0-7E06-6E47-87CF-13A8A844DF35}"/>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part</a:t>
            </a:r>
            <a:endParaRPr lang="en-US">
              <a:solidFill>
                <a:schemeClr val="bg1"/>
              </a:solidFill>
            </a:endParaRPr>
          </a:p>
        </p:txBody>
      </p:sp>
      <p:sp>
        <p:nvSpPr>
          <p:cNvPr id="35" name="_s595984">
            <a:extLst>
              <a:ext uri="{FF2B5EF4-FFF2-40B4-BE49-F238E27FC236}">
                <a16:creationId xmlns:a16="http://schemas.microsoft.com/office/drawing/2014/main" id="{34A0D6CF-331F-AC4A-8BFD-9DA3EA15CA5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quantity</a:t>
            </a:r>
            <a:endParaRPr lang="en-US">
              <a:solidFill>
                <a:schemeClr val="bg1"/>
              </a:solidFill>
            </a:endParaRPr>
          </a:p>
        </p:txBody>
      </p:sp>
      <p:sp>
        <p:nvSpPr>
          <p:cNvPr id="36" name="_s595985">
            <a:extLst>
              <a:ext uri="{FF2B5EF4-FFF2-40B4-BE49-F238E27FC236}">
                <a16:creationId xmlns:a16="http://schemas.microsoft.com/office/drawing/2014/main" id="{2C6709E7-B328-B04F-BF62-2B4CF1EAB67A}"/>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customer</a:t>
            </a:r>
            <a:endParaRPr lang="en-US">
              <a:solidFill>
                <a:schemeClr val="bg1"/>
              </a:solidFill>
            </a:endParaRPr>
          </a:p>
        </p:txBody>
      </p:sp>
      <p:sp>
        <p:nvSpPr>
          <p:cNvPr id="37" name="_s595986">
            <a:extLst>
              <a:ext uri="{FF2B5EF4-FFF2-40B4-BE49-F238E27FC236}">
                <a16:creationId xmlns:a16="http://schemas.microsoft.com/office/drawing/2014/main" id="{285BA985-A87F-F544-AEA2-0E956D82F877}"/>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ref=2003386947</a:t>
            </a:r>
            <a:endParaRPr lang="en-US"/>
          </a:p>
        </p:txBody>
      </p:sp>
      <p:sp>
        <p:nvSpPr>
          <p:cNvPr id="38" name="_s595987">
            <a:extLst>
              <a:ext uri="{FF2B5EF4-FFF2-40B4-BE49-F238E27FC236}">
                <a16:creationId xmlns:a16="http://schemas.microsoft.com/office/drawing/2014/main" id="{C31F46C8-83E2-B64D-9E74-EFA9A33C98BE}"/>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39" name="_s595988">
            <a:extLst>
              <a:ext uri="{FF2B5EF4-FFF2-40B4-BE49-F238E27FC236}">
                <a16:creationId xmlns:a16="http://schemas.microsoft.com/office/drawing/2014/main" id="{A435F4FF-F93A-534F-9276-BB0C099DBCD9}"/>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40" name="_s595989">
            <a:extLst>
              <a:ext uri="{FF2B5EF4-FFF2-40B4-BE49-F238E27FC236}">
                <a16:creationId xmlns:a16="http://schemas.microsoft.com/office/drawing/2014/main" id="{20E7E745-7450-B740-99FF-2D3F1EB8AB66}"/>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41" name="_s595990">
            <a:extLst>
              <a:ext uri="{FF2B5EF4-FFF2-40B4-BE49-F238E27FC236}">
                <a16:creationId xmlns:a16="http://schemas.microsoft.com/office/drawing/2014/main" id="{7AC3F388-1B59-EB42-83ED-79C249196205}"/>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catalogue=19J</a:t>
            </a:r>
            <a:endParaRPr lang="en-US"/>
          </a:p>
        </p:txBody>
      </p:sp>
    </p:spTree>
    <p:extLst>
      <p:ext uri="{BB962C8B-B14F-4D97-AF65-F5344CB8AC3E}">
        <p14:creationId xmlns:p14="http://schemas.microsoft.com/office/powerpoint/2010/main" val="3544653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title"/>
          </p:nvPr>
        </p:nvSpPr>
        <p:spPr/>
        <p:txBody>
          <a:bodyPr/>
          <a:lstStyle/>
          <a:p>
            <a:r>
              <a:rPr lang="en-GB"/>
              <a:t>Machine readable vs. machine understandable</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31</a:t>
            </a:fld>
            <a:endParaRPr lang="en-US" dirty="0"/>
          </a:p>
        </p:txBody>
      </p:sp>
      <p:sp>
        <p:nvSpPr>
          <p:cNvPr id="78851" name="Rectangle 5"/>
          <p:cNvSpPr>
            <a:spLocks noGrp="1" noChangeArrowheads="1"/>
          </p:cNvSpPr>
          <p:nvPr>
            <p:ph sz="quarter" idx="13"/>
          </p:nvPr>
        </p:nvSpPr>
        <p:spPr/>
        <p:txBody>
          <a:bodyPr/>
          <a:lstStyle/>
          <a:p>
            <a:pPr marL="0" indent="0">
              <a:buNone/>
            </a:pPr>
            <a:r>
              <a:rPr lang="en-GB" dirty="0"/>
              <a:t>RDF is a </a:t>
            </a:r>
            <a:r>
              <a:rPr lang="en-GB" b="1" dirty="0"/>
              <a:t>machine understandable </a:t>
            </a:r>
            <a:r>
              <a:rPr lang="en-GB" dirty="0"/>
              <a:t>format</a:t>
            </a:r>
          </a:p>
          <a:p>
            <a:r>
              <a:rPr lang="en-GB" dirty="0"/>
              <a:t>The structures generated by an RDF parser have a formal meaning</a:t>
            </a:r>
          </a:p>
          <a:p>
            <a:r>
              <a:rPr lang="en-GB" dirty="0"/>
              <a:t>RDF is a framework for interchange formats that provides a base level of common understanding</a:t>
            </a:r>
            <a:endParaRPr lang="en-US" dirty="0"/>
          </a:p>
          <a:p>
            <a:r>
              <a:rPr lang="en-GB" dirty="0"/>
              <a:t>RDF provides basic notions of classes and properties</a:t>
            </a:r>
          </a:p>
          <a:p>
            <a:r>
              <a:rPr lang="en-GB" dirty="0"/>
              <a:t>RDF enables simple inference (certain types of deduction may be made from existing knowledge)</a:t>
            </a:r>
            <a:endParaRPr lang="en-US" dirty="0"/>
          </a:p>
        </p:txBody>
      </p:sp>
      <p:sp>
        <p:nvSpPr>
          <p:cNvPr id="2" name="Text Placeholder 1">
            <a:extLst>
              <a:ext uri="{FF2B5EF4-FFF2-40B4-BE49-F238E27FC236}">
                <a16:creationId xmlns:a16="http://schemas.microsoft.com/office/drawing/2014/main" id="{BB969870-F49B-A444-9727-CE5C72FE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378481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p:txBody>
          <a:bodyPr/>
          <a:lstStyle/>
          <a:p>
            <a:r>
              <a:rPr lang="en-GB" dirty="0"/>
              <a:t>Semantic Web Technical Architecture</a:t>
            </a:r>
          </a:p>
        </p:txBody>
      </p:sp>
    </p:spTree>
    <p:extLst>
      <p:ext uri="{BB962C8B-B14F-4D97-AF65-F5344CB8AC3E}">
        <p14:creationId xmlns:p14="http://schemas.microsoft.com/office/powerpoint/2010/main" val="2340346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Grp="1" noChangeArrowheads="1"/>
          </p:cNvSpPr>
          <p:nvPr>
            <p:ph type="title"/>
          </p:nvPr>
        </p:nvSpPr>
        <p:spPr/>
        <p:txBody>
          <a:bodyPr/>
          <a:lstStyle/>
          <a:p>
            <a:r>
              <a:rPr lang="en-GB"/>
              <a:t>Fundamental Principles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33</a:t>
            </a:fld>
            <a:endParaRPr lang="en-US" dirty="0"/>
          </a:p>
        </p:txBody>
      </p:sp>
      <p:sp>
        <p:nvSpPr>
          <p:cNvPr id="82947" name="Rectangle 5"/>
          <p:cNvSpPr>
            <a:spLocks noGrp="1" noChangeArrowheads="1"/>
          </p:cNvSpPr>
          <p:nvPr>
            <p:ph sz="quarter" idx="13"/>
          </p:nvPr>
        </p:nvSpPr>
        <p:spPr/>
        <p:txBody>
          <a:bodyPr/>
          <a:lstStyle/>
          <a:p>
            <a:r>
              <a:rPr lang="en-GB"/>
              <a:t>Anyone can make assertions about anything</a:t>
            </a:r>
          </a:p>
          <a:p>
            <a:r>
              <a:rPr lang="en-GB"/>
              <a:t>Entities are referred to using Uniform Resource Identifiers</a:t>
            </a:r>
          </a:p>
          <a:p>
            <a:r>
              <a:rPr lang="en-GB"/>
              <a:t>Based on XML technologies</a:t>
            </a:r>
          </a:p>
          <a:p>
            <a:r>
              <a:rPr lang="en-GB"/>
              <a:t>Formal semantics</a:t>
            </a:r>
            <a:endParaRPr lang="en-US"/>
          </a:p>
        </p:txBody>
      </p:sp>
      <p:sp>
        <p:nvSpPr>
          <p:cNvPr id="7" name="Text Placeholder 6">
            <a:extLst>
              <a:ext uri="{FF2B5EF4-FFF2-40B4-BE49-F238E27FC236}">
                <a16:creationId xmlns:a16="http://schemas.microsoft.com/office/drawing/2014/main" id="{1F8C8C84-7787-5A4D-8B8B-E1F19877AC6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92102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ext Box 3"/>
          <p:cNvSpPr txBox="1">
            <a:spLocks noChangeArrowheads="1"/>
          </p:cNvSpPr>
          <p:nvPr/>
        </p:nvSpPr>
        <p:spPr bwMode="auto">
          <a:xfrm>
            <a:off x="2454276" y="4365625"/>
            <a:ext cx="5688013" cy="376238"/>
          </a:xfrm>
          <a:prstGeom prst="rect">
            <a:avLst/>
          </a:prstGeom>
          <a:solidFill>
            <a:srgbClr val="CC9900"/>
          </a:solidFill>
          <a:ln w="9525">
            <a:solidFill>
              <a:schemeClr val="tx2"/>
            </a:solidFill>
            <a:miter lim="800000"/>
            <a:headEnd/>
            <a:tailEnd/>
          </a:ln>
        </p:spPr>
        <p:txBody>
          <a:bodyPr wrap="square">
            <a:prstTxWarp prst="textNoShape">
              <a:avLst/>
            </a:prstTxWarp>
            <a:spAutoFit/>
          </a:bodyPr>
          <a:lstStyle/>
          <a:p>
            <a:r>
              <a:rPr lang="en-GB"/>
              <a:t>XML + Namespaces</a:t>
            </a:r>
            <a:endParaRPr lang="en-US"/>
          </a:p>
        </p:txBody>
      </p:sp>
      <p:sp>
        <p:nvSpPr>
          <p:cNvPr id="211972" name="Text Box 4"/>
          <p:cNvSpPr txBox="1">
            <a:spLocks noChangeArrowheads="1"/>
          </p:cNvSpPr>
          <p:nvPr/>
        </p:nvSpPr>
        <p:spPr bwMode="auto">
          <a:xfrm>
            <a:off x="2454275" y="4797425"/>
            <a:ext cx="3816350"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a:solidFill>
                  <a:schemeClr val="bg1"/>
                </a:solidFill>
              </a:rPr>
              <a:t>URI</a:t>
            </a:r>
            <a:endParaRPr lang="en-US">
              <a:solidFill>
                <a:schemeClr val="bg1"/>
              </a:solidFill>
            </a:endParaRPr>
          </a:p>
        </p:txBody>
      </p:sp>
      <p:sp>
        <p:nvSpPr>
          <p:cNvPr id="211973" name="Text Box 5"/>
          <p:cNvSpPr txBox="1">
            <a:spLocks noChangeArrowheads="1"/>
          </p:cNvSpPr>
          <p:nvPr/>
        </p:nvSpPr>
        <p:spPr bwMode="auto">
          <a:xfrm>
            <a:off x="6343651" y="4797425"/>
            <a:ext cx="1800225"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a:solidFill>
                  <a:schemeClr val="bg1"/>
                </a:solidFill>
              </a:rPr>
              <a:t>Unicode</a:t>
            </a:r>
            <a:endParaRPr lang="en-US">
              <a:solidFill>
                <a:schemeClr val="bg1"/>
              </a:solidFill>
            </a:endParaRPr>
          </a:p>
        </p:txBody>
      </p:sp>
      <p:grpSp>
        <p:nvGrpSpPr>
          <p:cNvPr id="2" name="Group 6"/>
          <p:cNvGrpSpPr>
            <a:grpSpLocks/>
          </p:cNvGrpSpPr>
          <p:nvPr/>
        </p:nvGrpSpPr>
        <p:grpSpPr bwMode="auto">
          <a:xfrm>
            <a:off x="7351714" y="2654301"/>
            <a:ext cx="808037" cy="1655763"/>
            <a:chOff x="4196" y="1389"/>
            <a:chExt cx="509" cy="1588"/>
          </a:xfrm>
        </p:grpSpPr>
        <p:sp>
          <p:nvSpPr>
            <p:cNvPr id="85013" name="Text Box 7"/>
            <p:cNvSpPr txBox="1">
              <a:spLocks noChangeArrowheads="1"/>
            </p:cNvSpPr>
            <p:nvPr/>
          </p:nvSpPr>
          <p:spPr bwMode="auto">
            <a:xfrm rot="-5400000">
              <a:off x="3521" y="2064"/>
              <a:ext cx="1588" cy="237"/>
            </a:xfrm>
            <a:prstGeom prst="rect">
              <a:avLst/>
            </a:prstGeom>
            <a:solidFill>
              <a:srgbClr val="FF6600"/>
            </a:solidFill>
            <a:ln w="9525">
              <a:solidFill>
                <a:schemeClr val="tx2"/>
              </a:solidFill>
              <a:miter lim="800000"/>
              <a:headEnd/>
              <a:tailEnd/>
            </a:ln>
          </p:spPr>
          <p:txBody>
            <a:bodyPr>
              <a:prstTxWarp prst="textNoShape">
                <a:avLst/>
              </a:prstTxWarp>
              <a:spAutoFit/>
            </a:bodyPr>
            <a:lstStyle/>
            <a:p>
              <a:r>
                <a:rPr lang="en-GB"/>
                <a:t>Signature</a:t>
              </a:r>
              <a:endParaRPr lang="en-US"/>
            </a:p>
          </p:txBody>
        </p:sp>
        <p:sp>
          <p:nvSpPr>
            <p:cNvPr id="85014" name="Text Box 8"/>
            <p:cNvSpPr txBox="1">
              <a:spLocks noChangeArrowheads="1"/>
            </p:cNvSpPr>
            <p:nvPr/>
          </p:nvSpPr>
          <p:spPr bwMode="auto">
            <a:xfrm rot="-5400000">
              <a:off x="3793" y="2064"/>
              <a:ext cx="1588" cy="237"/>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a:t>Encryption</a:t>
              </a:r>
              <a:endParaRPr lang="en-US"/>
            </a:p>
          </p:txBody>
        </p:sp>
      </p:grpSp>
      <p:sp>
        <p:nvSpPr>
          <p:cNvPr id="211977" name="Text Box 9"/>
          <p:cNvSpPr txBox="1">
            <a:spLocks noChangeArrowheads="1"/>
          </p:cNvSpPr>
          <p:nvPr/>
        </p:nvSpPr>
        <p:spPr bwMode="auto">
          <a:xfrm>
            <a:off x="5838826" y="3070225"/>
            <a:ext cx="1439863" cy="376238"/>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a:t>Rules</a:t>
            </a:r>
            <a:endParaRPr lang="en-US"/>
          </a:p>
        </p:txBody>
      </p:sp>
      <p:sp>
        <p:nvSpPr>
          <p:cNvPr id="211978" name="Text Box 10"/>
          <p:cNvSpPr txBox="1">
            <a:spLocks noChangeArrowheads="1"/>
          </p:cNvSpPr>
          <p:nvPr/>
        </p:nvSpPr>
        <p:spPr bwMode="auto">
          <a:xfrm>
            <a:off x="2454276" y="2636839"/>
            <a:ext cx="48244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a:t>Proof</a:t>
            </a:r>
            <a:endParaRPr lang="en-US"/>
          </a:p>
        </p:txBody>
      </p:sp>
      <p:sp>
        <p:nvSpPr>
          <p:cNvPr id="211979" name="Text Box 11"/>
          <p:cNvSpPr txBox="1">
            <a:spLocks noChangeArrowheads="1"/>
          </p:cNvSpPr>
          <p:nvPr/>
        </p:nvSpPr>
        <p:spPr bwMode="auto">
          <a:xfrm>
            <a:off x="2454276" y="2205039"/>
            <a:ext cx="56880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a:t>Trust</a:t>
            </a:r>
            <a:endParaRPr lang="en-US"/>
          </a:p>
        </p:txBody>
      </p:sp>
      <p:sp>
        <p:nvSpPr>
          <p:cNvPr id="211980" name="Text Box 12"/>
          <p:cNvSpPr txBox="1">
            <a:spLocks noChangeArrowheads="1"/>
          </p:cNvSpPr>
          <p:nvPr/>
        </p:nvSpPr>
        <p:spPr bwMode="auto">
          <a:xfrm>
            <a:off x="2454276" y="3933825"/>
            <a:ext cx="4824413"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a:t>RDF</a:t>
            </a:r>
            <a:endParaRPr lang="en-US"/>
          </a:p>
        </p:txBody>
      </p:sp>
      <p:sp>
        <p:nvSpPr>
          <p:cNvPr id="211981" name="Text Box 13"/>
          <p:cNvSpPr txBox="1">
            <a:spLocks noChangeArrowheads="1"/>
          </p:cNvSpPr>
          <p:nvPr/>
        </p:nvSpPr>
        <p:spPr bwMode="auto">
          <a:xfrm>
            <a:off x="4398964" y="3502025"/>
            <a:ext cx="2879725"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a:t>RDF Schema</a:t>
            </a:r>
            <a:endParaRPr lang="en-US"/>
          </a:p>
        </p:txBody>
      </p:sp>
      <p:sp>
        <p:nvSpPr>
          <p:cNvPr id="211982" name="Text Box 14"/>
          <p:cNvSpPr txBox="1">
            <a:spLocks noChangeArrowheads="1"/>
          </p:cNvSpPr>
          <p:nvPr/>
        </p:nvSpPr>
        <p:spPr bwMode="auto">
          <a:xfrm>
            <a:off x="4398964" y="3070225"/>
            <a:ext cx="1366837"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a:t>OWL</a:t>
            </a:r>
            <a:endParaRPr lang="en-US"/>
          </a:p>
        </p:txBody>
      </p:sp>
      <p:sp>
        <p:nvSpPr>
          <p:cNvPr id="85004" name="Text Box 15"/>
          <p:cNvSpPr txBox="1">
            <a:spLocks noChangeArrowheads="1"/>
          </p:cNvSpPr>
          <p:nvPr/>
        </p:nvSpPr>
        <p:spPr bwMode="auto">
          <a:xfrm>
            <a:off x="8575676" y="4794250"/>
            <a:ext cx="1027845"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Identity</a:t>
            </a:r>
          </a:p>
        </p:txBody>
      </p:sp>
      <p:sp>
        <p:nvSpPr>
          <p:cNvPr id="85005" name="Text Box 16"/>
          <p:cNvSpPr txBox="1">
            <a:spLocks noChangeArrowheads="1"/>
          </p:cNvSpPr>
          <p:nvPr/>
        </p:nvSpPr>
        <p:spPr bwMode="auto">
          <a:xfrm>
            <a:off x="8575676" y="4368800"/>
            <a:ext cx="1991251"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Standard syntax</a:t>
            </a:r>
          </a:p>
        </p:txBody>
      </p:sp>
      <p:sp>
        <p:nvSpPr>
          <p:cNvPr id="85006" name="Text Box 17"/>
          <p:cNvSpPr txBox="1">
            <a:spLocks noChangeArrowheads="1"/>
          </p:cNvSpPr>
          <p:nvPr/>
        </p:nvSpPr>
        <p:spPr bwMode="auto">
          <a:xfrm>
            <a:off x="8575676" y="3930650"/>
            <a:ext cx="1215397"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Metadata</a:t>
            </a:r>
          </a:p>
        </p:txBody>
      </p:sp>
      <p:sp>
        <p:nvSpPr>
          <p:cNvPr id="85007" name="Text Box 18"/>
          <p:cNvSpPr txBox="1">
            <a:spLocks noChangeArrowheads="1"/>
          </p:cNvSpPr>
          <p:nvPr/>
        </p:nvSpPr>
        <p:spPr bwMode="auto">
          <a:xfrm>
            <a:off x="8575675" y="3144839"/>
            <a:ext cx="1619354" cy="646331"/>
          </a:xfrm>
          <a:prstGeom prst="rect">
            <a:avLst/>
          </a:prstGeom>
          <a:noFill/>
          <a:ln w="9525">
            <a:noFill/>
            <a:miter lim="800000"/>
            <a:headEnd/>
            <a:tailEnd/>
          </a:ln>
        </p:spPr>
        <p:txBody>
          <a:bodyPr wrap="square">
            <a:prstTxWarp prst="textNoShape">
              <a:avLst/>
            </a:prstTxWarp>
            <a:spAutoFit/>
          </a:bodyPr>
          <a:lstStyle/>
          <a:p>
            <a:pPr algn="l" eaLnBrk="1" hangingPunct="1"/>
            <a:r>
              <a:rPr lang="en-GB"/>
              <a:t>Ontologies +</a:t>
            </a:r>
            <a:br>
              <a:rPr lang="en-GB"/>
            </a:br>
            <a:r>
              <a:rPr lang="en-GB"/>
              <a:t>Inference</a:t>
            </a:r>
          </a:p>
        </p:txBody>
      </p:sp>
      <p:sp>
        <p:nvSpPr>
          <p:cNvPr id="85008" name="Text Box 19"/>
          <p:cNvSpPr txBox="1">
            <a:spLocks noChangeArrowheads="1"/>
          </p:cNvSpPr>
          <p:nvPr/>
        </p:nvSpPr>
        <p:spPr bwMode="auto">
          <a:xfrm>
            <a:off x="8575675" y="2706688"/>
            <a:ext cx="150073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Explanation</a:t>
            </a:r>
          </a:p>
        </p:txBody>
      </p:sp>
      <p:sp>
        <p:nvSpPr>
          <p:cNvPr id="85009" name="Text Box 20"/>
          <p:cNvSpPr txBox="1">
            <a:spLocks noChangeArrowheads="1"/>
          </p:cNvSpPr>
          <p:nvPr/>
        </p:nvSpPr>
        <p:spPr bwMode="auto">
          <a:xfrm>
            <a:off x="8575675" y="2201863"/>
            <a:ext cx="140455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Attribution</a:t>
            </a:r>
          </a:p>
        </p:txBody>
      </p:sp>
      <p:sp>
        <p:nvSpPr>
          <p:cNvPr id="211989" name="Text Box 21"/>
          <p:cNvSpPr txBox="1">
            <a:spLocks noChangeArrowheads="1"/>
          </p:cNvSpPr>
          <p:nvPr/>
        </p:nvSpPr>
        <p:spPr bwMode="auto">
          <a:xfrm>
            <a:off x="2454276" y="3086101"/>
            <a:ext cx="1871663" cy="792163"/>
          </a:xfrm>
          <a:prstGeom prst="rect">
            <a:avLst/>
          </a:prstGeom>
          <a:solidFill>
            <a:srgbClr val="FFCC00"/>
          </a:solidFill>
          <a:ln w="9525">
            <a:solidFill>
              <a:schemeClr val="tx2"/>
            </a:solidFill>
            <a:miter lim="800000"/>
            <a:headEnd/>
            <a:tailEnd/>
          </a:ln>
        </p:spPr>
        <p:txBody>
          <a:bodyPr anchor="ctr" anchorCtr="1">
            <a:prstTxWarp prst="textNoShape">
              <a:avLst/>
            </a:prstTxWarp>
          </a:bodyPr>
          <a:lstStyle/>
          <a:p>
            <a:r>
              <a:rPr lang="en-GB"/>
              <a:t>SPARQL</a:t>
            </a:r>
            <a:br>
              <a:rPr lang="en-GB"/>
            </a:br>
            <a:r>
              <a:rPr lang="en-GB"/>
              <a:t>(queries)</a:t>
            </a:r>
            <a:endParaRPr lang="en-US"/>
          </a:p>
        </p:txBody>
      </p:sp>
      <p:sp>
        <p:nvSpPr>
          <p:cNvPr id="211990" name="Text Box 22"/>
          <p:cNvSpPr txBox="1">
            <a:spLocks noChangeArrowheads="1"/>
          </p:cNvSpPr>
          <p:nvPr/>
        </p:nvSpPr>
        <p:spPr bwMode="auto">
          <a:xfrm>
            <a:off x="2454276" y="1773239"/>
            <a:ext cx="5688013" cy="376237"/>
          </a:xfrm>
          <a:prstGeom prst="rect">
            <a:avLst/>
          </a:prstGeom>
          <a:noFill/>
          <a:ln w="9525">
            <a:solidFill>
              <a:schemeClr val="tx2"/>
            </a:solidFill>
            <a:miter lim="800000"/>
            <a:headEnd/>
            <a:tailEnd/>
          </a:ln>
        </p:spPr>
        <p:txBody>
          <a:bodyPr wrap="square">
            <a:prstTxWarp prst="textNoShape">
              <a:avLst/>
            </a:prstTxWarp>
            <a:spAutoFit/>
          </a:bodyPr>
          <a:lstStyle/>
          <a:p>
            <a:r>
              <a:rPr lang="en-GB"/>
              <a:t>User Interface and Applications</a:t>
            </a:r>
            <a:endParaRPr lang="en-US"/>
          </a:p>
        </p:txBody>
      </p:sp>
      <p:sp>
        <p:nvSpPr>
          <p:cNvPr id="85012" name="Rectangle 23"/>
          <p:cNvSpPr>
            <a:spLocks noGrp="1" noChangeArrowheads="1"/>
          </p:cNvSpPr>
          <p:nvPr>
            <p:ph type="title"/>
          </p:nvPr>
        </p:nvSpPr>
        <p:spPr/>
        <p:txBody>
          <a:bodyPr/>
          <a:lstStyle/>
          <a:p>
            <a:pPr eaLnBrk="1" hangingPunct="1"/>
            <a:r>
              <a:rPr lang="en-GB"/>
              <a:t>The Semantic Web layer cake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34</a:t>
            </a:fld>
            <a:endParaRPr lang="en-US"/>
          </a:p>
        </p:txBody>
      </p:sp>
      <p:sp>
        <p:nvSpPr>
          <p:cNvPr id="4" name="Text Placeholder 3">
            <a:extLst>
              <a:ext uri="{FF2B5EF4-FFF2-40B4-BE49-F238E27FC236}">
                <a16:creationId xmlns:a16="http://schemas.microsoft.com/office/drawing/2014/main" id="{AE54B4D8-C92C-D744-ACA8-5083AE73F55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937573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anim calcmode="lin" valueType="num">
                                      <p:cBhvr additive="base">
                                        <p:cTn id="7" dur="500" fill="hold"/>
                                        <p:tgtEl>
                                          <p:spTgt spid="211972"/>
                                        </p:tgtEl>
                                        <p:attrNameLst>
                                          <p:attrName>ppt_x</p:attrName>
                                        </p:attrNameLst>
                                      </p:cBhvr>
                                      <p:tavLst>
                                        <p:tav tm="0">
                                          <p:val>
                                            <p:strVal val="#ppt_x"/>
                                          </p:val>
                                        </p:tav>
                                        <p:tav tm="100000">
                                          <p:val>
                                            <p:strVal val="#ppt_x"/>
                                          </p:val>
                                        </p:tav>
                                      </p:tavLst>
                                    </p:anim>
                                    <p:anim calcmode="lin" valueType="num">
                                      <p:cBhvr additive="base">
                                        <p:cTn id="8" dur="500" fill="hold"/>
                                        <p:tgtEl>
                                          <p:spTgt spid="21197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11973"/>
                                        </p:tgtEl>
                                        <p:attrNameLst>
                                          <p:attrName>style.visibility</p:attrName>
                                        </p:attrNameLst>
                                      </p:cBhvr>
                                      <p:to>
                                        <p:strVal val="visible"/>
                                      </p:to>
                                    </p:set>
                                    <p:anim calcmode="lin" valueType="num">
                                      <p:cBhvr additive="base">
                                        <p:cTn id="11" dur="500" fill="hold"/>
                                        <p:tgtEl>
                                          <p:spTgt spid="211973"/>
                                        </p:tgtEl>
                                        <p:attrNameLst>
                                          <p:attrName>ppt_x</p:attrName>
                                        </p:attrNameLst>
                                      </p:cBhvr>
                                      <p:tavLst>
                                        <p:tav tm="0">
                                          <p:val>
                                            <p:strVal val="#ppt_x"/>
                                          </p:val>
                                        </p:tav>
                                        <p:tav tm="100000">
                                          <p:val>
                                            <p:strVal val="#ppt_x"/>
                                          </p:val>
                                        </p:tav>
                                      </p:tavLst>
                                    </p:anim>
                                    <p:anim calcmode="lin" valueType="num">
                                      <p:cBhvr additive="base">
                                        <p:cTn id="12" dur="500" fill="hold"/>
                                        <p:tgtEl>
                                          <p:spTgt spid="211973"/>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11971"/>
                                        </p:tgtEl>
                                        <p:attrNameLst>
                                          <p:attrName>style.visibility</p:attrName>
                                        </p:attrNameLst>
                                      </p:cBhvr>
                                      <p:to>
                                        <p:strVal val="visible"/>
                                      </p:to>
                                    </p:set>
                                    <p:anim calcmode="lin" valueType="num">
                                      <p:cBhvr additive="base">
                                        <p:cTn id="17" dur="500" fill="hold"/>
                                        <p:tgtEl>
                                          <p:spTgt spid="211971"/>
                                        </p:tgtEl>
                                        <p:attrNameLst>
                                          <p:attrName>ppt_x</p:attrName>
                                        </p:attrNameLst>
                                      </p:cBhvr>
                                      <p:tavLst>
                                        <p:tav tm="0">
                                          <p:val>
                                            <p:strVal val="#ppt_x"/>
                                          </p:val>
                                        </p:tav>
                                        <p:tav tm="100000">
                                          <p:val>
                                            <p:strVal val="#ppt_x"/>
                                          </p:val>
                                        </p:tav>
                                      </p:tavLst>
                                    </p:anim>
                                    <p:anim calcmode="lin" valueType="num">
                                      <p:cBhvr additive="base">
                                        <p:cTn id="18" dur="500" fill="hold"/>
                                        <p:tgtEl>
                                          <p:spTgt spid="211971"/>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211980"/>
                                        </p:tgtEl>
                                        <p:attrNameLst>
                                          <p:attrName>style.visibility</p:attrName>
                                        </p:attrNameLst>
                                      </p:cBhvr>
                                      <p:to>
                                        <p:strVal val="visible"/>
                                      </p:to>
                                    </p:set>
                                    <p:anim calcmode="lin" valueType="num">
                                      <p:cBhvr additive="base">
                                        <p:cTn id="23" dur="500" fill="hold"/>
                                        <p:tgtEl>
                                          <p:spTgt spid="211980"/>
                                        </p:tgtEl>
                                        <p:attrNameLst>
                                          <p:attrName>ppt_x</p:attrName>
                                        </p:attrNameLst>
                                      </p:cBhvr>
                                      <p:tavLst>
                                        <p:tav tm="0">
                                          <p:val>
                                            <p:strVal val="#ppt_x"/>
                                          </p:val>
                                        </p:tav>
                                        <p:tav tm="100000">
                                          <p:val>
                                            <p:strVal val="#ppt_x"/>
                                          </p:val>
                                        </p:tav>
                                      </p:tavLst>
                                    </p:anim>
                                    <p:anim calcmode="lin" valueType="num">
                                      <p:cBhvr additive="base">
                                        <p:cTn id="24" dur="500" fill="hold"/>
                                        <p:tgtEl>
                                          <p:spTgt spid="211980"/>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11989"/>
                                        </p:tgtEl>
                                        <p:attrNameLst>
                                          <p:attrName>style.visibility</p:attrName>
                                        </p:attrNameLst>
                                      </p:cBhvr>
                                      <p:to>
                                        <p:strVal val="visible"/>
                                      </p:to>
                                    </p:set>
                                    <p:anim calcmode="lin" valueType="num">
                                      <p:cBhvr additive="base">
                                        <p:cTn id="29" dur="500" fill="hold"/>
                                        <p:tgtEl>
                                          <p:spTgt spid="211989"/>
                                        </p:tgtEl>
                                        <p:attrNameLst>
                                          <p:attrName>ppt_x</p:attrName>
                                        </p:attrNameLst>
                                      </p:cBhvr>
                                      <p:tavLst>
                                        <p:tav tm="0">
                                          <p:val>
                                            <p:strVal val="#ppt_x"/>
                                          </p:val>
                                        </p:tav>
                                        <p:tav tm="100000">
                                          <p:val>
                                            <p:strVal val="#ppt_x"/>
                                          </p:val>
                                        </p:tav>
                                      </p:tavLst>
                                    </p:anim>
                                    <p:anim calcmode="lin" valueType="num">
                                      <p:cBhvr additive="base">
                                        <p:cTn id="30" dur="500" fill="hold"/>
                                        <p:tgtEl>
                                          <p:spTgt spid="21198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211981"/>
                                        </p:tgtEl>
                                        <p:attrNameLst>
                                          <p:attrName>style.visibility</p:attrName>
                                        </p:attrNameLst>
                                      </p:cBhvr>
                                      <p:to>
                                        <p:strVal val="visible"/>
                                      </p:to>
                                    </p:set>
                                    <p:anim calcmode="lin" valueType="num">
                                      <p:cBhvr additive="base">
                                        <p:cTn id="35" dur="500" fill="hold"/>
                                        <p:tgtEl>
                                          <p:spTgt spid="211981"/>
                                        </p:tgtEl>
                                        <p:attrNameLst>
                                          <p:attrName>ppt_x</p:attrName>
                                        </p:attrNameLst>
                                      </p:cBhvr>
                                      <p:tavLst>
                                        <p:tav tm="0">
                                          <p:val>
                                            <p:strVal val="#ppt_x"/>
                                          </p:val>
                                        </p:tav>
                                        <p:tav tm="100000">
                                          <p:val>
                                            <p:strVal val="#ppt_x"/>
                                          </p:val>
                                        </p:tav>
                                      </p:tavLst>
                                    </p:anim>
                                    <p:anim calcmode="lin" valueType="num">
                                      <p:cBhvr additive="base">
                                        <p:cTn id="36" dur="500" fill="hold"/>
                                        <p:tgtEl>
                                          <p:spTgt spid="211981"/>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 presetClass="entr" presetSubtype="1" fill="hold" grpId="0" nodeType="afterEffect">
                                  <p:stCondLst>
                                    <p:cond delay="0"/>
                                  </p:stCondLst>
                                  <p:childTnLst>
                                    <p:set>
                                      <p:cBhvr>
                                        <p:cTn id="39" dur="1" fill="hold">
                                          <p:stCondLst>
                                            <p:cond delay="0"/>
                                          </p:stCondLst>
                                        </p:cTn>
                                        <p:tgtEl>
                                          <p:spTgt spid="211982"/>
                                        </p:tgtEl>
                                        <p:attrNameLst>
                                          <p:attrName>style.visibility</p:attrName>
                                        </p:attrNameLst>
                                      </p:cBhvr>
                                      <p:to>
                                        <p:strVal val="visible"/>
                                      </p:to>
                                    </p:set>
                                    <p:anim calcmode="lin" valueType="num">
                                      <p:cBhvr additive="base">
                                        <p:cTn id="40" dur="500" fill="hold"/>
                                        <p:tgtEl>
                                          <p:spTgt spid="211982"/>
                                        </p:tgtEl>
                                        <p:attrNameLst>
                                          <p:attrName>ppt_x</p:attrName>
                                        </p:attrNameLst>
                                      </p:cBhvr>
                                      <p:tavLst>
                                        <p:tav tm="0">
                                          <p:val>
                                            <p:strVal val="#ppt_x"/>
                                          </p:val>
                                        </p:tav>
                                        <p:tav tm="100000">
                                          <p:val>
                                            <p:strVal val="#ppt_x"/>
                                          </p:val>
                                        </p:tav>
                                      </p:tavLst>
                                    </p:anim>
                                    <p:anim calcmode="lin" valueType="num">
                                      <p:cBhvr additive="base">
                                        <p:cTn id="41" dur="500" fill="hold"/>
                                        <p:tgtEl>
                                          <p:spTgt spid="211982"/>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211977"/>
                                        </p:tgtEl>
                                        <p:attrNameLst>
                                          <p:attrName>style.visibility</p:attrName>
                                        </p:attrNameLst>
                                      </p:cBhvr>
                                      <p:to>
                                        <p:strVal val="visible"/>
                                      </p:to>
                                    </p:set>
                                    <p:anim calcmode="lin" valueType="num">
                                      <p:cBhvr additive="base">
                                        <p:cTn id="46" dur="500" fill="hold"/>
                                        <p:tgtEl>
                                          <p:spTgt spid="211977"/>
                                        </p:tgtEl>
                                        <p:attrNameLst>
                                          <p:attrName>ppt_x</p:attrName>
                                        </p:attrNameLst>
                                      </p:cBhvr>
                                      <p:tavLst>
                                        <p:tav tm="0">
                                          <p:val>
                                            <p:strVal val="#ppt_x"/>
                                          </p:val>
                                        </p:tav>
                                        <p:tav tm="100000">
                                          <p:val>
                                            <p:strVal val="#ppt_x"/>
                                          </p:val>
                                        </p:tav>
                                      </p:tavLst>
                                    </p:anim>
                                    <p:anim calcmode="lin" valueType="num">
                                      <p:cBhvr additive="base">
                                        <p:cTn id="47" dur="500" fill="hold"/>
                                        <p:tgtEl>
                                          <p:spTgt spid="211977"/>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1" fill="hold" grpId="0" nodeType="clickEffect">
                                  <p:stCondLst>
                                    <p:cond delay="0"/>
                                  </p:stCondLst>
                                  <p:childTnLst>
                                    <p:set>
                                      <p:cBhvr>
                                        <p:cTn id="51" dur="1" fill="hold">
                                          <p:stCondLst>
                                            <p:cond delay="0"/>
                                          </p:stCondLst>
                                        </p:cTn>
                                        <p:tgtEl>
                                          <p:spTgt spid="211978"/>
                                        </p:tgtEl>
                                        <p:attrNameLst>
                                          <p:attrName>style.visibility</p:attrName>
                                        </p:attrNameLst>
                                      </p:cBhvr>
                                      <p:to>
                                        <p:strVal val="visible"/>
                                      </p:to>
                                    </p:set>
                                    <p:anim calcmode="lin" valueType="num">
                                      <p:cBhvr additive="base">
                                        <p:cTn id="52" dur="500" fill="hold"/>
                                        <p:tgtEl>
                                          <p:spTgt spid="211978"/>
                                        </p:tgtEl>
                                        <p:attrNameLst>
                                          <p:attrName>ppt_x</p:attrName>
                                        </p:attrNameLst>
                                      </p:cBhvr>
                                      <p:tavLst>
                                        <p:tav tm="0">
                                          <p:val>
                                            <p:strVal val="#ppt_x"/>
                                          </p:val>
                                        </p:tav>
                                        <p:tav tm="100000">
                                          <p:val>
                                            <p:strVal val="#ppt_x"/>
                                          </p:val>
                                        </p:tav>
                                      </p:tavLst>
                                    </p:anim>
                                    <p:anim calcmode="lin" valueType="num">
                                      <p:cBhvr additive="base">
                                        <p:cTn id="53" dur="500" fill="hold"/>
                                        <p:tgtEl>
                                          <p:spTgt spid="211978"/>
                                        </p:tgtEl>
                                        <p:attrNameLst>
                                          <p:attrName>ppt_y</p:attrName>
                                        </p:attrNameLst>
                                      </p:cBhvr>
                                      <p:tavLst>
                                        <p:tav tm="0">
                                          <p:val>
                                            <p:strVal val="0-#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additive="base">
                                        <p:cTn id="58" dur="500" fill="hold"/>
                                        <p:tgtEl>
                                          <p:spTgt spid="2"/>
                                        </p:tgtEl>
                                        <p:attrNameLst>
                                          <p:attrName>ppt_x</p:attrName>
                                        </p:attrNameLst>
                                      </p:cBhvr>
                                      <p:tavLst>
                                        <p:tav tm="0">
                                          <p:val>
                                            <p:strVal val="#ppt_x"/>
                                          </p:val>
                                        </p:tav>
                                        <p:tav tm="100000">
                                          <p:val>
                                            <p:strVal val="#ppt_x"/>
                                          </p:val>
                                        </p:tav>
                                      </p:tavLst>
                                    </p:anim>
                                    <p:anim calcmode="lin" valueType="num">
                                      <p:cBhvr additive="base">
                                        <p:cTn id="59"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1" fill="hold" grpId="0" nodeType="clickEffect">
                                  <p:stCondLst>
                                    <p:cond delay="0"/>
                                  </p:stCondLst>
                                  <p:childTnLst>
                                    <p:set>
                                      <p:cBhvr>
                                        <p:cTn id="63" dur="1" fill="hold">
                                          <p:stCondLst>
                                            <p:cond delay="0"/>
                                          </p:stCondLst>
                                        </p:cTn>
                                        <p:tgtEl>
                                          <p:spTgt spid="211979"/>
                                        </p:tgtEl>
                                        <p:attrNameLst>
                                          <p:attrName>style.visibility</p:attrName>
                                        </p:attrNameLst>
                                      </p:cBhvr>
                                      <p:to>
                                        <p:strVal val="visible"/>
                                      </p:to>
                                    </p:set>
                                    <p:anim calcmode="lin" valueType="num">
                                      <p:cBhvr additive="base">
                                        <p:cTn id="64" dur="500" fill="hold"/>
                                        <p:tgtEl>
                                          <p:spTgt spid="211979"/>
                                        </p:tgtEl>
                                        <p:attrNameLst>
                                          <p:attrName>ppt_x</p:attrName>
                                        </p:attrNameLst>
                                      </p:cBhvr>
                                      <p:tavLst>
                                        <p:tav tm="0">
                                          <p:val>
                                            <p:strVal val="#ppt_x"/>
                                          </p:val>
                                        </p:tav>
                                        <p:tav tm="100000">
                                          <p:val>
                                            <p:strVal val="#ppt_x"/>
                                          </p:val>
                                        </p:tav>
                                      </p:tavLst>
                                    </p:anim>
                                    <p:anim calcmode="lin" valueType="num">
                                      <p:cBhvr additive="base">
                                        <p:cTn id="65" dur="500" fill="hold"/>
                                        <p:tgtEl>
                                          <p:spTgt spid="211979"/>
                                        </p:tgtEl>
                                        <p:attrNameLst>
                                          <p:attrName>ppt_y</p:attrName>
                                        </p:attrNameLst>
                                      </p:cBhvr>
                                      <p:tavLst>
                                        <p:tav tm="0">
                                          <p:val>
                                            <p:strVal val="0-#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1" fill="hold" grpId="0" nodeType="clickEffect">
                                  <p:stCondLst>
                                    <p:cond delay="0"/>
                                  </p:stCondLst>
                                  <p:childTnLst>
                                    <p:set>
                                      <p:cBhvr>
                                        <p:cTn id="69" dur="1" fill="hold">
                                          <p:stCondLst>
                                            <p:cond delay="0"/>
                                          </p:stCondLst>
                                        </p:cTn>
                                        <p:tgtEl>
                                          <p:spTgt spid="211990"/>
                                        </p:tgtEl>
                                        <p:attrNameLst>
                                          <p:attrName>style.visibility</p:attrName>
                                        </p:attrNameLst>
                                      </p:cBhvr>
                                      <p:to>
                                        <p:strVal val="visible"/>
                                      </p:to>
                                    </p:set>
                                    <p:anim calcmode="lin" valueType="num">
                                      <p:cBhvr additive="base">
                                        <p:cTn id="70" dur="500" fill="hold"/>
                                        <p:tgtEl>
                                          <p:spTgt spid="211990"/>
                                        </p:tgtEl>
                                        <p:attrNameLst>
                                          <p:attrName>ppt_x</p:attrName>
                                        </p:attrNameLst>
                                      </p:cBhvr>
                                      <p:tavLst>
                                        <p:tav tm="0">
                                          <p:val>
                                            <p:strVal val="#ppt_x"/>
                                          </p:val>
                                        </p:tav>
                                        <p:tav tm="100000">
                                          <p:val>
                                            <p:strVal val="#ppt_x"/>
                                          </p:val>
                                        </p:tav>
                                      </p:tavLst>
                                    </p:anim>
                                    <p:anim calcmode="lin" valueType="num">
                                      <p:cBhvr additive="base">
                                        <p:cTn id="71" dur="500" fill="hold"/>
                                        <p:tgtEl>
                                          <p:spTgt spid="21199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animBg="1"/>
      <p:bldP spid="211972" grpId="0" animBg="1"/>
      <p:bldP spid="211973" grpId="0" animBg="1"/>
      <p:bldP spid="211977" grpId="0" animBg="1"/>
      <p:bldP spid="211978" grpId="0" animBg="1"/>
      <p:bldP spid="211979" grpId="0" animBg="1"/>
      <p:bldP spid="211980" grpId="0" animBg="1"/>
      <p:bldP spid="211981" grpId="0" animBg="1"/>
      <p:bldP spid="211982" grpId="0" animBg="1"/>
      <p:bldP spid="211989" grpId="0" animBg="1"/>
      <p:bldP spid="21199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dirty="0"/>
              <a:t>Resource Description Framework</a:t>
            </a:r>
            <a:endParaRPr lang="en-US" dirty="0"/>
          </a:p>
        </p:txBody>
      </p:sp>
      <p:sp>
        <p:nvSpPr>
          <p:cNvPr id="4" name="Content Placeholder 3">
            <a:extLst>
              <a:ext uri="{FF2B5EF4-FFF2-40B4-BE49-F238E27FC236}">
                <a16:creationId xmlns:a16="http://schemas.microsoft.com/office/drawing/2014/main" id="{D3EFFBE7-2AAE-9D4B-B87F-8F755BD405C8}"/>
              </a:ext>
            </a:extLst>
          </p:cNvPr>
          <p:cNvSpPr>
            <a:spLocks noGrp="1"/>
          </p:cNvSpPr>
          <p:nvPr>
            <p:ph sz="quarter" idx="13"/>
          </p:nvPr>
        </p:nvSpPr>
        <p:spPr/>
        <p:txBody>
          <a:bodyPr/>
          <a:lstStyle/>
          <a:p>
            <a:pPr marL="0" indent="0">
              <a:buNone/>
            </a:pPr>
            <a:r>
              <a:rPr lang="en-GB" dirty="0"/>
              <a:t>Underlying model of triples used to describe the relations between entities</a:t>
            </a:r>
          </a:p>
          <a:p>
            <a:pPr lvl="1"/>
            <a:r>
              <a:rPr lang="en-GB" dirty="0"/>
              <a:t>Subject-Predicate-Object (compare Entity-Attribute-Value)</a:t>
            </a:r>
          </a:p>
          <a:p>
            <a:pPr lvl="1"/>
            <a:r>
              <a:rPr lang="en-GB" dirty="0"/>
              <a:t>Predicates are analogous to link types</a:t>
            </a:r>
          </a:p>
        </p:txBody>
      </p:sp>
      <p:sp>
        <p:nvSpPr>
          <p:cNvPr id="10" name="Text Placeholder 9">
            <a:extLst>
              <a:ext uri="{FF2B5EF4-FFF2-40B4-BE49-F238E27FC236}">
                <a16:creationId xmlns:a16="http://schemas.microsoft.com/office/drawing/2014/main" id="{AC03393D-FBD1-AD45-B39A-A15DF8EFE98C}"/>
              </a:ext>
            </a:extLst>
          </p:cNvPr>
          <p:cNvSpPr>
            <a:spLocks noGrp="1"/>
          </p:cNvSpPr>
          <p:nvPr>
            <p:ph type="body" sz="quarter" idx="15"/>
          </p:nvPr>
        </p:nvSpPr>
        <p:spPr/>
        <p:txBody>
          <a:bodyPr/>
          <a:lstStyle/>
          <a:p>
            <a:endParaRPr lang="en-US"/>
          </a:p>
        </p:txBody>
      </p:sp>
      <p:sp>
        <p:nvSpPr>
          <p:cNvPr id="89101" name="AutoShape 5"/>
          <p:cNvSpPr>
            <a:spLocks noChangeArrowheads="1"/>
          </p:cNvSpPr>
          <p:nvPr/>
        </p:nvSpPr>
        <p:spPr bwMode="auto">
          <a:xfrm>
            <a:off x="3257192"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RDF Semantics</a:t>
            </a:r>
          </a:p>
        </p:txBody>
      </p:sp>
      <p:sp>
        <p:nvSpPr>
          <p:cNvPr id="89099" name="AutoShape 8"/>
          <p:cNvSpPr>
            <a:spLocks noChangeArrowheads="1"/>
          </p:cNvSpPr>
          <p:nvPr/>
        </p:nvSpPr>
        <p:spPr bwMode="auto">
          <a:xfrm>
            <a:off x="7140688"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Pat Hayes</a:t>
            </a:r>
          </a:p>
        </p:txBody>
      </p:sp>
      <p:cxnSp>
        <p:nvCxnSpPr>
          <p:cNvPr id="89094" name="AutoShape 10"/>
          <p:cNvCxnSpPr>
            <a:cxnSpLocks noChangeShapeType="1"/>
            <a:stCxn id="89101" idx="3"/>
            <a:endCxn id="89099" idx="1"/>
          </p:cNvCxnSpPr>
          <p:nvPr/>
        </p:nvCxnSpPr>
        <p:spPr bwMode="auto">
          <a:xfrm>
            <a:off x="5057192" y="4369020"/>
            <a:ext cx="2083496" cy="0"/>
          </a:xfrm>
          <a:prstGeom prst="straightConnector1">
            <a:avLst/>
          </a:prstGeom>
          <a:noFill/>
          <a:ln w="25400">
            <a:solidFill>
              <a:schemeClr val="tx1"/>
            </a:solidFill>
            <a:round/>
            <a:headEnd/>
            <a:tailEnd type="arrow" w="lg" len="lg"/>
          </a:ln>
        </p:spPr>
      </p:cxnSp>
      <p:sp>
        <p:nvSpPr>
          <p:cNvPr id="89095" name="Text Box 11"/>
          <p:cNvSpPr txBox="1">
            <a:spLocks noChangeArrowheads="1"/>
          </p:cNvSpPr>
          <p:nvPr/>
        </p:nvSpPr>
        <p:spPr bwMode="auto">
          <a:xfrm>
            <a:off x="5550487" y="4028501"/>
            <a:ext cx="1226618" cy="369332"/>
          </a:xfrm>
          <a:prstGeom prst="rect">
            <a:avLst/>
          </a:prstGeom>
          <a:noFill/>
          <a:ln w="9525">
            <a:noFill/>
            <a:miter lim="800000"/>
            <a:headEnd/>
            <a:tailEnd/>
          </a:ln>
        </p:spPr>
        <p:txBody>
          <a:bodyPr wrap="none">
            <a:prstTxWarp prst="textNoShape">
              <a:avLst/>
            </a:prstTxWarp>
            <a:spAutoFit/>
          </a:bodyPr>
          <a:lstStyle/>
          <a:p>
            <a:pPr algn="l"/>
            <a:r>
              <a:rPr lang="en-GB"/>
              <a:t>edited by</a:t>
            </a:r>
            <a:endParaRPr lang="en-US"/>
          </a:p>
        </p:txBody>
      </p:sp>
      <p:sp>
        <p:nvSpPr>
          <p:cNvPr id="89096" name="Text Box 12"/>
          <p:cNvSpPr txBox="1">
            <a:spLocks noChangeArrowheads="1"/>
          </p:cNvSpPr>
          <p:nvPr/>
        </p:nvSpPr>
        <p:spPr bwMode="auto">
          <a:xfrm>
            <a:off x="3474037" y="4701601"/>
            <a:ext cx="1085554" cy="400110"/>
          </a:xfrm>
          <a:prstGeom prst="rect">
            <a:avLst/>
          </a:prstGeom>
          <a:noFill/>
          <a:ln w="9525">
            <a:noFill/>
            <a:miter lim="800000"/>
            <a:headEnd/>
            <a:tailEnd/>
          </a:ln>
        </p:spPr>
        <p:txBody>
          <a:bodyPr wrap="none">
            <a:prstTxWarp prst="textNoShape">
              <a:avLst/>
            </a:prstTxWarp>
            <a:spAutoFit/>
          </a:bodyPr>
          <a:lstStyle/>
          <a:p>
            <a:r>
              <a:rPr lang="en-GB" sz="2000"/>
              <a:t>subject</a:t>
            </a:r>
            <a:endParaRPr lang="en-US" sz="2000"/>
          </a:p>
        </p:txBody>
      </p:sp>
      <p:sp>
        <p:nvSpPr>
          <p:cNvPr id="89097" name="Text Box 13"/>
          <p:cNvSpPr txBox="1">
            <a:spLocks noChangeArrowheads="1"/>
          </p:cNvSpPr>
          <p:nvPr/>
        </p:nvSpPr>
        <p:spPr bwMode="auto">
          <a:xfrm>
            <a:off x="5334587" y="4701601"/>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89098" name="Text Box 14"/>
          <p:cNvSpPr txBox="1">
            <a:spLocks noChangeArrowheads="1"/>
          </p:cNvSpPr>
          <p:nvPr/>
        </p:nvSpPr>
        <p:spPr bwMode="auto">
          <a:xfrm>
            <a:off x="7423738" y="4701601"/>
            <a:ext cx="952505" cy="400110"/>
          </a:xfrm>
          <a:prstGeom prst="rect">
            <a:avLst/>
          </a:prstGeom>
          <a:noFill/>
          <a:ln w="9525">
            <a:noFill/>
            <a:miter lim="800000"/>
            <a:headEnd/>
            <a:tailEnd/>
          </a:ln>
        </p:spPr>
        <p:txBody>
          <a:bodyPr wrap="none">
            <a:prstTxWarp prst="textNoShape">
              <a:avLst/>
            </a:prstTxWarp>
            <a:spAutoFit/>
          </a:bodyPr>
          <a:lstStyle/>
          <a:p>
            <a:r>
              <a:rPr lang="en-GB" sz="2000"/>
              <a:t>object</a:t>
            </a:r>
            <a:endParaRPr lang="en-US" sz="2000"/>
          </a:p>
        </p:txBody>
      </p:sp>
    </p:spTree>
    <p:extLst>
      <p:ext uri="{BB962C8B-B14F-4D97-AF65-F5344CB8AC3E}">
        <p14:creationId xmlns:p14="http://schemas.microsoft.com/office/powerpoint/2010/main" val="1013675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a:t>Example</a:t>
            </a:r>
          </a:p>
        </p:txBody>
      </p:sp>
      <p:sp>
        <p:nvSpPr>
          <p:cNvPr id="4" name="Slide Number Placeholder 3"/>
          <p:cNvSpPr>
            <a:spLocks noGrp="1"/>
          </p:cNvSpPr>
          <p:nvPr>
            <p:ph type="sldNum" sz="quarter" idx="12"/>
          </p:nvPr>
        </p:nvSpPr>
        <p:spPr/>
        <p:txBody>
          <a:bodyPr/>
          <a:lstStyle/>
          <a:p>
            <a:fld id="{03AC6681-E0FD-2C4C-B392-04A572FD2AAE}" type="slidenum">
              <a:rPr lang="en-US" smtClean="0"/>
              <a:pPr/>
              <a:t>36</a:t>
            </a:fld>
            <a:endParaRPr lang="en-US" dirty="0"/>
          </a:p>
        </p:txBody>
      </p:sp>
      <p:sp>
        <p:nvSpPr>
          <p:cNvPr id="91139" name="Rectangle 3"/>
          <p:cNvSpPr>
            <a:spLocks noGrp="1" noChangeArrowheads="1"/>
          </p:cNvSpPr>
          <p:nvPr>
            <p:ph sz="quarter" idx="13"/>
          </p:nvPr>
        </p:nvSpPr>
        <p:spPr/>
        <p:txBody>
          <a:bodyPr>
            <a:normAutofit/>
          </a:bodyPr>
          <a:lstStyle/>
          <a:p>
            <a:pPr marL="0" indent="0">
              <a:buNone/>
            </a:pPr>
            <a:r>
              <a:rPr lang="en-GB" dirty="0"/>
              <a:t>Take a citation:</a:t>
            </a:r>
          </a:p>
          <a:p>
            <a:pPr lvl="1"/>
            <a:r>
              <a:rPr lang="en-GB" dirty="0"/>
              <a:t>Tim Berners-Lee, James </a:t>
            </a:r>
            <a:r>
              <a:rPr lang="en-GB" dirty="0" err="1"/>
              <a:t>Hendler</a:t>
            </a:r>
            <a:r>
              <a:rPr lang="en-GB" dirty="0"/>
              <a:t> and </a:t>
            </a:r>
            <a:r>
              <a:rPr lang="en-GB" dirty="0" err="1"/>
              <a:t>Ora</a:t>
            </a:r>
            <a:r>
              <a:rPr lang="en-GB" dirty="0"/>
              <a:t> </a:t>
            </a:r>
            <a:r>
              <a:rPr lang="en-GB" dirty="0" err="1"/>
              <a:t>Lassila</a:t>
            </a:r>
            <a:r>
              <a:rPr lang="en-GB" dirty="0"/>
              <a:t>. The Semantic Web. Scientific American, May 2001</a:t>
            </a:r>
          </a:p>
          <a:p>
            <a:pPr marL="0" indent="0">
              <a:buNone/>
            </a:pPr>
            <a:endParaRPr lang="en-GB" dirty="0"/>
          </a:p>
          <a:p>
            <a:pPr marL="0" indent="0">
              <a:buNone/>
            </a:pPr>
            <a:r>
              <a:rPr lang="en-GB" dirty="0"/>
              <a:t>We can identify a number of distinct statements in this citation:</a:t>
            </a:r>
          </a:p>
          <a:p>
            <a:pPr lvl="1"/>
            <a:r>
              <a:rPr lang="en-GB" dirty="0"/>
              <a:t>There is an article titled “The Semantic Web”</a:t>
            </a:r>
          </a:p>
          <a:p>
            <a:pPr lvl="1"/>
            <a:r>
              <a:rPr lang="en-GB" dirty="0"/>
              <a:t>One of its authors is a person named “Tim Berners-Lee” (</a:t>
            </a:r>
            <a:r>
              <a:rPr lang="en-GB" dirty="0" err="1"/>
              <a:t>etc</a:t>
            </a:r>
            <a:r>
              <a:rPr lang="en-GB" dirty="0"/>
              <a:t>)</a:t>
            </a:r>
          </a:p>
          <a:p>
            <a:pPr lvl="1"/>
            <a:r>
              <a:rPr lang="en-GB" dirty="0"/>
              <a:t>It appeared in a publication titled “Scientific American”</a:t>
            </a:r>
          </a:p>
          <a:p>
            <a:pPr lvl="1"/>
            <a:r>
              <a:rPr lang="en-GB" dirty="0"/>
              <a:t>It was published in May 2001</a:t>
            </a:r>
            <a:endParaRPr lang="en-US" dirty="0"/>
          </a:p>
        </p:txBody>
      </p:sp>
      <p:sp>
        <p:nvSpPr>
          <p:cNvPr id="2" name="Text Placeholder 1">
            <a:extLst>
              <a:ext uri="{FF2B5EF4-FFF2-40B4-BE49-F238E27FC236}">
                <a16:creationId xmlns:a16="http://schemas.microsoft.com/office/drawing/2014/main" id="{958E3700-E8E4-D244-B872-473BD1AE125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22231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F07DBE46-4026-664C-8522-89662F84EBD5}"/>
              </a:ext>
            </a:extLst>
          </p:cNvPr>
          <p:cNvSpPr>
            <a:spLocks noGrp="1"/>
          </p:cNvSpPr>
          <p:nvPr>
            <p:ph sz="quarter" idx="13"/>
          </p:nvPr>
        </p:nvSpPr>
        <p:spPr/>
        <p:txBody>
          <a:bodyPr/>
          <a:lstStyle/>
          <a:p>
            <a:pPr marL="0" indent="0">
              <a:buNone/>
            </a:pPr>
            <a:r>
              <a:rPr lang="en-GB" dirty="0"/>
              <a:t>We can represent these statements graphically:</a:t>
            </a:r>
            <a:endParaRPr lang="en-US" dirty="0"/>
          </a:p>
          <a:p>
            <a:endParaRPr lang="en-US" dirty="0"/>
          </a:p>
        </p:txBody>
      </p:sp>
      <p:sp>
        <p:nvSpPr>
          <p:cNvPr id="4" name="Text Placeholder 3">
            <a:extLst>
              <a:ext uri="{FF2B5EF4-FFF2-40B4-BE49-F238E27FC236}">
                <a16:creationId xmlns:a16="http://schemas.microsoft.com/office/drawing/2014/main" id="{C0FB37E0-F585-EF47-82F8-561D2125C299}"/>
              </a:ext>
            </a:extLst>
          </p:cNvPr>
          <p:cNvSpPr>
            <a:spLocks noGrp="1"/>
          </p:cNvSpPr>
          <p:nvPr>
            <p:ph type="body" sz="quarter" idx="15"/>
          </p:nvPr>
        </p:nvSpPr>
        <p:spPr/>
        <p:txBody>
          <a:bodyPr/>
          <a:lstStyle/>
          <a:p>
            <a:endParaRPr lang="en-US"/>
          </a:p>
        </p:txBody>
      </p:sp>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Tree>
    <p:extLst>
      <p:ext uri="{BB962C8B-B14F-4D97-AF65-F5344CB8AC3E}">
        <p14:creationId xmlns:p14="http://schemas.microsoft.com/office/powerpoint/2010/main" val="18241435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2" name="Content Placeholder 1">
            <a:extLst>
              <a:ext uri="{FF2B5EF4-FFF2-40B4-BE49-F238E27FC236}">
                <a16:creationId xmlns:a16="http://schemas.microsoft.com/office/drawing/2014/main" id="{F7E28FEE-3085-5048-B005-E4289A46BDCC}"/>
              </a:ext>
            </a:extLst>
          </p:cNvPr>
          <p:cNvSpPr>
            <a:spLocks noGrp="1"/>
          </p:cNvSpPr>
          <p:nvPr>
            <p:ph sz="quarter" idx="13"/>
          </p:nvPr>
        </p:nvSpPr>
        <p:spPr/>
        <p:txBody>
          <a:bodyPr/>
          <a:lstStyle/>
          <a:p>
            <a:pPr marL="0" indent="0">
              <a:buNone/>
            </a:pPr>
            <a:r>
              <a:rPr lang="en-GB" dirty="0"/>
              <a:t>There are two types of node in this graph:</a:t>
            </a:r>
          </a:p>
          <a:p>
            <a:r>
              <a:rPr lang="en-GB" b="1" dirty="0"/>
              <a:t>Literals</a:t>
            </a:r>
            <a:r>
              <a:rPr lang="en-GB" dirty="0"/>
              <a:t>, which have a value but no identity</a:t>
            </a:r>
            <a:br>
              <a:rPr lang="en-GB" dirty="0"/>
            </a:br>
            <a:r>
              <a:rPr lang="en-GB" dirty="0"/>
              <a:t>(a string, a number, a date)</a:t>
            </a:r>
          </a:p>
          <a:p>
            <a:pPr lvl="1"/>
            <a:endParaRPr lang="en-GB" dirty="0"/>
          </a:p>
          <a:p>
            <a:pPr lvl="1"/>
            <a:endParaRPr lang="en-GB" dirty="0"/>
          </a:p>
          <a:p>
            <a:r>
              <a:rPr lang="en-GB" b="1" dirty="0"/>
              <a:t>Resources</a:t>
            </a:r>
            <a:r>
              <a:rPr lang="en-GB" dirty="0"/>
              <a:t>, which represent objects with identity</a:t>
            </a:r>
            <a:br>
              <a:rPr lang="en-GB" dirty="0"/>
            </a:br>
            <a:r>
              <a:rPr lang="en-GB" dirty="0"/>
              <a:t>(a web page, a person, a journal)</a:t>
            </a:r>
            <a:endParaRPr lang="en-US" dirty="0"/>
          </a:p>
          <a:p>
            <a:pPr marL="0" indent="0">
              <a:buNone/>
            </a:pPr>
            <a:endParaRPr lang="en-US" dirty="0"/>
          </a:p>
        </p:txBody>
      </p:sp>
      <p:sp>
        <p:nvSpPr>
          <p:cNvPr id="95235" name="Rectangle 3"/>
          <p:cNvSpPr>
            <a:spLocks noGrp="1" noChangeArrowheads="1"/>
          </p:cNvSpPr>
          <p:nvPr>
            <p:ph type="body" sz="quarter" idx="15"/>
          </p:nvPr>
        </p:nvSpPr>
        <p:spPr/>
        <p:txBody>
          <a:bodyPr/>
          <a:lstStyle/>
          <a:p>
            <a:pPr marL="0" indent="0">
              <a:buNone/>
            </a:pPr>
            <a:endParaRPr lang="en-US" dirty="0"/>
          </a:p>
        </p:txBody>
      </p:sp>
      <p:sp>
        <p:nvSpPr>
          <p:cNvPr id="95236" name="Oval 4"/>
          <p:cNvSpPr>
            <a:spLocks noChangeArrowheads="1"/>
          </p:cNvSpPr>
          <p:nvPr/>
        </p:nvSpPr>
        <p:spPr bwMode="auto">
          <a:xfrm>
            <a:off x="5816601" y="4365386"/>
            <a:ext cx="576263"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4948238" y="2871548"/>
            <a:ext cx="2305050" cy="431800"/>
          </a:xfrm>
          <a:prstGeom prst="rect">
            <a:avLst/>
          </a:prstGeom>
          <a:solidFill>
            <a:schemeClr val="bg2"/>
          </a:solidFill>
          <a:ln w="25400">
            <a:noFill/>
            <a:miter lim="800000"/>
            <a:headEnd/>
            <a:tailEnd/>
          </a:ln>
        </p:spPr>
        <p:txBody>
          <a:bodyPr wrap="none" lIns="72000" rIns="72000" anchor="ctr" anchorCtr="1">
            <a:prstTxWarp prst="textNoShape">
              <a:avLst/>
            </a:prstTxWarp>
          </a:bodyPr>
          <a:lstStyle/>
          <a:p>
            <a:pPr algn="l"/>
            <a:r>
              <a:rPr lang="en-GB" dirty="0">
                <a:solidFill>
                  <a:schemeClr val="bg1"/>
                </a:solidFill>
              </a:rPr>
              <a:t>Scientific American</a:t>
            </a:r>
            <a:endParaRPr lang="en-US" dirty="0">
              <a:solidFill>
                <a:schemeClr val="bg1"/>
              </a:solidFill>
            </a:endParaRPr>
          </a:p>
        </p:txBody>
      </p:sp>
    </p:spTree>
    <p:extLst>
      <p:ext uri="{BB962C8B-B14F-4D97-AF65-F5344CB8AC3E}">
        <p14:creationId xmlns:p14="http://schemas.microsoft.com/office/powerpoint/2010/main" val="41658418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a:t>Example</a:t>
            </a:r>
            <a:endParaRPr lang="en-US"/>
          </a:p>
        </p:txBody>
      </p:sp>
      <p:sp>
        <p:nvSpPr>
          <p:cNvPr id="97283" name="Rectangle 3"/>
          <p:cNvSpPr>
            <a:spLocks noGrp="1" noChangeArrowheads="1"/>
          </p:cNvSpPr>
          <p:nvPr>
            <p:ph sz="quarter" idx="13"/>
          </p:nvPr>
        </p:nvSpPr>
        <p:spPr/>
        <p:txBody>
          <a:bodyPr/>
          <a:lstStyle/>
          <a:p>
            <a:pPr marL="0" indent="0">
              <a:buNone/>
            </a:pPr>
            <a:r>
              <a:rPr lang="en-GB" dirty="0"/>
              <a:t>Resources are identified by URIs</a:t>
            </a:r>
          </a:p>
          <a:p>
            <a:pPr marL="0" indent="0">
              <a:buNone/>
            </a:pPr>
            <a:r>
              <a:rPr lang="en-GB" dirty="0"/>
              <a:t>Properties are resources that are used as predicates</a:t>
            </a:r>
          </a:p>
          <a:p>
            <a:r>
              <a:rPr lang="en-GB" dirty="0"/>
              <a:t>Collection of properties constitutes a vocabulary (or ontology)</a:t>
            </a:r>
          </a:p>
        </p:txBody>
      </p:sp>
      <p:sp>
        <p:nvSpPr>
          <p:cNvPr id="3" name="Text Placeholder 2">
            <a:extLst>
              <a:ext uri="{FF2B5EF4-FFF2-40B4-BE49-F238E27FC236}">
                <a16:creationId xmlns:a16="http://schemas.microsoft.com/office/drawing/2014/main" id="{131B2B06-B5EB-4947-A2B3-872DD0B40260}"/>
              </a:ext>
            </a:extLst>
          </p:cNvPr>
          <p:cNvSpPr>
            <a:spLocks noGrp="1"/>
          </p:cNvSpPr>
          <p:nvPr>
            <p:ph type="body" sz="quarter" idx="15"/>
          </p:nvPr>
        </p:nvSpPr>
        <p:spPr/>
        <p:txBody>
          <a:bodyPr/>
          <a:lstStyle/>
          <a:p>
            <a:endParaRPr lang="en-US"/>
          </a:p>
        </p:txBody>
      </p:sp>
      <p:cxnSp>
        <p:nvCxnSpPr>
          <p:cNvPr id="97284" name="AutoShape 4"/>
          <p:cNvCxnSpPr>
            <a:cxnSpLocks noChangeShapeType="1"/>
            <a:stCxn id="97288" idx="3"/>
            <a:endCxn id="97287" idx="1"/>
          </p:cNvCxnSpPr>
          <p:nvPr/>
        </p:nvCxnSpPr>
        <p:spPr bwMode="auto">
          <a:xfrm>
            <a:off x="5115780" y="4279108"/>
            <a:ext cx="2924908" cy="13492"/>
          </a:xfrm>
          <a:prstGeom prst="straightConnector1">
            <a:avLst/>
          </a:prstGeom>
          <a:noFill/>
          <a:ln w="25400">
            <a:solidFill>
              <a:schemeClr val="tx1"/>
            </a:solidFill>
            <a:round/>
            <a:headEnd/>
            <a:tailEnd type="arrow" w="med" len="med"/>
          </a:ln>
        </p:spPr>
      </p:cxnSp>
      <p:sp>
        <p:nvSpPr>
          <p:cNvPr id="97285" name="Rectangle 5"/>
          <p:cNvSpPr>
            <a:spLocks noChangeArrowheads="1"/>
          </p:cNvSpPr>
          <p:nvPr/>
        </p:nvSpPr>
        <p:spPr bwMode="auto">
          <a:xfrm>
            <a:off x="4501067" y="3641885"/>
            <a:ext cx="445987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dirty="0"/>
              <a:t>http://purl.org/dc/elements/1.1/title </a:t>
            </a:r>
          </a:p>
        </p:txBody>
      </p:sp>
      <p:sp>
        <p:nvSpPr>
          <p:cNvPr id="97288" name="AutoShape 7"/>
          <p:cNvSpPr>
            <a:spLocks noChangeArrowheads="1"/>
          </p:cNvSpPr>
          <p:nvPr/>
        </p:nvSpPr>
        <p:spPr bwMode="auto">
          <a:xfrm>
            <a:off x="815975" y="3990976"/>
            <a:ext cx="4299805"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http://</a:t>
            </a:r>
            <a:r>
              <a:rPr lang="en-GB" dirty="0" err="1">
                <a:solidFill>
                  <a:schemeClr val="bg1"/>
                </a:solidFill>
              </a:rPr>
              <a:t>www.scientificamericancom</a:t>
            </a:r>
            <a:r>
              <a:rPr lang="en-GB" dirty="0">
                <a:solidFill>
                  <a:schemeClr val="bg1"/>
                </a:solidFill>
              </a:rPr>
              <a:t>/</a:t>
            </a:r>
            <a:endParaRPr lang="en-US" dirty="0">
              <a:solidFill>
                <a:schemeClr val="bg1"/>
              </a:solidFill>
            </a:endParaRPr>
          </a:p>
        </p:txBody>
      </p:sp>
      <p:sp>
        <p:nvSpPr>
          <p:cNvPr id="97287" name="Text Box 9"/>
          <p:cNvSpPr txBox="1">
            <a:spLocks noChangeArrowheads="1"/>
          </p:cNvSpPr>
          <p:nvPr/>
        </p:nvSpPr>
        <p:spPr bwMode="auto">
          <a:xfrm>
            <a:off x="8040688" y="4076700"/>
            <a:ext cx="2305050" cy="431800"/>
          </a:xfrm>
          <a:prstGeom prst="rect">
            <a:avLst/>
          </a:prstGeom>
          <a:solidFill>
            <a:schemeClr val="bg2"/>
          </a:solidFill>
          <a:ln w="25400">
            <a:noFill/>
            <a:miter lim="800000"/>
            <a:headEnd/>
            <a:tailEnd/>
          </a:ln>
        </p:spPr>
        <p:txBody>
          <a:bodyPr wrap="none" anchor="ctr" anchorCtr="1">
            <a:prstTxWarp prst="textNoShape">
              <a:avLst/>
            </a:prstTxWarp>
          </a:bodyPr>
          <a:lstStyle/>
          <a:p>
            <a:pPr algn="l"/>
            <a:r>
              <a:rPr lang="en-GB">
                <a:solidFill>
                  <a:schemeClr val="bg1"/>
                </a:solidFill>
              </a:rPr>
              <a:t>Scientific American</a:t>
            </a:r>
            <a:endParaRPr lang="en-US">
              <a:solidFill>
                <a:schemeClr val="bg1"/>
              </a:solidFill>
            </a:endParaRPr>
          </a:p>
        </p:txBody>
      </p:sp>
      <p:sp>
        <p:nvSpPr>
          <p:cNvPr id="14" name="Text Box 12"/>
          <p:cNvSpPr txBox="1">
            <a:spLocks noChangeArrowheads="1"/>
          </p:cNvSpPr>
          <p:nvPr/>
        </p:nvSpPr>
        <p:spPr bwMode="auto">
          <a:xfrm>
            <a:off x="2870200" y="4567238"/>
            <a:ext cx="1085554" cy="400110"/>
          </a:xfrm>
          <a:prstGeom prst="rect">
            <a:avLst/>
          </a:prstGeom>
          <a:noFill/>
          <a:ln w="9525">
            <a:noFill/>
            <a:miter lim="800000"/>
            <a:headEnd/>
            <a:tailEnd/>
          </a:ln>
        </p:spPr>
        <p:txBody>
          <a:bodyPr wrap="none">
            <a:prstTxWarp prst="textNoShape">
              <a:avLst/>
            </a:prstTxWarp>
            <a:spAutoFit/>
          </a:bodyPr>
          <a:lstStyle/>
          <a:p>
            <a:r>
              <a:rPr lang="en-GB" sz="2000" dirty="0"/>
              <a:t>subject</a:t>
            </a:r>
            <a:endParaRPr lang="en-US" sz="2000" dirty="0"/>
          </a:p>
        </p:txBody>
      </p:sp>
      <p:sp>
        <p:nvSpPr>
          <p:cNvPr id="15" name="Text Box 13"/>
          <p:cNvSpPr txBox="1">
            <a:spLocks noChangeArrowheads="1"/>
          </p:cNvSpPr>
          <p:nvPr/>
        </p:nvSpPr>
        <p:spPr bwMode="auto">
          <a:xfrm>
            <a:off x="5713413" y="4567238"/>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16" name="Text Box 14"/>
          <p:cNvSpPr txBox="1">
            <a:spLocks noChangeArrowheads="1"/>
          </p:cNvSpPr>
          <p:nvPr/>
        </p:nvSpPr>
        <p:spPr bwMode="auto">
          <a:xfrm>
            <a:off x="8666164" y="4567238"/>
            <a:ext cx="952505" cy="400110"/>
          </a:xfrm>
          <a:prstGeom prst="rect">
            <a:avLst/>
          </a:prstGeom>
          <a:noFill/>
          <a:ln w="9525">
            <a:noFill/>
            <a:miter lim="800000"/>
            <a:headEnd/>
            <a:tailEnd/>
          </a:ln>
        </p:spPr>
        <p:txBody>
          <a:bodyPr wrap="none">
            <a:prstTxWarp prst="textNoShape">
              <a:avLst/>
            </a:prstTxWarp>
            <a:spAutoFit/>
          </a:bodyPr>
          <a:lstStyle/>
          <a:p>
            <a:r>
              <a:rPr lang="en-GB" sz="2000" dirty="0"/>
              <a:t>object</a:t>
            </a:r>
            <a:endParaRPr lang="en-US" sz="2000" dirty="0"/>
          </a:p>
        </p:txBody>
      </p:sp>
    </p:spTree>
    <p:extLst>
      <p:ext uri="{BB962C8B-B14F-4D97-AF65-F5344CB8AC3E}">
        <p14:creationId xmlns:p14="http://schemas.microsoft.com/office/powerpoint/2010/main" val="2681126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a:t>Lecturers</a:t>
            </a:r>
            <a:endParaRPr lang="en-GB" dirty="0"/>
          </a:p>
        </p:txBody>
      </p:sp>
      <p:pic>
        <p:nvPicPr>
          <p:cNvPr id="11" name="Picture Placeholder 10">
            <a:extLst>
              <a:ext uri="{FF2B5EF4-FFF2-40B4-BE49-F238E27FC236}">
                <a16:creationId xmlns:a16="http://schemas.microsoft.com/office/drawing/2014/main" id="{5AA79C91-F5B3-A74D-A394-2E37234BB50F}"/>
              </a:ext>
            </a:extLst>
          </p:cNvPr>
          <p:cNvPicPr>
            <a:picLocks noGrp="1" noChangeAspect="1"/>
          </p:cNvPicPr>
          <p:nvPr>
            <p:ph type="pic" sz="quarter" idx="15"/>
          </p:nvPr>
        </p:nvPicPr>
        <p:blipFill rotWithShape="1">
          <a:blip r:embed="rId3"/>
          <a:srcRect l="13736" t="6835" r="33803" b="52273"/>
          <a:stretch/>
        </p:blipFill>
        <p:spPr>
          <a:xfrm>
            <a:off x="623888" y="1773237"/>
            <a:ext cx="3527425" cy="3666099"/>
          </a:xfrm>
          <a:prstGeom prst="rect">
            <a:avLst/>
          </a:prstGeom>
        </p:spPr>
      </p:pic>
      <p:pic>
        <p:nvPicPr>
          <p:cNvPr id="12" name="Picture Placeholder 11">
            <a:extLst>
              <a:ext uri="{FF2B5EF4-FFF2-40B4-BE49-F238E27FC236}">
                <a16:creationId xmlns:a16="http://schemas.microsoft.com/office/drawing/2014/main" id="{CF3FC1EF-4DD5-3141-AC41-EEB33E13A406}"/>
              </a:ext>
            </a:extLst>
          </p:cNvPr>
          <p:cNvPicPr>
            <a:picLocks noGrp="1" noChangeAspect="1"/>
          </p:cNvPicPr>
          <p:nvPr>
            <p:ph type="pic" sz="quarter" idx="18"/>
          </p:nvPr>
        </p:nvPicPr>
        <p:blipFill rotWithShape="1">
          <a:blip r:embed="rId4"/>
          <a:srcRect b="19588"/>
          <a:stretch/>
        </p:blipFill>
        <p:spPr>
          <a:xfrm>
            <a:off x="8040688" y="1773237"/>
            <a:ext cx="3527426" cy="3666100"/>
          </a:xfrm>
          <a:prstGeom prst="rect">
            <a:avLst/>
          </a:prstGeom>
        </p:spPr>
      </p:pic>
      <p:pic>
        <p:nvPicPr>
          <p:cNvPr id="10" name="Picture Placeholder 9" descr="A person smiling for the camera&#13;&#10;&#13;&#10;Description automatically generated">
            <a:extLst>
              <a:ext uri="{FF2B5EF4-FFF2-40B4-BE49-F238E27FC236}">
                <a16:creationId xmlns:a16="http://schemas.microsoft.com/office/drawing/2014/main" id="{54D05423-4CB4-3B46-A71E-3115D82841B0}"/>
              </a:ext>
            </a:extLst>
          </p:cNvPr>
          <p:cNvPicPr>
            <a:picLocks noGrp="1" noChangeAspect="1"/>
          </p:cNvPicPr>
          <p:nvPr>
            <p:ph type="pic" sz="quarter" idx="19"/>
          </p:nvPr>
        </p:nvPicPr>
        <p:blipFill rotWithShape="1">
          <a:blip r:embed="rId5"/>
          <a:srcRect l="21767" t="12041" r="23922" b="24541"/>
          <a:stretch/>
        </p:blipFill>
        <p:spPr>
          <a:xfrm>
            <a:off x="4295775" y="1773236"/>
            <a:ext cx="3600450" cy="3666100"/>
          </a:xfrm>
        </p:spPr>
      </p:pic>
      <p:sp>
        <p:nvSpPr>
          <p:cNvPr id="8" name="Slide Number Placeholder 7"/>
          <p:cNvSpPr>
            <a:spLocks noGrp="1"/>
          </p:cNvSpPr>
          <p:nvPr>
            <p:ph type="sldNum" sz="quarter" idx="4294967295"/>
          </p:nvPr>
        </p:nvSpPr>
        <p:spPr>
          <a:xfrm>
            <a:off x="11760200" y="6381750"/>
            <a:ext cx="431800" cy="287338"/>
          </a:xfrm>
        </p:spPr>
        <p:txBody>
          <a:bodyPr/>
          <a:lstStyle/>
          <a:p>
            <a:fld id="{03AC6681-E0FD-2C4C-B392-04A572FD2AAE}" type="slidenum">
              <a:rPr lang="en-US" smtClean="0"/>
              <a:pPr/>
              <a:t>4</a:t>
            </a:fld>
            <a:endParaRPr lang="en-US"/>
          </a:p>
        </p:txBody>
      </p:sp>
      <p:sp>
        <p:nvSpPr>
          <p:cNvPr id="16" name="TextBox 15">
            <a:extLst>
              <a:ext uri="{FF2B5EF4-FFF2-40B4-BE49-F238E27FC236}">
                <a16:creationId xmlns:a16="http://schemas.microsoft.com/office/drawing/2014/main" id="{239E9460-D602-6846-B3A4-B0330D74A3D5}"/>
              </a:ext>
            </a:extLst>
          </p:cNvPr>
          <p:cNvSpPr txBox="1"/>
          <p:nvPr/>
        </p:nvSpPr>
        <p:spPr>
          <a:xfrm>
            <a:off x="623888" y="5439337"/>
            <a:ext cx="3527425" cy="954107"/>
          </a:xfrm>
          <a:prstGeom prst="rect">
            <a:avLst/>
          </a:prstGeom>
          <a:noFill/>
        </p:spPr>
        <p:txBody>
          <a:bodyPr wrap="square" rtlCol="0">
            <a:spAutoFit/>
          </a:bodyPr>
          <a:lstStyle/>
          <a:p>
            <a:r>
              <a:rPr lang="en-GB" sz="2000" dirty="0"/>
              <a:t>Dr Nicholas Gibbins</a:t>
            </a:r>
            <a:br>
              <a:rPr lang="en-GB" sz="2000" dirty="0"/>
            </a:br>
            <a:r>
              <a:rPr lang="en-GB" dirty="0" err="1"/>
              <a:t>nmg@ecs.soton.ac.uk</a:t>
            </a:r>
            <a:endParaRPr lang="en-GB" dirty="0"/>
          </a:p>
          <a:p>
            <a:endParaRPr lang="en-US" dirty="0"/>
          </a:p>
        </p:txBody>
      </p:sp>
      <p:sp>
        <p:nvSpPr>
          <p:cNvPr id="17" name="TextBox 16">
            <a:extLst>
              <a:ext uri="{FF2B5EF4-FFF2-40B4-BE49-F238E27FC236}">
                <a16:creationId xmlns:a16="http://schemas.microsoft.com/office/drawing/2014/main" id="{FB4A3D91-6143-8A46-9F62-F031029595A0}"/>
              </a:ext>
            </a:extLst>
          </p:cNvPr>
          <p:cNvSpPr txBox="1"/>
          <p:nvPr/>
        </p:nvSpPr>
        <p:spPr>
          <a:xfrm>
            <a:off x="4295775" y="5439337"/>
            <a:ext cx="3600450" cy="677108"/>
          </a:xfrm>
          <a:prstGeom prst="rect">
            <a:avLst/>
          </a:prstGeom>
          <a:noFill/>
        </p:spPr>
        <p:txBody>
          <a:bodyPr wrap="square" rtlCol="0">
            <a:spAutoFit/>
          </a:bodyPr>
          <a:lstStyle/>
          <a:p>
            <a:r>
              <a:rPr lang="en-US" sz="2000" dirty="0" err="1"/>
              <a:t>Dr</a:t>
            </a:r>
            <a:r>
              <a:rPr lang="en-US" sz="2000" dirty="0"/>
              <a:t> George </a:t>
            </a:r>
            <a:r>
              <a:rPr lang="en-GB" sz="2000" dirty="0" err="1"/>
              <a:t>Konstantinidis</a:t>
            </a:r>
            <a:endParaRPr lang="en-GB" sz="2000" dirty="0"/>
          </a:p>
          <a:p>
            <a:r>
              <a:rPr lang="en-GB" dirty="0" err="1"/>
              <a:t>g.konstantinidis@soton.ac.uk</a:t>
            </a:r>
            <a:endParaRPr lang="en-GB" dirty="0"/>
          </a:p>
        </p:txBody>
      </p:sp>
      <p:sp>
        <p:nvSpPr>
          <p:cNvPr id="19" name="TextBox 18">
            <a:extLst>
              <a:ext uri="{FF2B5EF4-FFF2-40B4-BE49-F238E27FC236}">
                <a16:creationId xmlns:a16="http://schemas.microsoft.com/office/drawing/2014/main" id="{4B37509E-3AA2-AA48-860A-A736F4FCA47F}"/>
              </a:ext>
            </a:extLst>
          </p:cNvPr>
          <p:cNvSpPr txBox="1"/>
          <p:nvPr/>
        </p:nvSpPr>
        <p:spPr>
          <a:xfrm>
            <a:off x="8040688" y="5439337"/>
            <a:ext cx="3527425" cy="677108"/>
          </a:xfrm>
          <a:prstGeom prst="rect">
            <a:avLst/>
          </a:prstGeom>
          <a:noFill/>
        </p:spPr>
        <p:txBody>
          <a:bodyPr wrap="square" rtlCol="0">
            <a:spAutoFit/>
          </a:bodyPr>
          <a:lstStyle/>
          <a:p>
            <a:r>
              <a:rPr lang="en-GB" sz="2000" dirty="0" err="1"/>
              <a:t>Prof.</a:t>
            </a:r>
            <a:r>
              <a:rPr lang="en-GB" sz="2000" dirty="0"/>
              <a:t> Steffen </a:t>
            </a:r>
            <a:r>
              <a:rPr lang="en-GB" sz="2000" dirty="0" err="1"/>
              <a:t>Staab</a:t>
            </a:r>
            <a:br>
              <a:rPr lang="en-GB" sz="2000" dirty="0"/>
            </a:br>
            <a:r>
              <a:rPr lang="en-GB" dirty="0"/>
              <a:t>srs2m14@ecs.soton.ac.uk</a:t>
            </a:r>
          </a:p>
        </p:txBody>
      </p:sp>
    </p:spTree>
    <p:extLst>
      <p:ext uri="{BB962C8B-B14F-4D97-AF65-F5344CB8AC3E}">
        <p14:creationId xmlns:p14="http://schemas.microsoft.com/office/powerpoint/2010/main" val="3846738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Grp="1" noChangeArrowheads="1"/>
          </p:cNvSpPr>
          <p:nvPr>
            <p:ph type="title"/>
          </p:nvPr>
        </p:nvSpPr>
        <p:spPr/>
        <p:txBody>
          <a:bodyPr/>
          <a:lstStyle/>
          <a:p>
            <a:pPr eaLnBrk="1" hangingPunct="1"/>
            <a:r>
              <a:rPr lang="en-GB"/>
              <a:t>Resource Description Framework</a:t>
            </a:r>
          </a:p>
        </p:txBody>
      </p:sp>
      <p:sp>
        <p:nvSpPr>
          <p:cNvPr id="2" name="Slide Number Placeholder 1"/>
          <p:cNvSpPr>
            <a:spLocks noGrp="1"/>
          </p:cNvSpPr>
          <p:nvPr>
            <p:ph type="sldNum" sz="quarter" idx="12"/>
          </p:nvPr>
        </p:nvSpPr>
        <p:spPr/>
        <p:txBody>
          <a:bodyPr/>
          <a:lstStyle/>
          <a:p>
            <a:fld id="{03AC6681-E0FD-2C4C-B392-04A572FD2AAE}" type="slidenum">
              <a:rPr lang="en-US" smtClean="0"/>
              <a:pPr/>
              <a:t>40</a:t>
            </a:fld>
            <a:endParaRPr lang="en-US" dirty="0"/>
          </a:p>
        </p:txBody>
      </p:sp>
      <p:sp>
        <p:nvSpPr>
          <p:cNvPr id="103427" name="Rectangle 5"/>
          <p:cNvSpPr>
            <a:spLocks noGrp="1" noChangeArrowheads="1"/>
          </p:cNvSpPr>
          <p:nvPr>
            <p:ph sz="quarter" idx="13"/>
          </p:nvPr>
        </p:nvSpPr>
        <p:spPr/>
        <p:txBody>
          <a:bodyPr/>
          <a:lstStyle/>
          <a:p>
            <a:pPr marL="0" indent="0">
              <a:buNone/>
            </a:pPr>
            <a:r>
              <a:rPr lang="en-GB" b="1" dirty="0"/>
              <a:t>RDF</a:t>
            </a:r>
            <a:r>
              <a:rPr lang="en-GB" dirty="0"/>
              <a:t> is a framework for representing information about resources</a:t>
            </a:r>
          </a:p>
          <a:p>
            <a:r>
              <a:rPr lang="en-GB" dirty="0"/>
              <a:t>Triple-based data model (abstract syntax)</a:t>
            </a:r>
          </a:p>
          <a:p>
            <a:r>
              <a:rPr lang="en-GB" dirty="0"/>
              <a:t>Uses URIs to identify resources and relations</a:t>
            </a:r>
          </a:p>
          <a:p>
            <a:r>
              <a:rPr lang="en-GB" dirty="0"/>
              <a:t>Model-theoretic semantics</a:t>
            </a:r>
          </a:p>
          <a:p>
            <a:r>
              <a:rPr lang="en-GB" dirty="0"/>
              <a:t>Various serialisation formats (RDF/XML, Turtle, JSON-LD, </a:t>
            </a:r>
            <a:r>
              <a:rPr lang="en-GB" dirty="0" err="1"/>
              <a:t>RDFa</a:t>
            </a:r>
            <a:r>
              <a:rPr lang="en-GB" dirty="0"/>
              <a:t>, </a:t>
            </a:r>
            <a:r>
              <a:rPr lang="en-GB" dirty="0" err="1"/>
              <a:t>etc</a:t>
            </a:r>
            <a:r>
              <a:rPr lang="en-GB" dirty="0"/>
              <a:t>)</a:t>
            </a:r>
          </a:p>
        </p:txBody>
      </p:sp>
      <p:sp>
        <p:nvSpPr>
          <p:cNvPr id="3" name="Text Placeholder 2">
            <a:extLst>
              <a:ext uri="{FF2B5EF4-FFF2-40B4-BE49-F238E27FC236}">
                <a16:creationId xmlns:a16="http://schemas.microsoft.com/office/drawing/2014/main" id="{1A27C589-9F38-3549-8F66-BD637963DB6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765610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p:cNvSpPr>
            <a:spLocks noGrp="1" noChangeArrowheads="1"/>
          </p:cNvSpPr>
          <p:nvPr>
            <p:ph type="title"/>
          </p:nvPr>
        </p:nvSpPr>
        <p:spPr/>
        <p:txBody>
          <a:bodyPr/>
          <a:lstStyle/>
          <a:p>
            <a:pPr eaLnBrk="1" hangingPunct="1"/>
            <a:r>
              <a:rPr lang="en-GB" dirty="0"/>
              <a:t>RDF Vocabulary Description Language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41</a:t>
            </a:fld>
            <a:endParaRPr lang="en-US" dirty="0"/>
          </a:p>
        </p:txBody>
      </p:sp>
      <p:sp>
        <p:nvSpPr>
          <p:cNvPr id="107523" name="Rectangle 5"/>
          <p:cNvSpPr>
            <a:spLocks noGrp="1" noChangeArrowheads="1"/>
          </p:cNvSpPr>
          <p:nvPr>
            <p:ph sz="quarter" idx="13"/>
          </p:nvPr>
        </p:nvSpPr>
        <p:spPr/>
        <p:txBody>
          <a:bodyPr/>
          <a:lstStyle/>
          <a:p>
            <a:pPr marL="0" indent="0">
              <a:buNone/>
            </a:pPr>
            <a:r>
              <a:rPr lang="en-GB" dirty="0"/>
              <a:t>RDF lets us make assertions about resources using a given vocabulary </a:t>
            </a:r>
          </a:p>
          <a:p>
            <a:pPr marL="0" indent="0">
              <a:buNone/>
            </a:pPr>
            <a:r>
              <a:rPr lang="en-GB" dirty="0"/>
              <a:t>RDF does not let us define these domain vocabularies by itself</a:t>
            </a:r>
          </a:p>
          <a:p>
            <a:pPr eaLnBrk="1" hangingPunct="1"/>
            <a:endParaRPr lang="en-GB" dirty="0"/>
          </a:p>
          <a:p>
            <a:pPr marL="0" indent="0">
              <a:buNone/>
            </a:pPr>
            <a:r>
              <a:rPr lang="en-GB" b="1" dirty="0"/>
              <a:t>RDF Schema </a:t>
            </a:r>
            <a:r>
              <a:rPr lang="en-GB" dirty="0"/>
              <a:t>is an RDF vocabulary which we can use to define other vocabularies</a:t>
            </a:r>
          </a:p>
          <a:p>
            <a:r>
              <a:rPr lang="en-GB" dirty="0"/>
              <a:t>Define classes of objects and their relationship with other classes</a:t>
            </a:r>
          </a:p>
          <a:p>
            <a:r>
              <a:rPr lang="en-GB" dirty="0"/>
              <a:t>Define properties that relate objects together and their characteristics</a:t>
            </a:r>
          </a:p>
        </p:txBody>
      </p:sp>
      <p:sp>
        <p:nvSpPr>
          <p:cNvPr id="3" name="Text Placeholder 2">
            <a:extLst>
              <a:ext uri="{FF2B5EF4-FFF2-40B4-BE49-F238E27FC236}">
                <a16:creationId xmlns:a16="http://schemas.microsoft.com/office/drawing/2014/main" id="{C4CD9DED-6C20-5748-9325-0ED6CD8801A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322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Mixing Vocabularies</a:t>
            </a:r>
          </a:p>
        </p:txBody>
      </p:sp>
      <p:sp>
        <p:nvSpPr>
          <p:cNvPr id="93188" name="Oval 4"/>
          <p:cNvSpPr>
            <a:spLocks noChangeArrowheads="1"/>
          </p:cNvSpPr>
          <p:nvPr/>
        </p:nvSpPr>
        <p:spPr bwMode="auto">
          <a:xfrm>
            <a:off x="4592209"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81135"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62501"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62373"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92209"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35322" y="3083107"/>
            <a:ext cx="2160000" cy="360000"/>
          </a:xfrm>
          <a:prstGeom prst="rect">
            <a:avLst/>
          </a:prstGeom>
          <a:solidFill>
            <a:schemeClr val="bg2"/>
          </a:solidFill>
          <a:ln w="25400">
            <a:noFill/>
            <a:miter lim="800000"/>
            <a:headEnd/>
            <a:tailEnd/>
          </a:ln>
        </p:spPr>
        <p:txBody>
          <a:bodyPr wrap="square" lIns="72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35322" y="3833965"/>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35322" y="4583024"/>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34562" y="2551237"/>
            <a:ext cx="2557124"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63696" y="5666666"/>
            <a:ext cx="2493252"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13125" y="2920569"/>
            <a:ext cx="1079085" cy="1091628"/>
          </a:xfrm>
          <a:prstGeom prst="curvedConnector2">
            <a:avLst/>
          </a:prstGeom>
          <a:noFill/>
          <a:ln w="25400">
            <a:solidFill>
              <a:srgbClr val="FF0000"/>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9933" y="2687256"/>
            <a:ext cx="545349" cy="1697055"/>
          </a:xfrm>
          <a:prstGeom prst="curvedConnector2">
            <a:avLst/>
          </a:prstGeom>
          <a:noFill/>
          <a:ln w="25400">
            <a:solidFill>
              <a:srgbClr val="FF0000"/>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49682" y="3650333"/>
            <a:ext cx="547088" cy="1678293"/>
          </a:xfrm>
          <a:prstGeom prst="curvedConnector2">
            <a:avLst/>
          </a:prstGeom>
          <a:noFill/>
          <a:ln w="25400">
            <a:solidFill>
              <a:srgbClr val="FF0000"/>
            </a:solidFill>
            <a:round/>
            <a:headEnd/>
            <a:tailEnd type="arrow" w="med" len="med"/>
          </a:ln>
        </p:spPr>
      </p:cxnSp>
      <p:cxnSp>
        <p:nvCxnSpPr>
          <p:cNvPr id="93201" name="AutoShape 17"/>
          <p:cNvCxnSpPr>
            <a:cxnSpLocks noChangeShapeType="1"/>
            <a:stCxn id="93192" idx="6"/>
            <a:endCxn id="93190" idx="2"/>
          </p:cNvCxnSpPr>
          <p:nvPr/>
        </p:nvCxnSpPr>
        <p:spPr bwMode="auto">
          <a:xfrm>
            <a:off x="5168472" y="4012197"/>
            <a:ext cx="1594029" cy="1315"/>
          </a:xfrm>
          <a:prstGeom prst="straightConnector1">
            <a:avLst/>
          </a:prstGeom>
          <a:noFill/>
          <a:ln w="25400">
            <a:solidFill>
              <a:srgbClr val="FF0000"/>
            </a:solidFill>
            <a:round/>
            <a:headEnd/>
            <a:tailEnd type="arrow" w="med" len="med"/>
          </a:ln>
        </p:spPr>
      </p:cxnSp>
      <p:cxnSp>
        <p:nvCxnSpPr>
          <p:cNvPr id="93202" name="AutoShape 18"/>
          <p:cNvCxnSpPr>
            <a:cxnSpLocks noChangeShapeType="1"/>
            <a:stCxn id="93189" idx="6"/>
            <a:endCxn id="93193" idx="1"/>
          </p:cNvCxnSpPr>
          <p:nvPr/>
        </p:nvCxnSpPr>
        <p:spPr bwMode="auto">
          <a:xfrm flipV="1">
            <a:off x="7357397" y="3263107"/>
            <a:ext cx="1177925" cy="1"/>
          </a:xfrm>
          <a:prstGeom prst="straightConnector1">
            <a:avLst/>
          </a:prstGeom>
          <a:noFill/>
          <a:ln w="25400">
            <a:solidFill>
              <a:srgbClr val="00B050"/>
            </a:solidFill>
            <a:round/>
            <a:headEnd/>
            <a:tailEnd type="arrow" w="med" len="med"/>
          </a:ln>
        </p:spPr>
      </p:cxnSp>
      <p:cxnSp>
        <p:nvCxnSpPr>
          <p:cNvPr id="93203" name="AutoShape 19"/>
          <p:cNvCxnSpPr>
            <a:cxnSpLocks noChangeShapeType="1"/>
            <a:stCxn id="93190" idx="6"/>
            <a:endCxn id="93194" idx="1"/>
          </p:cNvCxnSpPr>
          <p:nvPr/>
        </p:nvCxnSpPr>
        <p:spPr bwMode="auto">
          <a:xfrm>
            <a:off x="7338763" y="4013512"/>
            <a:ext cx="1196559" cy="453"/>
          </a:xfrm>
          <a:prstGeom prst="straightConnector1">
            <a:avLst/>
          </a:prstGeom>
          <a:noFill/>
          <a:ln w="25400">
            <a:solidFill>
              <a:srgbClr val="00B050"/>
            </a:solidFill>
            <a:round/>
            <a:headEnd/>
            <a:tailEnd type="arrow" w="med" len="med"/>
          </a:ln>
        </p:spPr>
      </p:cxnSp>
      <p:cxnSp>
        <p:nvCxnSpPr>
          <p:cNvPr id="93204" name="AutoShape 20"/>
          <p:cNvCxnSpPr>
            <a:cxnSpLocks noChangeShapeType="1"/>
            <a:stCxn id="93191" idx="6"/>
            <a:endCxn id="93195" idx="1"/>
          </p:cNvCxnSpPr>
          <p:nvPr/>
        </p:nvCxnSpPr>
        <p:spPr bwMode="auto">
          <a:xfrm>
            <a:off x="7338635" y="4763024"/>
            <a:ext cx="1196687" cy="0"/>
          </a:xfrm>
          <a:prstGeom prst="straightConnector1">
            <a:avLst/>
          </a:prstGeom>
          <a:noFill/>
          <a:ln w="25400">
            <a:solidFill>
              <a:srgbClr val="00B050"/>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33072" y="4547597"/>
            <a:ext cx="494539" cy="1"/>
          </a:xfrm>
          <a:prstGeom prst="curvedConnector3">
            <a:avLst>
              <a:gd name="adj1" fmla="val 50000"/>
            </a:avLst>
          </a:prstGeom>
          <a:noFill/>
          <a:ln w="25400">
            <a:solidFill>
              <a:srgbClr val="00B0F0"/>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78543" y="5049535"/>
            <a:ext cx="480202" cy="1123392"/>
          </a:xfrm>
          <a:prstGeom prst="curvedConnector2">
            <a:avLst/>
          </a:prstGeom>
          <a:noFill/>
          <a:ln w="25400">
            <a:solidFill>
              <a:srgbClr val="FF0000"/>
            </a:solidFill>
            <a:round/>
            <a:headEnd/>
            <a:tailEnd type="arrow" w="med" len="med"/>
          </a:ln>
        </p:spPr>
      </p:cxnSp>
      <p:sp>
        <p:nvSpPr>
          <p:cNvPr id="93207" name="Text Box 23"/>
          <p:cNvSpPr txBox="1">
            <a:spLocks noChangeArrowheads="1"/>
          </p:cNvSpPr>
          <p:nvPr/>
        </p:nvSpPr>
        <p:spPr bwMode="auto">
          <a:xfrm>
            <a:off x="7472217"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8" name="Text Box 24"/>
          <p:cNvSpPr txBox="1">
            <a:spLocks noChangeArrowheads="1"/>
          </p:cNvSpPr>
          <p:nvPr/>
        </p:nvSpPr>
        <p:spPr bwMode="auto">
          <a:xfrm>
            <a:off x="7478711"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9" name="Text Box 25"/>
          <p:cNvSpPr txBox="1">
            <a:spLocks noChangeArrowheads="1"/>
          </p:cNvSpPr>
          <p:nvPr/>
        </p:nvSpPr>
        <p:spPr bwMode="auto">
          <a:xfrm>
            <a:off x="7472216" y="3994809"/>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10" name="Text Box 26"/>
          <p:cNvSpPr txBox="1">
            <a:spLocks noChangeArrowheads="1"/>
          </p:cNvSpPr>
          <p:nvPr/>
        </p:nvSpPr>
        <p:spPr bwMode="auto">
          <a:xfrm>
            <a:off x="3100913"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1" name="Text Box 27"/>
          <p:cNvSpPr txBox="1">
            <a:spLocks noChangeArrowheads="1"/>
          </p:cNvSpPr>
          <p:nvPr/>
        </p:nvSpPr>
        <p:spPr bwMode="auto">
          <a:xfrm>
            <a:off x="4643552"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2" name="Text Box 28"/>
          <p:cNvSpPr txBox="1">
            <a:spLocks noChangeArrowheads="1"/>
          </p:cNvSpPr>
          <p:nvPr/>
        </p:nvSpPr>
        <p:spPr bwMode="auto">
          <a:xfrm>
            <a:off x="5621212"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3" name="Text Box 29"/>
          <p:cNvSpPr txBox="1">
            <a:spLocks noChangeArrowheads="1"/>
          </p:cNvSpPr>
          <p:nvPr/>
        </p:nvSpPr>
        <p:spPr bwMode="auto">
          <a:xfrm>
            <a:off x="3340217"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solidFill>
                  <a:srgbClr val="00B0F0"/>
                </a:solidFill>
              </a:rPr>
              <a:t>publishedIn</a:t>
            </a:r>
            <a:endParaRPr lang="en-US" dirty="0">
              <a:solidFill>
                <a:srgbClr val="00B0F0"/>
              </a:solidFill>
            </a:endParaRPr>
          </a:p>
        </p:txBody>
      </p:sp>
      <p:sp>
        <p:nvSpPr>
          <p:cNvPr id="93214" name="Text Box 30"/>
          <p:cNvSpPr txBox="1">
            <a:spLocks noChangeArrowheads="1"/>
          </p:cNvSpPr>
          <p:nvPr/>
        </p:nvSpPr>
        <p:spPr bwMode="auto">
          <a:xfrm>
            <a:off x="5626426"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5" name="Text Box 31"/>
          <p:cNvSpPr txBox="1">
            <a:spLocks noChangeArrowheads="1"/>
          </p:cNvSpPr>
          <p:nvPr/>
        </p:nvSpPr>
        <p:spPr bwMode="auto">
          <a:xfrm>
            <a:off x="5628610" y="3336524"/>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6" name="Text Box 32"/>
          <p:cNvSpPr txBox="1">
            <a:spLocks noChangeArrowheads="1"/>
          </p:cNvSpPr>
          <p:nvPr/>
        </p:nvSpPr>
        <p:spPr bwMode="auto">
          <a:xfrm>
            <a:off x="6806535" y="2305051"/>
            <a:ext cx="1152525" cy="369332"/>
          </a:xfrm>
          <a:prstGeom prst="rect">
            <a:avLst/>
          </a:prstGeom>
          <a:solidFill>
            <a:schemeClr val="bg2"/>
          </a:solidFill>
          <a:ln w="25400">
            <a:noFill/>
            <a:miter lim="800000"/>
            <a:headEnd/>
            <a:tailEnd/>
          </a:ln>
        </p:spPr>
        <p:txBody>
          <a:bodyPr lIns="72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26264" y="2143794"/>
            <a:ext cx="1234348" cy="1926194"/>
          </a:xfrm>
          <a:prstGeom prst="curvedConnector2">
            <a:avLst/>
          </a:prstGeom>
          <a:noFill/>
          <a:ln w="25400">
            <a:solidFill>
              <a:srgbClr val="FF0000"/>
            </a:solidFill>
            <a:round/>
            <a:headEnd/>
            <a:tailEnd type="arrow" w="med" len="med"/>
          </a:ln>
        </p:spPr>
      </p:cxnSp>
      <p:sp>
        <p:nvSpPr>
          <p:cNvPr id="93218" name="Text Box 34"/>
          <p:cNvSpPr txBox="1">
            <a:spLocks noChangeArrowheads="1"/>
          </p:cNvSpPr>
          <p:nvPr/>
        </p:nvSpPr>
        <p:spPr bwMode="auto">
          <a:xfrm>
            <a:off x="5317219"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date</a:t>
            </a:r>
            <a:endParaRPr lang="en-US" dirty="0">
              <a:solidFill>
                <a:srgbClr val="FF0000"/>
              </a:solidFill>
            </a:endParaRPr>
          </a:p>
        </p:txBody>
      </p:sp>
      <p:cxnSp>
        <p:nvCxnSpPr>
          <p:cNvPr id="36" name="AutoShape 18">
            <a:extLst>
              <a:ext uri="{FF2B5EF4-FFF2-40B4-BE49-F238E27FC236}">
                <a16:creationId xmlns:a16="http://schemas.microsoft.com/office/drawing/2014/main" id="{DDA4A371-AE21-E54E-9BD1-EFF0A22FD561}"/>
              </a:ext>
            </a:extLst>
          </p:cNvPr>
          <p:cNvCxnSpPr>
            <a:cxnSpLocks noChangeShapeType="1"/>
          </p:cNvCxnSpPr>
          <p:nvPr/>
        </p:nvCxnSpPr>
        <p:spPr bwMode="auto">
          <a:xfrm flipV="1">
            <a:off x="10590213" y="5363193"/>
            <a:ext cx="977900" cy="7937"/>
          </a:xfrm>
          <a:prstGeom prst="straightConnector1">
            <a:avLst/>
          </a:prstGeom>
          <a:noFill/>
          <a:ln w="25400" cap="flat" cmpd="sng" algn="ctr">
            <a:solidFill>
              <a:srgbClr val="00B050"/>
            </a:solidFill>
            <a:prstDash val="solid"/>
            <a:round/>
            <a:headEnd type="none" w="med" len="med"/>
            <a:tailEnd type="arrow" w="med" len="med"/>
          </a:ln>
        </p:spPr>
      </p:cxnSp>
      <p:sp>
        <p:nvSpPr>
          <p:cNvPr id="37" name="Text Box 23">
            <a:extLst>
              <a:ext uri="{FF2B5EF4-FFF2-40B4-BE49-F238E27FC236}">
                <a16:creationId xmlns:a16="http://schemas.microsoft.com/office/drawing/2014/main" id="{E3DD2869-76E7-D841-AD16-F64F0E9287D5}"/>
              </a:ext>
            </a:extLst>
          </p:cNvPr>
          <p:cNvSpPr txBox="1">
            <a:spLocks noChangeArrowheads="1"/>
          </p:cNvSpPr>
          <p:nvPr/>
        </p:nvSpPr>
        <p:spPr bwMode="auto">
          <a:xfrm>
            <a:off x="9966323" y="5178527"/>
            <a:ext cx="623890"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50"/>
                </a:solidFill>
              </a:rPr>
              <a:t>foaf</a:t>
            </a:r>
            <a:endParaRPr lang="en-US" dirty="0">
              <a:solidFill>
                <a:srgbClr val="00B050"/>
              </a:solidFill>
            </a:endParaRPr>
          </a:p>
        </p:txBody>
      </p:sp>
      <p:cxnSp>
        <p:nvCxnSpPr>
          <p:cNvPr id="38" name="AutoShape 17">
            <a:extLst>
              <a:ext uri="{FF2B5EF4-FFF2-40B4-BE49-F238E27FC236}">
                <a16:creationId xmlns:a16="http://schemas.microsoft.com/office/drawing/2014/main" id="{EF571D15-66CD-DC40-AF6C-05713C7E28E0}"/>
              </a:ext>
            </a:extLst>
          </p:cNvPr>
          <p:cNvCxnSpPr>
            <a:cxnSpLocks noChangeShapeType="1"/>
          </p:cNvCxnSpPr>
          <p:nvPr/>
        </p:nvCxnSpPr>
        <p:spPr bwMode="auto">
          <a:xfrm>
            <a:off x="10590213" y="5793301"/>
            <a:ext cx="977900" cy="1588"/>
          </a:xfrm>
          <a:prstGeom prst="straightConnector1">
            <a:avLst/>
          </a:prstGeom>
          <a:noFill/>
          <a:ln w="25400" cap="flat" cmpd="sng" algn="ctr">
            <a:solidFill>
              <a:srgbClr val="FF0000"/>
            </a:solidFill>
            <a:prstDash val="solid"/>
            <a:round/>
            <a:headEnd type="none" w="med" len="med"/>
            <a:tailEnd type="arrow" w="med" len="med"/>
          </a:ln>
        </p:spPr>
      </p:cxnSp>
      <p:sp>
        <p:nvSpPr>
          <p:cNvPr id="39" name="Text Box 30">
            <a:extLst>
              <a:ext uri="{FF2B5EF4-FFF2-40B4-BE49-F238E27FC236}">
                <a16:creationId xmlns:a16="http://schemas.microsoft.com/office/drawing/2014/main" id="{113CB03E-0614-EF49-8FB4-531CD7CBB52B}"/>
              </a:ext>
            </a:extLst>
          </p:cNvPr>
          <p:cNvSpPr txBox="1">
            <a:spLocks noChangeArrowheads="1"/>
          </p:cNvSpPr>
          <p:nvPr/>
        </p:nvSpPr>
        <p:spPr bwMode="auto">
          <a:xfrm>
            <a:off x="10141051" y="5574278"/>
            <a:ext cx="449162" cy="369332"/>
          </a:xfrm>
          <a:prstGeom prst="rect">
            <a:avLst/>
          </a:prstGeom>
          <a:noFill/>
          <a:ln w="9525">
            <a:noFill/>
            <a:miter lim="800000"/>
            <a:headEnd/>
            <a:tailEnd/>
          </a:ln>
        </p:spPr>
        <p:txBody>
          <a:bodyPr wrap="none">
            <a:prstTxWarp prst="textNoShape">
              <a:avLst/>
            </a:prstTxWarp>
            <a:spAutoFit/>
          </a:bodyPr>
          <a:lstStyle/>
          <a:p>
            <a:pPr algn="ctr"/>
            <a:r>
              <a:rPr lang="en-GB" dirty="0">
                <a:solidFill>
                  <a:srgbClr val="FF0000"/>
                </a:solidFill>
              </a:rPr>
              <a:t>dc</a:t>
            </a:r>
            <a:endParaRPr lang="en-US" dirty="0">
              <a:solidFill>
                <a:srgbClr val="FF0000"/>
              </a:solidFill>
            </a:endParaRPr>
          </a:p>
        </p:txBody>
      </p:sp>
      <p:cxnSp>
        <p:nvCxnSpPr>
          <p:cNvPr id="40" name="AutoShape 17">
            <a:extLst>
              <a:ext uri="{FF2B5EF4-FFF2-40B4-BE49-F238E27FC236}">
                <a16:creationId xmlns:a16="http://schemas.microsoft.com/office/drawing/2014/main" id="{312F0F59-9669-F946-BC72-6265D413487B}"/>
              </a:ext>
            </a:extLst>
          </p:cNvPr>
          <p:cNvCxnSpPr>
            <a:cxnSpLocks noChangeShapeType="1"/>
          </p:cNvCxnSpPr>
          <p:nvPr/>
        </p:nvCxnSpPr>
        <p:spPr bwMode="auto">
          <a:xfrm>
            <a:off x="10590213" y="6215472"/>
            <a:ext cx="977900" cy="1588"/>
          </a:xfrm>
          <a:prstGeom prst="straightConnector1">
            <a:avLst/>
          </a:prstGeom>
          <a:noFill/>
          <a:ln w="25400" cap="flat" cmpd="sng" algn="ctr">
            <a:solidFill>
              <a:srgbClr val="00B0F0"/>
            </a:solidFill>
            <a:prstDash val="solid"/>
            <a:round/>
            <a:headEnd type="none" w="med" len="med"/>
            <a:tailEnd type="arrow" w="med" len="med"/>
          </a:ln>
        </p:spPr>
      </p:cxnSp>
      <p:sp>
        <p:nvSpPr>
          <p:cNvPr id="41" name="Text Box 30">
            <a:extLst>
              <a:ext uri="{FF2B5EF4-FFF2-40B4-BE49-F238E27FC236}">
                <a16:creationId xmlns:a16="http://schemas.microsoft.com/office/drawing/2014/main" id="{42B2FB26-9FB1-2442-9897-A9089A704A7E}"/>
              </a:ext>
            </a:extLst>
          </p:cNvPr>
          <p:cNvSpPr txBox="1">
            <a:spLocks noChangeArrowheads="1"/>
          </p:cNvSpPr>
          <p:nvPr/>
        </p:nvSpPr>
        <p:spPr bwMode="auto">
          <a:xfrm>
            <a:off x="9935866" y="5996449"/>
            <a:ext cx="684803"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F0"/>
                </a:solidFill>
              </a:rPr>
              <a:t>bibo</a:t>
            </a:r>
            <a:endParaRPr lang="en-US" dirty="0">
              <a:solidFill>
                <a:srgbClr val="00B0F0"/>
              </a:solidFill>
            </a:endParaRPr>
          </a:p>
        </p:txBody>
      </p:sp>
    </p:spTree>
    <p:extLst>
      <p:ext uri="{BB962C8B-B14F-4D97-AF65-F5344CB8AC3E}">
        <p14:creationId xmlns:p14="http://schemas.microsoft.com/office/powerpoint/2010/main" val="751443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p:cNvSpPr>
            <a:spLocks noGrp="1" noChangeArrowheads="1"/>
          </p:cNvSpPr>
          <p:nvPr>
            <p:ph type="title"/>
          </p:nvPr>
        </p:nvSpPr>
        <p:spPr/>
        <p:txBody>
          <a:bodyPr/>
          <a:lstStyle/>
          <a:p>
            <a:r>
              <a:rPr lang="en-GB"/>
              <a:t>OWL Web Ontology Language</a:t>
            </a:r>
            <a:endParaRPr lang="en-US"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43</a:t>
            </a:fld>
            <a:endParaRPr lang="en-US" dirty="0"/>
          </a:p>
        </p:txBody>
      </p:sp>
      <p:sp>
        <p:nvSpPr>
          <p:cNvPr id="115715" name="Rectangle 5"/>
          <p:cNvSpPr>
            <a:spLocks noGrp="1" noChangeArrowheads="1"/>
          </p:cNvSpPr>
          <p:nvPr>
            <p:ph sz="quarter" idx="13"/>
          </p:nvPr>
        </p:nvSpPr>
        <p:spPr/>
        <p:txBody>
          <a:bodyPr>
            <a:normAutofit/>
          </a:bodyPr>
          <a:lstStyle/>
          <a:p>
            <a:pPr marL="0" indent="0">
              <a:buNone/>
            </a:pPr>
            <a:r>
              <a:rPr lang="en-GB" dirty="0"/>
              <a:t>RDF Schema is not expressive enough for many applications</a:t>
            </a:r>
          </a:p>
          <a:p>
            <a:r>
              <a:rPr lang="en-GB" dirty="0"/>
              <a:t>Only supports explicit class/property hierarchies</a:t>
            </a:r>
          </a:p>
          <a:p>
            <a:r>
              <a:rPr lang="en-GB" dirty="0"/>
              <a:t>Only supports global range and domain constraints</a:t>
            </a:r>
          </a:p>
          <a:p>
            <a:endParaRPr lang="en-GB" dirty="0"/>
          </a:p>
          <a:p>
            <a:pPr marL="0" indent="0">
              <a:buNone/>
            </a:pPr>
            <a:r>
              <a:rPr lang="en-GB" b="1" dirty="0"/>
              <a:t>OWL</a:t>
            </a:r>
            <a:r>
              <a:rPr lang="en-GB" dirty="0"/>
              <a:t> provides more expressive features:</a:t>
            </a:r>
          </a:p>
          <a:p>
            <a:r>
              <a:rPr lang="en-GB" dirty="0"/>
              <a:t>Property restrictions (local range/cardinality/value constraints)</a:t>
            </a:r>
          </a:p>
          <a:p>
            <a:r>
              <a:rPr lang="en-GB" dirty="0"/>
              <a:t>Equivalence and identity relations</a:t>
            </a:r>
          </a:p>
          <a:p>
            <a:r>
              <a:rPr lang="en-GB" dirty="0"/>
              <a:t>Property characteristics (transitive/symmetric/functional)</a:t>
            </a:r>
          </a:p>
          <a:p>
            <a:r>
              <a:rPr lang="en-GB" dirty="0"/>
              <a:t>Complex classes (set operators, enumerated classes, disjoint classes)</a:t>
            </a:r>
          </a:p>
          <a:p>
            <a:endParaRPr lang="en-GB" dirty="0"/>
          </a:p>
          <a:p>
            <a:endParaRPr lang="en-US" dirty="0"/>
          </a:p>
        </p:txBody>
      </p:sp>
      <p:sp>
        <p:nvSpPr>
          <p:cNvPr id="2" name="Text Placeholder 1">
            <a:extLst>
              <a:ext uri="{FF2B5EF4-FFF2-40B4-BE49-F238E27FC236}">
                <a16:creationId xmlns:a16="http://schemas.microsoft.com/office/drawing/2014/main" id="{CE253862-B037-C945-A681-6956B3BD998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383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71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571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571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57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4"/>
          <p:cNvSpPr>
            <a:spLocks noGrp="1" noChangeArrowheads="1"/>
          </p:cNvSpPr>
          <p:nvPr>
            <p:ph type="title"/>
          </p:nvPr>
        </p:nvSpPr>
        <p:spPr/>
        <p:txBody>
          <a:bodyPr/>
          <a:lstStyle/>
          <a:p>
            <a:pPr eaLnBrk="1" hangingPunct="1"/>
            <a:r>
              <a:rPr lang="en-GB"/>
              <a:t>SPARQL</a:t>
            </a:r>
          </a:p>
        </p:txBody>
      </p:sp>
      <p:sp>
        <p:nvSpPr>
          <p:cNvPr id="2" name="Slide Number Placeholder 1"/>
          <p:cNvSpPr>
            <a:spLocks noGrp="1"/>
          </p:cNvSpPr>
          <p:nvPr>
            <p:ph type="sldNum" sz="quarter" idx="12"/>
          </p:nvPr>
        </p:nvSpPr>
        <p:spPr/>
        <p:txBody>
          <a:bodyPr/>
          <a:lstStyle/>
          <a:p>
            <a:fld id="{03AC6681-E0FD-2C4C-B392-04A572FD2AAE}" type="slidenum">
              <a:rPr lang="en-US" smtClean="0"/>
              <a:pPr/>
              <a:t>44</a:t>
            </a:fld>
            <a:endParaRPr lang="en-US" dirty="0"/>
          </a:p>
        </p:txBody>
      </p:sp>
      <p:sp>
        <p:nvSpPr>
          <p:cNvPr id="128003" name="Rectangle 5"/>
          <p:cNvSpPr>
            <a:spLocks noGrp="1" noChangeArrowheads="1"/>
          </p:cNvSpPr>
          <p:nvPr>
            <p:ph sz="quarter" idx="13"/>
          </p:nvPr>
        </p:nvSpPr>
        <p:spPr/>
        <p:txBody>
          <a:bodyPr/>
          <a:lstStyle/>
          <a:p>
            <a:pPr marL="0" indent="0">
              <a:buNone/>
            </a:pPr>
            <a:r>
              <a:rPr lang="en-GB" dirty="0"/>
              <a:t>The SPARQL Protocol and RDF Query Language</a:t>
            </a:r>
          </a:p>
          <a:p>
            <a:r>
              <a:rPr lang="en-GB" dirty="0"/>
              <a:t>Expressive SQL-like language for querying RDF systems</a:t>
            </a:r>
          </a:p>
          <a:p>
            <a:r>
              <a:rPr lang="en-GB" dirty="0"/>
              <a:t>HTTP-based </a:t>
            </a:r>
            <a:r>
              <a:rPr lang="en-GB" dirty="0" err="1"/>
              <a:t>RESTful</a:t>
            </a:r>
            <a:r>
              <a:rPr lang="en-GB" dirty="0"/>
              <a:t> protocol</a:t>
            </a:r>
          </a:p>
        </p:txBody>
      </p:sp>
      <p:sp>
        <p:nvSpPr>
          <p:cNvPr id="3" name="Text Placeholder 2">
            <a:extLst>
              <a:ext uri="{FF2B5EF4-FFF2-40B4-BE49-F238E27FC236}">
                <a16:creationId xmlns:a16="http://schemas.microsoft.com/office/drawing/2014/main" id="{C8324392-FEB0-E34A-9D9A-075E274B4C7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494949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Lecture:</a:t>
            </a:r>
            <a:br>
              <a:rPr lang="en-US" dirty="0"/>
            </a:br>
            <a:r>
              <a:rPr lang="en-US" dirty="0"/>
              <a:t>Vocabularies and Applications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45</a:t>
            </a:fld>
            <a:endParaRPr lang="en-US" dirty="0"/>
          </a:p>
        </p:txBody>
      </p:sp>
    </p:spTree>
    <p:extLst>
      <p:ext uri="{BB962C8B-B14F-4D97-AF65-F5344CB8AC3E}">
        <p14:creationId xmlns:p14="http://schemas.microsoft.com/office/powerpoint/2010/main" val="1364838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en-GB"/>
              <a:t>Course Structure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5</a:t>
            </a:fld>
            <a:endParaRPr lang="en-US" dirty="0"/>
          </a:p>
        </p:txBody>
      </p:sp>
      <p:sp>
        <p:nvSpPr>
          <p:cNvPr id="21507" name="Rectangle 5"/>
          <p:cNvSpPr>
            <a:spLocks noGrp="1" noChangeArrowheads="1"/>
          </p:cNvSpPr>
          <p:nvPr>
            <p:ph sz="quarter" idx="13"/>
          </p:nvPr>
        </p:nvSpPr>
        <p:spPr/>
        <p:txBody>
          <a:bodyPr/>
          <a:lstStyle/>
          <a:p>
            <a:pPr marL="0" indent="0">
              <a:buNone/>
            </a:pPr>
            <a:r>
              <a:rPr lang="en-GB" dirty="0"/>
              <a:t>Three lectures per week:</a:t>
            </a:r>
          </a:p>
          <a:p>
            <a:r>
              <a:rPr lang="en-US" dirty="0"/>
              <a:t>Monday 1400 in 7/3023</a:t>
            </a:r>
          </a:p>
          <a:p>
            <a:r>
              <a:rPr lang="en-US" dirty="0"/>
              <a:t>Tuesday 0900 in 54/8031</a:t>
            </a:r>
          </a:p>
          <a:p>
            <a:r>
              <a:rPr lang="en-US" dirty="0"/>
              <a:t>Thursday 1500 in 7/3023</a:t>
            </a:r>
          </a:p>
          <a:p>
            <a:pPr lvl="1" eaLnBrk="1" hangingPunct="1"/>
            <a:endParaRPr lang="en-US" dirty="0"/>
          </a:p>
        </p:txBody>
      </p:sp>
      <p:sp>
        <p:nvSpPr>
          <p:cNvPr id="3" name="Text Placeholder 2">
            <a:extLst>
              <a:ext uri="{FF2B5EF4-FFF2-40B4-BE49-F238E27FC236}">
                <a16:creationId xmlns:a16="http://schemas.microsoft.com/office/drawing/2014/main" id="{DAE15272-E634-664D-A35F-3D245C55F68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6902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4"/>
          <p:cNvSpPr>
            <a:spLocks noGrp="1" noChangeArrowheads="1"/>
          </p:cNvSpPr>
          <p:nvPr>
            <p:ph type="title"/>
          </p:nvPr>
        </p:nvSpPr>
        <p:spPr/>
        <p:txBody>
          <a:bodyPr/>
          <a:lstStyle/>
          <a:p>
            <a:pPr eaLnBrk="1" hangingPunct="1"/>
            <a:r>
              <a:rPr lang="en-US"/>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6</a:t>
            </a:fld>
            <a:endParaRPr lang="en-US" dirty="0"/>
          </a:p>
        </p:txBody>
      </p:sp>
      <p:sp>
        <p:nvSpPr>
          <p:cNvPr id="23555" name="Rectangle 45"/>
          <p:cNvSpPr>
            <a:spLocks noGrp="1" noChangeArrowheads="1"/>
          </p:cNvSpPr>
          <p:nvPr>
            <p:ph sz="quarter" idx="13"/>
          </p:nvPr>
        </p:nvSpPr>
        <p:spPr/>
        <p:txBody>
          <a:bodyPr>
            <a:normAutofit/>
          </a:bodyPr>
          <a:lstStyle/>
          <a:p>
            <a:pPr eaLnBrk="1" hangingPunct="1">
              <a:lnSpc>
                <a:spcPct val="90000"/>
              </a:lnSpc>
              <a:buFontTx/>
              <a:buNone/>
            </a:pPr>
            <a:r>
              <a:rPr lang="en-GB" dirty="0"/>
              <a:t>Week 18:	Introduction to the Semantic Web</a:t>
            </a:r>
          </a:p>
          <a:p>
            <a:pPr eaLnBrk="1" hangingPunct="1">
              <a:lnSpc>
                <a:spcPct val="90000"/>
              </a:lnSpc>
              <a:buFontTx/>
              <a:buNone/>
            </a:pPr>
            <a:r>
              <a:rPr lang="en-GB" dirty="0"/>
              <a:t>Week 19:	RDF and Linked Data</a:t>
            </a:r>
          </a:p>
          <a:p>
            <a:pPr eaLnBrk="1" hangingPunct="1">
              <a:lnSpc>
                <a:spcPct val="90000"/>
              </a:lnSpc>
              <a:buFontTx/>
              <a:buNone/>
            </a:pPr>
            <a:r>
              <a:rPr lang="en-GB" dirty="0"/>
              <a:t>Week 20:	Ontologies and RDF Schema</a:t>
            </a:r>
          </a:p>
          <a:p>
            <a:pPr eaLnBrk="1" hangingPunct="1">
              <a:lnSpc>
                <a:spcPct val="90000"/>
              </a:lnSpc>
              <a:buFontTx/>
              <a:buNone/>
            </a:pPr>
            <a:r>
              <a:rPr lang="en-GB" dirty="0"/>
              <a:t>Week 21:	Description Logics and OWL</a:t>
            </a:r>
          </a:p>
          <a:p>
            <a:pPr eaLnBrk="1" hangingPunct="1">
              <a:lnSpc>
                <a:spcPct val="90000"/>
              </a:lnSpc>
              <a:buFontTx/>
              <a:buNone/>
            </a:pPr>
            <a:r>
              <a:rPr lang="en-GB" dirty="0"/>
              <a:t>Week 22:	Ontology Engineering</a:t>
            </a:r>
          </a:p>
          <a:p>
            <a:pPr eaLnBrk="1" hangingPunct="1">
              <a:lnSpc>
                <a:spcPct val="90000"/>
              </a:lnSpc>
              <a:buFontTx/>
              <a:buNone/>
            </a:pPr>
            <a:r>
              <a:rPr lang="en-GB" dirty="0"/>
              <a:t>Week 23:	Design Patterns</a:t>
            </a:r>
          </a:p>
          <a:p>
            <a:pPr eaLnBrk="1" hangingPunct="1">
              <a:lnSpc>
                <a:spcPct val="90000"/>
              </a:lnSpc>
              <a:buFontTx/>
              <a:buNone/>
            </a:pPr>
            <a:r>
              <a:rPr lang="en-GB" dirty="0"/>
              <a:t>Week 24:	SPARQL</a:t>
            </a:r>
          </a:p>
          <a:p>
            <a:pPr eaLnBrk="1" hangingPunct="1">
              <a:lnSpc>
                <a:spcPct val="90000"/>
              </a:lnSpc>
              <a:buFontTx/>
              <a:buNone/>
            </a:pPr>
            <a:r>
              <a:rPr lang="en-GB" dirty="0"/>
              <a:t>Week 25:	Application Development</a:t>
            </a:r>
          </a:p>
        </p:txBody>
      </p:sp>
      <p:sp>
        <p:nvSpPr>
          <p:cNvPr id="3" name="Text Placeholder 2">
            <a:extLst>
              <a:ext uri="{FF2B5EF4-FFF2-40B4-BE49-F238E27FC236}">
                <a16:creationId xmlns:a16="http://schemas.microsoft.com/office/drawing/2014/main" id="{A7E488DE-3CA3-6E41-BAD0-5D5CD699D55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08587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US"/>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7</a:t>
            </a:fld>
            <a:endParaRPr lang="en-US" dirty="0"/>
          </a:p>
        </p:txBody>
      </p:sp>
      <p:sp>
        <p:nvSpPr>
          <p:cNvPr id="25603" name="Rectangle 5"/>
          <p:cNvSpPr>
            <a:spLocks noGrp="1" noChangeArrowheads="1"/>
          </p:cNvSpPr>
          <p:nvPr>
            <p:ph sz="quarter" idx="13"/>
          </p:nvPr>
        </p:nvSpPr>
        <p:spPr/>
        <p:txBody>
          <a:bodyPr/>
          <a:lstStyle/>
          <a:p>
            <a:pPr eaLnBrk="1" hangingPunct="1">
              <a:lnSpc>
                <a:spcPct val="90000"/>
              </a:lnSpc>
              <a:buFontTx/>
              <a:buNone/>
            </a:pPr>
            <a:r>
              <a:rPr lang="en-GB" dirty="0"/>
              <a:t>Week 30:	</a:t>
            </a:r>
            <a:r>
              <a:rPr lang="en-GB" dirty="0" err="1"/>
              <a:t>RDFa</a:t>
            </a:r>
            <a:r>
              <a:rPr lang="en-GB" dirty="0"/>
              <a:t>, POWDER and </a:t>
            </a:r>
            <a:r>
              <a:rPr lang="en-GB" dirty="0" err="1"/>
              <a:t>Microformats</a:t>
            </a:r>
            <a:endParaRPr lang="en-GB" dirty="0"/>
          </a:p>
          <a:p>
            <a:pPr eaLnBrk="1" hangingPunct="1">
              <a:lnSpc>
                <a:spcPct val="90000"/>
              </a:lnSpc>
              <a:buFontTx/>
              <a:buNone/>
            </a:pPr>
            <a:r>
              <a:rPr lang="en-GB" dirty="0"/>
              <a:t>Week 31:	Rules and Ontology Mapping</a:t>
            </a:r>
          </a:p>
          <a:p>
            <a:pPr eaLnBrk="1" hangingPunct="1">
              <a:lnSpc>
                <a:spcPct val="90000"/>
              </a:lnSpc>
              <a:buFontTx/>
              <a:buNone/>
            </a:pPr>
            <a:r>
              <a:rPr lang="en-GB" dirty="0"/>
              <a:t>Week 32:	Streaming Data/Social Semantic Web</a:t>
            </a:r>
          </a:p>
          <a:p>
            <a:pPr eaLnBrk="1" hangingPunct="1">
              <a:lnSpc>
                <a:spcPct val="90000"/>
              </a:lnSpc>
              <a:buFontTx/>
              <a:buNone/>
            </a:pPr>
            <a:r>
              <a:rPr lang="en-GB" dirty="0"/>
              <a:t>Week 33:	Review</a:t>
            </a:r>
          </a:p>
        </p:txBody>
      </p:sp>
      <p:sp>
        <p:nvSpPr>
          <p:cNvPr id="3" name="Text Placeholder 2">
            <a:extLst>
              <a:ext uri="{FF2B5EF4-FFF2-40B4-BE49-F238E27FC236}">
                <a16:creationId xmlns:a16="http://schemas.microsoft.com/office/drawing/2014/main" id="{5018B333-7CB5-5D4E-ADA0-3BFAA290467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28574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GB" dirty="0"/>
              <a:t>Assessment</a:t>
            </a:r>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dirty="0"/>
          </a:p>
        </p:txBody>
      </p:sp>
      <p:sp>
        <p:nvSpPr>
          <p:cNvPr id="27651" name="Rectangle 5"/>
          <p:cNvSpPr>
            <a:spLocks noGrp="1" noChangeArrowheads="1"/>
          </p:cNvSpPr>
          <p:nvPr>
            <p:ph sz="quarter" idx="13"/>
          </p:nvPr>
        </p:nvSpPr>
        <p:spPr/>
        <p:txBody>
          <a:bodyPr/>
          <a:lstStyle/>
          <a:p>
            <a:pPr marL="0" indent="0">
              <a:lnSpc>
                <a:spcPct val="90000"/>
              </a:lnSpc>
              <a:buNone/>
            </a:pPr>
            <a:r>
              <a:rPr lang="en-GB" dirty="0"/>
              <a:t>Examination: 75% (120 minutes, 3 questions from 5)</a:t>
            </a:r>
          </a:p>
          <a:p>
            <a:pPr eaLnBrk="1" hangingPunct="1">
              <a:lnSpc>
                <a:spcPct val="90000"/>
              </a:lnSpc>
            </a:pPr>
            <a:endParaRPr lang="en-GB" dirty="0"/>
          </a:p>
          <a:p>
            <a:pPr marL="0" indent="0">
              <a:lnSpc>
                <a:spcPct val="90000"/>
              </a:lnSpc>
              <a:buNone/>
            </a:pPr>
            <a:r>
              <a:rPr lang="en-GB" dirty="0"/>
              <a:t>Ontology design coursework: 25%</a:t>
            </a:r>
          </a:p>
          <a:p>
            <a:pPr>
              <a:lnSpc>
                <a:spcPct val="80000"/>
              </a:lnSpc>
            </a:pPr>
            <a:r>
              <a:rPr lang="en-GB" dirty="0"/>
              <a:t>Specification published in week 23</a:t>
            </a:r>
          </a:p>
          <a:p>
            <a:pPr>
              <a:lnSpc>
                <a:spcPct val="80000"/>
              </a:lnSpc>
            </a:pPr>
            <a:r>
              <a:rPr lang="en-GB" dirty="0"/>
              <a:t>Submission due week 30</a:t>
            </a:r>
          </a:p>
          <a:p>
            <a:pPr>
              <a:lnSpc>
                <a:spcPct val="80000"/>
              </a:lnSpc>
            </a:pPr>
            <a:r>
              <a:rPr lang="en-GB" dirty="0"/>
              <a:t>Feedback due week 33</a:t>
            </a:r>
          </a:p>
        </p:txBody>
      </p:sp>
      <p:sp>
        <p:nvSpPr>
          <p:cNvPr id="3" name="Text Placeholder 2">
            <a:extLst>
              <a:ext uri="{FF2B5EF4-FFF2-40B4-BE49-F238E27FC236}">
                <a16:creationId xmlns:a16="http://schemas.microsoft.com/office/drawing/2014/main" id="{D4E295B1-ABF9-CA48-842A-ACB1E35A687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66171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r>
              <a:rPr lang="en-US" dirty="0"/>
              <a:t>Introduction to the Semantic Web</a:t>
            </a:r>
          </a:p>
        </p:txBody>
      </p:sp>
    </p:spTree>
    <p:extLst>
      <p:ext uri="{BB962C8B-B14F-4D97-AF65-F5344CB8AC3E}">
        <p14:creationId xmlns:p14="http://schemas.microsoft.com/office/powerpoint/2010/main" val="982007147"/>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29</TotalTime>
  <Words>1949</Words>
  <Application>Microsoft Macintosh PowerPoint</Application>
  <PresentationFormat>Widescreen</PresentationFormat>
  <Paragraphs>401</Paragraphs>
  <Slides>45</Slides>
  <Notes>40</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45</vt:i4>
      </vt:variant>
    </vt:vector>
  </HeadingPairs>
  <TitlesOfParts>
    <vt:vector size="58" baseType="lpstr">
      <vt:lpstr>Arial</vt:lpstr>
      <vt:lpstr>Calibri</vt:lpstr>
      <vt:lpstr>Lucida Console</vt:lpstr>
      <vt:lpstr>Lucida Grande</vt:lpstr>
      <vt:lpstr>Lucida Sans</vt:lpstr>
      <vt:lpstr>Plain</vt:lpstr>
      <vt:lpstr>Marine 1</vt:lpstr>
      <vt:lpstr>Marine 3</vt:lpstr>
      <vt:lpstr>Marine 5</vt:lpstr>
      <vt:lpstr>Marine 6</vt:lpstr>
      <vt:lpstr>Horizon 3</vt:lpstr>
      <vt:lpstr>Horizon 4</vt:lpstr>
      <vt:lpstr>Horizon 5</vt:lpstr>
      <vt:lpstr>PowerPoint Presentation</vt:lpstr>
      <vt:lpstr>COMP6215 Semantic Web Technologies</vt:lpstr>
      <vt:lpstr>Course Aims</vt:lpstr>
      <vt:lpstr>Lecturers</vt:lpstr>
      <vt:lpstr>Course Structure</vt:lpstr>
      <vt:lpstr>Teaching Schedule</vt:lpstr>
      <vt:lpstr>Teaching Schedule</vt:lpstr>
      <vt:lpstr>Assessment</vt:lpstr>
      <vt:lpstr>Introduction to the Semantic Web</vt:lpstr>
      <vt:lpstr>The World Wide Web:  Past, Present and Future</vt:lpstr>
      <vt:lpstr>Weaving the Semantic Web</vt:lpstr>
      <vt:lpstr>What is the Semantic Web?</vt:lpstr>
      <vt:lpstr>The Annotated Web</vt:lpstr>
      <vt:lpstr>The Web of (Linked) Data</vt:lpstr>
      <vt:lpstr>Rocket Science (not)</vt:lpstr>
      <vt:lpstr>The Origins of the Semantic Web</vt:lpstr>
      <vt:lpstr>Interwoven themes</vt:lpstr>
      <vt:lpstr>Metadata</vt:lpstr>
      <vt:lpstr>Beyond metadata</vt:lpstr>
      <vt:lpstr>Knowledge representation</vt:lpstr>
      <vt:lpstr>Knowledge representation</vt:lpstr>
      <vt:lpstr>Vocabularies and ontologies</vt:lpstr>
      <vt:lpstr>Hypertext</vt:lpstr>
      <vt:lpstr>Hypermedia versus Network KR</vt:lpstr>
      <vt:lpstr>Basic Concepts</vt:lpstr>
      <vt:lpstr>The World Wide Web vs. the Semantic Web</vt:lpstr>
      <vt:lpstr>Machine readable vs. machine understandable</vt:lpstr>
      <vt:lpstr>Machine readable vs. machine understandable</vt:lpstr>
      <vt:lpstr>Machine readable: XML</vt:lpstr>
      <vt:lpstr>Machine readable: XML</vt:lpstr>
      <vt:lpstr>Machine readable vs. machine understandable</vt:lpstr>
      <vt:lpstr>Semantic Web Technical Architecture</vt:lpstr>
      <vt:lpstr>Fundamental Principles</vt:lpstr>
      <vt:lpstr>The Semantic Web layer cake</vt:lpstr>
      <vt:lpstr>Resource Description Framework</vt:lpstr>
      <vt:lpstr>Example</vt:lpstr>
      <vt:lpstr>Example</vt:lpstr>
      <vt:lpstr>Example</vt:lpstr>
      <vt:lpstr>Example</vt:lpstr>
      <vt:lpstr>Resource Description Framework</vt:lpstr>
      <vt:lpstr>RDF Vocabulary Description Language</vt:lpstr>
      <vt:lpstr>Mixing Vocabularies</vt:lpstr>
      <vt:lpstr>OWL Web Ontology Language</vt:lpstr>
      <vt:lpstr>SPARQL</vt:lpstr>
      <vt:lpstr>Next Lecture: Vocabularies and Applications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Gibbins N.M.</cp:lastModifiedBy>
  <cp:revision>3</cp:revision>
  <dcterms:created xsi:type="dcterms:W3CDTF">2019-01-27T20:51:37Z</dcterms:created>
  <dcterms:modified xsi:type="dcterms:W3CDTF">2019-01-27T21:20:55Z</dcterms:modified>
</cp:coreProperties>
</file>