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44.jpg" ContentType="image/jpg"/>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38"/>
  </p:notesMasterIdLst>
  <p:handoutMasterIdLst>
    <p:handoutMasterId r:id="rId39"/>
  </p:handoutMasterIdLst>
  <p:sldIdLst>
    <p:sldId id="285" r:id="rId2"/>
    <p:sldId id="287" r:id="rId3"/>
    <p:sldId id="261" r:id="rId4"/>
    <p:sldId id="286" r:id="rId5"/>
    <p:sldId id="270" r:id="rId6"/>
    <p:sldId id="288" r:id="rId7"/>
    <p:sldId id="289" r:id="rId8"/>
    <p:sldId id="302" r:id="rId9"/>
    <p:sldId id="274" r:id="rId10"/>
    <p:sldId id="354" r:id="rId11"/>
    <p:sldId id="342" r:id="rId12"/>
    <p:sldId id="279" r:id="rId13"/>
    <p:sldId id="357" r:id="rId14"/>
    <p:sldId id="355" r:id="rId15"/>
    <p:sldId id="356" r:id="rId16"/>
    <p:sldId id="320" r:id="rId17"/>
    <p:sldId id="265" r:id="rId18"/>
    <p:sldId id="292" r:id="rId19"/>
    <p:sldId id="263" r:id="rId20"/>
    <p:sldId id="269" r:id="rId21"/>
    <p:sldId id="291" r:id="rId22"/>
    <p:sldId id="359" r:id="rId23"/>
    <p:sldId id="257" r:id="rId24"/>
    <p:sldId id="358" r:id="rId25"/>
    <p:sldId id="275" r:id="rId26"/>
    <p:sldId id="276" r:id="rId27"/>
    <p:sldId id="277" r:id="rId28"/>
    <p:sldId id="260" r:id="rId29"/>
    <p:sldId id="296" r:id="rId30"/>
    <p:sldId id="297" r:id="rId31"/>
    <p:sldId id="298" r:id="rId32"/>
    <p:sldId id="299" r:id="rId33"/>
    <p:sldId id="300" r:id="rId34"/>
    <p:sldId id="361" r:id="rId35"/>
    <p:sldId id="362" r:id="rId36"/>
    <p:sldId id="360" r:id="rId37"/>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slie Carr" initials="LA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2665"/>
    <a:srgbClr val="0A2F40"/>
    <a:srgbClr val="16546F"/>
    <a:srgbClr val="185C7B"/>
    <a:srgbClr val="16536F"/>
    <a:srgbClr val="124760"/>
    <a:srgbClr val="F1EF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79"/>
    <p:restoredTop sz="96405"/>
  </p:normalViewPr>
  <p:slideViewPr>
    <p:cSldViewPr snapToGrid="0" snapToObjects="1">
      <p:cViewPr>
        <p:scale>
          <a:sx n="118" d="100"/>
          <a:sy n="118" d="100"/>
        </p:scale>
        <p:origin x="144" y="280"/>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2-04-19T13:21:11.397" idx="1">
    <p:pos x="10" y="10"/>
    <p:text>Make a timeline!
</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68AA5F-0BE7-904C-94C5-BBFCED21A6A8}" type="doc">
      <dgm:prSet loTypeId="urn:microsoft.com/office/officeart/2005/8/layout/hierarchy4" loCatId="" qsTypeId="urn:microsoft.com/office/officeart/2005/8/quickstyle/3D2" qsCatId="3D" csTypeId="urn:microsoft.com/office/officeart/2005/8/colors/accent1_2" csCatId="accent1" phldr="1"/>
      <dgm:spPr/>
      <dgm:t>
        <a:bodyPr/>
        <a:lstStyle/>
        <a:p>
          <a:endParaRPr lang="en-US"/>
        </a:p>
      </dgm:t>
    </dgm:pt>
    <dgm:pt modelId="{3A46AE1C-F223-4643-AD3A-87BD991D104D}">
      <dgm:prSet phldrT="[Text]"/>
      <dgm:spPr/>
      <dgm:t>
        <a:bodyPr/>
        <a:lstStyle/>
        <a:p>
          <a:r>
            <a:rPr lang="en-US" dirty="0" err="1"/>
            <a:t>DBpedia</a:t>
          </a:r>
          <a:endParaRPr lang="en-US" dirty="0"/>
        </a:p>
      </dgm:t>
    </dgm:pt>
    <dgm:pt modelId="{B3E7B999-3153-1F45-A127-C1A70D1A354F}" type="parTrans" cxnId="{2026B7C1-C2A9-784C-A1B4-40E9804F736E}">
      <dgm:prSet/>
      <dgm:spPr/>
      <dgm:t>
        <a:bodyPr/>
        <a:lstStyle/>
        <a:p>
          <a:endParaRPr lang="en-US"/>
        </a:p>
      </dgm:t>
    </dgm:pt>
    <dgm:pt modelId="{2EA3A4F1-6B6F-2D44-8B05-FEB3CA10A371}" type="sibTrans" cxnId="{2026B7C1-C2A9-784C-A1B4-40E9804F736E}">
      <dgm:prSet/>
      <dgm:spPr/>
      <dgm:t>
        <a:bodyPr/>
        <a:lstStyle/>
        <a:p>
          <a:endParaRPr lang="en-US"/>
        </a:p>
      </dgm:t>
    </dgm:pt>
    <dgm:pt modelId="{24ED0257-C20A-2C45-9CB0-40BC6E019BB6}">
      <dgm:prSet phldrT="[Text]"/>
      <dgm:spPr/>
      <dgm:t>
        <a:bodyPr/>
        <a:lstStyle/>
        <a:p>
          <a:r>
            <a:rPr lang="en-US" dirty="0"/>
            <a:t>Wikipedia</a:t>
          </a:r>
        </a:p>
      </dgm:t>
    </dgm:pt>
    <dgm:pt modelId="{B2D75076-0DB3-EF4A-82F3-181A68574DA4}" type="parTrans" cxnId="{CDBF23B2-4C60-274E-8773-A88C9E86C52C}">
      <dgm:prSet/>
      <dgm:spPr/>
      <dgm:t>
        <a:bodyPr/>
        <a:lstStyle/>
        <a:p>
          <a:endParaRPr lang="en-US"/>
        </a:p>
      </dgm:t>
    </dgm:pt>
    <dgm:pt modelId="{5C6AB421-5AB6-7B4F-B78F-95907A02C621}" type="sibTrans" cxnId="{CDBF23B2-4C60-274E-8773-A88C9E86C52C}">
      <dgm:prSet/>
      <dgm:spPr/>
      <dgm:t>
        <a:bodyPr/>
        <a:lstStyle/>
        <a:p>
          <a:endParaRPr lang="en-US"/>
        </a:p>
      </dgm:t>
    </dgm:pt>
    <dgm:pt modelId="{5AD5D713-9BBC-9E4C-932D-2914F6F48C9C}">
      <dgm:prSet phldrT="[Text]"/>
      <dgm:spPr/>
      <dgm:t>
        <a:bodyPr/>
        <a:lstStyle/>
        <a:p>
          <a:r>
            <a:rPr lang="en-US" dirty="0"/>
            <a:t>Wiki</a:t>
          </a:r>
        </a:p>
      </dgm:t>
    </dgm:pt>
    <dgm:pt modelId="{EFB981AF-B128-004D-A0D6-644E5896E273}" type="parTrans" cxnId="{66375EB8-95CE-7742-B314-3933244D020A}">
      <dgm:prSet/>
      <dgm:spPr/>
      <dgm:t>
        <a:bodyPr/>
        <a:lstStyle/>
        <a:p>
          <a:endParaRPr lang="en-US"/>
        </a:p>
      </dgm:t>
    </dgm:pt>
    <dgm:pt modelId="{F8F7E137-A572-C741-B7EE-786855F83A21}" type="sibTrans" cxnId="{66375EB8-95CE-7742-B314-3933244D020A}">
      <dgm:prSet/>
      <dgm:spPr/>
      <dgm:t>
        <a:bodyPr/>
        <a:lstStyle/>
        <a:p>
          <a:endParaRPr lang="en-US"/>
        </a:p>
      </dgm:t>
    </dgm:pt>
    <dgm:pt modelId="{9A509DDE-2199-0A44-96E4-E51F1DD3DFB9}">
      <dgm:prSet phldrT="[Text]"/>
      <dgm:spPr/>
      <dgm:t>
        <a:bodyPr/>
        <a:lstStyle/>
        <a:p>
          <a:r>
            <a:rPr lang="en-US" dirty="0"/>
            <a:t>Web</a:t>
          </a:r>
        </a:p>
      </dgm:t>
    </dgm:pt>
    <dgm:pt modelId="{42D04D63-9C53-6C44-9241-734F49F60439}" type="parTrans" cxnId="{69EFFD11-53A2-2F41-8961-199125D49588}">
      <dgm:prSet/>
      <dgm:spPr/>
      <dgm:t>
        <a:bodyPr/>
        <a:lstStyle/>
        <a:p>
          <a:endParaRPr lang="en-US"/>
        </a:p>
      </dgm:t>
    </dgm:pt>
    <dgm:pt modelId="{39A019BD-9449-E340-BE85-35ADD222D956}" type="sibTrans" cxnId="{69EFFD11-53A2-2F41-8961-199125D49588}">
      <dgm:prSet/>
      <dgm:spPr/>
      <dgm:t>
        <a:bodyPr/>
        <a:lstStyle/>
        <a:p>
          <a:endParaRPr lang="en-US"/>
        </a:p>
      </dgm:t>
    </dgm:pt>
    <dgm:pt modelId="{567B3DC0-E3B1-2D40-B9ED-18AA2CC7C706}">
      <dgm:prSet phldrT="[Text]"/>
      <dgm:spPr/>
      <dgm:t>
        <a:bodyPr/>
        <a:lstStyle/>
        <a:p>
          <a:r>
            <a:rPr lang="en-US" dirty="0"/>
            <a:t>Internet</a:t>
          </a:r>
        </a:p>
      </dgm:t>
    </dgm:pt>
    <dgm:pt modelId="{AC7CA26B-891B-3743-9D87-CE6891FBD2DF}" type="parTrans" cxnId="{932A57CB-E791-434E-AF12-4D9783AA4D19}">
      <dgm:prSet/>
      <dgm:spPr/>
      <dgm:t>
        <a:bodyPr/>
        <a:lstStyle/>
        <a:p>
          <a:endParaRPr lang="en-US"/>
        </a:p>
      </dgm:t>
    </dgm:pt>
    <dgm:pt modelId="{D2BD8EED-0EB1-6E40-B048-B0944AC1F305}" type="sibTrans" cxnId="{932A57CB-E791-434E-AF12-4D9783AA4D19}">
      <dgm:prSet/>
      <dgm:spPr/>
      <dgm:t>
        <a:bodyPr/>
        <a:lstStyle/>
        <a:p>
          <a:endParaRPr lang="en-US"/>
        </a:p>
      </dgm:t>
    </dgm:pt>
    <dgm:pt modelId="{200F5BFF-3ADB-2944-B5B2-B842328964FB}">
      <dgm:prSet phldrT="[Text]"/>
      <dgm:spPr/>
      <dgm:t>
        <a:bodyPr/>
        <a:lstStyle/>
        <a:p>
          <a:r>
            <a:rPr lang="en-US" dirty="0"/>
            <a:t>Siri, Alexa</a:t>
          </a:r>
        </a:p>
      </dgm:t>
    </dgm:pt>
    <dgm:pt modelId="{190AAA2C-C0DC-8F40-BB23-9427BA6E34A3}" type="parTrans" cxnId="{18F40F06-0B9A-E04C-BE43-A18087CC9064}">
      <dgm:prSet/>
      <dgm:spPr/>
      <dgm:t>
        <a:bodyPr/>
        <a:lstStyle/>
        <a:p>
          <a:endParaRPr lang="en-US"/>
        </a:p>
      </dgm:t>
    </dgm:pt>
    <dgm:pt modelId="{64C98167-02CA-8D49-8567-94B6175935A4}" type="sibTrans" cxnId="{18F40F06-0B9A-E04C-BE43-A18087CC9064}">
      <dgm:prSet/>
      <dgm:spPr/>
      <dgm:t>
        <a:bodyPr/>
        <a:lstStyle/>
        <a:p>
          <a:endParaRPr lang="en-US"/>
        </a:p>
      </dgm:t>
    </dgm:pt>
    <dgm:pt modelId="{A7B81342-8D7A-CE4B-9315-18B7925B8DBF}" type="pres">
      <dgm:prSet presAssocID="{3868AA5F-0BE7-904C-94C5-BBFCED21A6A8}" presName="Name0" presStyleCnt="0">
        <dgm:presLayoutVars>
          <dgm:chPref val="1"/>
          <dgm:dir/>
          <dgm:animOne val="branch"/>
          <dgm:animLvl val="lvl"/>
          <dgm:resizeHandles/>
        </dgm:presLayoutVars>
      </dgm:prSet>
      <dgm:spPr/>
    </dgm:pt>
    <dgm:pt modelId="{E9168A46-62F3-E448-A6F3-1353A868DD65}" type="pres">
      <dgm:prSet presAssocID="{200F5BFF-3ADB-2944-B5B2-B842328964FB}" presName="vertOne" presStyleCnt="0"/>
      <dgm:spPr/>
    </dgm:pt>
    <dgm:pt modelId="{3E0AD75B-04DF-8643-BA2A-6F9B97BE10AD}" type="pres">
      <dgm:prSet presAssocID="{200F5BFF-3ADB-2944-B5B2-B842328964FB}" presName="txOne" presStyleLbl="node0" presStyleIdx="0" presStyleCnt="1">
        <dgm:presLayoutVars>
          <dgm:chPref val="3"/>
        </dgm:presLayoutVars>
      </dgm:prSet>
      <dgm:spPr/>
    </dgm:pt>
    <dgm:pt modelId="{3F938959-7EFC-0E40-A0DC-441C0077CCCF}" type="pres">
      <dgm:prSet presAssocID="{200F5BFF-3ADB-2944-B5B2-B842328964FB}" presName="parTransOne" presStyleCnt="0"/>
      <dgm:spPr/>
    </dgm:pt>
    <dgm:pt modelId="{0DA7D978-CE27-9B45-BF41-871F1ED9D1CF}" type="pres">
      <dgm:prSet presAssocID="{200F5BFF-3ADB-2944-B5B2-B842328964FB}" presName="horzOne" presStyleCnt="0"/>
      <dgm:spPr/>
    </dgm:pt>
    <dgm:pt modelId="{3CA71F4F-D1D5-A142-83DC-6880AD726562}" type="pres">
      <dgm:prSet presAssocID="{3A46AE1C-F223-4643-AD3A-87BD991D104D}" presName="vertTwo" presStyleCnt="0"/>
      <dgm:spPr/>
    </dgm:pt>
    <dgm:pt modelId="{76927937-F89C-084B-A5EB-62BE0B265A27}" type="pres">
      <dgm:prSet presAssocID="{3A46AE1C-F223-4643-AD3A-87BD991D104D}" presName="txTwo" presStyleLbl="node2" presStyleIdx="0" presStyleCnt="1">
        <dgm:presLayoutVars>
          <dgm:chPref val="3"/>
        </dgm:presLayoutVars>
      </dgm:prSet>
      <dgm:spPr/>
    </dgm:pt>
    <dgm:pt modelId="{4EE8188D-2B12-9A4F-B8D8-E825756C006B}" type="pres">
      <dgm:prSet presAssocID="{3A46AE1C-F223-4643-AD3A-87BD991D104D}" presName="parTransTwo" presStyleCnt="0"/>
      <dgm:spPr/>
    </dgm:pt>
    <dgm:pt modelId="{8AA102A7-4956-0B4A-980C-B9C1423CF3F9}" type="pres">
      <dgm:prSet presAssocID="{3A46AE1C-F223-4643-AD3A-87BD991D104D}" presName="horzTwo" presStyleCnt="0"/>
      <dgm:spPr/>
    </dgm:pt>
    <dgm:pt modelId="{B615CE75-6FC6-8A49-9A97-16B3A3E2F490}" type="pres">
      <dgm:prSet presAssocID="{24ED0257-C20A-2C45-9CB0-40BC6E019BB6}" presName="vertThree" presStyleCnt="0"/>
      <dgm:spPr/>
    </dgm:pt>
    <dgm:pt modelId="{364257B4-54D7-444B-8A77-6096FE18CAC5}" type="pres">
      <dgm:prSet presAssocID="{24ED0257-C20A-2C45-9CB0-40BC6E019BB6}" presName="txThree" presStyleLbl="node3" presStyleIdx="0" presStyleCnt="1">
        <dgm:presLayoutVars>
          <dgm:chPref val="3"/>
        </dgm:presLayoutVars>
      </dgm:prSet>
      <dgm:spPr/>
    </dgm:pt>
    <dgm:pt modelId="{57B5D010-4983-7949-9A0F-26A7A5C63E5C}" type="pres">
      <dgm:prSet presAssocID="{24ED0257-C20A-2C45-9CB0-40BC6E019BB6}" presName="parTransThree" presStyleCnt="0"/>
      <dgm:spPr/>
    </dgm:pt>
    <dgm:pt modelId="{90C0ECC7-484F-F449-A7E1-67EB99173DB4}" type="pres">
      <dgm:prSet presAssocID="{24ED0257-C20A-2C45-9CB0-40BC6E019BB6}" presName="horzThree" presStyleCnt="0"/>
      <dgm:spPr/>
    </dgm:pt>
    <dgm:pt modelId="{045AF143-D6C1-A041-810A-8A9743E68385}" type="pres">
      <dgm:prSet presAssocID="{5AD5D713-9BBC-9E4C-932D-2914F6F48C9C}" presName="vertFour" presStyleCnt="0">
        <dgm:presLayoutVars>
          <dgm:chPref val="3"/>
        </dgm:presLayoutVars>
      </dgm:prSet>
      <dgm:spPr/>
    </dgm:pt>
    <dgm:pt modelId="{B76DB691-2DF4-0249-B08E-76610AD11EA6}" type="pres">
      <dgm:prSet presAssocID="{5AD5D713-9BBC-9E4C-932D-2914F6F48C9C}" presName="txFour" presStyleLbl="node4" presStyleIdx="0" presStyleCnt="3">
        <dgm:presLayoutVars>
          <dgm:chPref val="3"/>
        </dgm:presLayoutVars>
      </dgm:prSet>
      <dgm:spPr/>
    </dgm:pt>
    <dgm:pt modelId="{71A6A918-6F0C-F840-8BE9-1628D4F52747}" type="pres">
      <dgm:prSet presAssocID="{5AD5D713-9BBC-9E4C-932D-2914F6F48C9C}" presName="parTransFour" presStyleCnt="0"/>
      <dgm:spPr/>
    </dgm:pt>
    <dgm:pt modelId="{C6AF4998-83BC-E94E-9C5C-2A5F0C947B77}" type="pres">
      <dgm:prSet presAssocID="{5AD5D713-9BBC-9E4C-932D-2914F6F48C9C}" presName="horzFour" presStyleCnt="0"/>
      <dgm:spPr/>
    </dgm:pt>
    <dgm:pt modelId="{AB282F69-1E5A-2F44-B937-2B2758FAC280}" type="pres">
      <dgm:prSet presAssocID="{9A509DDE-2199-0A44-96E4-E51F1DD3DFB9}" presName="vertFour" presStyleCnt="0">
        <dgm:presLayoutVars>
          <dgm:chPref val="3"/>
        </dgm:presLayoutVars>
      </dgm:prSet>
      <dgm:spPr/>
    </dgm:pt>
    <dgm:pt modelId="{1462E4BF-7A6C-1548-9080-37ED593E7B88}" type="pres">
      <dgm:prSet presAssocID="{9A509DDE-2199-0A44-96E4-E51F1DD3DFB9}" presName="txFour" presStyleLbl="node4" presStyleIdx="1" presStyleCnt="3">
        <dgm:presLayoutVars>
          <dgm:chPref val="3"/>
        </dgm:presLayoutVars>
      </dgm:prSet>
      <dgm:spPr/>
    </dgm:pt>
    <dgm:pt modelId="{0EA9E89D-4C38-2A47-99CA-1169069C3FE1}" type="pres">
      <dgm:prSet presAssocID="{9A509DDE-2199-0A44-96E4-E51F1DD3DFB9}" presName="parTransFour" presStyleCnt="0"/>
      <dgm:spPr/>
    </dgm:pt>
    <dgm:pt modelId="{B2B05DDF-7F1B-084C-AD61-79F457750F83}" type="pres">
      <dgm:prSet presAssocID="{9A509DDE-2199-0A44-96E4-E51F1DD3DFB9}" presName="horzFour" presStyleCnt="0"/>
      <dgm:spPr/>
    </dgm:pt>
    <dgm:pt modelId="{543B7D45-BC71-3A43-A949-7747B552CD45}" type="pres">
      <dgm:prSet presAssocID="{567B3DC0-E3B1-2D40-B9ED-18AA2CC7C706}" presName="vertFour" presStyleCnt="0">
        <dgm:presLayoutVars>
          <dgm:chPref val="3"/>
        </dgm:presLayoutVars>
      </dgm:prSet>
      <dgm:spPr/>
    </dgm:pt>
    <dgm:pt modelId="{9E361357-A7E7-6F48-B939-9153CE3D42E5}" type="pres">
      <dgm:prSet presAssocID="{567B3DC0-E3B1-2D40-B9ED-18AA2CC7C706}" presName="txFour" presStyleLbl="node4" presStyleIdx="2" presStyleCnt="3">
        <dgm:presLayoutVars>
          <dgm:chPref val="3"/>
        </dgm:presLayoutVars>
      </dgm:prSet>
      <dgm:spPr/>
    </dgm:pt>
    <dgm:pt modelId="{7BE5DCF6-E5A8-B844-B5E5-8D8C8467A65D}" type="pres">
      <dgm:prSet presAssocID="{567B3DC0-E3B1-2D40-B9ED-18AA2CC7C706}" presName="horzFour" presStyleCnt="0"/>
      <dgm:spPr/>
    </dgm:pt>
  </dgm:ptLst>
  <dgm:cxnLst>
    <dgm:cxn modelId="{18F40F06-0B9A-E04C-BE43-A18087CC9064}" srcId="{3868AA5F-0BE7-904C-94C5-BBFCED21A6A8}" destId="{200F5BFF-3ADB-2944-B5B2-B842328964FB}" srcOrd="0" destOrd="0" parTransId="{190AAA2C-C0DC-8F40-BB23-9427BA6E34A3}" sibTransId="{64C98167-02CA-8D49-8567-94B6175935A4}"/>
    <dgm:cxn modelId="{ACF6100D-9E12-714E-A8E2-5914E2E86A1C}" type="presOf" srcId="{200F5BFF-3ADB-2944-B5B2-B842328964FB}" destId="{3E0AD75B-04DF-8643-BA2A-6F9B97BE10AD}" srcOrd="0" destOrd="0" presId="urn:microsoft.com/office/officeart/2005/8/layout/hierarchy4"/>
    <dgm:cxn modelId="{69EFFD11-53A2-2F41-8961-199125D49588}" srcId="{5AD5D713-9BBC-9E4C-932D-2914F6F48C9C}" destId="{9A509DDE-2199-0A44-96E4-E51F1DD3DFB9}" srcOrd="0" destOrd="0" parTransId="{42D04D63-9C53-6C44-9241-734F49F60439}" sibTransId="{39A019BD-9449-E340-BE85-35ADD222D956}"/>
    <dgm:cxn modelId="{A5B56817-D746-C149-AFF2-36D15E731B70}" type="presOf" srcId="{5AD5D713-9BBC-9E4C-932D-2914F6F48C9C}" destId="{B76DB691-2DF4-0249-B08E-76610AD11EA6}" srcOrd="0" destOrd="0" presId="urn:microsoft.com/office/officeart/2005/8/layout/hierarchy4"/>
    <dgm:cxn modelId="{A9FC163A-9823-7542-9A23-94A39D7B4E1C}" type="presOf" srcId="{567B3DC0-E3B1-2D40-B9ED-18AA2CC7C706}" destId="{9E361357-A7E7-6F48-B939-9153CE3D42E5}" srcOrd="0" destOrd="0" presId="urn:microsoft.com/office/officeart/2005/8/layout/hierarchy4"/>
    <dgm:cxn modelId="{4FADB764-1D25-C445-8CF4-728A9C081392}" type="presOf" srcId="{9A509DDE-2199-0A44-96E4-E51F1DD3DFB9}" destId="{1462E4BF-7A6C-1548-9080-37ED593E7B88}" srcOrd="0" destOrd="0" presId="urn:microsoft.com/office/officeart/2005/8/layout/hierarchy4"/>
    <dgm:cxn modelId="{7DB45465-DC5A-4C40-A5D7-E763F630AB95}" type="presOf" srcId="{24ED0257-C20A-2C45-9CB0-40BC6E019BB6}" destId="{364257B4-54D7-444B-8A77-6096FE18CAC5}" srcOrd="0" destOrd="0" presId="urn:microsoft.com/office/officeart/2005/8/layout/hierarchy4"/>
    <dgm:cxn modelId="{405042B1-F715-564B-BB4B-623A94895269}" type="presOf" srcId="{3868AA5F-0BE7-904C-94C5-BBFCED21A6A8}" destId="{A7B81342-8D7A-CE4B-9315-18B7925B8DBF}" srcOrd="0" destOrd="0" presId="urn:microsoft.com/office/officeart/2005/8/layout/hierarchy4"/>
    <dgm:cxn modelId="{CDBF23B2-4C60-274E-8773-A88C9E86C52C}" srcId="{3A46AE1C-F223-4643-AD3A-87BD991D104D}" destId="{24ED0257-C20A-2C45-9CB0-40BC6E019BB6}" srcOrd="0" destOrd="0" parTransId="{B2D75076-0DB3-EF4A-82F3-181A68574DA4}" sibTransId="{5C6AB421-5AB6-7B4F-B78F-95907A02C621}"/>
    <dgm:cxn modelId="{66375EB8-95CE-7742-B314-3933244D020A}" srcId="{24ED0257-C20A-2C45-9CB0-40BC6E019BB6}" destId="{5AD5D713-9BBC-9E4C-932D-2914F6F48C9C}" srcOrd="0" destOrd="0" parTransId="{EFB981AF-B128-004D-A0D6-644E5896E273}" sibTransId="{F8F7E137-A572-C741-B7EE-786855F83A21}"/>
    <dgm:cxn modelId="{2026B7C1-C2A9-784C-A1B4-40E9804F736E}" srcId="{200F5BFF-3ADB-2944-B5B2-B842328964FB}" destId="{3A46AE1C-F223-4643-AD3A-87BD991D104D}" srcOrd="0" destOrd="0" parTransId="{B3E7B999-3153-1F45-A127-C1A70D1A354F}" sibTransId="{2EA3A4F1-6B6F-2D44-8B05-FEB3CA10A371}"/>
    <dgm:cxn modelId="{932A57CB-E791-434E-AF12-4D9783AA4D19}" srcId="{9A509DDE-2199-0A44-96E4-E51F1DD3DFB9}" destId="{567B3DC0-E3B1-2D40-B9ED-18AA2CC7C706}" srcOrd="0" destOrd="0" parTransId="{AC7CA26B-891B-3743-9D87-CE6891FBD2DF}" sibTransId="{D2BD8EED-0EB1-6E40-B048-B0944AC1F305}"/>
    <dgm:cxn modelId="{CC4003FF-0CDD-AA48-8064-7CF042AB730C}" type="presOf" srcId="{3A46AE1C-F223-4643-AD3A-87BD991D104D}" destId="{76927937-F89C-084B-A5EB-62BE0B265A27}" srcOrd="0" destOrd="0" presId="urn:microsoft.com/office/officeart/2005/8/layout/hierarchy4"/>
    <dgm:cxn modelId="{0D9454A8-98B2-A04F-B32B-E725F66DAF9E}" type="presParOf" srcId="{A7B81342-8D7A-CE4B-9315-18B7925B8DBF}" destId="{E9168A46-62F3-E448-A6F3-1353A868DD65}" srcOrd="0" destOrd="0" presId="urn:microsoft.com/office/officeart/2005/8/layout/hierarchy4"/>
    <dgm:cxn modelId="{EAF376A7-3EA4-E54C-832F-90D11C91754E}" type="presParOf" srcId="{E9168A46-62F3-E448-A6F3-1353A868DD65}" destId="{3E0AD75B-04DF-8643-BA2A-6F9B97BE10AD}" srcOrd="0" destOrd="0" presId="urn:microsoft.com/office/officeart/2005/8/layout/hierarchy4"/>
    <dgm:cxn modelId="{7DBF35A8-536E-604D-B52F-B10E19C20A81}" type="presParOf" srcId="{E9168A46-62F3-E448-A6F3-1353A868DD65}" destId="{3F938959-7EFC-0E40-A0DC-441C0077CCCF}" srcOrd="1" destOrd="0" presId="urn:microsoft.com/office/officeart/2005/8/layout/hierarchy4"/>
    <dgm:cxn modelId="{491232DD-8C50-964A-AF93-8C54C5CEE052}" type="presParOf" srcId="{E9168A46-62F3-E448-A6F3-1353A868DD65}" destId="{0DA7D978-CE27-9B45-BF41-871F1ED9D1CF}" srcOrd="2" destOrd="0" presId="urn:microsoft.com/office/officeart/2005/8/layout/hierarchy4"/>
    <dgm:cxn modelId="{BD055441-B0C5-5042-BA8D-8956B226395B}" type="presParOf" srcId="{0DA7D978-CE27-9B45-BF41-871F1ED9D1CF}" destId="{3CA71F4F-D1D5-A142-83DC-6880AD726562}" srcOrd="0" destOrd="0" presId="urn:microsoft.com/office/officeart/2005/8/layout/hierarchy4"/>
    <dgm:cxn modelId="{5E9D1030-2D7A-6544-9079-F759D4ADCCE8}" type="presParOf" srcId="{3CA71F4F-D1D5-A142-83DC-6880AD726562}" destId="{76927937-F89C-084B-A5EB-62BE0B265A27}" srcOrd="0" destOrd="0" presId="urn:microsoft.com/office/officeart/2005/8/layout/hierarchy4"/>
    <dgm:cxn modelId="{F609A6A3-056E-FA4F-A819-682663FD7929}" type="presParOf" srcId="{3CA71F4F-D1D5-A142-83DC-6880AD726562}" destId="{4EE8188D-2B12-9A4F-B8D8-E825756C006B}" srcOrd="1" destOrd="0" presId="urn:microsoft.com/office/officeart/2005/8/layout/hierarchy4"/>
    <dgm:cxn modelId="{A2B64D3E-C13F-7540-B9F3-AD70C1D358EE}" type="presParOf" srcId="{3CA71F4F-D1D5-A142-83DC-6880AD726562}" destId="{8AA102A7-4956-0B4A-980C-B9C1423CF3F9}" srcOrd="2" destOrd="0" presId="urn:microsoft.com/office/officeart/2005/8/layout/hierarchy4"/>
    <dgm:cxn modelId="{0017051F-7F5B-1C4E-94E7-1C781BACED0C}" type="presParOf" srcId="{8AA102A7-4956-0B4A-980C-B9C1423CF3F9}" destId="{B615CE75-6FC6-8A49-9A97-16B3A3E2F490}" srcOrd="0" destOrd="0" presId="urn:microsoft.com/office/officeart/2005/8/layout/hierarchy4"/>
    <dgm:cxn modelId="{7FFFD661-04DE-F745-8D12-77BB14C20D35}" type="presParOf" srcId="{B615CE75-6FC6-8A49-9A97-16B3A3E2F490}" destId="{364257B4-54D7-444B-8A77-6096FE18CAC5}" srcOrd="0" destOrd="0" presId="urn:microsoft.com/office/officeart/2005/8/layout/hierarchy4"/>
    <dgm:cxn modelId="{C418D903-AD98-9648-98D6-A669E029C55C}" type="presParOf" srcId="{B615CE75-6FC6-8A49-9A97-16B3A3E2F490}" destId="{57B5D010-4983-7949-9A0F-26A7A5C63E5C}" srcOrd="1" destOrd="0" presId="urn:microsoft.com/office/officeart/2005/8/layout/hierarchy4"/>
    <dgm:cxn modelId="{61CFE1B5-4D16-3347-9616-D9BE80A1BBAC}" type="presParOf" srcId="{B615CE75-6FC6-8A49-9A97-16B3A3E2F490}" destId="{90C0ECC7-484F-F449-A7E1-67EB99173DB4}" srcOrd="2" destOrd="0" presId="urn:microsoft.com/office/officeart/2005/8/layout/hierarchy4"/>
    <dgm:cxn modelId="{889A0604-BB30-604F-9427-9402A1B18C02}" type="presParOf" srcId="{90C0ECC7-484F-F449-A7E1-67EB99173DB4}" destId="{045AF143-D6C1-A041-810A-8A9743E68385}" srcOrd="0" destOrd="0" presId="urn:microsoft.com/office/officeart/2005/8/layout/hierarchy4"/>
    <dgm:cxn modelId="{03A6390F-E408-3D44-B55C-CAE03399D0E9}" type="presParOf" srcId="{045AF143-D6C1-A041-810A-8A9743E68385}" destId="{B76DB691-2DF4-0249-B08E-76610AD11EA6}" srcOrd="0" destOrd="0" presId="urn:microsoft.com/office/officeart/2005/8/layout/hierarchy4"/>
    <dgm:cxn modelId="{725A39BD-6B81-E742-8E58-44345D097C82}" type="presParOf" srcId="{045AF143-D6C1-A041-810A-8A9743E68385}" destId="{71A6A918-6F0C-F840-8BE9-1628D4F52747}" srcOrd="1" destOrd="0" presId="urn:microsoft.com/office/officeart/2005/8/layout/hierarchy4"/>
    <dgm:cxn modelId="{5878CB5F-8DB1-BA4D-916E-2FE2F1425460}" type="presParOf" srcId="{045AF143-D6C1-A041-810A-8A9743E68385}" destId="{C6AF4998-83BC-E94E-9C5C-2A5F0C947B77}" srcOrd="2" destOrd="0" presId="urn:microsoft.com/office/officeart/2005/8/layout/hierarchy4"/>
    <dgm:cxn modelId="{255E53C2-55FF-FB46-B967-9F1D6DDEB481}" type="presParOf" srcId="{C6AF4998-83BC-E94E-9C5C-2A5F0C947B77}" destId="{AB282F69-1E5A-2F44-B937-2B2758FAC280}" srcOrd="0" destOrd="0" presId="urn:microsoft.com/office/officeart/2005/8/layout/hierarchy4"/>
    <dgm:cxn modelId="{BE4322A5-C85E-304E-949C-150645D96207}" type="presParOf" srcId="{AB282F69-1E5A-2F44-B937-2B2758FAC280}" destId="{1462E4BF-7A6C-1548-9080-37ED593E7B88}" srcOrd="0" destOrd="0" presId="urn:microsoft.com/office/officeart/2005/8/layout/hierarchy4"/>
    <dgm:cxn modelId="{708F53ED-5850-764C-8346-2B6064A3A643}" type="presParOf" srcId="{AB282F69-1E5A-2F44-B937-2B2758FAC280}" destId="{0EA9E89D-4C38-2A47-99CA-1169069C3FE1}" srcOrd="1" destOrd="0" presId="urn:microsoft.com/office/officeart/2005/8/layout/hierarchy4"/>
    <dgm:cxn modelId="{3BA2BE8C-2364-E847-B5FE-2A1DD2B935B8}" type="presParOf" srcId="{AB282F69-1E5A-2F44-B937-2B2758FAC280}" destId="{B2B05DDF-7F1B-084C-AD61-79F457750F83}" srcOrd="2" destOrd="0" presId="urn:microsoft.com/office/officeart/2005/8/layout/hierarchy4"/>
    <dgm:cxn modelId="{ACE2C49B-9013-D34D-9A65-6B7935000250}" type="presParOf" srcId="{B2B05DDF-7F1B-084C-AD61-79F457750F83}" destId="{543B7D45-BC71-3A43-A949-7747B552CD45}" srcOrd="0" destOrd="0" presId="urn:microsoft.com/office/officeart/2005/8/layout/hierarchy4"/>
    <dgm:cxn modelId="{F337B866-2521-9640-BEA4-79E0905F1173}" type="presParOf" srcId="{543B7D45-BC71-3A43-A949-7747B552CD45}" destId="{9E361357-A7E7-6F48-B939-9153CE3D42E5}" srcOrd="0" destOrd="0" presId="urn:microsoft.com/office/officeart/2005/8/layout/hierarchy4"/>
    <dgm:cxn modelId="{2E10C7A0-97A4-594D-8CCE-1217032D6926}" type="presParOf" srcId="{543B7D45-BC71-3A43-A949-7747B552CD45}" destId="{7BE5DCF6-E5A8-B844-B5E5-8D8C8467A65D}"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0AD75B-04DF-8643-BA2A-6F9B97BE10AD}">
      <dsp:nvSpPr>
        <dsp:cNvPr id="0" name=""/>
        <dsp:cNvSpPr/>
      </dsp:nvSpPr>
      <dsp:spPr>
        <a:xfrm>
          <a:off x="1668" y="489"/>
          <a:ext cx="3414291" cy="83092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Siri, Alexa</a:t>
          </a:r>
        </a:p>
      </dsp:txBody>
      <dsp:txXfrm>
        <a:off x="26005" y="24826"/>
        <a:ext cx="3365617" cy="782247"/>
      </dsp:txXfrm>
    </dsp:sp>
    <dsp:sp modelId="{76927937-F89C-084B-A5EB-62BE0B265A27}">
      <dsp:nvSpPr>
        <dsp:cNvPr id="0" name=""/>
        <dsp:cNvSpPr/>
      </dsp:nvSpPr>
      <dsp:spPr>
        <a:xfrm>
          <a:off x="1668" y="862343"/>
          <a:ext cx="3414291" cy="83092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err="1"/>
            <a:t>DBpedia</a:t>
          </a:r>
          <a:endParaRPr lang="en-US" sz="3600" kern="1200" dirty="0"/>
        </a:p>
      </dsp:txBody>
      <dsp:txXfrm>
        <a:off x="26005" y="886680"/>
        <a:ext cx="3365617" cy="782247"/>
      </dsp:txXfrm>
    </dsp:sp>
    <dsp:sp modelId="{364257B4-54D7-444B-8A77-6096FE18CAC5}">
      <dsp:nvSpPr>
        <dsp:cNvPr id="0" name=""/>
        <dsp:cNvSpPr/>
      </dsp:nvSpPr>
      <dsp:spPr>
        <a:xfrm>
          <a:off x="1668" y="1724196"/>
          <a:ext cx="3414291" cy="83092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Wikipedia</a:t>
          </a:r>
        </a:p>
      </dsp:txBody>
      <dsp:txXfrm>
        <a:off x="26005" y="1748533"/>
        <a:ext cx="3365617" cy="782247"/>
      </dsp:txXfrm>
    </dsp:sp>
    <dsp:sp modelId="{B76DB691-2DF4-0249-B08E-76610AD11EA6}">
      <dsp:nvSpPr>
        <dsp:cNvPr id="0" name=""/>
        <dsp:cNvSpPr/>
      </dsp:nvSpPr>
      <dsp:spPr>
        <a:xfrm>
          <a:off x="1668" y="2586050"/>
          <a:ext cx="3414291" cy="83092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Wiki</a:t>
          </a:r>
        </a:p>
      </dsp:txBody>
      <dsp:txXfrm>
        <a:off x="26005" y="2610387"/>
        <a:ext cx="3365617" cy="782247"/>
      </dsp:txXfrm>
    </dsp:sp>
    <dsp:sp modelId="{1462E4BF-7A6C-1548-9080-37ED593E7B88}">
      <dsp:nvSpPr>
        <dsp:cNvPr id="0" name=""/>
        <dsp:cNvSpPr/>
      </dsp:nvSpPr>
      <dsp:spPr>
        <a:xfrm>
          <a:off x="1668" y="3447903"/>
          <a:ext cx="3414291" cy="83092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Web</a:t>
          </a:r>
        </a:p>
      </dsp:txBody>
      <dsp:txXfrm>
        <a:off x="26005" y="3472240"/>
        <a:ext cx="3365617" cy="782247"/>
      </dsp:txXfrm>
    </dsp:sp>
    <dsp:sp modelId="{9E361357-A7E7-6F48-B939-9153CE3D42E5}">
      <dsp:nvSpPr>
        <dsp:cNvPr id="0" name=""/>
        <dsp:cNvSpPr/>
      </dsp:nvSpPr>
      <dsp:spPr>
        <a:xfrm>
          <a:off x="1668" y="4309756"/>
          <a:ext cx="3414291" cy="83092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Internet</a:t>
          </a:r>
        </a:p>
      </dsp:txBody>
      <dsp:txXfrm>
        <a:off x="26005" y="4334093"/>
        <a:ext cx="3365617" cy="78224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4AB884-2087-F044-92EE-170E72BFE242}"/>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76132B6-949F-4346-B2FC-174C6AA9AA7F}"/>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153868D3-9066-2A4C-AC1B-70315C46C20E}" type="datetimeFigureOut">
              <a:rPr lang="en-US" smtClean="0"/>
              <a:t>1/25/19</a:t>
            </a:fld>
            <a:endParaRPr lang="en-US"/>
          </a:p>
        </p:txBody>
      </p:sp>
      <p:sp>
        <p:nvSpPr>
          <p:cNvPr id="4" name="Footer Placeholder 3">
            <a:extLst>
              <a:ext uri="{FF2B5EF4-FFF2-40B4-BE49-F238E27FC236}">
                <a16:creationId xmlns:a16="http://schemas.microsoft.com/office/drawing/2014/main" id="{56D8792E-8137-CD47-B2AD-93650C2AEE7D}"/>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D5CC826-11AD-6E4E-A658-A2F88EB4F505}"/>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7631B7AF-6BFC-A942-9638-61F7F07225CB}" type="slidenum">
              <a:rPr lang="en-US" smtClean="0"/>
              <a:t>‹#›</a:t>
            </a:fld>
            <a:endParaRPr lang="en-US"/>
          </a:p>
        </p:txBody>
      </p:sp>
    </p:spTree>
    <p:extLst>
      <p:ext uri="{BB962C8B-B14F-4D97-AF65-F5344CB8AC3E}">
        <p14:creationId xmlns:p14="http://schemas.microsoft.com/office/powerpoint/2010/main" val="1935633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D8B5F3E7-4465-A14F-8EEB-220B0576628D}" type="datetimeFigureOut">
              <a:rPr lang="en-US" smtClean="0"/>
              <a:t>1/24/19</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485EFAA1-742D-FF47-81AD-35B5C6A1D9B0}" type="slidenum">
              <a:rPr lang="en-US" smtClean="0"/>
              <a:t>‹#›</a:t>
            </a:fld>
            <a:endParaRPr lang="en-US"/>
          </a:p>
        </p:txBody>
      </p:sp>
    </p:spTree>
    <p:extLst>
      <p:ext uri="{BB962C8B-B14F-4D97-AF65-F5344CB8AC3E}">
        <p14:creationId xmlns:p14="http://schemas.microsoft.com/office/powerpoint/2010/main" val="1987594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c01072850_0_13: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c01072850_0_13: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362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4dc69f3f05_0_20: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4dc69f3f05_0_2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3620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8DA34C4D-D52B-1F44-997A-66B8831B95DC}" type="datetimeFigureOut">
              <a:rPr lang="en-US" smtClean="0"/>
              <a:t>1/24/19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A34C4D-D52B-1F44-997A-66B8831B95DC}" type="datetimeFigureOut">
              <a:rPr lang="en-US" smtClean="0"/>
              <a:t>1/24/19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A34C4D-D52B-1F44-997A-66B8831B95DC}" type="datetimeFigureOut">
              <a:rPr lang="en-US" smtClean="0"/>
              <a:t>1/24/19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A34C4D-D52B-1F44-997A-66B8831B95DC}" type="datetimeFigureOut">
              <a:rPr lang="en-US" smtClean="0"/>
              <a:t>1/24/19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05D5FF-59E7-E541-AB13-49A7375B5CC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A34C4D-D52B-1F44-997A-66B8831B95DC}" type="datetimeFigureOut">
              <a:rPr lang="en-US" smtClean="0"/>
              <a:t>1/24/19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DA34C4D-D52B-1F44-997A-66B8831B95DC}" type="datetimeFigureOut">
              <a:rPr lang="en-US" smtClean="0"/>
              <a:t>1/24/19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DA34C4D-D52B-1F44-997A-66B8831B95DC}" type="datetimeFigureOut">
              <a:rPr lang="en-US" smtClean="0"/>
              <a:t>1/24/19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A34C4D-D52B-1F44-997A-66B8831B95DC}" type="datetimeFigureOut">
              <a:rPr lang="en-US" smtClean="0"/>
              <a:t>1/24/19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A34C4D-D52B-1F44-997A-66B8831B95DC}" type="datetimeFigureOut">
              <a:rPr lang="en-US" smtClean="0"/>
              <a:t>1/24/19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21" name="Google Shape;21;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
        <p:nvSpPr>
          <p:cNvPr id="22" name="Google Shape;22;p4"/>
          <p:cNvSpPr txBox="1"/>
          <p:nvPr/>
        </p:nvSpPr>
        <p:spPr>
          <a:xfrm>
            <a:off x="10151100" y="6217633"/>
            <a:ext cx="1521200" cy="524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GB" sz="1067">
                <a:solidFill>
                  <a:srgbClr val="D9D9D9"/>
                </a:solidFill>
                <a:latin typeface="Comfortaa"/>
                <a:ea typeface="Comfortaa"/>
                <a:cs typeface="Comfortaa"/>
                <a:sym typeface="Comfortaa"/>
              </a:rPr>
              <a:t>Data Games,</a:t>
            </a:r>
            <a:endParaRPr sz="1067">
              <a:solidFill>
                <a:srgbClr val="D9D9D9"/>
              </a:solidFill>
              <a:latin typeface="Comfortaa"/>
              <a:ea typeface="Comfortaa"/>
              <a:cs typeface="Comfortaa"/>
              <a:sym typeface="Comfortaa"/>
            </a:endParaRPr>
          </a:p>
          <a:p>
            <a:pPr marL="0" lvl="0" indent="0" algn="l" rtl="0">
              <a:spcBef>
                <a:spcPts val="0"/>
              </a:spcBef>
              <a:spcAft>
                <a:spcPts val="0"/>
              </a:spcAft>
              <a:buNone/>
            </a:pPr>
            <a:r>
              <a:rPr lang="en-GB" sz="1067">
                <a:solidFill>
                  <a:srgbClr val="D9D9D9"/>
                </a:solidFill>
                <a:latin typeface="Comfortaa"/>
                <a:ea typeface="Comfortaa"/>
                <a:cs typeface="Comfortaa"/>
                <a:sym typeface="Comfortaa"/>
              </a:rPr>
              <a:t>and Data Stories</a:t>
            </a:r>
            <a:endParaRPr sz="1067">
              <a:solidFill>
                <a:srgbClr val="D9D9D9"/>
              </a:solidFill>
              <a:latin typeface="Comfortaa"/>
              <a:ea typeface="Comfortaa"/>
              <a:cs typeface="Comfortaa"/>
              <a:sym typeface="Comfortaa"/>
            </a:endParaRPr>
          </a:p>
          <a:p>
            <a:pPr marL="0" lvl="0" indent="0" algn="l" rtl="0">
              <a:spcBef>
                <a:spcPts val="0"/>
              </a:spcBef>
              <a:spcAft>
                <a:spcPts val="0"/>
              </a:spcAft>
              <a:buNone/>
            </a:pPr>
            <a:endParaRPr sz="1067">
              <a:solidFill>
                <a:srgbClr val="D9D9D9"/>
              </a:solidFill>
              <a:latin typeface="Comfortaa"/>
              <a:ea typeface="Comfortaa"/>
              <a:cs typeface="Comfortaa"/>
              <a:sym typeface="Comfortaa"/>
            </a:endParaRPr>
          </a:p>
          <a:p>
            <a:pPr marL="0" lvl="0" indent="0" algn="l" rtl="0">
              <a:spcBef>
                <a:spcPts val="0"/>
              </a:spcBef>
              <a:spcAft>
                <a:spcPts val="0"/>
              </a:spcAft>
              <a:buNone/>
            </a:pPr>
            <a:endParaRPr sz="1067">
              <a:solidFill>
                <a:srgbClr val="D9D9D9"/>
              </a:solidFill>
              <a:latin typeface="Comfortaa"/>
              <a:ea typeface="Comfortaa"/>
              <a:cs typeface="Comfortaa"/>
              <a:sym typeface="Comfortaa"/>
            </a:endParaRPr>
          </a:p>
        </p:txBody>
      </p:sp>
      <p:pic>
        <p:nvPicPr>
          <p:cNvPr id="23" name="Google Shape;23;p4"/>
          <p:cNvPicPr preferRelativeResize="0"/>
          <p:nvPr/>
        </p:nvPicPr>
        <p:blipFill rotWithShape="1">
          <a:blip r:embed="rId2">
            <a:alphaModFix/>
          </a:blip>
          <a:srcRect l="6662" r="65045" b="30685"/>
          <a:stretch/>
        </p:blipFill>
        <p:spPr>
          <a:xfrm>
            <a:off x="9872369" y="6350600"/>
            <a:ext cx="336068" cy="331133"/>
          </a:xfrm>
          <a:prstGeom prst="rect">
            <a:avLst/>
          </a:prstGeom>
          <a:noFill/>
          <a:ln>
            <a:noFill/>
          </a:ln>
        </p:spPr>
      </p:pic>
    </p:spTree>
    <p:extLst>
      <p:ext uri="{BB962C8B-B14F-4D97-AF65-F5344CB8AC3E}">
        <p14:creationId xmlns:p14="http://schemas.microsoft.com/office/powerpoint/2010/main" val="2334994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A34C4D-D52B-1F44-997A-66B8831B95DC}" type="datetimeFigureOut">
              <a:rPr lang="en-US" smtClean="0"/>
              <a:t>1/24/19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A34C4D-D52B-1F44-997A-66B8831B95DC}" type="datetimeFigureOut">
              <a:rPr lang="en-US" smtClean="0"/>
              <a:t>1/24/19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A34C4D-D52B-1F44-997A-66B8831B95DC}" type="datetimeFigureOut">
              <a:rPr lang="en-US" smtClean="0"/>
              <a:t>1/24/19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A34C4D-D52B-1F44-997A-66B8831B95DC}" type="datetimeFigureOut">
              <a:rPr lang="en-US" smtClean="0"/>
              <a:t>1/24/19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A34C4D-D52B-1F44-997A-66B8831B95DC}" type="datetimeFigureOut">
              <a:rPr lang="en-US" smtClean="0"/>
              <a:t>1/24/19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A34C4D-D52B-1F44-997A-66B8831B95DC}" type="datetimeFigureOut">
              <a:rPr lang="en-US" smtClean="0"/>
              <a:t>1/24/19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A34C4D-D52B-1F44-997A-66B8831B95DC}" type="datetimeFigureOut">
              <a:rPr lang="en-US" smtClean="0"/>
              <a:t>1/24/19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A34C4D-D52B-1F44-997A-66B8831B95DC}" type="datetimeFigureOut">
              <a:rPr lang="en-US" smtClean="0"/>
              <a:t>1/24/19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05D5FF-59E7-E541-AB13-49A7375B5CC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8DA34C4D-D52B-1F44-997A-66B8831B95DC}" type="datetimeFigureOut">
              <a:rPr lang="en-US" smtClean="0"/>
              <a:t>1/24/19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9805D5FF-59E7-E541-AB13-49A7375B5CC4}" type="slidenum">
              <a:rPr lang="en-US" smtClean="0"/>
              <a:t>‹#›</a:t>
            </a:fld>
            <a:endParaRPr lang="en-US"/>
          </a:p>
        </p:txBody>
      </p:sp>
    </p:spTree>
    <p:extLst>
      <p:ext uri="{BB962C8B-B14F-4D97-AF65-F5344CB8AC3E}">
        <p14:creationId xmlns:p14="http://schemas.microsoft.com/office/powerpoint/2010/main" val="597333090"/>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1.tiff"/><Relationship Id="rId3" Type="http://schemas.openxmlformats.org/officeDocument/2006/relationships/diagramLayout" Target="../diagrams/layout1.xml"/><Relationship Id="rId7" Type="http://schemas.openxmlformats.org/officeDocument/2006/relationships/image" Target="../media/image20.tiff"/><Relationship Id="rId12" Type="http://schemas.openxmlformats.org/officeDocument/2006/relationships/image" Target="../media/image25.tif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24.png"/><Relationship Id="rId5" Type="http://schemas.openxmlformats.org/officeDocument/2006/relationships/diagramColors" Target="../diagrams/colors1.xml"/><Relationship Id="rId10" Type="http://schemas.openxmlformats.org/officeDocument/2006/relationships/image" Target="../media/image23.png"/><Relationship Id="rId4" Type="http://schemas.openxmlformats.org/officeDocument/2006/relationships/diagramQuickStyle" Target="../diagrams/quickStyle1.xml"/><Relationship Id="rId9" Type="http://schemas.openxmlformats.org/officeDocument/2006/relationships/image" Target="../media/image22.tiff"/></Relationships>
</file>

<file path=ppt/slides/_rels/slide13.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image" Target="../media/image26.tiff"/><Relationship Id="rId1" Type="http://schemas.openxmlformats.org/officeDocument/2006/relationships/slideLayout" Target="../slideLayouts/slideLayout2.xml"/><Relationship Id="rId4" Type="http://schemas.openxmlformats.org/officeDocument/2006/relationships/image" Target="../media/image28.tiff"/></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tiff"/></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tiff"/><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 Id="rId5" Type="http://schemas.openxmlformats.org/officeDocument/2006/relationships/image" Target="../media/image55.png"/><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hyperlink" Target="http://julian.togelius.com/Barros2016Playing.pdf" TargetMode="External"/><Relationship Id="rId5" Type="http://schemas.openxmlformats.org/officeDocument/2006/relationships/image" Target="../media/image57.png"/><Relationship Id="rId4" Type="http://schemas.openxmlformats.org/officeDocument/2006/relationships/hyperlink" Target="https://advisa.se/en/research/brexit-bus/"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emf"/><Relationship Id="rId7" Type="http://schemas.openxmlformats.org/officeDocument/2006/relationships/image" Target="../media/image10.tiff"/><Relationship Id="rId2" Type="http://schemas.openxmlformats.org/officeDocument/2006/relationships/image" Target="../media/image5.tiff"/><Relationship Id="rId1" Type="http://schemas.openxmlformats.org/officeDocument/2006/relationships/slideLayout" Target="../slideLayouts/slideLayout4.xml"/><Relationship Id="rId6" Type="http://schemas.openxmlformats.org/officeDocument/2006/relationships/image" Target="../media/image9.tiff"/><Relationship Id="rId5" Type="http://schemas.openxmlformats.org/officeDocument/2006/relationships/image" Target="../media/image8.tiff"/><Relationship Id="rId4" Type="http://schemas.openxmlformats.org/officeDocument/2006/relationships/image" Target="../media/image7.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8653" b="7403"/>
          <a:stretch/>
        </p:blipFill>
        <p:spPr>
          <a:xfrm>
            <a:off x="0" y="-1"/>
            <a:ext cx="12192000" cy="6858001"/>
          </a:xfrm>
          <a:prstGeom prst="rect">
            <a:avLst/>
          </a:prstGeom>
        </p:spPr>
      </p:pic>
      <p:sp>
        <p:nvSpPr>
          <p:cNvPr id="5" name="TextBox 4"/>
          <p:cNvSpPr txBox="1"/>
          <p:nvPr/>
        </p:nvSpPr>
        <p:spPr>
          <a:xfrm>
            <a:off x="90380" y="5114913"/>
            <a:ext cx="9716756" cy="1061829"/>
          </a:xfrm>
          <a:prstGeom prst="rect">
            <a:avLst/>
          </a:prstGeom>
          <a:noFill/>
        </p:spPr>
        <p:txBody>
          <a:bodyPr wrap="square" rtlCol="0">
            <a:spAutoFit/>
          </a:bodyPr>
          <a:lstStyle/>
          <a:p>
            <a:r>
              <a:rPr lang="en-US" sz="6300" b="1" dirty="0">
                <a:solidFill>
                  <a:srgbClr val="F1EFF3"/>
                </a:solidFill>
              </a:rPr>
              <a:t>eLearning</a:t>
            </a:r>
          </a:p>
        </p:txBody>
      </p:sp>
      <p:sp>
        <p:nvSpPr>
          <p:cNvPr id="6" name="Rectangle 5"/>
          <p:cNvSpPr/>
          <p:nvPr/>
        </p:nvSpPr>
        <p:spPr>
          <a:xfrm>
            <a:off x="120454" y="5947985"/>
            <a:ext cx="5648974" cy="646331"/>
          </a:xfrm>
          <a:prstGeom prst="rect">
            <a:avLst/>
          </a:prstGeom>
        </p:spPr>
        <p:txBody>
          <a:bodyPr wrap="square">
            <a:spAutoFit/>
          </a:bodyPr>
          <a:lstStyle/>
          <a:p>
            <a:r>
              <a:rPr lang="en-US" sz="3600" b="1" dirty="0">
                <a:solidFill>
                  <a:srgbClr val="F1EFF3"/>
                </a:solidFill>
              </a:rPr>
              <a:t>Symposium 2019</a:t>
            </a:r>
          </a:p>
        </p:txBody>
      </p:sp>
      <p:sp>
        <p:nvSpPr>
          <p:cNvPr id="10" name="TextBox 9"/>
          <p:cNvSpPr txBox="1"/>
          <p:nvPr/>
        </p:nvSpPr>
        <p:spPr>
          <a:xfrm>
            <a:off x="8159229" y="5040044"/>
            <a:ext cx="3911897" cy="1815882"/>
          </a:xfrm>
          <a:prstGeom prst="rect">
            <a:avLst/>
          </a:prstGeom>
          <a:noFill/>
        </p:spPr>
        <p:txBody>
          <a:bodyPr wrap="square" rtlCol="0">
            <a:spAutoFit/>
          </a:bodyPr>
          <a:lstStyle/>
          <a:p>
            <a:pPr algn="r"/>
            <a:r>
              <a:rPr lang="en-US" sz="3200" b="1" dirty="0"/>
              <a:t>Professor Leslie Carr</a:t>
            </a:r>
          </a:p>
          <a:p>
            <a:pPr algn="r"/>
            <a:r>
              <a:rPr lang="en-US" sz="2400" b="1" dirty="0"/>
              <a:t>Web &amp; Internet Science</a:t>
            </a:r>
          </a:p>
          <a:p>
            <a:pPr algn="r"/>
            <a:r>
              <a:rPr lang="en-US" sz="2400" b="1" dirty="0"/>
              <a:t>Web Science Institute</a:t>
            </a:r>
          </a:p>
          <a:p>
            <a:pPr algn="r"/>
            <a:r>
              <a:rPr lang="en-US" sz="3200" b="1" dirty="0" err="1"/>
              <a:t>bit.ly</a:t>
            </a:r>
            <a:r>
              <a:rPr lang="en-US" sz="3200" b="1" dirty="0"/>
              <a:t>/</a:t>
            </a:r>
            <a:r>
              <a:rPr lang="en-US" sz="3200" b="1" dirty="0" err="1"/>
              <a:t>LeslieCarr</a:t>
            </a:r>
            <a:endParaRPr lang="en-US" sz="3200" b="1" dirty="0"/>
          </a:p>
        </p:txBody>
      </p:sp>
      <p:sp>
        <p:nvSpPr>
          <p:cNvPr id="2" name="Title 1">
            <a:extLst>
              <a:ext uri="{FF2B5EF4-FFF2-40B4-BE49-F238E27FC236}">
                <a16:creationId xmlns:a16="http://schemas.microsoft.com/office/drawing/2014/main" id="{554A5055-412E-E14E-99D9-FF27BE28E214}"/>
              </a:ext>
            </a:extLst>
          </p:cNvPr>
          <p:cNvSpPr>
            <a:spLocks noGrp="1"/>
          </p:cNvSpPr>
          <p:nvPr>
            <p:ph type="title"/>
          </p:nvPr>
        </p:nvSpPr>
        <p:spPr>
          <a:xfrm>
            <a:off x="90380" y="161925"/>
            <a:ext cx="10465860" cy="2124075"/>
          </a:xfrm>
        </p:spPr>
        <p:txBody>
          <a:bodyPr>
            <a:normAutofit/>
          </a:bodyPr>
          <a:lstStyle/>
          <a:p>
            <a:r>
              <a:rPr lang="en-GB" sz="7200" b="1" dirty="0"/>
              <a:t>Can Google make us</a:t>
            </a:r>
            <a:br>
              <a:rPr lang="en-GB" sz="7200" b="1" dirty="0"/>
            </a:br>
            <a:r>
              <a:rPr lang="en-GB" sz="7200" b="1" dirty="0"/>
              <a:t>smarter?</a:t>
            </a:r>
            <a:endParaRPr lang="en-US" sz="7200" dirty="0"/>
          </a:p>
        </p:txBody>
      </p:sp>
    </p:spTree>
    <p:extLst>
      <p:ext uri="{BB962C8B-B14F-4D97-AF65-F5344CB8AC3E}">
        <p14:creationId xmlns:p14="http://schemas.microsoft.com/office/powerpoint/2010/main" val="1954899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Internet</a:t>
            </a:r>
          </a:p>
        </p:txBody>
      </p:sp>
      <p:sp>
        <p:nvSpPr>
          <p:cNvPr id="3" name="Content Placeholder 2"/>
          <p:cNvSpPr>
            <a:spLocks noGrp="1"/>
          </p:cNvSpPr>
          <p:nvPr>
            <p:ph idx="1"/>
          </p:nvPr>
        </p:nvSpPr>
        <p:spPr>
          <a:xfrm>
            <a:off x="627801" y="1586461"/>
            <a:ext cx="7456714" cy="3386873"/>
          </a:xfrm>
        </p:spPr>
        <p:txBody>
          <a:bodyPr>
            <a:normAutofit/>
          </a:bodyPr>
          <a:lstStyle/>
          <a:p>
            <a:r>
              <a:rPr lang="en-US" dirty="0"/>
              <a:t>A network of computers and routers and cables and clients and servers.</a:t>
            </a:r>
          </a:p>
          <a:p>
            <a:r>
              <a:rPr lang="en-US" dirty="0"/>
              <a:t>In fact, lots of networks all networked together. An inter-net.</a:t>
            </a:r>
          </a:p>
          <a:p>
            <a:r>
              <a:rPr lang="en-US" dirty="0"/>
              <a:t>A worldwide network of computers sending and receiving messages </a:t>
            </a:r>
          </a:p>
        </p:txBody>
      </p:sp>
      <p:pic>
        <p:nvPicPr>
          <p:cNvPr id="4" name="Picture 3" descr="vint_cerf.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3171" y="467702"/>
            <a:ext cx="2976677" cy="2977746"/>
          </a:xfrm>
          <a:prstGeom prst="rect">
            <a:avLst/>
          </a:prstGeom>
        </p:spPr>
      </p:pic>
      <p:sp>
        <p:nvSpPr>
          <p:cNvPr id="7" name="Rectangle 6">
            <a:extLst>
              <a:ext uri="{FF2B5EF4-FFF2-40B4-BE49-F238E27FC236}">
                <a16:creationId xmlns:a16="http://schemas.microsoft.com/office/drawing/2014/main" id="{11A22201-982F-BA43-8F20-C033CF72BF7B}"/>
              </a:ext>
            </a:extLst>
          </p:cNvPr>
          <p:cNvSpPr/>
          <p:nvPr/>
        </p:nvSpPr>
        <p:spPr>
          <a:xfrm>
            <a:off x="8511855" y="3580766"/>
            <a:ext cx="3500445" cy="369332"/>
          </a:xfrm>
          <a:prstGeom prst="rect">
            <a:avLst/>
          </a:prstGeom>
        </p:spPr>
        <p:txBody>
          <a:bodyPr wrap="none">
            <a:spAutoFit/>
          </a:bodyPr>
          <a:lstStyle/>
          <a:p>
            <a:r>
              <a:rPr lang="en-US" b="1" dirty="0" err="1"/>
              <a:t>Vint</a:t>
            </a:r>
            <a:r>
              <a:rPr lang="en-US" b="1" dirty="0"/>
              <a:t> Cerf, “father of” the Internet</a:t>
            </a:r>
          </a:p>
        </p:txBody>
      </p:sp>
      <p:pic>
        <p:nvPicPr>
          <p:cNvPr id="8" name="Content Placeholder 5" descr="internet.jpg">
            <a:extLst>
              <a:ext uri="{FF2B5EF4-FFF2-40B4-BE49-F238E27FC236}">
                <a16:creationId xmlns:a16="http://schemas.microsoft.com/office/drawing/2014/main" id="{F6BF7FF5-F5E3-9748-B9B0-E946F07E55B6}"/>
              </a:ext>
            </a:extLst>
          </p:cNvPr>
          <p:cNvPicPr>
            <a:picLocks noChangeAspect="1"/>
          </p:cNvPicPr>
          <p:nvPr/>
        </p:nvPicPr>
        <p:blipFill>
          <a:blip r:embed="rId3">
            <a:extLst>
              <a:ext uri="{28A0092B-C50C-407E-A947-70E740481C1C}">
                <a14:useLocalDpi xmlns:a14="http://schemas.microsoft.com/office/drawing/2010/main" val="0"/>
              </a:ext>
            </a:extLst>
          </a:blip>
          <a:srcRect t="29376" b="29376"/>
          <a:stretch>
            <a:fillRect/>
          </a:stretch>
        </p:blipFill>
        <p:spPr>
          <a:xfrm>
            <a:off x="1045029" y="4352741"/>
            <a:ext cx="5453743" cy="2318892"/>
          </a:xfrm>
          <a:prstGeom prst="rect">
            <a:avLst/>
          </a:prstGeom>
        </p:spPr>
      </p:pic>
    </p:spTree>
    <p:extLst>
      <p:ext uri="{BB962C8B-B14F-4D97-AF65-F5344CB8AC3E}">
        <p14:creationId xmlns:p14="http://schemas.microsoft.com/office/powerpoint/2010/main" val="2497764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World Wide Web</a:t>
            </a:r>
          </a:p>
        </p:txBody>
      </p:sp>
      <p:sp>
        <p:nvSpPr>
          <p:cNvPr id="3" name="Content Placeholder 2"/>
          <p:cNvSpPr>
            <a:spLocks noGrp="1"/>
          </p:cNvSpPr>
          <p:nvPr>
            <p:ph idx="1"/>
          </p:nvPr>
        </p:nvSpPr>
        <p:spPr>
          <a:xfrm>
            <a:off x="838200" y="1719448"/>
            <a:ext cx="6675265" cy="4924817"/>
          </a:xfrm>
        </p:spPr>
        <p:txBody>
          <a:bodyPr>
            <a:normAutofit/>
          </a:bodyPr>
          <a:lstStyle/>
          <a:p>
            <a:pPr>
              <a:lnSpc>
                <a:spcPct val="150000"/>
              </a:lnSpc>
            </a:pPr>
            <a:r>
              <a:rPr lang="en-US" dirty="0"/>
              <a:t>The “inventor of” the Web</a:t>
            </a:r>
          </a:p>
          <a:p>
            <a:pPr lvl="1">
              <a:lnSpc>
                <a:spcPct val="150000"/>
              </a:lnSpc>
            </a:pPr>
            <a:r>
              <a:rPr lang="en-US" dirty="0"/>
              <a:t>URL, HTTP, HTML</a:t>
            </a:r>
          </a:p>
          <a:p>
            <a:pPr lvl="1">
              <a:lnSpc>
                <a:spcPct val="150000"/>
              </a:lnSpc>
            </a:pPr>
            <a:r>
              <a:rPr lang="en-US" dirty="0"/>
              <a:t>Browsing</a:t>
            </a:r>
          </a:p>
          <a:p>
            <a:pPr>
              <a:lnSpc>
                <a:spcPct val="150000"/>
              </a:lnSpc>
            </a:pPr>
            <a:r>
              <a:rPr lang="en-US" dirty="0"/>
              <a:t>A network of interconnected documents built on a network of interconnected servers by a network of interconnected people.</a:t>
            </a:r>
          </a:p>
        </p:txBody>
      </p:sp>
      <p:pic>
        <p:nvPicPr>
          <p:cNvPr id="7" name="Picture 6"/>
          <p:cNvPicPr>
            <a:picLocks noChangeAspect="1"/>
          </p:cNvPicPr>
          <p:nvPr/>
        </p:nvPicPr>
        <p:blipFill>
          <a:blip r:embed="rId2"/>
          <a:stretch>
            <a:fillRect/>
          </a:stretch>
        </p:blipFill>
        <p:spPr>
          <a:xfrm>
            <a:off x="9653127" y="336364"/>
            <a:ext cx="2019300" cy="2768600"/>
          </a:xfrm>
          <a:prstGeom prst="rect">
            <a:avLst/>
          </a:prstGeom>
        </p:spPr>
      </p:pic>
      <p:pic>
        <p:nvPicPr>
          <p:cNvPr id="8" name="Picture 7"/>
          <p:cNvPicPr>
            <a:picLocks noChangeAspect="1"/>
          </p:cNvPicPr>
          <p:nvPr/>
        </p:nvPicPr>
        <p:blipFill>
          <a:blip r:embed="rId3"/>
          <a:stretch>
            <a:fillRect/>
          </a:stretch>
        </p:blipFill>
        <p:spPr>
          <a:xfrm>
            <a:off x="7856003" y="4282209"/>
            <a:ext cx="3816424" cy="2362057"/>
          </a:xfrm>
          <a:prstGeom prst="rect">
            <a:avLst/>
          </a:prstGeom>
        </p:spPr>
      </p:pic>
      <p:sp>
        <p:nvSpPr>
          <p:cNvPr id="6" name="Rectangle 5">
            <a:extLst>
              <a:ext uri="{FF2B5EF4-FFF2-40B4-BE49-F238E27FC236}">
                <a16:creationId xmlns:a16="http://schemas.microsoft.com/office/drawing/2014/main" id="{2D3C97EA-FB4E-8A45-A381-14DB9A49B78D}"/>
              </a:ext>
            </a:extLst>
          </p:cNvPr>
          <p:cNvSpPr/>
          <p:nvPr/>
        </p:nvSpPr>
        <p:spPr>
          <a:xfrm>
            <a:off x="9565967" y="3245978"/>
            <a:ext cx="2368982" cy="646331"/>
          </a:xfrm>
          <a:prstGeom prst="rect">
            <a:avLst/>
          </a:prstGeom>
        </p:spPr>
        <p:txBody>
          <a:bodyPr wrap="none">
            <a:spAutoFit/>
          </a:bodyPr>
          <a:lstStyle/>
          <a:p>
            <a:r>
              <a:rPr lang="en-US" b="1" dirty="0"/>
              <a:t>Tim Berners-Lee,</a:t>
            </a:r>
            <a:br>
              <a:rPr lang="en-US" b="1" dirty="0"/>
            </a:br>
            <a:r>
              <a:rPr lang="en-US" b="1" dirty="0"/>
              <a:t>“inventor of” the Web</a:t>
            </a:r>
          </a:p>
        </p:txBody>
      </p:sp>
    </p:spTree>
    <p:extLst>
      <p:ext uri="{BB962C8B-B14F-4D97-AF65-F5344CB8AC3E}">
        <p14:creationId xmlns:p14="http://schemas.microsoft.com/office/powerpoint/2010/main" val="384340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563" y="82096"/>
            <a:ext cx="10515600" cy="1325563"/>
          </a:xfrm>
        </p:spPr>
        <p:txBody>
          <a:bodyPr/>
          <a:lstStyle/>
          <a:p>
            <a:r>
              <a:rPr lang="en-US" dirty="0"/>
              <a:t>How New Knowledge Tech Grows</a:t>
            </a:r>
          </a:p>
        </p:txBody>
      </p:sp>
      <p:sp>
        <p:nvSpPr>
          <p:cNvPr id="3" name="Content Placeholder 2"/>
          <p:cNvSpPr>
            <a:spLocks noGrp="1"/>
          </p:cNvSpPr>
          <p:nvPr>
            <p:ph idx="1"/>
          </p:nvPr>
        </p:nvSpPr>
        <p:spPr>
          <a:xfrm>
            <a:off x="5463363" y="5129067"/>
            <a:ext cx="6336751" cy="1365785"/>
          </a:xfrm>
        </p:spPr>
        <p:txBody>
          <a:bodyPr>
            <a:normAutofit fontScale="70000" lnSpcReduction="20000"/>
          </a:bodyPr>
          <a:lstStyle/>
          <a:p>
            <a:pPr>
              <a:lnSpc>
                <a:spcPct val="100000"/>
              </a:lnSpc>
            </a:pPr>
            <a:r>
              <a:rPr lang="en-US" b="1" dirty="0"/>
              <a:t>Vertical generativity </a:t>
            </a:r>
            <a:r>
              <a:rPr lang="en-US" dirty="0"/>
              <a:t>means allows you to pile platforms on platforms on platforms to achieve ever more sophisticated applications</a:t>
            </a:r>
          </a:p>
          <a:p>
            <a:pPr lvl="1">
              <a:lnSpc>
                <a:spcPct val="100000"/>
              </a:lnSpc>
            </a:pPr>
            <a:r>
              <a:rPr lang="en-US" dirty="0"/>
              <a:t>But it requires ‘open’ licenses across generations of platforms.</a:t>
            </a:r>
          </a:p>
        </p:txBody>
      </p:sp>
      <p:graphicFrame>
        <p:nvGraphicFramePr>
          <p:cNvPr id="4" name="Content Placeholder 3"/>
          <p:cNvGraphicFramePr>
            <a:graphicFrameLocks/>
          </p:cNvGraphicFramePr>
          <p:nvPr>
            <p:extLst>
              <p:ext uri="{D42A27DB-BD31-4B8C-83A1-F6EECF244321}">
                <p14:modId xmlns:p14="http://schemas.microsoft.com/office/powerpoint/2010/main" val="1897364100"/>
              </p:ext>
            </p:extLst>
          </p:nvPr>
        </p:nvGraphicFramePr>
        <p:xfrm>
          <a:off x="1703513" y="1193493"/>
          <a:ext cx="3417629" cy="5141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BDCCCAE8-1248-A541-9D40-24824AF41877}"/>
              </a:ext>
            </a:extLst>
          </p:cNvPr>
          <p:cNvPicPr>
            <a:picLocks noChangeAspect="1"/>
          </p:cNvPicPr>
          <p:nvPr/>
        </p:nvPicPr>
        <p:blipFill>
          <a:blip r:embed="rId7"/>
          <a:stretch>
            <a:fillRect/>
          </a:stretch>
        </p:blipFill>
        <p:spPr>
          <a:xfrm>
            <a:off x="345875" y="2908107"/>
            <a:ext cx="862441" cy="784822"/>
          </a:xfrm>
          <a:prstGeom prst="rect">
            <a:avLst/>
          </a:prstGeom>
        </p:spPr>
      </p:pic>
      <p:pic>
        <p:nvPicPr>
          <p:cNvPr id="6" name="Picture 5">
            <a:extLst>
              <a:ext uri="{FF2B5EF4-FFF2-40B4-BE49-F238E27FC236}">
                <a16:creationId xmlns:a16="http://schemas.microsoft.com/office/drawing/2014/main" id="{B90D65CC-D955-2049-ACEF-4C8F176F530E}"/>
              </a:ext>
            </a:extLst>
          </p:cNvPr>
          <p:cNvPicPr>
            <a:picLocks noChangeAspect="1"/>
          </p:cNvPicPr>
          <p:nvPr/>
        </p:nvPicPr>
        <p:blipFill>
          <a:blip r:embed="rId8"/>
          <a:stretch>
            <a:fillRect/>
          </a:stretch>
        </p:blipFill>
        <p:spPr>
          <a:xfrm>
            <a:off x="205563" y="1971701"/>
            <a:ext cx="1369997" cy="843880"/>
          </a:xfrm>
          <a:prstGeom prst="rect">
            <a:avLst/>
          </a:prstGeom>
        </p:spPr>
      </p:pic>
      <p:pic>
        <p:nvPicPr>
          <p:cNvPr id="10" name="Picture 9">
            <a:extLst>
              <a:ext uri="{FF2B5EF4-FFF2-40B4-BE49-F238E27FC236}">
                <a16:creationId xmlns:a16="http://schemas.microsoft.com/office/drawing/2014/main" id="{F7090EE3-1D9D-C94F-8D2D-5260A77FCCE6}"/>
              </a:ext>
            </a:extLst>
          </p:cNvPr>
          <p:cNvPicPr>
            <a:picLocks noChangeAspect="1"/>
          </p:cNvPicPr>
          <p:nvPr/>
        </p:nvPicPr>
        <p:blipFill>
          <a:blip r:embed="rId9"/>
          <a:stretch>
            <a:fillRect/>
          </a:stretch>
        </p:blipFill>
        <p:spPr>
          <a:xfrm>
            <a:off x="290757" y="1034143"/>
            <a:ext cx="1102129" cy="1102129"/>
          </a:xfrm>
          <a:prstGeom prst="rect">
            <a:avLst/>
          </a:prstGeom>
        </p:spPr>
      </p:pic>
      <p:pic>
        <p:nvPicPr>
          <p:cNvPr id="12" name="Picture 11">
            <a:extLst>
              <a:ext uri="{FF2B5EF4-FFF2-40B4-BE49-F238E27FC236}">
                <a16:creationId xmlns:a16="http://schemas.microsoft.com/office/drawing/2014/main" id="{7FB65999-42EA-F64E-B929-838554B85BC7}"/>
              </a:ext>
            </a:extLst>
          </p:cNvPr>
          <p:cNvPicPr>
            <a:picLocks noChangeAspect="1"/>
          </p:cNvPicPr>
          <p:nvPr/>
        </p:nvPicPr>
        <p:blipFill>
          <a:blip r:embed="rId10"/>
          <a:stretch>
            <a:fillRect/>
          </a:stretch>
        </p:blipFill>
        <p:spPr>
          <a:xfrm>
            <a:off x="5703913" y="1239708"/>
            <a:ext cx="4073802" cy="3383790"/>
          </a:xfrm>
          <a:prstGeom prst="rect">
            <a:avLst/>
          </a:prstGeom>
          <a:ln>
            <a:noFill/>
          </a:ln>
          <a:effectLst>
            <a:outerShdw blurRad="292100" dist="139700" dir="2700000" algn="tl" rotWithShape="0">
              <a:srgbClr val="333333">
                <a:alpha val="65000"/>
              </a:srgbClr>
            </a:outerShdw>
          </a:effectLst>
        </p:spPr>
      </p:pic>
      <p:pic>
        <p:nvPicPr>
          <p:cNvPr id="14" name="Picture 8" descr="Image result for siri what can i help you with">
            <a:extLst>
              <a:ext uri="{FF2B5EF4-FFF2-40B4-BE49-F238E27FC236}">
                <a16:creationId xmlns:a16="http://schemas.microsoft.com/office/drawing/2014/main" id="{F52CBB51-3E1B-FA4F-9FF6-EAFF13E0CB6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35085" t="1268" r="35085" b="1268"/>
          <a:stretch>
            <a:fillRect/>
          </a:stretch>
        </p:blipFill>
        <p:spPr bwMode="auto">
          <a:xfrm>
            <a:off x="10553864" y="275423"/>
            <a:ext cx="1036241" cy="2261810"/>
          </a:xfrm>
          <a:prstGeom prst="rect">
            <a:avLst/>
          </a:prstGeom>
          <a:noFill/>
          <a:ln w="41275" cap="rnd">
            <a:noFill/>
            <a:round/>
            <a:headEnd/>
            <a:tailEnd/>
          </a:ln>
          <a:extLst>
            <a:ext uri="{909E8E84-426E-40DD-AFC4-6F175D3DCCD1}">
              <a14:hiddenFill xmlns:a14="http://schemas.microsoft.com/office/drawing/2010/main">
                <a:solidFill>
                  <a:srgbClr val="FFFFFF"/>
                </a:solidFill>
              </a14:hiddenFill>
            </a:ext>
          </a:extLst>
        </p:spPr>
      </p:pic>
      <p:sp>
        <p:nvSpPr>
          <p:cNvPr id="16" name="Donut 15">
            <a:extLst>
              <a:ext uri="{FF2B5EF4-FFF2-40B4-BE49-F238E27FC236}">
                <a16:creationId xmlns:a16="http://schemas.microsoft.com/office/drawing/2014/main" id="{D8A8DDAF-475E-F149-B615-17601C3C626D}"/>
              </a:ext>
            </a:extLst>
          </p:cNvPr>
          <p:cNvSpPr/>
          <p:nvPr/>
        </p:nvSpPr>
        <p:spPr>
          <a:xfrm>
            <a:off x="8305800" y="1531128"/>
            <a:ext cx="1676400" cy="3498072"/>
          </a:xfrm>
          <a:prstGeom prst="donut">
            <a:avLst>
              <a:gd name="adj" fmla="val 543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7" name="Picture 16">
            <a:extLst>
              <a:ext uri="{FF2B5EF4-FFF2-40B4-BE49-F238E27FC236}">
                <a16:creationId xmlns:a16="http://schemas.microsoft.com/office/drawing/2014/main" id="{1070BB6E-1A22-2B4C-8B83-0D18C0A3D54B}"/>
              </a:ext>
            </a:extLst>
          </p:cNvPr>
          <p:cNvPicPr>
            <a:picLocks noChangeAspect="1"/>
          </p:cNvPicPr>
          <p:nvPr/>
        </p:nvPicPr>
        <p:blipFill rotWithShape="1">
          <a:blip r:embed="rId12"/>
          <a:srcRect t="15223" b="17330"/>
          <a:stretch/>
        </p:blipFill>
        <p:spPr>
          <a:xfrm>
            <a:off x="10232638" y="2701580"/>
            <a:ext cx="1678695" cy="113223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694269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F9303-2FE9-B441-A03B-5C02BA2F88D6}"/>
              </a:ext>
            </a:extLst>
          </p:cNvPr>
          <p:cNvSpPr>
            <a:spLocks noGrp="1"/>
          </p:cNvSpPr>
          <p:nvPr>
            <p:ph type="title"/>
          </p:nvPr>
        </p:nvSpPr>
        <p:spPr/>
        <p:txBody>
          <a:bodyPr/>
          <a:lstStyle/>
          <a:p>
            <a:r>
              <a:rPr lang="en-US" dirty="0"/>
              <a:t>Sematic Web</a:t>
            </a:r>
          </a:p>
        </p:txBody>
      </p:sp>
      <p:sp>
        <p:nvSpPr>
          <p:cNvPr id="3" name="Content Placeholder 2">
            <a:extLst>
              <a:ext uri="{FF2B5EF4-FFF2-40B4-BE49-F238E27FC236}">
                <a16:creationId xmlns:a16="http://schemas.microsoft.com/office/drawing/2014/main" id="{1379D080-8EC7-3447-8F9E-1383C540DB6F}"/>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2F89AB8C-A871-ED47-A5B6-C9C337C28562}"/>
              </a:ext>
            </a:extLst>
          </p:cNvPr>
          <p:cNvPicPr>
            <a:picLocks noChangeAspect="1"/>
          </p:cNvPicPr>
          <p:nvPr/>
        </p:nvPicPr>
        <p:blipFill>
          <a:blip r:embed="rId2"/>
          <a:stretch>
            <a:fillRect/>
          </a:stretch>
        </p:blipFill>
        <p:spPr>
          <a:xfrm>
            <a:off x="6738802" y="1536474"/>
            <a:ext cx="4614998" cy="4706594"/>
          </a:xfrm>
          <a:prstGeom prst="rect">
            <a:avLst/>
          </a:prstGeom>
        </p:spPr>
      </p:pic>
      <p:pic>
        <p:nvPicPr>
          <p:cNvPr id="5" name="Picture 4">
            <a:extLst>
              <a:ext uri="{FF2B5EF4-FFF2-40B4-BE49-F238E27FC236}">
                <a16:creationId xmlns:a16="http://schemas.microsoft.com/office/drawing/2014/main" id="{B6F9B6F6-17C9-4C43-A51A-836739D22AA2}"/>
              </a:ext>
            </a:extLst>
          </p:cNvPr>
          <p:cNvPicPr>
            <a:picLocks noChangeAspect="1"/>
          </p:cNvPicPr>
          <p:nvPr/>
        </p:nvPicPr>
        <p:blipFill>
          <a:blip r:embed="rId3"/>
          <a:stretch>
            <a:fillRect/>
          </a:stretch>
        </p:blipFill>
        <p:spPr>
          <a:xfrm>
            <a:off x="945828" y="1536474"/>
            <a:ext cx="4540572" cy="2382862"/>
          </a:xfrm>
          <a:prstGeom prst="rect">
            <a:avLst/>
          </a:prstGeom>
        </p:spPr>
      </p:pic>
      <p:pic>
        <p:nvPicPr>
          <p:cNvPr id="6" name="Picture 5">
            <a:extLst>
              <a:ext uri="{FF2B5EF4-FFF2-40B4-BE49-F238E27FC236}">
                <a16:creationId xmlns:a16="http://schemas.microsoft.com/office/drawing/2014/main" id="{F001DF78-0562-FE41-8887-F5076643AD21}"/>
              </a:ext>
            </a:extLst>
          </p:cNvPr>
          <p:cNvPicPr>
            <a:picLocks noChangeAspect="1"/>
          </p:cNvPicPr>
          <p:nvPr/>
        </p:nvPicPr>
        <p:blipFill>
          <a:blip r:embed="rId4"/>
          <a:stretch>
            <a:fillRect/>
          </a:stretch>
        </p:blipFill>
        <p:spPr>
          <a:xfrm>
            <a:off x="945828" y="4189210"/>
            <a:ext cx="4558797" cy="2122690"/>
          </a:xfrm>
          <a:prstGeom prst="rect">
            <a:avLst/>
          </a:prstGeom>
        </p:spPr>
      </p:pic>
    </p:spTree>
    <p:extLst>
      <p:ext uri="{BB962C8B-B14F-4D97-AF65-F5344CB8AC3E}">
        <p14:creationId xmlns:p14="http://schemas.microsoft.com/office/powerpoint/2010/main" val="1305053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46000"/>
          </a:blip>
          <a:srcRect b="22183"/>
          <a:stretch>
            <a:fillRect/>
          </a:stretch>
        </p:blipFill>
        <p:spPr>
          <a:xfrm flipH="1">
            <a:off x="3949960" y="0"/>
            <a:ext cx="6718040" cy="6858000"/>
          </a:xfrm>
          <a:prstGeom prst="rect">
            <a:avLst/>
          </a:prstGeom>
        </p:spPr>
      </p:pic>
      <p:sp>
        <p:nvSpPr>
          <p:cNvPr id="2" name="Title 1"/>
          <p:cNvSpPr>
            <a:spLocks noGrp="1"/>
          </p:cNvSpPr>
          <p:nvPr>
            <p:ph type="title"/>
          </p:nvPr>
        </p:nvSpPr>
        <p:spPr/>
        <p:txBody>
          <a:bodyPr/>
          <a:lstStyle/>
          <a:p>
            <a:r>
              <a:rPr lang="en-US" dirty="0"/>
              <a:t>Open Information</a:t>
            </a:r>
          </a:p>
        </p:txBody>
      </p:sp>
      <p:sp>
        <p:nvSpPr>
          <p:cNvPr id="3" name="Content Placeholder 2"/>
          <p:cNvSpPr>
            <a:spLocks noGrp="1"/>
          </p:cNvSpPr>
          <p:nvPr>
            <p:ph idx="1"/>
          </p:nvPr>
        </p:nvSpPr>
        <p:spPr>
          <a:xfrm>
            <a:off x="596348" y="1600200"/>
            <a:ext cx="9995452" cy="4876800"/>
          </a:xfrm>
        </p:spPr>
        <p:txBody>
          <a:bodyPr>
            <a:normAutofit/>
          </a:bodyPr>
          <a:lstStyle/>
          <a:p>
            <a:r>
              <a:rPr lang="en-US" dirty="0"/>
              <a:t>Open Access to Research Outputs</a:t>
            </a:r>
          </a:p>
          <a:p>
            <a:pPr lvl="1"/>
            <a:r>
              <a:rPr lang="en-US" dirty="0"/>
              <a:t>Supported Research Funders all over the world</a:t>
            </a:r>
          </a:p>
          <a:p>
            <a:r>
              <a:rPr lang="en-US" dirty="0"/>
              <a:t>Open Research Data</a:t>
            </a:r>
          </a:p>
          <a:p>
            <a:pPr lvl="1"/>
            <a:r>
              <a:rPr lang="en-US" dirty="0"/>
              <a:t>Demanded by UK government, private funders</a:t>
            </a:r>
            <a:br>
              <a:rPr lang="en-US" dirty="0"/>
            </a:br>
            <a:r>
              <a:rPr lang="en-US" dirty="0"/>
              <a:t>&amp; UK Research Councils</a:t>
            </a:r>
          </a:p>
          <a:p>
            <a:r>
              <a:rPr lang="en-US" dirty="0"/>
              <a:t>Open Educational Resources</a:t>
            </a:r>
          </a:p>
          <a:p>
            <a:pPr lvl="1"/>
            <a:r>
              <a:rPr lang="en-US" dirty="0"/>
              <a:t>From closed VLEs to sharing resources and MOOCs</a:t>
            </a:r>
          </a:p>
          <a:p>
            <a:r>
              <a:rPr lang="en-US" dirty="0"/>
              <a:t>Open Government Data</a:t>
            </a:r>
          </a:p>
          <a:p>
            <a:pPr lvl="1"/>
            <a:r>
              <a:rPr lang="en-US" dirty="0"/>
              <a:t>Supported by G8 </a:t>
            </a:r>
          </a:p>
          <a:p>
            <a:pPr marL="0" indent="0">
              <a:buNone/>
            </a:pPr>
            <a:endParaRPr lang="en-US" dirty="0"/>
          </a:p>
        </p:txBody>
      </p:sp>
    </p:spTree>
    <p:extLst>
      <p:ext uri="{BB962C8B-B14F-4D97-AF65-F5344CB8AC3E}">
        <p14:creationId xmlns:p14="http://schemas.microsoft.com/office/powerpoint/2010/main" val="3139353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title"/>
          </p:nvPr>
        </p:nvSpPr>
        <p:spPr>
          <a:xfrm>
            <a:off x="357809" y="381000"/>
            <a:ext cx="10789162" cy="838200"/>
          </a:xfrm>
        </p:spPr>
        <p:txBody>
          <a:bodyPr>
            <a:normAutofit/>
          </a:bodyPr>
          <a:lstStyle/>
          <a:p>
            <a:r>
              <a:rPr lang="en-US" dirty="0">
                <a:latin typeface="Helvetica" charset="0"/>
                <a:ea typeface="ＭＳ Ｐゴシック" charset="0"/>
                <a:cs typeface="ＭＳ Ｐゴシック" charset="0"/>
              </a:rPr>
              <a:t>Open Access Research: </a:t>
            </a:r>
            <a:r>
              <a:rPr lang="en-US" dirty="0" err="1">
                <a:latin typeface="Helvetica" charset="0"/>
                <a:ea typeface="ＭＳ Ｐゴシック" charset="0"/>
                <a:cs typeface="ＭＳ Ｐゴシック" charset="0"/>
              </a:rPr>
              <a:t>EPrints</a:t>
            </a:r>
            <a:endParaRPr lang="en-US" dirty="0">
              <a:latin typeface="Helvetica" charset="0"/>
              <a:ea typeface="ＭＳ Ｐゴシック" charset="0"/>
              <a:cs typeface="ＭＳ Ｐゴシック" charset="0"/>
            </a:endParaRPr>
          </a:p>
        </p:txBody>
      </p:sp>
      <p:sp>
        <p:nvSpPr>
          <p:cNvPr id="19459" name="Rectangle 6"/>
          <p:cNvSpPr>
            <a:spLocks noChangeArrowheads="1"/>
          </p:cNvSpPr>
          <p:nvPr/>
        </p:nvSpPr>
        <p:spPr bwMode="auto">
          <a:xfrm>
            <a:off x="6451723" y="1245704"/>
            <a:ext cx="5448729" cy="2308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en-US" dirty="0">
                <a:latin typeface="Helvetica" charset="0"/>
                <a:cs typeface="Helvetica" charset="0"/>
              </a:rPr>
              <a:t>Institutional repository for the London School of Economics</a:t>
            </a:r>
          </a:p>
          <a:p>
            <a:r>
              <a:rPr lang="en-US" dirty="0">
                <a:latin typeface="Helvetica" charset="0"/>
                <a:cs typeface="Helvetica" charset="0"/>
              </a:rPr>
              <a:t>http://</a:t>
            </a:r>
            <a:r>
              <a:rPr lang="en-US" dirty="0" err="1">
                <a:latin typeface="Helvetica" charset="0"/>
                <a:cs typeface="Helvetica" charset="0"/>
              </a:rPr>
              <a:t>eprints.lse.ac.uk</a:t>
            </a:r>
            <a:r>
              <a:rPr lang="en-US" dirty="0">
                <a:latin typeface="Helvetica" charset="0"/>
                <a:cs typeface="Helvetica" charset="0"/>
              </a:rPr>
              <a:t>/</a:t>
            </a:r>
          </a:p>
          <a:p>
            <a:endParaRPr lang="en-US" dirty="0">
              <a:latin typeface="Helvetica" charset="0"/>
              <a:cs typeface="Helvetica" charset="0"/>
            </a:endParaRPr>
          </a:p>
          <a:p>
            <a:endParaRPr lang="en-US" dirty="0">
              <a:latin typeface="Helvetica" charset="0"/>
              <a:cs typeface="Helvetica" charset="0"/>
            </a:endParaRPr>
          </a:p>
          <a:p>
            <a:r>
              <a:rPr lang="en-US" dirty="0">
                <a:latin typeface="Helvetica" charset="0"/>
                <a:cs typeface="Helvetica" charset="0"/>
              </a:rPr>
              <a:t>One of 145 UK Institutional Research repositories</a:t>
            </a:r>
          </a:p>
          <a:p>
            <a:endParaRPr lang="en-US" dirty="0">
              <a:latin typeface="Helvetica" charset="0"/>
              <a:cs typeface="Helvetica" charset="0"/>
            </a:endParaRPr>
          </a:p>
          <a:p>
            <a:endParaRPr lang="en-US" dirty="0">
              <a:latin typeface="Helvetica" charset="0"/>
              <a:cs typeface="Helvetica" charset="0"/>
            </a:endParaRPr>
          </a:p>
        </p:txBody>
      </p:sp>
      <p:pic>
        <p:nvPicPr>
          <p:cNvPr id="19460"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0363" y="1220794"/>
            <a:ext cx="4516438" cy="38798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461" name="Picture 8" descr="p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36347" y="2844277"/>
            <a:ext cx="4354589" cy="36237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Picture 2"/>
          <p:cNvPicPr>
            <a:picLocks noChangeAspect="1"/>
          </p:cNvPicPr>
          <p:nvPr/>
        </p:nvPicPr>
        <p:blipFill>
          <a:blip r:embed="rId4">
            <a:clrChange>
              <a:clrFrom>
                <a:srgbClr val="FEFEFE"/>
              </a:clrFrom>
              <a:clrTo>
                <a:srgbClr val="FEFEFE">
                  <a:alpha val="0"/>
                </a:srgbClr>
              </a:clrTo>
            </a:clrChange>
          </a:blip>
          <a:stretch>
            <a:fillRect/>
          </a:stretch>
        </p:blipFill>
        <p:spPr>
          <a:xfrm>
            <a:off x="6884441" y="5064429"/>
            <a:ext cx="3888487" cy="1403581"/>
          </a:xfrm>
          <a:prstGeom prst="rect">
            <a:avLst/>
          </a:prstGeom>
        </p:spPr>
      </p:pic>
    </p:spTree>
    <p:extLst>
      <p:ext uri="{BB962C8B-B14F-4D97-AF65-F5344CB8AC3E}">
        <p14:creationId xmlns:p14="http://schemas.microsoft.com/office/powerpoint/2010/main" val="438489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771" y="274638"/>
            <a:ext cx="11353800" cy="792162"/>
          </a:xfrm>
        </p:spPr>
        <p:txBody>
          <a:bodyPr>
            <a:normAutofit fontScale="90000"/>
          </a:bodyPr>
          <a:lstStyle/>
          <a:p>
            <a:r>
              <a:rPr lang="en-US" dirty="0"/>
              <a:t>Open Govt Data </a:t>
            </a:r>
            <a:r>
              <a:rPr lang="en-US" dirty="0" err="1"/>
              <a:t>data.gov.uk</a:t>
            </a:r>
            <a:r>
              <a:rPr lang="en-US" dirty="0"/>
              <a:t> </a:t>
            </a:r>
            <a:r>
              <a:rPr lang="en-US" sz="3200" dirty="0"/>
              <a:t>(8,300 data sets)</a:t>
            </a:r>
            <a:endParaRPr lang="en-US" dirty="0"/>
          </a:p>
        </p:txBody>
      </p:sp>
      <p:sp>
        <p:nvSpPr>
          <p:cNvPr id="3" name="Content Placeholder 2"/>
          <p:cNvSpPr>
            <a:spLocks noGrp="1"/>
          </p:cNvSpPr>
          <p:nvPr>
            <p:ph idx="1"/>
          </p:nvPr>
        </p:nvSpPr>
        <p:spPr/>
        <p:txBody>
          <a:bodyPr/>
          <a:lstStyle/>
          <a:p>
            <a:r>
              <a:rPr lang="en-US" dirty="0"/>
              <a:t>x</a:t>
            </a:r>
          </a:p>
        </p:txBody>
      </p:sp>
      <p:pic>
        <p:nvPicPr>
          <p:cNvPr id="4" name="Picture 3" descr="Screen Shot 2012-04-22 at 19.26.1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8118" y="1130902"/>
            <a:ext cx="2898963" cy="4817533"/>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4228496" y="5951063"/>
            <a:ext cx="4588933" cy="738664"/>
          </a:xfrm>
          <a:prstGeom prst="rect">
            <a:avLst/>
          </a:prstGeom>
          <a:noFill/>
        </p:spPr>
        <p:txBody>
          <a:bodyPr wrap="square" rtlCol="0">
            <a:spAutoFit/>
          </a:bodyPr>
          <a:lstStyle/>
          <a:p>
            <a:r>
              <a:rPr lang="en-US" sz="1400" dirty="0"/>
              <a:t>Shared ideas: Michael built a ‘planning proposals’ web app. Some turned it into an RSS feed. Someone else turned that into a Twitter feed. Someone else used </a:t>
            </a:r>
            <a:r>
              <a:rPr lang="en-US" sz="1400" dirty="0" err="1"/>
              <a:t>scraperwiki</a:t>
            </a:r>
            <a:r>
              <a:rPr lang="en-US" sz="1400" dirty="0"/>
              <a:t>…</a:t>
            </a:r>
          </a:p>
        </p:txBody>
      </p:sp>
      <p:sp>
        <p:nvSpPr>
          <p:cNvPr id="6" name="Oval 5"/>
          <p:cNvSpPr/>
          <p:nvPr/>
        </p:nvSpPr>
        <p:spPr>
          <a:xfrm>
            <a:off x="7538281" y="1513944"/>
            <a:ext cx="558800" cy="397934"/>
          </a:xfrm>
          <a:prstGeom prst="ellipse">
            <a:avLst/>
          </a:prstGeom>
          <a:noFill/>
          <a:ln w="38100" cmpd="sng">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402771" y="5810123"/>
            <a:ext cx="4402666" cy="539240"/>
          </a:xfrm>
          <a:prstGeom prst="rect">
            <a:avLst/>
          </a:prstGeom>
          <a:noFill/>
        </p:spPr>
        <p:txBody>
          <a:bodyPr wrap="square" rtlCol="0">
            <a:spAutoFit/>
          </a:bodyPr>
          <a:lstStyle/>
          <a:p>
            <a:r>
              <a:rPr lang="en-US" sz="1400" dirty="0"/>
              <a:t>Bespoke apps produced by independent developers for government data</a:t>
            </a:r>
          </a:p>
        </p:txBody>
      </p:sp>
      <p:pic>
        <p:nvPicPr>
          <p:cNvPr id="9" name="Picture 8" descr="Screen Shot 2012-04-22 at 19.38.0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432" y="1130902"/>
            <a:ext cx="4343410" cy="4520204"/>
          </a:xfrm>
          <a:prstGeom prst="rect">
            <a:avLst/>
          </a:prstGeom>
          <a:ln>
            <a:noFill/>
          </a:ln>
          <a:effectLst>
            <a:outerShdw blurRad="292100" dist="139700" dir="2700000" algn="tl" rotWithShape="0">
              <a:srgbClr val="333333">
                <a:alpha val="65000"/>
              </a:srgbClr>
            </a:outerShdw>
          </a:effectLst>
        </p:spPr>
      </p:pic>
      <p:sp>
        <p:nvSpPr>
          <p:cNvPr id="10" name="Oval 9"/>
          <p:cNvSpPr/>
          <p:nvPr/>
        </p:nvSpPr>
        <p:spPr>
          <a:xfrm>
            <a:off x="659182" y="1513944"/>
            <a:ext cx="558800" cy="397934"/>
          </a:xfrm>
          <a:prstGeom prst="ellipse">
            <a:avLst/>
          </a:prstGeom>
          <a:noFill/>
          <a:ln w="38100" cmpd="sng">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6289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23469" t="3715" r="19814"/>
          <a:stretch/>
        </p:blipFill>
        <p:spPr>
          <a:xfrm>
            <a:off x="9810662" y="1050895"/>
            <a:ext cx="2184434" cy="5590875"/>
          </a:xfrm>
          <a:prstGeom prst="rect">
            <a:avLst/>
          </a:prstGeom>
        </p:spPr>
      </p:pic>
      <p:sp>
        <p:nvSpPr>
          <p:cNvPr id="4" name="Title 3"/>
          <p:cNvSpPr>
            <a:spLocks noGrp="1"/>
          </p:cNvSpPr>
          <p:nvPr>
            <p:ph type="title"/>
          </p:nvPr>
        </p:nvSpPr>
        <p:spPr>
          <a:xfrm>
            <a:off x="1659774" y="80182"/>
            <a:ext cx="8898159" cy="962924"/>
          </a:xfrm>
        </p:spPr>
        <p:txBody>
          <a:bodyPr>
            <a:normAutofit/>
          </a:bodyPr>
          <a:lstStyle/>
          <a:p>
            <a:pPr algn="l"/>
            <a:r>
              <a:rPr lang="en-US" dirty="0"/>
              <a:t>Why Open Knowledge is Vital</a:t>
            </a:r>
          </a:p>
        </p:txBody>
      </p:sp>
      <p:sp>
        <p:nvSpPr>
          <p:cNvPr id="5" name="Content Placeholder 4"/>
          <p:cNvSpPr>
            <a:spLocks noGrp="1"/>
          </p:cNvSpPr>
          <p:nvPr>
            <p:ph idx="1"/>
          </p:nvPr>
        </p:nvSpPr>
        <p:spPr>
          <a:xfrm>
            <a:off x="1659775" y="1274471"/>
            <a:ext cx="7677265" cy="4720969"/>
          </a:xfrm>
        </p:spPr>
        <p:txBody>
          <a:bodyPr>
            <a:normAutofit/>
          </a:bodyPr>
          <a:lstStyle/>
          <a:p>
            <a:pPr marL="0" indent="0">
              <a:buNone/>
            </a:pPr>
            <a:r>
              <a:rPr lang="en-US" sz="1800" b="1" dirty="0">
                <a:latin typeface="Arial" panose="020B0604020202020204" pitchFamily="34" charset="0"/>
                <a:cs typeface="Arial" panose="020B0604020202020204" pitchFamily="34" charset="0"/>
              </a:rPr>
              <a:t>Evaluation</a:t>
            </a:r>
          </a:p>
          <a:p>
            <a:pPr marL="457200" lvl="1" indent="0">
              <a:buNone/>
            </a:pPr>
            <a:r>
              <a:rPr lang="en-US" sz="1600" i="1" dirty="0">
                <a:latin typeface="Arial" panose="020B0604020202020204" pitchFamily="34" charset="0"/>
                <a:cs typeface="Arial" panose="020B0604020202020204" pitchFamily="34" charset="0"/>
              </a:rPr>
              <a:t>Did Germany make the right choice in relocating their post-unification capital from Bonn?</a:t>
            </a: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Synthesis</a:t>
            </a:r>
          </a:p>
          <a:p>
            <a:pPr marL="457200" lvl="1" indent="0">
              <a:buNone/>
            </a:pPr>
            <a:r>
              <a:rPr lang="en-US" sz="1600" i="1" dirty="0">
                <a:latin typeface="Arial" panose="020B0604020202020204" pitchFamily="34" charset="0"/>
                <a:cs typeface="Arial" panose="020B0604020202020204" pitchFamily="34" charset="0"/>
              </a:rPr>
              <a:t>Create a set of guidelines for choosing alternative national capitals in a post-climate change Europe.</a:t>
            </a: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Analysis</a:t>
            </a:r>
          </a:p>
          <a:p>
            <a:pPr marL="457200" lvl="1" indent="0">
              <a:buNone/>
            </a:pPr>
            <a:r>
              <a:rPr lang="en-US" sz="1600" i="1" dirty="0">
                <a:latin typeface="Arial" panose="020B0604020202020204" pitchFamily="34" charset="0"/>
                <a:cs typeface="Arial" panose="020B0604020202020204" pitchFamily="34" charset="0"/>
              </a:rPr>
              <a:t>What were the overriding factors in the choice of sites for the European parliament and commission?</a:t>
            </a: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Application</a:t>
            </a:r>
          </a:p>
          <a:p>
            <a:pPr marL="457200" lvl="1" indent="0">
              <a:buNone/>
            </a:pPr>
            <a:r>
              <a:rPr lang="en-US" sz="1600" i="1" dirty="0">
                <a:latin typeface="Arial" panose="020B0604020202020204" pitchFamily="34" charset="0"/>
                <a:cs typeface="Arial" panose="020B0604020202020204" pitchFamily="34" charset="0"/>
              </a:rPr>
              <a:t>Choose the most appropriate capital for the Isle of Wight</a:t>
            </a: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Comprehension</a:t>
            </a:r>
          </a:p>
          <a:p>
            <a:pPr marL="457200" lvl="1" indent="0">
              <a:buNone/>
            </a:pPr>
            <a:r>
              <a:rPr lang="en-US" sz="1600" i="1" dirty="0">
                <a:latin typeface="Arial" panose="020B0604020202020204" pitchFamily="34" charset="0"/>
                <a:cs typeface="Arial" panose="020B0604020202020204" pitchFamily="34" charset="0"/>
              </a:rPr>
              <a:t>Why is Paris the capital of France?</a:t>
            </a: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Knowledge</a:t>
            </a:r>
          </a:p>
          <a:p>
            <a:pPr marL="457200" lvl="1" indent="0">
              <a:buNone/>
            </a:pPr>
            <a:r>
              <a:rPr lang="en-US" sz="1600" i="1" dirty="0">
                <a:latin typeface="Arial" panose="020B0604020202020204" pitchFamily="34" charset="0"/>
                <a:cs typeface="Arial" panose="020B0604020202020204" pitchFamily="34" charset="0"/>
              </a:rPr>
              <a:t>What is the capital of France?</a:t>
            </a:r>
            <a:endParaRPr lang="en-US" sz="1400" i="1" dirty="0">
              <a:latin typeface="Arial" panose="020B0604020202020204" pitchFamily="34" charset="0"/>
              <a:cs typeface="Arial" panose="020B0604020202020204" pitchFamily="34" charset="0"/>
            </a:endParaRPr>
          </a:p>
        </p:txBody>
      </p:sp>
      <p:sp>
        <p:nvSpPr>
          <p:cNvPr id="6" name="Rectangle 5"/>
          <p:cNvSpPr/>
          <p:nvPr/>
        </p:nvSpPr>
        <p:spPr>
          <a:xfrm>
            <a:off x="1659774" y="5995440"/>
            <a:ext cx="7799912" cy="646331"/>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en-US" dirty="0"/>
              <a:t>Bloom’s Educational  Taxonomy demonstrates why closed systems are bad –</a:t>
            </a:r>
            <a:br>
              <a:rPr lang="en-US" dirty="0"/>
            </a:br>
            <a:r>
              <a:rPr lang="en-US" dirty="0"/>
              <a:t>human understanding is built on top of successively better knowledge platforms.</a:t>
            </a:r>
          </a:p>
        </p:txBody>
      </p:sp>
      <p:sp>
        <p:nvSpPr>
          <p:cNvPr id="8" name="Down Arrow 7">
            <a:extLst>
              <a:ext uri="{FF2B5EF4-FFF2-40B4-BE49-F238E27FC236}">
                <a16:creationId xmlns:a16="http://schemas.microsoft.com/office/drawing/2014/main" id="{AC6D7066-671D-D747-A7E3-27CB9A572BE9}"/>
              </a:ext>
            </a:extLst>
          </p:cNvPr>
          <p:cNvSpPr/>
          <p:nvPr/>
        </p:nvSpPr>
        <p:spPr>
          <a:xfrm rot="10800000">
            <a:off x="834014" y="1274471"/>
            <a:ext cx="584199" cy="5367298"/>
          </a:xfrm>
          <a:prstGeom prst="downArrow">
            <a:avLst>
              <a:gd name="adj1" fmla="val 47101"/>
              <a:gd name="adj2" fmla="val 169997"/>
            </a:avLst>
          </a:prstGeom>
          <a:gradFill>
            <a:gsLst>
              <a:gs pos="0">
                <a:schemeClr val="accent1">
                  <a:tint val="100000"/>
                  <a:shade val="100000"/>
                  <a:satMod val="130000"/>
                </a:schemeClr>
              </a:gs>
              <a:gs pos="100000">
                <a:schemeClr val="accent1">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31F5070-363C-F342-9D06-CCD25697453D}"/>
              </a:ext>
            </a:extLst>
          </p:cNvPr>
          <p:cNvSpPr txBox="1"/>
          <p:nvPr/>
        </p:nvSpPr>
        <p:spPr>
          <a:xfrm rot="16200000">
            <a:off x="-1928872" y="3615500"/>
            <a:ext cx="4822544" cy="461665"/>
          </a:xfrm>
          <a:prstGeom prst="rect">
            <a:avLst/>
          </a:prstGeom>
          <a:noFill/>
        </p:spPr>
        <p:txBody>
          <a:bodyPr wrap="square" rtlCol="0">
            <a:spAutoFit/>
          </a:bodyPr>
          <a:lstStyle/>
          <a:p>
            <a:r>
              <a:rPr lang="en-US" sz="2400" b="1" dirty="0"/>
              <a:t>Increasing cognitive capabilities</a:t>
            </a:r>
          </a:p>
        </p:txBody>
      </p:sp>
    </p:spTree>
    <p:extLst>
      <p:ext uri="{BB962C8B-B14F-4D97-AF65-F5344CB8AC3E}">
        <p14:creationId xmlns:p14="http://schemas.microsoft.com/office/powerpoint/2010/main" val="280193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487BFB02-D54A-AC4D-A951-2E0F8E7B0FDF}"/>
              </a:ext>
            </a:extLst>
          </p:cNvPr>
          <p:cNvSpPr>
            <a:spLocks noGrp="1" noChangeArrowheads="1"/>
          </p:cNvSpPr>
          <p:nvPr>
            <p:ph type="title"/>
          </p:nvPr>
        </p:nvSpPr>
        <p:spPr/>
        <p:txBody>
          <a:bodyPr/>
          <a:lstStyle/>
          <a:p>
            <a:r>
              <a:rPr lang="en-US" altLang="en-US" dirty="0"/>
              <a:t>The Turing Test</a:t>
            </a:r>
          </a:p>
        </p:txBody>
      </p:sp>
      <p:sp>
        <p:nvSpPr>
          <p:cNvPr id="14339" name="Rectangle 3">
            <a:extLst>
              <a:ext uri="{FF2B5EF4-FFF2-40B4-BE49-F238E27FC236}">
                <a16:creationId xmlns:a16="http://schemas.microsoft.com/office/drawing/2014/main" id="{2127006E-3713-2B4C-BBA7-BC26C7D9B056}"/>
              </a:ext>
            </a:extLst>
          </p:cNvPr>
          <p:cNvSpPr>
            <a:spLocks noGrp="1" noChangeArrowheads="1"/>
          </p:cNvSpPr>
          <p:nvPr>
            <p:ph type="body" idx="1"/>
          </p:nvPr>
        </p:nvSpPr>
        <p:spPr>
          <a:xfrm>
            <a:off x="466856" y="1690688"/>
            <a:ext cx="5106629" cy="4351338"/>
          </a:xfrm>
        </p:spPr>
        <p:txBody>
          <a:bodyPr>
            <a:normAutofit/>
          </a:bodyPr>
          <a:lstStyle/>
          <a:p>
            <a:r>
              <a:rPr lang="en-US" altLang="en-US" dirty="0"/>
              <a:t>What’s the difference between a computer and a person?</a:t>
            </a:r>
          </a:p>
          <a:p>
            <a:endParaRPr lang="en-US" altLang="en-US" dirty="0"/>
          </a:p>
          <a:p>
            <a:endParaRPr lang="en-US" altLang="en-US" dirty="0"/>
          </a:p>
          <a:p>
            <a:endParaRPr lang="en-US" altLang="en-US" dirty="0"/>
          </a:p>
          <a:p>
            <a:pPr marL="0" indent="0">
              <a:buNone/>
            </a:pPr>
            <a:endParaRPr lang="en-US" altLang="en-US" dirty="0"/>
          </a:p>
        </p:txBody>
      </p:sp>
      <p:pic>
        <p:nvPicPr>
          <p:cNvPr id="2" name="Picture 1">
            <a:extLst>
              <a:ext uri="{FF2B5EF4-FFF2-40B4-BE49-F238E27FC236}">
                <a16:creationId xmlns:a16="http://schemas.microsoft.com/office/drawing/2014/main" id="{605319BC-BA6A-6E47-9F77-DE09290197B3}"/>
              </a:ext>
            </a:extLst>
          </p:cNvPr>
          <p:cNvPicPr>
            <a:picLocks noChangeAspect="1"/>
          </p:cNvPicPr>
          <p:nvPr/>
        </p:nvPicPr>
        <p:blipFill rotWithShape="1">
          <a:blip r:embed="rId2"/>
          <a:srcRect l="13429" t="32143" r="12428" b="3782"/>
          <a:stretch/>
        </p:blipFill>
        <p:spPr>
          <a:xfrm>
            <a:off x="5845628" y="2075721"/>
            <a:ext cx="5649687" cy="3320143"/>
          </a:xfrm>
          <a:prstGeom prst="rect">
            <a:avLst/>
          </a:prstGeom>
        </p:spPr>
      </p:pic>
      <p:pic>
        <p:nvPicPr>
          <p:cNvPr id="5" name="Picture 4">
            <a:extLst>
              <a:ext uri="{FF2B5EF4-FFF2-40B4-BE49-F238E27FC236}">
                <a16:creationId xmlns:a16="http://schemas.microsoft.com/office/drawing/2014/main" id="{4CDD5A54-C5EA-0B45-92B4-6E22A2813CB3}"/>
              </a:ext>
            </a:extLst>
          </p:cNvPr>
          <p:cNvPicPr>
            <a:picLocks noChangeAspect="1"/>
          </p:cNvPicPr>
          <p:nvPr/>
        </p:nvPicPr>
        <p:blipFill>
          <a:blip r:embed="rId3"/>
          <a:stretch>
            <a:fillRect/>
          </a:stretch>
        </p:blipFill>
        <p:spPr>
          <a:xfrm>
            <a:off x="659769" y="2628496"/>
            <a:ext cx="4720804" cy="2767368"/>
          </a:xfrm>
          <a:prstGeom prst="rect">
            <a:avLst/>
          </a:prstGeom>
        </p:spPr>
      </p:pic>
      <p:sp>
        <p:nvSpPr>
          <p:cNvPr id="8" name="Rectangle 3">
            <a:extLst>
              <a:ext uri="{FF2B5EF4-FFF2-40B4-BE49-F238E27FC236}">
                <a16:creationId xmlns:a16="http://schemas.microsoft.com/office/drawing/2014/main" id="{70BEB7A3-3123-814C-BC6D-0CDF2E10407E}"/>
              </a:ext>
            </a:extLst>
          </p:cNvPr>
          <p:cNvSpPr txBox="1">
            <a:spLocks noChangeArrowheads="1"/>
          </p:cNvSpPr>
          <p:nvPr/>
        </p:nvSpPr>
        <p:spPr>
          <a:xfrm>
            <a:off x="5895797" y="5627913"/>
            <a:ext cx="5106629" cy="5599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Can you tell the difference?</a:t>
            </a:r>
          </a:p>
          <a:p>
            <a:endParaRPr lang="en-US" altLang="en-US" dirty="0"/>
          </a:p>
        </p:txBody>
      </p:sp>
    </p:spTree>
    <p:extLst>
      <p:ext uri="{BB962C8B-B14F-4D97-AF65-F5344CB8AC3E}">
        <p14:creationId xmlns:p14="http://schemas.microsoft.com/office/powerpoint/2010/main" val="85507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574DE93-2D9D-A64F-9B44-6B0C376DF3EC}"/>
              </a:ext>
            </a:extLst>
          </p:cNvPr>
          <p:cNvSpPr>
            <a:spLocks noGrp="1" noChangeArrowheads="1"/>
          </p:cNvSpPr>
          <p:nvPr>
            <p:ph type="title"/>
          </p:nvPr>
        </p:nvSpPr>
        <p:spPr>
          <a:xfrm>
            <a:off x="455971" y="249238"/>
            <a:ext cx="11474771" cy="1325563"/>
          </a:xfrm>
        </p:spPr>
        <p:txBody>
          <a:bodyPr>
            <a:normAutofit fontScale="90000"/>
          </a:bodyPr>
          <a:lstStyle/>
          <a:p>
            <a:r>
              <a:rPr lang="en-US" altLang="en-US" dirty="0"/>
              <a:t>Personal Knowledge, Recall and Memory</a:t>
            </a:r>
          </a:p>
        </p:txBody>
      </p:sp>
      <p:sp>
        <p:nvSpPr>
          <p:cNvPr id="9219" name="Rectangle 3">
            <a:extLst>
              <a:ext uri="{FF2B5EF4-FFF2-40B4-BE49-F238E27FC236}">
                <a16:creationId xmlns:a16="http://schemas.microsoft.com/office/drawing/2014/main" id="{64F1453C-90D3-7B4C-B79C-F79957239238}"/>
              </a:ext>
            </a:extLst>
          </p:cNvPr>
          <p:cNvSpPr>
            <a:spLocks noGrp="1" noChangeArrowheads="1"/>
          </p:cNvSpPr>
          <p:nvPr>
            <p:ph type="body" idx="1"/>
          </p:nvPr>
        </p:nvSpPr>
        <p:spPr>
          <a:xfrm>
            <a:off x="455972" y="1574801"/>
            <a:ext cx="7708314" cy="5109028"/>
          </a:xfrm>
        </p:spPr>
        <p:txBody>
          <a:bodyPr>
            <a:normAutofit/>
          </a:bodyPr>
          <a:lstStyle/>
          <a:p>
            <a:pPr>
              <a:lnSpc>
                <a:spcPct val="90000"/>
              </a:lnSpc>
            </a:pPr>
            <a:r>
              <a:rPr lang="en-US" altLang="en-US" dirty="0"/>
              <a:t>The "memory theatre" was an aspect of a science of the imagination which was practiced from Classical times up to the Renaissance.</a:t>
            </a:r>
          </a:p>
          <a:p>
            <a:pPr>
              <a:lnSpc>
                <a:spcPct val="90000"/>
              </a:lnSpc>
            </a:pPr>
            <a:endParaRPr lang="en-US" altLang="en-US" dirty="0"/>
          </a:p>
          <a:p>
            <a:pPr>
              <a:lnSpc>
                <a:spcPct val="90000"/>
              </a:lnSpc>
            </a:pPr>
            <a:r>
              <a:rPr lang="en-US" altLang="en-US" dirty="0"/>
              <a:t>Writing, books, CDs, Web extend our cognitive storage capacity</a:t>
            </a:r>
          </a:p>
          <a:p>
            <a:pPr lvl="1">
              <a:lnSpc>
                <a:spcPct val="90000"/>
              </a:lnSpc>
            </a:pPr>
            <a:r>
              <a:rPr lang="en-US" altLang="en-US" dirty="0"/>
              <a:t>at some reduction in access time</a:t>
            </a:r>
          </a:p>
          <a:p>
            <a:pPr lvl="1">
              <a:lnSpc>
                <a:spcPct val="90000"/>
              </a:lnSpc>
            </a:pPr>
            <a:endParaRPr lang="en-US" altLang="en-US" dirty="0"/>
          </a:p>
          <a:p>
            <a:pPr>
              <a:lnSpc>
                <a:spcPct val="90000"/>
              </a:lnSpc>
            </a:pPr>
            <a:r>
              <a:rPr lang="en-US" altLang="en-US" dirty="0"/>
              <a:t>Can you get away with not </a:t>
            </a:r>
            <a:r>
              <a:rPr lang="en-US" altLang="en-US" dirty="0" err="1"/>
              <a:t>internalising</a:t>
            </a:r>
            <a:r>
              <a:rPr lang="en-US" altLang="en-US" dirty="0"/>
              <a:t> something at all?</a:t>
            </a:r>
          </a:p>
          <a:p>
            <a:pPr lvl="1">
              <a:lnSpc>
                <a:spcPct val="90000"/>
              </a:lnSpc>
            </a:pPr>
            <a:r>
              <a:rPr lang="en-US" altLang="en-US" dirty="0"/>
              <a:t>If your environment has sufficient smarts</a:t>
            </a:r>
          </a:p>
          <a:p>
            <a:pPr lvl="2"/>
            <a:r>
              <a:rPr lang="en-US" altLang="en-US" dirty="0"/>
              <a:t>Google</a:t>
            </a:r>
          </a:p>
        </p:txBody>
      </p:sp>
      <p:pic>
        <p:nvPicPr>
          <p:cNvPr id="2" name="Picture 1">
            <a:extLst>
              <a:ext uri="{FF2B5EF4-FFF2-40B4-BE49-F238E27FC236}">
                <a16:creationId xmlns:a16="http://schemas.microsoft.com/office/drawing/2014/main" id="{AAC76599-FE31-7048-A45D-853EB79483B7}"/>
              </a:ext>
            </a:extLst>
          </p:cNvPr>
          <p:cNvPicPr>
            <a:picLocks noChangeAspect="1"/>
          </p:cNvPicPr>
          <p:nvPr/>
        </p:nvPicPr>
        <p:blipFill>
          <a:blip r:embed="rId2"/>
          <a:stretch>
            <a:fillRect/>
          </a:stretch>
        </p:blipFill>
        <p:spPr>
          <a:xfrm>
            <a:off x="8419194" y="1574801"/>
            <a:ext cx="3060700" cy="1574800"/>
          </a:xfrm>
          <a:prstGeom prst="rect">
            <a:avLst/>
          </a:prstGeom>
          <a:solidFill>
            <a:schemeClr val="tx1"/>
          </a:solidFill>
        </p:spPr>
      </p:pic>
      <p:sp>
        <p:nvSpPr>
          <p:cNvPr id="3" name="TextBox 2">
            <a:extLst>
              <a:ext uri="{FF2B5EF4-FFF2-40B4-BE49-F238E27FC236}">
                <a16:creationId xmlns:a16="http://schemas.microsoft.com/office/drawing/2014/main" id="{D35231A6-4B72-E246-A2E3-1516F004C112}"/>
              </a:ext>
            </a:extLst>
          </p:cNvPr>
          <p:cNvSpPr txBox="1"/>
          <p:nvPr/>
        </p:nvSpPr>
        <p:spPr>
          <a:xfrm>
            <a:off x="8305800" y="3254415"/>
            <a:ext cx="3904467" cy="369332"/>
          </a:xfrm>
          <a:prstGeom prst="rect">
            <a:avLst/>
          </a:prstGeom>
          <a:noFill/>
        </p:spPr>
        <p:txBody>
          <a:bodyPr wrap="none" rtlCol="0">
            <a:spAutoFit/>
          </a:bodyPr>
          <a:lstStyle/>
          <a:p>
            <a:r>
              <a:rPr lang="en-US" b="1" dirty="0" err="1"/>
              <a:t>Guillo</a:t>
            </a:r>
            <a:r>
              <a:rPr lang="en-US" b="1" dirty="0"/>
              <a:t> Camillo’s Memory Theatre 1550</a:t>
            </a:r>
          </a:p>
        </p:txBody>
      </p:sp>
      <p:pic>
        <p:nvPicPr>
          <p:cNvPr id="6" name="Picture 4">
            <a:extLst>
              <a:ext uri="{FF2B5EF4-FFF2-40B4-BE49-F238E27FC236}">
                <a16:creationId xmlns:a16="http://schemas.microsoft.com/office/drawing/2014/main" id="{D2436A86-9CA3-ED49-91C8-C35A869238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9194" y="3728561"/>
            <a:ext cx="1582762" cy="217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ctangle 5">
            <a:extLst>
              <a:ext uri="{FF2B5EF4-FFF2-40B4-BE49-F238E27FC236}">
                <a16:creationId xmlns:a16="http://schemas.microsoft.com/office/drawing/2014/main" id="{188AFD51-69D2-BF44-A04A-7EE33E31F514}"/>
              </a:ext>
            </a:extLst>
          </p:cNvPr>
          <p:cNvSpPr>
            <a:spLocks noChangeArrowheads="1"/>
          </p:cNvSpPr>
          <p:nvPr/>
        </p:nvSpPr>
        <p:spPr bwMode="auto">
          <a:xfrm>
            <a:off x="8305801" y="5975943"/>
            <a:ext cx="3904466" cy="646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r>
              <a:rPr lang="en-US" altLang="en-US" dirty="0"/>
              <a:t>Philip K Dick </a:t>
            </a:r>
            <a:br>
              <a:rPr lang="en-US" altLang="en-US" dirty="0"/>
            </a:br>
            <a:r>
              <a:rPr lang="en-US" altLang="en-US" i="1" dirty="0"/>
              <a:t>We Can Remember it For You Wholesale</a:t>
            </a:r>
          </a:p>
        </p:txBody>
      </p:sp>
    </p:spTree>
    <p:extLst>
      <p:ext uri="{BB962C8B-B14F-4D97-AF65-F5344CB8AC3E}">
        <p14:creationId xmlns:p14="http://schemas.microsoft.com/office/powerpoint/2010/main" val="2289331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9874E4-E2B1-2843-BEA3-BC034CA759BA}"/>
              </a:ext>
            </a:extLst>
          </p:cNvPr>
          <p:cNvPicPr>
            <a:picLocks noChangeAspect="1"/>
          </p:cNvPicPr>
          <p:nvPr/>
        </p:nvPicPr>
        <p:blipFill rotWithShape="1">
          <a:blip r:embed="rId2"/>
          <a:srcRect b="15625"/>
          <a:stretch/>
        </p:blipFill>
        <p:spPr>
          <a:xfrm>
            <a:off x="0" y="0"/>
            <a:ext cx="12192000" cy="6858000"/>
          </a:xfrm>
          <a:prstGeom prst="rect">
            <a:avLst/>
          </a:prstGeom>
        </p:spPr>
      </p:pic>
      <p:sp>
        <p:nvSpPr>
          <p:cNvPr id="6" name="TextBox 5">
            <a:extLst>
              <a:ext uri="{FF2B5EF4-FFF2-40B4-BE49-F238E27FC236}">
                <a16:creationId xmlns:a16="http://schemas.microsoft.com/office/drawing/2014/main" id="{FF19AFBD-4155-5D48-A76F-D5A98C4F571E}"/>
              </a:ext>
            </a:extLst>
          </p:cNvPr>
          <p:cNvSpPr txBox="1"/>
          <p:nvPr/>
        </p:nvSpPr>
        <p:spPr>
          <a:xfrm>
            <a:off x="114300" y="130587"/>
            <a:ext cx="4033157" cy="1323439"/>
          </a:xfrm>
          <a:prstGeom prst="rect">
            <a:avLst/>
          </a:prstGeom>
          <a:noFill/>
        </p:spPr>
        <p:txBody>
          <a:bodyPr wrap="square" rtlCol="0">
            <a:spAutoFit/>
          </a:bodyPr>
          <a:lstStyle/>
          <a:p>
            <a:r>
              <a:rPr lang="en-US" sz="3200" b="1" dirty="0"/>
              <a:t>Professor Leslie Carr</a:t>
            </a:r>
          </a:p>
          <a:p>
            <a:pPr>
              <a:tabLst>
                <a:tab pos="11149013" algn="l"/>
              </a:tabLst>
            </a:pPr>
            <a:r>
              <a:rPr lang="en-US" sz="2400" b="1" dirty="0"/>
              <a:t>Web &amp; Internet Science,</a:t>
            </a:r>
            <a:br>
              <a:rPr lang="en-US" sz="2400" b="1" dirty="0"/>
            </a:br>
            <a:r>
              <a:rPr lang="en-US" sz="2400" b="1" dirty="0"/>
              <a:t>Web Science Institute</a:t>
            </a:r>
            <a:endParaRPr lang="en-US" sz="3200" b="1" dirty="0"/>
          </a:p>
        </p:txBody>
      </p:sp>
      <p:sp>
        <p:nvSpPr>
          <p:cNvPr id="2" name="Rectangle 1">
            <a:extLst>
              <a:ext uri="{FF2B5EF4-FFF2-40B4-BE49-F238E27FC236}">
                <a16:creationId xmlns:a16="http://schemas.microsoft.com/office/drawing/2014/main" id="{0BCC88CE-6F5E-9645-A675-318DE67A54A3}"/>
              </a:ext>
            </a:extLst>
          </p:cNvPr>
          <p:cNvSpPr/>
          <p:nvPr/>
        </p:nvSpPr>
        <p:spPr>
          <a:xfrm>
            <a:off x="8888186" y="6051633"/>
            <a:ext cx="2991525" cy="584775"/>
          </a:xfrm>
          <a:prstGeom prst="rect">
            <a:avLst/>
          </a:prstGeom>
        </p:spPr>
        <p:txBody>
          <a:bodyPr wrap="none">
            <a:spAutoFit/>
          </a:bodyPr>
          <a:lstStyle/>
          <a:p>
            <a:r>
              <a:rPr lang="en-US" sz="3200" b="1" dirty="0" err="1"/>
              <a:t>bit.ly</a:t>
            </a:r>
            <a:r>
              <a:rPr lang="en-US" sz="3200" b="1" dirty="0"/>
              <a:t>/</a:t>
            </a:r>
            <a:r>
              <a:rPr lang="en-US" sz="3200" b="1" dirty="0" err="1"/>
              <a:t>LeslieCarr</a:t>
            </a:r>
            <a:endParaRPr lang="en-US" sz="3200" dirty="0"/>
          </a:p>
        </p:txBody>
      </p:sp>
      <p:sp>
        <p:nvSpPr>
          <p:cNvPr id="7" name="Rectangle 6">
            <a:extLst>
              <a:ext uri="{FF2B5EF4-FFF2-40B4-BE49-F238E27FC236}">
                <a16:creationId xmlns:a16="http://schemas.microsoft.com/office/drawing/2014/main" id="{A5F58B0D-D586-4540-A326-7DE4012F86F1}"/>
              </a:ext>
            </a:extLst>
          </p:cNvPr>
          <p:cNvSpPr/>
          <p:nvPr/>
        </p:nvSpPr>
        <p:spPr>
          <a:xfrm>
            <a:off x="240568" y="1792886"/>
            <a:ext cx="4135489" cy="1754326"/>
          </a:xfrm>
          <a:prstGeom prst="rect">
            <a:avLst/>
          </a:prstGeom>
        </p:spPr>
        <p:txBody>
          <a:bodyPr wrap="square">
            <a:spAutoFit/>
          </a:bodyPr>
          <a:lstStyle/>
          <a:p>
            <a:pPr algn="r"/>
            <a:r>
              <a:rPr lang="en-US" sz="3600" b="1" dirty="0">
                <a:solidFill>
                  <a:schemeClr val="bg1">
                    <a:lumMod val="50000"/>
                    <a:lumOff val="50000"/>
                  </a:schemeClr>
                </a:solidFill>
              </a:rPr>
              <a:t>What is the impact of the Web on Society?</a:t>
            </a:r>
            <a:endParaRPr lang="en-US" sz="3600" dirty="0">
              <a:solidFill>
                <a:schemeClr val="bg1">
                  <a:lumMod val="50000"/>
                  <a:lumOff val="50000"/>
                </a:schemeClr>
              </a:solidFill>
            </a:endParaRPr>
          </a:p>
        </p:txBody>
      </p:sp>
      <p:sp>
        <p:nvSpPr>
          <p:cNvPr id="8" name="Rectangle 7">
            <a:extLst>
              <a:ext uri="{FF2B5EF4-FFF2-40B4-BE49-F238E27FC236}">
                <a16:creationId xmlns:a16="http://schemas.microsoft.com/office/drawing/2014/main" id="{7A6ABCEF-3DFD-AD4D-8E56-70B770979D24}"/>
              </a:ext>
            </a:extLst>
          </p:cNvPr>
          <p:cNvSpPr/>
          <p:nvPr/>
        </p:nvSpPr>
        <p:spPr>
          <a:xfrm>
            <a:off x="8489833" y="1767300"/>
            <a:ext cx="3788229" cy="1754326"/>
          </a:xfrm>
          <a:prstGeom prst="rect">
            <a:avLst/>
          </a:prstGeom>
        </p:spPr>
        <p:txBody>
          <a:bodyPr wrap="square">
            <a:spAutoFit/>
          </a:bodyPr>
          <a:lstStyle/>
          <a:p>
            <a:r>
              <a:rPr lang="en-US" sz="3600" b="1" dirty="0">
                <a:solidFill>
                  <a:schemeClr val="bg1">
                    <a:lumMod val="50000"/>
                    <a:lumOff val="50000"/>
                  </a:schemeClr>
                </a:solidFill>
              </a:rPr>
              <a:t>What is the impact of  Society on the Web?</a:t>
            </a:r>
            <a:endParaRPr lang="en-US" sz="3600" dirty="0">
              <a:solidFill>
                <a:schemeClr val="bg1">
                  <a:lumMod val="50000"/>
                  <a:lumOff val="50000"/>
                </a:schemeClr>
              </a:solidFill>
            </a:endParaRPr>
          </a:p>
        </p:txBody>
      </p:sp>
    </p:spTree>
    <p:extLst>
      <p:ext uri="{BB962C8B-B14F-4D97-AF65-F5344CB8AC3E}">
        <p14:creationId xmlns:p14="http://schemas.microsoft.com/office/powerpoint/2010/main" val="3001600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188933BB-0B3B-5746-82DC-E61C65F480F0}"/>
              </a:ext>
            </a:extLst>
          </p:cNvPr>
          <p:cNvSpPr>
            <a:spLocks noGrp="1" noChangeArrowheads="1"/>
          </p:cNvSpPr>
          <p:nvPr>
            <p:ph type="title"/>
          </p:nvPr>
        </p:nvSpPr>
        <p:spPr>
          <a:xfrm>
            <a:off x="718457" y="677749"/>
            <a:ext cx="10515600" cy="1325563"/>
          </a:xfrm>
        </p:spPr>
        <p:txBody>
          <a:bodyPr/>
          <a:lstStyle/>
          <a:p>
            <a:r>
              <a:rPr lang="en-US" altLang="en-US" dirty="0"/>
              <a:t>Who Wants to Cheat at</a:t>
            </a:r>
          </a:p>
        </p:txBody>
      </p:sp>
      <p:sp>
        <p:nvSpPr>
          <p:cNvPr id="15363" name="Rectangle 3">
            <a:extLst>
              <a:ext uri="{FF2B5EF4-FFF2-40B4-BE49-F238E27FC236}">
                <a16:creationId xmlns:a16="http://schemas.microsoft.com/office/drawing/2014/main" id="{475010D6-2A79-7740-A23E-40775AEBFA3B}"/>
              </a:ext>
            </a:extLst>
          </p:cNvPr>
          <p:cNvSpPr>
            <a:spLocks noGrp="1" noChangeArrowheads="1"/>
          </p:cNvSpPr>
          <p:nvPr>
            <p:ph type="body" idx="1"/>
          </p:nvPr>
        </p:nvSpPr>
        <p:spPr>
          <a:xfrm>
            <a:off x="151172" y="2123055"/>
            <a:ext cx="5683571" cy="4351338"/>
          </a:xfrm>
        </p:spPr>
        <p:txBody>
          <a:bodyPr>
            <a:normAutofit/>
          </a:bodyPr>
          <a:lstStyle/>
          <a:p>
            <a:pPr>
              <a:lnSpc>
                <a:spcPct val="150000"/>
              </a:lnSpc>
            </a:pPr>
            <a:r>
              <a:rPr lang="en-US" altLang="en-US" dirty="0"/>
              <a:t>How well can you perform if one of your WWTBAM lifelines is 30-seconds on Google?</a:t>
            </a:r>
          </a:p>
          <a:p>
            <a:pPr>
              <a:lnSpc>
                <a:spcPct val="150000"/>
              </a:lnSpc>
            </a:pPr>
            <a:endParaRPr lang="en-US" altLang="en-US" dirty="0"/>
          </a:p>
          <a:p>
            <a:pPr>
              <a:lnSpc>
                <a:spcPct val="150000"/>
              </a:lnSpc>
            </a:pPr>
            <a:r>
              <a:rPr lang="en-US" altLang="en-US" dirty="0"/>
              <a:t>How well can you perform in an Internet Open Book Exam?</a:t>
            </a:r>
          </a:p>
        </p:txBody>
      </p:sp>
      <p:pic>
        <p:nvPicPr>
          <p:cNvPr id="2" name="Picture 1">
            <a:extLst>
              <a:ext uri="{FF2B5EF4-FFF2-40B4-BE49-F238E27FC236}">
                <a16:creationId xmlns:a16="http://schemas.microsoft.com/office/drawing/2014/main" id="{8267AFCA-BA25-644A-B469-C617631620AC}"/>
              </a:ext>
            </a:extLst>
          </p:cNvPr>
          <p:cNvPicPr>
            <a:picLocks noChangeAspect="1"/>
          </p:cNvPicPr>
          <p:nvPr/>
        </p:nvPicPr>
        <p:blipFill>
          <a:blip r:embed="rId2"/>
          <a:stretch>
            <a:fillRect/>
          </a:stretch>
        </p:blipFill>
        <p:spPr>
          <a:xfrm>
            <a:off x="7516709" y="0"/>
            <a:ext cx="4011262" cy="3046528"/>
          </a:xfrm>
          <a:prstGeom prst="rect">
            <a:avLst/>
          </a:prstGeom>
        </p:spPr>
      </p:pic>
      <p:pic>
        <p:nvPicPr>
          <p:cNvPr id="4" name="Picture 3">
            <a:extLst>
              <a:ext uri="{FF2B5EF4-FFF2-40B4-BE49-F238E27FC236}">
                <a16:creationId xmlns:a16="http://schemas.microsoft.com/office/drawing/2014/main" id="{22BFD2C1-3470-3C4A-A440-69B7CB82AED5}"/>
              </a:ext>
            </a:extLst>
          </p:cNvPr>
          <p:cNvPicPr>
            <a:picLocks noChangeAspect="1"/>
          </p:cNvPicPr>
          <p:nvPr/>
        </p:nvPicPr>
        <p:blipFill rotWithShape="1">
          <a:blip r:embed="rId3"/>
          <a:srcRect l="16004" t="10637" r="19683"/>
          <a:stretch/>
        </p:blipFill>
        <p:spPr>
          <a:xfrm>
            <a:off x="6117773" y="2837408"/>
            <a:ext cx="2978211" cy="3636985"/>
          </a:xfrm>
          <a:prstGeom prst="rect">
            <a:avLst/>
          </a:prstGeom>
        </p:spPr>
      </p:pic>
      <p:pic>
        <p:nvPicPr>
          <p:cNvPr id="6" name="Picture 5">
            <a:extLst>
              <a:ext uri="{FF2B5EF4-FFF2-40B4-BE49-F238E27FC236}">
                <a16:creationId xmlns:a16="http://schemas.microsoft.com/office/drawing/2014/main" id="{2DD6586A-7981-FC43-84CD-C3BA62EF9C1E}"/>
              </a:ext>
            </a:extLst>
          </p:cNvPr>
          <p:cNvPicPr>
            <a:picLocks noChangeAspect="1"/>
          </p:cNvPicPr>
          <p:nvPr/>
        </p:nvPicPr>
        <p:blipFill>
          <a:blip r:embed="rId4"/>
          <a:stretch>
            <a:fillRect/>
          </a:stretch>
        </p:blipFill>
        <p:spPr>
          <a:xfrm>
            <a:off x="9204964" y="2836046"/>
            <a:ext cx="2776624" cy="3630611"/>
          </a:xfrm>
          <a:prstGeom prst="rect">
            <a:avLst/>
          </a:prstGeom>
        </p:spPr>
      </p:pic>
      <p:sp>
        <p:nvSpPr>
          <p:cNvPr id="7" name="Rectangle 6">
            <a:extLst>
              <a:ext uri="{FF2B5EF4-FFF2-40B4-BE49-F238E27FC236}">
                <a16:creationId xmlns:a16="http://schemas.microsoft.com/office/drawing/2014/main" id="{E81A0D71-F712-8842-9430-8BF862A7AED7}"/>
              </a:ext>
            </a:extLst>
          </p:cNvPr>
          <p:cNvSpPr/>
          <p:nvPr/>
        </p:nvSpPr>
        <p:spPr>
          <a:xfrm>
            <a:off x="5976257" y="6496707"/>
            <a:ext cx="5263366" cy="276999"/>
          </a:xfrm>
          <a:prstGeom prst="rect">
            <a:avLst/>
          </a:prstGeom>
        </p:spPr>
        <p:txBody>
          <a:bodyPr wrap="square">
            <a:spAutoFit/>
          </a:bodyPr>
          <a:lstStyle/>
          <a:p>
            <a:r>
              <a:rPr lang="en-US" sz="1200" b="1" i="1" dirty="0"/>
              <a:t>See http://</a:t>
            </a:r>
            <a:r>
              <a:rPr lang="en-US" sz="1200" b="1" i="1" dirty="0" err="1"/>
              <a:t>www.angelfire.com</a:t>
            </a:r>
            <a:r>
              <a:rPr lang="en-US" sz="1200" b="1" i="1" dirty="0"/>
              <a:t>/ky3/</a:t>
            </a:r>
            <a:r>
              <a:rPr lang="en-US" sz="1200" b="1" i="1" dirty="0" err="1"/>
              <a:t>nellylunaticsfan</a:t>
            </a:r>
            <a:r>
              <a:rPr lang="en-US" sz="1200" b="1" i="1" dirty="0"/>
              <a:t>/</a:t>
            </a:r>
            <a:r>
              <a:rPr lang="en-US" sz="1200" b="1" i="1" dirty="0" err="1"/>
              <a:t>atgs_wwtbam</a:t>
            </a:r>
            <a:r>
              <a:rPr lang="en-US" sz="1200" b="1" i="1" dirty="0"/>
              <a:t>/</a:t>
            </a:r>
            <a:r>
              <a:rPr lang="en-US" sz="1200" b="1" i="1" dirty="0" err="1"/>
              <a:t>perry.html</a:t>
            </a:r>
            <a:endParaRPr lang="en-US" sz="1200" b="1" i="1" dirty="0"/>
          </a:p>
        </p:txBody>
      </p:sp>
    </p:spTree>
    <p:extLst>
      <p:ext uri="{BB962C8B-B14F-4D97-AF65-F5344CB8AC3E}">
        <p14:creationId xmlns:p14="http://schemas.microsoft.com/office/powerpoint/2010/main" val="3316747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7F18F9C8-2EFB-EC42-BF36-621BA2D359DD}"/>
              </a:ext>
            </a:extLst>
          </p:cNvPr>
          <p:cNvSpPr>
            <a:spLocks noGrp="1" noChangeArrowheads="1"/>
          </p:cNvSpPr>
          <p:nvPr>
            <p:ph type="title"/>
          </p:nvPr>
        </p:nvSpPr>
        <p:spPr/>
        <p:txBody>
          <a:bodyPr/>
          <a:lstStyle/>
          <a:p>
            <a:r>
              <a:rPr lang="en-US" altLang="en-US"/>
              <a:t>COMP3016 Experience</a:t>
            </a:r>
          </a:p>
        </p:txBody>
      </p:sp>
      <p:sp>
        <p:nvSpPr>
          <p:cNvPr id="7171" name="Rectangle 3">
            <a:extLst>
              <a:ext uri="{FF2B5EF4-FFF2-40B4-BE49-F238E27FC236}">
                <a16:creationId xmlns:a16="http://schemas.microsoft.com/office/drawing/2014/main" id="{25420028-2217-714B-94EA-67C96AC38423}"/>
              </a:ext>
            </a:extLst>
          </p:cNvPr>
          <p:cNvSpPr>
            <a:spLocks noGrp="1" noChangeArrowheads="1"/>
          </p:cNvSpPr>
          <p:nvPr>
            <p:ph type="body" idx="1"/>
          </p:nvPr>
        </p:nvSpPr>
        <p:spPr/>
        <p:txBody>
          <a:bodyPr/>
          <a:lstStyle/>
          <a:p>
            <a:r>
              <a:rPr lang="en-US" altLang="en-US"/>
              <a:t>Smart people, who have learned about the subject can use Google to help write good answers to exam questions.</a:t>
            </a:r>
          </a:p>
          <a:p>
            <a:r>
              <a:rPr lang="en-US" altLang="en-US"/>
              <a:t>People who haven’t done the reading and understood it can’t take advantage of Google.</a:t>
            </a:r>
          </a:p>
        </p:txBody>
      </p:sp>
    </p:spTree>
    <p:extLst>
      <p:ext uri="{BB962C8B-B14F-4D97-AF65-F5344CB8AC3E}">
        <p14:creationId xmlns:p14="http://schemas.microsoft.com/office/powerpoint/2010/main" val="65793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E9716-8456-A04F-BC3A-3F1447BCC848}"/>
              </a:ext>
            </a:extLst>
          </p:cNvPr>
          <p:cNvSpPr>
            <a:spLocks noGrp="1"/>
          </p:cNvSpPr>
          <p:nvPr>
            <p:ph type="title"/>
          </p:nvPr>
        </p:nvSpPr>
        <p:spPr>
          <a:xfrm>
            <a:off x="838199" y="201839"/>
            <a:ext cx="10515600" cy="1325563"/>
          </a:xfrm>
        </p:spPr>
        <p:txBody>
          <a:bodyPr/>
          <a:lstStyle/>
          <a:p>
            <a:r>
              <a:rPr lang="en-US" dirty="0"/>
              <a:t>How is Knowledge Being Used?</a:t>
            </a:r>
          </a:p>
        </p:txBody>
      </p:sp>
      <p:pic>
        <p:nvPicPr>
          <p:cNvPr id="5" name="Content Placeholder 4">
            <a:extLst>
              <a:ext uri="{FF2B5EF4-FFF2-40B4-BE49-F238E27FC236}">
                <a16:creationId xmlns:a16="http://schemas.microsoft.com/office/drawing/2014/main" id="{C76B6FF5-9151-6B45-ADFF-48B585ABD7B8}"/>
              </a:ext>
            </a:extLst>
          </p:cNvPr>
          <p:cNvPicPr>
            <a:picLocks noGrp="1" noChangeAspect="1"/>
          </p:cNvPicPr>
          <p:nvPr>
            <p:ph idx="1"/>
          </p:nvPr>
        </p:nvPicPr>
        <p:blipFill>
          <a:blip r:embed="rId2"/>
          <a:stretch>
            <a:fillRect/>
          </a:stretch>
        </p:blipFill>
        <p:spPr>
          <a:xfrm>
            <a:off x="1012371" y="1690688"/>
            <a:ext cx="10167257" cy="4976312"/>
          </a:xfrm>
        </p:spPr>
      </p:pic>
    </p:spTree>
    <p:extLst>
      <p:ext uri="{BB962C8B-B14F-4D97-AF65-F5344CB8AC3E}">
        <p14:creationId xmlns:p14="http://schemas.microsoft.com/office/powerpoint/2010/main" val="42702744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0" y="37"/>
            <a:ext cx="9144000" cy="6857961"/>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863941" y="211328"/>
            <a:ext cx="8079105" cy="452755"/>
          </a:xfrm>
          <a:custGeom>
            <a:avLst/>
            <a:gdLst/>
            <a:ahLst/>
            <a:cxnLst/>
            <a:rect l="l" t="t" r="r" b="b"/>
            <a:pathLst>
              <a:path w="8079105" h="452755">
                <a:moveTo>
                  <a:pt x="0" y="452627"/>
                </a:moveTo>
                <a:lnTo>
                  <a:pt x="8078724" y="452627"/>
                </a:lnTo>
                <a:lnTo>
                  <a:pt x="8078724" y="0"/>
                </a:lnTo>
                <a:lnTo>
                  <a:pt x="0" y="0"/>
                </a:lnTo>
                <a:lnTo>
                  <a:pt x="0" y="452627"/>
                </a:lnTo>
                <a:close/>
              </a:path>
            </a:pathLst>
          </a:custGeom>
          <a:solidFill>
            <a:srgbClr val="C0C0C0"/>
          </a:solidFill>
        </p:spPr>
        <p:txBody>
          <a:bodyPr wrap="square" lIns="0" tIns="0" rIns="0" bIns="0" rtlCol="0"/>
          <a:lstStyle/>
          <a:p>
            <a:endParaRPr/>
          </a:p>
        </p:txBody>
      </p:sp>
      <p:sp>
        <p:nvSpPr>
          <p:cNvPr id="4" name="object 4"/>
          <p:cNvSpPr/>
          <p:nvPr/>
        </p:nvSpPr>
        <p:spPr>
          <a:xfrm>
            <a:off x="1863940" y="663955"/>
            <a:ext cx="8493760" cy="457200"/>
          </a:xfrm>
          <a:custGeom>
            <a:avLst/>
            <a:gdLst/>
            <a:ahLst/>
            <a:cxnLst/>
            <a:rect l="l" t="t" r="r" b="b"/>
            <a:pathLst>
              <a:path w="8493760" h="457200">
                <a:moveTo>
                  <a:pt x="0" y="457200"/>
                </a:moveTo>
                <a:lnTo>
                  <a:pt x="8493252" y="457200"/>
                </a:lnTo>
                <a:lnTo>
                  <a:pt x="8493252" y="0"/>
                </a:lnTo>
                <a:lnTo>
                  <a:pt x="0" y="0"/>
                </a:lnTo>
                <a:lnTo>
                  <a:pt x="0" y="457200"/>
                </a:lnTo>
                <a:close/>
              </a:path>
            </a:pathLst>
          </a:custGeom>
          <a:solidFill>
            <a:srgbClr val="C0C0C0"/>
          </a:solidFill>
        </p:spPr>
        <p:txBody>
          <a:bodyPr wrap="square" lIns="0" tIns="0" rIns="0" bIns="0" rtlCol="0"/>
          <a:lstStyle/>
          <a:p>
            <a:endParaRPr/>
          </a:p>
        </p:txBody>
      </p:sp>
      <p:sp>
        <p:nvSpPr>
          <p:cNvPr id="5" name="object 5"/>
          <p:cNvSpPr/>
          <p:nvPr/>
        </p:nvSpPr>
        <p:spPr>
          <a:xfrm>
            <a:off x="1863941" y="1116584"/>
            <a:ext cx="3656329" cy="452755"/>
          </a:xfrm>
          <a:custGeom>
            <a:avLst/>
            <a:gdLst/>
            <a:ahLst/>
            <a:cxnLst/>
            <a:rect l="l" t="t" r="r" b="b"/>
            <a:pathLst>
              <a:path w="3656329" h="452755">
                <a:moveTo>
                  <a:pt x="0" y="452627"/>
                </a:moveTo>
                <a:lnTo>
                  <a:pt x="3656076" y="452627"/>
                </a:lnTo>
                <a:lnTo>
                  <a:pt x="3656076" y="0"/>
                </a:lnTo>
                <a:lnTo>
                  <a:pt x="0" y="0"/>
                </a:lnTo>
                <a:lnTo>
                  <a:pt x="0" y="452627"/>
                </a:lnTo>
                <a:close/>
              </a:path>
            </a:pathLst>
          </a:custGeom>
          <a:solidFill>
            <a:srgbClr val="C0C0C0"/>
          </a:solidFill>
        </p:spPr>
        <p:txBody>
          <a:bodyPr wrap="square" lIns="0" tIns="0" rIns="0" bIns="0" rtlCol="0"/>
          <a:lstStyle/>
          <a:p>
            <a:endParaRPr/>
          </a:p>
        </p:txBody>
      </p:sp>
      <p:sp>
        <p:nvSpPr>
          <p:cNvPr id="6" name="object 6"/>
          <p:cNvSpPr/>
          <p:nvPr/>
        </p:nvSpPr>
        <p:spPr>
          <a:xfrm>
            <a:off x="5520055" y="1116584"/>
            <a:ext cx="650875" cy="452755"/>
          </a:xfrm>
          <a:custGeom>
            <a:avLst/>
            <a:gdLst/>
            <a:ahLst/>
            <a:cxnLst/>
            <a:rect l="l" t="t" r="r" b="b"/>
            <a:pathLst>
              <a:path w="650875" h="452755">
                <a:moveTo>
                  <a:pt x="0" y="452627"/>
                </a:moveTo>
                <a:lnTo>
                  <a:pt x="650748" y="452627"/>
                </a:lnTo>
                <a:lnTo>
                  <a:pt x="650748" y="0"/>
                </a:lnTo>
                <a:lnTo>
                  <a:pt x="0" y="0"/>
                </a:lnTo>
                <a:lnTo>
                  <a:pt x="0" y="452627"/>
                </a:lnTo>
                <a:close/>
              </a:path>
            </a:pathLst>
          </a:custGeom>
          <a:solidFill>
            <a:srgbClr val="C0C0C0"/>
          </a:solidFill>
        </p:spPr>
        <p:txBody>
          <a:bodyPr wrap="square" lIns="0" tIns="0" rIns="0" bIns="0" rtlCol="0"/>
          <a:lstStyle/>
          <a:p>
            <a:endParaRPr/>
          </a:p>
        </p:txBody>
      </p:sp>
      <p:sp>
        <p:nvSpPr>
          <p:cNvPr id="7" name="object 7"/>
          <p:cNvSpPr/>
          <p:nvPr/>
        </p:nvSpPr>
        <p:spPr>
          <a:xfrm>
            <a:off x="6170804" y="1116583"/>
            <a:ext cx="131445" cy="457200"/>
          </a:xfrm>
          <a:custGeom>
            <a:avLst/>
            <a:gdLst/>
            <a:ahLst/>
            <a:cxnLst/>
            <a:rect l="l" t="t" r="r" b="b"/>
            <a:pathLst>
              <a:path w="131445" h="457200">
                <a:moveTo>
                  <a:pt x="0" y="457200"/>
                </a:moveTo>
                <a:lnTo>
                  <a:pt x="131063" y="457200"/>
                </a:lnTo>
                <a:lnTo>
                  <a:pt x="131063" y="0"/>
                </a:lnTo>
                <a:lnTo>
                  <a:pt x="0" y="0"/>
                </a:lnTo>
                <a:lnTo>
                  <a:pt x="0" y="457200"/>
                </a:lnTo>
                <a:close/>
              </a:path>
            </a:pathLst>
          </a:custGeom>
          <a:solidFill>
            <a:srgbClr val="C0C0C0"/>
          </a:solidFill>
        </p:spPr>
        <p:txBody>
          <a:bodyPr wrap="square" lIns="0" tIns="0" rIns="0" bIns="0" rtlCol="0"/>
          <a:lstStyle/>
          <a:p>
            <a:endParaRPr/>
          </a:p>
        </p:txBody>
      </p:sp>
      <p:sp>
        <p:nvSpPr>
          <p:cNvPr id="8" name="object 8"/>
          <p:cNvSpPr/>
          <p:nvPr/>
        </p:nvSpPr>
        <p:spPr>
          <a:xfrm>
            <a:off x="6301866" y="1116584"/>
            <a:ext cx="744220" cy="452755"/>
          </a:xfrm>
          <a:custGeom>
            <a:avLst/>
            <a:gdLst/>
            <a:ahLst/>
            <a:cxnLst/>
            <a:rect l="l" t="t" r="r" b="b"/>
            <a:pathLst>
              <a:path w="744220" h="452755">
                <a:moveTo>
                  <a:pt x="0" y="452627"/>
                </a:moveTo>
                <a:lnTo>
                  <a:pt x="743712" y="452627"/>
                </a:lnTo>
                <a:lnTo>
                  <a:pt x="743712" y="0"/>
                </a:lnTo>
                <a:lnTo>
                  <a:pt x="0" y="0"/>
                </a:lnTo>
                <a:lnTo>
                  <a:pt x="0" y="452627"/>
                </a:lnTo>
                <a:close/>
              </a:path>
            </a:pathLst>
          </a:custGeom>
          <a:solidFill>
            <a:srgbClr val="C0C0C0"/>
          </a:solidFill>
        </p:spPr>
        <p:txBody>
          <a:bodyPr wrap="square" lIns="0" tIns="0" rIns="0" bIns="0" rtlCol="0"/>
          <a:lstStyle/>
          <a:p>
            <a:endParaRPr/>
          </a:p>
        </p:txBody>
      </p:sp>
      <p:sp>
        <p:nvSpPr>
          <p:cNvPr id="9" name="object 9"/>
          <p:cNvSpPr/>
          <p:nvPr/>
        </p:nvSpPr>
        <p:spPr>
          <a:xfrm>
            <a:off x="7045579" y="1116584"/>
            <a:ext cx="116205" cy="452755"/>
          </a:xfrm>
          <a:custGeom>
            <a:avLst/>
            <a:gdLst/>
            <a:ahLst/>
            <a:cxnLst/>
            <a:rect l="l" t="t" r="r" b="b"/>
            <a:pathLst>
              <a:path w="116204" h="452755">
                <a:moveTo>
                  <a:pt x="0" y="452627"/>
                </a:moveTo>
                <a:lnTo>
                  <a:pt x="115824" y="452627"/>
                </a:lnTo>
                <a:lnTo>
                  <a:pt x="115824" y="0"/>
                </a:lnTo>
                <a:lnTo>
                  <a:pt x="0" y="0"/>
                </a:lnTo>
                <a:lnTo>
                  <a:pt x="0" y="452627"/>
                </a:lnTo>
                <a:close/>
              </a:path>
            </a:pathLst>
          </a:custGeom>
          <a:solidFill>
            <a:srgbClr val="C0C0C0"/>
          </a:solidFill>
        </p:spPr>
        <p:txBody>
          <a:bodyPr wrap="square" lIns="0" tIns="0" rIns="0" bIns="0" rtlCol="0"/>
          <a:lstStyle/>
          <a:p>
            <a:endParaRPr/>
          </a:p>
        </p:txBody>
      </p:sp>
      <p:sp>
        <p:nvSpPr>
          <p:cNvPr id="10" name="object 10"/>
          <p:cNvSpPr/>
          <p:nvPr/>
        </p:nvSpPr>
        <p:spPr>
          <a:xfrm>
            <a:off x="7161403" y="1116583"/>
            <a:ext cx="1202690" cy="457200"/>
          </a:xfrm>
          <a:custGeom>
            <a:avLst/>
            <a:gdLst/>
            <a:ahLst/>
            <a:cxnLst/>
            <a:rect l="l" t="t" r="r" b="b"/>
            <a:pathLst>
              <a:path w="1202690" h="457200">
                <a:moveTo>
                  <a:pt x="0" y="457200"/>
                </a:moveTo>
                <a:lnTo>
                  <a:pt x="1202435" y="457200"/>
                </a:lnTo>
                <a:lnTo>
                  <a:pt x="1202435" y="0"/>
                </a:lnTo>
                <a:lnTo>
                  <a:pt x="0" y="0"/>
                </a:lnTo>
                <a:lnTo>
                  <a:pt x="0" y="457200"/>
                </a:lnTo>
                <a:close/>
              </a:path>
            </a:pathLst>
          </a:custGeom>
          <a:solidFill>
            <a:srgbClr val="C0C0C0"/>
          </a:solidFill>
        </p:spPr>
        <p:txBody>
          <a:bodyPr wrap="square" lIns="0" tIns="0" rIns="0" bIns="0" rtlCol="0"/>
          <a:lstStyle/>
          <a:p>
            <a:endParaRPr/>
          </a:p>
        </p:txBody>
      </p:sp>
      <p:sp>
        <p:nvSpPr>
          <p:cNvPr id="11" name="object 11"/>
          <p:cNvSpPr/>
          <p:nvPr/>
        </p:nvSpPr>
        <p:spPr>
          <a:xfrm>
            <a:off x="8363840" y="1116584"/>
            <a:ext cx="140335" cy="452755"/>
          </a:xfrm>
          <a:custGeom>
            <a:avLst/>
            <a:gdLst/>
            <a:ahLst/>
            <a:cxnLst/>
            <a:rect l="l" t="t" r="r" b="b"/>
            <a:pathLst>
              <a:path w="140334" h="452755">
                <a:moveTo>
                  <a:pt x="0" y="452627"/>
                </a:moveTo>
                <a:lnTo>
                  <a:pt x="140207" y="452627"/>
                </a:lnTo>
                <a:lnTo>
                  <a:pt x="140207" y="0"/>
                </a:lnTo>
                <a:lnTo>
                  <a:pt x="0" y="0"/>
                </a:lnTo>
                <a:lnTo>
                  <a:pt x="0" y="452627"/>
                </a:lnTo>
                <a:close/>
              </a:path>
            </a:pathLst>
          </a:custGeom>
          <a:solidFill>
            <a:srgbClr val="C0C0C0"/>
          </a:solidFill>
        </p:spPr>
        <p:txBody>
          <a:bodyPr wrap="square" lIns="0" tIns="0" rIns="0" bIns="0" rtlCol="0"/>
          <a:lstStyle/>
          <a:p>
            <a:endParaRPr/>
          </a:p>
        </p:txBody>
      </p:sp>
      <p:sp>
        <p:nvSpPr>
          <p:cNvPr id="12" name="object 12"/>
          <p:cNvSpPr/>
          <p:nvPr/>
        </p:nvSpPr>
        <p:spPr>
          <a:xfrm>
            <a:off x="8504046" y="1116584"/>
            <a:ext cx="114300" cy="452755"/>
          </a:xfrm>
          <a:custGeom>
            <a:avLst/>
            <a:gdLst/>
            <a:ahLst/>
            <a:cxnLst/>
            <a:rect l="l" t="t" r="r" b="b"/>
            <a:pathLst>
              <a:path w="114300" h="452755">
                <a:moveTo>
                  <a:pt x="0" y="452627"/>
                </a:moveTo>
                <a:lnTo>
                  <a:pt x="114300" y="452627"/>
                </a:lnTo>
                <a:lnTo>
                  <a:pt x="114300" y="0"/>
                </a:lnTo>
                <a:lnTo>
                  <a:pt x="0" y="0"/>
                </a:lnTo>
                <a:lnTo>
                  <a:pt x="0" y="452627"/>
                </a:lnTo>
                <a:close/>
              </a:path>
            </a:pathLst>
          </a:custGeom>
          <a:solidFill>
            <a:srgbClr val="C0C0C0"/>
          </a:solidFill>
        </p:spPr>
        <p:txBody>
          <a:bodyPr wrap="square" lIns="0" tIns="0" rIns="0" bIns="0" rtlCol="0"/>
          <a:lstStyle/>
          <a:p>
            <a:endParaRPr/>
          </a:p>
        </p:txBody>
      </p:sp>
      <p:sp>
        <p:nvSpPr>
          <p:cNvPr id="13" name="object 13"/>
          <p:cNvSpPr/>
          <p:nvPr/>
        </p:nvSpPr>
        <p:spPr>
          <a:xfrm>
            <a:off x="8618347" y="1116584"/>
            <a:ext cx="1736089" cy="452755"/>
          </a:xfrm>
          <a:custGeom>
            <a:avLst/>
            <a:gdLst/>
            <a:ahLst/>
            <a:cxnLst/>
            <a:rect l="l" t="t" r="r" b="b"/>
            <a:pathLst>
              <a:path w="1736090" h="452755">
                <a:moveTo>
                  <a:pt x="0" y="452627"/>
                </a:moveTo>
                <a:lnTo>
                  <a:pt x="1735835" y="452627"/>
                </a:lnTo>
                <a:lnTo>
                  <a:pt x="1735835" y="0"/>
                </a:lnTo>
                <a:lnTo>
                  <a:pt x="0" y="0"/>
                </a:lnTo>
                <a:lnTo>
                  <a:pt x="0" y="452627"/>
                </a:lnTo>
                <a:close/>
              </a:path>
            </a:pathLst>
          </a:custGeom>
          <a:solidFill>
            <a:srgbClr val="C0C0C0"/>
          </a:solidFill>
        </p:spPr>
        <p:txBody>
          <a:bodyPr wrap="square" lIns="0" tIns="0" rIns="0" bIns="0" rtlCol="0"/>
          <a:lstStyle/>
          <a:p>
            <a:endParaRPr/>
          </a:p>
        </p:txBody>
      </p:sp>
      <p:sp>
        <p:nvSpPr>
          <p:cNvPr id="14" name="object 14"/>
          <p:cNvSpPr/>
          <p:nvPr/>
        </p:nvSpPr>
        <p:spPr>
          <a:xfrm>
            <a:off x="1863940" y="1569212"/>
            <a:ext cx="4404360" cy="452755"/>
          </a:xfrm>
          <a:custGeom>
            <a:avLst/>
            <a:gdLst/>
            <a:ahLst/>
            <a:cxnLst/>
            <a:rect l="l" t="t" r="r" b="b"/>
            <a:pathLst>
              <a:path w="4404360" h="452755">
                <a:moveTo>
                  <a:pt x="0" y="452627"/>
                </a:moveTo>
                <a:lnTo>
                  <a:pt x="4404360" y="452627"/>
                </a:lnTo>
                <a:lnTo>
                  <a:pt x="4404360" y="0"/>
                </a:lnTo>
                <a:lnTo>
                  <a:pt x="0" y="0"/>
                </a:lnTo>
                <a:lnTo>
                  <a:pt x="0" y="452627"/>
                </a:lnTo>
                <a:close/>
              </a:path>
            </a:pathLst>
          </a:custGeom>
          <a:solidFill>
            <a:srgbClr val="C0C0C0"/>
          </a:solidFill>
        </p:spPr>
        <p:txBody>
          <a:bodyPr wrap="square" lIns="0" tIns="0" rIns="0" bIns="0" rtlCol="0"/>
          <a:lstStyle/>
          <a:p>
            <a:endParaRPr/>
          </a:p>
        </p:txBody>
      </p:sp>
      <p:sp>
        <p:nvSpPr>
          <p:cNvPr id="15" name="object 15"/>
          <p:cNvSpPr/>
          <p:nvPr/>
        </p:nvSpPr>
        <p:spPr>
          <a:xfrm>
            <a:off x="6268340" y="1569212"/>
            <a:ext cx="1975485" cy="452755"/>
          </a:xfrm>
          <a:custGeom>
            <a:avLst/>
            <a:gdLst/>
            <a:ahLst/>
            <a:cxnLst/>
            <a:rect l="l" t="t" r="r" b="b"/>
            <a:pathLst>
              <a:path w="1975484" h="452755">
                <a:moveTo>
                  <a:pt x="0" y="452627"/>
                </a:moveTo>
                <a:lnTo>
                  <a:pt x="1975104" y="452627"/>
                </a:lnTo>
                <a:lnTo>
                  <a:pt x="1975104" y="0"/>
                </a:lnTo>
                <a:lnTo>
                  <a:pt x="0" y="0"/>
                </a:lnTo>
                <a:lnTo>
                  <a:pt x="0" y="452627"/>
                </a:lnTo>
                <a:close/>
              </a:path>
            </a:pathLst>
          </a:custGeom>
          <a:solidFill>
            <a:srgbClr val="C0C0C0"/>
          </a:solidFill>
        </p:spPr>
        <p:txBody>
          <a:bodyPr wrap="square" lIns="0" tIns="0" rIns="0" bIns="0" rtlCol="0"/>
          <a:lstStyle/>
          <a:p>
            <a:endParaRPr/>
          </a:p>
        </p:txBody>
      </p:sp>
      <p:sp>
        <p:nvSpPr>
          <p:cNvPr id="16" name="object 16"/>
          <p:cNvSpPr/>
          <p:nvPr/>
        </p:nvSpPr>
        <p:spPr>
          <a:xfrm>
            <a:off x="8243444" y="1569212"/>
            <a:ext cx="109855" cy="452755"/>
          </a:xfrm>
          <a:custGeom>
            <a:avLst/>
            <a:gdLst/>
            <a:ahLst/>
            <a:cxnLst/>
            <a:rect l="l" t="t" r="r" b="b"/>
            <a:pathLst>
              <a:path w="109854" h="452755">
                <a:moveTo>
                  <a:pt x="0" y="452627"/>
                </a:moveTo>
                <a:lnTo>
                  <a:pt x="109727" y="452627"/>
                </a:lnTo>
                <a:lnTo>
                  <a:pt x="109727" y="0"/>
                </a:lnTo>
                <a:lnTo>
                  <a:pt x="0" y="0"/>
                </a:lnTo>
                <a:lnTo>
                  <a:pt x="0" y="452627"/>
                </a:lnTo>
                <a:close/>
              </a:path>
            </a:pathLst>
          </a:custGeom>
          <a:solidFill>
            <a:srgbClr val="C0C0C0"/>
          </a:solidFill>
        </p:spPr>
        <p:txBody>
          <a:bodyPr wrap="square" lIns="0" tIns="0" rIns="0" bIns="0" rtlCol="0"/>
          <a:lstStyle/>
          <a:p>
            <a:endParaRPr/>
          </a:p>
        </p:txBody>
      </p:sp>
      <p:sp>
        <p:nvSpPr>
          <p:cNvPr id="17" name="object 17"/>
          <p:cNvSpPr/>
          <p:nvPr/>
        </p:nvSpPr>
        <p:spPr>
          <a:xfrm>
            <a:off x="8353170" y="1569211"/>
            <a:ext cx="2162810" cy="457200"/>
          </a:xfrm>
          <a:custGeom>
            <a:avLst/>
            <a:gdLst/>
            <a:ahLst/>
            <a:cxnLst/>
            <a:rect l="l" t="t" r="r" b="b"/>
            <a:pathLst>
              <a:path w="2162809" h="457200">
                <a:moveTo>
                  <a:pt x="0" y="457200"/>
                </a:moveTo>
                <a:lnTo>
                  <a:pt x="2162555" y="457200"/>
                </a:lnTo>
                <a:lnTo>
                  <a:pt x="2162555" y="0"/>
                </a:lnTo>
                <a:lnTo>
                  <a:pt x="0" y="0"/>
                </a:lnTo>
                <a:lnTo>
                  <a:pt x="0" y="457200"/>
                </a:lnTo>
                <a:close/>
              </a:path>
            </a:pathLst>
          </a:custGeom>
          <a:solidFill>
            <a:srgbClr val="C0C0C0"/>
          </a:solidFill>
        </p:spPr>
        <p:txBody>
          <a:bodyPr wrap="square" lIns="0" tIns="0" rIns="0" bIns="0" rtlCol="0"/>
          <a:lstStyle/>
          <a:p>
            <a:endParaRPr/>
          </a:p>
        </p:txBody>
      </p:sp>
      <p:sp>
        <p:nvSpPr>
          <p:cNvPr id="18" name="object 18"/>
          <p:cNvSpPr/>
          <p:nvPr/>
        </p:nvSpPr>
        <p:spPr>
          <a:xfrm>
            <a:off x="1863940" y="2021839"/>
            <a:ext cx="7635240" cy="457200"/>
          </a:xfrm>
          <a:custGeom>
            <a:avLst/>
            <a:gdLst/>
            <a:ahLst/>
            <a:cxnLst/>
            <a:rect l="l" t="t" r="r" b="b"/>
            <a:pathLst>
              <a:path w="7635240" h="457200">
                <a:moveTo>
                  <a:pt x="0" y="457200"/>
                </a:moveTo>
                <a:lnTo>
                  <a:pt x="7635240" y="457200"/>
                </a:lnTo>
                <a:lnTo>
                  <a:pt x="7635240" y="0"/>
                </a:lnTo>
                <a:lnTo>
                  <a:pt x="0" y="0"/>
                </a:lnTo>
                <a:lnTo>
                  <a:pt x="0" y="457200"/>
                </a:lnTo>
                <a:close/>
              </a:path>
            </a:pathLst>
          </a:custGeom>
          <a:solidFill>
            <a:srgbClr val="C0C0C0"/>
          </a:solidFill>
        </p:spPr>
        <p:txBody>
          <a:bodyPr wrap="square" lIns="0" tIns="0" rIns="0" bIns="0" rtlCol="0"/>
          <a:lstStyle/>
          <a:p>
            <a:endParaRPr/>
          </a:p>
        </p:txBody>
      </p:sp>
      <p:sp>
        <p:nvSpPr>
          <p:cNvPr id="19" name="object 19"/>
          <p:cNvSpPr/>
          <p:nvPr/>
        </p:nvSpPr>
        <p:spPr>
          <a:xfrm>
            <a:off x="1863940" y="2474467"/>
            <a:ext cx="5659120" cy="457200"/>
          </a:xfrm>
          <a:custGeom>
            <a:avLst/>
            <a:gdLst/>
            <a:ahLst/>
            <a:cxnLst/>
            <a:rect l="l" t="t" r="r" b="b"/>
            <a:pathLst>
              <a:path w="5659120" h="457200">
                <a:moveTo>
                  <a:pt x="0" y="457200"/>
                </a:moveTo>
                <a:lnTo>
                  <a:pt x="5658612" y="457200"/>
                </a:lnTo>
                <a:lnTo>
                  <a:pt x="5658612" y="0"/>
                </a:lnTo>
                <a:lnTo>
                  <a:pt x="0" y="0"/>
                </a:lnTo>
                <a:lnTo>
                  <a:pt x="0" y="457200"/>
                </a:lnTo>
                <a:close/>
              </a:path>
            </a:pathLst>
          </a:custGeom>
          <a:solidFill>
            <a:srgbClr val="C0C0C0"/>
          </a:solidFill>
        </p:spPr>
        <p:txBody>
          <a:bodyPr wrap="square" lIns="0" tIns="0" rIns="0" bIns="0" rtlCol="0"/>
          <a:lstStyle/>
          <a:p>
            <a:endParaRPr/>
          </a:p>
        </p:txBody>
      </p:sp>
      <p:sp>
        <p:nvSpPr>
          <p:cNvPr id="20" name="object 20"/>
          <p:cNvSpPr/>
          <p:nvPr/>
        </p:nvSpPr>
        <p:spPr>
          <a:xfrm>
            <a:off x="7522591" y="2474467"/>
            <a:ext cx="1306195" cy="457200"/>
          </a:xfrm>
          <a:custGeom>
            <a:avLst/>
            <a:gdLst/>
            <a:ahLst/>
            <a:cxnLst/>
            <a:rect l="l" t="t" r="r" b="b"/>
            <a:pathLst>
              <a:path w="1306195" h="457200">
                <a:moveTo>
                  <a:pt x="0" y="457200"/>
                </a:moveTo>
                <a:lnTo>
                  <a:pt x="1306067" y="457200"/>
                </a:lnTo>
                <a:lnTo>
                  <a:pt x="1306067" y="0"/>
                </a:lnTo>
                <a:lnTo>
                  <a:pt x="0" y="0"/>
                </a:lnTo>
                <a:lnTo>
                  <a:pt x="0" y="457200"/>
                </a:lnTo>
                <a:close/>
              </a:path>
            </a:pathLst>
          </a:custGeom>
          <a:solidFill>
            <a:srgbClr val="C0C0C0"/>
          </a:solidFill>
        </p:spPr>
        <p:txBody>
          <a:bodyPr wrap="square" lIns="0" tIns="0" rIns="0" bIns="0" rtlCol="0"/>
          <a:lstStyle/>
          <a:p>
            <a:endParaRPr/>
          </a:p>
        </p:txBody>
      </p:sp>
      <p:sp>
        <p:nvSpPr>
          <p:cNvPr id="21" name="object 21"/>
          <p:cNvSpPr/>
          <p:nvPr/>
        </p:nvSpPr>
        <p:spPr>
          <a:xfrm>
            <a:off x="8828659" y="2474467"/>
            <a:ext cx="233679" cy="457200"/>
          </a:xfrm>
          <a:custGeom>
            <a:avLst/>
            <a:gdLst/>
            <a:ahLst/>
            <a:cxnLst/>
            <a:rect l="l" t="t" r="r" b="b"/>
            <a:pathLst>
              <a:path w="233679" h="457200">
                <a:moveTo>
                  <a:pt x="0" y="457200"/>
                </a:moveTo>
                <a:lnTo>
                  <a:pt x="233172" y="457200"/>
                </a:lnTo>
                <a:lnTo>
                  <a:pt x="233172" y="0"/>
                </a:lnTo>
                <a:lnTo>
                  <a:pt x="0" y="0"/>
                </a:lnTo>
                <a:lnTo>
                  <a:pt x="0" y="457200"/>
                </a:lnTo>
                <a:close/>
              </a:path>
            </a:pathLst>
          </a:custGeom>
          <a:solidFill>
            <a:srgbClr val="C0C0C0"/>
          </a:solidFill>
        </p:spPr>
        <p:txBody>
          <a:bodyPr wrap="square" lIns="0" tIns="0" rIns="0" bIns="0" rtlCol="0"/>
          <a:lstStyle/>
          <a:p>
            <a:endParaRPr/>
          </a:p>
        </p:txBody>
      </p:sp>
      <p:sp>
        <p:nvSpPr>
          <p:cNvPr id="22" name="object 22"/>
          <p:cNvSpPr/>
          <p:nvPr/>
        </p:nvSpPr>
        <p:spPr>
          <a:xfrm>
            <a:off x="1863940" y="2927096"/>
            <a:ext cx="1582420" cy="452755"/>
          </a:xfrm>
          <a:custGeom>
            <a:avLst/>
            <a:gdLst/>
            <a:ahLst/>
            <a:cxnLst/>
            <a:rect l="l" t="t" r="r" b="b"/>
            <a:pathLst>
              <a:path w="1582420" h="452754">
                <a:moveTo>
                  <a:pt x="0" y="452627"/>
                </a:moveTo>
                <a:lnTo>
                  <a:pt x="1581912" y="452627"/>
                </a:lnTo>
                <a:lnTo>
                  <a:pt x="1581912" y="0"/>
                </a:lnTo>
                <a:lnTo>
                  <a:pt x="0" y="0"/>
                </a:lnTo>
                <a:lnTo>
                  <a:pt x="0" y="452627"/>
                </a:lnTo>
                <a:close/>
              </a:path>
            </a:pathLst>
          </a:custGeom>
          <a:solidFill>
            <a:srgbClr val="C0C0C0"/>
          </a:solidFill>
        </p:spPr>
        <p:txBody>
          <a:bodyPr wrap="square" lIns="0" tIns="0" rIns="0" bIns="0" rtlCol="0"/>
          <a:lstStyle/>
          <a:p>
            <a:endParaRPr/>
          </a:p>
        </p:txBody>
      </p:sp>
      <p:sp>
        <p:nvSpPr>
          <p:cNvPr id="23" name="object 23"/>
          <p:cNvSpPr/>
          <p:nvPr/>
        </p:nvSpPr>
        <p:spPr>
          <a:xfrm>
            <a:off x="3445891" y="2927095"/>
            <a:ext cx="1353820" cy="457200"/>
          </a:xfrm>
          <a:custGeom>
            <a:avLst/>
            <a:gdLst/>
            <a:ahLst/>
            <a:cxnLst/>
            <a:rect l="l" t="t" r="r" b="b"/>
            <a:pathLst>
              <a:path w="1353820" h="457200">
                <a:moveTo>
                  <a:pt x="0" y="457200"/>
                </a:moveTo>
                <a:lnTo>
                  <a:pt x="1353311" y="457200"/>
                </a:lnTo>
                <a:lnTo>
                  <a:pt x="1353311" y="0"/>
                </a:lnTo>
                <a:lnTo>
                  <a:pt x="0" y="0"/>
                </a:lnTo>
                <a:lnTo>
                  <a:pt x="0" y="457200"/>
                </a:lnTo>
                <a:close/>
              </a:path>
            </a:pathLst>
          </a:custGeom>
          <a:solidFill>
            <a:srgbClr val="C0C0C0"/>
          </a:solidFill>
        </p:spPr>
        <p:txBody>
          <a:bodyPr wrap="square" lIns="0" tIns="0" rIns="0" bIns="0" rtlCol="0"/>
          <a:lstStyle/>
          <a:p>
            <a:endParaRPr/>
          </a:p>
        </p:txBody>
      </p:sp>
      <p:sp>
        <p:nvSpPr>
          <p:cNvPr id="24" name="object 24"/>
          <p:cNvSpPr/>
          <p:nvPr/>
        </p:nvSpPr>
        <p:spPr>
          <a:xfrm>
            <a:off x="4799204" y="2927095"/>
            <a:ext cx="2152015" cy="457200"/>
          </a:xfrm>
          <a:custGeom>
            <a:avLst/>
            <a:gdLst/>
            <a:ahLst/>
            <a:cxnLst/>
            <a:rect l="l" t="t" r="r" b="b"/>
            <a:pathLst>
              <a:path w="2152015" h="457200">
                <a:moveTo>
                  <a:pt x="0" y="457200"/>
                </a:moveTo>
                <a:lnTo>
                  <a:pt x="2151888" y="457200"/>
                </a:lnTo>
                <a:lnTo>
                  <a:pt x="2151888" y="0"/>
                </a:lnTo>
                <a:lnTo>
                  <a:pt x="0" y="0"/>
                </a:lnTo>
                <a:lnTo>
                  <a:pt x="0" y="457200"/>
                </a:lnTo>
                <a:close/>
              </a:path>
            </a:pathLst>
          </a:custGeom>
          <a:solidFill>
            <a:srgbClr val="C0C0C0"/>
          </a:solidFill>
        </p:spPr>
        <p:txBody>
          <a:bodyPr wrap="square" lIns="0" tIns="0" rIns="0" bIns="0" rtlCol="0"/>
          <a:lstStyle/>
          <a:p>
            <a:endParaRPr/>
          </a:p>
        </p:txBody>
      </p:sp>
      <p:sp>
        <p:nvSpPr>
          <p:cNvPr id="25" name="object 25"/>
          <p:cNvSpPr/>
          <p:nvPr/>
        </p:nvSpPr>
        <p:spPr>
          <a:xfrm>
            <a:off x="6951091" y="2927095"/>
            <a:ext cx="1472565" cy="457200"/>
          </a:xfrm>
          <a:custGeom>
            <a:avLst/>
            <a:gdLst/>
            <a:ahLst/>
            <a:cxnLst/>
            <a:rect l="l" t="t" r="r" b="b"/>
            <a:pathLst>
              <a:path w="1472565" h="457200">
                <a:moveTo>
                  <a:pt x="0" y="457200"/>
                </a:moveTo>
                <a:lnTo>
                  <a:pt x="1472184" y="457200"/>
                </a:lnTo>
                <a:lnTo>
                  <a:pt x="1472184" y="0"/>
                </a:lnTo>
                <a:lnTo>
                  <a:pt x="0" y="0"/>
                </a:lnTo>
                <a:lnTo>
                  <a:pt x="0" y="457200"/>
                </a:lnTo>
                <a:close/>
              </a:path>
            </a:pathLst>
          </a:custGeom>
          <a:solidFill>
            <a:srgbClr val="C0C0C0"/>
          </a:solidFill>
        </p:spPr>
        <p:txBody>
          <a:bodyPr wrap="square" lIns="0" tIns="0" rIns="0" bIns="0" rtlCol="0"/>
          <a:lstStyle/>
          <a:p>
            <a:endParaRPr/>
          </a:p>
        </p:txBody>
      </p:sp>
      <p:sp>
        <p:nvSpPr>
          <p:cNvPr id="26" name="object 26"/>
          <p:cNvSpPr/>
          <p:nvPr/>
        </p:nvSpPr>
        <p:spPr>
          <a:xfrm>
            <a:off x="8423275" y="2927095"/>
            <a:ext cx="1262380" cy="457200"/>
          </a:xfrm>
          <a:custGeom>
            <a:avLst/>
            <a:gdLst/>
            <a:ahLst/>
            <a:cxnLst/>
            <a:rect l="l" t="t" r="r" b="b"/>
            <a:pathLst>
              <a:path w="1262379" h="457200">
                <a:moveTo>
                  <a:pt x="0" y="457200"/>
                </a:moveTo>
                <a:lnTo>
                  <a:pt x="1261872" y="457200"/>
                </a:lnTo>
                <a:lnTo>
                  <a:pt x="1261872" y="0"/>
                </a:lnTo>
                <a:lnTo>
                  <a:pt x="0" y="0"/>
                </a:lnTo>
                <a:lnTo>
                  <a:pt x="0" y="457200"/>
                </a:lnTo>
                <a:close/>
              </a:path>
            </a:pathLst>
          </a:custGeom>
          <a:solidFill>
            <a:srgbClr val="C0C0C0"/>
          </a:solidFill>
        </p:spPr>
        <p:txBody>
          <a:bodyPr wrap="square" lIns="0" tIns="0" rIns="0" bIns="0" rtlCol="0"/>
          <a:lstStyle/>
          <a:p>
            <a:endParaRPr/>
          </a:p>
        </p:txBody>
      </p:sp>
      <p:sp>
        <p:nvSpPr>
          <p:cNvPr id="27" name="object 27"/>
          <p:cNvSpPr/>
          <p:nvPr/>
        </p:nvSpPr>
        <p:spPr>
          <a:xfrm>
            <a:off x="1863940" y="3379724"/>
            <a:ext cx="2689860" cy="452755"/>
          </a:xfrm>
          <a:custGeom>
            <a:avLst/>
            <a:gdLst/>
            <a:ahLst/>
            <a:cxnLst/>
            <a:rect l="l" t="t" r="r" b="b"/>
            <a:pathLst>
              <a:path w="2689860" h="452754">
                <a:moveTo>
                  <a:pt x="0" y="452627"/>
                </a:moveTo>
                <a:lnTo>
                  <a:pt x="2689860" y="452627"/>
                </a:lnTo>
                <a:lnTo>
                  <a:pt x="2689860" y="0"/>
                </a:lnTo>
                <a:lnTo>
                  <a:pt x="0" y="0"/>
                </a:lnTo>
                <a:lnTo>
                  <a:pt x="0" y="452627"/>
                </a:lnTo>
                <a:close/>
              </a:path>
            </a:pathLst>
          </a:custGeom>
          <a:solidFill>
            <a:srgbClr val="C0C0C0"/>
          </a:solidFill>
        </p:spPr>
        <p:txBody>
          <a:bodyPr wrap="square" lIns="0" tIns="0" rIns="0" bIns="0" rtlCol="0"/>
          <a:lstStyle/>
          <a:p>
            <a:endParaRPr/>
          </a:p>
        </p:txBody>
      </p:sp>
      <p:sp>
        <p:nvSpPr>
          <p:cNvPr id="28" name="object 28"/>
          <p:cNvSpPr/>
          <p:nvPr/>
        </p:nvSpPr>
        <p:spPr>
          <a:xfrm>
            <a:off x="4553839" y="3379724"/>
            <a:ext cx="1772920" cy="452755"/>
          </a:xfrm>
          <a:custGeom>
            <a:avLst/>
            <a:gdLst/>
            <a:ahLst/>
            <a:cxnLst/>
            <a:rect l="l" t="t" r="r" b="b"/>
            <a:pathLst>
              <a:path w="1772920" h="452754">
                <a:moveTo>
                  <a:pt x="0" y="452627"/>
                </a:moveTo>
                <a:lnTo>
                  <a:pt x="1772412" y="452627"/>
                </a:lnTo>
                <a:lnTo>
                  <a:pt x="1772412" y="0"/>
                </a:lnTo>
                <a:lnTo>
                  <a:pt x="0" y="0"/>
                </a:lnTo>
                <a:lnTo>
                  <a:pt x="0" y="452627"/>
                </a:lnTo>
                <a:close/>
              </a:path>
            </a:pathLst>
          </a:custGeom>
          <a:solidFill>
            <a:srgbClr val="C0C0C0"/>
          </a:solidFill>
        </p:spPr>
        <p:txBody>
          <a:bodyPr wrap="square" lIns="0" tIns="0" rIns="0" bIns="0" rtlCol="0"/>
          <a:lstStyle/>
          <a:p>
            <a:endParaRPr/>
          </a:p>
        </p:txBody>
      </p:sp>
      <p:sp>
        <p:nvSpPr>
          <p:cNvPr id="29" name="object 29"/>
          <p:cNvSpPr/>
          <p:nvPr/>
        </p:nvSpPr>
        <p:spPr>
          <a:xfrm>
            <a:off x="6326252" y="3379724"/>
            <a:ext cx="233679" cy="452755"/>
          </a:xfrm>
          <a:custGeom>
            <a:avLst/>
            <a:gdLst/>
            <a:ahLst/>
            <a:cxnLst/>
            <a:rect l="l" t="t" r="r" b="b"/>
            <a:pathLst>
              <a:path w="233679" h="452754">
                <a:moveTo>
                  <a:pt x="0" y="452627"/>
                </a:moveTo>
                <a:lnTo>
                  <a:pt x="233172" y="452627"/>
                </a:lnTo>
                <a:lnTo>
                  <a:pt x="233172" y="0"/>
                </a:lnTo>
                <a:lnTo>
                  <a:pt x="0" y="0"/>
                </a:lnTo>
                <a:lnTo>
                  <a:pt x="0" y="452627"/>
                </a:lnTo>
                <a:close/>
              </a:path>
            </a:pathLst>
          </a:custGeom>
          <a:solidFill>
            <a:srgbClr val="C0C0C0"/>
          </a:solidFill>
        </p:spPr>
        <p:txBody>
          <a:bodyPr wrap="square" lIns="0" tIns="0" rIns="0" bIns="0" rtlCol="0"/>
          <a:lstStyle/>
          <a:p>
            <a:endParaRPr/>
          </a:p>
        </p:txBody>
      </p:sp>
      <p:sp>
        <p:nvSpPr>
          <p:cNvPr id="30" name="object 30"/>
          <p:cNvSpPr/>
          <p:nvPr/>
        </p:nvSpPr>
        <p:spPr>
          <a:xfrm>
            <a:off x="6559422" y="3379724"/>
            <a:ext cx="1239520" cy="452755"/>
          </a:xfrm>
          <a:custGeom>
            <a:avLst/>
            <a:gdLst/>
            <a:ahLst/>
            <a:cxnLst/>
            <a:rect l="l" t="t" r="r" b="b"/>
            <a:pathLst>
              <a:path w="1239520" h="452754">
                <a:moveTo>
                  <a:pt x="0" y="452627"/>
                </a:moveTo>
                <a:lnTo>
                  <a:pt x="1239012" y="452627"/>
                </a:lnTo>
                <a:lnTo>
                  <a:pt x="1239012" y="0"/>
                </a:lnTo>
                <a:lnTo>
                  <a:pt x="0" y="0"/>
                </a:lnTo>
                <a:lnTo>
                  <a:pt x="0" y="452627"/>
                </a:lnTo>
                <a:close/>
              </a:path>
            </a:pathLst>
          </a:custGeom>
          <a:solidFill>
            <a:srgbClr val="C0C0C0"/>
          </a:solidFill>
        </p:spPr>
        <p:txBody>
          <a:bodyPr wrap="square" lIns="0" tIns="0" rIns="0" bIns="0" rtlCol="0"/>
          <a:lstStyle/>
          <a:p>
            <a:endParaRPr/>
          </a:p>
        </p:txBody>
      </p:sp>
      <p:sp>
        <p:nvSpPr>
          <p:cNvPr id="31" name="object 31"/>
          <p:cNvSpPr/>
          <p:nvPr/>
        </p:nvSpPr>
        <p:spPr>
          <a:xfrm>
            <a:off x="7798435" y="3379724"/>
            <a:ext cx="948055" cy="452755"/>
          </a:xfrm>
          <a:custGeom>
            <a:avLst/>
            <a:gdLst/>
            <a:ahLst/>
            <a:cxnLst/>
            <a:rect l="l" t="t" r="r" b="b"/>
            <a:pathLst>
              <a:path w="948054" h="452754">
                <a:moveTo>
                  <a:pt x="0" y="452627"/>
                </a:moveTo>
                <a:lnTo>
                  <a:pt x="947928" y="452627"/>
                </a:lnTo>
                <a:lnTo>
                  <a:pt x="947928" y="0"/>
                </a:lnTo>
                <a:lnTo>
                  <a:pt x="0" y="0"/>
                </a:lnTo>
                <a:lnTo>
                  <a:pt x="0" y="452627"/>
                </a:lnTo>
                <a:close/>
              </a:path>
            </a:pathLst>
          </a:custGeom>
          <a:solidFill>
            <a:srgbClr val="C0C0C0"/>
          </a:solidFill>
        </p:spPr>
        <p:txBody>
          <a:bodyPr wrap="square" lIns="0" tIns="0" rIns="0" bIns="0" rtlCol="0"/>
          <a:lstStyle/>
          <a:p>
            <a:endParaRPr/>
          </a:p>
        </p:txBody>
      </p:sp>
      <p:sp>
        <p:nvSpPr>
          <p:cNvPr id="32" name="object 32"/>
          <p:cNvSpPr/>
          <p:nvPr/>
        </p:nvSpPr>
        <p:spPr>
          <a:xfrm>
            <a:off x="8746363" y="3379723"/>
            <a:ext cx="1551940" cy="457200"/>
          </a:xfrm>
          <a:custGeom>
            <a:avLst/>
            <a:gdLst/>
            <a:ahLst/>
            <a:cxnLst/>
            <a:rect l="l" t="t" r="r" b="b"/>
            <a:pathLst>
              <a:path w="1551940" h="457200">
                <a:moveTo>
                  <a:pt x="0" y="457200"/>
                </a:moveTo>
                <a:lnTo>
                  <a:pt x="1551431" y="457200"/>
                </a:lnTo>
                <a:lnTo>
                  <a:pt x="1551431" y="0"/>
                </a:lnTo>
                <a:lnTo>
                  <a:pt x="0" y="0"/>
                </a:lnTo>
                <a:lnTo>
                  <a:pt x="0" y="457200"/>
                </a:lnTo>
                <a:close/>
              </a:path>
            </a:pathLst>
          </a:custGeom>
          <a:solidFill>
            <a:srgbClr val="C0C0C0"/>
          </a:solidFill>
        </p:spPr>
        <p:txBody>
          <a:bodyPr wrap="square" lIns="0" tIns="0" rIns="0" bIns="0" rtlCol="0"/>
          <a:lstStyle/>
          <a:p>
            <a:endParaRPr/>
          </a:p>
        </p:txBody>
      </p:sp>
      <p:sp>
        <p:nvSpPr>
          <p:cNvPr id="33" name="object 33"/>
          <p:cNvSpPr/>
          <p:nvPr/>
        </p:nvSpPr>
        <p:spPr>
          <a:xfrm>
            <a:off x="10297795" y="3379723"/>
            <a:ext cx="117475" cy="457200"/>
          </a:xfrm>
          <a:custGeom>
            <a:avLst/>
            <a:gdLst/>
            <a:ahLst/>
            <a:cxnLst/>
            <a:rect l="l" t="t" r="r" b="b"/>
            <a:pathLst>
              <a:path w="117475" h="457200">
                <a:moveTo>
                  <a:pt x="0" y="457200"/>
                </a:moveTo>
                <a:lnTo>
                  <a:pt x="117348" y="457200"/>
                </a:lnTo>
                <a:lnTo>
                  <a:pt x="117348" y="0"/>
                </a:lnTo>
                <a:lnTo>
                  <a:pt x="0" y="0"/>
                </a:lnTo>
                <a:lnTo>
                  <a:pt x="0" y="457200"/>
                </a:lnTo>
                <a:close/>
              </a:path>
            </a:pathLst>
          </a:custGeom>
          <a:solidFill>
            <a:srgbClr val="C0C0C0"/>
          </a:solidFill>
        </p:spPr>
        <p:txBody>
          <a:bodyPr wrap="square" lIns="0" tIns="0" rIns="0" bIns="0" rtlCol="0"/>
          <a:lstStyle/>
          <a:p>
            <a:endParaRPr/>
          </a:p>
        </p:txBody>
      </p:sp>
      <p:sp>
        <p:nvSpPr>
          <p:cNvPr id="34" name="object 34"/>
          <p:cNvSpPr/>
          <p:nvPr/>
        </p:nvSpPr>
        <p:spPr>
          <a:xfrm>
            <a:off x="1863940" y="3832352"/>
            <a:ext cx="8122920" cy="457200"/>
          </a:xfrm>
          <a:custGeom>
            <a:avLst/>
            <a:gdLst/>
            <a:ahLst/>
            <a:cxnLst/>
            <a:rect l="l" t="t" r="r" b="b"/>
            <a:pathLst>
              <a:path w="8122920" h="457200">
                <a:moveTo>
                  <a:pt x="0" y="457200"/>
                </a:moveTo>
                <a:lnTo>
                  <a:pt x="8122920" y="457200"/>
                </a:lnTo>
                <a:lnTo>
                  <a:pt x="8122920" y="0"/>
                </a:lnTo>
                <a:lnTo>
                  <a:pt x="0" y="0"/>
                </a:lnTo>
                <a:lnTo>
                  <a:pt x="0" y="457200"/>
                </a:lnTo>
                <a:close/>
              </a:path>
            </a:pathLst>
          </a:custGeom>
          <a:solidFill>
            <a:srgbClr val="C0C0C0"/>
          </a:solidFill>
        </p:spPr>
        <p:txBody>
          <a:bodyPr wrap="square" lIns="0" tIns="0" rIns="0" bIns="0" rtlCol="0"/>
          <a:lstStyle/>
          <a:p>
            <a:endParaRPr/>
          </a:p>
        </p:txBody>
      </p:sp>
      <p:sp>
        <p:nvSpPr>
          <p:cNvPr id="35" name="object 35"/>
          <p:cNvSpPr/>
          <p:nvPr/>
        </p:nvSpPr>
        <p:spPr>
          <a:xfrm>
            <a:off x="1863941" y="4284979"/>
            <a:ext cx="1146175" cy="457200"/>
          </a:xfrm>
          <a:custGeom>
            <a:avLst/>
            <a:gdLst/>
            <a:ahLst/>
            <a:cxnLst/>
            <a:rect l="l" t="t" r="r" b="b"/>
            <a:pathLst>
              <a:path w="1146175" h="457200">
                <a:moveTo>
                  <a:pt x="0" y="457200"/>
                </a:moveTo>
                <a:lnTo>
                  <a:pt x="1146048" y="457200"/>
                </a:lnTo>
                <a:lnTo>
                  <a:pt x="1146048" y="0"/>
                </a:lnTo>
                <a:lnTo>
                  <a:pt x="0" y="0"/>
                </a:lnTo>
                <a:lnTo>
                  <a:pt x="0" y="457200"/>
                </a:lnTo>
                <a:close/>
              </a:path>
            </a:pathLst>
          </a:custGeom>
          <a:solidFill>
            <a:srgbClr val="C0C0C0"/>
          </a:solidFill>
        </p:spPr>
        <p:txBody>
          <a:bodyPr wrap="square" lIns="0" tIns="0" rIns="0" bIns="0" rtlCol="0"/>
          <a:lstStyle/>
          <a:p>
            <a:endParaRPr/>
          </a:p>
        </p:txBody>
      </p:sp>
      <p:sp>
        <p:nvSpPr>
          <p:cNvPr id="36" name="object 36"/>
          <p:cNvSpPr/>
          <p:nvPr/>
        </p:nvSpPr>
        <p:spPr>
          <a:xfrm>
            <a:off x="3010027" y="4284979"/>
            <a:ext cx="236220" cy="457200"/>
          </a:xfrm>
          <a:custGeom>
            <a:avLst/>
            <a:gdLst/>
            <a:ahLst/>
            <a:cxnLst/>
            <a:rect l="l" t="t" r="r" b="b"/>
            <a:pathLst>
              <a:path w="236219" h="457200">
                <a:moveTo>
                  <a:pt x="0" y="457200"/>
                </a:moveTo>
                <a:lnTo>
                  <a:pt x="236220" y="457200"/>
                </a:lnTo>
                <a:lnTo>
                  <a:pt x="236220" y="0"/>
                </a:lnTo>
                <a:lnTo>
                  <a:pt x="0" y="0"/>
                </a:lnTo>
                <a:lnTo>
                  <a:pt x="0" y="457200"/>
                </a:lnTo>
                <a:close/>
              </a:path>
            </a:pathLst>
          </a:custGeom>
          <a:solidFill>
            <a:srgbClr val="C0C0C0"/>
          </a:solidFill>
        </p:spPr>
        <p:txBody>
          <a:bodyPr wrap="square" lIns="0" tIns="0" rIns="0" bIns="0" rtlCol="0"/>
          <a:lstStyle/>
          <a:p>
            <a:endParaRPr/>
          </a:p>
        </p:txBody>
      </p:sp>
      <p:sp>
        <p:nvSpPr>
          <p:cNvPr id="37" name="object 37"/>
          <p:cNvSpPr txBox="1"/>
          <p:nvPr/>
        </p:nvSpPr>
        <p:spPr>
          <a:xfrm>
            <a:off x="1851457" y="128779"/>
            <a:ext cx="8559165" cy="4603115"/>
          </a:xfrm>
          <a:prstGeom prst="rect">
            <a:avLst/>
          </a:prstGeom>
        </p:spPr>
        <p:txBody>
          <a:bodyPr vert="horz" wrap="square" lIns="0" tIns="62865" rIns="0" bIns="0" rtlCol="0">
            <a:spAutoFit/>
          </a:bodyPr>
          <a:lstStyle/>
          <a:p>
            <a:pPr marL="12700" marR="5080">
              <a:lnSpc>
                <a:spcPct val="90000"/>
              </a:lnSpc>
              <a:spcBef>
                <a:spcPts val="495"/>
              </a:spcBef>
            </a:pPr>
            <a:r>
              <a:rPr sz="3300" i="1" dirty="0">
                <a:latin typeface="Tw Cen MT"/>
                <a:cs typeface="Tw Cen MT"/>
              </a:rPr>
              <a:t>“One of the interpretations of the EU </a:t>
            </a:r>
            <a:r>
              <a:rPr sz="3300" i="1" spc="-10" dirty="0">
                <a:latin typeface="Tw Cen MT"/>
                <a:cs typeface="Tw Cen MT"/>
              </a:rPr>
              <a:t>referendum  </a:t>
            </a:r>
            <a:r>
              <a:rPr sz="3300" i="1" spc="-5" dirty="0">
                <a:latin typeface="Tw Cen MT"/>
                <a:cs typeface="Tw Cen MT"/>
              </a:rPr>
              <a:t>result </a:t>
            </a:r>
            <a:r>
              <a:rPr sz="3300" i="1" dirty="0">
                <a:latin typeface="Tw Cen MT"/>
                <a:cs typeface="Tw Cen MT"/>
              </a:rPr>
              <a:t>and the </a:t>
            </a:r>
            <a:r>
              <a:rPr sz="3300" i="1" spc="-5" dirty="0">
                <a:latin typeface="Tw Cen MT"/>
                <a:cs typeface="Tw Cen MT"/>
              </a:rPr>
              <a:t>rise </a:t>
            </a:r>
            <a:r>
              <a:rPr sz="3300" i="1" dirty="0">
                <a:latin typeface="Tw Cen MT"/>
                <a:cs typeface="Tw Cen MT"/>
              </a:rPr>
              <a:t>of Donald </a:t>
            </a:r>
            <a:r>
              <a:rPr sz="3300" i="1" spc="-15" dirty="0">
                <a:latin typeface="Tw Cen MT"/>
                <a:cs typeface="Tw Cen MT"/>
              </a:rPr>
              <a:t>Trump </a:t>
            </a:r>
            <a:r>
              <a:rPr sz="3300" i="1" spc="-5" dirty="0">
                <a:latin typeface="Tw Cen MT"/>
                <a:cs typeface="Tw Cen MT"/>
              </a:rPr>
              <a:t>in </a:t>
            </a:r>
            <a:r>
              <a:rPr sz="3300" i="1" dirty="0">
                <a:latin typeface="Tw Cen MT"/>
                <a:cs typeface="Tw Cen MT"/>
              </a:rPr>
              <a:t>the </a:t>
            </a:r>
            <a:r>
              <a:rPr sz="3300" i="1" spc="-5" dirty="0">
                <a:latin typeface="Tw Cen MT"/>
                <a:cs typeface="Tw Cen MT"/>
              </a:rPr>
              <a:t>US is </a:t>
            </a:r>
            <a:r>
              <a:rPr sz="3300" i="1" spc="15" dirty="0">
                <a:latin typeface="Tw Cen MT"/>
                <a:cs typeface="Tw Cen MT"/>
              </a:rPr>
              <a:t>that  </a:t>
            </a:r>
            <a:r>
              <a:rPr sz="3300" i="1" spc="25" dirty="0">
                <a:latin typeface="Tw Cen MT"/>
                <a:cs typeface="Tw Cen MT"/>
              </a:rPr>
              <a:t>we </a:t>
            </a:r>
            <a:r>
              <a:rPr sz="3300" i="1" dirty="0">
                <a:latin typeface="Tw Cen MT"/>
                <a:cs typeface="Tw Cen MT"/>
              </a:rPr>
              <a:t>are </a:t>
            </a:r>
            <a:r>
              <a:rPr sz="3300" i="1" spc="-55" dirty="0">
                <a:latin typeface="Tw Cen MT"/>
                <a:cs typeface="Tw Cen MT"/>
              </a:rPr>
              <a:t>now </a:t>
            </a:r>
            <a:r>
              <a:rPr sz="3300" i="1" spc="-10" dirty="0">
                <a:latin typeface="Tw Cen MT"/>
                <a:cs typeface="Tw Cen MT"/>
              </a:rPr>
              <a:t>living </a:t>
            </a:r>
            <a:r>
              <a:rPr sz="3300" i="1" spc="-5" dirty="0">
                <a:latin typeface="Tw Cen MT"/>
                <a:cs typeface="Tw Cen MT"/>
              </a:rPr>
              <a:t>in </a:t>
            </a:r>
            <a:r>
              <a:rPr sz="3300" i="1" dirty="0">
                <a:latin typeface="Tw Cen MT"/>
                <a:cs typeface="Tw Cen MT"/>
              </a:rPr>
              <a:t>a </a:t>
            </a:r>
            <a:r>
              <a:rPr sz="3300" b="1" i="1" spc="-5" dirty="0">
                <a:solidFill>
                  <a:srgbClr val="FF0000"/>
                </a:solidFill>
                <a:latin typeface="Tw Cen MT"/>
                <a:cs typeface="Tw Cen MT"/>
              </a:rPr>
              <a:t>post-truth </a:t>
            </a:r>
            <a:r>
              <a:rPr sz="3300" i="1" dirty="0">
                <a:latin typeface="Tw Cen MT"/>
                <a:cs typeface="Tw Cen MT"/>
              </a:rPr>
              <a:t>society - a </a:t>
            </a:r>
            <a:r>
              <a:rPr sz="3300" i="1" spc="-5" dirty="0">
                <a:latin typeface="Tw Cen MT"/>
                <a:cs typeface="Tw Cen MT"/>
              </a:rPr>
              <a:t>world in  </a:t>
            </a:r>
            <a:r>
              <a:rPr sz="3300" i="1" spc="20" dirty="0">
                <a:latin typeface="Tw Cen MT"/>
                <a:cs typeface="Tw Cen MT"/>
              </a:rPr>
              <a:t>which </a:t>
            </a:r>
            <a:r>
              <a:rPr sz="3300" i="1" dirty="0">
                <a:latin typeface="Tw Cen MT"/>
                <a:cs typeface="Tw Cen MT"/>
              </a:rPr>
              <a:t>anecdotes shared on </a:t>
            </a:r>
            <a:r>
              <a:rPr sz="3300" b="1" i="1" dirty="0">
                <a:solidFill>
                  <a:srgbClr val="FF0000"/>
                </a:solidFill>
                <a:latin typeface="Tw Cen MT"/>
                <a:cs typeface="Tw Cen MT"/>
              </a:rPr>
              <a:t>social media </a:t>
            </a:r>
            <a:r>
              <a:rPr sz="3300" i="1" dirty="0">
                <a:latin typeface="Tw Cen MT"/>
                <a:cs typeface="Tw Cen MT"/>
              </a:rPr>
              <a:t>and</a:t>
            </a:r>
            <a:r>
              <a:rPr sz="3300" i="1" spc="-90" dirty="0">
                <a:latin typeface="Tw Cen MT"/>
                <a:cs typeface="Tw Cen MT"/>
              </a:rPr>
              <a:t> </a:t>
            </a:r>
            <a:r>
              <a:rPr sz="3300" i="1" spc="-10" dirty="0">
                <a:latin typeface="Tw Cen MT"/>
                <a:cs typeface="Tw Cen MT"/>
              </a:rPr>
              <a:t>invented  </a:t>
            </a:r>
            <a:r>
              <a:rPr sz="3300" i="1" spc="-25" dirty="0">
                <a:latin typeface="Tw Cen MT"/>
                <a:cs typeface="Tw Cen MT"/>
              </a:rPr>
              <a:t>numbers </a:t>
            </a:r>
            <a:r>
              <a:rPr sz="3300" i="1" spc="-35" dirty="0">
                <a:latin typeface="Tw Cen MT"/>
                <a:cs typeface="Tw Cen MT"/>
              </a:rPr>
              <a:t>thrown </a:t>
            </a:r>
            <a:r>
              <a:rPr sz="3300" i="1" dirty="0">
                <a:latin typeface="Tw Cen MT"/>
                <a:cs typeface="Tw Cen MT"/>
              </a:rPr>
              <a:t>on the </a:t>
            </a:r>
            <a:r>
              <a:rPr sz="3300" i="1" spc="-5" dirty="0">
                <a:latin typeface="Tw Cen MT"/>
                <a:cs typeface="Tw Cen MT"/>
              </a:rPr>
              <a:t>sides </a:t>
            </a:r>
            <a:r>
              <a:rPr sz="3300" i="1" spc="5" dirty="0">
                <a:latin typeface="Tw Cen MT"/>
                <a:cs typeface="Tw Cen MT"/>
              </a:rPr>
              <a:t>of </a:t>
            </a:r>
            <a:r>
              <a:rPr sz="3300" i="1" spc="10" dirty="0">
                <a:latin typeface="Tw Cen MT"/>
                <a:cs typeface="Tw Cen MT"/>
              </a:rPr>
              <a:t>buses </a:t>
            </a:r>
            <a:r>
              <a:rPr sz="3300" i="1" dirty="0">
                <a:latin typeface="Tw Cen MT"/>
                <a:cs typeface="Tw Cen MT"/>
              </a:rPr>
              <a:t>are </a:t>
            </a:r>
            <a:r>
              <a:rPr sz="3300" i="1" spc="-5" dirty="0">
                <a:latin typeface="Tw Cen MT"/>
                <a:cs typeface="Tw Cen MT"/>
              </a:rPr>
              <a:t>more  </a:t>
            </a:r>
            <a:r>
              <a:rPr sz="3300" i="1" dirty="0">
                <a:latin typeface="Tw Cen MT"/>
                <a:cs typeface="Tw Cen MT"/>
              </a:rPr>
              <a:t>trusted and </a:t>
            </a:r>
            <a:r>
              <a:rPr sz="3300" i="1" spc="-5" dirty="0">
                <a:latin typeface="Tw Cen MT"/>
                <a:cs typeface="Tw Cen MT"/>
              </a:rPr>
              <a:t>influential </a:t>
            </a:r>
            <a:r>
              <a:rPr sz="3300" i="1" dirty="0">
                <a:latin typeface="Tw Cen MT"/>
                <a:cs typeface="Tw Cen MT"/>
              </a:rPr>
              <a:t>than official </a:t>
            </a:r>
            <a:r>
              <a:rPr sz="3300" b="1" i="1" dirty="0">
                <a:solidFill>
                  <a:srgbClr val="FF0000"/>
                </a:solidFill>
                <a:latin typeface="Tw Cen MT"/>
                <a:cs typeface="Tw Cen MT"/>
              </a:rPr>
              <a:t>statistics</a:t>
            </a:r>
            <a:r>
              <a:rPr sz="3300" i="1" dirty="0">
                <a:latin typeface="Tw Cen MT"/>
                <a:cs typeface="Tw Cen MT"/>
              </a:rPr>
              <a:t>,  </a:t>
            </a:r>
            <a:r>
              <a:rPr sz="3300" i="1" spc="-10" dirty="0">
                <a:latin typeface="Tw Cen MT"/>
                <a:cs typeface="Tw Cen MT"/>
              </a:rPr>
              <a:t>extensive </a:t>
            </a:r>
            <a:r>
              <a:rPr sz="3300" b="1" i="1" dirty="0">
                <a:solidFill>
                  <a:srgbClr val="FF0000"/>
                </a:solidFill>
                <a:latin typeface="Tw Cen MT"/>
                <a:cs typeface="Tw Cen MT"/>
              </a:rPr>
              <a:t>research</a:t>
            </a:r>
            <a:r>
              <a:rPr sz="3300" i="1" dirty="0">
                <a:latin typeface="Tw Cen MT"/>
                <a:cs typeface="Tw Cen MT"/>
              </a:rPr>
              <a:t>, and </a:t>
            </a:r>
            <a:r>
              <a:rPr sz="3300" i="1" spc="-30" dirty="0">
                <a:latin typeface="Tw Cen MT"/>
                <a:cs typeface="Tw Cen MT"/>
              </a:rPr>
              <a:t>proven </a:t>
            </a:r>
            <a:r>
              <a:rPr sz="3300" b="1" i="1" dirty="0">
                <a:solidFill>
                  <a:srgbClr val="FF0000"/>
                </a:solidFill>
                <a:latin typeface="Tw Cen MT"/>
                <a:cs typeface="Tw Cen MT"/>
              </a:rPr>
              <a:t>expertise</a:t>
            </a:r>
            <a:r>
              <a:rPr sz="3300" i="1" dirty="0">
                <a:latin typeface="Tw Cen MT"/>
                <a:cs typeface="Tw Cen MT"/>
              </a:rPr>
              <a:t>. In </a:t>
            </a:r>
            <a:r>
              <a:rPr sz="3300" i="1" spc="-5" dirty="0">
                <a:latin typeface="Tw Cen MT"/>
                <a:cs typeface="Tw Cen MT"/>
              </a:rPr>
              <a:t>this  world, </a:t>
            </a:r>
            <a:r>
              <a:rPr sz="3300" i="1" spc="-25" dirty="0">
                <a:latin typeface="Tw Cen MT"/>
                <a:cs typeface="Tw Cen MT"/>
              </a:rPr>
              <a:t>scientists, </a:t>
            </a:r>
            <a:r>
              <a:rPr sz="3300" b="1" i="1" dirty="0">
                <a:solidFill>
                  <a:srgbClr val="FF0000"/>
                </a:solidFill>
                <a:latin typeface="Tw Cen MT"/>
                <a:cs typeface="Tw Cen MT"/>
              </a:rPr>
              <a:t>statisticians</a:t>
            </a:r>
            <a:r>
              <a:rPr sz="3300" i="1" dirty="0">
                <a:latin typeface="Tw Cen MT"/>
                <a:cs typeface="Tw Cen MT"/>
              </a:rPr>
              <a:t>, </a:t>
            </a:r>
            <a:r>
              <a:rPr sz="3300" b="1" i="1" dirty="0">
                <a:solidFill>
                  <a:srgbClr val="FF0000"/>
                </a:solidFill>
                <a:latin typeface="Tw Cen MT"/>
                <a:cs typeface="Tw Cen MT"/>
              </a:rPr>
              <a:t>analysts</a:t>
            </a:r>
            <a:r>
              <a:rPr sz="3300" i="1" dirty="0">
                <a:latin typeface="Tw Cen MT"/>
                <a:cs typeface="Tw Cen MT"/>
              </a:rPr>
              <a:t>, and </a:t>
            </a:r>
            <a:r>
              <a:rPr sz="3300" b="1" i="1" dirty="0">
                <a:solidFill>
                  <a:srgbClr val="FF0000"/>
                </a:solidFill>
                <a:latin typeface="Tw Cen MT"/>
                <a:cs typeface="Tw Cen MT"/>
              </a:rPr>
              <a:t>journalists  </a:t>
            </a:r>
            <a:r>
              <a:rPr sz="3300" i="1" spc="-5" dirty="0">
                <a:latin typeface="Tw Cen MT"/>
                <a:cs typeface="Tw Cen MT"/>
              </a:rPr>
              <a:t>must find </a:t>
            </a:r>
            <a:r>
              <a:rPr sz="3300" i="1" spc="-20" dirty="0">
                <a:latin typeface="Tw Cen MT"/>
                <a:cs typeface="Tw Cen MT"/>
              </a:rPr>
              <a:t>new </a:t>
            </a:r>
            <a:r>
              <a:rPr sz="3300" i="1" spc="10" dirty="0">
                <a:latin typeface="Tw Cen MT"/>
                <a:cs typeface="Tw Cen MT"/>
              </a:rPr>
              <a:t>ways </a:t>
            </a:r>
            <a:r>
              <a:rPr sz="3300" i="1" dirty="0">
                <a:latin typeface="Tw Cen MT"/>
                <a:cs typeface="Tw Cen MT"/>
              </a:rPr>
              <a:t>to </a:t>
            </a:r>
            <a:r>
              <a:rPr sz="3300" i="1" spc="-5" dirty="0">
                <a:latin typeface="Tw Cen MT"/>
                <a:cs typeface="Tw Cen MT"/>
              </a:rPr>
              <a:t>bring hard, </a:t>
            </a:r>
            <a:r>
              <a:rPr sz="3300" i="1" spc="-10" dirty="0">
                <a:latin typeface="Tw Cen MT"/>
                <a:cs typeface="Tw Cen MT"/>
              </a:rPr>
              <a:t>factual </a:t>
            </a:r>
            <a:r>
              <a:rPr sz="3300" i="1" spc="15" dirty="0">
                <a:latin typeface="Tw Cen MT"/>
                <a:cs typeface="Tw Cen MT"/>
              </a:rPr>
              <a:t>data </a:t>
            </a:r>
            <a:r>
              <a:rPr sz="3300" i="1" dirty="0">
                <a:latin typeface="Tw Cen MT"/>
                <a:cs typeface="Tw Cen MT"/>
              </a:rPr>
              <a:t>to  </a:t>
            </a:r>
            <a:r>
              <a:rPr sz="3300" b="1" i="1" spc="-40" dirty="0">
                <a:solidFill>
                  <a:srgbClr val="FF0000"/>
                </a:solidFill>
                <a:latin typeface="Tw Cen MT"/>
                <a:cs typeface="Tw Cen MT"/>
              </a:rPr>
              <a:t>citizens</a:t>
            </a:r>
            <a:r>
              <a:rPr sz="3300" i="1" spc="-40" dirty="0">
                <a:latin typeface="Tw Cen MT"/>
                <a:cs typeface="Tw Cen MT"/>
              </a:rPr>
              <a:t>.”</a:t>
            </a:r>
            <a:endParaRPr sz="3300" dirty="0">
              <a:latin typeface="Tw Cen MT"/>
              <a:cs typeface="Tw Cen MT"/>
            </a:endParaRPr>
          </a:p>
        </p:txBody>
      </p:sp>
      <p:sp>
        <p:nvSpPr>
          <p:cNvPr id="38" name="object 38"/>
          <p:cNvSpPr txBox="1"/>
          <p:nvPr/>
        </p:nvSpPr>
        <p:spPr>
          <a:xfrm>
            <a:off x="1863941" y="4915916"/>
            <a:ext cx="8599805" cy="436017"/>
          </a:xfrm>
          <a:prstGeom prst="rect">
            <a:avLst/>
          </a:prstGeom>
          <a:solidFill>
            <a:srgbClr val="C0C0C0"/>
          </a:solidFill>
        </p:spPr>
        <p:txBody>
          <a:bodyPr vert="horz" wrap="square" lIns="0" tIns="0" rIns="0" bIns="0" rtlCol="0">
            <a:spAutoFit/>
          </a:bodyPr>
          <a:lstStyle/>
          <a:p>
            <a:pPr>
              <a:lnSpc>
                <a:spcPts val="3415"/>
              </a:lnSpc>
            </a:pPr>
            <a:r>
              <a:rPr sz="3300" i="1" spc="10" dirty="0">
                <a:latin typeface="Tw Cen MT"/>
                <a:cs typeface="Tw Cen MT"/>
              </a:rPr>
              <a:t>“</a:t>
            </a:r>
            <a:r>
              <a:rPr sz="3300" b="1" i="1" spc="10" dirty="0">
                <a:solidFill>
                  <a:srgbClr val="FF0000"/>
                </a:solidFill>
                <a:latin typeface="Tw Cen MT"/>
                <a:cs typeface="Tw Cen MT"/>
              </a:rPr>
              <a:t>Data </a:t>
            </a:r>
            <a:r>
              <a:rPr sz="3300" b="1" i="1" spc="-5" dirty="0">
                <a:solidFill>
                  <a:srgbClr val="FF0000"/>
                </a:solidFill>
                <a:latin typeface="Tw Cen MT"/>
                <a:cs typeface="Tw Cen MT"/>
              </a:rPr>
              <a:t>must </a:t>
            </a:r>
            <a:r>
              <a:rPr sz="3300" b="1" i="1" spc="5" dirty="0">
                <a:solidFill>
                  <a:srgbClr val="FF0000"/>
                </a:solidFill>
                <a:latin typeface="Tw Cen MT"/>
                <a:cs typeface="Tw Cen MT"/>
              </a:rPr>
              <a:t>entertain </a:t>
            </a:r>
            <a:r>
              <a:rPr sz="3300" b="1" i="1" dirty="0">
                <a:solidFill>
                  <a:srgbClr val="FF0000"/>
                </a:solidFill>
                <a:latin typeface="Tw Cen MT"/>
                <a:cs typeface="Tw Cen MT"/>
              </a:rPr>
              <a:t>as </a:t>
            </a:r>
            <a:r>
              <a:rPr sz="3300" b="1" i="1" spc="-35" dirty="0">
                <a:solidFill>
                  <a:srgbClr val="FF0000"/>
                </a:solidFill>
                <a:latin typeface="Tw Cen MT"/>
                <a:cs typeface="Tw Cen MT"/>
              </a:rPr>
              <a:t>well </a:t>
            </a:r>
            <a:r>
              <a:rPr sz="3300" b="1" i="1" dirty="0">
                <a:solidFill>
                  <a:srgbClr val="FF0000"/>
                </a:solidFill>
                <a:latin typeface="Tw Cen MT"/>
                <a:cs typeface="Tw Cen MT"/>
              </a:rPr>
              <a:t>as inform, </a:t>
            </a:r>
            <a:r>
              <a:rPr sz="3300" b="1" i="1" spc="-35" dirty="0">
                <a:solidFill>
                  <a:srgbClr val="FF0000"/>
                </a:solidFill>
                <a:latin typeface="Tw Cen MT"/>
                <a:cs typeface="Tw Cen MT"/>
              </a:rPr>
              <a:t>excite </a:t>
            </a:r>
            <a:r>
              <a:rPr sz="3300" b="1" i="1" dirty="0">
                <a:solidFill>
                  <a:srgbClr val="FF0000"/>
                </a:solidFill>
                <a:latin typeface="Tw Cen MT"/>
                <a:cs typeface="Tw Cen MT"/>
              </a:rPr>
              <a:t>as</a:t>
            </a:r>
            <a:r>
              <a:rPr sz="3300" b="1" i="1" spc="-40" dirty="0">
                <a:solidFill>
                  <a:srgbClr val="FF0000"/>
                </a:solidFill>
                <a:latin typeface="Tw Cen MT"/>
                <a:cs typeface="Tw Cen MT"/>
              </a:rPr>
              <a:t> </a:t>
            </a:r>
            <a:r>
              <a:rPr sz="3300" b="1" i="1" spc="-35" dirty="0">
                <a:solidFill>
                  <a:srgbClr val="FF0000"/>
                </a:solidFill>
                <a:latin typeface="Tw Cen MT"/>
                <a:cs typeface="Tw Cen MT"/>
              </a:rPr>
              <a:t>well</a:t>
            </a:r>
            <a:endParaRPr sz="3300">
              <a:latin typeface="Tw Cen MT"/>
              <a:cs typeface="Tw Cen MT"/>
            </a:endParaRPr>
          </a:p>
        </p:txBody>
      </p:sp>
      <p:sp>
        <p:nvSpPr>
          <p:cNvPr id="39" name="object 39"/>
          <p:cNvSpPr txBox="1"/>
          <p:nvPr/>
        </p:nvSpPr>
        <p:spPr>
          <a:xfrm>
            <a:off x="1863941" y="5373116"/>
            <a:ext cx="8599805" cy="452755"/>
          </a:xfrm>
          <a:prstGeom prst="rect">
            <a:avLst/>
          </a:prstGeom>
          <a:solidFill>
            <a:srgbClr val="C0C0C0"/>
          </a:solidFill>
        </p:spPr>
        <p:txBody>
          <a:bodyPr vert="horz" wrap="square" lIns="0" tIns="0" rIns="0" bIns="0" rtlCol="0">
            <a:spAutoFit/>
          </a:bodyPr>
          <a:lstStyle/>
          <a:p>
            <a:pPr>
              <a:lnSpc>
                <a:spcPts val="3379"/>
              </a:lnSpc>
            </a:pPr>
            <a:r>
              <a:rPr sz="3300" b="1" i="1" dirty="0">
                <a:solidFill>
                  <a:srgbClr val="FF0000"/>
                </a:solidFill>
                <a:latin typeface="Tw Cen MT"/>
                <a:cs typeface="Tw Cen MT"/>
              </a:rPr>
              <a:t>as </a:t>
            </a:r>
            <a:r>
              <a:rPr sz="3300" b="1" i="1" spc="5" dirty="0">
                <a:solidFill>
                  <a:srgbClr val="FF0000"/>
                </a:solidFill>
                <a:latin typeface="Tw Cen MT"/>
                <a:cs typeface="Tw Cen MT"/>
              </a:rPr>
              <a:t>educate</a:t>
            </a:r>
            <a:r>
              <a:rPr sz="3300" i="1" spc="5" dirty="0">
                <a:latin typeface="Tw Cen MT"/>
                <a:cs typeface="Tw Cen MT"/>
              </a:rPr>
              <a:t>. </a:t>
            </a:r>
            <a:r>
              <a:rPr sz="3300" i="1" dirty="0">
                <a:latin typeface="Tw Cen MT"/>
                <a:cs typeface="Tw Cen MT"/>
              </a:rPr>
              <a:t>It </a:t>
            </a:r>
            <a:r>
              <a:rPr sz="3300" i="1" spc="-5" dirty="0">
                <a:latin typeface="Tw Cen MT"/>
                <a:cs typeface="Tw Cen MT"/>
              </a:rPr>
              <a:t>must </a:t>
            </a:r>
            <a:r>
              <a:rPr sz="3300" i="1" dirty="0">
                <a:latin typeface="Tw Cen MT"/>
                <a:cs typeface="Tw Cen MT"/>
              </a:rPr>
              <a:t>be </a:t>
            </a:r>
            <a:r>
              <a:rPr sz="3300" i="1" spc="5" dirty="0">
                <a:latin typeface="Tw Cen MT"/>
                <a:cs typeface="Tw Cen MT"/>
              </a:rPr>
              <a:t>built </a:t>
            </a:r>
            <a:r>
              <a:rPr sz="3300" i="1" dirty="0">
                <a:latin typeface="Tw Cen MT"/>
                <a:cs typeface="Tw Cen MT"/>
              </a:rPr>
              <a:t>with social </a:t>
            </a:r>
            <a:r>
              <a:rPr sz="3300" i="1" spc="-5" dirty="0">
                <a:latin typeface="Tw Cen MT"/>
                <a:cs typeface="Tw Cen MT"/>
              </a:rPr>
              <a:t>media</a:t>
            </a:r>
            <a:r>
              <a:rPr sz="3300" i="1" spc="10" dirty="0">
                <a:latin typeface="Tw Cen MT"/>
                <a:cs typeface="Tw Cen MT"/>
              </a:rPr>
              <a:t> </a:t>
            </a:r>
            <a:r>
              <a:rPr sz="3300" i="1" spc="-5" dirty="0">
                <a:latin typeface="Tw Cen MT"/>
                <a:cs typeface="Tw Cen MT"/>
              </a:rPr>
              <a:t>sharing</a:t>
            </a:r>
            <a:endParaRPr sz="3300">
              <a:latin typeface="Tw Cen MT"/>
              <a:cs typeface="Tw Cen MT"/>
            </a:endParaRPr>
          </a:p>
        </p:txBody>
      </p:sp>
      <p:sp>
        <p:nvSpPr>
          <p:cNvPr id="40" name="object 40"/>
          <p:cNvSpPr txBox="1"/>
          <p:nvPr/>
        </p:nvSpPr>
        <p:spPr>
          <a:xfrm>
            <a:off x="1863940" y="5825681"/>
            <a:ext cx="8472170" cy="452755"/>
          </a:xfrm>
          <a:prstGeom prst="rect">
            <a:avLst/>
          </a:prstGeom>
          <a:solidFill>
            <a:srgbClr val="C0C0C0"/>
          </a:solidFill>
        </p:spPr>
        <p:txBody>
          <a:bodyPr vert="horz" wrap="square" lIns="0" tIns="0" rIns="0" bIns="0" rtlCol="0">
            <a:spAutoFit/>
          </a:bodyPr>
          <a:lstStyle/>
          <a:p>
            <a:pPr>
              <a:lnSpc>
                <a:spcPts val="3385"/>
              </a:lnSpc>
            </a:pPr>
            <a:r>
              <a:rPr sz="3300" i="1" spc="-5" dirty="0">
                <a:latin typeface="Tw Cen MT"/>
                <a:cs typeface="Tw Cen MT"/>
              </a:rPr>
              <a:t>in mind, </a:t>
            </a:r>
            <a:r>
              <a:rPr sz="3300" i="1" dirty="0">
                <a:latin typeface="Tw Cen MT"/>
                <a:cs typeface="Tw Cen MT"/>
              </a:rPr>
              <a:t>and become </a:t>
            </a:r>
            <a:r>
              <a:rPr sz="3300" i="1" spc="-15" dirty="0">
                <a:latin typeface="Tw Cen MT"/>
                <a:cs typeface="Tw Cen MT"/>
              </a:rPr>
              <a:t>part </a:t>
            </a:r>
            <a:r>
              <a:rPr sz="3300" i="1" dirty="0">
                <a:latin typeface="Tw Cen MT"/>
                <a:cs typeface="Tw Cen MT"/>
              </a:rPr>
              <a:t>of our </a:t>
            </a:r>
            <a:r>
              <a:rPr sz="3300" i="1" spc="-5" dirty="0">
                <a:latin typeface="Tw Cen MT"/>
                <a:cs typeface="Tw Cen MT"/>
              </a:rPr>
              <a:t>everyday</a:t>
            </a:r>
            <a:r>
              <a:rPr sz="3300" i="1" spc="290" dirty="0">
                <a:latin typeface="Tw Cen MT"/>
                <a:cs typeface="Tw Cen MT"/>
              </a:rPr>
              <a:t> </a:t>
            </a:r>
            <a:r>
              <a:rPr sz="3300" i="1" spc="-5" dirty="0">
                <a:latin typeface="Tw Cen MT"/>
                <a:cs typeface="Tw Cen MT"/>
              </a:rPr>
              <a:t>activities</a:t>
            </a:r>
            <a:endParaRPr sz="3300">
              <a:latin typeface="Tw Cen MT"/>
              <a:cs typeface="Tw Cen MT"/>
            </a:endParaRPr>
          </a:p>
        </p:txBody>
      </p:sp>
      <p:sp>
        <p:nvSpPr>
          <p:cNvPr id="41" name="object 41"/>
          <p:cNvSpPr txBox="1"/>
          <p:nvPr/>
        </p:nvSpPr>
        <p:spPr>
          <a:xfrm>
            <a:off x="1863940" y="6278309"/>
            <a:ext cx="5758180" cy="452755"/>
          </a:xfrm>
          <a:prstGeom prst="rect">
            <a:avLst/>
          </a:prstGeom>
          <a:solidFill>
            <a:srgbClr val="C0C0C0"/>
          </a:solidFill>
        </p:spPr>
        <p:txBody>
          <a:bodyPr vert="horz" wrap="square" lIns="0" tIns="0" rIns="0" bIns="0" rtlCol="0">
            <a:spAutoFit/>
          </a:bodyPr>
          <a:lstStyle/>
          <a:p>
            <a:pPr>
              <a:lnSpc>
                <a:spcPts val="3385"/>
              </a:lnSpc>
            </a:pPr>
            <a:r>
              <a:rPr sz="3300" i="1" dirty="0">
                <a:latin typeface="Tw Cen MT"/>
                <a:cs typeface="Tw Cen MT"/>
              </a:rPr>
              <a:t>and digital </a:t>
            </a:r>
            <a:r>
              <a:rPr sz="3300" i="1" spc="-5" dirty="0">
                <a:latin typeface="Tw Cen MT"/>
                <a:cs typeface="Tw Cen MT"/>
              </a:rPr>
              <a:t>interactions </a:t>
            </a:r>
            <a:r>
              <a:rPr sz="3300" i="1" dirty="0">
                <a:latin typeface="Tw Cen MT"/>
                <a:cs typeface="Tw Cen MT"/>
              </a:rPr>
              <a:t>with</a:t>
            </a:r>
            <a:r>
              <a:rPr sz="3300" i="1" spc="-25" dirty="0">
                <a:latin typeface="Tw Cen MT"/>
                <a:cs typeface="Tw Cen MT"/>
              </a:rPr>
              <a:t> </a:t>
            </a:r>
            <a:r>
              <a:rPr sz="3300" i="1" spc="-40" dirty="0">
                <a:latin typeface="Tw Cen MT"/>
                <a:cs typeface="Tw Cen MT"/>
              </a:rPr>
              <a:t>others.”</a:t>
            </a:r>
            <a:endParaRPr sz="3300">
              <a:latin typeface="Tw Cen MT"/>
              <a:cs typeface="Tw Cen MT"/>
            </a:endParaRPr>
          </a:p>
        </p:txBody>
      </p:sp>
    </p:spTree>
    <p:extLst>
      <p:ext uri="{BB962C8B-B14F-4D97-AF65-F5344CB8AC3E}">
        <p14:creationId xmlns:p14="http://schemas.microsoft.com/office/powerpoint/2010/main" val="8717658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096262" y="826769"/>
            <a:ext cx="0" cy="407034"/>
          </a:xfrm>
          <a:custGeom>
            <a:avLst/>
            <a:gdLst/>
            <a:ahLst/>
            <a:cxnLst/>
            <a:rect l="l" t="t" r="r" b="b"/>
            <a:pathLst>
              <a:path h="407034">
                <a:moveTo>
                  <a:pt x="0" y="0"/>
                </a:moveTo>
                <a:lnTo>
                  <a:pt x="0" y="406780"/>
                </a:lnTo>
              </a:path>
            </a:pathLst>
          </a:custGeom>
          <a:ln w="19812">
            <a:solidFill>
              <a:srgbClr val="DDDDDD"/>
            </a:solidFill>
          </a:ln>
        </p:spPr>
        <p:txBody>
          <a:bodyPr wrap="square" lIns="0" tIns="0" rIns="0" bIns="0" rtlCol="0"/>
          <a:lstStyle/>
          <a:p>
            <a:endParaRPr/>
          </a:p>
        </p:txBody>
      </p:sp>
      <p:sp>
        <p:nvSpPr>
          <p:cNvPr id="3" name="object 3"/>
          <p:cNvSpPr/>
          <p:nvPr/>
        </p:nvSpPr>
        <p:spPr>
          <a:xfrm>
            <a:off x="1524000" y="37"/>
            <a:ext cx="9144000" cy="6857961"/>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863941" y="1233551"/>
            <a:ext cx="3255645" cy="414655"/>
          </a:xfrm>
          <a:custGeom>
            <a:avLst/>
            <a:gdLst/>
            <a:ahLst/>
            <a:cxnLst/>
            <a:rect l="l" t="t" r="r" b="b"/>
            <a:pathLst>
              <a:path w="3255645" h="414655">
                <a:moveTo>
                  <a:pt x="0" y="414527"/>
                </a:moveTo>
                <a:lnTo>
                  <a:pt x="3255264" y="414527"/>
                </a:lnTo>
                <a:lnTo>
                  <a:pt x="3255264" y="0"/>
                </a:lnTo>
                <a:lnTo>
                  <a:pt x="0" y="0"/>
                </a:lnTo>
                <a:lnTo>
                  <a:pt x="0" y="414527"/>
                </a:lnTo>
                <a:close/>
              </a:path>
            </a:pathLst>
          </a:custGeom>
          <a:solidFill>
            <a:srgbClr val="C0C0C0"/>
          </a:solidFill>
        </p:spPr>
        <p:txBody>
          <a:bodyPr wrap="square" lIns="0" tIns="0" rIns="0" bIns="0" rtlCol="0"/>
          <a:lstStyle/>
          <a:p>
            <a:endParaRPr/>
          </a:p>
        </p:txBody>
      </p:sp>
      <p:sp>
        <p:nvSpPr>
          <p:cNvPr id="5" name="object 5"/>
          <p:cNvSpPr/>
          <p:nvPr/>
        </p:nvSpPr>
        <p:spPr>
          <a:xfrm>
            <a:off x="5119243" y="1233551"/>
            <a:ext cx="1888489" cy="414655"/>
          </a:xfrm>
          <a:custGeom>
            <a:avLst/>
            <a:gdLst/>
            <a:ahLst/>
            <a:cxnLst/>
            <a:rect l="l" t="t" r="r" b="b"/>
            <a:pathLst>
              <a:path w="1888489" h="414655">
                <a:moveTo>
                  <a:pt x="0" y="414527"/>
                </a:moveTo>
                <a:lnTo>
                  <a:pt x="1888236" y="414527"/>
                </a:lnTo>
                <a:lnTo>
                  <a:pt x="1888236" y="0"/>
                </a:lnTo>
                <a:lnTo>
                  <a:pt x="0" y="0"/>
                </a:lnTo>
                <a:lnTo>
                  <a:pt x="0" y="414527"/>
                </a:lnTo>
                <a:close/>
              </a:path>
            </a:pathLst>
          </a:custGeom>
          <a:solidFill>
            <a:srgbClr val="C0C0C0"/>
          </a:solidFill>
        </p:spPr>
        <p:txBody>
          <a:bodyPr wrap="square" lIns="0" tIns="0" rIns="0" bIns="0" rtlCol="0"/>
          <a:lstStyle/>
          <a:p>
            <a:endParaRPr/>
          </a:p>
        </p:txBody>
      </p:sp>
      <p:sp>
        <p:nvSpPr>
          <p:cNvPr id="6" name="object 6"/>
          <p:cNvSpPr/>
          <p:nvPr/>
        </p:nvSpPr>
        <p:spPr>
          <a:xfrm>
            <a:off x="7007479" y="1233551"/>
            <a:ext cx="104139" cy="414655"/>
          </a:xfrm>
          <a:custGeom>
            <a:avLst/>
            <a:gdLst/>
            <a:ahLst/>
            <a:cxnLst/>
            <a:rect l="l" t="t" r="r" b="b"/>
            <a:pathLst>
              <a:path w="104139" h="414655">
                <a:moveTo>
                  <a:pt x="0" y="414527"/>
                </a:moveTo>
                <a:lnTo>
                  <a:pt x="103632" y="414527"/>
                </a:lnTo>
                <a:lnTo>
                  <a:pt x="103632" y="0"/>
                </a:lnTo>
                <a:lnTo>
                  <a:pt x="0" y="0"/>
                </a:lnTo>
                <a:lnTo>
                  <a:pt x="0" y="414527"/>
                </a:lnTo>
                <a:close/>
              </a:path>
            </a:pathLst>
          </a:custGeom>
          <a:solidFill>
            <a:srgbClr val="C0C0C0"/>
          </a:solidFill>
        </p:spPr>
        <p:txBody>
          <a:bodyPr wrap="square" lIns="0" tIns="0" rIns="0" bIns="0" rtlCol="0"/>
          <a:lstStyle/>
          <a:p>
            <a:endParaRPr/>
          </a:p>
        </p:txBody>
      </p:sp>
      <p:sp>
        <p:nvSpPr>
          <p:cNvPr id="7" name="object 7"/>
          <p:cNvSpPr/>
          <p:nvPr/>
        </p:nvSpPr>
        <p:spPr>
          <a:xfrm>
            <a:off x="7111110" y="1233551"/>
            <a:ext cx="690880" cy="414655"/>
          </a:xfrm>
          <a:custGeom>
            <a:avLst/>
            <a:gdLst/>
            <a:ahLst/>
            <a:cxnLst/>
            <a:rect l="l" t="t" r="r" b="b"/>
            <a:pathLst>
              <a:path w="690879" h="414655">
                <a:moveTo>
                  <a:pt x="0" y="414527"/>
                </a:moveTo>
                <a:lnTo>
                  <a:pt x="690372" y="414527"/>
                </a:lnTo>
                <a:lnTo>
                  <a:pt x="690372" y="0"/>
                </a:lnTo>
                <a:lnTo>
                  <a:pt x="0" y="0"/>
                </a:lnTo>
                <a:lnTo>
                  <a:pt x="0" y="414527"/>
                </a:lnTo>
                <a:close/>
              </a:path>
            </a:pathLst>
          </a:custGeom>
          <a:solidFill>
            <a:srgbClr val="C0C0C0"/>
          </a:solidFill>
        </p:spPr>
        <p:txBody>
          <a:bodyPr wrap="square" lIns="0" tIns="0" rIns="0" bIns="0" rtlCol="0"/>
          <a:lstStyle/>
          <a:p>
            <a:endParaRPr/>
          </a:p>
        </p:txBody>
      </p:sp>
      <p:sp>
        <p:nvSpPr>
          <p:cNvPr id="8" name="object 8"/>
          <p:cNvSpPr/>
          <p:nvPr/>
        </p:nvSpPr>
        <p:spPr>
          <a:xfrm>
            <a:off x="7801484" y="1233551"/>
            <a:ext cx="1748155" cy="414655"/>
          </a:xfrm>
          <a:custGeom>
            <a:avLst/>
            <a:gdLst/>
            <a:ahLst/>
            <a:cxnLst/>
            <a:rect l="l" t="t" r="r" b="b"/>
            <a:pathLst>
              <a:path w="1748154" h="414655">
                <a:moveTo>
                  <a:pt x="0" y="414527"/>
                </a:moveTo>
                <a:lnTo>
                  <a:pt x="1748028" y="414527"/>
                </a:lnTo>
                <a:lnTo>
                  <a:pt x="1748028" y="0"/>
                </a:lnTo>
                <a:lnTo>
                  <a:pt x="0" y="0"/>
                </a:lnTo>
                <a:lnTo>
                  <a:pt x="0" y="414527"/>
                </a:lnTo>
                <a:close/>
              </a:path>
            </a:pathLst>
          </a:custGeom>
          <a:solidFill>
            <a:srgbClr val="C0C0C0"/>
          </a:solidFill>
        </p:spPr>
        <p:txBody>
          <a:bodyPr wrap="square" lIns="0" tIns="0" rIns="0" bIns="0" rtlCol="0"/>
          <a:lstStyle/>
          <a:p>
            <a:endParaRPr/>
          </a:p>
        </p:txBody>
      </p:sp>
      <p:sp>
        <p:nvSpPr>
          <p:cNvPr id="9" name="object 9"/>
          <p:cNvSpPr/>
          <p:nvPr/>
        </p:nvSpPr>
        <p:spPr>
          <a:xfrm>
            <a:off x="9549511" y="1233551"/>
            <a:ext cx="100965" cy="414655"/>
          </a:xfrm>
          <a:custGeom>
            <a:avLst/>
            <a:gdLst/>
            <a:ahLst/>
            <a:cxnLst/>
            <a:rect l="l" t="t" r="r" b="b"/>
            <a:pathLst>
              <a:path w="100965" h="414655">
                <a:moveTo>
                  <a:pt x="0" y="414527"/>
                </a:moveTo>
                <a:lnTo>
                  <a:pt x="100583" y="414527"/>
                </a:lnTo>
                <a:lnTo>
                  <a:pt x="100583" y="0"/>
                </a:lnTo>
                <a:lnTo>
                  <a:pt x="0" y="0"/>
                </a:lnTo>
                <a:lnTo>
                  <a:pt x="0" y="414527"/>
                </a:lnTo>
                <a:close/>
              </a:path>
            </a:pathLst>
          </a:custGeom>
          <a:solidFill>
            <a:srgbClr val="C0C0C0"/>
          </a:solidFill>
        </p:spPr>
        <p:txBody>
          <a:bodyPr wrap="square" lIns="0" tIns="0" rIns="0" bIns="0" rtlCol="0"/>
          <a:lstStyle/>
          <a:p>
            <a:endParaRPr/>
          </a:p>
        </p:txBody>
      </p:sp>
      <p:sp>
        <p:nvSpPr>
          <p:cNvPr id="10" name="object 10"/>
          <p:cNvSpPr/>
          <p:nvPr/>
        </p:nvSpPr>
        <p:spPr>
          <a:xfrm>
            <a:off x="9650095" y="1233551"/>
            <a:ext cx="398145" cy="414655"/>
          </a:xfrm>
          <a:custGeom>
            <a:avLst/>
            <a:gdLst/>
            <a:ahLst/>
            <a:cxnLst/>
            <a:rect l="l" t="t" r="r" b="b"/>
            <a:pathLst>
              <a:path w="398145" h="414655">
                <a:moveTo>
                  <a:pt x="0" y="414527"/>
                </a:moveTo>
                <a:lnTo>
                  <a:pt x="397764" y="414527"/>
                </a:lnTo>
                <a:lnTo>
                  <a:pt x="397764" y="0"/>
                </a:lnTo>
                <a:lnTo>
                  <a:pt x="0" y="0"/>
                </a:lnTo>
                <a:lnTo>
                  <a:pt x="0" y="414527"/>
                </a:lnTo>
                <a:close/>
              </a:path>
            </a:pathLst>
          </a:custGeom>
          <a:solidFill>
            <a:srgbClr val="C0C0C0"/>
          </a:solidFill>
        </p:spPr>
        <p:txBody>
          <a:bodyPr wrap="square" lIns="0" tIns="0" rIns="0" bIns="0" rtlCol="0"/>
          <a:lstStyle/>
          <a:p>
            <a:endParaRPr/>
          </a:p>
        </p:txBody>
      </p:sp>
      <p:sp>
        <p:nvSpPr>
          <p:cNvPr id="11" name="object 11"/>
          <p:cNvSpPr txBox="1"/>
          <p:nvPr/>
        </p:nvSpPr>
        <p:spPr>
          <a:xfrm>
            <a:off x="1863941" y="1157096"/>
            <a:ext cx="8184515" cy="482600"/>
          </a:xfrm>
          <a:prstGeom prst="rect">
            <a:avLst/>
          </a:prstGeom>
        </p:spPr>
        <p:txBody>
          <a:bodyPr vert="horz" wrap="square" lIns="0" tIns="12700" rIns="0" bIns="0" rtlCol="0">
            <a:spAutoFit/>
          </a:bodyPr>
          <a:lstStyle/>
          <a:p>
            <a:pPr>
              <a:spcBef>
                <a:spcPts val="100"/>
              </a:spcBef>
            </a:pPr>
            <a:r>
              <a:rPr sz="3000" dirty="0">
                <a:latin typeface="Tw Cen MT"/>
                <a:cs typeface="Tw Cen MT"/>
              </a:rPr>
              <a:t>Data Stories </a:t>
            </a:r>
            <a:r>
              <a:rPr sz="3000" spc="-5" dirty="0">
                <a:latin typeface="Tw Cen MT"/>
                <a:cs typeface="Tw Cen MT"/>
              </a:rPr>
              <a:t>looks </a:t>
            </a:r>
            <a:r>
              <a:rPr sz="3000" dirty="0">
                <a:latin typeface="Tw Cen MT"/>
                <a:cs typeface="Tw Cen MT"/>
              </a:rPr>
              <a:t>at </a:t>
            </a:r>
            <a:r>
              <a:rPr sz="3000" b="1" spc="-5" dirty="0">
                <a:solidFill>
                  <a:srgbClr val="FF0000"/>
                </a:solidFill>
                <a:latin typeface="Tw Cen MT"/>
                <a:cs typeface="Tw Cen MT"/>
              </a:rPr>
              <a:t>frameworks </a:t>
            </a:r>
            <a:r>
              <a:rPr sz="3000" dirty="0">
                <a:latin typeface="Tw Cen MT"/>
                <a:cs typeface="Tw Cen MT"/>
              </a:rPr>
              <a:t>and </a:t>
            </a:r>
            <a:r>
              <a:rPr sz="3000" b="1" dirty="0">
                <a:solidFill>
                  <a:srgbClr val="FF0000"/>
                </a:solidFill>
                <a:latin typeface="Tw Cen MT"/>
                <a:cs typeface="Tw Cen MT"/>
              </a:rPr>
              <a:t>technology</a:t>
            </a:r>
            <a:r>
              <a:rPr sz="3000" b="1" spc="-100" dirty="0">
                <a:solidFill>
                  <a:srgbClr val="FF0000"/>
                </a:solidFill>
                <a:latin typeface="Tw Cen MT"/>
                <a:cs typeface="Tw Cen MT"/>
              </a:rPr>
              <a:t> </a:t>
            </a:r>
            <a:r>
              <a:rPr sz="3000" dirty="0">
                <a:latin typeface="Tw Cen MT"/>
                <a:cs typeface="Tw Cen MT"/>
              </a:rPr>
              <a:t>to</a:t>
            </a:r>
            <a:endParaRPr sz="3000">
              <a:latin typeface="Tw Cen MT"/>
              <a:cs typeface="Tw Cen MT"/>
            </a:endParaRPr>
          </a:p>
        </p:txBody>
      </p:sp>
      <p:sp>
        <p:nvSpPr>
          <p:cNvPr id="12" name="object 12"/>
          <p:cNvSpPr txBox="1"/>
          <p:nvPr/>
        </p:nvSpPr>
        <p:spPr>
          <a:xfrm>
            <a:off x="1863941" y="1648079"/>
            <a:ext cx="8070215" cy="411480"/>
          </a:xfrm>
          <a:prstGeom prst="rect">
            <a:avLst/>
          </a:prstGeom>
          <a:solidFill>
            <a:srgbClr val="C0C0C0"/>
          </a:solidFill>
        </p:spPr>
        <p:txBody>
          <a:bodyPr vert="horz" wrap="square" lIns="0" tIns="0" rIns="0" bIns="0" rtlCol="0">
            <a:spAutoFit/>
          </a:bodyPr>
          <a:lstStyle/>
          <a:p>
            <a:pPr>
              <a:lnSpc>
                <a:spcPts val="3075"/>
              </a:lnSpc>
            </a:pPr>
            <a:r>
              <a:rPr sz="3000" spc="-5" dirty="0">
                <a:latin typeface="Tw Cen MT"/>
                <a:cs typeface="Tw Cen MT"/>
              </a:rPr>
              <a:t>bring </a:t>
            </a:r>
            <a:r>
              <a:rPr sz="3000" dirty="0">
                <a:latin typeface="Tw Cen MT"/>
                <a:cs typeface="Tw Cen MT"/>
              </a:rPr>
              <a:t>data closer to people </a:t>
            </a:r>
            <a:r>
              <a:rPr sz="3000" spc="-15" dirty="0">
                <a:latin typeface="Tw Cen MT"/>
                <a:cs typeface="Tw Cen MT"/>
              </a:rPr>
              <a:t>through </a:t>
            </a:r>
            <a:r>
              <a:rPr sz="3000" b="1" spc="35" dirty="0">
                <a:solidFill>
                  <a:srgbClr val="FF0000"/>
                </a:solidFill>
                <a:latin typeface="Tw Cen MT"/>
                <a:cs typeface="Tw Cen MT"/>
              </a:rPr>
              <a:t>art</a:t>
            </a:r>
            <a:r>
              <a:rPr sz="3000" spc="35" dirty="0">
                <a:latin typeface="Tw Cen MT"/>
                <a:cs typeface="Tw Cen MT"/>
              </a:rPr>
              <a:t>, </a:t>
            </a:r>
            <a:r>
              <a:rPr sz="3000" b="1" dirty="0">
                <a:solidFill>
                  <a:srgbClr val="FF0000"/>
                </a:solidFill>
                <a:latin typeface="Tw Cen MT"/>
                <a:cs typeface="Tw Cen MT"/>
              </a:rPr>
              <a:t>games</a:t>
            </a:r>
            <a:r>
              <a:rPr sz="3000" dirty="0">
                <a:latin typeface="Tw Cen MT"/>
                <a:cs typeface="Tw Cen MT"/>
              </a:rPr>
              <a:t>,</a:t>
            </a:r>
            <a:r>
              <a:rPr sz="3000" spc="-125" dirty="0">
                <a:latin typeface="Tw Cen MT"/>
                <a:cs typeface="Tw Cen MT"/>
              </a:rPr>
              <a:t> </a:t>
            </a:r>
            <a:r>
              <a:rPr sz="3000" dirty="0">
                <a:latin typeface="Tw Cen MT"/>
                <a:cs typeface="Tw Cen MT"/>
              </a:rPr>
              <a:t>and</a:t>
            </a:r>
            <a:endParaRPr sz="3000">
              <a:latin typeface="Tw Cen MT"/>
              <a:cs typeface="Tw Cen MT"/>
            </a:endParaRPr>
          </a:p>
        </p:txBody>
      </p:sp>
      <p:sp>
        <p:nvSpPr>
          <p:cNvPr id="13" name="object 13"/>
          <p:cNvSpPr txBox="1"/>
          <p:nvPr/>
        </p:nvSpPr>
        <p:spPr>
          <a:xfrm>
            <a:off x="1863940" y="2059559"/>
            <a:ext cx="1858010" cy="795089"/>
          </a:xfrm>
          <a:prstGeom prst="rect">
            <a:avLst/>
          </a:prstGeom>
          <a:solidFill>
            <a:srgbClr val="C0C0C0"/>
          </a:solidFill>
        </p:spPr>
        <p:txBody>
          <a:bodyPr vert="horz" wrap="square" lIns="0" tIns="0" rIns="0" bIns="0" rtlCol="0">
            <a:spAutoFit/>
          </a:bodyPr>
          <a:lstStyle/>
          <a:p>
            <a:pPr>
              <a:lnSpc>
                <a:spcPts val="3075"/>
              </a:lnSpc>
            </a:pPr>
            <a:r>
              <a:rPr sz="3000" b="1" dirty="0">
                <a:solidFill>
                  <a:srgbClr val="FF0000"/>
                </a:solidFill>
                <a:latin typeface="Tw Cen MT"/>
                <a:cs typeface="Tw Cen MT"/>
              </a:rPr>
              <a:t>sto</a:t>
            </a:r>
            <a:r>
              <a:rPr sz="3000" b="1" spc="60" dirty="0">
                <a:solidFill>
                  <a:srgbClr val="FF0000"/>
                </a:solidFill>
                <a:latin typeface="Tw Cen MT"/>
                <a:cs typeface="Tw Cen MT"/>
              </a:rPr>
              <a:t>r</a:t>
            </a:r>
            <a:r>
              <a:rPr sz="3000" b="1" dirty="0">
                <a:solidFill>
                  <a:srgbClr val="FF0000"/>
                </a:solidFill>
                <a:latin typeface="Tw Cen MT"/>
                <a:cs typeface="Tw Cen MT"/>
              </a:rPr>
              <a:t>ytelli</a:t>
            </a:r>
            <a:r>
              <a:rPr sz="3000" b="1" spc="-15" dirty="0">
                <a:solidFill>
                  <a:srgbClr val="FF0000"/>
                </a:solidFill>
                <a:latin typeface="Tw Cen MT"/>
                <a:cs typeface="Tw Cen MT"/>
              </a:rPr>
              <a:t>n</a:t>
            </a:r>
            <a:r>
              <a:rPr sz="3000" b="1" spc="-5" dirty="0">
                <a:solidFill>
                  <a:srgbClr val="FF0000"/>
                </a:solidFill>
                <a:latin typeface="Tw Cen MT"/>
                <a:cs typeface="Tw Cen MT"/>
              </a:rPr>
              <a:t>g</a:t>
            </a:r>
            <a:r>
              <a:rPr sz="3000" dirty="0">
                <a:latin typeface="Tw Cen MT"/>
                <a:cs typeface="Tw Cen MT"/>
              </a:rPr>
              <a:t>.</a:t>
            </a:r>
            <a:endParaRPr sz="3000">
              <a:latin typeface="Tw Cen MT"/>
              <a:cs typeface="Tw Cen MT"/>
            </a:endParaRPr>
          </a:p>
        </p:txBody>
      </p:sp>
      <p:sp>
        <p:nvSpPr>
          <p:cNvPr id="14" name="object 14"/>
          <p:cNvSpPr txBox="1"/>
          <p:nvPr/>
        </p:nvSpPr>
        <p:spPr>
          <a:xfrm>
            <a:off x="1863940" y="2646299"/>
            <a:ext cx="6788150" cy="397545"/>
          </a:xfrm>
          <a:prstGeom prst="rect">
            <a:avLst/>
          </a:prstGeom>
          <a:solidFill>
            <a:srgbClr val="C0C0C0"/>
          </a:solidFill>
        </p:spPr>
        <p:txBody>
          <a:bodyPr vert="horz" wrap="square" lIns="0" tIns="0" rIns="0" bIns="0" rtlCol="0">
            <a:spAutoFit/>
          </a:bodyPr>
          <a:lstStyle/>
          <a:p>
            <a:pPr>
              <a:lnSpc>
                <a:spcPts val="3100"/>
              </a:lnSpc>
            </a:pPr>
            <a:r>
              <a:rPr sz="3000" spc="-5" dirty="0">
                <a:latin typeface="Tw Cen MT"/>
                <a:cs typeface="Tw Cen MT"/>
              </a:rPr>
              <a:t>It </a:t>
            </a:r>
            <a:r>
              <a:rPr sz="3000" spc="-10" dirty="0">
                <a:latin typeface="Tw Cen MT"/>
                <a:cs typeface="Tw Cen MT"/>
              </a:rPr>
              <a:t>examines </a:t>
            </a:r>
            <a:r>
              <a:rPr sz="3000" dirty="0">
                <a:latin typeface="Tw Cen MT"/>
                <a:cs typeface="Tw Cen MT"/>
              </a:rPr>
              <a:t>the </a:t>
            </a:r>
            <a:r>
              <a:rPr sz="3000" spc="-5" dirty="0">
                <a:latin typeface="Tw Cen MT"/>
                <a:cs typeface="Tw Cen MT"/>
              </a:rPr>
              <a:t>impact </a:t>
            </a:r>
            <a:r>
              <a:rPr sz="3000" dirty="0">
                <a:latin typeface="Tw Cen MT"/>
                <a:cs typeface="Tw Cen MT"/>
              </a:rPr>
              <a:t>that </a:t>
            </a:r>
            <a:r>
              <a:rPr sz="3000" spc="-10" dirty="0">
                <a:latin typeface="Tw Cen MT"/>
                <a:cs typeface="Tw Cen MT"/>
              </a:rPr>
              <a:t>varying </a:t>
            </a:r>
            <a:r>
              <a:rPr sz="3000" spc="-15" dirty="0">
                <a:latin typeface="Tw Cen MT"/>
                <a:cs typeface="Tw Cen MT"/>
              </a:rPr>
              <a:t>levels</a:t>
            </a:r>
            <a:r>
              <a:rPr sz="3000" spc="-95" dirty="0">
                <a:latin typeface="Tw Cen MT"/>
                <a:cs typeface="Tw Cen MT"/>
              </a:rPr>
              <a:t> </a:t>
            </a:r>
            <a:r>
              <a:rPr sz="3000" dirty="0">
                <a:latin typeface="Tw Cen MT"/>
                <a:cs typeface="Tw Cen MT"/>
              </a:rPr>
              <a:t>of</a:t>
            </a:r>
            <a:endParaRPr sz="3000">
              <a:latin typeface="Tw Cen MT"/>
              <a:cs typeface="Tw Cen MT"/>
            </a:endParaRPr>
          </a:p>
        </p:txBody>
      </p:sp>
      <p:sp>
        <p:nvSpPr>
          <p:cNvPr id="15" name="object 15"/>
          <p:cNvSpPr txBox="1"/>
          <p:nvPr/>
        </p:nvSpPr>
        <p:spPr>
          <a:xfrm>
            <a:off x="1863940" y="3060826"/>
            <a:ext cx="7207250" cy="411480"/>
          </a:xfrm>
          <a:prstGeom prst="rect">
            <a:avLst/>
          </a:prstGeom>
          <a:solidFill>
            <a:srgbClr val="C0C0C0"/>
          </a:solidFill>
        </p:spPr>
        <p:txBody>
          <a:bodyPr vert="horz" wrap="square" lIns="0" tIns="0" rIns="0" bIns="0" rtlCol="0">
            <a:spAutoFit/>
          </a:bodyPr>
          <a:lstStyle/>
          <a:p>
            <a:pPr>
              <a:lnSpc>
                <a:spcPts val="3075"/>
              </a:lnSpc>
            </a:pPr>
            <a:r>
              <a:rPr sz="3000" b="1" dirty="0">
                <a:solidFill>
                  <a:srgbClr val="FF0000"/>
                </a:solidFill>
                <a:latin typeface="Tw Cen MT"/>
                <a:cs typeface="Tw Cen MT"/>
              </a:rPr>
              <a:t>localisation</a:t>
            </a:r>
            <a:r>
              <a:rPr sz="3000" dirty="0">
                <a:latin typeface="Tw Cen MT"/>
                <a:cs typeface="Tw Cen MT"/>
              </a:rPr>
              <a:t>, </a:t>
            </a:r>
            <a:r>
              <a:rPr sz="3000" b="1" dirty="0">
                <a:solidFill>
                  <a:srgbClr val="FF0000"/>
                </a:solidFill>
                <a:latin typeface="Tw Cen MT"/>
                <a:cs typeface="Tw Cen MT"/>
              </a:rPr>
              <a:t>topicalisation</a:t>
            </a:r>
            <a:r>
              <a:rPr sz="3000" dirty="0">
                <a:latin typeface="Tw Cen MT"/>
                <a:cs typeface="Tw Cen MT"/>
              </a:rPr>
              <a:t>, </a:t>
            </a:r>
            <a:r>
              <a:rPr sz="3000" b="1" spc="10" dirty="0">
                <a:solidFill>
                  <a:srgbClr val="FF0000"/>
                </a:solidFill>
                <a:latin typeface="Tw Cen MT"/>
                <a:cs typeface="Tw Cen MT"/>
              </a:rPr>
              <a:t>participation</a:t>
            </a:r>
            <a:r>
              <a:rPr sz="3000" spc="10" dirty="0">
                <a:latin typeface="Tw Cen MT"/>
                <a:cs typeface="Tw Cen MT"/>
              </a:rPr>
              <a:t>,</a:t>
            </a:r>
            <a:r>
              <a:rPr sz="3000" spc="-75" dirty="0">
                <a:latin typeface="Tw Cen MT"/>
                <a:cs typeface="Tw Cen MT"/>
              </a:rPr>
              <a:t> </a:t>
            </a:r>
            <a:r>
              <a:rPr sz="3000" dirty="0">
                <a:latin typeface="Tw Cen MT"/>
                <a:cs typeface="Tw Cen MT"/>
              </a:rPr>
              <a:t>and</a:t>
            </a:r>
            <a:endParaRPr sz="3000">
              <a:latin typeface="Tw Cen MT"/>
              <a:cs typeface="Tw Cen MT"/>
            </a:endParaRPr>
          </a:p>
        </p:txBody>
      </p:sp>
      <p:sp>
        <p:nvSpPr>
          <p:cNvPr id="16" name="object 16"/>
          <p:cNvSpPr txBox="1"/>
          <p:nvPr/>
        </p:nvSpPr>
        <p:spPr>
          <a:xfrm>
            <a:off x="1863940" y="3472307"/>
            <a:ext cx="8533130" cy="411480"/>
          </a:xfrm>
          <a:prstGeom prst="rect">
            <a:avLst/>
          </a:prstGeom>
          <a:solidFill>
            <a:srgbClr val="C0C0C0"/>
          </a:solidFill>
        </p:spPr>
        <p:txBody>
          <a:bodyPr vert="horz" wrap="square" lIns="0" tIns="0" rIns="0" bIns="0" rtlCol="0">
            <a:spAutoFit/>
          </a:bodyPr>
          <a:lstStyle/>
          <a:p>
            <a:pPr>
              <a:lnSpc>
                <a:spcPts val="3080"/>
              </a:lnSpc>
            </a:pPr>
            <a:r>
              <a:rPr sz="3000" b="1" spc="5" dirty="0">
                <a:solidFill>
                  <a:srgbClr val="FF0000"/>
                </a:solidFill>
                <a:latin typeface="Tw Cen MT"/>
                <a:cs typeface="Tw Cen MT"/>
              </a:rPr>
              <a:t>shareability </a:t>
            </a:r>
            <a:r>
              <a:rPr sz="3000" spc="-20" dirty="0">
                <a:latin typeface="Tw Cen MT"/>
                <a:cs typeface="Tw Cen MT"/>
              </a:rPr>
              <a:t>have </a:t>
            </a:r>
            <a:r>
              <a:rPr sz="3000" dirty="0">
                <a:latin typeface="Tw Cen MT"/>
                <a:cs typeface="Tw Cen MT"/>
              </a:rPr>
              <a:t>on the </a:t>
            </a:r>
            <a:r>
              <a:rPr sz="3000" spc="-15" dirty="0">
                <a:latin typeface="Tw Cen MT"/>
                <a:cs typeface="Tw Cen MT"/>
              </a:rPr>
              <a:t>engagement </a:t>
            </a:r>
            <a:r>
              <a:rPr sz="3000" dirty="0">
                <a:latin typeface="Tw Cen MT"/>
                <a:cs typeface="Tw Cen MT"/>
              </a:rPr>
              <a:t>of the public with</a:t>
            </a:r>
            <a:endParaRPr sz="3000">
              <a:latin typeface="Tw Cen MT"/>
              <a:cs typeface="Tw Cen MT"/>
            </a:endParaRPr>
          </a:p>
        </p:txBody>
      </p:sp>
      <p:sp>
        <p:nvSpPr>
          <p:cNvPr id="17" name="object 17"/>
          <p:cNvSpPr txBox="1"/>
          <p:nvPr/>
        </p:nvSpPr>
        <p:spPr>
          <a:xfrm>
            <a:off x="1863940" y="3883786"/>
            <a:ext cx="2575560" cy="411480"/>
          </a:xfrm>
          <a:prstGeom prst="rect">
            <a:avLst/>
          </a:prstGeom>
          <a:solidFill>
            <a:srgbClr val="C0C0C0"/>
          </a:solidFill>
        </p:spPr>
        <p:txBody>
          <a:bodyPr vert="horz" wrap="square" lIns="0" tIns="0" rIns="0" bIns="0" rtlCol="0">
            <a:spAutoFit/>
          </a:bodyPr>
          <a:lstStyle/>
          <a:p>
            <a:pPr>
              <a:lnSpc>
                <a:spcPts val="3080"/>
              </a:lnSpc>
            </a:pPr>
            <a:r>
              <a:rPr sz="3000" spc="-5" dirty="0">
                <a:latin typeface="Tw Cen MT"/>
                <a:cs typeface="Tw Cen MT"/>
              </a:rPr>
              <a:t>factual</a:t>
            </a:r>
            <a:r>
              <a:rPr sz="3000" spc="-60" dirty="0">
                <a:latin typeface="Tw Cen MT"/>
                <a:cs typeface="Tw Cen MT"/>
              </a:rPr>
              <a:t> </a:t>
            </a:r>
            <a:r>
              <a:rPr sz="3000" spc="-10" dirty="0">
                <a:latin typeface="Tw Cen MT"/>
                <a:cs typeface="Tw Cen MT"/>
              </a:rPr>
              <a:t>evidence.</a:t>
            </a:r>
            <a:endParaRPr sz="3000">
              <a:latin typeface="Tw Cen MT"/>
              <a:cs typeface="Tw Cen MT"/>
            </a:endParaRPr>
          </a:p>
        </p:txBody>
      </p:sp>
      <p:sp>
        <p:nvSpPr>
          <p:cNvPr id="18" name="object 18"/>
          <p:cNvSpPr txBox="1"/>
          <p:nvPr/>
        </p:nvSpPr>
        <p:spPr>
          <a:xfrm>
            <a:off x="1863940" y="4469004"/>
            <a:ext cx="8013700" cy="397545"/>
          </a:xfrm>
          <a:prstGeom prst="rect">
            <a:avLst/>
          </a:prstGeom>
          <a:solidFill>
            <a:srgbClr val="C0C0C0"/>
          </a:solidFill>
        </p:spPr>
        <p:txBody>
          <a:bodyPr vert="horz" wrap="square" lIns="0" tIns="0" rIns="0" bIns="0" rtlCol="0">
            <a:spAutoFit/>
          </a:bodyPr>
          <a:lstStyle/>
          <a:p>
            <a:pPr>
              <a:lnSpc>
                <a:spcPts val="3105"/>
              </a:lnSpc>
            </a:pPr>
            <a:r>
              <a:rPr sz="3000" spc="-5" dirty="0">
                <a:latin typeface="Tw Cen MT"/>
                <a:cs typeface="Tw Cen MT"/>
              </a:rPr>
              <a:t>It </a:t>
            </a:r>
            <a:r>
              <a:rPr sz="3000" spc="-10" dirty="0">
                <a:latin typeface="Tw Cen MT"/>
                <a:cs typeface="Tw Cen MT"/>
              </a:rPr>
              <a:t>delivers </a:t>
            </a:r>
            <a:r>
              <a:rPr sz="3000" b="1" dirty="0">
                <a:solidFill>
                  <a:srgbClr val="FF0000"/>
                </a:solidFill>
                <a:latin typeface="Tw Cen MT"/>
                <a:cs typeface="Tw Cen MT"/>
              </a:rPr>
              <a:t>tools </a:t>
            </a:r>
            <a:r>
              <a:rPr sz="3000" dirty="0">
                <a:latin typeface="Tw Cen MT"/>
                <a:cs typeface="Tw Cen MT"/>
              </a:rPr>
              <a:t>and </a:t>
            </a:r>
            <a:r>
              <a:rPr sz="3000" b="1" dirty="0">
                <a:solidFill>
                  <a:srgbClr val="FF0000"/>
                </a:solidFill>
                <a:latin typeface="Tw Cen MT"/>
                <a:cs typeface="Tw Cen MT"/>
              </a:rPr>
              <a:t>guidance </a:t>
            </a:r>
            <a:r>
              <a:rPr sz="3000" spc="-25" dirty="0">
                <a:latin typeface="Tw Cen MT"/>
                <a:cs typeface="Tw Cen MT"/>
              </a:rPr>
              <a:t>for </a:t>
            </a:r>
            <a:r>
              <a:rPr sz="3000" b="1" dirty="0">
                <a:solidFill>
                  <a:srgbClr val="FF0000"/>
                </a:solidFill>
                <a:latin typeface="Tw Cen MT"/>
                <a:cs typeface="Tw Cen MT"/>
              </a:rPr>
              <a:t>communities</a:t>
            </a:r>
            <a:r>
              <a:rPr sz="3000" b="1" spc="-45" dirty="0">
                <a:solidFill>
                  <a:srgbClr val="FF0000"/>
                </a:solidFill>
                <a:latin typeface="Tw Cen MT"/>
                <a:cs typeface="Tw Cen MT"/>
              </a:rPr>
              <a:t> </a:t>
            </a:r>
            <a:r>
              <a:rPr sz="3000" dirty="0">
                <a:latin typeface="Tw Cen MT"/>
                <a:cs typeface="Tw Cen MT"/>
              </a:rPr>
              <a:t>and</a:t>
            </a:r>
            <a:endParaRPr sz="3000">
              <a:latin typeface="Tw Cen MT"/>
              <a:cs typeface="Tw Cen MT"/>
            </a:endParaRPr>
          </a:p>
        </p:txBody>
      </p:sp>
      <p:sp>
        <p:nvSpPr>
          <p:cNvPr id="19" name="object 19"/>
          <p:cNvSpPr txBox="1"/>
          <p:nvPr/>
        </p:nvSpPr>
        <p:spPr>
          <a:xfrm>
            <a:off x="1863940" y="4883530"/>
            <a:ext cx="8608060" cy="411480"/>
          </a:xfrm>
          <a:prstGeom prst="rect">
            <a:avLst/>
          </a:prstGeom>
          <a:solidFill>
            <a:srgbClr val="C0C0C0"/>
          </a:solidFill>
        </p:spPr>
        <p:txBody>
          <a:bodyPr vert="horz" wrap="square" lIns="0" tIns="0" rIns="0" bIns="0" rtlCol="0">
            <a:spAutoFit/>
          </a:bodyPr>
          <a:lstStyle/>
          <a:p>
            <a:pPr>
              <a:lnSpc>
                <a:spcPts val="3080"/>
              </a:lnSpc>
            </a:pPr>
            <a:r>
              <a:rPr sz="3000" b="1" dirty="0">
                <a:solidFill>
                  <a:srgbClr val="FF0000"/>
                </a:solidFill>
                <a:latin typeface="Tw Cen MT"/>
                <a:cs typeface="Tw Cen MT"/>
              </a:rPr>
              <a:t>civic groups </a:t>
            </a:r>
            <a:r>
              <a:rPr sz="3000" dirty="0">
                <a:latin typeface="Tw Cen MT"/>
                <a:cs typeface="Tw Cen MT"/>
              </a:rPr>
              <a:t>to </a:t>
            </a:r>
            <a:r>
              <a:rPr sz="3000" spc="5" dirty="0">
                <a:latin typeface="Tw Cen MT"/>
                <a:cs typeface="Tw Cen MT"/>
              </a:rPr>
              <a:t>achieve </a:t>
            </a:r>
            <a:r>
              <a:rPr sz="3000" dirty="0">
                <a:latin typeface="Tw Cen MT"/>
                <a:cs typeface="Tw Cen MT"/>
              </a:rPr>
              <a:t>wider participation and</a:t>
            </a:r>
            <a:r>
              <a:rPr sz="3000" spc="-130" dirty="0">
                <a:latin typeface="Tw Cen MT"/>
                <a:cs typeface="Tw Cen MT"/>
              </a:rPr>
              <a:t> </a:t>
            </a:r>
            <a:r>
              <a:rPr sz="3000" spc="5" dirty="0">
                <a:latin typeface="Tw Cen MT"/>
                <a:cs typeface="Tw Cen MT"/>
              </a:rPr>
              <a:t>support</a:t>
            </a:r>
            <a:endParaRPr sz="3000">
              <a:latin typeface="Tw Cen MT"/>
              <a:cs typeface="Tw Cen MT"/>
            </a:endParaRPr>
          </a:p>
        </p:txBody>
      </p:sp>
      <p:sp>
        <p:nvSpPr>
          <p:cNvPr id="20" name="object 20"/>
          <p:cNvSpPr txBox="1"/>
          <p:nvPr/>
        </p:nvSpPr>
        <p:spPr>
          <a:xfrm>
            <a:off x="1863940" y="5295010"/>
            <a:ext cx="7961630" cy="411480"/>
          </a:xfrm>
          <a:prstGeom prst="rect">
            <a:avLst/>
          </a:prstGeom>
          <a:solidFill>
            <a:srgbClr val="C0C0C0"/>
          </a:solidFill>
        </p:spPr>
        <p:txBody>
          <a:bodyPr vert="horz" wrap="square" lIns="0" tIns="0" rIns="0" bIns="0" rtlCol="0">
            <a:spAutoFit/>
          </a:bodyPr>
          <a:lstStyle/>
          <a:p>
            <a:pPr>
              <a:lnSpc>
                <a:spcPts val="3080"/>
              </a:lnSpc>
            </a:pPr>
            <a:r>
              <a:rPr sz="3000" spc="-25" dirty="0">
                <a:latin typeface="Tw Cen MT"/>
                <a:cs typeface="Tw Cen MT"/>
              </a:rPr>
              <a:t>for </a:t>
            </a:r>
            <a:r>
              <a:rPr sz="3000" dirty="0">
                <a:latin typeface="Tw Cen MT"/>
                <a:cs typeface="Tw Cen MT"/>
              </a:rPr>
              <a:t>their </a:t>
            </a:r>
            <a:r>
              <a:rPr sz="3000" spc="-5" dirty="0">
                <a:latin typeface="Tw Cen MT"/>
                <a:cs typeface="Tw Cen MT"/>
              </a:rPr>
              <a:t>initiatives; </a:t>
            </a:r>
            <a:r>
              <a:rPr sz="3000" dirty="0">
                <a:latin typeface="Tw Cen MT"/>
                <a:cs typeface="Tw Cen MT"/>
              </a:rPr>
              <a:t>and </a:t>
            </a:r>
            <a:r>
              <a:rPr sz="3000" spc="-25" dirty="0">
                <a:latin typeface="Tw Cen MT"/>
                <a:cs typeface="Tw Cen MT"/>
              </a:rPr>
              <a:t>empower </a:t>
            </a:r>
            <a:r>
              <a:rPr sz="3000" b="1" spc="15" dirty="0">
                <a:solidFill>
                  <a:srgbClr val="FF0000"/>
                </a:solidFill>
                <a:latin typeface="Tw Cen MT"/>
                <a:cs typeface="Tw Cen MT"/>
              </a:rPr>
              <a:t>artists</a:t>
            </a:r>
            <a:r>
              <a:rPr sz="3000" spc="15" dirty="0">
                <a:latin typeface="Tw Cen MT"/>
                <a:cs typeface="Tw Cen MT"/>
              </a:rPr>
              <a:t>,</a:t>
            </a:r>
            <a:r>
              <a:rPr sz="3000" spc="5" dirty="0">
                <a:latin typeface="Tw Cen MT"/>
                <a:cs typeface="Tw Cen MT"/>
              </a:rPr>
              <a:t> </a:t>
            </a:r>
            <a:r>
              <a:rPr sz="3000" b="1" spc="-5" dirty="0">
                <a:solidFill>
                  <a:srgbClr val="FF0000"/>
                </a:solidFill>
                <a:latin typeface="Tw Cen MT"/>
                <a:cs typeface="Tw Cen MT"/>
              </a:rPr>
              <a:t>designers</a:t>
            </a:r>
            <a:r>
              <a:rPr sz="3000" spc="-5" dirty="0">
                <a:latin typeface="Tw Cen MT"/>
                <a:cs typeface="Tw Cen MT"/>
              </a:rPr>
              <a:t>,</a:t>
            </a:r>
            <a:endParaRPr sz="3000">
              <a:latin typeface="Tw Cen MT"/>
              <a:cs typeface="Tw Cen MT"/>
            </a:endParaRPr>
          </a:p>
        </p:txBody>
      </p:sp>
      <p:sp>
        <p:nvSpPr>
          <p:cNvPr id="21" name="object 21"/>
          <p:cNvSpPr txBox="1"/>
          <p:nvPr/>
        </p:nvSpPr>
        <p:spPr>
          <a:xfrm>
            <a:off x="1863941" y="5706452"/>
            <a:ext cx="8413115" cy="411480"/>
          </a:xfrm>
          <a:prstGeom prst="rect">
            <a:avLst/>
          </a:prstGeom>
          <a:solidFill>
            <a:srgbClr val="C0C0C0"/>
          </a:solidFill>
        </p:spPr>
        <p:txBody>
          <a:bodyPr vert="horz" wrap="square" lIns="0" tIns="0" rIns="0" bIns="0" rtlCol="0">
            <a:spAutoFit/>
          </a:bodyPr>
          <a:lstStyle/>
          <a:p>
            <a:pPr>
              <a:lnSpc>
                <a:spcPts val="3080"/>
              </a:lnSpc>
            </a:pPr>
            <a:r>
              <a:rPr sz="3000" b="1" dirty="0">
                <a:solidFill>
                  <a:srgbClr val="FF0000"/>
                </a:solidFill>
                <a:latin typeface="Tw Cen MT"/>
                <a:cs typeface="Tw Cen MT"/>
              </a:rPr>
              <a:t>statisticians</a:t>
            </a:r>
            <a:r>
              <a:rPr sz="3000" dirty="0">
                <a:latin typeface="Tw Cen MT"/>
                <a:cs typeface="Tw Cen MT"/>
              </a:rPr>
              <a:t>, </a:t>
            </a:r>
            <a:r>
              <a:rPr sz="3000" b="1" dirty="0">
                <a:solidFill>
                  <a:srgbClr val="FF0000"/>
                </a:solidFill>
                <a:latin typeface="Tw Cen MT"/>
                <a:cs typeface="Tw Cen MT"/>
              </a:rPr>
              <a:t>analysts</a:t>
            </a:r>
            <a:r>
              <a:rPr sz="3000" dirty="0">
                <a:latin typeface="Tw Cen MT"/>
                <a:cs typeface="Tw Cen MT"/>
              </a:rPr>
              <a:t>, and </a:t>
            </a:r>
            <a:r>
              <a:rPr sz="3000" b="1" dirty="0">
                <a:solidFill>
                  <a:srgbClr val="FF0000"/>
                </a:solidFill>
                <a:latin typeface="Tw Cen MT"/>
                <a:cs typeface="Tw Cen MT"/>
              </a:rPr>
              <a:t>journalists </a:t>
            </a:r>
            <a:r>
              <a:rPr sz="3000" dirty="0">
                <a:latin typeface="Tw Cen MT"/>
                <a:cs typeface="Tw Cen MT"/>
              </a:rPr>
              <a:t>to</a:t>
            </a:r>
            <a:r>
              <a:rPr sz="3000" spc="-110" dirty="0">
                <a:latin typeface="Tw Cen MT"/>
                <a:cs typeface="Tw Cen MT"/>
              </a:rPr>
              <a:t> </a:t>
            </a:r>
            <a:r>
              <a:rPr sz="3000" dirty="0">
                <a:latin typeface="Tw Cen MT"/>
                <a:cs typeface="Tw Cen MT"/>
              </a:rPr>
              <a:t>communicate</a:t>
            </a:r>
            <a:endParaRPr sz="3000">
              <a:latin typeface="Tw Cen MT"/>
              <a:cs typeface="Tw Cen MT"/>
            </a:endParaRPr>
          </a:p>
        </p:txBody>
      </p:sp>
      <p:sp>
        <p:nvSpPr>
          <p:cNvPr id="22" name="object 22"/>
          <p:cNvSpPr txBox="1"/>
          <p:nvPr/>
        </p:nvSpPr>
        <p:spPr>
          <a:xfrm>
            <a:off x="1863940" y="6117932"/>
            <a:ext cx="6499860" cy="411480"/>
          </a:xfrm>
          <a:prstGeom prst="rect">
            <a:avLst/>
          </a:prstGeom>
          <a:solidFill>
            <a:srgbClr val="C0C0C0"/>
          </a:solidFill>
        </p:spPr>
        <p:txBody>
          <a:bodyPr vert="horz" wrap="square" lIns="0" tIns="0" rIns="0" bIns="0" rtlCol="0">
            <a:spAutoFit/>
          </a:bodyPr>
          <a:lstStyle/>
          <a:p>
            <a:pPr>
              <a:lnSpc>
                <a:spcPts val="3085"/>
              </a:lnSpc>
            </a:pPr>
            <a:r>
              <a:rPr sz="3000" spc="-10" dirty="0">
                <a:latin typeface="Tw Cen MT"/>
                <a:cs typeface="Tw Cen MT"/>
              </a:rPr>
              <a:t>through </a:t>
            </a:r>
            <a:r>
              <a:rPr sz="3000" dirty="0">
                <a:latin typeface="Tw Cen MT"/>
                <a:cs typeface="Tw Cen MT"/>
              </a:rPr>
              <a:t>data </a:t>
            </a:r>
            <a:r>
              <a:rPr sz="3000" spc="-5" dirty="0">
                <a:latin typeface="Tw Cen MT"/>
                <a:cs typeface="Tw Cen MT"/>
              </a:rPr>
              <a:t>in </a:t>
            </a:r>
            <a:r>
              <a:rPr sz="3000" spc="-15" dirty="0">
                <a:latin typeface="Tw Cen MT"/>
                <a:cs typeface="Tw Cen MT"/>
              </a:rPr>
              <a:t>inspiring, </a:t>
            </a:r>
            <a:r>
              <a:rPr sz="3000" spc="-10" dirty="0">
                <a:latin typeface="Tw Cen MT"/>
                <a:cs typeface="Tw Cen MT"/>
              </a:rPr>
              <a:t>informative</a:t>
            </a:r>
            <a:r>
              <a:rPr sz="3000" spc="-15" dirty="0">
                <a:latin typeface="Tw Cen MT"/>
                <a:cs typeface="Tw Cen MT"/>
              </a:rPr>
              <a:t> </a:t>
            </a:r>
            <a:r>
              <a:rPr sz="3000" spc="-45" dirty="0">
                <a:latin typeface="Tw Cen MT"/>
                <a:cs typeface="Tw Cen MT"/>
              </a:rPr>
              <a:t>ways.</a:t>
            </a:r>
            <a:endParaRPr sz="3000">
              <a:latin typeface="Tw Cen MT"/>
              <a:cs typeface="Tw Cen MT"/>
            </a:endParaRPr>
          </a:p>
        </p:txBody>
      </p:sp>
      <p:sp>
        <p:nvSpPr>
          <p:cNvPr id="23" name="object 23"/>
          <p:cNvSpPr/>
          <p:nvPr/>
        </p:nvSpPr>
        <p:spPr>
          <a:xfrm>
            <a:off x="1524000" y="45720"/>
            <a:ext cx="3081528" cy="1289303"/>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703575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99237" y="916968"/>
            <a:ext cx="8732592" cy="701089"/>
          </a:xfrm>
          <a:prstGeom prst="rect">
            <a:avLst/>
          </a:prstGeom>
        </p:spPr>
        <p:txBody>
          <a:bodyPr vert="horz" wrap="square" lIns="0" tIns="142875" rIns="0" bIns="0" rtlCol="0" anchor="ctr">
            <a:spAutoFit/>
          </a:bodyPr>
          <a:lstStyle/>
          <a:p>
            <a:pPr marL="12700" marR="5080">
              <a:lnSpc>
                <a:spcPts val="4220"/>
              </a:lnSpc>
              <a:spcBef>
                <a:spcPts val="1125"/>
              </a:spcBef>
            </a:pPr>
            <a:r>
              <a:rPr sz="4400" spc="80" dirty="0">
                <a:solidFill>
                  <a:schemeClr val="tx1"/>
                </a:solidFill>
                <a:latin typeface="Tw Cen MT Condensed"/>
                <a:cs typeface="Tw Cen MT Condensed"/>
              </a:rPr>
              <a:t>CURRENT </a:t>
            </a:r>
            <a:r>
              <a:rPr sz="4400" spc="-55" dirty="0">
                <a:solidFill>
                  <a:schemeClr val="tx1"/>
                </a:solidFill>
                <a:latin typeface="Tw Cen MT Condensed"/>
                <a:cs typeface="Tw Cen MT Condensed"/>
              </a:rPr>
              <a:t>DATA </a:t>
            </a:r>
            <a:r>
              <a:rPr sz="4400" spc="80" dirty="0">
                <a:solidFill>
                  <a:schemeClr val="tx1"/>
                </a:solidFill>
                <a:latin typeface="Tw Cen MT Condensed"/>
                <a:cs typeface="Tw Cen MT Condensed"/>
              </a:rPr>
              <a:t>SHARING </a:t>
            </a:r>
            <a:r>
              <a:rPr sz="4400" spc="70" dirty="0">
                <a:solidFill>
                  <a:schemeClr val="tx1"/>
                </a:solidFill>
                <a:latin typeface="Tw Cen MT Condensed"/>
                <a:cs typeface="Tw Cen MT Condensed"/>
              </a:rPr>
              <a:t>PRACTICES </a:t>
            </a:r>
            <a:r>
              <a:rPr sz="4400" spc="45" dirty="0">
                <a:solidFill>
                  <a:schemeClr val="tx1"/>
                </a:solidFill>
                <a:latin typeface="Tw Cen MT Condensed"/>
                <a:cs typeface="Tw Cen MT Condensed"/>
              </a:rPr>
              <a:t>ON  </a:t>
            </a:r>
            <a:r>
              <a:rPr sz="4400" spc="80" dirty="0">
                <a:solidFill>
                  <a:schemeClr val="tx1"/>
                </a:solidFill>
                <a:latin typeface="Tw Cen MT Condensed"/>
                <a:cs typeface="Tw Cen MT Condensed"/>
              </a:rPr>
              <a:t>TWITTER</a:t>
            </a:r>
            <a:endParaRPr sz="4400" dirty="0">
              <a:solidFill>
                <a:schemeClr val="tx1"/>
              </a:solidFill>
              <a:latin typeface="Tw Cen MT Condensed"/>
              <a:cs typeface="Tw Cen MT Condensed"/>
            </a:endParaRPr>
          </a:p>
        </p:txBody>
      </p:sp>
      <p:sp>
        <p:nvSpPr>
          <p:cNvPr id="3" name="object 3"/>
          <p:cNvSpPr txBox="1"/>
          <p:nvPr/>
        </p:nvSpPr>
        <p:spPr>
          <a:xfrm>
            <a:off x="859971" y="2002699"/>
            <a:ext cx="10374086" cy="4341573"/>
          </a:xfrm>
          <a:prstGeom prst="rect">
            <a:avLst/>
          </a:prstGeom>
        </p:spPr>
        <p:txBody>
          <a:bodyPr vert="horz" wrap="square" lIns="0" tIns="42545" rIns="0" bIns="0" rtlCol="0">
            <a:spAutoFit/>
          </a:bodyPr>
          <a:lstStyle/>
          <a:p>
            <a:pPr marL="184785" indent="-172085">
              <a:spcBef>
                <a:spcPts val="335"/>
              </a:spcBef>
              <a:buFont typeface="Arial"/>
              <a:buChar char="•"/>
              <a:tabLst>
                <a:tab pos="185420" algn="l"/>
              </a:tabLst>
            </a:pPr>
            <a:r>
              <a:rPr sz="2800" dirty="0">
                <a:latin typeface="Tw Cen MT"/>
                <a:cs typeface="Tw Cen MT"/>
              </a:rPr>
              <a:t>What evidence can </a:t>
            </a:r>
            <a:r>
              <a:rPr sz="2800" spc="-20" dirty="0">
                <a:latin typeface="Tw Cen MT"/>
                <a:cs typeface="Tw Cen MT"/>
              </a:rPr>
              <a:t>we </a:t>
            </a:r>
            <a:r>
              <a:rPr sz="2800" dirty="0">
                <a:latin typeface="Tw Cen MT"/>
                <a:cs typeface="Tw Cen MT"/>
              </a:rPr>
              <a:t>see of data </a:t>
            </a:r>
            <a:r>
              <a:rPr sz="2800" spc="-5" dirty="0">
                <a:latin typeface="Tw Cen MT"/>
                <a:cs typeface="Tw Cen MT"/>
              </a:rPr>
              <a:t>sharing</a:t>
            </a:r>
            <a:r>
              <a:rPr sz="2800" spc="55" dirty="0">
                <a:latin typeface="Tw Cen MT"/>
                <a:cs typeface="Tw Cen MT"/>
              </a:rPr>
              <a:t> </a:t>
            </a:r>
            <a:r>
              <a:rPr sz="2800" spc="-5" dirty="0">
                <a:latin typeface="Tw Cen MT"/>
                <a:cs typeface="Tw Cen MT"/>
              </a:rPr>
              <a:t>activities?</a:t>
            </a:r>
            <a:endParaRPr sz="2800" dirty="0">
              <a:latin typeface="Tw Cen MT"/>
              <a:cs typeface="Tw Cen MT"/>
            </a:endParaRPr>
          </a:p>
          <a:p>
            <a:pPr marL="527685" lvl="1" indent="-178435">
              <a:spcBef>
                <a:spcPts val="204"/>
              </a:spcBef>
              <a:buFont typeface="Arial"/>
              <a:buChar char="•"/>
              <a:tabLst>
                <a:tab pos="528320" algn="l"/>
              </a:tabLst>
            </a:pPr>
            <a:r>
              <a:rPr sz="2400" dirty="0">
                <a:latin typeface="Tw Cen MT"/>
                <a:cs typeface="Tw Cen MT"/>
              </a:rPr>
              <a:t>What </a:t>
            </a:r>
            <a:r>
              <a:rPr sz="2400" spc="-5" dirty="0">
                <a:latin typeface="Tw Cen MT"/>
                <a:cs typeface="Tw Cen MT"/>
              </a:rPr>
              <a:t>form is </a:t>
            </a:r>
            <a:r>
              <a:rPr sz="2400" dirty="0">
                <a:latin typeface="Tw Cen MT"/>
                <a:cs typeface="Tw Cen MT"/>
              </a:rPr>
              <a:t>data being shared</a:t>
            </a:r>
            <a:r>
              <a:rPr sz="2400" spc="-65" dirty="0">
                <a:latin typeface="Tw Cen MT"/>
                <a:cs typeface="Tw Cen MT"/>
              </a:rPr>
              <a:t> </a:t>
            </a:r>
            <a:r>
              <a:rPr sz="2400" spc="-5" dirty="0">
                <a:latin typeface="Tw Cen MT"/>
                <a:cs typeface="Tw Cen MT"/>
              </a:rPr>
              <a:t>in?</a:t>
            </a:r>
            <a:endParaRPr sz="2400" dirty="0">
              <a:latin typeface="Tw Cen MT"/>
              <a:cs typeface="Tw Cen MT"/>
            </a:endParaRPr>
          </a:p>
          <a:p>
            <a:pPr marL="527685" lvl="1" indent="-178435">
              <a:spcBef>
                <a:spcPts val="180"/>
              </a:spcBef>
              <a:buFont typeface="Arial"/>
              <a:buChar char="•"/>
              <a:tabLst>
                <a:tab pos="528320" algn="l"/>
              </a:tabLst>
            </a:pPr>
            <a:r>
              <a:rPr sz="2400" spc="-15" dirty="0">
                <a:latin typeface="Tw Cen MT"/>
                <a:cs typeface="Tw Cen MT"/>
              </a:rPr>
              <a:t>How </a:t>
            </a:r>
            <a:r>
              <a:rPr sz="2400" dirty="0">
                <a:latin typeface="Tw Cen MT"/>
                <a:cs typeface="Tw Cen MT"/>
              </a:rPr>
              <a:t>are the </a:t>
            </a:r>
            <a:r>
              <a:rPr sz="2400" spc="-5" dirty="0">
                <a:latin typeface="Tw Cen MT"/>
                <a:cs typeface="Tw Cen MT"/>
              </a:rPr>
              <a:t>various stages </a:t>
            </a:r>
            <a:r>
              <a:rPr sz="2400" dirty="0">
                <a:latin typeface="Tw Cen MT"/>
                <a:cs typeface="Tw Cen MT"/>
              </a:rPr>
              <a:t>of the data science pipeline</a:t>
            </a:r>
            <a:r>
              <a:rPr sz="2400" spc="-90" dirty="0">
                <a:latin typeface="Tw Cen MT"/>
                <a:cs typeface="Tw Cen MT"/>
              </a:rPr>
              <a:t> </a:t>
            </a:r>
            <a:r>
              <a:rPr sz="2400" dirty="0">
                <a:latin typeface="Tw Cen MT"/>
                <a:cs typeface="Tw Cen MT"/>
              </a:rPr>
              <a:t>represented?</a:t>
            </a:r>
          </a:p>
          <a:p>
            <a:pPr marL="527685" lvl="1" indent="-178435">
              <a:spcBef>
                <a:spcPts val="195"/>
              </a:spcBef>
              <a:buFont typeface="Arial"/>
              <a:buChar char="•"/>
              <a:tabLst>
                <a:tab pos="528320" algn="l"/>
              </a:tabLst>
            </a:pPr>
            <a:r>
              <a:rPr sz="2400" dirty="0">
                <a:latin typeface="Tw Cen MT"/>
                <a:cs typeface="Tw Cen MT"/>
              </a:rPr>
              <a:t>Does </a:t>
            </a:r>
            <a:r>
              <a:rPr sz="2400" spc="-20" dirty="0">
                <a:latin typeface="Tw Cen MT"/>
                <a:cs typeface="Tw Cen MT"/>
              </a:rPr>
              <a:t>anyone </a:t>
            </a:r>
            <a:r>
              <a:rPr sz="2400" dirty="0">
                <a:latin typeface="Tw Cen MT"/>
                <a:cs typeface="Tw Cen MT"/>
              </a:rPr>
              <a:t>share </a:t>
            </a:r>
            <a:r>
              <a:rPr sz="2400" spc="-5" dirty="0">
                <a:latin typeface="Tw Cen MT"/>
                <a:cs typeface="Tw Cen MT"/>
              </a:rPr>
              <a:t>raw</a:t>
            </a:r>
            <a:r>
              <a:rPr sz="2400" spc="-20" dirty="0">
                <a:latin typeface="Tw Cen MT"/>
                <a:cs typeface="Tw Cen MT"/>
              </a:rPr>
              <a:t> </a:t>
            </a:r>
            <a:r>
              <a:rPr sz="2400" dirty="0">
                <a:latin typeface="Tw Cen MT"/>
                <a:cs typeface="Tw Cen MT"/>
              </a:rPr>
              <a:t>data?</a:t>
            </a:r>
          </a:p>
          <a:p>
            <a:pPr marL="527685" lvl="1" indent="-178435">
              <a:spcBef>
                <a:spcPts val="180"/>
              </a:spcBef>
              <a:buFont typeface="Arial"/>
              <a:buChar char="•"/>
              <a:tabLst>
                <a:tab pos="528320" algn="l"/>
              </a:tabLst>
            </a:pPr>
            <a:r>
              <a:rPr sz="2400" dirty="0">
                <a:latin typeface="Tw Cen MT"/>
                <a:cs typeface="Tw Cen MT"/>
              </a:rPr>
              <a:t>Do </a:t>
            </a:r>
            <a:r>
              <a:rPr sz="2400" spc="-5" dirty="0">
                <a:latin typeface="Tw Cen MT"/>
                <a:cs typeface="Tw Cen MT"/>
              </a:rPr>
              <a:t>narratives explicitly </a:t>
            </a:r>
            <a:r>
              <a:rPr sz="2400" dirty="0">
                <a:latin typeface="Tw Cen MT"/>
                <a:cs typeface="Tw Cen MT"/>
              </a:rPr>
              <a:t>reference the data that </a:t>
            </a:r>
            <a:r>
              <a:rPr sz="2400" spc="-20" dirty="0">
                <a:latin typeface="Tw Cen MT"/>
                <a:cs typeface="Tw Cen MT"/>
              </a:rPr>
              <a:t>they </a:t>
            </a:r>
            <a:r>
              <a:rPr sz="2400" dirty="0">
                <a:latin typeface="Tw Cen MT"/>
                <a:cs typeface="Tw Cen MT"/>
              </a:rPr>
              <a:t>are </a:t>
            </a:r>
            <a:r>
              <a:rPr sz="2400" spc="-5" dirty="0">
                <a:latin typeface="Tw Cen MT"/>
                <a:cs typeface="Tw Cen MT"/>
              </a:rPr>
              <a:t>built</a:t>
            </a:r>
            <a:r>
              <a:rPr sz="2400" spc="-110" dirty="0">
                <a:latin typeface="Tw Cen MT"/>
                <a:cs typeface="Tw Cen MT"/>
              </a:rPr>
              <a:t> </a:t>
            </a:r>
            <a:r>
              <a:rPr sz="2400" dirty="0">
                <a:latin typeface="Tw Cen MT"/>
                <a:cs typeface="Tw Cen MT"/>
              </a:rPr>
              <a:t>on?</a:t>
            </a:r>
          </a:p>
          <a:p>
            <a:pPr marL="184785" indent="-172085">
              <a:spcBef>
                <a:spcPts val="530"/>
              </a:spcBef>
              <a:buFont typeface="Arial"/>
              <a:buChar char="•"/>
              <a:tabLst>
                <a:tab pos="185420" algn="l"/>
              </a:tabLst>
            </a:pPr>
            <a:r>
              <a:rPr sz="2800" spc="-20" dirty="0">
                <a:latin typeface="Tw Cen MT"/>
                <a:cs typeface="Tw Cen MT"/>
              </a:rPr>
              <a:t>How </a:t>
            </a:r>
            <a:r>
              <a:rPr sz="2800" dirty="0">
                <a:latin typeface="Tw Cen MT"/>
                <a:cs typeface="Tw Cen MT"/>
              </a:rPr>
              <a:t>common </a:t>
            </a:r>
            <a:r>
              <a:rPr sz="2800" spc="-5" dirty="0">
                <a:latin typeface="Tw Cen MT"/>
                <a:cs typeface="Tw Cen MT"/>
              </a:rPr>
              <a:t>is </a:t>
            </a:r>
            <a:r>
              <a:rPr sz="2800" dirty="0">
                <a:latin typeface="Tw Cen MT"/>
                <a:cs typeface="Tw Cen MT"/>
              </a:rPr>
              <a:t>data</a:t>
            </a:r>
            <a:r>
              <a:rPr sz="2800" spc="-20" dirty="0">
                <a:latin typeface="Tw Cen MT"/>
                <a:cs typeface="Tw Cen MT"/>
              </a:rPr>
              <a:t> </a:t>
            </a:r>
            <a:r>
              <a:rPr sz="2800" spc="-5" dirty="0">
                <a:latin typeface="Tw Cen MT"/>
                <a:cs typeface="Tw Cen MT"/>
              </a:rPr>
              <a:t>sharing</a:t>
            </a:r>
            <a:endParaRPr sz="2800" dirty="0">
              <a:latin typeface="Tw Cen MT"/>
              <a:cs typeface="Tw Cen MT"/>
            </a:endParaRPr>
          </a:p>
          <a:p>
            <a:pPr marL="527685" lvl="1" indent="-178435">
              <a:spcBef>
                <a:spcPts val="200"/>
              </a:spcBef>
              <a:buFont typeface="Arial"/>
              <a:buChar char="•"/>
              <a:tabLst>
                <a:tab pos="528320" algn="l"/>
              </a:tabLst>
            </a:pPr>
            <a:r>
              <a:rPr sz="2400" dirty="0">
                <a:latin typeface="Tw Cen MT"/>
                <a:cs typeface="Tw Cen MT"/>
              </a:rPr>
              <a:t>Who </a:t>
            </a:r>
            <a:r>
              <a:rPr sz="2400" spc="-5" dirty="0">
                <a:latin typeface="Tw Cen MT"/>
                <a:cs typeface="Tw Cen MT"/>
              </a:rPr>
              <a:t>is it </a:t>
            </a:r>
            <a:r>
              <a:rPr sz="2400" dirty="0">
                <a:latin typeface="Tw Cen MT"/>
                <a:cs typeface="Tw Cen MT"/>
              </a:rPr>
              <a:t>done</a:t>
            </a:r>
            <a:r>
              <a:rPr sz="2400" spc="-85" dirty="0">
                <a:latin typeface="Tw Cen MT"/>
                <a:cs typeface="Tw Cen MT"/>
              </a:rPr>
              <a:t> </a:t>
            </a:r>
            <a:r>
              <a:rPr sz="2400" spc="-30" dirty="0">
                <a:latin typeface="Tw Cen MT"/>
                <a:cs typeface="Tw Cen MT"/>
              </a:rPr>
              <a:t>by?</a:t>
            </a:r>
            <a:endParaRPr sz="2400" dirty="0">
              <a:latin typeface="Tw Cen MT"/>
              <a:cs typeface="Tw Cen MT"/>
            </a:endParaRPr>
          </a:p>
          <a:p>
            <a:pPr marL="527685" lvl="1" indent="-178435">
              <a:spcBef>
                <a:spcPts val="180"/>
              </a:spcBef>
              <a:buFont typeface="Arial"/>
              <a:buChar char="•"/>
              <a:tabLst>
                <a:tab pos="528320" algn="l"/>
              </a:tabLst>
            </a:pPr>
            <a:r>
              <a:rPr sz="2400" spc="-20" dirty="0">
                <a:latin typeface="Tw Cen MT"/>
                <a:cs typeface="Tw Cen MT"/>
              </a:rPr>
              <a:t>How </a:t>
            </a:r>
            <a:r>
              <a:rPr sz="2400" dirty="0">
                <a:latin typeface="Tw Cen MT"/>
                <a:cs typeface="Tw Cen MT"/>
              </a:rPr>
              <a:t>do </a:t>
            </a:r>
            <a:r>
              <a:rPr sz="2400" spc="-20" dirty="0">
                <a:latin typeface="Tw Cen MT"/>
                <a:cs typeface="Tw Cen MT"/>
              </a:rPr>
              <a:t>they </a:t>
            </a:r>
            <a:r>
              <a:rPr sz="2400" dirty="0">
                <a:latin typeface="Tw Cen MT"/>
                <a:cs typeface="Tw Cen MT"/>
              </a:rPr>
              <a:t>do</a:t>
            </a:r>
            <a:r>
              <a:rPr sz="2400" spc="-60" dirty="0">
                <a:latin typeface="Tw Cen MT"/>
                <a:cs typeface="Tw Cen MT"/>
              </a:rPr>
              <a:t> </a:t>
            </a:r>
            <a:r>
              <a:rPr sz="2400" spc="-5" dirty="0">
                <a:latin typeface="Tw Cen MT"/>
                <a:cs typeface="Tw Cen MT"/>
              </a:rPr>
              <a:t>it?</a:t>
            </a:r>
            <a:endParaRPr sz="2400" dirty="0">
              <a:latin typeface="Tw Cen MT"/>
              <a:cs typeface="Tw Cen MT"/>
            </a:endParaRPr>
          </a:p>
          <a:p>
            <a:pPr marL="184785" indent="-172085">
              <a:spcBef>
                <a:spcPts val="535"/>
              </a:spcBef>
              <a:buFont typeface="Arial"/>
              <a:buChar char="•"/>
              <a:tabLst>
                <a:tab pos="185420" algn="l"/>
              </a:tabLst>
            </a:pPr>
            <a:r>
              <a:rPr sz="2800" dirty="0">
                <a:latin typeface="Tw Cen MT"/>
                <a:cs typeface="Tw Cen MT"/>
              </a:rPr>
              <a:t>What </a:t>
            </a:r>
            <a:r>
              <a:rPr sz="2800" spc="-5" dirty="0">
                <a:latin typeface="Tw Cen MT"/>
                <a:cs typeface="Tw Cen MT"/>
              </a:rPr>
              <a:t>kind </a:t>
            </a:r>
            <a:r>
              <a:rPr sz="2800" dirty="0">
                <a:latin typeface="Tw Cen MT"/>
                <a:cs typeface="Tw Cen MT"/>
              </a:rPr>
              <a:t>of data </a:t>
            </a:r>
            <a:r>
              <a:rPr sz="2800" spc="-5" dirty="0">
                <a:latin typeface="Tw Cen MT"/>
                <a:cs typeface="Tw Cen MT"/>
              </a:rPr>
              <a:t>is </a:t>
            </a:r>
            <a:r>
              <a:rPr sz="2800" dirty="0">
                <a:latin typeface="Tw Cen MT"/>
                <a:cs typeface="Tw Cen MT"/>
              </a:rPr>
              <a:t>(not) </a:t>
            </a:r>
            <a:r>
              <a:rPr sz="2800" spc="-5" dirty="0">
                <a:latin typeface="Tw Cen MT"/>
                <a:cs typeface="Tw Cen MT"/>
              </a:rPr>
              <a:t>being</a:t>
            </a:r>
            <a:r>
              <a:rPr sz="2800" spc="55" dirty="0">
                <a:latin typeface="Tw Cen MT"/>
                <a:cs typeface="Tw Cen MT"/>
              </a:rPr>
              <a:t> </a:t>
            </a:r>
            <a:r>
              <a:rPr sz="2800" dirty="0">
                <a:latin typeface="Tw Cen MT"/>
                <a:cs typeface="Tw Cen MT"/>
              </a:rPr>
              <a:t>shared?</a:t>
            </a:r>
          </a:p>
          <a:p>
            <a:pPr marL="184785" indent="-172085">
              <a:spcBef>
                <a:spcPts val="550"/>
              </a:spcBef>
              <a:buFont typeface="Arial"/>
              <a:buChar char="•"/>
              <a:tabLst>
                <a:tab pos="185420" algn="l"/>
              </a:tabLst>
            </a:pPr>
            <a:r>
              <a:rPr sz="2800" dirty="0">
                <a:latin typeface="Tw Cen MT"/>
                <a:cs typeface="Tw Cen MT"/>
              </a:rPr>
              <a:t>Who </a:t>
            </a:r>
            <a:r>
              <a:rPr sz="2800" spc="-10" dirty="0">
                <a:latin typeface="Tw Cen MT"/>
                <a:cs typeface="Tw Cen MT"/>
              </a:rPr>
              <a:t>makes </a:t>
            </a:r>
            <a:r>
              <a:rPr sz="2800" dirty="0">
                <a:latin typeface="Tw Cen MT"/>
                <a:cs typeface="Tw Cen MT"/>
              </a:rPr>
              <a:t>use of </a:t>
            </a:r>
            <a:r>
              <a:rPr sz="2800" spc="-5" dirty="0">
                <a:latin typeface="Tw Cen MT"/>
                <a:cs typeface="Tw Cen MT"/>
              </a:rPr>
              <a:t>the </a:t>
            </a:r>
            <a:r>
              <a:rPr sz="2800" dirty="0">
                <a:latin typeface="Tw Cen MT"/>
                <a:cs typeface="Tw Cen MT"/>
              </a:rPr>
              <a:t>data </a:t>
            </a:r>
            <a:r>
              <a:rPr sz="2800" spc="-15" dirty="0">
                <a:latin typeface="Tw Cen MT"/>
                <a:cs typeface="Tw Cen MT"/>
              </a:rPr>
              <a:t>for </a:t>
            </a:r>
            <a:r>
              <a:rPr sz="2800" dirty="0">
                <a:latin typeface="Tw Cen MT"/>
                <a:cs typeface="Tw Cen MT"/>
              </a:rPr>
              <a:t>what</a:t>
            </a:r>
            <a:r>
              <a:rPr sz="2800" spc="55" dirty="0">
                <a:latin typeface="Tw Cen MT"/>
                <a:cs typeface="Tw Cen MT"/>
              </a:rPr>
              <a:t> </a:t>
            </a:r>
            <a:r>
              <a:rPr sz="2800" dirty="0">
                <a:latin typeface="Tw Cen MT"/>
                <a:cs typeface="Tw Cen MT"/>
              </a:rPr>
              <a:t>purposes?</a:t>
            </a:r>
          </a:p>
        </p:txBody>
      </p:sp>
    </p:spTree>
    <p:extLst>
      <p:ext uri="{BB962C8B-B14F-4D97-AF65-F5344CB8AC3E}">
        <p14:creationId xmlns:p14="http://schemas.microsoft.com/office/powerpoint/2010/main" val="34939353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08296" y="0"/>
            <a:ext cx="4817171" cy="6858000"/>
          </a:xfrm>
          <a:custGeom>
            <a:avLst/>
            <a:gdLst/>
            <a:ahLst/>
            <a:cxnLst/>
            <a:rect l="l" t="t" r="r" b="b"/>
            <a:pathLst>
              <a:path w="4101465" h="6858000">
                <a:moveTo>
                  <a:pt x="0" y="6858000"/>
                </a:moveTo>
                <a:lnTo>
                  <a:pt x="4101084" y="6858000"/>
                </a:lnTo>
                <a:lnTo>
                  <a:pt x="4101084" y="0"/>
                </a:lnTo>
                <a:lnTo>
                  <a:pt x="0" y="0"/>
                </a:lnTo>
                <a:lnTo>
                  <a:pt x="0" y="6858000"/>
                </a:lnTo>
                <a:close/>
              </a:path>
            </a:pathLst>
          </a:custGeom>
          <a:solidFill>
            <a:srgbClr val="513D52"/>
          </a:solidFill>
        </p:spPr>
        <p:txBody>
          <a:bodyPr wrap="square" lIns="0" tIns="0" rIns="0" bIns="0" rtlCol="0"/>
          <a:lstStyle/>
          <a:p>
            <a:endParaRPr/>
          </a:p>
        </p:txBody>
      </p:sp>
      <p:sp>
        <p:nvSpPr>
          <p:cNvPr id="3" name="object 3"/>
          <p:cNvSpPr/>
          <p:nvPr/>
        </p:nvSpPr>
        <p:spPr>
          <a:xfrm>
            <a:off x="6096000" y="640017"/>
            <a:ext cx="4091940" cy="5577903"/>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096262" y="826769"/>
            <a:ext cx="0" cy="914400"/>
          </a:xfrm>
          <a:custGeom>
            <a:avLst/>
            <a:gdLst/>
            <a:ahLst/>
            <a:cxnLst/>
            <a:rect l="l" t="t" r="r" b="b"/>
            <a:pathLst>
              <a:path h="914400">
                <a:moveTo>
                  <a:pt x="0" y="914400"/>
                </a:moveTo>
                <a:lnTo>
                  <a:pt x="0" y="0"/>
                </a:lnTo>
              </a:path>
            </a:pathLst>
          </a:custGeom>
          <a:ln w="19812">
            <a:solidFill>
              <a:srgbClr val="F8F8F8"/>
            </a:solidFill>
          </a:ln>
        </p:spPr>
        <p:txBody>
          <a:bodyPr wrap="square" lIns="0" tIns="0" rIns="0" bIns="0" rtlCol="0"/>
          <a:lstStyle/>
          <a:p>
            <a:endParaRPr/>
          </a:p>
        </p:txBody>
      </p:sp>
      <p:sp>
        <p:nvSpPr>
          <p:cNvPr id="5" name="object 5"/>
          <p:cNvSpPr txBox="1">
            <a:spLocks noGrp="1"/>
          </p:cNvSpPr>
          <p:nvPr>
            <p:ph type="title"/>
          </p:nvPr>
        </p:nvSpPr>
        <p:spPr>
          <a:xfrm>
            <a:off x="2318657" y="897383"/>
            <a:ext cx="2639805" cy="696595"/>
          </a:xfrm>
          <a:prstGeom prst="rect">
            <a:avLst/>
          </a:prstGeom>
        </p:spPr>
        <p:txBody>
          <a:bodyPr vert="horz" wrap="square" lIns="0" tIns="13335" rIns="0" bIns="0" rtlCol="0" anchor="ctr">
            <a:spAutoFit/>
          </a:bodyPr>
          <a:lstStyle/>
          <a:p>
            <a:pPr marL="12700">
              <a:lnSpc>
                <a:spcPct val="100000"/>
              </a:lnSpc>
              <a:spcBef>
                <a:spcPts val="105"/>
              </a:spcBef>
            </a:pPr>
            <a:r>
              <a:rPr sz="4400" spc="80" dirty="0">
                <a:solidFill>
                  <a:srgbClr val="FFFFFF"/>
                </a:solidFill>
                <a:latin typeface="Tw Cen MT Condensed"/>
                <a:cs typeface="Tw Cen MT Condensed"/>
              </a:rPr>
              <a:t>OFFICIAL</a:t>
            </a:r>
            <a:r>
              <a:rPr sz="4400" spc="165" dirty="0">
                <a:solidFill>
                  <a:srgbClr val="FFFFFF"/>
                </a:solidFill>
                <a:latin typeface="Tw Cen MT Condensed"/>
                <a:cs typeface="Tw Cen MT Condensed"/>
              </a:rPr>
              <a:t> </a:t>
            </a:r>
            <a:r>
              <a:rPr sz="4400" spc="-55" dirty="0">
                <a:solidFill>
                  <a:srgbClr val="FFFFFF"/>
                </a:solidFill>
                <a:latin typeface="Tw Cen MT Condensed"/>
                <a:cs typeface="Tw Cen MT Condensed"/>
              </a:rPr>
              <a:t>DATA</a:t>
            </a:r>
            <a:endParaRPr sz="4400">
              <a:latin typeface="Tw Cen MT Condensed"/>
              <a:cs typeface="Tw Cen MT Condensed"/>
            </a:endParaRPr>
          </a:p>
        </p:txBody>
      </p:sp>
      <p:sp>
        <p:nvSpPr>
          <p:cNvPr id="6" name="object 6"/>
          <p:cNvSpPr txBox="1"/>
          <p:nvPr/>
        </p:nvSpPr>
        <p:spPr>
          <a:xfrm>
            <a:off x="1219200" y="2258696"/>
            <a:ext cx="3779649" cy="3680878"/>
          </a:xfrm>
          <a:prstGeom prst="rect">
            <a:avLst/>
          </a:prstGeom>
        </p:spPr>
        <p:txBody>
          <a:bodyPr vert="horz" wrap="square" lIns="0" tIns="64769" rIns="0" bIns="0" rtlCol="0">
            <a:spAutoFit/>
          </a:bodyPr>
          <a:lstStyle/>
          <a:p>
            <a:pPr marL="184785" marR="462280" indent="-172085">
              <a:lnSpc>
                <a:spcPct val="80000"/>
              </a:lnSpc>
              <a:spcBef>
                <a:spcPts val="509"/>
              </a:spcBef>
              <a:buSzPct val="88235"/>
              <a:buFont typeface="Arial"/>
              <a:buChar char="•"/>
              <a:tabLst>
                <a:tab pos="185420" algn="l"/>
              </a:tabLst>
            </a:pPr>
            <a:r>
              <a:rPr sz="2000" dirty="0">
                <a:solidFill>
                  <a:srgbClr val="FFFFFF"/>
                </a:solidFill>
                <a:latin typeface="Tw Cen MT"/>
                <a:cs typeface="Tw Cen MT"/>
              </a:rPr>
              <a:t>6 </a:t>
            </a:r>
            <a:r>
              <a:rPr sz="2000" spc="-10" dirty="0">
                <a:solidFill>
                  <a:srgbClr val="FFFFFF"/>
                </a:solidFill>
                <a:latin typeface="Tw Cen MT"/>
                <a:cs typeface="Tw Cen MT"/>
              </a:rPr>
              <a:t>week </a:t>
            </a:r>
            <a:r>
              <a:rPr sz="2000" spc="-15" dirty="0">
                <a:solidFill>
                  <a:srgbClr val="FFFFFF"/>
                </a:solidFill>
                <a:latin typeface="Tw Cen MT"/>
                <a:cs typeface="Tw Cen MT"/>
              </a:rPr>
              <a:t>Twitter study </a:t>
            </a:r>
            <a:r>
              <a:rPr sz="2000" dirty="0">
                <a:solidFill>
                  <a:srgbClr val="FFFFFF"/>
                </a:solidFill>
                <a:latin typeface="Tw Cen MT"/>
                <a:cs typeface="Tw Cen MT"/>
              </a:rPr>
              <a:t>of  </a:t>
            </a:r>
            <a:r>
              <a:rPr sz="2000" spc="-15" dirty="0">
                <a:solidFill>
                  <a:srgbClr val="FFFFFF"/>
                </a:solidFill>
                <a:latin typeface="Tw Cen MT"/>
                <a:cs typeface="Tw Cen MT"/>
              </a:rPr>
              <a:t>ons.gov.uk</a:t>
            </a:r>
            <a:endParaRPr sz="2000" dirty="0">
              <a:latin typeface="Tw Cen MT"/>
              <a:cs typeface="Tw Cen MT"/>
            </a:endParaRPr>
          </a:p>
          <a:p>
            <a:pPr marL="184785" marR="126364" indent="-172085" algn="just">
              <a:lnSpc>
                <a:spcPct val="80000"/>
              </a:lnSpc>
              <a:spcBef>
                <a:spcPts val="805"/>
              </a:spcBef>
              <a:buSzPct val="88235"/>
              <a:buFont typeface="Arial"/>
              <a:buChar char="•"/>
              <a:tabLst>
                <a:tab pos="185420" algn="l"/>
              </a:tabLst>
            </a:pPr>
            <a:r>
              <a:rPr sz="2000" spc="-5" dirty="0">
                <a:solidFill>
                  <a:srgbClr val="FFFFFF"/>
                </a:solidFill>
                <a:latin typeface="Tw Cen MT"/>
                <a:cs typeface="Tw Cen MT"/>
              </a:rPr>
              <a:t>1186 original </a:t>
            </a:r>
            <a:r>
              <a:rPr sz="2000" spc="-10" dirty="0">
                <a:solidFill>
                  <a:srgbClr val="FFFFFF"/>
                </a:solidFill>
                <a:latin typeface="Tw Cen MT"/>
                <a:cs typeface="Tw Cen MT"/>
              </a:rPr>
              <a:t>tweets </a:t>
            </a:r>
            <a:r>
              <a:rPr sz="2000" spc="-5" dirty="0">
                <a:solidFill>
                  <a:srgbClr val="FFFFFF"/>
                </a:solidFill>
                <a:latin typeface="Tw Cen MT"/>
                <a:cs typeface="Tw Cen MT"/>
              </a:rPr>
              <a:t>made  </a:t>
            </a:r>
            <a:r>
              <a:rPr sz="2000" spc="-45" dirty="0">
                <a:solidFill>
                  <a:srgbClr val="FFFFFF"/>
                </a:solidFill>
                <a:latin typeface="Tw Cen MT"/>
                <a:cs typeface="Tw Cen MT"/>
              </a:rPr>
              <a:t>by </a:t>
            </a:r>
            <a:r>
              <a:rPr sz="2000" spc="-5" dirty="0">
                <a:solidFill>
                  <a:srgbClr val="FFFFFF"/>
                </a:solidFill>
                <a:latin typeface="Tw Cen MT"/>
                <a:cs typeface="Tw Cen MT"/>
              </a:rPr>
              <a:t>898 </a:t>
            </a:r>
            <a:r>
              <a:rPr sz="2000" spc="-15" dirty="0">
                <a:solidFill>
                  <a:srgbClr val="FFFFFF"/>
                </a:solidFill>
                <a:latin typeface="Tw Cen MT"/>
                <a:cs typeface="Tw Cen MT"/>
              </a:rPr>
              <a:t>people, </a:t>
            </a:r>
            <a:r>
              <a:rPr sz="2000" dirty="0">
                <a:solidFill>
                  <a:srgbClr val="FFFFFF"/>
                </a:solidFill>
                <a:latin typeface="Tw Cen MT"/>
                <a:cs typeface="Tw Cen MT"/>
              </a:rPr>
              <a:t>with </a:t>
            </a:r>
            <a:r>
              <a:rPr sz="2000" spc="-5" dirty="0">
                <a:solidFill>
                  <a:srgbClr val="FFFFFF"/>
                </a:solidFill>
                <a:latin typeface="Tw Cen MT"/>
                <a:cs typeface="Tw Cen MT"/>
              </a:rPr>
              <a:t>4906  subsequent</a:t>
            </a:r>
            <a:r>
              <a:rPr sz="2000" spc="5" dirty="0">
                <a:solidFill>
                  <a:srgbClr val="FFFFFF"/>
                </a:solidFill>
                <a:latin typeface="Tw Cen MT"/>
                <a:cs typeface="Tw Cen MT"/>
              </a:rPr>
              <a:t> </a:t>
            </a:r>
            <a:r>
              <a:rPr sz="2000" spc="-10" dirty="0">
                <a:solidFill>
                  <a:srgbClr val="FFFFFF"/>
                </a:solidFill>
                <a:latin typeface="Tw Cen MT"/>
                <a:cs typeface="Tw Cen MT"/>
              </a:rPr>
              <a:t>retweets</a:t>
            </a:r>
            <a:endParaRPr sz="2000" dirty="0">
              <a:latin typeface="Tw Cen MT"/>
              <a:cs typeface="Tw Cen MT"/>
            </a:endParaRPr>
          </a:p>
          <a:p>
            <a:pPr marL="184785" marR="5080" indent="-172085">
              <a:lnSpc>
                <a:spcPct val="80000"/>
              </a:lnSpc>
              <a:spcBef>
                <a:spcPts val="795"/>
              </a:spcBef>
              <a:buSzPct val="88235"/>
              <a:buFont typeface="Arial"/>
              <a:buChar char="•"/>
              <a:tabLst>
                <a:tab pos="185420" algn="l"/>
              </a:tabLst>
            </a:pPr>
            <a:r>
              <a:rPr sz="2000" dirty="0">
                <a:solidFill>
                  <a:srgbClr val="FFFFFF"/>
                </a:solidFill>
                <a:latin typeface="Tw Cen MT"/>
                <a:cs typeface="Tw Cen MT"/>
              </a:rPr>
              <a:t>15 most </a:t>
            </a:r>
            <a:r>
              <a:rPr sz="2000" spc="-10" dirty="0">
                <a:solidFill>
                  <a:srgbClr val="FFFFFF"/>
                </a:solidFill>
                <a:latin typeface="Tw Cen MT"/>
                <a:cs typeface="Tw Cen MT"/>
              </a:rPr>
              <a:t>active tweeters, </a:t>
            </a:r>
            <a:r>
              <a:rPr sz="2000" spc="-5" dirty="0">
                <a:solidFill>
                  <a:srgbClr val="FFFFFF"/>
                </a:solidFill>
                <a:latin typeface="Tw Cen MT"/>
                <a:cs typeface="Tw Cen MT"/>
              </a:rPr>
              <a:t>half  </a:t>
            </a:r>
            <a:r>
              <a:rPr sz="2000" dirty="0">
                <a:solidFill>
                  <a:srgbClr val="FFFFFF"/>
                </a:solidFill>
                <a:latin typeface="Tw Cen MT"/>
                <a:cs typeface="Tw Cen MT"/>
              </a:rPr>
              <a:t>work </a:t>
            </a:r>
            <a:r>
              <a:rPr sz="2000" spc="-15" dirty="0">
                <a:solidFill>
                  <a:srgbClr val="FFFFFF"/>
                </a:solidFill>
                <a:latin typeface="Tw Cen MT"/>
                <a:cs typeface="Tw Cen MT"/>
              </a:rPr>
              <a:t>for </a:t>
            </a:r>
            <a:r>
              <a:rPr sz="2000" spc="-5" dirty="0">
                <a:solidFill>
                  <a:srgbClr val="FFFFFF"/>
                </a:solidFill>
                <a:latin typeface="Tw Cen MT"/>
                <a:cs typeface="Tw Cen MT"/>
              </a:rPr>
              <a:t>the ONS </a:t>
            </a:r>
            <a:r>
              <a:rPr sz="2000" dirty="0">
                <a:solidFill>
                  <a:srgbClr val="FFFFFF"/>
                </a:solidFill>
                <a:latin typeface="Tw Cen MT"/>
                <a:cs typeface="Tw Cen MT"/>
              </a:rPr>
              <a:t>or </a:t>
            </a:r>
            <a:r>
              <a:rPr sz="2000" spc="-5" dirty="0">
                <a:solidFill>
                  <a:srgbClr val="FFFFFF"/>
                </a:solidFill>
                <a:latin typeface="Tw Cen MT"/>
                <a:cs typeface="Tw Cen MT"/>
              </a:rPr>
              <a:t>are  official </a:t>
            </a:r>
            <a:r>
              <a:rPr sz="2000" dirty="0">
                <a:solidFill>
                  <a:srgbClr val="FFFFFF"/>
                </a:solidFill>
                <a:latin typeface="Tw Cen MT"/>
                <a:cs typeface="Tw Cen MT"/>
              </a:rPr>
              <a:t>accounts of </a:t>
            </a:r>
            <a:r>
              <a:rPr sz="2000" spc="-5" dirty="0">
                <a:solidFill>
                  <a:srgbClr val="FFFFFF"/>
                </a:solidFill>
                <a:latin typeface="Tw Cen MT"/>
                <a:cs typeface="Tw Cen MT"/>
              </a:rPr>
              <a:t>the</a:t>
            </a:r>
            <a:r>
              <a:rPr sz="2000" spc="5" dirty="0">
                <a:solidFill>
                  <a:srgbClr val="FFFFFF"/>
                </a:solidFill>
                <a:latin typeface="Tw Cen MT"/>
                <a:cs typeface="Tw Cen MT"/>
              </a:rPr>
              <a:t> </a:t>
            </a:r>
            <a:r>
              <a:rPr sz="2000" spc="-5" dirty="0">
                <a:solidFill>
                  <a:srgbClr val="FFFFFF"/>
                </a:solidFill>
                <a:latin typeface="Tw Cen MT"/>
                <a:cs typeface="Tw Cen MT"/>
              </a:rPr>
              <a:t>ONS</a:t>
            </a:r>
            <a:endParaRPr sz="2000" dirty="0">
              <a:latin typeface="Tw Cen MT"/>
              <a:cs typeface="Tw Cen MT"/>
            </a:endParaRPr>
          </a:p>
          <a:p>
            <a:pPr marL="184785" marR="120014" indent="-172085">
              <a:lnSpc>
                <a:spcPct val="80000"/>
              </a:lnSpc>
              <a:spcBef>
                <a:spcPts val="805"/>
              </a:spcBef>
              <a:buSzPct val="88235"/>
              <a:buFont typeface="Arial"/>
              <a:buChar char="•"/>
              <a:tabLst>
                <a:tab pos="185420" algn="l"/>
              </a:tabLst>
            </a:pPr>
            <a:r>
              <a:rPr sz="2000" spc="-5" dirty="0">
                <a:solidFill>
                  <a:srgbClr val="FFFFFF"/>
                </a:solidFill>
                <a:latin typeface="Tw Cen MT"/>
                <a:cs typeface="Tw Cen MT"/>
              </a:rPr>
              <a:t>Most retweeted </a:t>
            </a:r>
            <a:r>
              <a:rPr sz="2000" spc="-10" dirty="0">
                <a:solidFill>
                  <a:srgbClr val="FFFFFF"/>
                </a:solidFill>
                <a:latin typeface="Tw Cen MT"/>
                <a:cs typeface="Tw Cen MT"/>
              </a:rPr>
              <a:t>tweet </a:t>
            </a:r>
            <a:r>
              <a:rPr sz="2000" spc="-5" dirty="0">
                <a:solidFill>
                  <a:srgbClr val="FFFFFF"/>
                </a:solidFill>
                <a:latin typeface="Tw Cen MT"/>
                <a:cs typeface="Tw Cen MT"/>
              </a:rPr>
              <a:t>(503  times) is </a:t>
            </a:r>
            <a:r>
              <a:rPr sz="2000" spc="-45" dirty="0">
                <a:solidFill>
                  <a:srgbClr val="FFFFFF"/>
                </a:solidFill>
                <a:latin typeface="Tw Cen MT"/>
                <a:cs typeface="Tw Cen MT"/>
              </a:rPr>
              <a:t>by </a:t>
            </a:r>
            <a:r>
              <a:rPr sz="2000" dirty="0">
                <a:solidFill>
                  <a:srgbClr val="FFFFFF"/>
                </a:solidFill>
                <a:latin typeface="Tw Cen MT"/>
                <a:cs typeface="Tw Cen MT"/>
              </a:rPr>
              <a:t>a BBC </a:t>
            </a:r>
            <a:r>
              <a:rPr sz="2000" spc="-5" dirty="0">
                <a:solidFill>
                  <a:srgbClr val="FFFFFF"/>
                </a:solidFill>
                <a:latin typeface="Tw Cen MT"/>
                <a:cs typeface="Tw Cen MT"/>
              </a:rPr>
              <a:t>journalist  mentioning </a:t>
            </a:r>
            <a:r>
              <a:rPr sz="2000" dirty="0">
                <a:solidFill>
                  <a:srgbClr val="FFFFFF"/>
                </a:solidFill>
                <a:latin typeface="Tw Cen MT"/>
                <a:cs typeface="Tw Cen MT"/>
              </a:rPr>
              <a:t>an </a:t>
            </a:r>
            <a:r>
              <a:rPr sz="2000" spc="-5" dirty="0">
                <a:solidFill>
                  <a:srgbClr val="FFFFFF"/>
                </a:solidFill>
                <a:latin typeface="Tw Cen MT"/>
                <a:cs typeface="Tw Cen MT"/>
              </a:rPr>
              <a:t>ONS data  visualisation</a:t>
            </a:r>
            <a:endParaRPr sz="2000" dirty="0">
              <a:latin typeface="Tw Cen MT"/>
              <a:cs typeface="Tw Cen MT"/>
            </a:endParaRPr>
          </a:p>
          <a:p>
            <a:pPr marL="184785" marR="81280" indent="-172085">
              <a:lnSpc>
                <a:spcPct val="80000"/>
              </a:lnSpc>
              <a:spcBef>
                <a:spcPts val="800"/>
              </a:spcBef>
              <a:buSzPct val="88235"/>
              <a:buFont typeface="Arial"/>
              <a:buChar char="•"/>
              <a:tabLst>
                <a:tab pos="185420" algn="l"/>
              </a:tabLst>
            </a:pPr>
            <a:r>
              <a:rPr sz="2000" spc="-5" dirty="0">
                <a:solidFill>
                  <a:srgbClr val="FFFFFF"/>
                </a:solidFill>
                <a:latin typeface="Tw Cen MT"/>
                <a:cs typeface="Tw Cen MT"/>
              </a:rPr>
              <a:t>One </a:t>
            </a:r>
            <a:r>
              <a:rPr sz="2000" dirty="0">
                <a:solidFill>
                  <a:srgbClr val="FFFFFF"/>
                </a:solidFill>
                <a:latin typeface="Tw Cen MT"/>
                <a:cs typeface="Tw Cen MT"/>
              </a:rPr>
              <a:t>of </a:t>
            </a:r>
            <a:r>
              <a:rPr sz="2000" spc="-5" dirty="0">
                <a:solidFill>
                  <a:srgbClr val="FFFFFF"/>
                </a:solidFill>
                <a:latin typeface="Tw Cen MT"/>
                <a:cs typeface="Tw Cen MT"/>
              </a:rPr>
              <a:t>the </a:t>
            </a:r>
            <a:r>
              <a:rPr sz="2000" dirty="0">
                <a:solidFill>
                  <a:srgbClr val="FFFFFF"/>
                </a:solidFill>
                <a:latin typeface="Tw Cen MT"/>
                <a:cs typeface="Tw Cen MT"/>
              </a:rPr>
              <a:t>64 </a:t>
            </a:r>
            <a:r>
              <a:rPr sz="2000" spc="-5" dirty="0">
                <a:solidFill>
                  <a:srgbClr val="FFFFFF"/>
                </a:solidFill>
                <a:latin typeface="Tw Cen MT"/>
                <a:cs typeface="Tw Cen MT"/>
              </a:rPr>
              <a:t>separate  </a:t>
            </a:r>
            <a:r>
              <a:rPr sz="2000" spc="-10" dirty="0">
                <a:solidFill>
                  <a:srgbClr val="FFFFFF"/>
                </a:solidFill>
                <a:latin typeface="Tw Cen MT"/>
                <a:cs typeface="Tw Cen MT"/>
              </a:rPr>
              <a:t>tweets </a:t>
            </a:r>
            <a:r>
              <a:rPr sz="2000" spc="-5" dirty="0">
                <a:solidFill>
                  <a:srgbClr val="FFFFFF"/>
                </a:solidFill>
                <a:latin typeface="Tw Cen MT"/>
                <a:cs typeface="Tw Cen MT"/>
              </a:rPr>
              <a:t>about this ONS data  </a:t>
            </a:r>
            <a:r>
              <a:rPr sz="2000" dirty="0">
                <a:solidFill>
                  <a:srgbClr val="FFFFFF"/>
                </a:solidFill>
                <a:latin typeface="Tw Cen MT"/>
                <a:cs typeface="Tw Cen MT"/>
              </a:rPr>
              <a:t>release</a:t>
            </a:r>
            <a:endParaRPr sz="2000" dirty="0">
              <a:latin typeface="Tw Cen MT"/>
              <a:cs typeface="Tw Cen MT"/>
            </a:endParaRPr>
          </a:p>
        </p:txBody>
      </p:sp>
    </p:spTree>
    <p:extLst>
      <p:ext uri="{BB962C8B-B14F-4D97-AF65-F5344CB8AC3E}">
        <p14:creationId xmlns:p14="http://schemas.microsoft.com/office/powerpoint/2010/main" val="17820006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1115" y="0"/>
            <a:ext cx="4874352" cy="6858000"/>
          </a:xfrm>
          <a:custGeom>
            <a:avLst/>
            <a:gdLst/>
            <a:ahLst/>
            <a:cxnLst/>
            <a:rect l="l" t="t" r="r" b="b"/>
            <a:pathLst>
              <a:path w="4101465" h="6858000">
                <a:moveTo>
                  <a:pt x="0" y="6858000"/>
                </a:moveTo>
                <a:lnTo>
                  <a:pt x="4101084" y="6858000"/>
                </a:lnTo>
                <a:lnTo>
                  <a:pt x="4101084" y="0"/>
                </a:lnTo>
                <a:lnTo>
                  <a:pt x="0" y="0"/>
                </a:lnTo>
                <a:lnTo>
                  <a:pt x="0" y="6858000"/>
                </a:lnTo>
                <a:close/>
              </a:path>
            </a:pathLst>
          </a:custGeom>
          <a:solidFill>
            <a:srgbClr val="957C53"/>
          </a:solidFill>
        </p:spPr>
        <p:txBody>
          <a:bodyPr wrap="square" lIns="0" tIns="0" rIns="0" bIns="0" rtlCol="0"/>
          <a:lstStyle/>
          <a:p>
            <a:endParaRPr/>
          </a:p>
        </p:txBody>
      </p:sp>
      <p:sp>
        <p:nvSpPr>
          <p:cNvPr id="3" name="object 3"/>
          <p:cNvSpPr/>
          <p:nvPr/>
        </p:nvSpPr>
        <p:spPr>
          <a:xfrm>
            <a:off x="6096000" y="640080"/>
            <a:ext cx="4091940" cy="557784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096262" y="826769"/>
            <a:ext cx="0" cy="914400"/>
          </a:xfrm>
          <a:custGeom>
            <a:avLst/>
            <a:gdLst/>
            <a:ahLst/>
            <a:cxnLst/>
            <a:rect l="l" t="t" r="r" b="b"/>
            <a:pathLst>
              <a:path h="914400">
                <a:moveTo>
                  <a:pt x="0" y="914400"/>
                </a:moveTo>
                <a:lnTo>
                  <a:pt x="0" y="0"/>
                </a:lnTo>
              </a:path>
            </a:pathLst>
          </a:custGeom>
          <a:ln w="19812">
            <a:solidFill>
              <a:srgbClr val="F8F8F8"/>
            </a:solidFill>
          </a:ln>
        </p:spPr>
        <p:txBody>
          <a:bodyPr wrap="square" lIns="0" tIns="0" rIns="0" bIns="0" rtlCol="0"/>
          <a:lstStyle/>
          <a:p>
            <a:endParaRPr/>
          </a:p>
        </p:txBody>
      </p:sp>
      <p:sp>
        <p:nvSpPr>
          <p:cNvPr id="5" name="object 5"/>
          <p:cNvSpPr txBox="1">
            <a:spLocks noGrp="1"/>
          </p:cNvSpPr>
          <p:nvPr>
            <p:ph type="title"/>
          </p:nvPr>
        </p:nvSpPr>
        <p:spPr>
          <a:xfrm>
            <a:off x="2370836" y="897383"/>
            <a:ext cx="1917064" cy="696595"/>
          </a:xfrm>
          <a:prstGeom prst="rect">
            <a:avLst/>
          </a:prstGeom>
        </p:spPr>
        <p:txBody>
          <a:bodyPr vert="horz" wrap="square" lIns="0" tIns="13335" rIns="0" bIns="0" rtlCol="0" anchor="ctr">
            <a:spAutoFit/>
          </a:bodyPr>
          <a:lstStyle/>
          <a:p>
            <a:pPr marL="12700">
              <a:lnSpc>
                <a:spcPct val="100000"/>
              </a:lnSpc>
              <a:spcBef>
                <a:spcPts val="105"/>
              </a:spcBef>
            </a:pPr>
            <a:r>
              <a:rPr sz="4400" spc="70" dirty="0">
                <a:solidFill>
                  <a:srgbClr val="FFFFFF"/>
                </a:solidFill>
                <a:latin typeface="Tw Cen MT Condensed"/>
                <a:cs typeface="Tw Cen MT Condensed"/>
              </a:rPr>
              <a:t>OPEN</a:t>
            </a:r>
            <a:r>
              <a:rPr sz="4400" spc="120" dirty="0">
                <a:solidFill>
                  <a:srgbClr val="FFFFFF"/>
                </a:solidFill>
                <a:latin typeface="Tw Cen MT Condensed"/>
                <a:cs typeface="Tw Cen MT Condensed"/>
              </a:rPr>
              <a:t> </a:t>
            </a:r>
            <a:r>
              <a:rPr sz="4400" spc="-55" dirty="0">
                <a:solidFill>
                  <a:srgbClr val="FFFFFF"/>
                </a:solidFill>
                <a:latin typeface="Tw Cen MT Condensed"/>
                <a:cs typeface="Tw Cen MT Condensed"/>
              </a:rPr>
              <a:t>DATA</a:t>
            </a:r>
            <a:endParaRPr sz="4400">
              <a:latin typeface="Tw Cen MT Condensed"/>
              <a:cs typeface="Tw Cen MT Condensed"/>
            </a:endParaRPr>
          </a:p>
        </p:txBody>
      </p:sp>
      <p:sp>
        <p:nvSpPr>
          <p:cNvPr id="6" name="object 6"/>
          <p:cNvSpPr txBox="1"/>
          <p:nvPr/>
        </p:nvSpPr>
        <p:spPr>
          <a:xfrm>
            <a:off x="1262743" y="2258695"/>
            <a:ext cx="3772299" cy="3824508"/>
          </a:xfrm>
          <a:prstGeom prst="rect">
            <a:avLst/>
          </a:prstGeom>
        </p:spPr>
        <p:txBody>
          <a:bodyPr vert="horz" wrap="square" lIns="0" tIns="64769" rIns="0" bIns="0" rtlCol="0">
            <a:spAutoFit/>
          </a:bodyPr>
          <a:lstStyle/>
          <a:p>
            <a:pPr marL="184785" marR="354965" indent="-172085">
              <a:lnSpc>
                <a:spcPct val="80000"/>
              </a:lnSpc>
              <a:spcBef>
                <a:spcPts val="509"/>
              </a:spcBef>
              <a:buSzPct val="88235"/>
              <a:buFont typeface="Arial"/>
              <a:buChar char="•"/>
              <a:tabLst>
                <a:tab pos="185420" algn="l"/>
              </a:tabLst>
            </a:pPr>
            <a:r>
              <a:rPr sz="2000" dirty="0">
                <a:solidFill>
                  <a:srgbClr val="FFFFFF"/>
                </a:solidFill>
                <a:latin typeface="Tw Cen MT"/>
                <a:cs typeface="Tw Cen MT"/>
              </a:rPr>
              <a:t>Six </a:t>
            </a:r>
            <a:r>
              <a:rPr sz="2000" spc="-10" dirty="0">
                <a:solidFill>
                  <a:srgbClr val="FFFFFF"/>
                </a:solidFill>
                <a:latin typeface="Tw Cen MT"/>
                <a:cs typeface="Tw Cen MT"/>
              </a:rPr>
              <a:t>week </a:t>
            </a:r>
            <a:r>
              <a:rPr sz="2000" spc="-15" dirty="0">
                <a:solidFill>
                  <a:srgbClr val="FFFFFF"/>
                </a:solidFill>
                <a:latin typeface="Tw Cen MT"/>
                <a:cs typeface="Tw Cen MT"/>
              </a:rPr>
              <a:t>Twitter study </a:t>
            </a:r>
            <a:r>
              <a:rPr sz="2000" dirty="0">
                <a:solidFill>
                  <a:srgbClr val="FFFFFF"/>
                </a:solidFill>
                <a:latin typeface="Tw Cen MT"/>
                <a:cs typeface="Tw Cen MT"/>
              </a:rPr>
              <a:t>of  </a:t>
            </a:r>
            <a:r>
              <a:rPr sz="2000" spc="-15" dirty="0">
                <a:solidFill>
                  <a:srgbClr val="FFFFFF"/>
                </a:solidFill>
                <a:latin typeface="Tw Cen MT"/>
                <a:cs typeface="Tw Cen MT"/>
              </a:rPr>
              <a:t>data.gov.uk</a:t>
            </a:r>
            <a:endParaRPr sz="2000" dirty="0">
              <a:latin typeface="Tw Cen MT"/>
              <a:cs typeface="Tw Cen MT"/>
            </a:endParaRPr>
          </a:p>
          <a:p>
            <a:pPr marL="184785" marR="5080" indent="-172085">
              <a:lnSpc>
                <a:spcPct val="80000"/>
              </a:lnSpc>
              <a:spcBef>
                <a:spcPts val="805"/>
              </a:spcBef>
              <a:buSzPct val="88235"/>
              <a:buFont typeface="Arial"/>
              <a:buChar char="•"/>
              <a:tabLst>
                <a:tab pos="185420" algn="l"/>
              </a:tabLst>
            </a:pPr>
            <a:r>
              <a:rPr sz="2000" spc="-5" dirty="0">
                <a:solidFill>
                  <a:srgbClr val="FFFFFF"/>
                </a:solidFill>
                <a:latin typeface="Tw Cen MT"/>
                <a:cs typeface="Tw Cen MT"/>
              </a:rPr>
              <a:t>113 original </a:t>
            </a:r>
            <a:r>
              <a:rPr sz="2000" spc="-10" dirty="0">
                <a:solidFill>
                  <a:srgbClr val="FFFFFF"/>
                </a:solidFill>
                <a:latin typeface="Tw Cen MT"/>
                <a:cs typeface="Tw Cen MT"/>
              </a:rPr>
              <a:t>tweets </a:t>
            </a:r>
            <a:r>
              <a:rPr sz="2000" spc="-5" dirty="0">
                <a:solidFill>
                  <a:srgbClr val="FFFFFF"/>
                </a:solidFill>
                <a:latin typeface="Tw Cen MT"/>
                <a:cs typeface="Tw Cen MT"/>
              </a:rPr>
              <a:t>made </a:t>
            </a:r>
            <a:r>
              <a:rPr sz="2000" spc="-45" dirty="0">
                <a:solidFill>
                  <a:srgbClr val="FFFFFF"/>
                </a:solidFill>
                <a:latin typeface="Tw Cen MT"/>
                <a:cs typeface="Tw Cen MT"/>
              </a:rPr>
              <a:t>by  </a:t>
            </a:r>
            <a:r>
              <a:rPr sz="2000" dirty="0">
                <a:solidFill>
                  <a:srgbClr val="FFFFFF"/>
                </a:solidFill>
                <a:latin typeface="Tw Cen MT"/>
                <a:cs typeface="Tw Cen MT"/>
              </a:rPr>
              <a:t>87 </a:t>
            </a:r>
            <a:r>
              <a:rPr sz="2000" spc="-5" dirty="0">
                <a:solidFill>
                  <a:srgbClr val="FFFFFF"/>
                </a:solidFill>
                <a:latin typeface="Tw Cen MT"/>
                <a:cs typeface="Tw Cen MT"/>
              </a:rPr>
              <a:t>different accounts, </a:t>
            </a:r>
            <a:r>
              <a:rPr sz="2000" dirty="0">
                <a:solidFill>
                  <a:srgbClr val="FFFFFF"/>
                </a:solidFill>
                <a:latin typeface="Tw Cen MT"/>
                <a:cs typeface="Tw Cen MT"/>
              </a:rPr>
              <a:t>with  258 </a:t>
            </a:r>
            <a:r>
              <a:rPr sz="2000" spc="-5" dirty="0">
                <a:solidFill>
                  <a:srgbClr val="FFFFFF"/>
                </a:solidFill>
                <a:latin typeface="Tw Cen MT"/>
                <a:cs typeface="Tw Cen MT"/>
              </a:rPr>
              <a:t>subsequent</a:t>
            </a:r>
            <a:r>
              <a:rPr sz="2000" dirty="0">
                <a:solidFill>
                  <a:srgbClr val="FFFFFF"/>
                </a:solidFill>
                <a:latin typeface="Tw Cen MT"/>
                <a:cs typeface="Tw Cen MT"/>
              </a:rPr>
              <a:t> </a:t>
            </a:r>
            <a:r>
              <a:rPr sz="2000" spc="-10" dirty="0">
                <a:solidFill>
                  <a:srgbClr val="FFFFFF"/>
                </a:solidFill>
                <a:latin typeface="Tw Cen MT"/>
                <a:cs typeface="Tw Cen MT"/>
              </a:rPr>
              <a:t>retweets</a:t>
            </a:r>
            <a:endParaRPr sz="2000" dirty="0">
              <a:latin typeface="Tw Cen MT"/>
              <a:cs typeface="Tw Cen MT"/>
            </a:endParaRPr>
          </a:p>
          <a:p>
            <a:pPr marL="184785" marR="215265" indent="-172085">
              <a:lnSpc>
                <a:spcPct val="80000"/>
              </a:lnSpc>
              <a:spcBef>
                <a:spcPts val="795"/>
              </a:spcBef>
              <a:buSzPct val="88235"/>
              <a:buFont typeface="Arial"/>
              <a:buChar char="•"/>
              <a:tabLst>
                <a:tab pos="185420" algn="l"/>
              </a:tabLst>
            </a:pPr>
            <a:r>
              <a:rPr sz="2000" dirty="0">
                <a:solidFill>
                  <a:srgbClr val="FFFFFF"/>
                </a:solidFill>
                <a:latin typeface="Tw Cen MT"/>
                <a:cs typeface="Tw Cen MT"/>
              </a:rPr>
              <a:t>No </a:t>
            </a:r>
            <a:r>
              <a:rPr sz="2000" spc="-5" dirty="0">
                <a:solidFill>
                  <a:srgbClr val="FFFFFF"/>
                </a:solidFill>
                <a:latin typeface="Tw Cen MT"/>
                <a:cs typeface="Tw Cen MT"/>
              </a:rPr>
              <a:t>bias </a:t>
            </a:r>
            <a:r>
              <a:rPr sz="2000" spc="-20" dirty="0">
                <a:solidFill>
                  <a:srgbClr val="FFFFFF"/>
                </a:solidFill>
                <a:latin typeface="Tw Cen MT"/>
                <a:cs typeface="Tw Cen MT"/>
              </a:rPr>
              <a:t>towards  </a:t>
            </a:r>
            <a:r>
              <a:rPr sz="2000" spc="-10" dirty="0">
                <a:solidFill>
                  <a:srgbClr val="FFFFFF"/>
                </a:solidFill>
                <a:latin typeface="Tw Cen MT"/>
                <a:cs typeface="Tw Cen MT"/>
              </a:rPr>
              <a:t>organisational </a:t>
            </a:r>
            <a:r>
              <a:rPr sz="2000" spc="-5" dirty="0">
                <a:solidFill>
                  <a:srgbClr val="FFFFFF"/>
                </a:solidFill>
                <a:latin typeface="Tw Cen MT"/>
                <a:cs typeface="Tw Cen MT"/>
              </a:rPr>
              <a:t>affiliation is  present in the </a:t>
            </a:r>
            <a:r>
              <a:rPr sz="2000" dirty="0">
                <a:solidFill>
                  <a:srgbClr val="FFFFFF"/>
                </a:solidFill>
                <a:latin typeface="Tw Cen MT"/>
                <a:cs typeface="Tw Cen MT"/>
              </a:rPr>
              <a:t>set of </a:t>
            </a:r>
            <a:r>
              <a:rPr sz="2000" spc="-10" dirty="0">
                <a:solidFill>
                  <a:srgbClr val="FFFFFF"/>
                </a:solidFill>
                <a:latin typeface="Tw Cen MT"/>
                <a:cs typeface="Tw Cen MT"/>
              </a:rPr>
              <a:t>active  </a:t>
            </a:r>
            <a:r>
              <a:rPr sz="2000" spc="-5" dirty="0">
                <a:solidFill>
                  <a:srgbClr val="FFFFFF"/>
                </a:solidFill>
                <a:latin typeface="Tw Cen MT"/>
                <a:cs typeface="Tw Cen MT"/>
              </a:rPr>
              <a:t>retweeters</a:t>
            </a:r>
            <a:endParaRPr sz="2000" dirty="0">
              <a:latin typeface="Tw Cen MT"/>
              <a:cs typeface="Tw Cen MT"/>
            </a:endParaRPr>
          </a:p>
          <a:p>
            <a:pPr marL="184785" marR="20955" indent="-172085">
              <a:lnSpc>
                <a:spcPct val="80000"/>
              </a:lnSpc>
              <a:spcBef>
                <a:spcPts val="805"/>
              </a:spcBef>
              <a:buSzPct val="88235"/>
              <a:buFont typeface="Arial"/>
              <a:buChar char="•"/>
              <a:tabLst>
                <a:tab pos="185420" algn="l"/>
              </a:tabLst>
            </a:pPr>
            <a:r>
              <a:rPr sz="2000" dirty="0">
                <a:solidFill>
                  <a:srgbClr val="FFFFFF"/>
                </a:solidFill>
                <a:latin typeface="Tw Cen MT"/>
                <a:cs typeface="Tw Cen MT"/>
              </a:rPr>
              <a:t>The </a:t>
            </a:r>
            <a:r>
              <a:rPr sz="2000" spc="-5" dirty="0">
                <a:solidFill>
                  <a:srgbClr val="FFFFFF"/>
                </a:solidFill>
                <a:latin typeface="Tw Cen MT"/>
                <a:cs typeface="Tw Cen MT"/>
              </a:rPr>
              <a:t>single </a:t>
            </a:r>
            <a:r>
              <a:rPr sz="2000" dirty="0">
                <a:solidFill>
                  <a:srgbClr val="FFFFFF"/>
                </a:solidFill>
                <a:latin typeface="Tw Cen MT"/>
                <a:cs typeface="Tw Cen MT"/>
              </a:rPr>
              <a:t>most </a:t>
            </a:r>
            <a:r>
              <a:rPr sz="2000" spc="-10" dirty="0">
                <a:solidFill>
                  <a:srgbClr val="FFFFFF"/>
                </a:solidFill>
                <a:latin typeface="Tw Cen MT"/>
                <a:cs typeface="Tw Cen MT"/>
              </a:rPr>
              <a:t>retweeted  tweet </a:t>
            </a:r>
            <a:r>
              <a:rPr sz="2000" spc="-5" dirty="0">
                <a:solidFill>
                  <a:srgbClr val="FFFFFF"/>
                </a:solidFill>
                <a:latin typeface="Tw Cen MT"/>
                <a:cs typeface="Tw Cen MT"/>
              </a:rPr>
              <a:t>(121 times) is </a:t>
            </a:r>
            <a:r>
              <a:rPr sz="2000" spc="-45" dirty="0">
                <a:solidFill>
                  <a:srgbClr val="FFFFFF"/>
                </a:solidFill>
                <a:latin typeface="Tw Cen MT"/>
                <a:cs typeface="Tw Cen MT"/>
              </a:rPr>
              <a:t>by </a:t>
            </a:r>
            <a:r>
              <a:rPr sz="2000" dirty="0">
                <a:solidFill>
                  <a:srgbClr val="FFFFFF"/>
                </a:solidFill>
                <a:latin typeface="Tw Cen MT"/>
                <a:cs typeface="Tw Cen MT"/>
              </a:rPr>
              <a:t>a  </a:t>
            </a:r>
            <a:r>
              <a:rPr sz="2000" spc="-5" dirty="0">
                <a:solidFill>
                  <a:srgbClr val="FFFFFF"/>
                </a:solidFill>
                <a:latin typeface="Tw Cen MT"/>
                <a:cs typeface="Tw Cen MT"/>
              </a:rPr>
              <a:t>Joint Nature </a:t>
            </a:r>
            <a:r>
              <a:rPr sz="2000" dirty="0">
                <a:solidFill>
                  <a:srgbClr val="FFFFFF"/>
                </a:solidFill>
                <a:latin typeface="Tw Cen MT"/>
                <a:cs typeface="Tw Cen MT"/>
              </a:rPr>
              <a:t>Conservation  Committee earth</a:t>
            </a:r>
            <a:r>
              <a:rPr sz="2000" spc="-45" dirty="0">
                <a:solidFill>
                  <a:srgbClr val="FFFFFF"/>
                </a:solidFill>
                <a:latin typeface="Tw Cen MT"/>
                <a:cs typeface="Tw Cen MT"/>
              </a:rPr>
              <a:t> </a:t>
            </a:r>
            <a:r>
              <a:rPr sz="2000" dirty="0">
                <a:solidFill>
                  <a:srgbClr val="FFFFFF"/>
                </a:solidFill>
                <a:latin typeface="Tw Cen MT"/>
                <a:cs typeface="Tw Cen MT"/>
              </a:rPr>
              <a:t>observation  </a:t>
            </a:r>
            <a:r>
              <a:rPr sz="2000" spc="-5" dirty="0">
                <a:solidFill>
                  <a:srgbClr val="FFFFFF"/>
                </a:solidFill>
                <a:latin typeface="Tw Cen MT"/>
                <a:cs typeface="Tw Cen MT"/>
              </a:rPr>
              <a:t>specialist. Mentions </a:t>
            </a:r>
            <a:r>
              <a:rPr sz="2000" dirty="0">
                <a:solidFill>
                  <a:srgbClr val="FFFFFF"/>
                </a:solidFill>
                <a:latin typeface="Tw Cen MT"/>
                <a:cs typeface="Tw Cen MT"/>
              </a:rPr>
              <a:t>a </a:t>
            </a:r>
            <a:r>
              <a:rPr sz="2000" spc="-10" dirty="0">
                <a:solidFill>
                  <a:srgbClr val="FFFFFF"/>
                </a:solidFill>
                <a:latin typeface="Tw Cen MT"/>
                <a:cs typeface="Tw Cen MT"/>
              </a:rPr>
              <a:t>crop  </a:t>
            </a:r>
            <a:r>
              <a:rPr sz="2000" dirty="0">
                <a:solidFill>
                  <a:srgbClr val="FFFFFF"/>
                </a:solidFill>
                <a:latin typeface="Tw Cen MT"/>
                <a:cs typeface="Tw Cen MT"/>
              </a:rPr>
              <a:t>map </a:t>
            </a:r>
            <a:r>
              <a:rPr sz="2000" spc="-5" dirty="0">
                <a:solidFill>
                  <a:srgbClr val="FFFFFF"/>
                </a:solidFill>
                <a:latin typeface="Tw Cen MT"/>
                <a:cs typeface="Tw Cen MT"/>
              </a:rPr>
              <a:t>visualisation </a:t>
            </a:r>
            <a:r>
              <a:rPr sz="2000" spc="-10" dirty="0">
                <a:solidFill>
                  <a:srgbClr val="FFFFFF"/>
                </a:solidFill>
                <a:latin typeface="Tw Cen MT"/>
                <a:cs typeface="Tw Cen MT"/>
              </a:rPr>
              <a:t>from  environment.data.gov.uk</a:t>
            </a:r>
            <a:endParaRPr sz="2000" dirty="0">
              <a:latin typeface="Tw Cen MT"/>
              <a:cs typeface="Tw Cen MT"/>
            </a:endParaRPr>
          </a:p>
        </p:txBody>
      </p:sp>
    </p:spTree>
    <p:extLst>
      <p:ext uri="{BB962C8B-B14F-4D97-AF65-F5344CB8AC3E}">
        <p14:creationId xmlns:p14="http://schemas.microsoft.com/office/powerpoint/2010/main" val="23819595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Most Twitter-popular UK data journalists</a:t>
            </a:r>
          </a:p>
        </p:txBody>
      </p:sp>
      <p:graphicFrame>
        <p:nvGraphicFramePr>
          <p:cNvPr id="4" name="Content Placeholder 3"/>
          <p:cNvGraphicFramePr>
            <a:graphicFrameLocks noGrp="1"/>
          </p:cNvGraphicFramePr>
          <p:nvPr>
            <p:ph idx="1"/>
            <p:extLst/>
          </p:nvPr>
        </p:nvGraphicFramePr>
        <p:xfrm>
          <a:off x="838199" y="1825630"/>
          <a:ext cx="10515601" cy="4998664"/>
        </p:xfrm>
        <a:graphic>
          <a:graphicData uri="http://schemas.openxmlformats.org/drawingml/2006/table">
            <a:tbl>
              <a:tblPr firstCol="1" bandRow="1">
                <a:tableStyleId>{5C22544A-7EE6-4342-B048-85BDC9FD1C3A}</a:tableStyleId>
              </a:tblPr>
              <a:tblGrid>
                <a:gridCol w="1130450">
                  <a:extLst>
                    <a:ext uri="{9D8B030D-6E8A-4147-A177-3AD203B41FA5}">
                      <a16:colId xmlns:a16="http://schemas.microsoft.com/office/drawing/2014/main" val="20000"/>
                    </a:ext>
                  </a:extLst>
                </a:gridCol>
                <a:gridCol w="1161826">
                  <a:extLst>
                    <a:ext uri="{9D8B030D-6E8A-4147-A177-3AD203B41FA5}">
                      <a16:colId xmlns:a16="http://schemas.microsoft.com/office/drawing/2014/main" val="20001"/>
                    </a:ext>
                  </a:extLst>
                </a:gridCol>
                <a:gridCol w="8223325">
                  <a:extLst>
                    <a:ext uri="{9D8B030D-6E8A-4147-A177-3AD203B41FA5}">
                      <a16:colId xmlns:a16="http://schemas.microsoft.com/office/drawing/2014/main" val="20002"/>
                    </a:ext>
                  </a:extLst>
                </a:gridCol>
              </a:tblGrid>
              <a:tr h="218046">
                <a:tc>
                  <a:txBody>
                    <a:bodyPr/>
                    <a:lstStyle/>
                    <a:p>
                      <a:pPr marL="0" marR="0">
                        <a:spcBef>
                          <a:spcPts val="0"/>
                        </a:spcBef>
                        <a:spcAft>
                          <a:spcPts val="0"/>
                        </a:spcAft>
                      </a:pPr>
                      <a:r>
                        <a:rPr lang="en-GB" sz="1000" dirty="0" err="1">
                          <a:effectLst/>
                        </a:rPr>
                        <a:t>mccandelish</a:t>
                      </a:r>
                      <a:endParaRPr lang="en-GB" sz="1400" dirty="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David McCandless</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London-based writer, designer, author and journalist. Follow @infobeautiful for my infographic / data visualisation work</a:t>
                      </a:r>
                      <a:endParaRPr lang="en-GB" sz="1400">
                        <a:effectLst/>
                        <a:latin typeface="Times New Roman" charset="0"/>
                        <a:ea typeface="Calibri" charset="0"/>
                      </a:endParaRPr>
                    </a:p>
                  </a:txBody>
                  <a:tcPr marL="55210" marR="55210" marT="0" marB="0"/>
                </a:tc>
                <a:extLst>
                  <a:ext uri="{0D108BD9-81ED-4DB2-BD59-A6C34878D82A}">
                    <a16:rowId xmlns:a16="http://schemas.microsoft.com/office/drawing/2014/main" val="10000"/>
                  </a:ext>
                </a:extLst>
              </a:tr>
              <a:tr h="218046">
                <a:tc>
                  <a:txBody>
                    <a:bodyPr/>
                    <a:lstStyle/>
                    <a:p>
                      <a:pPr marL="0" marR="0">
                        <a:spcBef>
                          <a:spcPts val="0"/>
                        </a:spcBef>
                        <a:spcAft>
                          <a:spcPts val="0"/>
                        </a:spcAft>
                      </a:pPr>
                      <a:r>
                        <a:rPr lang="en-GB" sz="1000">
                          <a:effectLst/>
                        </a:rPr>
                        <a:t>Erik_Kaplan</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Erik Kaplan</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Investigative #Journalist on #Business #Data #Environment #Intelligence #Politics #Science #Technology &amp; #Trade for #Newspapers &amp; #AlternativeMedia.</a:t>
                      </a:r>
                      <a:endParaRPr lang="en-GB" sz="1400">
                        <a:effectLst/>
                        <a:latin typeface="Times New Roman" charset="0"/>
                        <a:ea typeface="Calibri" charset="0"/>
                      </a:endParaRPr>
                    </a:p>
                  </a:txBody>
                  <a:tcPr marL="55210" marR="55210" marT="0" marB="0"/>
                </a:tc>
                <a:extLst>
                  <a:ext uri="{0D108BD9-81ED-4DB2-BD59-A6C34878D82A}">
                    <a16:rowId xmlns:a16="http://schemas.microsoft.com/office/drawing/2014/main" val="10001"/>
                  </a:ext>
                </a:extLst>
              </a:tr>
              <a:tr h="218046">
                <a:tc>
                  <a:txBody>
                    <a:bodyPr/>
                    <a:lstStyle/>
                    <a:p>
                      <a:pPr marL="0" marR="0">
                        <a:spcBef>
                          <a:spcPts val="0"/>
                        </a:spcBef>
                        <a:spcAft>
                          <a:spcPts val="0"/>
                        </a:spcAft>
                      </a:pPr>
                      <a:r>
                        <a:rPr lang="en-GB" sz="1000">
                          <a:effectLst/>
                        </a:rPr>
                        <a:t>martinstabe</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Martin Stabe</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dirty="0">
                          <a:effectLst/>
                        </a:rPr>
                        <a:t>Data journalist based in London. Head of interactive news @</a:t>
                      </a:r>
                      <a:r>
                        <a:rPr lang="en-GB" sz="1000" b="1" dirty="0" err="1">
                          <a:effectLst/>
                        </a:rPr>
                        <a:t>FinancialTimes</a:t>
                      </a:r>
                      <a:r>
                        <a:rPr lang="en-GB" sz="1000" dirty="0">
                          <a:effectLst/>
                        </a:rPr>
                        <a:t>. | @</a:t>
                      </a:r>
                      <a:r>
                        <a:rPr lang="en-GB" sz="1000" dirty="0" err="1">
                          <a:effectLst/>
                        </a:rPr>
                        <a:t>ftdata</a:t>
                      </a:r>
                      <a:r>
                        <a:rPr lang="en-GB" sz="1000" dirty="0">
                          <a:effectLst/>
                        </a:rPr>
                        <a:t> | #</a:t>
                      </a:r>
                      <a:r>
                        <a:rPr lang="en-GB" sz="1000" dirty="0" err="1">
                          <a:effectLst/>
                        </a:rPr>
                        <a:t>ddj</a:t>
                      </a:r>
                      <a:r>
                        <a:rPr lang="en-GB" sz="1000" dirty="0">
                          <a:effectLst/>
                        </a:rPr>
                        <a:t> | PGP: 82AC A19A 2708 FE96 2C79 F636 5927 CBBF E81E F667</a:t>
                      </a:r>
                      <a:endParaRPr lang="en-GB" sz="1400" dirty="0">
                        <a:effectLst/>
                        <a:latin typeface="Times New Roman" charset="0"/>
                        <a:ea typeface="Calibri" charset="0"/>
                      </a:endParaRPr>
                    </a:p>
                  </a:txBody>
                  <a:tcPr marL="55210" marR="55210" marT="0" marB="0"/>
                </a:tc>
                <a:extLst>
                  <a:ext uri="{0D108BD9-81ED-4DB2-BD59-A6C34878D82A}">
                    <a16:rowId xmlns:a16="http://schemas.microsoft.com/office/drawing/2014/main" val="10002"/>
                  </a:ext>
                </a:extLst>
              </a:tr>
              <a:tr h="218046">
                <a:tc>
                  <a:txBody>
                    <a:bodyPr/>
                    <a:lstStyle/>
                    <a:p>
                      <a:pPr marL="0" marR="0">
                        <a:spcBef>
                          <a:spcPts val="0"/>
                        </a:spcBef>
                        <a:spcAft>
                          <a:spcPts val="0"/>
                        </a:spcAft>
                      </a:pPr>
                      <a:r>
                        <a:rPr lang="en-GB" sz="1000">
                          <a:effectLst/>
                        </a:rPr>
                        <a:t>carlapassino</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carlapassino</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Freelance journalist focusing on the intersection of politics, housing, food, farming and the environment across Europe. Keen on data, tea and coffee. Mum</a:t>
                      </a:r>
                      <a:endParaRPr lang="en-GB" sz="1400">
                        <a:effectLst/>
                        <a:latin typeface="Times New Roman" charset="0"/>
                        <a:ea typeface="Calibri" charset="0"/>
                      </a:endParaRPr>
                    </a:p>
                  </a:txBody>
                  <a:tcPr marL="55210" marR="55210" marT="0" marB="0"/>
                </a:tc>
                <a:extLst>
                  <a:ext uri="{0D108BD9-81ED-4DB2-BD59-A6C34878D82A}">
                    <a16:rowId xmlns:a16="http://schemas.microsoft.com/office/drawing/2014/main" val="10003"/>
                  </a:ext>
                </a:extLst>
              </a:tr>
              <a:tr h="218046">
                <a:tc>
                  <a:txBody>
                    <a:bodyPr/>
                    <a:lstStyle/>
                    <a:p>
                      <a:pPr marL="0" marR="0">
                        <a:spcBef>
                          <a:spcPts val="0"/>
                        </a:spcBef>
                        <a:spcAft>
                          <a:spcPts val="0"/>
                        </a:spcAft>
                      </a:pPr>
                      <a:r>
                        <a:rPr lang="en-GB" sz="1000">
                          <a:effectLst/>
                        </a:rPr>
                        <a:t>SophieWarnes</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Sophie Warnes</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Data Journalist at the Stats Palace. Sends https://t.co/bJONL7KLcm every Sunday. Loves cats, maps; hates pandas.</a:t>
                      </a:r>
                      <a:endParaRPr lang="en-GB" sz="1400">
                        <a:effectLst/>
                        <a:latin typeface="Times New Roman" charset="0"/>
                        <a:ea typeface="Calibri" charset="0"/>
                      </a:endParaRPr>
                    </a:p>
                  </a:txBody>
                  <a:tcPr marL="55210" marR="55210" marT="0" marB="0"/>
                </a:tc>
                <a:extLst>
                  <a:ext uri="{0D108BD9-81ED-4DB2-BD59-A6C34878D82A}">
                    <a16:rowId xmlns:a16="http://schemas.microsoft.com/office/drawing/2014/main" val="10004"/>
                  </a:ext>
                </a:extLst>
              </a:tr>
              <a:tr h="218046">
                <a:tc>
                  <a:txBody>
                    <a:bodyPr/>
                    <a:lstStyle/>
                    <a:p>
                      <a:pPr marL="0" marR="0">
                        <a:spcBef>
                          <a:spcPts val="0"/>
                        </a:spcBef>
                        <a:spcAft>
                          <a:spcPts val="0"/>
                        </a:spcAft>
                      </a:pPr>
                      <a:r>
                        <a:rPr lang="en-GB" sz="1000">
                          <a:effectLst/>
                        </a:rPr>
                        <a:t>DataMinerUK</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DataMinerUK</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dirty="0">
                          <a:effectLst/>
                        </a:rPr>
                        <a:t>Data Journalist at @</a:t>
                      </a:r>
                      <a:r>
                        <a:rPr lang="en-GB" sz="1000" b="1" dirty="0" err="1">
                          <a:effectLst/>
                        </a:rPr>
                        <a:t>TheTimes</a:t>
                      </a:r>
                      <a:r>
                        <a:rPr lang="en-GB" sz="1000" dirty="0">
                          <a:effectLst/>
                        </a:rPr>
                        <a:t>. Interested in all things #</a:t>
                      </a:r>
                      <a:r>
                        <a:rPr lang="en-GB" sz="1000" dirty="0" err="1">
                          <a:effectLst/>
                        </a:rPr>
                        <a:t>ddj</a:t>
                      </a:r>
                      <a:r>
                        <a:rPr lang="en-GB" sz="1000" dirty="0">
                          <a:effectLst/>
                        </a:rPr>
                        <a:t> and #</a:t>
                      </a:r>
                      <a:r>
                        <a:rPr lang="en-GB" sz="1000" dirty="0" err="1">
                          <a:effectLst/>
                        </a:rPr>
                        <a:t>opendata</a:t>
                      </a:r>
                      <a:r>
                        <a:rPr lang="en-GB" sz="1000" dirty="0">
                          <a:effectLst/>
                        </a:rPr>
                        <a:t>. Opinions are my own. Get in contact if you have #data that needs digging.</a:t>
                      </a:r>
                      <a:endParaRPr lang="en-GB" sz="1400" dirty="0">
                        <a:effectLst/>
                        <a:latin typeface="Times New Roman" charset="0"/>
                        <a:ea typeface="Calibri" charset="0"/>
                      </a:endParaRPr>
                    </a:p>
                  </a:txBody>
                  <a:tcPr marL="55210" marR="55210" marT="0" marB="0"/>
                </a:tc>
                <a:extLst>
                  <a:ext uri="{0D108BD9-81ED-4DB2-BD59-A6C34878D82A}">
                    <a16:rowId xmlns:a16="http://schemas.microsoft.com/office/drawing/2014/main" val="10005"/>
                  </a:ext>
                </a:extLst>
              </a:tr>
              <a:tr h="218046">
                <a:tc>
                  <a:txBody>
                    <a:bodyPr/>
                    <a:lstStyle/>
                    <a:p>
                      <a:pPr marL="0" marR="0">
                        <a:spcBef>
                          <a:spcPts val="0"/>
                        </a:spcBef>
                        <a:spcAft>
                          <a:spcPts val="0"/>
                        </a:spcAft>
                      </a:pPr>
                      <a:r>
                        <a:rPr lang="en-GB" sz="1000">
                          <a:effectLst/>
                        </a:rPr>
                        <a:t>jgro_the</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Jack Grove</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b="1" dirty="0">
                          <a:effectLst/>
                        </a:rPr>
                        <a:t>Times Higher Education </a:t>
                      </a:r>
                      <a:r>
                        <a:rPr lang="en-GB" sz="1000" dirty="0">
                          <a:effectLst/>
                        </a:rPr>
                        <a:t>reporter on employment, careers, PhDs, ECRs &amp; Europe. CIPR Data Journalist of the Year 2016.</a:t>
                      </a:r>
                      <a:endParaRPr lang="en-GB" sz="1400" dirty="0">
                        <a:effectLst/>
                        <a:latin typeface="Times New Roman" charset="0"/>
                        <a:ea typeface="Calibri" charset="0"/>
                      </a:endParaRPr>
                    </a:p>
                  </a:txBody>
                  <a:tcPr marL="55210" marR="55210" marT="0" marB="0"/>
                </a:tc>
                <a:extLst>
                  <a:ext uri="{0D108BD9-81ED-4DB2-BD59-A6C34878D82A}">
                    <a16:rowId xmlns:a16="http://schemas.microsoft.com/office/drawing/2014/main" val="10006"/>
                  </a:ext>
                </a:extLst>
              </a:tr>
              <a:tr h="218046">
                <a:tc>
                  <a:txBody>
                    <a:bodyPr/>
                    <a:lstStyle/>
                    <a:p>
                      <a:pPr marL="0" marR="0">
                        <a:spcBef>
                          <a:spcPts val="0"/>
                        </a:spcBef>
                        <a:spcAft>
                          <a:spcPts val="0"/>
                        </a:spcAft>
                      </a:pPr>
                      <a:r>
                        <a:rPr lang="en-GB" sz="1000">
                          <a:effectLst/>
                        </a:rPr>
                        <a:t>miketaylorsport</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Mike Taylor</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Broadcaster, live radio sport commentator (football/cricket/athletics/motorsport etc). Data journalist. </a:t>
                      </a:r>
                      <a:endParaRPr lang="en-GB" sz="1400">
                        <a:effectLst/>
                        <a:latin typeface="Times New Roman" charset="0"/>
                        <a:ea typeface="Calibri" charset="0"/>
                      </a:endParaRPr>
                    </a:p>
                  </a:txBody>
                  <a:tcPr marL="55210" marR="55210" marT="0" marB="0"/>
                </a:tc>
                <a:extLst>
                  <a:ext uri="{0D108BD9-81ED-4DB2-BD59-A6C34878D82A}">
                    <a16:rowId xmlns:a16="http://schemas.microsoft.com/office/drawing/2014/main" val="10007"/>
                  </a:ext>
                </a:extLst>
              </a:tr>
              <a:tr h="218046">
                <a:tc>
                  <a:txBody>
                    <a:bodyPr/>
                    <a:lstStyle/>
                    <a:p>
                      <a:pPr marL="0" marR="0">
                        <a:spcBef>
                          <a:spcPts val="0"/>
                        </a:spcBef>
                        <a:spcAft>
                          <a:spcPts val="0"/>
                        </a:spcAft>
                      </a:pPr>
                      <a:r>
                        <a:rPr lang="en-GB" sz="1000">
                          <a:effectLst/>
                        </a:rPr>
                        <a:t>rosenbaum6</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Martin Rosenbaum</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b="1" dirty="0">
                          <a:effectLst/>
                        </a:rPr>
                        <a:t>BBC journalist </a:t>
                      </a:r>
                      <a:r>
                        <a:rPr lang="en-GB" sz="1000" dirty="0">
                          <a:effectLst/>
                        </a:rPr>
                        <a:t>on politics &amp; current affairs, radio documentary producer, specialist in freedom of information &amp; data. ESRC Council member. </a:t>
                      </a:r>
                      <a:endParaRPr lang="en-GB" sz="1400" dirty="0">
                        <a:effectLst/>
                        <a:latin typeface="Times New Roman" charset="0"/>
                        <a:ea typeface="Calibri" charset="0"/>
                      </a:endParaRPr>
                    </a:p>
                  </a:txBody>
                  <a:tcPr marL="55210" marR="55210" marT="0" marB="0"/>
                </a:tc>
                <a:extLst>
                  <a:ext uri="{0D108BD9-81ED-4DB2-BD59-A6C34878D82A}">
                    <a16:rowId xmlns:a16="http://schemas.microsoft.com/office/drawing/2014/main" val="10008"/>
                  </a:ext>
                </a:extLst>
              </a:tr>
              <a:tr h="181705">
                <a:tc>
                  <a:txBody>
                    <a:bodyPr/>
                    <a:lstStyle/>
                    <a:p>
                      <a:pPr marL="0" marR="0">
                        <a:spcBef>
                          <a:spcPts val="0"/>
                        </a:spcBef>
                        <a:spcAft>
                          <a:spcPts val="0"/>
                        </a:spcAft>
                      </a:pPr>
                      <a:r>
                        <a:rPr lang="en-GB" sz="1000">
                          <a:effectLst/>
                        </a:rPr>
                        <a:t>ian_a_jones</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Ian Jones</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dirty="0">
                          <a:effectLst/>
                        </a:rPr>
                        <a:t>Data and graphics journalist at the </a:t>
                      </a:r>
                      <a:r>
                        <a:rPr lang="en-GB" sz="1000" b="1" dirty="0">
                          <a:effectLst/>
                        </a:rPr>
                        <a:t>Press Association</a:t>
                      </a:r>
                      <a:r>
                        <a:rPr lang="en-GB" sz="1000" dirty="0">
                          <a:effectLst/>
                        </a:rPr>
                        <a:t>.</a:t>
                      </a:r>
                      <a:endParaRPr lang="en-GB" sz="1400" dirty="0">
                        <a:effectLst/>
                        <a:latin typeface="Times New Roman" charset="0"/>
                        <a:ea typeface="Calibri" charset="0"/>
                      </a:endParaRPr>
                    </a:p>
                  </a:txBody>
                  <a:tcPr marL="55210" marR="55210" marT="0" marB="0"/>
                </a:tc>
                <a:extLst>
                  <a:ext uri="{0D108BD9-81ED-4DB2-BD59-A6C34878D82A}">
                    <a16:rowId xmlns:a16="http://schemas.microsoft.com/office/drawing/2014/main" val="10009"/>
                  </a:ext>
                </a:extLst>
              </a:tr>
              <a:tr h="218046">
                <a:tc>
                  <a:txBody>
                    <a:bodyPr/>
                    <a:lstStyle/>
                    <a:p>
                      <a:pPr marL="0" marR="0">
                        <a:spcBef>
                          <a:spcPts val="0"/>
                        </a:spcBef>
                        <a:spcAft>
                          <a:spcPts val="0"/>
                        </a:spcAft>
                      </a:pPr>
                      <a:r>
                        <a:rPr lang="en-GB" sz="1000">
                          <a:effectLst/>
                        </a:rPr>
                        <a:t>abookbinder</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Alex Bookbinder</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Journalist, researcher, itinerant Canadian. Ex- @OpenSociety, @FrontierMM, @xchange_org, others. Migration, media, conflict, data, SE Asia. Views mine.</a:t>
                      </a:r>
                      <a:endParaRPr lang="en-GB" sz="1400">
                        <a:effectLst/>
                        <a:latin typeface="Times New Roman" charset="0"/>
                        <a:ea typeface="Calibri" charset="0"/>
                      </a:endParaRPr>
                    </a:p>
                  </a:txBody>
                  <a:tcPr marL="55210" marR="55210" marT="0" marB="0"/>
                </a:tc>
                <a:extLst>
                  <a:ext uri="{0D108BD9-81ED-4DB2-BD59-A6C34878D82A}">
                    <a16:rowId xmlns:a16="http://schemas.microsoft.com/office/drawing/2014/main" val="10010"/>
                  </a:ext>
                </a:extLst>
              </a:tr>
              <a:tr h="218046">
                <a:tc>
                  <a:txBody>
                    <a:bodyPr/>
                    <a:lstStyle/>
                    <a:p>
                      <a:pPr marL="0" marR="0">
                        <a:spcBef>
                          <a:spcPts val="0"/>
                        </a:spcBef>
                        <a:spcAft>
                          <a:spcPts val="0"/>
                        </a:spcAft>
                      </a:pPr>
                      <a:r>
                        <a:rPr lang="en-GB" sz="1000">
                          <a:effectLst/>
                        </a:rPr>
                        <a:t>carldavidturner</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carl</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Film-maker, journalist, data nerd and cyclist. I'm not always serious. All views are my own, RTs not endorsements.</a:t>
                      </a:r>
                      <a:endParaRPr lang="en-GB" sz="1400">
                        <a:effectLst/>
                        <a:latin typeface="Times New Roman" charset="0"/>
                        <a:ea typeface="Calibri" charset="0"/>
                      </a:endParaRPr>
                    </a:p>
                  </a:txBody>
                  <a:tcPr marL="55210" marR="55210" marT="0" marB="0"/>
                </a:tc>
                <a:extLst>
                  <a:ext uri="{0D108BD9-81ED-4DB2-BD59-A6C34878D82A}">
                    <a16:rowId xmlns:a16="http://schemas.microsoft.com/office/drawing/2014/main" val="10011"/>
                  </a:ext>
                </a:extLst>
              </a:tr>
              <a:tr h="218046">
                <a:tc>
                  <a:txBody>
                    <a:bodyPr/>
                    <a:lstStyle/>
                    <a:p>
                      <a:pPr marL="0" marR="0">
                        <a:spcBef>
                          <a:spcPts val="0"/>
                        </a:spcBef>
                        <a:spcAft>
                          <a:spcPts val="0"/>
                        </a:spcAft>
                      </a:pPr>
                      <a:r>
                        <a:rPr lang="en-GB" sz="1000">
                          <a:effectLst/>
                        </a:rPr>
                        <a:t>NadiaElghamry</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Nadia Elghamry</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Head of Digital @estatesgazette and Data Editor. Journalist. Data junkie. Social media lover. Foodie. Baker. Feeder. Netballer.</a:t>
                      </a:r>
                      <a:endParaRPr lang="en-GB" sz="1400">
                        <a:effectLst/>
                        <a:latin typeface="Times New Roman" charset="0"/>
                        <a:ea typeface="Calibri" charset="0"/>
                      </a:endParaRPr>
                    </a:p>
                  </a:txBody>
                  <a:tcPr marL="55210" marR="55210" marT="0" marB="0"/>
                </a:tc>
                <a:extLst>
                  <a:ext uri="{0D108BD9-81ED-4DB2-BD59-A6C34878D82A}">
                    <a16:rowId xmlns:a16="http://schemas.microsoft.com/office/drawing/2014/main" val="10012"/>
                  </a:ext>
                </a:extLst>
              </a:tr>
              <a:tr h="218046">
                <a:tc>
                  <a:txBody>
                    <a:bodyPr/>
                    <a:lstStyle/>
                    <a:p>
                      <a:pPr marL="0" marR="0">
                        <a:spcBef>
                          <a:spcPts val="0"/>
                        </a:spcBef>
                        <a:spcAft>
                          <a:spcPts val="0"/>
                        </a:spcAft>
                      </a:pPr>
                      <a:r>
                        <a:rPr lang="en-GB" sz="1000">
                          <a:effectLst/>
                        </a:rPr>
                        <a:t>michaelcross</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Michael Cross</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dirty="0">
                          <a:effectLst/>
                        </a:rPr>
                        <a:t>Journalist in </a:t>
                      </a:r>
                      <a:r>
                        <a:rPr lang="en-GB" sz="1000" dirty="0" err="1">
                          <a:effectLst/>
                        </a:rPr>
                        <a:t>Muswell</a:t>
                      </a:r>
                      <a:r>
                        <a:rPr lang="en-GB" sz="1000" dirty="0">
                          <a:effectLst/>
                        </a:rPr>
                        <a:t> Hill, London (and </a:t>
                      </a:r>
                      <a:r>
                        <a:rPr lang="en-GB" sz="1000" dirty="0" err="1">
                          <a:effectLst/>
                        </a:rPr>
                        <a:t>Broadstairs</a:t>
                      </a:r>
                      <a:r>
                        <a:rPr lang="en-GB" sz="1000" dirty="0">
                          <a:effectLst/>
                        </a:rPr>
                        <a:t>). News editor </a:t>
                      </a:r>
                      <a:r>
                        <a:rPr lang="en-GB" sz="1000" b="1" dirty="0">
                          <a:effectLst/>
                        </a:rPr>
                        <a:t>Law Society Gazette</a:t>
                      </a:r>
                      <a:r>
                        <a:rPr lang="en-GB" sz="1000" dirty="0">
                          <a:effectLst/>
                        </a:rPr>
                        <a:t>; free data fan. Views personal, retweet not an endorsement, obviously.</a:t>
                      </a:r>
                      <a:endParaRPr lang="en-GB" sz="1400" dirty="0">
                        <a:effectLst/>
                        <a:latin typeface="Times New Roman" charset="0"/>
                        <a:ea typeface="Calibri" charset="0"/>
                      </a:endParaRPr>
                    </a:p>
                  </a:txBody>
                  <a:tcPr marL="55210" marR="55210" marT="0" marB="0"/>
                </a:tc>
                <a:extLst>
                  <a:ext uri="{0D108BD9-81ED-4DB2-BD59-A6C34878D82A}">
                    <a16:rowId xmlns:a16="http://schemas.microsoft.com/office/drawing/2014/main" val="10013"/>
                  </a:ext>
                </a:extLst>
              </a:tr>
              <a:tr h="218046">
                <a:tc>
                  <a:txBody>
                    <a:bodyPr/>
                    <a:lstStyle/>
                    <a:p>
                      <a:pPr marL="0" marR="0">
                        <a:spcBef>
                          <a:spcPts val="0"/>
                        </a:spcBef>
                        <a:spcAft>
                          <a:spcPts val="0"/>
                        </a:spcAft>
                      </a:pPr>
                      <a:r>
                        <a:rPr lang="en-GB" sz="1000">
                          <a:effectLst/>
                        </a:rPr>
                        <a:t>analopezct</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Ana Lopez</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Journalist, globetrotter, mad about data and science. I need mountains and meditation in my life. EN/SP/FR https://t.co/AzIyhKqng7</a:t>
                      </a:r>
                      <a:endParaRPr lang="en-GB" sz="1400">
                        <a:effectLst/>
                        <a:latin typeface="Times New Roman" charset="0"/>
                        <a:ea typeface="Calibri" charset="0"/>
                      </a:endParaRPr>
                    </a:p>
                  </a:txBody>
                  <a:tcPr marL="55210" marR="55210" marT="0" marB="0"/>
                </a:tc>
                <a:extLst>
                  <a:ext uri="{0D108BD9-81ED-4DB2-BD59-A6C34878D82A}">
                    <a16:rowId xmlns:a16="http://schemas.microsoft.com/office/drawing/2014/main" val="10014"/>
                  </a:ext>
                </a:extLst>
              </a:tr>
              <a:tr h="218046">
                <a:tc>
                  <a:txBody>
                    <a:bodyPr/>
                    <a:lstStyle/>
                    <a:p>
                      <a:pPr marL="0" marR="0">
                        <a:spcBef>
                          <a:spcPts val="0"/>
                        </a:spcBef>
                        <a:spcAft>
                          <a:spcPts val="0"/>
                        </a:spcAft>
                      </a:pPr>
                      <a:r>
                        <a:rPr lang="en-GB" sz="1000">
                          <a:effectLst/>
                        </a:rPr>
                        <a:t>nicholasdunbar</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Nicholas Dunbar</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Author of 'The Devil's Derivatives' and 'Inventing Money'. Financial analyst, data visualiser, former journalist, founder of Risky Finance</a:t>
                      </a:r>
                      <a:endParaRPr lang="en-GB" sz="1400">
                        <a:effectLst/>
                        <a:latin typeface="Times New Roman" charset="0"/>
                        <a:ea typeface="Calibri" charset="0"/>
                      </a:endParaRPr>
                    </a:p>
                  </a:txBody>
                  <a:tcPr marL="55210" marR="55210" marT="0" marB="0"/>
                </a:tc>
                <a:extLst>
                  <a:ext uri="{0D108BD9-81ED-4DB2-BD59-A6C34878D82A}">
                    <a16:rowId xmlns:a16="http://schemas.microsoft.com/office/drawing/2014/main" val="10015"/>
                  </a:ext>
                </a:extLst>
              </a:tr>
              <a:tr h="218046">
                <a:tc>
                  <a:txBody>
                    <a:bodyPr/>
                    <a:lstStyle/>
                    <a:p>
                      <a:pPr marL="0" marR="0">
                        <a:spcBef>
                          <a:spcPts val="0"/>
                        </a:spcBef>
                        <a:spcAft>
                          <a:spcPts val="0"/>
                        </a:spcAft>
                      </a:pPr>
                      <a:r>
                        <a:rPr lang="en-GB" sz="1000">
                          <a:effectLst/>
                        </a:rPr>
                        <a:t>danwainwright</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Daniel Wainwright</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dirty="0">
                          <a:effectLst/>
                        </a:rPr>
                        <a:t>Data Journalist #</a:t>
                      </a:r>
                      <a:r>
                        <a:rPr lang="en-GB" sz="1000" dirty="0" err="1">
                          <a:effectLst/>
                        </a:rPr>
                        <a:t>ddj</a:t>
                      </a:r>
                      <a:r>
                        <a:rPr lang="en-GB" sz="1000" dirty="0">
                          <a:effectLst/>
                        </a:rPr>
                        <a:t> at </a:t>
                      </a:r>
                      <a:r>
                        <a:rPr lang="en-GB" sz="1000" b="1" dirty="0">
                          <a:effectLst/>
                        </a:rPr>
                        <a:t>BBC News Online</a:t>
                      </a:r>
                      <a:r>
                        <a:rPr lang="en-GB" sz="1000" dirty="0">
                          <a:effectLst/>
                        </a:rPr>
                        <a:t>. These are obviously my views and no-one else's (who else would want them?).</a:t>
                      </a:r>
                      <a:endParaRPr lang="en-GB" sz="1400" dirty="0">
                        <a:effectLst/>
                        <a:latin typeface="Times New Roman" charset="0"/>
                        <a:ea typeface="Calibri" charset="0"/>
                      </a:endParaRPr>
                    </a:p>
                  </a:txBody>
                  <a:tcPr marL="55210" marR="55210" marT="0" marB="0"/>
                </a:tc>
                <a:extLst>
                  <a:ext uri="{0D108BD9-81ED-4DB2-BD59-A6C34878D82A}">
                    <a16:rowId xmlns:a16="http://schemas.microsoft.com/office/drawing/2014/main" val="10016"/>
                  </a:ext>
                </a:extLst>
              </a:tr>
              <a:tr h="218046">
                <a:tc>
                  <a:txBody>
                    <a:bodyPr/>
                    <a:lstStyle/>
                    <a:p>
                      <a:pPr marL="0" marR="0">
                        <a:spcBef>
                          <a:spcPts val="0"/>
                        </a:spcBef>
                        <a:spcAft>
                          <a:spcPts val="0"/>
                        </a:spcAft>
                      </a:pPr>
                      <a:r>
                        <a:rPr lang="en-GB" sz="1000">
                          <a:effectLst/>
                        </a:rPr>
                        <a:t>clairemilleruk</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Claire Miller</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dirty="0">
                          <a:effectLst/>
                        </a:rPr>
                        <a:t>Senior Data Journalist at </a:t>
                      </a:r>
                      <a:r>
                        <a:rPr lang="en-GB" sz="1000" b="1" dirty="0">
                          <a:effectLst/>
                        </a:rPr>
                        <a:t>Trinity Mirror</a:t>
                      </a:r>
                      <a:r>
                        <a:rPr lang="en-GB" sz="1000" dirty="0">
                          <a:effectLst/>
                        </a:rPr>
                        <a:t>, maths geek, feminist. Book - Getting Started with Data Journalism: https://</a:t>
                      </a:r>
                      <a:r>
                        <a:rPr lang="en-GB" sz="1000" dirty="0" err="1">
                          <a:effectLst/>
                        </a:rPr>
                        <a:t>t.co</a:t>
                      </a:r>
                      <a:r>
                        <a:rPr lang="en-GB" sz="1000" dirty="0">
                          <a:effectLst/>
                        </a:rPr>
                        <a:t>/rXw8qt0TR7</a:t>
                      </a:r>
                      <a:endParaRPr lang="en-GB" sz="1400" dirty="0">
                        <a:effectLst/>
                        <a:latin typeface="Times New Roman" charset="0"/>
                        <a:ea typeface="Calibri" charset="0"/>
                      </a:endParaRPr>
                    </a:p>
                  </a:txBody>
                  <a:tcPr marL="55210" marR="55210" marT="0" marB="0"/>
                </a:tc>
                <a:extLst>
                  <a:ext uri="{0D108BD9-81ED-4DB2-BD59-A6C34878D82A}">
                    <a16:rowId xmlns:a16="http://schemas.microsoft.com/office/drawing/2014/main" val="10017"/>
                  </a:ext>
                </a:extLst>
              </a:tr>
              <a:tr h="181705">
                <a:tc>
                  <a:txBody>
                    <a:bodyPr/>
                    <a:lstStyle/>
                    <a:p>
                      <a:pPr marL="0" marR="0">
                        <a:spcBef>
                          <a:spcPts val="0"/>
                        </a:spcBef>
                        <a:spcAft>
                          <a:spcPts val="0"/>
                        </a:spcAft>
                      </a:pPr>
                      <a:r>
                        <a:rPr lang="en-GB" sz="1000">
                          <a:effectLst/>
                        </a:rPr>
                        <a:t>alekswis</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800" dirty="0" err="1">
                          <a:effectLst/>
                        </a:rPr>
                        <a:t>AleksandraWisniewska</a:t>
                      </a:r>
                      <a:endParaRPr lang="en-GB" sz="1400" dirty="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dirty="0">
                          <a:effectLst/>
                        </a:rPr>
                        <a:t>Interactive data journalist @</a:t>
                      </a:r>
                      <a:r>
                        <a:rPr lang="en-GB" sz="1000" b="1" dirty="0" err="1">
                          <a:effectLst/>
                        </a:rPr>
                        <a:t>FinancialTimes</a:t>
                      </a:r>
                      <a:r>
                        <a:rPr lang="en-GB" sz="1000" dirty="0">
                          <a:effectLst/>
                        </a:rPr>
                        <a:t> | </a:t>
                      </a:r>
                      <a:r>
                        <a:rPr lang="en-GB" sz="1000" dirty="0" err="1">
                          <a:effectLst/>
                        </a:rPr>
                        <a:t>aleks.wisniewska@ft.com</a:t>
                      </a:r>
                      <a:endParaRPr lang="en-GB" sz="1400" dirty="0">
                        <a:effectLst/>
                        <a:latin typeface="Times New Roman" charset="0"/>
                        <a:ea typeface="Calibri" charset="0"/>
                      </a:endParaRPr>
                    </a:p>
                  </a:txBody>
                  <a:tcPr marL="55210" marR="55210" marT="0" marB="0"/>
                </a:tc>
                <a:extLst>
                  <a:ext uri="{0D108BD9-81ED-4DB2-BD59-A6C34878D82A}">
                    <a16:rowId xmlns:a16="http://schemas.microsoft.com/office/drawing/2014/main" val="10018"/>
                  </a:ext>
                </a:extLst>
              </a:tr>
              <a:tr h="181705">
                <a:tc>
                  <a:txBody>
                    <a:bodyPr/>
                    <a:lstStyle/>
                    <a:p>
                      <a:pPr marL="0" marR="0">
                        <a:spcBef>
                          <a:spcPts val="0"/>
                        </a:spcBef>
                        <a:spcAft>
                          <a:spcPts val="0"/>
                        </a:spcAft>
                      </a:pPr>
                      <a:r>
                        <a:rPr lang="en-GB" sz="1000">
                          <a:effectLst/>
                        </a:rPr>
                        <a:t>Ashley_J_Kirk</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Ashley Kirk</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dirty="0">
                          <a:effectLst/>
                        </a:rPr>
                        <a:t>Data journalist @</a:t>
                      </a:r>
                      <a:r>
                        <a:rPr lang="en-GB" sz="1000" b="1" dirty="0">
                          <a:effectLst/>
                        </a:rPr>
                        <a:t>Telegraph</a:t>
                      </a:r>
                      <a:r>
                        <a:rPr lang="en-GB" sz="1000" dirty="0">
                          <a:effectLst/>
                        </a:rPr>
                        <a:t>. Visiting #</a:t>
                      </a:r>
                      <a:r>
                        <a:rPr lang="en-GB" sz="1000" dirty="0" err="1">
                          <a:effectLst/>
                        </a:rPr>
                        <a:t>ddj</a:t>
                      </a:r>
                      <a:r>
                        <a:rPr lang="en-GB" sz="1000" dirty="0">
                          <a:effectLst/>
                        </a:rPr>
                        <a:t> lecturer @</a:t>
                      </a:r>
                      <a:r>
                        <a:rPr lang="en-GB" sz="1000" dirty="0" err="1">
                          <a:effectLst/>
                        </a:rPr>
                        <a:t>CityJournalism</a:t>
                      </a:r>
                      <a:endParaRPr lang="en-GB" sz="1400" dirty="0">
                        <a:effectLst/>
                        <a:latin typeface="Times New Roman" charset="0"/>
                        <a:ea typeface="Calibri" charset="0"/>
                      </a:endParaRPr>
                    </a:p>
                  </a:txBody>
                  <a:tcPr marL="55210" marR="55210" marT="0" marB="0"/>
                </a:tc>
                <a:extLst>
                  <a:ext uri="{0D108BD9-81ED-4DB2-BD59-A6C34878D82A}">
                    <a16:rowId xmlns:a16="http://schemas.microsoft.com/office/drawing/2014/main" val="10019"/>
                  </a:ext>
                </a:extLst>
              </a:tr>
              <a:tr h="181705">
                <a:tc>
                  <a:txBody>
                    <a:bodyPr/>
                    <a:lstStyle/>
                    <a:p>
                      <a:pPr marL="0" marR="0">
                        <a:spcBef>
                          <a:spcPts val="0"/>
                        </a:spcBef>
                        <a:spcAft>
                          <a:spcPts val="0"/>
                        </a:spcAft>
                      </a:pPr>
                      <a:r>
                        <a:rPr lang="en-GB" sz="1000">
                          <a:effectLst/>
                        </a:rPr>
                        <a:t>PorcelinaD</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Pamela Duncan</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dirty="0">
                          <a:effectLst/>
                        </a:rPr>
                        <a:t>Data journalist with @</a:t>
                      </a:r>
                      <a:r>
                        <a:rPr lang="en-GB" sz="1000" b="1" dirty="0" err="1">
                          <a:effectLst/>
                        </a:rPr>
                        <a:t>GuardianData</a:t>
                      </a:r>
                      <a:r>
                        <a:rPr lang="en-GB" sz="1000" dirty="0">
                          <a:effectLst/>
                        </a:rPr>
                        <a:t>. Previously Irish Times</a:t>
                      </a:r>
                      <a:endParaRPr lang="en-GB" sz="1400" dirty="0">
                        <a:effectLst/>
                        <a:latin typeface="Times New Roman" charset="0"/>
                        <a:ea typeface="Calibri" charset="0"/>
                      </a:endParaRPr>
                    </a:p>
                  </a:txBody>
                  <a:tcPr marL="55210" marR="55210" marT="0" marB="0"/>
                </a:tc>
                <a:extLst>
                  <a:ext uri="{0D108BD9-81ED-4DB2-BD59-A6C34878D82A}">
                    <a16:rowId xmlns:a16="http://schemas.microsoft.com/office/drawing/2014/main" val="10020"/>
                  </a:ext>
                </a:extLst>
              </a:tr>
              <a:tr h="218046">
                <a:tc>
                  <a:txBody>
                    <a:bodyPr/>
                    <a:lstStyle/>
                    <a:p>
                      <a:pPr marL="0" marR="0">
                        <a:spcBef>
                          <a:spcPts val="0"/>
                        </a:spcBef>
                        <a:spcAft>
                          <a:spcPts val="0"/>
                        </a:spcAft>
                      </a:pPr>
                      <a:r>
                        <a:rPr lang="en-GB" sz="1000">
                          <a:effectLst/>
                        </a:rPr>
                        <a:t>marceellison</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a:effectLst/>
                        </a:rPr>
                        <a:t>Marc Ellison</a:t>
                      </a:r>
                      <a:endParaRPr lang="en-GB" sz="1400">
                        <a:effectLst/>
                        <a:latin typeface="Times New Roman" charset="0"/>
                        <a:ea typeface="Calibri" charset="0"/>
                      </a:endParaRPr>
                    </a:p>
                  </a:txBody>
                  <a:tcPr marL="55210" marR="55210" marT="0" marB="0"/>
                </a:tc>
                <a:tc>
                  <a:txBody>
                    <a:bodyPr/>
                    <a:lstStyle/>
                    <a:p>
                      <a:pPr marL="0" marR="0">
                        <a:spcBef>
                          <a:spcPts val="0"/>
                        </a:spcBef>
                        <a:spcAft>
                          <a:spcPts val="0"/>
                        </a:spcAft>
                      </a:pPr>
                      <a:r>
                        <a:rPr lang="en-GB" sz="1000" dirty="0">
                          <a:effectLst/>
                        </a:rPr>
                        <a:t>Photo/data/graphic journalist, worked for</a:t>
                      </a:r>
                      <a:r>
                        <a:rPr lang="en-GB" sz="1000" b="1" dirty="0">
                          <a:effectLst/>
                        </a:rPr>
                        <a:t>: 60 Minutes, BBC, Al Jazeera, Huff Post, Guardian, CBC, Globe and Mail, Toronto Star, + Vice</a:t>
                      </a:r>
                      <a:r>
                        <a:rPr lang="en-GB" sz="1000" dirty="0">
                          <a:effectLst/>
                        </a:rPr>
                        <a:t>.</a:t>
                      </a:r>
                      <a:endParaRPr lang="en-GB" sz="1400" dirty="0">
                        <a:effectLst/>
                        <a:latin typeface="Times New Roman" charset="0"/>
                        <a:ea typeface="Calibri" charset="0"/>
                      </a:endParaRPr>
                    </a:p>
                  </a:txBody>
                  <a:tcPr marL="55210" marR="55210" marT="0" marB="0"/>
                </a:tc>
                <a:extLst>
                  <a:ext uri="{0D108BD9-81ED-4DB2-BD59-A6C34878D82A}">
                    <a16:rowId xmlns:a16="http://schemas.microsoft.com/office/drawing/2014/main" val="10021"/>
                  </a:ext>
                </a:extLst>
              </a:tr>
            </a:tbl>
          </a:graphicData>
        </a:graphic>
      </p:graphicFrame>
    </p:spTree>
    <p:extLst>
      <p:ext uri="{BB962C8B-B14F-4D97-AF65-F5344CB8AC3E}">
        <p14:creationId xmlns:p14="http://schemas.microsoft.com/office/powerpoint/2010/main" val="1567397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extLst>
              <a:ext uri="{28A0092B-C50C-407E-A947-70E740481C1C}">
                <a14:useLocalDpi xmlns:a14="http://schemas.microsoft.com/office/drawing/2010/main" val="0"/>
              </a:ext>
            </a:extLst>
          </a:blip>
          <a:srcRect r="9325"/>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 name="Title 1"/>
          <p:cNvSpPr>
            <a:spLocks noGrp="1"/>
          </p:cNvSpPr>
          <p:nvPr>
            <p:ph type="title"/>
          </p:nvPr>
        </p:nvSpPr>
        <p:spPr>
          <a:xfrm>
            <a:off x="655320" y="365125"/>
            <a:ext cx="5120114" cy="1692794"/>
          </a:xfrm>
        </p:spPr>
        <p:txBody>
          <a:bodyPr>
            <a:normAutofit/>
          </a:bodyPr>
          <a:lstStyle/>
          <a:p>
            <a:r>
              <a:rPr lang="en-US" b="1" dirty="0"/>
              <a:t>Spreadsheets</a:t>
            </a:r>
          </a:p>
        </p:txBody>
      </p:sp>
      <p:sp>
        <p:nvSpPr>
          <p:cNvPr id="3" name="Content Placeholder 2"/>
          <p:cNvSpPr>
            <a:spLocks noGrp="1"/>
          </p:cNvSpPr>
          <p:nvPr>
            <p:ph idx="1"/>
          </p:nvPr>
        </p:nvSpPr>
        <p:spPr>
          <a:xfrm>
            <a:off x="551543" y="1799771"/>
            <a:ext cx="5223891" cy="4760686"/>
          </a:xfrm>
          <a:solidFill>
            <a:schemeClr val="bg1"/>
          </a:solidFill>
        </p:spPr>
        <p:txBody>
          <a:bodyPr>
            <a:normAutofit/>
          </a:bodyPr>
          <a:lstStyle/>
          <a:p>
            <a:r>
              <a:rPr lang="en-US" sz="1800" dirty="0"/>
              <a:t>XLSX</a:t>
            </a:r>
          </a:p>
          <a:p>
            <a:pPr lvl="1"/>
            <a:r>
              <a:rPr lang="en-US" sz="1800" dirty="0"/>
              <a:t>0 spreadsheets</a:t>
            </a:r>
          </a:p>
          <a:p>
            <a:r>
              <a:rPr lang="en-US" sz="1800" dirty="0"/>
              <a:t>Google sheets</a:t>
            </a:r>
          </a:p>
          <a:p>
            <a:pPr lvl="1"/>
            <a:r>
              <a:rPr lang="en-US" sz="1800" dirty="0"/>
              <a:t>1475 original tweets from 1067 unique accounts with 6923 retweets</a:t>
            </a:r>
          </a:p>
          <a:p>
            <a:r>
              <a:rPr lang="en-GB" sz="1800" dirty="0"/>
              <a:t>Most retweeted spreadsheet (1188 times)</a:t>
            </a:r>
          </a:p>
          <a:p>
            <a:pPr lvl="1"/>
            <a:r>
              <a:rPr lang="en-GB" sz="1800" dirty="0"/>
              <a:t>schedule for the timings of INKIGAYO broadcasts (a famous Korean livestreamed pop music program with live voting) in various cities around the world.</a:t>
            </a:r>
          </a:p>
          <a:p>
            <a:pPr lvl="1"/>
            <a:r>
              <a:rPr lang="en-GB" sz="1800" dirty="0"/>
              <a:t>The tweet is sent by an account promoting BTS, a recent high profile K-pop band (the first to win a Billboard newcomers award in the US) and gives detailed song broadcast timings.</a:t>
            </a:r>
            <a:endParaRPr lang="en-US" sz="1800" dirty="0"/>
          </a:p>
        </p:txBody>
      </p:sp>
    </p:spTree>
    <p:extLst>
      <p:ext uri="{BB962C8B-B14F-4D97-AF65-F5344CB8AC3E}">
        <p14:creationId xmlns:p14="http://schemas.microsoft.com/office/powerpoint/2010/main" val="4106290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334" y="0"/>
            <a:ext cx="1221233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2">
            <a:alphaModFix amt="16000"/>
            <a:extLst>
              <a:ext uri="{28A0092B-C50C-407E-A947-70E740481C1C}">
                <a14:useLocalDpi xmlns:a14="http://schemas.microsoft.com/office/drawing/2010/main" val="0"/>
              </a:ext>
            </a:extLst>
          </a:blip>
          <a:srcRect t="8653" b="7403"/>
          <a:stretch/>
        </p:blipFill>
        <p:spPr>
          <a:xfrm>
            <a:off x="-10167" y="0"/>
            <a:ext cx="12192000" cy="6858001"/>
          </a:xfrm>
          <a:prstGeom prst="rect">
            <a:avLst/>
          </a:prstGeom>
        </p:spPr>
      </p:pic>
      <p:sp>
        <p:nvSpPr>
          <p:cNvPr id="5" name="TextBox 4"/>
          <p:cNvSpPr txBox="1"/>
          <p:nvPr/>
        </p:nvSpPr>
        <p:spPr>
          <a:xfrm>
            <a:off x="171660" y="-33602"/>
            <a:ext cx="9716756" cy="1569660"/>
          </a:xfrm>
          <a:prstGeom prst="rect">
            <a:avLst/>
          </a:prstGeom>
          <a:noFill/>
        </p:spPr>
        <p:txBody>
          <a:bodyPr wrap="square" rtlCol="0">
            <a:spAutoFit/>
          </a:bodyPr>
          <a:lstStyle/>
          <a:p>
            <a:r>
              <a:rPr lang="en-US" sz="9600" b="1" dirty="0">
                <a:solidFill>
                  <a:schemeClr val="bg1">
                    <a:lumMod val="65000"/>
                    <a:lumOff val="35000"/>
                  </a:schemeClr>
                </a:solidFill>
              </a:rPr>
              <a:t>WAIS</a:t>
            </a:r>
          </a:p>
        </p:txBody>
      </p:sp>
      <p:sp>
        <p:nvSpPr>
          <p:cNvPr id="6" name="Rectangle 5"/>
          <p:cNvSpPr/>
          <p:nvPr/>
        </p:nvSpPr>
        <p:spPr>
          <a:xfrm>
            <a:off x="253986" y="1203047"/>
            <a:ext cx="5251309" cy="646331"/>
          </a:xfrm>
          <a:prstGeom prst="rect">
            <a:avLst/>
          </a:prstGeom>
        </p:spPr>
        <p:txBody>
          <a:bodyPr wrap="none">
            <a:spAutoFit/>
          </a:bodyPr>
          <a:lstStyle/>
          <a:p>
            <a:r>
              <a:rPr lang="en-US" sz="3600" b="1">
                <a:solidFill>
                  <a:schemeClr val="bg1">
                    <a:lumMod val="65000"/>
                    <a:lumOff val="35000"/>
                  </a:schemeClr>
                </a:solidFill>
              </a:rPr>
              <a:t>Web and Internet Science</a:t>
            </a:r>
            <a:endParaRPr lang="en-US" sz="3600" b="1" dirty="0">
              <a:solidFill>
                <a:schemeClr val="bg1">
                  <a:lumMod val="65000"/>
                  <a:lumOff val="35000"/>
                </a:schemeClr>
              </a:solidFill>
            </a:endParaRPr>
          </a:p>
        </p:txBody>
      </p:sp>
      <p:sp>
        <p:nvSpPr>
          <p:cNvPr id="7" name="Rectangle 6"/>
          <p:cNvSpPr/>
          <p:nvPr/>
        </p:nvSpPr>
        <p:spPr>
          <a:xfrm>
            <a:off x="731854" y="2106012"/>
            <a:ext cx="10933277" cy="3693319"/>
          </a:xfrm>
          <a:prstGeom prst="rect">
            <a:avLst/>
          </a:prstGeom>
          <a:noFill/>
        </p:spPr>
        <p:txBody>
          <a:bodyPr wrap="square">
            <a:spAutoFit/>
          </a:bodyPr>
          <a:lstStyle/>
          <a:p>
            <a:pPr>
              <a:lnSpc>
                <a:spcPct val="130000"/>
              </a:lnSpc>
            </a:pPr>
            <a:r>
              <a:rPr lang="en-US" sz="3600" dirty="0">
                <a:solidFill>
                  <a:schemeClr val="bg1">
                    <a:lumMod val="65000"/>
                    <a:lumOff val="35000"/>
                  </a:schemeClr>
                </a:solidFill>
              </a:rPr>
              <a:t>WAIS researches socio-technical systems at scale using a combination of data science, computer science and social science methods. We study the interaction between the computational and human constituents of  very large scale information systems.</a:t>
            </a:r>
          </a:p>
        </p:txBody>
      </p:sp>
      <p:sp>
        <p:nvSpPr>
          <p:cNvPr id="10" name="TextBox 9"/>
          <p:cNvSpPr txBox="1"/>
          <p:nvPr/>
        </p:nvSpPr>
        <p:spPr>
          <a:xfrm>
            <a:off x="7932467" y="6108542"/>
            <a:ext cx="3911897" cy="584775"/>
          </a:xfrm>
          <a:prstGeom prst="rect">
            <a:avLst/>
          </a:prstGeom>
          <a:noFill/>
        </p:spPr>
        <p:txBody>
          <a:bodyPr wrap="square" rtlCol="0">
            <a:spAutoFit/>
          </a:bodyPr>
          <a:lstStyle/>
          <a:p>
            <a:r>
              <a:rPr lang="en-US" sz="3200" b="1" dirty="0" err="1">
                <a:solidFill>
                  <a:schemeClr val="bg1">
                    <a:lumMod val="65000"/>
                    <a:lumOff val="35000"/>
                  </a:schemeClr>
                </a:solidFill>
              </a:rPr>
              <a:t>wais.ecs.soton.ac.uk</a:t>
            </a:r>
            <a:endParaRPr lang="en-US" sz="3200" b="1" dirty="0">
              <a:solidFill>
                <a:schemeClr val="bg1">
                  <a:lumMod val="65000"/>
                  <a:lumOff val="35000"/>
                </a:schemeClr>
              </a:solidFill>
            </a:endParaRPr>
          </a:p>
        </p:txBody>
      </p:sp>
    </p:spTree>
    <p:extLst>
      <p:ext uri="{BB962C8B-B14F-4D97-AF65-F5344CB8AC3E}">
        <p14:creationId xmlns:p14="http://schemas.microsoft.com/office/powerpoint/2010/main" val="1588917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23000"/>
            <a:extLst>
              <a:ext uri="{28A0092B-C50C-407E-A947-70E740481C1C}">
                <a14:useLocalDpi xmlns:a14="http://schemas.microsoft.com/office/drawing/2010/main" val="0"/>
              </a:ext>
            </a:extLst>
          </a:blip>
          <a:stretch>
            <a:fillRect/>
          </a:stretch>
        </p:blipFill>
        <p:spPr>
          <a:xfrm>
            <a:off x="0" y="-119080"/>
            <a:ext cx="12192000" cy="6977080"/>
          </a:xfrm>
          <a:prstGeom prst="rect">
            <a:avLst/>
          </a:prstGeom>
        </p:spPr>
      </p:pic>
      <p:sp>
        <p:nvSpPr>
          <p:cNvPr id="2" name="Title 1"/>
          <p:cNvSpPr>
            <a:spLocks noGrp="1"/>
          </p:cNvSpPr>
          <p:nvPr>
            <p:ph type="title"/>
          </p:nvPr>
        </p:nvSpPr>
        <p:spPr/>
        <p:txBody>
          <a:bodyPr/>
          <a:lstStyle/>
          <a:p>
            <a:r>
              <a:rPr lang="en-US" b="1" dirty="0"/>
              <a:t>Spreadsheet Categories &amp; Use</a:t>
            </a:r>
          </a:p>
        </p:txBody>
      </p:sp>
      <p:sp>
        <p:nvSpPr>
          <p:cNvPr id="3" name="Content Placeholder 2"/>
          <p:cNvSpPr>
            <a:spLocks noGrp="1"/>
          </p:cNvSpPr>
          <p:nvPr>
            <p:ph idx="1"/>
          </p:nvPr>
        </p:nvSpPr>
        <p:spPr>
          <a:xfrm>
            <a:off x="548640" y="1825625"/>
            <a:ext cx="6630670" cy="4801086"/>
          </a:xfrm>
        </p:spPr>
        <p:txBody>
          <a:bodyPr>
            <a:normAutofit fontScale="92500" lnSpcReduction="10000"/>
          </a:bodyPr>
          <a:lstStyle/>
          <a:p>
            <a:r>
              <a:rPr lang="en-GB"/>
              <a:t>Visual </a:t>
            </a:r>
            <a:r>
              <a:rPr lang="en-GB" dirty="0"/>
              <a:t>inspection of 100 highly </a:t>
            </a:r>
            <a:r>
              <a:rPr lang="en-GB"/>
              <a:t>retweeted sheets</a:t>
            </a:r>
            <a:r>
              <a:rPr lang="en-GB" dirty="0"/>
              <a:t>.</a:t>
            </a:r>
          </a:p>
          <a:p>
            <a:pPr lvl="1"/>
            <a:r>
              <a:rPr lang="en-GB" dirty="0"/>
              <a:t>sports statistics (including gambling analysis)</a:t>
            </a:r>
          </a:p>
          <a:p>
            <a:pPr lvl="1"/>
            <a:r>
              <a:rPr lang="en-GB" dirty="0"/>
              <a:t>computer games statistics</a:t>
            </a:r>
          </a:p>
          <a:p>
            <a:pPr lvl="1"/>
            <a:r>
              <a:rPr lang="en-GB" dirty="0"/>
              <a:t>catalogues of resources/assets (including artist’s videos or a series of TV episodes)</a:t>
            </a:r>
          </a:p>
          <a:p>
            <a:pPr lvl="1"/>
            <a:r>
              <a:rPr lang="en-GB" dirty="0"/>
              <a:t>selling goods / artwork / services for a trader or fan group</a:t>
            </a:r>
          </a:p>
          <a:p>
            <a:pPr lvl="1"/>
            <a:r>
              <a:rPr lang="en-GB" dirty="0"/>
              <a:t>co-ordinating donations / volunteers, political information</a:t>
            </a:r>
          </a:p>
          <a:p>
            <a:pPr lvl="1"/>
            <a:r>
              <a:rPr lang="en-GB" dirty="0"/>
              <a:t>co-ordinating political activity</a:t>
            </a:r>
          </a:p>
          <a:p>
            <a:pPr lvl="1"/>
            <a:r>
              <a:rPr lang="en-GB" dirty="0"/>
              <a:t>music voting</a:t>
            </a:r>
          </a:p>
          <a:p>
            <a:pPr lvl="1"/>
            <a:r>
              <a:rPr lang="en-GB" dirty="0"/>
              <a:t>buying on behalf of an artist</a:t>
            </a:r>
          </a:p>
          <a:p>
            <a:pPr lvl="1"/>
            <a:r>
              <a:rPr lang="en-GB" dirty="0"/>
              <a:t>monitoring cryptocurrency offerings.</a:t>
            </a:r>
          </a:p>
          <a:p>
            <a:endParaRPr lang="en-US" dirty="0"/>
          </a:p>
        </p:txBody>
      </p:sp>
      <p:graphicFrame>
        <p:nvGraphicFramePr>
          <p:cNvPr id="4" name="Table 3"/>
          <p:cNvGraphicFramePr>
            <a:graphicFrameLocks noGrp="1"/>
          </p:cNvGraphicFramePr>
          <p:nvPr>
            <p:extLst/>
          </p:nvPr>
        </p:nvGraphicFramePr>
        <p:xfrm>
          <a:off x="7276128" y="1838120"/>
          <a:ext cx="4411158" cy="2926430"/>
        </p:xfrm>
        <a:graphic>
          <a:graphicData uri="http://schemas.openxmlformats.org/drawingml/2006/table">
            <a:tbl>
              <a:tblPr>
                <a:tableStyleId>{5C22544A-7EE6-4342-B048-85BDC9FD1C3A}</a:tableStyleId>
              </a:tblPr>
              <a:tblGrid>
                <a:gridCol w="3979955">
                  <a:extLst>
                    <a:ext uri="{9D8B030D-6E8A-4147-A177-3AD203B41FA5}">
                      <a16:colId xmlns:a16="http://schemas.microsoft.com/office/drawing/2014/main" val="20000"/>
                    </a:ext>
                  </a:extLst>
                </a:gridCol>
                <a:gridCol w="431203">
                  <a:extLst>
                    <a:ext uri="{9D8B030D-6E8A-4147-A177-3AD203B41FA5}">
                      <a16:colId xmlns:a16="http://schemas.microsoft.com/office/drawing/2014/main" val="20001"/>
                    </a:ext>
                  </a:extLst>
                </a:gridCol>
              </a:tblGrid>
              <a:tr h="436451">
                <a:tc>
                  <a:txBody>
                    <a:bodyPr/>
                    <a:lstStyle/>
                    <a:p>
                      <a:pPr algn="l" fontAlgn="ctr"/>
                      <a:r>
                        <a:rPr lang="en-GB" sz="1600" u="none" strike="noStrike" dirty="0">
                          <a:effectLst/>
                        </a:rPr>
                        <a:t>Report of simple list </a:t>
                      </a:r>
                      <a:endParaRPr lang="en-GB" sz="1600" b="0" i="0" u="none" strike="noStrike" dirty="0">
                        <a:solidFill>
                          <a:srgbClr val="000000"/>
                        </a:solidFill>
                        <a:effectLst/>
                        <a:latin typeface="Times New Roman" charset="0"/>
                      </a:endParaRPr>
                    </a:p>
                  </a:txBody>
                  <a:tcPr marL="57150" marR="6350" marT="6350" marB="0" anchor="ctr"/>
                </a:tc>
                <a:tc>
                  <a:txBody>
                    <a:bodyPr/>
                    <a:lstStyle/>
                    <a:p>
                      <a:pPr algn="ctr" fontAlgn="ctr"/>
                      <a:r>
                        <a:rPr lang="en-GB" sz="1600" u="none" strike="noStrike">
                          <a:effectLst/>
                        </a:rPr>
                        <a:t>10%</a:t>
                      </a:r>
                      <a:endParaRPr lang="en-GB" sz="1600" b="0" i="0" u="none" strike="noStrike">
                        <a:solidFill>
                          <a:srgbClr val="000000"/>
                        </a:solidFill>
                        <a:effectLst/>
                        <a:latin typeface="Times New Roman" charset="0"/>
                      </a:endParaRPr>
                    </a:p>
                  </a:txBody>
                  <a:tcPr marL="6350" marR="6350" marT="6350" marB="0" anchor="ctr"/>
                </a:tc>
                <a:extLst>
                  <a:ext uri="{0D108BD9-81ED-4DB2-BD59-A6C34878D82A}">
                    <a16:rowId xmlns:a16="http://schemas.microsoft.com/office/drawing/2014/main" val="10000"/>
                  </a:ext>
                </a:extLst>
              </a:tr>
              <a:tr h="436451">
                <a:tc>
                  <a:txBody>
                    <a:bodyPr/>
                    <a:lstStyle/>
                    <a:p>
                      <a:pPr algn="l" fontAlgn="ctr"/>
                      <a:r>
                        <a:rPr lang="en-GB" sz="1600" u="none" strike="noStrike" dirty="0">
                          <a:effectLst/>
                        </a:rPr>
                        <a:t>Report of rich data (columns, visualisation)</a:t>
                      </a:r>
                      <a:endParaRPr lang="en-GB" sz="1600" b="0" i="0" u="none" strike="noStrike" dirty="0">
                        <a:solidFill>
                          <a:srgbClr val="000000"/>
                        </a:solidFill>
                        <a:effectLst/>
                        <a:latin typeface="Times New Roman" charset="0"/>
                      </a:endParaRPr>
                    </a:p>
                  </a:txBody>
                  <a:tcPr marL="57150" marR="6350" marT="6350" marB="0" anchor="ctr"/>
                </a:tc>
                <a:tc>
                  <a:txBody>
                    <a:bodyPr/>
                    <a:lstStyle/>
                    <a:p>
                      <a:pPr algn="ctr" fontAlgn="ctr"/>
                      <a:r>
                        <a:rPr lang="en-GB" sz="1600" u="none" strike="noStrike">
                          <a:effectLst/>
                        </a:rPr>
                        <a:t>40%</a:t>
                      </a:r>
                      <a:endParaRPr lang="en-GB" sz="1600" b="0" i="0" u="none" strike="noStrike">
                        <a:solidFill>
                          <a:srgbClr val="000000"/>
                        </a:solidFill>
                        <a:effectLst/>
                        <a:latin typeface="Times New Roman" charset="0"/>
                      </a:endParaRPr>
                    </a:p>
                  </a:txBody>
                  <a:tcPr marL="6350" marR="6350" marT="6350" marB="0" anchor="ctr"/>
                </a:tc>
                <a:extLst>
                  <a:ext uri="{0D108BD9-81ED-4DB2-BD59-A6C34878D82A}">
                    <a16:rowId xmlns:a16="http://schemas.microsoft.com/office/drawing/2014/main" val="10001"/>
                  </a:ext>
                </a:extLst>
              </a:tr>
              <a:tr h="436451">
                <a:tc>
                  <a:txBody>
                    <a:bodyPr/>
                    <a:lstStyle/>
                    <a:p>
                      <a:pPr algn="l" fontAlgn="ctr"/>
                      <a:r>
                        <a:rPr lang="en-GB" sz="1600" u="none" strike="noStrike" dirty="0">
                          <a:effectLst/>
                        </a:rPr>
                        <a:t>Complex report with analysis (sports /financial)</a:t>
                      </a:r>
                      <a:endParaRPr lang="en-GB" sz="1600" b="0" i="0" u="none" strike="noStrike" dirty="0">
                        <a:solidFill>
                          <a:srgbClr val="000000"/>
                        </a:solidFill>
                        <a:effectLst/>
                        <a:latin typeface="Times New Roman" charset="0"/>
                      </a:endParaRPr>
                    </a:p>
                  </a:txBody>
                  <a:tcPr marL="57150" marR="6350" marT="6350" marB="0" anchor="ctr"/>
                </a:tc>
                <a:tc>
                  <a:txBody>
                    <a:bodyPr/>
                    <a:lstStyle/>
                    <a:p>
                      <a:pPr algn="ctr" fontAlgn="ctr"/>
                      <a:r>
                        <a:rPr lang="en-GB" sz="1600" u="none" strike="noStrike">
                          <a:effectLst/>
                        </a:rPr>
                        <a:t>10%</a:t>
                      </a:r>
                      <a:endParaRPr lang="en-GB" sz="1600" b="0" i="0" u="none" strike="noStrike">
                        <a:solidFill>
                          <a:srgbClr val="000000"/>
                        </a:solidFill>
                        <a:effectLst/>
                        <a:latin typeface="Times New Roman" charset="0"/>
                      </a:endParaRPr>
                    </a:p>
                  </a:txBody>
                  <a:tcPr marL="6350" marR="6350" marT="6350" marB="0" anchor="ctr"/>
                </a:tc>
                <a:extLst>
                  <a:ext uri="{0D108BD9-81ED-4DB2-BD59-A6C34878D82A}">
                    <a16:rowId xmlns:a16="http://schemas.microsoft.com/office/drawing/2014/main" val="10002"/>
                  </a:ext>
                </a:extLst>
              </a:tr>
              <a:tr h="592497">
                <a:tc>
                  <a:txBody>
                    <a:bodyPr/>
                    <a:lstStyle/>
                    <a:p>
                      <a:pPr algn="l" fontAlgn="ctr"/>
                      <a:r>
                        <a:rPr lang="en-GB" sz="1600" u="none" strike="noStrike" dirty="0">
                          <a:effectLst/>
                        </a:rPr>
                        <a:t>Promoting action (voting / purchasing)</a:t>
                      </a:r>
                      <a:endParaRPr lang="en-GB" sz="1600" b="0" i="0" u="none" strike="noStrike" dirty="0">
                        <a:solidFill>
                          <a:srgbClr val="000000"/>
                        </a:solidFill>
                        <a:effectLst/>
                        <a:latin typeface="Times New Roman" charset="0"/>
                      </a:endParaRPr>
                    </a:p>
                  </a:txBody>
                  <a:tcPr marL="57150" marR="6350" marT="6350" marB="0" anchor="ctr"/>
                </a:tc>
                <a:tc>
                  <a:txBody>
                    <a:bodyPr/>
                    <a:lstStyle/>
                    <a:p>
                      <a:pPr algn="ctr" fontAlgn="ctr"/>
                      <a:r>
                        <a:rPr lang="en-GB" sz="1600" u="none" strike="noStrike">
                          <a:effectLst/>
                        </a:rPr>
                        <a:t>15%</a:t>
                      </a:r>
                      <a:endParaRPr lang="en-GB" sz="1600" b="0" i="0" u="none" strike="noStrike">
                        <a:solidFill>
                          <a:srgbClr val="000000"/>
                        </a:solidFill>
                        <a:effectLst/>
                        <a:latin typeface="Times New Roman" charset="0"/>
                      </a:endParaRPr>
                    </a:p>
                  </a:txBody>
                  <a:tcPr marL="6350" marR="6350" marT="6350" marB="0" anchor="ctr"/>
                </a:tc>
                <a:extLst>
                  <a:ext uri="{0D108BD9-81ED-4DB2-BD59-A6C34878D82A}">
                    <a16:rowId xmlns:a16="http://schemas.microsoft.com/office/drawing/2014/main" val="10003"/>
                  </a:ext>
                </a:extLst>
              </a:tr>
              <a:tr h="530550">
                <a:tc>
                  <a:txBody>
                    <a:bodyPr/>
                    <a:lstStyle/>
                    <a:p>
                      <a:pPr algn="l" fontAlgn="ctr"/>
                      <a:r>
                        <a:rPr lang="en-GB" sz="1600" u="none" strike="noStrike" dirty="0">
                          <a:effectLst/>
                        </a:rPr>
                        <a:t>Co-ordinating crowd action</a:t>
                      </a:r>
                      <a:endParaRPr lang="en-GB" sz="1600" b="0" i="0" u="none" strike="noStrike" dirty="0">
                        <a:solidFill>
                          <a:srgbClr val="000000"/>
                        </a:solidFill>
                        <a:effectLst/>
                        <a:latin typeface="Times New Roman" charset="0"/>
                      </a:endParaRPr>
                    </a:p>
                  </a:txBody>
                  <a:tcPr marL="57150" marR="6350" marT="6350" marB="0" anchor="ctr"/>
                </a:tc>
                <a:tc>
                  <a:txBody>
                    <a:bodyPr/>
                    <a:lstStyle/>
                    <a:p>
                      <a:pPr algn="ctr" fontAlgn="b"/>
                      <a:r>
                        <a:rPr lang="en-GB" sz="1600" u="none" strike="noStrike" dirty="0">
                          <a:effectLst/>
                        </a:rPr>
                        <a:t>20%</a:t>
                      </a:r>
                      <a:endParaRPr lang="en-GB" sz="1600" b="0" i="0" u="none" strike="noStrike" dirty="0">
                        <a:solidFill>
                          <a:srgbClr val="000000"/>
                        </a:solidFill>
                        <a:effectLst/>
                        <a:latin typeface="Calibri" charset="0"/>
                      </a:endParaRPr>
                    </a:p>
                  </a:txBody>
                  <a:tcPr marL="6350" marR="6350" marT="6350" marB="0" anchor="ctr"/>
                </a:tc>
                <a:extLst>
                  <a:ext uri="{0D108BD9-81ED-4DB2-BD59-A6C34878D82A}">
                    <a16:rowId xmlns:a16="http://schemas.microsoft.com/office/drawing/2014/main" val="10004"/>
                  </a:ext>
                </a:extLst>
              </a:tr>
              <a:tr h="436451">
                <a:tc>
                  <a:txBody>
                    <a:bodyPr/>
                    <a:lstStyle/>
                    <a:p>
                      <a:pPr algn="l" fontAlgn="ctr"/>
                      <a:r>
                        <a:rPr lang="en-GB" sz="1600" u="none" strike="noStrike" dirty="0">
                          <a:effectLst/>
                        </a:rPr>
                        <a:t>Other (timetable / schedule)</a:t>
                      </a:r>
                      <a:endParaRPr lang="en-GB" sz="1600" b="0" i="0" u="none" strike="noStrike" dirty="0">
                        <a:solidFill>
                          <a:srgbClr val="000000"/>
                        </a:solidFill>
                        <a:effectLst/>
                        <a:latin typeface="Times New Roman" charset="0"/>
                      </a:endParaRPr>
                    </a:p>
                  </a:txBody>
                  <a:tcPr marL="57150" marR="6350" marT="6350" marB="0" anchor="ctr"/>
                </a:tc>
                <a:tc>
                  <a:txBody>
                    <a:bodyPr/>
                    <a:lstStyle/>
                    <a:p>
                      <a:pPr algn="ctr" fontAlgn="ctr"/>
                      <a:r>
                        <a:rPr lang="en-GB" sz="1600" u="none" strike="noStrike" dirty="0">
                          <a:effectLst/>
                        </a:rPr>
                        <a:t>5%</a:t>
                      </a:r>
                      <a:endParaRPr lang="en-GB" sz="1600" b="0" i="0" u="none" strike="noStrike" dirty="0">
                        <a:solidFill>
                          <a:srgbClr val="000000"/>
                        </a:solidFill>
                        <a:effectLst/>
                        <a:latin typeface="Times New Roman" charset="0"/>
                      </a:endParaRPr>
                    </a:p>
                  </a:txBody>
                  <a:tcPr marL="6350" marR="6350" marT="635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4264908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alphaModFix amt="23000"/>
            <a:extLst>
              <a:ext uri="{28A0092B-C50C-407E-A947-70E740481C1C}">
                <a14:useLocalDpi xmlns:a14="http://schemas.microsoft.com/office/drawing/2010/main" val="0"/>
              </a:ext>
            </a:extLst>
          </a:blip>
          <a:stretch>
            <a:fillRect/>
          </a:stretch>
        </p:blipFill>
        <p:spPr>
          <a:xfrm>
            <a:off x="0" y="-119080"/>
            <a:ext cx="12192000" cy="6977080"/>
          </a:xfrm>
          <a:prstGeom prst="rect">
            <a:avLst/>
          </a:prstGeom>
        </p:spPr>
      </p:pic>
      <p:sp>
        <p:nvSpPr>
          <p:cNvPr id="2" name="Title 1"/>
          <p:cNvSpPr>
            <a:spLocks noGrp="1"/>
          </p:cNvSpPr>
          <p:nvPr>
            <p:ph type="title"/>
          </p:nvPr>
        </p:nvSpPr>
        <p:spPr/>
        <p:txBody>
          <a:bodyPr/>
          <a:lstStyle/>
          <a:p>
            <a:r>
              <a:rPr lang="en-US" dirty="0"/>
              <a:t>Use of Spreadsheet Charts</a:t>
            </a:r>
          </a:p>
        </p:txBody>
      </p:sp>
      <p:sp>
        <p:nvSpPr>
          <p:cNvPr id="3" name="Content Placeholder 2"/>
          <p:cNvSpPr>
            <a:spLocks noGrp="1"/>
          </p:cNvSpPr>
          <p:nvPr>
            <p:ph idx="1"/>
          </p:nvPr>
        </p:nvSpPr>
        <p:spPr>
          <a:xfrm>
            <a:off x="838200" y="1825625"/>
            <a:ext cx="6535057" cy="4351338"/>
          </a:xfrm>
        </p:spPr>
        <p:txBody>
          <a:bodyPr>
            <a:normAutofit fontScale="85000" lnSpcReduction="10000"/>
          </a:bodyPr>
          <a:lstStyle/>
          <a:p>
            <a:r>
              <a:rPr lang="en-US" dirty="0"/>
              <a:t>5% (29) of sheets contained charts</a:t>
            </a:r>
          </a:p>
          <a:p>
            <a:r>
              <a:rPr lang="en-GB" dirty="0"/>
              <a:t>4 charts intended to promote subsequent use and discussion</a:t>
            </a:r>
          </a:p>
          <a:p>
            <a:pPr lvl="1"/>
            <a:r>
              <a:rPr lang="en-GB" dirty="0"/>
              <a:t>A survey of fanfic writing community from attendees at a NYC festival</a:t>
            </a:r>
          </a:p>
          <a:p>
            <a:pPr lvl="1"/>
            <a:r>
              <a:rPr lang="en-GB" dirty="0"/>
              <a:t>A maths teacher who takes part in Maths Teaching discussion groups, tweeted a Google form for to record preferences for banana ripeness. Data analysis and maths lessons ensue. The experience is blogged by the spreadsheet author.</a:t>
            </a:r>
          </a:p>
          <a:p>
            <a:pPr lvl="1"/>
            <a:r>
              <a:rPr lang="en-GB" dirty="0"/>
              <a:t>A study on the citation of Registered Reports in Cognitive Neuroscience. This may be an example of pre- or alt-publication of bibliometric research.</a:t>
            </a:r>
          </a:p>
          <a:p>
            <a:pPr lvl="1"/>
            <a:r>
              <a:rPr lang="en-GB" dirty="0"/>
              <a:t>Historic weather data collected by a local citizen offered to a “sports weather” journalist.</a:t>
            </a:r>
          </a:p>
          <a:p>
            <a:endParaRPr lang="en-US" dirty="0"/>
          </a:p>
          <a:p>
            <a:endParaRPr lang="en-US" dirty="0"/>
          </a:p>
        </p:txBody>
      </p:sp>
      <p:graphicFrame>
        <p:nvGraphicFramePr>
          <p:cNvPr id="5" name="Table 4"/>
          <p:cNvGraphicFramePr>
            <a:graphicFrameLocks noGrp="1"/>
          </p:cNvGraphicFramePr>
          <p:nvPr>
            <p:extLst/>
          </p:nvPr>
        </p:nvGraphicFramePr>
        <p:xfrm>
          <a:off x="7605486" y="1825625"/>
          <a:ext cx="4325256" cy="4418323"/>
        </p:xfrm>
        <a:graphic>
          <a:graphicData uri="http://schemas.openxmlformats.org/drawingml/2006/table">
            <a:tbl>
              <a:tblPr>
                <a:tableStyleId>{5C22544A-7EE6-4342-B048-85BDC9FD1C3A}</a:tableStyleId>
              </a:tblPr>
              <a:tblGrid>
                <a:gridCol w="3902449">
                  <a:extLst>
                    <a:ext uri="{9D8B030D-6E8A-4147-A177-3AD203B41FA5}">
                      <a16:colId xmlns:a16="http://schemas.microsoft.com/office/drawing/2014/main" val="20000"/>
                    </a:ext>
                  </a:extLst>
                </a:gridCol>
                <a:gridCol w="422807">
                  <a:extLst>
                    <a:ext uri="{9D8B030D-6E8A-4147-A177-3AD203B41FA5}">
                      <a16:colId xmlns:a16="http://schemas.microsoft.com/office/drawing/2014/main" val="20001"/>
                    </a:ext>
                  </a:extLst>
                </a:gridCol>
              </a:tblGrid>
              <a:tr h="434339">
                <a:tc>
                  <a:txBody>
                    <a:bodyPr/>
                    <a:lstStyle/>
                    <a:p>
                      <a:pPr algn="l" fontAlgn="ctr"/>
                      <a:r>
                        <a:rPr lang="en-GB" sz="1800" u="none" strike="noStrike">
                          <a:effectLst/>
                        </a:rPr>
                        <a:t>Games (trading, playing, curation)</a:t>
                      </a:r>
                      <a:endParaRPr lang="en-GB" sz="1800" b="0" i="0" u="none" strike="noStrike">
                        <a:solidFill>
                          <a:srgbClr val="000000"/>
                        </a:solidFill>
                        <a:effectLst/>
                        <a:latin typeface="Times New Roman" charset="0"/>
                      </a:endParaRPr>
                    </a:p>
                  </a:txBody>
                  <a:tcPr marL="6350" marR="6350" marT="6350" marB="0" anchor="ctr"/>
                </a:tc>
                <a:tc>
                  <a:txBody>
                    <a:bodyPr/>
                    <a:lstStyle/>
                    <a:p>
                      <a:pPr algn="r" fontAlgn="ctr"/>
                      <a:r>
                        <a:rPr lang="en-GB" sz="1800" u="none" strike="noStrike">
                          <a:effectLst/>
                        </a:rPr>
                        <a:t>7</a:t>
                      </a:r>
                      <a:endParaRPr lang="en-GB" sz="1800" b="0" i="0" u="none" strike="noStrike">
                        <a:solidFill>
                          <a:srgbClr val="000000"/>
                        </a:solidFill>
                        <a:effectLst/>
                        <a:latin typeface="Times New Roman" charset="0"/>
                      </a:endParaRPr>
                    </a:p>
                  </a:txBody>
                  <a:tcPr marL="6350" marR="6350" marT="6350" marB="0" anchor="ctr"/>
                </a:tc>
                <a:extLst>
                  <a:ext uri="{0D108BD9-81ED-4DB2-BD59-A6C34878D82A}">
                    <a16:rowId xmlns:a16="http://schemas.microsoft.com/office/drawing/2014/main" val="10000"/>
                  </a:ext>
                </a:extLst>
              </a:tr>
              <a:tr h="434339">
                <a:tc>
                  <a:txBody>
                    <a:bodyPr/>
                    <a:lstStyle/>
                    <a:p>
                      <a:pPr algn="l" fontAlgn="ctr"/>
                      <a:r>
                        <a:rPr lang="en-GB" sz="1800" u="none" strike="noStrike">
                          <a:effectLst/>
                        </a:rPr>
                        <a:t>Politics (monitoring, organising, arguing) </a:t>
                      </a:r>
                      <a:endParaRPr lang="en-GB" sz="1800" b="0" i="0" u="none" strike="noStrike">
                        <a:solidFill>
                          <a:srgbClr val="000000"/>
                        </a:solidFill>
                        <a:effectLst/>
                        <a:latin typeface="Times New Roman" charset="0"/>
                      </a:endParaRPr>
                    </a:p>
                  </a:txBody>
                  <a:tcPr marL="6350" marR="6350" marT="6350" marB="0" anchor="ctr"/>
                </a:tc>
                <a:tc>
                  <a:txBody>
                    <a:bodyPr/>
                    <a:lstStyle/>
                    <a:p>
                      <a:pPr algn="r" fontAlgn="ctr"/>
                      <a:r>
                        <a:rPr lang="en-GB" sz="1800" u="none" strike="noStrike">
                          <a:effectLst/>
                        </a:rPr>
                        <a:t>6</a:t>
                      </a:r>
                      <a:endParaRPr lang="en-GB" sz="1800" b="0" i="0" u="none" strike="noStrike">
                        <a:solidFill>
                          <a:srgbClr val="000000"/>
                        </a:solidFill>
                        <a:effectLst/>
                        <a:latin typeface="Times New Roman" charset="0"/>
                      </a:endParaRPr>
                    </a:p>
                  </a:txBody>
                  <a:tcPr marL="6350" marR="6350" marT="6350" marB="0" anchor="ctr"/>
                </a:tc>
                <a:extLst>
                  <a:ext uri="{0D108BD9-81ED-4DB2-BD59-A6C34878D82A}">
                    <a16:rowId xmlns:a16="http://schemas.microsoft.com/office/drawing/2014/main" val="10001"/>
                  </a:ext>
                </a:extLst>
              </a:tr>
              <a:tr h="434339">
                <a:tc>
                  <a:txBody>
                    <a:bodyPr/>
                    <a:lstStyle/>
                    <a:p>
                      <a:pPr algn="l" fontAlgn="ctr"/>
                      <a:r>
                        <a:rPr lang="en-GB" sz="1800" u="none" strike="noStrike">
                          <a:effectLst/>
                        </a:rPr>
                        <a:t>Surveys (attitudes or phenomena)</a:t>
                      </a:r>
                      <a:endParaRPr lang="en-GB" sz="1800" b="0" i="0" u="none" strike="noStrike">
                        <a:solidFill>
                          <a:srgbClr val="000000"/>
                        </a:solidFill>
                        <a:effectLst/>
                        <a:latin typeface="Times New Roman" charset="0"/>
                      </a:endParaRPr>
                    </a:p>
                  </a:txBody>
                  <a:tcPr marL="6350" marR="6350" marT="6350" marB="0" anchor="ctr"/>
                </a:tc>
                <a:tc>
                  <a:txBody>
                    <a:bodyPr/>
                    <a:lstStyle/>
                    <a:p>
                      <a:pPr algn="r" fontAlgn="ctr"/>
                      <a:r>
                        <a:rPr lang="en-GB" sz="1800" u="none" strike="noStrike">
                          <a:effectLst/>
                        </a:rPr>
                        <a:t>4</a:t>
                      </a:r>
                      <a:endParaRPr lang="en-GB" sz="1800" b="0" i="0" u="none" strike="noStrike">
                        <a:solidFill>
                          <a:srgbClr val="000000"/>
                        </a:solidFill>
                        <a:effectLst/>
                        <a:latin typeface="Times New Roman" charset="0"/>
                      </a:endParaRPr>
                    </a:p>
                  </a:txBody>
                  <a:tcPr marL="6350" marR="6350" marT="6350" marB="0" anchor="ctr"/>
                </a:tc>
                <a:extLst>
                  <a:ext uri="{0D108BD9-81ED-4DB2-BD59-A6C34878D82A}">
                    <a16:rowId xmlns:a16="http://schemas.microsoft.com/office/drawing/2014/main" val="10002"/>
                  </a:ext>
                </a:extLst>
              </a:tr>
              <a:tr h="434339">
                <a:tc>
                  <a:txBody>
                    <a:bodyPr/>
                    <a:lstStyle/>
                    <a:p>
                      <a:pPr algn="l" fontAlgn="ctr"/>
                      <a:r>
                        <a:rPr lang="en-GB" sz="1800" u="none" strike="noStrike">
                          <a:effectLst/>
                        </a:rPr>
                        <a:t>Financial investment analysis</a:t>
                      </a:r>
                      <a:endParaRPr lang="en-GB" sz="1800" b="0" i="0" u="none" strike="noStrike">
                        <a:solidFill>
                          <a:srgbClr val="000000"/>
                        </a:solidFill>
                        <a:effectLst/>
                        <a:latin typeface="Times New Roman" charset="0"/>
                      </a:endParaRPr>
                    </a:p>
                  </a:txBody>
                  <a:tcPr marL="6350" marR="6350" marT="6350" marB="0" anchor="ctr"/>
                </a:tc>
                <a:tc>
                  <a:txBody>
                    <a:bodyPr/>
                    <a:lstStyle/>
                    <a:p>
                      <a:pPr algn="r" fontAlgn="ctr"/>
                      <a:r>
                        <a:rPr lang="en-GB" sz="1800" u="none" strike="noStrike">
                          <a:effectLst/>
                        </a:rPr>
                        <a:t>3</a:t>
                      </a:r>
                      <a:endParaRPr lang="en-GB" sz="1800" b="0" i="0" u="none" strike="noStrike">
                        <a:solidFill>
                          <a:srgbClr val="000000"/>
                        </a:solidFill>
                        <a:effectLst/>
                        <a:latin typeface="Times New Roman" charset="0"/>
                      </a:endParaRPr>
                    </a:p>
                  </a:txBody>
                  <a:tcPr marL="6350" marR="6350" marT="6350" marB="0" anchor="ctr"/>
                </a:tc>
                <a:extLst>
                  <a:ext uri="{0D108BD9-81ED-4DB2-BD59-A6C34878D82A}">
                    <a16:rowId xmlns:a16="http://schemas.microsoft.com/office/drawing/2014/main" val="10003"/>
                  </a:ext>
                </a:extLst>
              </a:tr>
              <a:tr h="434339">
                <a:tc>
                  <a:txBody>
                    <a:bodyPr/>
                    <a:lstStyle/>
                    <a:p>
                      <a:pPr algn="l" fontAlgn="ctr"/>
                      <a:r>
                        <a:rPr lang="en-GB" sz="1800" u="none" strike="noStrike">
                          <a:effectLst/>
                        </a:rPr>
                        <a:t>Personal list of assets / achievements</a:t>
                      </a:r>
                      <a:endParaRPr lang="en-GB" sz="1800" b="0" i="0" u="none" strike="noStrike">
                        <a:solidFill>
                          <a:srgbClr val="000000"/>
                        </a:solidFill>
                        <a:effectLst/>
                        <a:latin typeface="Times New Roman" charset="0"/>
                      </a:endParaRPr>
                    </a:p>
                  </a:txBody>
                  <a:tcPr marL="6350" marR="6350" marT="6350" marB="0" anchor="ctr"/>
                </a:tc>
                <a:tc>
                  <a:txBody>
                    <a:bodyPr/>
                    <a:lstStyle/>
                    <a:p>
                      <a:pPr algn="r" fontAlgn="ctr"/>
                      <a:r>
                        <a:rPr lang="en-GB" sz="1800" u="none" strike="noStrike">
                          <a:effectLst/>
                        </a:rPr>
                        <a:t>2</a:t>
                      </a:r>
                      <a:endParaRPr lang="en-GB" sz="1800" b="0" i="0" u="none" strike="noStrike">
                        <a:solidFill>
                          <a:srgbClr val="000000"/>
                        </a:solidFill>
                        <a:effectLst/>
                        <a:latin typeface="Times New Roman" charset="0"/>
                      </a:endParaRPr>
                    </a:p>
                  </a:txBody>
                  <a:tcPr marL="6350" marR="6350" marT="6350" marB="0" anchor="ctr"/>
                </a:tc>
                <a:extLst>
                  <a:ext uri="{0D108BD9-81ED-4DB2-BD59-A6C34878D82A}">
                    <a16:rowId xmlns:a16="http://schemas.microsoft.com/office/drawing/2014/main" val="10004"/>
                  </a:ext>
                </a:extLst>
              </a:tr>
              <a:tr h="434339">
                <a:tc>
                  <a:txBody>
                    <a:bodyPr/>
                    <a:lstStyle/>
                    <a:p>
                      <a:pPr algn="l" fontAlgn="ctr"/>
                      <a:r>
                        <a:rPr lang="en-GB" sz="1800" u="none" strike="noStrike">
                          <a:effectLst/>
                        </a:rPr>
                        <a:t>TV / radio (voting/ratings)</a:t>
                      </a:r>
                      <a:endParaRPr lang="en-GB" sz="1800" b="0" i="0" u="none" strike="noStrike">
                        <a:solidFill>
                          <a:srgbClr val="000000"/>
                        </a:solidFill>
                        <a:effectLst/>
                        <a:latin typeface="Times New Roman" charset="0"/>
                      </a:endParaRPr>
                    </a:p>
                  </a:txBody>
                  <a:tcPr marL="6350" marR="6350" marT="6350" marB="0" anchor="ctr"/>
                </a:tc>
                <a:tc>
                  <a:txBody>
                    <a:bodyPr/>
                    <a:lstStyle/>
                    <a:p>
                      <a:pPr algn="r" fontAlgn="ctr"/>
                      <a:r>
                        <a:rPr lang="en-GB" sz="1800" u="none" strike="noStrike">
                          <a:effectLst/>
                        </a:rPr>
                        <a:t>2</a:t>
                      </a:r>
                      <a:endParaRPr lang="en-GB" sz="1800" b="0" i="0" u="none" strike="noStrike">
                        <a:solidFill>
                          <a:srgbClr val="000000"/>
                        </a:solidFill>
                        <a:effectLst/>
                        <a:latin typeface="Times New Roman" charset="0"/>
                      </a:endParaRPr>
                    </a:p>
                  </a:txBody>
                  <a:tcPr marL="6350" marR="6350" marT="6350" marB="0" anchor="ctr"/>
                </a:tc>
                <a:extLst>
                  <a:ext uri="{0D108BD9-81ED-4DB2-BD59-A6C34878D82A}">
                    <a16:rowId xmlns:a16="http://schemas.microsoft.com/office/drawing/2014/main" val="10005"/>
                  </a:ext>
                </a:extLst>
              </a:tr>
              <a:tr h="434339">
                <a:tc>
                  <a:txBody>
                    <a:bodyPr/>
                    <a:lstStyle/>
                    <a:p>
                      <a:pPr algn="l" fontAlgn="ctr"/>
                      <a:r>
                        <a:rPr lang="en-GB" sz="1800" u="none" strike="noStrike">
                          <a:effectLst/>
                        </a:rPr>
                        <a:t>Trading (orders)</a:t>
                      </a:r>
                      <a:endParaRPr lang="en-GB" sz="1800" b="0" i="0" u="none" strike="noStrike">
                        <a:solidFill>
                          <a:srgbClr val="000000"/>
                        </a:solidFill>
                        <a:effectLst/>
                        <a:latin typeface="Times New Roman" charset="0"/>
                      </a:endParaRPr>
                    </a:p>
                  </a:txBody>
                  <a:tcPr marL="6350" marR="6350" marT="6350" marB="0" anchor="ctr"/>
                </a:tc>
                <a:tc>
                  <a:txBody>
                    <a:bodyPr/>
                    <a:lstStyle/>
                    <a:p>
                      <a:pPr algn="r" fontAlgn="ctr"/>
                      <a:r>
                        <a:rPr lang="en-GB" sz="1800" u="none" strike="noStrike">
                          <a:effectLst/>
                        </a:rPr>
                        <a:t>1</a:t>
                      </a:r>
                      <a:endParaRPr lang="en-GB" sz="1800" b="0" i="0" u="none" strike="noStrike">
                        <a:solidFill>
                          <a:srgbClr val="000000"/>
                        </a:solidFill>
                        <a:effectLst/>
                        <a:latin typeface="Times New Roman" charset="0"/>
                      </a:endParaRPr>
                    </a:p>
                  </a:txBody>
                  <a:tcPr marL="6350" marR="6350" marT="6350" marB="0" anchor="ctr"/>
                </a:tc>
                <a:extLst>
                  <a:ext uri="{0D108BD9-81ED-4DB2-BD59-A6C34878D82A}">
                    <a16:rowId xmlns:a16="http://schemas.microsoft.com/office/drawing/2014/main" val="10006"/>
                  </a:ext>
                </a:extLst>
              </a:tr>
              <a:tr h="987569">
                <a:tc>
                  <a:txBody>
                    <a:bodyPr/>
                    <a:lstStyle/>
                    <a:p>
                      <a:pPr algn="l" fontAlgn="ctr"/>
                      <a:r>
                        <a:rPr lang="en-GB" sz="1800" u="none" strike="noStrike" dirty="0">
                          <a:effectLst/>
                        </a:rPr>
                        <a:t>Miscellaneous data collection </a:t>
                      </a:r>
                    </a:p>
                    <a:p>
                      <a:pPr algn="l" fontAlgn="ctr"/>
                      <a:r>
                        <a:rPr lang="en-GB" sz="1800" u="none" strike="noStrike" dirty="0">
                          <a:effectLst/>
                        </a:rPr>
                        <a:t> - Historic weather data</a:t>
                      </a:r>
                    </a:p>
                    <a:p>
                      <a:pPr algn="l" fontAlgn="ctr"/>
                      <a:r>
                        <a:rPr lang="en-GB" sz="1800" u="none" strike="noStrike" baseline="0" dirty="0">
                          <a:effectLst/>
                        </a:rPr>
                        <a:t> - </a:t>
                      </a:r>
                      <a:r>
                        <a:rPr lang="en-GB" sz="1800" u="none" strike="noStrike" dirty="0">
                          <a:effectLst/>
                        </a:rPr>
                        <a:t>Boeing 787 production data (hobbyist)</a:t>
                      </a:r>
                    </a:p>
                    <a:p>
                      <a:pPr algn="l" fontAlgn="ctr"/>
                      <a:r>
                        <a:rPr lang="en-GB" sz="1800" u="none" strike="noStrike" baseline="0" dirty="0">
                          <a:effectLst/>
                        </a:rPr>
                        <a:t> </a:t>
                      </a:r>
                      <a:r>
                        <a:rPr lang="en-GB" sz="1800" u="none" strike="noStrike" dirty="0">
                          <a:effectLst/>
                        </a:rPr>
                        <a:t>- Google Analytics audit of</a:t>
                      </a:r>
                      <a:r>
                        <a:rPr lang="en-GB" sz="1800" u="none" strike="noStrike" baseline="0" dirty="0">
                          <a:effectLst/>
                        </a:rPr>
                        <a:t> </a:t>
                      </a:r>
                      <a:r>
                        <a:rPr lang="en-GB" sz="1800" u="none" strike="noStrike" dirty="0" err="1">
                          <a:effectLst/>
                        </a:rPr>
                        <a:t>Udemy</a:t>
                      </a:r>
                      <a:endParaRPr lang="en-GB" sz="1800" u="none" strike="noStrike" dirty="0">
                        <a:effectLst/>
                      </a:endParaRPr>
                    </a:p>
                    <a:p>
                      <a:pPr algn="l" fontAlgn="ctr"/>
                      <a:r>
                        <a:rPr lang="en-GB" sz="1800" u="none" strike="noStrike" baseline="0" dirty="0">
                          <a:effectLst/>
                        </a:rPr>
                        <a:t> - </a:t>
                      </a:r>
                      <a:r>
                        <a:rPr lang="en-GB" sz="1800" u="none" strike="noStrike" dirty="0">
                          <a:effectLst/>
                        </a:rPr>
                        <a:t>Academic citation analysis</a:t>
                      </a:r>
                      <a:endParaRPr lang="en-GB" sz="1800" b="0" i="0" u="none" strike="noStrike" dirty="0">
                        <a:solidFill>
                          <a:srgbClr val="000000"/>
                        </a:solidFill>
                        <a:effectLst/>
                        <a:latin typeface="Times New Roman" charset="0"/>
                      </a:endParaRPr>
                    </a:p>
                  </a:txBody>
                  <a:tcPr marL="6350" marR="6350" marT="6350" marB="0" anchor="ctr"/>
                </a:tc>
                <a:tc>
                  <a:txBody>
                    <a:bodyPr/>
                    <a:lstStyle/>
                    <a:p>
                      <a:pPr algn="r" fontAlgn="ctr"/>
                      <a:r>
                        <a:rPr lang="en-GB" sz="1800" u="none" strike="noStrike" dirty="0">
                          <a:effectLst/>
                        </a:rPr>
                        <a:t>4</a:t>
                      </a:r>
                      <a:endParaRPr lang="en-GB" sz="1800" b="0" i="0" u="none" strike="noStrike" dirty="0">
                        <a:solidFill>
                          <a:srgbClr val="000000"/>
                        </a:solidFill>
                        <a:effectLst/>
                        <a:latin typeface="Times New Roman" charset="0"/>
                      </a:endParaRPr>
                    </a:p>
                  </a:txBody>
                  <a:tcPr marL="6350" marR="6350" marT="6350"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35699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alphaModFix amt="23000"/>
            <a:extLst>
              <a:ext uri="{28A0092B-C50C-407E-A947-70E740481C1C}">
                <a14:useLocalDpi xmlns:a14="http://schemas.microsoft.com/office/drawing/2010/main" val="0"/>
              </a:ext>
            </a:extLst>
          </a:blip>
          <a:stretch>
            <a:fillRect/>
          </a:stretch>
        </p:blipFill>
        <p:spPr>
          <a:xfrm>
            <a:off x="0" y="-119080"/>
            <a:ext cx="12192000" cy="6977080"/>
          </a:xfrm>
          <a:prstGeom prst="rect">
            <a:avLst/>
          </a:prstGeom>
        </p:spPr>
      </p:pic>
      <p:sp>
        <p:nvSpPr>
          <p:cNvPr id="2" name="Title 1"/>
          <p:cNvSpPr>
            <a:spLocks noGrp="1"/>
          </p:cNvSpPr>
          <p:nvPr>
            <p:ph type="title"/>
          </p:nvPr>
        </p:nvSpPr>
        <p:spPr>
          <a:xfrm>
            <a:off x="838200" y="365125"/>
            <a:ext cx="6618514" cy="1325563"/>
          </a:xfrm>
        </p:spPr>
        <p:txBody>
          <a:bodyPr>
            <a:normAutofit fontScale="90000"/>
          </a:bodyPr>
          <a:lstStyle/>
          <a:p>
            <a:r>
              <a:rPr lang="en-US" dirty="0"/>
              <a:t>Use of Spreadsheet Charts</a:t>
            </a:r>
          </a:p>
        </p:txBody>
      </p:sp>
      <p:sp>
        <p:nvSpPr>
          <p:cNvPr id="3" name="Content Placeholder 2"/>
          <p:cNvSpPr>
            <a:spLocks noGrp="1"/>
          </p:cNvSpPr>
          <p:nvPr>
            <p:ph idx="1"/>
          </p:nvPr>
        </p:nvSpPr>
        <p:spPr>
          <a:xfrm>
            <a:off x="838200" y="1825624"/>
            <a:ext cx="6535057" cy="5032375"/>
          </a:xfrm>
        </p:spPr>
        <p:txBody>
          <a:bodyPr>
            <a:normAutofit/>
          </a:bodyPr>
          <a:lstStyle/>
          <a:p>
            <a:r>
              <a:rPr lang="en-GB" dirty="0"/>
              <a:t>2 charts intended to support an argument or discussion.</a:t>
            </a:r>
          </a:p>
          <a:p>
            <a:pPr lvl="1"/>
            <a:r>
              <a:rPr lang="en-GB" dirty="0"/>
              <a:t>A spreadsheet is used to plot UN data on firearms in a bubble chart in a discussion thread between pro- &amp; anti- NRA positions. The author is a senior technologist in Microsoft.</a:t>
            </a:r>
          </a:p>
          <a:p>
            <a:pPr lvl="1"/>
            <a:r>
              <a:rPr lang="en-GB" dirty="0"/>
              <a:t>A spreadsheet of the use of the Physics GRE in N American University Physics admission processes. The tweet is sent by a delegate at the Conference for Undergraduate Underrepresented Minorities in Physics, not the spreadsheet author.</a:t>
            </a:r>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7538470" y="443113"/>
            <a:ext cx="4234430" cy="2682875"/>
          </a:xfrm>
          <a:prstGeom prst="rect">
            <a:avLst/>
          </a:prstGeom>
          <a:ln>
            <a:noFill/>
          </a:ln>
          <a:effectLst>
            <a:outerShdw blurRad="292100" dist="139700" dir="2700000" algn="tl" rotWithShape="0">
              <a:srgbClr val="333333">
                <a:alpha val="65000"/>
              </a:srgbClr>
            </a:outerShdw>
          </a:effectLst>
        </p:spPr>
      </p:pic>
      <p:pic>
        <p:nvPicPr>
          <p:cNvPr id="8" name="Picture 7"/>
          <p:cNvPicPr/>
          <p:nvPr/>
        </p:nvPicPr>
        <p:blipFill>
          <a:blip r:embed="rId4">
            <a:extLst>
              <a:ext uri="{28A0092B-C50C-407E-A947-70E740481C1C}">
                <a14:useLocalDpi xmlns:a14="http://schemas.microsoft.com/office/drawing/2010/main" val="0"/>
              </a:ext>
            </a:extLst>
          </a:blip>
          <a:stretch>
            <a:fillRect/>
          </a:stretch>
        </p:blipFill>
        <p:spPr>
          <a:xfrm>
            <a:off x="7567386" y="3369460"/>
            <a:ext cx="3536043" cy="33008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490759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8544" t="8215" r="8947"/>
          <a:stretch/>
        </p:blipFill>
        <p:spPr>
          <a:xfrm>
            <a:off x="6658071" y="1046920"/>
            <a:ext cx="3299792" cy="3849483"/>
          </a:xfrm>
          <a:prstGeom prst="rect">
            <a:avLst/>
          </a:prstGeom>
        </p:spPr>
      </p:pic>
      <p:sp>
        <p:nvSpPr>
          <p:cNvPr id="15" name="Cloud 14"/>
          <p:cNvSpPr/>
          <p:nvPr/>
        </p:nvSpPr>
        <p:spPr>
          <a:xfrm>
            <a:off x="9219125" y="979379"/>
            <a:ext cx="2093193" cy="163001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162352" y="6034"/>
            <a:ext cx="2620604" cy="6851966"/>
          </a:xfrm>
          <a:prstGeom prst="rect">
            <a:avLst/>
          </a:prstGeom>
        </p:spPr>
      </p:pic>
      <p:pic>
        <p:nvPicPr>
          <p:cNvPr id="6" name="Picture 5"/>
          <p:cNvPicPr/>
          <p:nvPr/>
        </p:nvPicPr>
        <p:blipFill rotWithShape="1">
          <a:blip r:embed="rId4">
            <a:extLst>
              <a:ext uri="{28A0092B-C50C-407E-A947-70E740481C1C}">
                <a14:useLocalDpi xmlns:a14="http://schemas.microsoft.com/office/drawing/2010/main" val="0"/>
              </a:ext>
            </a:extLst>
          </a:blip>
          <a:srcRect b="20408"/>
          <a:stretch/>
        </p:blipFill>
        <p:spPr bwMode="auto">
          <a:xfrm>
            <a:off x="3119740" y="6034"/>
            <a:ext cx="2512434" cy="6820428"/>
          </a:xfrm>
          <a:prstGeom prst="rect">
            <a:avLst/>
          </a:prstGeom>
          <a:ln>
            <a:noFill/>
          </a:ln>
          <a:extLst>
            <a:ext uri="{53640926-AAD7-44D8-BBD7-CCE9431645EC}">
              <a14:shadowObscured xmlns:a14="http://schemas.microsoft.com/office/drawing/2010/main"/>
            </a:ext>
          </a:extLst>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7773" y="3166974"/>
            <a:ext cx="3445721" cy="3611217"/>
          </a:xfrm>
          <a:prstGeom prst="rect">
            <a:avLst/>
          </a:prstGeom>
        </p:spPr>
      </p:pic>
      <p:sp>
        <p:nvSpPr>
          <p:cNvPr id="9" name="Title 8"/>
          <p:cNvSpPr>
            <a:spLocks noGrp="1"/>
          </p:cNvSpPr>
          <p:nvPr>
            <p:ph type="title"/>
          </p:nvPr>
        </p:nvSpPr>
        <p:spPr>
          <a:xfrm>
            <a:off x="6610542" y="114923"/>
            <a:ext cx="4909558" cy="789096"/>
          </a:xfrm>
        </p:spPr>
        <p:style>
          <a:lnRef idx="3">
            <a:schemeClr val="lt1"/>
          </a:lnRef>
          <a:fillRef idx="1">
            <a:schemeClr val="accent1"/>
          </a:fillRef>
          <a:effectRef idx="1">
            <a:schemeClr val="accent1"/>
          </a:effectRef>
          <a:fontRef idx="minor">
            <a:schemeClr val="lt1"/>
          </a:fontRef>
        </p:style>
        <p:txBody>
          <a:bodyPr>
            <a:normAutofit fontScale="90000"/>
          </a:bodyPr>
          <a:lstStyle/>
          <a:p>
            <a:pPr algn="ctr"/>
            <a:r>
              <a:rPr lang="en-US" b="1"/>
              <a:t>Data Arguments</a:t>
            </a:r>
            <a:endParaRPr lang="en-US" b="1" dirty="0"/>
          </a:p>
        </p:txBody>
      </p:sp>
      <p:sp>
        <p:nvSpPr>
          <p:cNvPr id="10" name="5-Point Star 9"/>
          <p:cNvSpPr/>
          <p:nvPr/>
        </p:nvSpPr>
        <p:spPr>
          <a:xfrm rot="20924338">
            <a:off x="4411829" y="3294054"/>
            <a:ext cx="1644416" cy="15240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1" name="5-Point Star 10"/>
          <p:cNvSpPr/>
          <p:nvPr/>
        </p:nvSpPr>
        <p:spPr>
          <a:xfrm rot="20924338">
            <a:off x="2164682" y="3923533"/>
            <a:ext cx="1644416" cy="15240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 name="TextBox 11"/>
          <p:cNvSpPr txBox="1"/>
          <p:nvPr/>
        </p:nvSpPr>
        <p:spPr>
          <a:xfrm rot="20837724">
            <a:off x="4707348" y="3794444"/>
            <a:ext cx="1099930" cy="523220"/>
          </a:xfrm>
          <a:prstGeom prst="rect">
            <a:avLst/>
          </a:prstGeom>
          <a:noFill/>
        </p:spPr>
        <p:txBody>
          <a:bodyPr wrap="square" rtlCol="0">
            <a:spAutoFit/>
          </a:bodyPr>
          <a:lstStyle/>
          <a:p>
            <a:pPr algn="ctr"/>
            <a:r>
              <a:rPr lang="en-US" sz="2800" b="1">
                <a:solidFill>
                  <a:schemeClr val="bg1"/>
                </a:solidFill>
              </a:rPr>
              <a:t>idiot</a:t>
            </a:r>
          </a:p>
        </p:txBody>
      </p:sp>
      <p:sp>
        <p:nvSpPr>
          <p:cNvPr id="13" name="TextBox 12"/>
          <p:cNvSpPr txBox="1"/>
          <p:nvPr/>
        </p:nvSpPr>
        <p:spPr>
          <a:xfrm rot="20837724">
            <a:off x="2436925" y="4423923"/>
            <a:ext cx="1099930" cy="523220"/>
          </a:xfrm>
          <a:prstGeom prst="rect">
            <a:avLst/>
          </a:prstGeom>
          <a:noFill/>
        </p:spPr>
        <p:txBody>
          <a:bodyPr wrap="square" rtlCol="0">
            <a:spAutoFit/>
          </a:bodyPr>
          <a:lstStyle/>
          <a:p>
            <a:pPr algn="ctr"/>
            <a:r>
              <a:rPr lang="en-US" sz="2800" b="1" dirty="0">
                <a:solidFill>
                  <a:schemeClr val="bg1"/>
                </a:solidFill>
              </a:rPr>
              <a:t>bigot</a:t>
            </a:r>
          </a:p>
        </p:txBody>
      </p:sp>
      <p:sp>
        <p:nvSpPr>
          <p:cNvPr id="14" name="TextBox 13"/>
          <p:cNvSpPr txBox="1"/>
          <p:nvPr/>
        </p:nvSpPr>
        <p:spPr>
          <a:xfrm>
            <a:off x="9385598" y="1332723"/>
            <a:ext cx="1733742" cy="923330"/>
          </a:xfrm>
          <a:prstGeom prst="rect">
            <a:avLst/>
          </a:prstGeom>
          <a:noFill/>
        </p:spPr>
        <p:txBody>
          <a:bodyPr wrap="square" rtlCol="0">
            <a:spAutoFit/>
          </a:bodyPr>
          <a:lstStyle/>
          <a:p>
            <a:r>
              <a:rPr lang="en-US">
                <a:solidFill>
                  <a:schemeClr val="bg1"/>
                </a:solidFill>
              </a:rPr>
              <a:t>then </a:t>
            </a:r>
            <a:r>
              <a:rPr lang="en-US" dirty="0">
                <a:solidFill>
                  <a:schemeClr val="bg1"/>
                </a:solidFill>
              </a:rPr>
              <a:t>prepare to have your mind blown with data</a:t>
            </a:r>
          </a:p>
        </p:txBody>
      </p:sp>
    </p:spTree>
    <p:extLst>
      <p:ext uri="{BB962C8B-B14F-4D97-AF65-F5344CB8AC3E}">
        <p14:creationId xmlns:p14="http://schemas.microsoft.com/office/powerpoint/2010/main" val="1773987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7"/>
          <p:cNvSpPr txBox="1">
            <a:spLocks noGrp="1"/>
          </p:cNvSpPr>
          <p:nvPr>
            <p:ph type="title"/>
          </p:nvPr>
        </p:nvSpPr>
        <p:spPr>
          <a:xfrm>
            <a:off x="415600" y="260000"/>
            <a:ext cx="11360800" cy="763600"/>
          </a:xfrm>
          <a:prstGeom prst="rect">
            <a:avLst/>
          </a:prstGeom>
        </p:spPr>
        <p:txBody>
          <a:bodyPr spcFirstLastPara="1" vert="horz" wrap="square" lIns="121900" tIns="121900" rIns="121900" bIns="121900" rtlCol="0" anchor="t" anchorCtr="0">
            <a:noAutofit/>
          </a:bodyPr>
          <a:lstStyle/>
          <a:p>
            <a:r>
              <a:rPr lang="en-GB" i="1" dirty="0"/>
              <a:t>Data Games</a:t>
            </a:r>
            <a:endParaRPr i="1" dirty="0"/>
          </a:p>
        </p:txBody>
      </p:sp>
      <p:pic>
        <p:nvPicPr>
          <p:cNvPr id="99" name="Google Shape;99;p17"/>
          <p:cNvPicPr preferRelativeResize="0"/>
          <p:nvPr/>
        </p:nvPicPr>
        <p:blipFill>
          <a:blip r:embed="rId3">
            <a:alphaModFix/>
          </a:blip>
          <a:stretch>
            <a:fillRect/>
          </a:stretch>
        </p:blipFill>
        <p:spPr>
          <a:xfrm>
            <a:off x="537901" y="1172431"/>
            <a:ext cx="5786700" cy="2652082"/>
          </a:xfrm>
          <a:prstGeom prst="rect">
            <a:avLst/>
          </a:prstGeom>
          <a:noFill/>
          <a:ln>
            <a:noFill/>
          </a:ln>
        </p:spPr>
      </p:pic>
      <p:sp>
        <p:nvSpPr>
          <p:cNvPr id="100" name="Google Shape;100;p17"/>
          <p:cNvSpPr txBox="1"/>
          <p:nvPr/>
        </p:nvSpPr>
        <p:spPr>
          <a:xfrm>
            <a:off x="6673115" y="3282484"/>
            <a:ext cx="4223484" cy="640000"/>
          </a:xfrm>
          <a:prstGeom prst="rect">
            <a:avLst/>
          </a:prstGeom>
          <a:noFill/>
          <a:ln>
            <a:noFill/>
          </a:ln>
        </p:spPr>
        <p:txBody>
          <a:bodyPr spcFirstLastPara="1" wrap="square" lIns="121900" tIns="121900" rIns="121900" bIns="121900" anchor="t" anchorCtr="0">
            <a:noAutofit/>
          </a:bodyPr>
          <a:lstStyle/>
          <a:p>
            <a:r>
              <a:rPr lang="en-GB" u="sng" dirty="0">
                <a:solidFill>
                  <a:schemeClr val="hlink"/>
                </a:solidFill>
                <a:latin typeface="Comfortaa"/>
                <a:ea typeface="Comfortaa"/>
                <a:cs typeface="Comfortaa"/>
                <a:sym typeface="Comfortaa"/>
                <a:hlinkClick r:id="rId4"/>
              </a:rPr>
              <a:t>https://advisa.se/en/research/brexit-bus/</a:t>
            </a:r>
            <a:endParaRPr dirty="0">
              <a:latin typeface="Comfortaa"/>
              <a:ea typeface="Comfortaa"/>
              <a:cs typeface="Comfortaa"/>
              <a:sym typeface="Comfortaa"/>
            </a:endParaRPr>
          </a:p>
        </p:txBody>
      </p:sp>
      <p:sp>
        <p:nvSpPr>
          <p:cNvPr id="2" name="Rectangle 1">
            <a:extLst>
              <a:ext uri="{FF2B5EF4-FFF2-40B4-BE49-F238E27FC236}">
                <a16:creationId xmlns:a16="http://schemas.microsoft.com/office/drawing/2014/main" id="{726A22A4-7142-5F4E-B70D-6B8DA4F86DBC}"/>
              </a:ext>
            </a:extLst>
          </p:cNvPr>
          <p:cNvSpPr/>
          <p:nvPr/>
        </p:nvSpPr>
        <p:spPr>
          <a:xfrm>
            <a:off x="6520716" y="1023600"/>
            <a:ext cx="4842200" cy="2395271"/>
          </a:xfrm>
          <a:prstGeom prst="rect">
            <a:avLst/>
          </a:prstGeom>
        </p:spPr>
        <p:txBody>
          <a:bodyPr wrap="square">
            <a:spAutoFit/>
          </a:bodyPr>
          <a:lstStyle/>
          <a:p>
            <a:pPr marL="114300" lvl="0">
              <a:lnSpc>
                <a:spcPct val="115000"/>
              </a:lnSpc>
              <a:buClr>
                <a:srgbClr val="F3F3F3"/>
              </a:buClr>
              <a:buSzPts val="1800"/>
            </a:pPr>
            <a:r>
              <a:rPr lang="en-GB" b="1" dirty="0"/>
              <a:t>Brexit Bus </a:t>
            </a:r>
          </a:p>
          <a:p>
            <a:pPr marL="914400" lvl="1" indent="-342900">
              <a:lnSpc>
                <a:spcPct val="115000"/>
              </a:lnSpc>
              <a:buClr>
                <a:srgbClr val="F3F3F3"/>
              </a:buClr>
              <a:buSzPts val="1800"/>
              <a:buFont typeface="Comfortaa"/>
              <a:buChar char="●"/>
            </a:pPr>
            <a:r>
              <a:rPr lang="en-GB" dirty="0"/>
              <a:t>Player controls a (familiar) red bus</a:t>
            </a:r>
          </a:p>
          <a:p>
            <a:pPr marL="914400" lvl="1" indent="-342900">
              <a:lnSpc>
                <a:spcPct val="115000"/>
              </a:lnSpc>
              <a:spcBef>
                <a:spcPts val="1600"/>
              </a:spcBef>
              <a:buSzPts val="1800"/>
              <a:buChar char="●"/>
            </a:pPr>
            <a:r>
              <a:rPr lang="en-GB" dirty="0"/>
              <a:t>“Road” is actually a graph of the value of the Pound (£)</a:t>
            </a:r>
          </a:p>
          <a:p>
            <a:pPr marL="914400" lvl="1" indent="-342900">
              <a:lnSpc>
                <a:spcPct val="115000"/>
              </a:lnSpc>
              <a:spcBef>
                <a:spcPts val="1600"/>
              </a:spcBef>
              <a:spcAft>
                <a:spcPts val="1600"/>
              </a:spcAft>
              <a:buSzPts val="1800"/>
              <a:buChar char="●"/>
            </a:pPr>
            <a:r>
              <a:rPr lang="en-GB" dirty="0"/>
              <a:t>Player can explore how certain events affected the value</a:t>
            </a:r>
          </a:p>
        </p:txBody>
      </p:sp>
      <p:pic>
        <p:nvPicPr>
          <p:cNvPr id="6" name="Google Shape;140;p23">
            <a:extLst>
              <a:ext uri="{FF2B5EF4-FFF2-40B4-BE49-F238E27FC236}">
                <a16:creationId xmlns:a16="http://schemas.microsoft.com/office/drawing/2014/main" id="{9165D5DF-883C-1549-B296-D581AF4D958D}"/>
              </a:ext>
            </a:extLst>
          </p:cNvPr>
          <p:cNvPicPr preferRelativeResize="0"/>
          <p:nvPr/>
        </p:nvPicPr>
        <p:blipFill>
          <a:blip r:embed="rId5">
            <a:alphaModFix/>
          </a:blip>
          <a:stretch>
            <a:fillRect/>
          </a:stretch>
        </p:blipFill>
        <p:spPr>
          <a:xfrm>
            <a:off x="537901" y="4187613"/>
            <a:ext cx="6486880" cy="1908388"/>
          </a:xfrm>
          <a:prstGeom prst="rect">
            <a:avLst/>
          </a:prstGeom>
          <a:noFill/>
          <a:ln>
            <a:noFill/>
          </a:ln>
        </p:spPr>
      </p:pic>
      <p:sp>
        <p:nvSpPr>
          <p:cNvPr id="3" name="Rectangle 2">
            <a:extLst>
              <a:ext uri="{FF2B5EF4-FFF2-40B4-BE49-F238E27FC236}">
                <a16:creationId xmlns:a16="http://schemas.microsoft.com/office/drawing/2014/main" id="{3BD8E959-E61F-5E4F-8134-832C4A53D020}"/>
              </a:ext>
            </a:extLst>
          </p:cNvPr>
          <p:cNvSpPr/>
          <p:nvPr/>
        </p:nvSpPr>
        <p:spPr>
          <a:xfrm>
            <a:off x="6520716" y="3824513"/>
            <a:ext cx="5290287" cy="2190087"/>
          </a:xfrm>
          <a:prstGeom prst="rect">
            <a:avLst/>
          </a:prstGeom>
        </p:spPr>
        <p:txBody>
          <a:bodyPr wrap="square">
            <a:spAutoFit/>
          </a:bodyPr>
          <a:lstStyle/>
          <a:p>
            <a:pPr marL="114300" lvl="0">
              <a:lnSpc>
                <a:spcPct val="115000"/>
              </a:lnSpc>
              <a:buSzPts val="1800"/>
            </a:pPr>
            <a:r>
              <a:rPr lang="en-GB" b="1" dirty="0"/>
              <a:t>Generative Adventures</a:t>
            </a:r>
          </a:p>
          <a:p>
            <a:pPr marL="914400" lvl="1" indent="-342900">
              <a:lnSpc>
                <a:spcPct val="115000"/>
              </a:lnSpc>
              <a:buSzPts val="1800"/>
              <a:buChar char="●"/>
            </a:pPr>
            <a:r>
              <a:rPr lang="en-GB" dirty="0"/>
              <a:t>Using </a:t>
            </a:r>
            <a:r>
              <a:rPr lang="en-GB" i="1" dirty="0"/>
              <a:t>OpenStreetMap </a:t>
            </a:r>
            <a:r>
              <a:rPr lang="en-GB" dirty="0"/>
              <a:t>and </a:t>
            </a:r>
            <a:r>
              <a:rPr lang="en-GB" i="1" dirty="0"/>
              <a:t>Wikipedia</a:t>
            </a:r>
            <a:r>
              <a:rPr lang="en-GB" dirty="0"/>
              <a:t>, generate the locations, NPCs, and (crucially) the plot of a mystery/adventure game</a:t>
            </a:r>
          </a:p>
          <a:p>
            <a:pPr marL="914400" lvl="1" indent="-342900">
              <a:lnSpc>
                <a:spcPct val="115000"/>
              </a:lnSpc>
              <a:spcBef>
                <a:spcPts val="1600"/>
              </a:spcBef>
              <a:spcAft>
                <a:spcPts val="1600"/>
              </a:spcAft>
              <a:buSzPts val="1800"/>
              <a:buChar char="●"/>
            </a:pPr>
            <a:r>
              <a:rPr lang="en-GB" dirty="0"/>
              <a:t>Player follows a trail of clues and interacts with real-world historical figures</a:t>
            </a:r>
          </a:p>
        </p:txBody>
      </p:sp>
      <p:sp>
        <p:nvSpPr>
          <p:cNvPr id="4" name="Rectangle 3">
            <a:extLst>
              <a:ext uri="{FF2B5EF4-FFF2-40B4-BE49-F238E27FC236}">
                <a16:creationId xmlns:a16="http://schemas.microsoft.com/office/drawing/2014/main" id="{4F00DBBC-C864-BF4C-9C3F-AEF3E3B79DE6}"/>
              </a:ext>
            </a:extLst>
          </p:cNvPr>
          <p:cNvSpPr/>
          <p:nvPr/>
        </p:nvSpPr>
        <p:spPr>
          <a:xfrm>
            <a:off x="415600" y="6176464"/>
            <a:ext cx="7108371" cy="369332"/>
          </a:xfrm>
          <a:prstGeom prst="rect">
            <a:avLst/>
          </a:prstGeom>
        </p:spPr>
        <p:txBody>
          <a:bodyPr wrap="square">
            <a:spAutoFit/>
          </a:bodyPr>
          <a:lstStyle/>
          <a:p>
            <a:r>
              <a:rPr lang="en-GB" u="sng" dirty="0">
                <a:solidFill>
                  <a:srgbClr val="0097A7"/>
                </a:solidFill>
                <a:latin typeface="Comfortaa" pitchFamily="2" charset="0"/>
                <a:hlinkClick r:id="rId6"/>
              </a:rPr>
              <a:t>http://julian.togelius.com/Barros2016Playing.pdf</a:t>
            </a:r>
            <a:endParaRPr lang="en-GB" dirty="0">
              <a:solidFill>
                <a:srgbClr val="000000"/>
              </a:solidFill>
              <a:latin typeface="-webkit-standard"/>
            </a:endParaRPr>
          </a:p>
        </p:txBody>
      </p:sp>
    </p:spTree>
    <p:extLst>
      <p:ext uri="{BB962C8B-B14F-4D97-AF65-F5344CB8AC3E}">
        <p14:creationId xmlns:p14="http://schemas.microsoft.com/office/powerpoint/2010/main" val="24728354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8"/>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r>
              <a:rPr lang="en-GB" i="1"/>
              <a:t>Brexit Bus</a:t>
            </a:r>
            <a:endParaRPr i="1"/>
          </a:p>
        </p:txBody>
      </p:sp>
      <p:sp>
        <p:nvSpPr>
          <p:cNvPr id="106" name="Google Shape;106;p18"/>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pPr>
              <a:lnSpc>
                <a:spcPct val="115000"/>
              </a:lnSpc>
              <a:buClr>
                <a:srgbClr val="F3F3F3"/>
              </a:buClr>
              <a:buFont typeface="Comfortaa"/>
              <a:buChar char="●"/>
            </a:pPr>
            <a:r>
              <a:rPr lang="en-GB"/>
              <a:t>Player controls a (familiar) red bus</a:t>
            </a:r>
            <a:endParaRPr/>
          </a:p>
          <a:p>
            <a:pPr>
              <a:lnSpc>
                <a:spcPct val="115000"/>
              </a:lnSpc>
              <a:spcBef>
                <a:spcPts val="2133"/>
              </a:spcBef>
            </a:pPr>
            <a:r>
              <a:rPr lang="en-GB"/>
              <a:t>“Road” is actually a graph of the value of the Pound (£)</a:t>
            </a:r>
            <a:endParaRPr/>
          </a:p>
          <a:p>
            <a:pPr>
              <a:lnSpc>
                <a:spcPct val="115000"/>
              </a:lnSpc>
              <a:spcBef>
                <a:spcPts val="2133"/>
              </a:spcBef>
              <a:spcAft>
                <a:spcPts val="2133"/>
              </a:spcAft>
            </a:pPr>
            <a:r>
              <a:rPr lang="en-GB"/>
              <a:t>Player can explore how certain events affected the value</a:t>
            </a:r>
            <a:endParaRPr/>
          </a:p>
        </p:txBody>
      </p:sp>
    </p:spTree>
    <p:extLst>
      <p:ext uri="{BB962C8B-B14F-4D97-AF65-F5344CB8AC3E}">
        <p14:creationId xmlns:p14="http://schemas.microsoft.com/office/powerpoint/2010/main" val="29210793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60DE9-6AA5-A24A-BCFF-B003479E2186}"/>
              </a:ext>
            </a:extLst>
          </p:cNvPr>
          <p:cNvSpPr>
            <a:spLocks noGrp="1"/>
          </p:cNvSpPr>
          <p:nvPr>
            <p:ph type="title"/>
          </p:nvPr>
        </p:nvSpPr>
        <p:spPr/>
        <p:txBody>
          <a:bodyPr/>
          <a:lstStyle/>
          <a:p>
            <a:r>
              <a:rPr lang="en-US" dirty="0"/>
              <a:t>Concluding Thoughts</a:t>
            </a:r>
          </a:p>
        </p:txBody>
      </p:sp>
      <p:sp>
        <p:nvSpPr>
          <p:cNvPr id="3" name="Content Placeholder 2">
            <a:extLst>
              <a:ext uri="{FF2B5EF4-FFF2-40B4-BE49-F238E27FC236}">
                <a16:creationId xmlns:a16="http://schemas.microsoft.com/office/drawing/2014/main" id="{D1DB5FC1-8D9D-3F40-9FB7-34CD137BC576}"/>
              </a:ext>
            </a:extLst>
          </p:cNvPr>
          <p:cNvSpPr>
            <a:spLocks noGrp="1"/>
          </p:cNvSpPr>
          <p:nvPr>
            <p:ph idx="1"/>
          </p:nvPr>
        </p:nvSpPr>
        <p:spPr/>
        <p:txBody>
          <a:bodyPr/>
          <a:lstStyle/>
          <a:p>
            <a:r>
              <a:rPr lang="en-US" dirty="0"/>
              <a:t>I’ve gone on too long, haven’t I?</a:t>
            </a:r>
          </a:p>
          <a:p>
            <a:endParaRPr lang="en-US" dirty="0"/>
          </a:p>
          <a:p>
            <a:r>
              <a:rPr lang="en-US" dirty="0"/>
              <a:t>Educating humans or computer systems is seriously difficult</a:t>
            </a:r>
          </a:p>
          <a:p>
            <a:endParaRPr lang="en-US" dirty="0"/>
          </a:p>
          <a:p>
            <a:r>
              <a:rPr lang="en-US" dirty="0"/>
              <a:t>Helping humans use their skills on the VAST amount of readily available knowledge is really important.</a:t>
            </a:r>
          </a:p>
          <a:p>
            <a:endParaRPr lang="en-US" dirty="0"/>
          </a:p>
          <a:p>
            <a:r>
              <a:rPr lang="en-US" dirty="0"/>
              <a:t>We have only just started.</a:t>
            </a:r>
          </a:p>
          <a:p>
            <a:endParaRPr lang="en-US" dirty="0"/>
          </a:p>
        </p:txBody>
      </p:sp>
    </p:spTree>
    <p:extLst>
      <p:ext uri="{BB962C8B-B14F-4D97-AF65-F5344CB8AC3E}">
        <p14:creationId xmlns:p14="http://schemas.microsoft.com/office/powerpoint/2010/main" val="1943845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334" y="0"/>
            <a:ext cx="1221233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2">
            <a:alphaModFix amt="16000"/>
            <a:extLst>
              <a:ext uri="{28A0092B-C50C-407E-A947-70E740481C1C}">
                <a14:useLocalDpi xmlns:a14="http://schemas.microsoft.com/office/drawing/2010/main" val="0"/>
              </a:ext>
            </a:extLst>
          </a:blip>
          <a:srcRect t="8653" b="7403"/>
          <a:stretch/>
        </p:blipFill>
        <p:spPr>
          <a:xfrm>
            <a:off x="-10167" y="0"/>
            <a:ext cx="12192000" cy="6858001"/>
          </a:xfrm>
          <a:prstGeom prst="rect">
            <a:avLst/>
          </a:prstGeom>
        </p:spPr>
      </p:pic>
      <p:sp>
        <p:nvSpPr>
          <p:cNvPr id="5" name="TextBox 4"/>
          <p:cNvSpPr txBox="1"/>
          <p:nvPr/>
        </p:nvSpPr>
        <p:spPr>
          <a:xfrm>
            <a:off x="171660" y="-33602"/>
            <a:ext cx="9716756" cy="1569660"/>
          </a:xfrm>
          <a:prstGeom prst="rect">
            <a:avLst/>
          </a:prstGeom>
          <a:noFill/>
        </p:spPr>
        <p:txBody>
          <a:bodyPr wrap="square" rtlCol="0">
            <a:spAutoFit/>
          </a:bodyPr>
          <a:lstStyle/>
          <a:p>
            <a:r>
              <a:rPr lang="en-US" sz="9600" b="1" dirty="0">
                <a:solidFill>
                  <a:schemeClr val="bg1">
                    <a:lumMod val="65000"/>
                    <a:lumOff val="35000"/>
                  </a:schemeClr>
                </a:solidFill>
              </a:rPr>
              <a:t>WSI</a:t>
            </a:r>
          </a:p>
        </p:txBody>
      </p:sp>
      <p:sp>
        <p:nvSpPr>
          <p:cNvPr id="6" name="Rectangle 5"/>
          <p:cNvSpPr/>
          <p:nvPr/>
        </p:nvSpPr>
        <p:spPr>
          <a:xfrm>
            <a:off x="253986" y="1203047"/>
            <a:ext cx="4486165" cy="646331"/>
          </a:xfrm>
          <a:prstGeom prst="rect">
            <a:avLst/>
          </a:prstGeom>
        </p:spPr>
        <p:txBody>
          <a:bodyPr wrap="none">
            <a:spAutoFit/>
          </a:bodyPr>
          <a:lstStyle/>
          <a:p>
            <a:r>
              <a:rPr lang="en-US" sz="3600" b="1" dirty="0">
                <a:solidFill>
                  <a:schemeClr val="bg1">
                    <a:lumMod val="65000"/>
                    <a:lumOff val="35000"/>
                  </a:schemeClr>
                </a:solidFill>
              </a:rPr>
              <a:t>Web Science Institute</a:t>
            </a:r>
          </a:p>
        </p:txBody>
      </p:sp>
      <p:sp>
        <p:nvSpPr>
          <p:cNvPr id="7" name="Rectangle 6"/>
          <p:cNvSpPr/>
          <p:nvPr/>
        </p:nvSpPr>
        <p:spPr>
          <a:xfrm>
            <a:off x="731854" y="2106012"/>
            <a:ext cx="10933277" cy="3635098"/>
          </a:xfrm>
          <a:prstGeom prst="rect">
            <a:avLst/>
          </a:prstGeom>
          <a:noFill/>
        </p:spPr>
        <p:txBody>
          <a:bodyPr wrap="square">
            <a:spAutoFit/>
          </a:bodyPr>
          <a:lstStyle/>
          <a:p>
            <a:pPr>
              <a:lnSpc>
                <a:spcPct val="130000"/>
              </a:lnSpc>
            </a:pPr>
            <a:r>
              <a:rPr lang="en-US" sz="3600" dirty="0">
                <a:solidFill>
                  <a:schemeClr val="bg1">
                    <a:lumMod val="65000"/>
                    <a:lumOff val="35000"/>
                  </a:schemeClr>
                </a:solidFill>
              </a:rPr>
              <a:t>WSI coordinates the University of Southampton’s globally </a:t>
            </a:r>
            <a:r>
              <a:rPr lang="en-US" sz="3600" dirty="0" err="1">
                <a:solidFill>
                  <a:schemeClr val="bg1">
                    <a:lumMod val="65000"/>
                    <a:lumOff val="35000"/>
                  </a:schemeClr>
                </a:solidFill>
              </a:rPr>
              <a:t>recognised</a:t>
            </a:r>
            <a:r>
              <a:rPr lang="en-US" sz="3600" dirty="0">
                <a:solidFill>
                  <a:schemeClr val="bg1">
                    <a:lumMod val="65000"/>
                    <a:lumOff val="35000"/>
                  </a:schemeClr>
                </a:solidFill>
              </a:rPr>
              <a:t> expertise on the development and social impact of Web technologies, offering analysis, tools, data and advice to government, business and civil society. </a:t>
            </a:r>
          </a:p>
        </p:txBody>
      </p:sp>
      <p:sp>
        <p:nvSpPr>
          <p:cNvPr id="10" name="TextBox 9"/>
          <p:cNvSpPr txBox="1"/>
          <p:nvPr/>
        </p:nvSpPr>
        <p:spPr>
          <a:xfrm>
            <a:off x="6106887" y="6108542"/>
            <a:ext cx="5737478" cy="584775"/>
          </a:xfrm>
          <a:prstGeom prst="rect">
            <a:avLst/>
          </a:prstGeom>
          <a:noFill/>
        </p:spPr>
        <p:txBody>
          <a:bodyPr wrap="square" rtlCol="0">
            <a:spAutoFit/>
          </a:bodyPr>
          <a:lstStyle/>
          <a:p>
            <a:r>
              <a:rPr lang="en-US" sz="3200" b="1" dirty="0" err="1">
                <a:solidFill>
                  <a:schemeClr val="bg1">
                    <a:lumMod val="65000"/>
                    <a:lumOff val="35000"/>
                  </a:schemeClr>
                </a:solidFill>
              </a:rPr>
              <a:t>www.southampton.ac.uk</a:t>
            </a:r>
            <a:r>
              <a:rPr lang="en-US" sz="3200" b="1" dirty="0">
                <a:solidFill>
                  <a:schemeClr val="bg1">
                    <a:lumMod val="65000"/>
                    <a:lumOff val="35000"/>
                  </a:schemeClr>
                </a:solidFill>
              </a:rPr>
              <a:t>/</a:t>
            </a:r>
            <a:r>
              <a:rPr lang="en-US" sz="3200" b="1" dirty="0" err="1">
                <a:solidFill>
                  <a:schemeClr val="bg1">
                    <a:lumMod val="65000"/>
                    <a:lumOff val="35000"/>
                  </a:schemeClr>
                </a:solidFill>
              </a:rPr>
              <a:t>wsi</a:t>
            </a:r>
            <a:endParaRPr lang="en-US" sz="3200" b="1" dirty="0">
              <a:solidFill>
                <a:schemeClr val="bg1">
                  <a:lumMod val="65000"/>
                  <a:lumOff val="35000"/>
                </a:schemeClr>
              </a:solidFill>
            </a:endParaRPr>
          </a:p>
        </p:txBody>
      </p:sp>
    </p:spTree>
    <p:extLst>
      <p:ext uri="{BB962C8B-B14F-4D97-AF65-F5344CB8AC3E}">
        <p14:creationId xmlns:p14="http://schemas.microsoft.com/office/powerpoint/2010/main" val="154590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 name="Rounded Rectangle 22"/>
          <p:cNvSpPr/>
          <p:nvPr/>
        </p:nvSpPr>
        <p:spPr>
          <a:xfrm>
            <a:off x="8550648" y="71126"/>
            <a:ext cx="3444128" cy="6642862"/>
          </a:xfrm>
          <a:prstGeom prst="roundRect">
            <a:avLst>
              <a:gd name="adj" fmla="val 5448"/>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80956" y="2012972"/>
            <a:ext cx="3962181" cy="4756128"/>
          </a:xfrm>
          <a:prstGeom prst="roundRect">
            <a:avLst>
              <a:gd name="adj" fmla="val 5448"/>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4187443" y="3363337"/>
            <a:ext cx="4218899" cy="3350651"/>
          </a:xfrm>
          <a:prstGeom prst="roundRect">
            <a:avLst>
              <a:gd name="adj" fmla="val 5448"/>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4187443" y="98020"/>
            <a:ext cx="4218899" cy="2973435"/>
          </a:xfrm>
          <a:prstGeom prst="roundRect">
            <a:avLst>
              <a:gd name="adj" fmla="val 5448"/>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a:stretch>
            <a:fillRect/>
          </a:stretch>
        </p:blipFill>
        <p:spPr>
          <a:xfrm>
            <a:off x="8678645" y="4905666"/>
            <a:ext cx="3148608" cy="1718692"/>
          </a:xfrm>
          <a:prstGeom prst="rect">
            <a:avLst/>
          </a:prstGeom>
        </p:spPr>
      </p:pic>
      <p:sp>
        <p:nvSpPr>
          <p:cNvPr id="4" name="Title 3"/>
          <p:cNvSpPr>
            <a:spLocks noGrp="1"/>
          </p:cNvSpPr>
          <p:nvPr>
            <p:ph type="title"/>
          </p:nvPr>
        </p:nvSpPr>
        <p:spPr>
          <a:xfrm>
            <a:off x="1484355" y="71126"/>
            <a:ext cx="2558782" cy="1707825"/>
          </a:xfrm>
        </p:spPr>
        <p:txBody>
          <a:bodyPr>
            <a:normAutofit/>
          </a:bodyPr>
          <a:lstStyle/>
          <a:p>
            <a:r>
              <a:rPr lang="en-US" sz="4000" b="1" dirty="0"/>
              <a:t>Leslie Carr</a:t>
            </a:r>
            <a:br>
              <a:rPr lang="en-US" sz="4000" b="1" dirty="0"/>
            </a:br>
            <a:r>
              <a:rPr lang="en-US" sz="2200" b="1" dirty="0" err="1"/>
              <a:t>lac</a:t>
            </a:r>
            <a:r>
              <a:rPr lang="en-US" sz="1800" b="1" dirty="0" err="1"/>
              <a:t>@soton.ac.uk</a:t>
            </a:r>
            <a:br>
              <a:rPr lang="en-US" sz="4000" b="1" dirty="0"/>
            </a:br>
            <a:endParaRPr lang="en-US" sz="2200" b="1" dirty="0"/>
          </a:p>
        </p:txBody>
      </p:sp>
      <p:sp>
        <p:nvSpPr>
          <p:cNvPr id="5" name="Content Placeholder 4"/>
          <p:cNvSpPr>
            <a:spLocks noGrp="1"/>
          </p:cNvSpPr>
          <p:nvPr>
            <p:ph sz="half" idx="1"/>
          </p:nvPr>
        </p:nvSpPr>
        <p:spPr>
          <a:xfrm>
            <a:off x="80956" y="2101872"/>
            <a:ext cx="4050878" cy="2676606"/>
          </a:xfrm>
        </p:spPr>
        <p:txBody>
          <a:bodyPr>
            <a:normAutofit fontScale="92500" lnSpcReduction="10000"/>
          </a:bodyPr>
          <a:lstStyle/>
          <a:p>
            <a:pPr marL="0" indent="0">
              <a:lnSpc>
                <a:spcPct val="110000"/>
              </a:lnSpc>
              <a:buNone/>
            </a:pPr>
            <a:r>
              <a:rPr lang="en-US" sz="1700" b="1" dirty="0" err="1"/>
              <a:t>Genesys</a:t>
            </a:r>
            <a:r>
              <a:rPr lang="en-US" sz="1700" b="1" dirty="0"/>
              <a:t>: The Rise of the Social Machines</a:t>
            </a:r>
          </a:p>
          <a:p>
            <a:pPr marL="0" indent="0">
              <a:lnSpc>
                <a:spcPct val="110000"/>
              </a:lnSpc>
              <a:buNone/>
            </a:pPr>
            <a:r>
              <a:rPr lang="en-US" sz="1700" dirty="0"/>
              <a:t>Investigating Twitter’s first year.</a:t>
            </a:r>
            <a:br>
              <a:rPr lang="en-US" sz="1700" dirty="0"/>
            </a:br>
            <a:r>
              <a:rPr lang="en-US" sz="1700" dirty="0"/>
              <a:t>How did a new kind of social</a:t>
            </a:r>
            <a:br>
              <a:rPr lang="en-US" sz="1700" dirty="0"/>
            </a:br>
            <a:r>
              <a:rPr lang="en-US" sz="1700" dirty="0"/>
              <a:t>software emerge? How did</a:t>
            </a:r>
            <a:br>
              <a:rPr lang="en-US" sz="1700" dirty="0"/>
            </a:br>
            <a:r>
              <a:rPr lang="en-US" sz="1700" dirty="0"/>
              <a:t>social networking practices invent themselves? How did the Twitter network of users bootstrap itself </a:t>
            </a:r>
            <a:r>
              <a:rPr lang="mr-IN" sz="1700" dirty="0"/>
              <a:t>–</a:t>
            </a:r>
            <a:r>
              <a:rPr lang="en-US" sz="1700" dirty="0"/>
              <a:t> which users achieved centrality, and from which sources. How did Twitter network change through its phases: invention, mobility, </a:t>
            </a:r>
            <a:r>
              <a:rPr lang="en-US" sz="1700" dirty="0" err="1"/>
              <a:t>commercialisation</a:t>
            </a:r>
            <a:r>
              <a:rPr lang="en-US" sz="1700" dirty="0"/>
              <a:t>, bots.</a:t>
            </a:r>
          </a:p>
          <a:p>
            <a:endParaRPr lang="en-US" sz="1600" dirty="0"/>
          </a:p>
        </p:txBody>
      </p:sp>
      <p:pic>
        <p:nvPicPr>
          <p:cNvPr id="7" name="Picture 6"/>
          <p:cNvPicPr>
            <a:picLocks noChangeAspect="1"/>
          </p:cNvPicPr>
          <p:nvPr/>
        </p:nvPicPr>
        <p:blipFill>
          <a:blip r:embed="rId3"/>
          <a:stretch>
            <a:fillRect/>
          </a:stretch>
        </p:blipFill>
        <p:spPr>
          <a:xfrm>
            <a:off x="4339682" y="4990343"/>
            <a:ext cx="2620234" cy="1594784"/>
          </a:xfrm>
          <a:prstGeom prst="rect">
            <a:avLst/>
          </a:prstGeom>
        </p:spPr>
        <p:style>
          <a:lnRef idx="1">
            <a:schemeClr val="accent1"/>
          </a:lnRef>
          <a:fillRef idx="2">
            <a:schemeClr val="accent1"/>
          </a:fillRef>
          <a:effectRef idx="1">
            <a:schemeClr val="accent1"/>
          </a:effectRef>
          <a:fontRef idx="minor">
            <a:schemeClr val="dk1"/>
          </a:fontRef>
        </p:style>
      </p:pic>
      <p:sp>
        <p:nvSpPr>
          <p:cNvPr id="8" name="Rectangle 7"/>
          <p:cNvSpPr/>
          <p:nvPr/>
        </p:nvSpPr>
        <p:spPr>
          <a:xfrm>
            <a:off x="8583736" y="135129"/>
            <a:ext cx="3286171" cy="4770537"/>
          </a:xfrm>
          <a:prstGeom prst="rect">
            <a:avLst/>
          </a:prstGeom>
        </p:spPr>
        <p:txBody>
          <a:bodyPr wrap="square">
            <a:spAutoFit/>
          </a:bodyPr>
          <a:lstStyle/>
          <a:p>
            <a:pPr marL="0" marR="0" lvl="0" indent="0" defTabSz="914400" eaLnBrk="1" fontAlgn="base" latinLnBrk="0" hangingPunct="1">
              <a:lnSpc>
                <a:spcPct val="100000"/>
              </a:lnSpc>
              <a:spcBef>
                <a:spcPts val="0"/>
              </a:spcBef>
              <a:spcAft>
                <a:spcPts val="0"/>
              </a:spcAft>
              <a:buClrTx/>
              <a:buSzTx/>
              <a:buFont typeface="+mj-lt"/>
              <a:buNone/>
              <a:tabLst/>
              <a:defRPr/>
            </a:pPr>
            <a:r>
              <a:rPr lang="en-US" sz="1600" b="1" dirty="0"/>
              <a:t>Software Ecosystems at Scale</a:t>
            </a:r>
          </a:p>
          <a:p>
            <a:pPr marL="0" marR="0" lvl="0" indent="0" defTabSz="914400" eaLnBrk="1" fontAlgn="base" latinLnBrk="0" hangingPunct="1">
              <a:lnSpc>
                <a:spcPct val="100000"/>
              </a:lnSpc>
              <a:spcBef>
                <a:spcPts val="0"/>
              </a:spcBef>
              <a:spcAft>
                <a:spcPts val="0"/>
              </a:spcAft>
              <a:buClrTx/>
              <a:buSzTx/>
              <a:buFont typeface="+mj-lt"/>
              <a:buNone/>
              <a:tabLst/>
              <a:defRPr/>
            </a:pPr>
            <a:endParaRPr lang="en-US" sz="1600" b="1" dirty="0"/>
          </a:p>
          <a:p>
            <a:pPr fontAlgn="base">
              <a:buFont typeface="+mj-lt"/>
              <a:buAutoNum type="arabicPeriod"/>
            </a:pPr>
            <a:r>
              <a:rPr lang="en-US" sz="1600" b="0" i="0" u="none" strike="noStrike" dirty="0">
                <a:effectLst/>
              </a:rPr>
              <a:t> Web sites/pages/apps</a:t>
            </a:r>
          </a:p>
          <a:p>
            <a:pPr fontAlgn="base">
              <a:buFont typeface="+mj-lt"/>
              <a:buAutoNum type="arabicPeriod"/>
            </a:pPr>
            <a:r>
              <a:rPr lang="en-US" sz="1600" b="0" i="0" u="none" strike="noStrike" dirty="0">
                <a:effectLst/>
              </a:rPr>
              <a:t> Smartphone apps.</a:t>
            </a:r>
          </a:p>
          <a:p>
            <a:pPr fontAlgn="base">
              <a:buFont typeface="+mj-lt"/>
              <a:buAutoNum type="arabicPeriod"/>
            </a:pPr>
            <a:r>
              <a:rPr lang="en-US" sz="1600" b="0" i="0" u="none" strike="noStrike" dirty="0">
                <a:effectLst/>
              </a:rPr>
              <a:t> Web services</a:t>
            </a:r>
          </a:p>
          <a:p>
            <a:pPr fontAlgn="base">
              <a:buFont typeface="+mj-lt"/>
              <a:buAutoNum type="arabicPeriod"/>
            </a:pPr>
            <a:r>
              <a:rPr lang="en-US" sz="1600" b="0" i="0" u="none" strike="noStrike" dirty="0">
                <a:effectLst/>
              </a:rPr>
              <a:t> </a:t>
            </a:r>
            <a:r>
              <a:rPr lang="en-US" sz="1600" b="0" i="0" u="none" strike="noStrike" dirty="0" err="1">
                <a:effectLst/>
              </a:rPr>
              <a:t>Microservices</a:t>
            </a:r>
            <a:endParaRPr lang="en-US" sz="1600" b="0" i="0" u="none" strike="noStrike" dirty="0">
              <a:effectLst/>
            </a:endParaRPr>
          </a:p>
          <a:p>
            <a:pPr fontAlgn="base">
              <a:buFont typeface="+mj-lt"/>
              <a:buAutoNum type="arabicPeriod"/>
            </a:pPr>
            <a:r>
              <a:rPr lang="en-US" sz="1600" b="0" i="0" u="none" strike="noStrike" dirty="0">
                <a:effectLst/>
              </a:rPr>
              <a:t> Platforms</a:t>
            </a:r>
          </a:p>
          <a:p>
            <a:pPr fontAlgn="base">
              <a:buFont typeface="+mj-lt"/>
              <a:buAutoNum type="arabicPeriod"/>
            </a:pPr>
            <a:r>
              <a:rPr lang="en-US" sz="1600" b="0" i="0" u="none" strike="noStrike" dirty="0">
                <a:effectLst/>
              </a:rPr>
              <a:t> Social machines</a:t>
            </a:r>
          </a:p>
          <a:p>
            <a:pPr fontAlgn="base">
              <a:buFont typeface="+mj-lt"/>
              <a:buAutoNum type="arabicPeriod" startAt="7"/>
            </a:pPr>
            <a:r>
              <a:rPr lang="en-US" sz="1600" b="0" i="0" u="none" strike="noStrike" dirty="0">
                <a:effectLst/>
              </a:rPr>
              <a:t> Web of Things</a:t>
            </a:r>
          </a:p>
          <a:p>
            <a:pPr fontAlgn="base"/>
            <a:endParaRPr lang="en-US" sz="1600" dirty="0"/>
          </a:p>
          <a:p>
            <a:pPr fontAlgn="base"/>
            <a:r>
              <a:rPr lang="en-US" sz="1600" dirty="0"/>
              <a:t>What role does the Web play in changing how we achieve computational goals?</a:t>
            </a:r>
          </a:p>
          <a:p>
            <a:pPr fontAlgn="base"/>
            <a:endParaRPr lang="en-US" sz="1600" dirty="0"/>
          </a:p>
          <a:p>
            <a:pPr fontAlgn="base"/>
            <a:r>
              <a:rPr lang="en-US" sz="1600" dirty="0"/>
              <a:t>How does Web Science inform Computer Science?</a:t>
            </a:r>
          </a:p>
          <a:p>
            <a:pPr fontAlgn="base"/>
            <a:endParaRPr lang="en-US" sz="1600" dirty="0"/>
          </a:p>
          <a:p>
            <a:pPr fontAlgn="base"/>
            <a:r>
              <a:rPr lang="en-US" sz="1600" dirty="0"/>
              <a:t>Do we need better theories of information?</a:t>
            </a:r>
          </a:p>
        </p:txBody>
      </p:sp>
      <p:pic>
        <p:nvPicPr>
          <p:cNvPr id="9" name="Picture 8"/>
          <p:cNvPicPr>
            <a:picLocks noChangeAspect="1"/>
          </p:cNvPicPr>
          <p:nvPr/>
        </p:nvPicPr>
        <p:blipFill>
          <a:blip r:embed="rId4"/>
          <a:stretch>
            <a:fillRect/>
          </a:stretch>
        </p:blipFill>
        <p:spPr>
          <a:xfrm>
            <a:off x="10225131" y="998856"/>
            <a:ext cx="1602122" cy="1609874"/>
          </a:xfrm>
          <a:prstGeom prst="rect">
            <a:avLst/>
          </a:prstGeom>
        </p:spPr>
      </p:pic>
      <p:sp>
        <p:nvSpPr>
          <p:cNvPr id="11" name="Rectangle 10"/>
          <p:cNvSpPr/>
          <p:nvPr/>
        </p:nvSpPr>
        <p:spPr>
          <a:xfrm>
            <a:off x="4250740" y="3440175"/>
            <a:ext cx="3882984" cy="1550168"/>
          </a:xfrm>
          <a:prstGeom prst="rect">
            <a:avLst/>
          </a:prstGeom>
        </p:spPr>
        <p:txBody>
          <a:bodyPr wrap="square">
            <a:spAutoFit/>
          </a:bodyPr>
          <a:lstStyle/>
          <a:p>
            <a:pPr marL="0" marR="0" lvl="0" indent="0" defTabSz="914400" eaLnBrk="1" fontAlgn="base" latinLnBrk="0" hangingPunct="1">
              <a:lnSpc>
                <a:spcPct val="100000"/>
              </a:lnSpc>
              <a:spcBef>
                <a:spcPts val="0"/>
              </a:spcBef>
              <a:spcAft>
                <a:spcPts val="0"/>
              </a:spcAft>
              <a:buClrTx/>
              <a:buSzTx/>
              <a:buFont typeface="+mj-lt"/>
              <a:buNone/>
              <a:tabLst/>
              <a:defRPr/>
            </a:pPr>
            <a:r>
              <a:rPr lang="en-US" sz="1600" b="1" dirty="0"/>
              <a:t>Creating Social Machines</a:t>
            </a:r>
            <a:endParaRPr lang="en-US" sz="1600" dirty="0"/>
          </a:p>
          <a:p>
            <a:pPr marL="0" marR="0" lvl="0" indent="0" defTabSz="914400" eaLnBrk="1" fontAlgn="base" latinLnBrk="0" hangingPunct="1">
              <a:lnSpc>
                <a:spcPct val="110000"/>
              </a:lnSpc>
              <a:spcBef>
                <a:spcPts val="1000"/>
              </a:spcBef>
              <a:spcAft>
                <a:spcPts val="0"/>
              </a:spcAft>
              <a:buClrTx/>
              <a:buSzTx/>
              <a:buFont typeface="+mj-lt"/>
              <a:buNone/>
              <a:tabLst/>
              <a:defRPr/>
            </a:pPr>
            <a:r>
              <a:rPr lang="en-US" sz="1600" dirty="0"/>
              <a:t>How do we build socio-technical systems </a:t>
            </a:r>
            <a:r>
              <a:rPr lang="mr-IN" sz="1600" dirty="0"/>
              <a:t>–</a:t>
            </a:r>
            <a:r>
              <a:rPr lang="en-US" sz="1600" dirty="0"/>
              <a:t> coalitions of humans and technology? What is the balance of mechanistic control, power and autonomy?</a:t>
            </a:r>
          </a:p>
        </p:txBody>
      </p:sp>
      <p:pic>
        <p:nvPicPr>
          <p:cNvPr id="12" name="Picture 11"/>
          <p:cNvPicPr>
            <a:picLocks noChangeAspect="1"/>
          </p:cNvPicPr>
          <p:nvPr/>
        </p:nvPicPr>
        <p:blipFill>
          <a:blip r:embed="rId5"/>
          <a:stretch>
            <a:fillRect/>
          </a:stretch>
        </p:blipFill>
        <p:spPr>
          <a:xfrm>
            <a:off x="137710" y="71126"/>
            <a:ext cx="1273255" cy="1707825"/>
          </a:xfrm>
          <a:prstGeom prst="rect">
            <a:avLst/>
          </a:prstGeom>
        </p:spPr>
      </p:pic>
      <p:pic>
        <p:nvPicPr>
          <p:cNvPr id="2" name="Picture 1"/>
          <p:cNvPicPr>
            <a:picLocks noChangeAspect="1"/>
          </p:cNvPicPr>
          <p:nvPr/>
        </p:nvPicPr>
        <p:blipFill rotWithShape="1">
          <a:blip r:embed="rId6">
            <a:clrChange>
              <a:clrFrom>
                <a:srgbClr val="FFFFFF"/>
              </a:clrFrom>
              <a:clrTo>
                <a:srgbClr val="FFFFFF">
                  <a:alpha val="0"/>
                </a:srgbClr>
              </a:clrTo>
            </a:clrChange>
          </a:blip>
          <a:srcRect l="36061" t="42582" b="1"/>
          <a:stretch/>
        </p:blipFill>
        <p:spPr>
          <a:xfrm>
            <a:off x="1873903" y="4974585"/>
            <a:ext cx="2111081" cy="1728377"/>
          </a:xfrm>
          <a:prstGeom prst="rect">
            <a:avLst/>
          </a:prstGeom>
        </p:spPr>
      </p:pic>
      <p:pic>
        <p:nvPicPr>
          <p:cNvPr id="3" name="Picture 2"/>
          <p:cNvPicPr>
            <a:picLocks noChangeAspect="1"/>
          </p:cNvPicPr>
          <p:nvPr/>
        </p:nvPicPr>
        <p:blipFill>
          <a:blip r:embed="rId7"/>
          <a:stretch>
            <a:fillRect/>
          </a:stretch>
        </p:blipFill>
        <p:spPr>
          <a:xfrm>
            <a:off x="2859393" y="2353330"/>
            <a:ext cx="877860" cy="877860"/>
          </a:xfrm>
          <a:prstGeom prst="rect">
            <a:avLst/>
          </a:prstGeom>
        </p:spPr>
      </p:pic>
      <p:graphicFrame>
        <p:nvGraphicFramePr>
          <p:cNvPr id="17" name="Table 16"/>
          <p:cNvGraphicFramePr>
            <a:graphicFrameLocks noGrp="1"/>
          </p:cNvGraphicFramePr>
          <p:nvPr>
            <p:extLst>
              <p:ext uri="{D42A27DB-BD31-4B8C-83A1-F6EECF244321}">
                <p14:modId xmlns:p14="http://schemas.microsoft.com/office/powerpoint/2010/main" val="418813187"/>
              </p:ext>
            </p:extLst>
          </p:nvPr>
        </p:nvGraphicFramePr>
        <p:xfrm>
          <a:off x="221060" y="4990343"/>
          <a:ext cx="2555287" cy="1634015"/>
        </p:xfrm>
        <a:graphic>
          <a:graphicData uri="http://schemas.openxmlformats.org/drawingml/2006/table">
            <a:tbl>
              <a:tblPr/>
              <a:tblGrid>
                <a:gridCol w="393936">
                  <a:extLst>
                    <a:ext uri="{9D8B030D-6E8A-4147-A177-3AD203B41FA5}">
                      <a16:colId xmlns:a16="http://schemas.microsoft.com/office/drawing/2014/main" val="20000"/>
                    </a:ext>
                  </a:extLst>
                </a:gridCol>
                <a:gridCol w="25400">
                  <a:extLst>
                    <a:ext uri="{9D8B030D-6E8A-4147-A177-3AD203B41FA5}">
                      <a16:colId xmlns:a16="http://schemas.microsoft.com/office/drawing/2014/main" val="20001"/>
                    </a:ext>
                  </a:extLst>
                </a:gridCol>
                <a:gridCol w="2135951">
                  <a:extLst>
                    <a:ext uri="{9D8B030D-6E8A-4147-A177-3AD203B41FA5}">
                      <a16:colId xmlns:a16="http://schemas.microsoft.com/office/drawing/2014/main" val="20002"/>
                    </a:ext>
                  </a:extLst>
                </a:gridCol>
              </a:tblGrid>
              <a:tr h="122284">
                <a:tc>
                  <a:txBody>
                    <a:bodyPr/>
                    <a:lstStyle/>
                    <a:p>
                      <a:pPr algn="r"/>
                      <a:r>
                        <a:rPr lang="en-US" sz="800" b="1" dirty="0">
                          <a:effectLst/>
                        </a:rPr>
                        <a:t>User</a:t>
                      </a:r>
                    </a:p>
                  </a:txBody>
                  <a:tcPr marL="0" marR="0" marT="0" marB="0" anchor="ctr">
                    <a:lnL>
                      <a:noFill/>
                    </a:lnL>
                    <a:lnR>
                      <a:noFill/>
                    </a:lnR>
                    <a:lnT>
                      <a:noFill/>
                    </a:lnT>
                    <a:lnB>
                      <a:noFill/>
                    </a:lnB>
                  </a:tcPr>
                </a:tc>
                <a:tc>
                  <a:txBody>
                    <a:bodyPr/>
                    <a:lstStyle/>
                    <a:p>
                      <a:pPr algn="r"/>
                      <a:endParaRPr lang="en-US" sz="800" b="1" dirty="0">
                        <a:effectLst/>
                      </a:endParaRPr>
                    </a:p>
                  </a:txBody>
                  <a:tcPr marL="0" marR="0" marT="0" marB="0" anchor="ctr">
                    <a:lnL>
                      <a:noFill/>
                    </a:lnL>
                    <a:lnR>
                      <a:noFill/>
                    </a:lnR>
                    <a:lnT>
                      <a:noFill/>
                    </a:lnT>
                    <a:lnB>
                      <a:noFill/>
                    </a:lnB>
                  </a:tcPr>
                </a:tc>
                <a:tc>
                  <a:txBody>
                    <a:bodyPr/>
                    <a:lstStyle/>
                    <a:p>
                      <a:r>
                        <a:rPr lang="en-US" sz="800" b="1" dirty="0">
                          <a:effectLst/>
                        </a:rPr>
                        <a:t>Tweet on First Day 21</a:t>
                      </a:r>
                      <a:r>
                        <a:rPr lang="en-US" sz="800" b="1" baseline="30000" dirty="0">
                          <a:effectLst/>
                        </a:rPr>
                        <a:t>st</a:t>
                      </a:r>
                      <a:r>
                        <a:rPr lang="en-US" sz="800" b="1" dirty="0">
                          <a:effectLst/>
                        </a:rPr>
                        <a:t> March 2006</a:t>
                      </a:r>
                    </a:p>
                  </a:txBody>
                  <a:tcPr marL="0" marR="0" marT="0" marB="0" anchor="ctr">
                    <a:lnL>
                      <a:noFill/>
                    </a:lnL>
                    <a:lnR>
                      <a:noFill/>
                    </a:lnR>
                    <a:lnT>
                      <a:noFill/>
                    </a:lnT>
                    <a:lnB>
                      <a:noFill/>
                    </a:lnB>
                  </a:tcPr>
                </a:tc>
                <a:extLst>
                  <a:ext uri="{0D108BD9-81ED-4DB2-BD59-A6C34878D82A}">
                    <a16:rowId xmlns:a16="http://schemas.microsoft.com/office/drawing/2014/main" val="10000"/>
                  </a:ext>
                </a:extLst>
              </a:tr>
              <a:tr h="108214">
                <a:tc>
                  <a:txBody>
                    <a:bodyPr/>
                    <a:lstStyle/>
                    <a:p>
                      <a:pPr algn="r"/>
                      <a:r>
                        <a:rPr lang="en-US" sz="700" dirty="0">
                          <a:effectLst/>
                        </a:rPr>
                        <a:t>Jack </a:t>
                      </a:r>
                    </a:p>
                  </a:txBody>
                  <a:tcPr marL="0" marR="0" marT="0" marB="0" anchor="ctr">
                    <a:lnL>
                      <a:noFill/>
                    </a:lnL>
                    <a:lnR>
                      <a:noFill/>
                    </a:lnR>
                    <a:lnT>
                      <a:noFill/>
                    </a:lnT>
                    <a:lnB>
                      <a:noFill/>
                    </a:lnB>
                  </a:tcPr>
                </a:tc>
                <a:tc>
                  <a:txBody>
                    <a:bodyPr/>
                    <a:lstStyle/>
                    <a:p>
                      <a:pPr algn="r"/>
                      <a:endParaRPr lang="en-US" sz="700" dirty="0">
                        <a:effectLst/>
                      </a:endParaRPr>
                    </a:p>
                  </a:txBody>
                  <a:tcPr marL="0" marR="0" marT="0" marB="0" anchor="ctr">
                    <a:lnL>
                      <a:noFill/>
                    </a:lnL>
                    <a:lnR>
                      <a:noFill/>
                    </a:lnR>
                    <a:lnT>
                      <a:noFill/>
                    </a:lnT>
                    <a:lnB>
                      <a:noFill/>
                    </a:lnB>
                  </a:tcPr>
                </a:tc>
                <a:tc>
                  <a:txBody>
                    <a:bodyPr/>
                    <a:lstStyle/>
                    <a:p>
                      <a:r>
                        <a:rPr lang="en-US" sz="700" dirty="0"/>
                        <a:t>just setting up my </a:t>
                      </a:r>
                      <a:r>
                        <a:rPr lang="en-US" sz="700" dirty="0" err="1"/>
                        <a:t>twttr</a:t>
                      </a:r>
                      <a:endParaRPr lang="en-US" sz="700" dirty="0"/>
                    </a:p>
                  </a:txBody>
                  <a:tcPr marL="0" marR="0" marT="0" marB="0" anchor="ctr">
                    <a:lnL>
                      <a:noFill/>
                    </a:lnL>
                    <a:lnR>
                      <a:noFill/>
                    </a:lnR>
                    <a:lnT>
                      <a:noFill/>
                    </a:lnT>
                    <a:lnB>
                      <a:noFill/>
                    </a:lnB>
                  </a:tcPr>
                </a:tc>
                <a:extLst>
                  <a:ext uri="{0D108BD9-81ED-4DB2-BD59-A6C34878D82A}">
                    <a16:rowId xmlns:a16="http://schemas.microsoft.com/office/drawing/2014/main" val="10001"/>
                  </a:ext>
                </a:extLst>
              </a:tr>
              <a:tr h="108214">
                <a:tc>
                  <a:txBody>
                    <a:bodyPr/>
                    <a:lstStyle/>
                    <a:p>
                      <a:pPr algn="r"/>
                      <a:r>
                        <a:rPr lang="en-US" sz="700" dirty="0">
                          <a:effectLst/>
                        </a:rPr>
                        <a:t>Biz </a:t>
                      </a:r>
                    </a:p>
                  </a:txBody>
                  <a:tcPr marL="0" marR="0" marT="0" marB="0" anchor="ctr">
                    <a:lnL>
                      <a:noFill/>
                    </a:lnL>
                    <a:lnR>
                      <a:noFill/>
                    </a:lnR>
                    <a:lnT>
                      <a:noFill/>
                    </a:lnT>
                    <a:lnB>
                      <a:noFill/>
                    </a:lnB>
                  </a:tcPr>
                </a:tc>
                <a:tc>
                  <a:txBody>
                    <a:bodyPr/>
                    <a:lstStyle/>
                    <a:p>
                      <a:pPr algn="r"/>
                      <a:endParaRPr lang="en-US" sz="700" dirty="0">
                        <a:effectLst/>
                      </a:endParaRPr>
                    </a:p>
                  </a:txBody>
                  <a:tcPr marL="0" marR="0" marT="0" marB="0" anchor="ctr">
                    <a:lnL>
                      <a:noFill/>
                    </a:lnL>
                    <a:lnR>
                      <a:noFill/>
                    </a:lnR>
                    <a:lnT>
                      <a:noFill/>
                    </a:lnT>
                    <a:lnB>
                      <a:noFill/>
                    </a:lnB>
                  </a:tcPr>
                </a:tc>
                <a:tc>
                  <a:txBody>
                    <a:bodyPr/>
                    <a:lstStyle/>
                    <a:p>
                      <a:r>
                        <a:rPr lang="en-US" sz="700" dirty="0"/>
                        <a:t>just setting up my </a:t>
                      </a:r>
                      <a:r>
                        <a:rPr lang="en-US" sz="700" dirty="0" err="1"/>
                        <a:t>twttr</a:t>
                      </a:r>
                      <a:endParaRPr lang="en-US" sz="700" dirty="0"/>
                    </a:p>
                  </a:txBody>
                  <a:tcPr marL="0" marR="0" marT="0" marB="0" anchor="ctr">
                    <a:lnL>
                      <a:noFill/>
                    </a:lnL>
                    <a:lnR>
                      <a:noFill/>
                    </a:lnR>
                    <a:lnT>
                      <a:noFill/>
                    </a:lnT>
                    <a:lnB>
                      <a:noFill/>
                    </a:lnB>
                  </a:tcPr>
                </a:tc>
                <a:extLst>
                  <a:ext uri="{0D108BD9-81ED-4DB2-BD59-A6C34878D82A}">
                    <a16:rowId xmlns:a16="http://schemas.microsoft.com/office/drawing/2014/main" val="10002"/>
                  </a:ext>
                </a:extLst>
              </a:tr>
              <a:tr h="108214">
                <a:tc>
                  <a:txBody>
                    <a:bodyPr/>
                    <a:lstStyle/>
                    <a:p>
                      <a:pPr algn="r"/>
                      <a:r>
                        <a:rPr lang="en-US" sz="700" dirty="0">
                          <a:effectLst/>
                        </a:rPr>
                        <a:t>Jack </a:t>
                      </a:r>
                    </a:p>
                  </a:txBody>
                  <a:tcPr marL="0" marR="0" marT="0" marB="0" anchor="ctr">
                    <a:lnL>
                      <a:noFill/>
                    </a:lnL>
                    <a:lnR>
                      <a:noFill/>
                    </a:lnR>
                    <a:lnT>
                      <a:noFill/>
                    </a:lnT>
                    <a:lnB>
                      <a:noFill/>
                    </a:lnB>
                  </a:tcPr>
                </a:tc>
                <a:tc>
                  <a:txBody>
                    <a:bodyPr/>
                    <a:lstStyle/>
                    <a:p>
                      <a:pPr algn="r"/>
                      <a:endParaRPr lang="en-US" sz="700" dirty="0">
                        <a:effectLst/>
                      </a:endParaRPr>
                    </a:p>
                  </a:txBody>
                  <a:tcPr marL="0" marR="0" marT="0" marB="0" anchor="ctr">
                    <a:lnL>
                      <a:noFill/>
                    </a:lnL>
                    <a:lnR>
                      <a:noFill/>
                    </a:lnR>
                    <a:lnT>
                      <a:noFill/>
                    </a:lnT>
                    <a:lnB>
                      <a:noFill/>
                    </a:lnB>
                  </a:tcPr>
                </a:tc>
                <a:tc>
                  <a:txBody>
                    <a:bodyPr/>
                    <a:lstStyle/>
                    <a:p>
                      <a:r>
                        <a:rPr lang="en-US" sz="700" dirty="0"/>
                        <a:t>inviting coworkers</a:t>
                      </a:r>
                    </a:p>
                  </a:txBody>
                  <a:tcPr marL="0" marR="0" marT="0" marB="0" anchor="ctr">
                    <a:lnL>
                      <a:noFill/>
                    </a:lnL>
                    <a:lnR>
                      <a:noFill/>
                    </a:lnR>
                    <a:lnT>
                      <a:noFill/>
                    </a:lnT>
                    <a:lnB>
                      <a:noFill/>
                    </a:lnB>
                  </a:tcPr>
                </a:tc>
                <a:extLst>
                  <a:ext uri="{0D108BD9-81ED-4DB2-BD59-A6C34878D82A}">
                    <a16:rowId xmlns:a16="http://schemas.microsoft.com/office/drawing/2014/main" val="10003"/>
                  </a:ext>
                </a:extLst>
              </a:tr>
              <a:tr h="108214">
                <a:tc>
                  <a:txBody>
                    <a:bodyPr/>
                    <a:lstStyle/>
                    <a:p>
                      <a:pPr algn="r"/>
                      <a:r>
                        <a:rPr lang="en-US" sz="700" dirty="0">
                          <a:effectLst/>
                        </a:rPr>
                        <a:t>Biz </a:t>
                      </a:r>
                    </a:p>
                  </a:txBody>
                  <a:tcPr marL="0" marR="0" marT="0" marB="0" anchor="ctr">
                    <a:lnL>
                      <a:noFill/>
                    </a:lnL>
                    <a:lnR>
                      <a:noFill/>
                    </a:lnR>
                    <a:lnT>
                      <a:noFill/>
                    </a:lnT>
                    <a:lnB>
                      <a:noFill/>
                    </a:lnB>
                  </a:tcPr>
                </a:tc>
                <a:tc>
                  <a:txBody>
                    <a:bodyPr/>
                    <a:lstStyle/>
                    <a:p>
                      <a:pPr algn="r"/>
                      <a:endParaRPr lang="en-US" sz="700" dirty="0">
                        <a:effectLst/>
                      </a:endParaRPr>
                    </a:p>
                  </a:txBody>
                  <a:tcPr marL="0" marR="0" marT="0" marB="0" anchor="ctr">
                    <a:lnL>
                      <a:noFill/>
                    </a:lnL>
                    <a:lnR>
                      <a:noFill/>
                    </a:lnR>
                    <a:lnT>
                      <a:noFill/>
                    </a:lnT>
                    <a:lnB>
                      <a:noFill/>
                    </a:lnB>
                  </a:tcPr>
                </a:tc>
                <a:tc>
                  <a:txBody>
                    <a:bodyPr/>
                    <a:lstStyle/>
                    <a:p>
                      <a:r>
                        <a:rPr lang="en-US" sz="700" dirty="0"/>
                        <a:t>getting my </a:t>
                      </a:r>
                      <a:r>
                        <a:rPr lang="en-US" sz="700" dirty="0" err="1"/>
                        <a:t>odeo</a:t>
                      </a:r>
                      <a:r>
                        <a:rPr lang="en-US" sz="700" dirty="0"/>
                        <a:t> folks on this deal</a:t>
                      </a:r>
                    </a:p>
                  </a:txBody>
                  <a:tcPr marL="0" marR="0" marT="0" marB="0" anchor="ctr">
                    <a:lnL>
                      <a:noFill/>
                    </a:lnL>
                    <a:lnR>
                      <a:noFill/>
                    </a:lnR>
                    <a:lnT>
                      <a:noFill/>
                    </a:lnT>
                    <a:lnB>
                      <a:noFill/>
                    </a:lnB>
                  </a:tcPr>
                </a:tc>
                <a:extLst>
                  <a:ext uri="{0D108BD9-81ED-4DB2-BD59-A6C34878D82A}">
                    <a16:rowId xmlns:a16="http://schemas.microsoft.com/office/drawing/2014/main" val="10004"/>
                  </a:ext>
                </a:extLst>
              </a:tr>
              <a:tr h="107381">
                <a:tc>
                  <a:txBody>
                    <a:bodyPr/>
                    <a:lstStyle/>
                    <a:p>
                      <a:pPr algn="r"/>
                      <a:r>
                        <a:rPr lang="en-US" sz="700" dirty="0">
                          <a:effectLst/>
                        </a:rPr>
                        <a:t>Jeremy </a:t>
                      </a:r>
                    </a:p>
                  </a:txBody>
                  <a:tcPr marL="0" marR="0" marT="0" marB="0" anchor="ctr">
                    <a:lnL>
                      <a:noFill/>
                    </a:lnL>
                    <a:lnR>
                      <a:noFill/>
                    </a:lnR>
                    <a:lnT>
                      <a:noFill/>
                    </a:lnT>
                    <a:lnB>
                      <a:noFill/>
                    </a:lnB>
                  </a:tcPr>
                </a:tc>
                <a:tc>
                  <a:txBody>
                    <a:bodyPr/>
                    <a:lstStyle/>
                    <a:p>
                      <a:pPr algn="r"/>
                      <a:endParaRPr lang="en-US" sz="700" dirty="0">
                        <a:effectLst/>
                      </a:endParaRPr>
                    </a:p>
                  </a:txBody>
                  <a:tcPr marL="0" marR="0" marT="0" marB="0" anchor="ctr">
                    <a:lnL>
                      <a:noFill/>
                    </a:lnL>
                    <a:lnR>
                      <a:noFill/>
                    </a:lnR>
                    <a:lnT>
                      <a:noFill/>
                    </a:lnT>
                    <a:lnB>
                      <a:noFill/>
                    </a:lnB>
                  </a:tcPr>
                </a:tc>
                <a:tc>
                  <a:txBody>
                    <a:bodyPr/>
                    <a:lstStyle/>
                    <a:p>
                      <a:r>
                        <a:rPr lang="en-US" sz="700" dirty="0"/>
                        <a:t>Oh shit, I just twittered a little.</a:t>
                      </a:r>
                    </a:p>
                  </a:txBody>
                  <a:tcPr marL="0" marR="0" marT="0" marB="0" anchor="ctr">
                    <a:lnL>
                      <a:noFill/>
                    </a:lnL>
                    <a:lnR>
                      <a:noFill/>
                    </a:lnR>
                    <a:lnT>
                      <a:noFill/>
                    </a:lnT>
                    <a:lnB>
                      <a:noFill/>
                    </a:lnB>
                  </a:tcPr>
                </a:tc>
                <a:extLst>
                  <a:ext uri="{0D108BD9-81ED-4DB2-BD59-A6C34878D82A}">
                    <a16:rowId xmlns:a16="http://schemas.microsoft.com/office/drawing/2014/main" val="10005"/>
                  </a:ext>
                </a:extLst>
              </a:tr>
              <a:tr h="108214">
                <a:tc>
                  <a:txBody>
                    <a:bodyPr/>
                    <a:lstStyle/>
                    <a:p>
                      <a:pPr algn="r"/>
                      <a:r>
                        <a:rPr lang="en-US" sz="700" dirty="0" err="1">
                          <a:effectLst/>
                        </a:rPr>
                        <a:t>dom</a:t>
                      </a:r>
                      <a:endParaRPr lang="en-US" sz="700" dirty="0">
                        <a:effectLst/>
                      </a:endParaRPr>
                    </a:p>
                  </a:txBody>
                  <a:tcPr marL="0" marR="0" marT="0" marB="0" anchor="ctr">
                    <a:lnL>
                      <a:noFill/>
                    </a:lnL>
                    <a:lnR>
                      <a:noFill/>
                    </a:lnR>
                    <a:lnT>
                      <a:noFill/>
                    </a:lnT>
                    <a:lnB>
                      <a:noFill/>
                    </a:lnB>
                  </a:tcPr>
                </a:tc>
                <a:tc>
                  <a:txBody>
                    <a:bodyPr/>
                    <a:lstStyle/>
                    <a:p>
                      <a:pPr algn="r"/>
                      <a:endParaRPr lang="en-US" sz="700" dirty="0">
                        <a:effectLst/>
                      </a:endParaRPr>
                    </a:p>
                  </a:txBody>
                  <a:tcPr marL="0" marR="0" marT="0" marB="0" anchor="ctr">
                    <a:lnL>
                      <a:noFill/>
                    </a:lnL>
                    <a:lnR>
                      <a:noFill/>
                    </a:lnR>
                    <a:lnT>
                      <a:noFill/>
                    </a:lnT>
                    <a:lnB>
                      <a:noFill/>
                    </a:lnB>
                  </a:tcPr>
                </a:tc>
                <a:tc>
                  <a:txBody>
                    <a:bodyPr/>
                    <a:lstStyle/>
                    <a:p>
                      <a:r>
                        <a:rPr lang="en-US" sz="700" dirty="0"/>
                        <a:t>waiting for Jack to update more first</a:t>
                      </a:r>
                    </a:p>
                  </a:txBody>
                  <a:tcPr marL="0" marR="0" marT="0" marB="0" anchor="ctr">
                    <a:lnL>
                      <a:noFill/>
                    </a:lnL>
                    <a:lnR>
                      <a:noFill/>
                    </a:lnR>
                    <a:lnT>
                      <a:noFill/>
                    </a:lnT>
                    <a:lnB>
                      <a:noFill/>
                    </a:lnB>
                  </a:tcPr>
                </a:tc>
                <a:extLst>
                  <a:ext uri="{0D108BD9-81ED-4DB2-BD59-A6C34878D82A}">
                    <a16:rowId xmlns:a16="http://schemas.microsoft.com/office/drawing/2014/main" val="10006"/>
                  </a:ext>
                </a:extLst>
              </a:tr>
              <a:tr h="108214">
                <a:tc>
                  <a:txBody>
                    <a:bodyPr/>
                    <a:lstStyle/>
                    <a:p>
                      <a:pPr algn="r"/>
                      <a:r>
                        <a:rPr lang="en-US" sz="700" dirty="0" err="1">
                          <a:effectLst/>
                        </a:rPr>
                        <a:t>dom</a:t>
                      </a:r>
                      <a:endParaRPr lang="en-US" sz="700" dirty="0">
                        <a:effectLst/>
                      </a:endParaRPr>
                    </a:p>
                  </a:txBody>
                  <a:tcPr marL="0" marR="0" marT="0" marB="0" anchor="ctr">
                    <a:lnL>
                      <a:noFill/>
                    </a:lnL>
                    <a:lnR>
                      <a:noFill/>
                    </a:lnR>
                    <a:lnT>
                      <a:noFill/>
                    </a:lnT>
                    <a:lnB>
                      <a:noFill/>
                    </a:lnB>
                  </a:tcPr>
                </a:tc>
                <a:tc>
                  <a:txBody>
                    <a:bodyPr/>
                    <a:lstStyle/>
                    <a:p>
                      <a:pPr algn="r"/>
                      <a:endParaRPr lang="en-US" sz="700" dirty="0">
                        <a:effectLst/>
                      </a:endParaRPr>
                    </a:p>
                  </a:txBody>
                  <a:tcPr marL="0" marR="0" marT="0" marB="0" anchor="ctr">
                    <a:lnL>
                      <a:noFill/>
                    </a:lnL>
                    <a:lnR>
                      <a:noFill/>
                    </a:lnR>
                    <a:lnT>
                      <a:noFill/>
                    </a:lnT>
                    <a:lnB>
                      <a:noFill/>
                    </a:lnB>
                  </a:tcPr>
                </a:tc>
                <a:tc>
                  <a:txBody>
                    <a:bodyPr/>
                    <a:lstStyle/>
                    <a:p>
                      <a:r>
                        <a:rPr lang="en-US" sz="700" dirty="0"/>
                        <a:t>oh this is going to be addictive</a:t>
                      </a:r>
                    </a:p>
                  </a:txBody>
                  <a:tcPr marL="0" marR="0" marT="0" marB="0" anchor="ctr">
                    <a:lnL>
                      <a:noFill/>
                    </a:lnL>
                    <a:lnR>
                      <a:noFill/>
                    </a:lnR>
                    <a:lnT>
                      <a:noFill/>
                    </a:lnT>
                    <a:lnB>
                      <a:noFill/>
                    </a:lnB>
                  </a:tcPr>
                </a:tc>
                <a:extLst>
                  <a:ext uri="{0D108BD9-81ED-4DB2-BD59-A6C34878D82A}">
                    <a16:rowId xmlns:a16="http://schemas.microsoft.com/office/drawing/2014/main" val="10007"/>
                  </a:ext>
                </a:extLst>
              </a:tr>
              <a:tr h="108214">
                <a:tc>
                  <a:txBody>
                    <a:bodyPr/>
                    <a:lstStyle/>
                    <a:p>
                      <a:pPr algn="r"/>
                      <a:r>
                        <a:rPr lang="en-US" sz="700" dirty="0" err="1">
                          <a:effectLst/>
                        </a:rPr>
                        <a:t>timroberts</a:t>
                      </a:r>
                      <a:endParaRPr lang="en-US" sz="700" dirty="0">
                        <a:effectLst/>
                      </a:endParaRPr>
                    </a:p>
                  </a:txBody>
                  <a:tcPr marL="0" marR="0" marT="0" marB="0" anchor="ctr">
                    <a:lnL>
                      <a:noFill/>
                    </a:lnL>
                    <a:lnR>
                      <a:noFill/>
                    </a:lnR>
                    <a:lnT>
                      <a:noFill/>
                    </a:lnT>
                    <a:lnB>
                      <a:noFill/>
                    </a:lnB>
                  </a:tcPr>
                </a:tc>
                <a:tc>
                  <a:txBody>
                    <a:bodyPr/>
                    <a:lstStyle/>
                    <a:p>
                      <a:pPr algn="r"/>
                      <a:endParaRPr lang="en-US" sz="700" dirty="0">
                        <a:effectLst/>
                      </a:endParaRPr>
                    </a:p>
                  </a:txBody>
                  <a:tcPr marL="0" marR="0" marT="0" marB="0" anchor="ctr">
                    <a:lnL>
                      <a:noFill/>
                    </a:lnL>
                    <a:lnR>
                      <a:noFill/>
                    </a:lnR>
                    <a:lnT>
                      <a:noFill/>
                    </a:lnT>
                    <a:lnB>
                      <a:noFill/>
                    </a:lnB>
                  </a:tcPr>
                </a:tc>
                <a:tc>
                  <a:txBody>
                    <a:bodyPr/>
                    <a:lstStyle/>
                    <a:p>
                      <a:r>
                        <a:rPr lang="en-US" sz="700" dirty="0"/>
                        <a:t>Planning for Sprint #4</a:t>
                      </a:r>
                    </a:p>
                  </a:txBody>
                  <a:tcPr marL="0" marR="0" marT="0" marB="0" anchor="ctr">
                    <a:lnL>
                      <a:noFill/>
                    </a:lnL>
                    <a:lnR>
                      <a:noFill/>
                    </a:lnR>
                    <a:lnT>
                      <a:noFill/>
                    </a:lnT>
                    <a:lnB>
                      <a:noFill/>
                    </a:lnB>
                  </a:tcPr>
                </a:tc>
                <a:extLst>
                  <a:ext uri="{0D108BD9-81ED-4DB2-BD59-A6C34878D82A}">
                    <a16:rowId xmlns:a16="http://schemas.microsoft.com/office/drawing/2014/main" val="10008"/>
                  </a:ext>
                </a:extLst>
              </a:tr>
              <a:tr h="108214">
                <a:tc>
                  <a:txBody>
                    <a:bodyPr/>
                    <a:lstStyle/>
                    <a:p>
                      <a:pPr algn="r"/>
                      <a:r>
                        <a:rPr lang="en-US" sz="700" dirty="0" err="1">
                          <a:effectLst/>
                        </a:rPr>
                        <a:t>timroberts</a:t>
                      </a:r>
                      <a:endParaRPr lang="en-US" sz="700" dirty="0">
                        <a:effectLst/>
                      </a:endParaRPr>
                    </a:p>
                  </a:txBody>
                  <a:tcPr marL="0" marR="0" marT="0" marB="0" anchor="ctr">
                    <a:lnL>
                      <a:noFill/>
                    </a:lnL>
                    <a:lnR>
                      <a:noFill/>
                    </a:lnR>
                    <a:lnT>
                      <a:noFill/>
                    </a:lnT>
                    <a:lnB>
                      <a:noFill/>
                    </a:lnB>
                  </a:tcPr>
                </a:tc>
                <a:tc>
                  <a:txBody>
                    <a:bodyPr/>
                    <a:lstStyle/>
                    <a:p>
                      <a:pPr algn="r"/>
                      <a:endParaRPr lang="en-US" sz="700" dirty="0">
                        <a:effectLst/>
                      </a:endParaRPr>
                    </a:p>
                  </a:txBody>
                  <a:tcPr marL="0" marR="0" marT="0" marB="0" anchor="ctr">
                    <a:lnL>
                      <a:noFill/>
                    </a:lnL>
                    <a:lnR>
                      <a:noFill/>
                    </a:lnR>
                    <a:lnT>
                      <a:noFill/>
                    </a:lnT>
                    <a:lnB>
                      <a:noFill/>
                    </a:lnB>
                  </a:tcPr>
                </a:tc>
                <a:tc>
                  <a:txBody>
                    <a:bodyPr/>
                    <a:lstStyle/>
                    <a:p>
                      <a:r>
                        <a:rPr lang="en-US" sz="700" dirty="0"/>
                        <a:t>setting up my mac mini</a:t>
                      </a:r>
                    </a:p>
                  </a:txBody>
                  <a:tcPr marL="0" marR="0" marT="0" marB="0" anchor="ctr">
                    <a:lnL>
                      <a:noFill/>
                    </a:lnL>
                    <a:lnR>
                      <a:noFill/>
                    </a:lnR>
                    <a:lnT>
                      <a:noFill/>
                    </a:lnT>
                    <a:lnB>
                      <a:noFill/>
                    </a:lnB>
                  </a:tcPr>
                </a:tc>
                <a:extLst>
                  <a:ext uri="{0D108BD9-81ED-4DB2-BD59-A6C34878D82A}">
                    <a16:rowId xmlns:a16="http://schemas.microsoft.com/office/drawing/2014/main" val="10009"/>
                  </a:ext>
                </a:extLst>
              </a:tr>
              <a:tr h="213996">
                <a:tc>
                  <a:txBody>
                    <a:bodyPr/>
                    <a:lstStyle/>
                    <a:p>
                      <a:pPr algn="r"/>
                      <a:r>
                        <a:rPr lang="en-US" sz="700" dirty="0" err="1">
                          <a:effectLst/>
                        </a:rPr>
                        <a:t>tonystubbl</a:t>
                      </a:r>
                      <a:endParaRPr lang="en-US" sz="700" dirty="0">
                        <a:effectLst/>
                      </a:endParaRPr>
                    </a:p>
                  </a:txBody>
                  <a:tcPr marL="0" marR="0" marT="0" marB="0" anchor="ctr">
                    <a:lnL>
                      <a:noFill/>
                    </a:lnL>
                    <a:lnR>
                      <a:noFill/>
                    </a:lnR>
                    <a:lnT>
                      <a:noFill/>
                    </a:lnT>
                    <a:lnB>
                      <a:noFill/>
                    </a:lnB>
                  </a:tcPr>
                </a:tc>
                <a:tc>
                  <a:txBody>
                    <a:bodyPr/>
                    <a:lstStyle/>
                    <a:p>
                      <a:pPr algn="r"/>
                      <a:endParaRPr lang="en-US" sz="700" dirty="0">
                        <a:effectLst/>
                      </a:endParaRPr>
                    </a:p>
                  </a:txBody>
                  <a:tcPr marL="0" marR="0" marT="0" marB="0" anchor="ctr">
                    <a:lnL>
                      <a:noFill/>
                    </a:lnL>
                    <a:lnR>
                      <a:noFill/>
                    </a:lnR>
                    <a:lnT>
                      <a:noFill/>
                    </a:lnT>
                    <a:lnB>
                      <a:noFill/>
                    </a:lnB>
                  </a:tcPr>
                </a:tc>
                <a:tc>
                  <a:txBody>
                    <a:bodyPr/>
                    <a:lstStyle/>
                    <a:p>
                      <a:r>
                        <a:rPr lang="en-US" sz="700" dirty="0"/>
                        <a:t>is there a way to add friends</a:t>
                      </a:r>
                    </a:p>
                    <a:p>
                      <a:r>
                        <a:rPr lang="en-US" sz="700" dirty="0"/>
                        <a:t>without typing in phone numbers?</a:t>
                      </a:r>
                    </a:p>
                  </a:txBody>
                  <a:tcPr marL="0" marR="0" marT="0" marB="0" anchor="ctr">
                    <a:lnL>
                      <a:noFill/>
                    </a:lnL>
                    <a:lnR>
                      <a:noFill/>
                    </a:lnR>
                    <a:lnT>
                      <a:noFill/>
                    </a:lnT>
                    <a:lnB>
                      <a:noFill/>
                    </a:lnB>
                  </a:tcPr>
                </a:tc>
                <a:extLst>
                  <a:ext uri="{0D108BD9-81ED-4DB2-BD59-A6C34878D82A}">
                    <a16:rowId xmlns:a16="http://schemas.microsoft.com/office/drawing/2014/main" val="10010"/>
                  </a:ext>
                </a:extLst>
              </a:tr>
              <a:tr h="108214">
                <a:tc>
                  <a:txBody>
                    <a:bodyPr/>
                    <a:lstStyle/>
                    <a:p>
                      <a:pPr algn="r"/>
                      <a:r>
                        <a:rPr lang="en-US" sz="700" dirty="0">
                          <a:effectLst/>
                        </a:rPr>
                        <a:t>biz</a:t>
                      </a:r>
                    </a:p>
                  </a:txBody>
                  <a:tcPr marL="0" marR="0" marT="0" marB="0" anchor="ctr">
                    <a:lnL>
                      <a:noFill/>
                    </a:lnL>
                    <a:lnR>
                      <a:noFill/>
                    </a:lnR>
                    <a:lnT>
                      <a:noFill/>
                    </a:lnT>
                    <a:lnB>
                      <a:noFill/>
                    </a:lnB>
                  </a:tcPr>
                </a:tc>
                <a:tc>
                  <a:txBody>
                    <a:bodyPr/>
                    <a:lstStyle/>
                    <a:p>
                      <a:pPr algn="r"/>
                      <a:endParaRPr lang="en-US" sz="700" dirty="0">
                        <a:effectLst/>
                      </a:endParaRPr>
                    </a:p>
                  </a:txBody>
                  <a:tcPr marL="0" marR="0" marT="0" marB="0" anchor="ctr">
                    <a:lnL>
                      <a:noFill/>
                    </a:lnL>
                    <a:lnR>
                      <a:noFill/>
                    </a:lnR>
                    <a:lnT>
                      <a:noFill/>
                    </a:lnT>
                    <a:lnB>
                      <a:noFill/>
                    </a:lnB>
                  </a:tcPr>
                </a:tc>
                <a:tc>
                  <a:txBody>
                    <a:bodyPr/>
                    <a:lstStyle/>
                    <a:p>
                      <a:r>
                        <a:rPr lang="en-US" sz="700" dirty="0"/>
                        <a:t>waiting for </a:t>
                      </a:r>
                      <a:r>
                        <a:rPr lang="en-US" sz="700" dirty="0" err="1"/>
                        <a:t>livy</a:t>
                      </a:r>
                      <a:r>
                        <a:rPr lang="en-US" sz="700" dirty="0"/>
                        <a:t> to get back from </a:t>
                      </a:r>
                      <a:r>
                        <a:rPr lang="en-US" sz="700" dirty="0" err="1"/>
                        <a:t>wildcare</a:t>
                      </a:r>
                      <a:endParaRPr lang="en-US" sz="700" dirty="0"/>
                    </a:p>
                  </a:txBody>
                  <a:tcPr marL="0" marR="0" marT="0" marB="0" anchor="ctr">
                    <a:lnL>
                      <a:noFill/>
                    </a:lnL>
                    <a:lnR>
                      <a:noFill/>
                    </a:lnR>
                    <a:lnT>
                      <a:noFill/>
                    </a:lnT>
                    <a:lnB>
                      <a:noFill/>
                    </a:lnB>
                  </a:tcPr>
                </a:tc>
                <a:extLst>
                  <a:ext uri="{0D108BD9-81ED-4DB2-BD59-A6C34878D82A}">
                    <a16:rowId xmlns:a16="http://schemas.microsoft.com/office/drawing/2014/main" val="10011"/>
                  </a:ext>
                </a:extLst>
              </a:tr>
              <a:tr h="108214">
                <a:tc>
                  <a:txBody>
                    <a:bodyPr/>
                    <a:lstStyle/>
                    <a:p>
                      <a:pPr algn="r"/>
                      <a:r>
                        <a:rPr lang="en-US" sz="700" dirty="0" err="1">
                          <a:effectLst/>
                        </a:rPr>
                        <a:t>noah</a:t>
                      </a:r>
                      <a:endParaRPr lang="en-US" sz="700" dirty="0">
                        <a:effectLst/>
                      </a:endParaRPr>
                    </a:p>
                  </a:txBody>
                  <a:tcPr marL="0" marR="0" marT="0" marB="0" anchor="ctr">
                    <a:lnL>
                      <a:noFill/>
                    </a:lnL>
                    <a:lnR>
                      <a:noFill/>
                    </a:lnR>
                    <a:lnT>
                      <a:noFill/>
                    </a:lnT>
                    <a:lnB>
                      <a:noFill/>
                    </a:lnB>
                  </a:tcPr>
                </a:tc>
                <a:tc>
                  <a:txBody>
                    <a:bodyPr/>
                    <a:lstStyle/>
                    <a:p>
                      <a:pPr algn="r"/>
                      <a:endParaRPr lang="en-US" sz="700" dirty="0">
                        <a:effectLst/>
                      </a:endParaRPr>
                    </a:p>
                  </a:txBody>
                  <a:tcPr marL="0" marR="0" marT="0" marB="0" anchor="ctr">
                    <a:lnL>
                      <a:noFill/>
                    </a:lnL>
                    <a:lnR>
                      <a:noFill/>
                    </a:lnR>
                    <a:lnT>
                      <a:noFill/>
                    </a:lnT>
                    <a:lnB>
                      <a:noFill/>
                    </a:lnB>
                  </a:tcPr>
                </a:tc>
                <a:tc>
                  <a:txBody>
                    <a:bodyPr/>
                    <a:lstStyle/>
                    <a:p>
                      <a:r>
                        <a:rPr lang="en-US" sz="700" dirty="0"/>
                        <a:t>Oh crap, I think I might be getting that </a:t>
                      </a:r>
                      <a:r>
                        <a:rPr lang="en-US" sz="700" dirty="0" err="1"/>
                        <a:t>f'in</a:t>
                      </a:r>
                      <a:r>
                        <a:rPr lang="en-US" sz="700" dirty="0"/>
                        <a:t> cold</a:t>
                      </a:r>
                    </a:p>
                  </a:txBody>
                  <a:tcPr marL="0" marR="0" marT="0" marB="0" anchor="ctr">
                    <a:lnL>
                      <a:noFill/>
                    </a:lnL>
                    <a:lnR>
                      <a:noFill/>
                    </a:lnR>
                    <a:lnT>
                      <a:noFill/>
                    </a:lnT>
                    <a:lnB>
                      <a:noFill/>
                    </a:lnB>
                  </a:tcPr>
                </a:tc>
                <a:extLst>
                  <a:ext uri="{0D108BD9-81ED-4DB2-BD59-A6C34878D82A}">
                    <a16:rowId xmlns:a16="http://schemas.microsoft.com/office/drawing/2014/main" val="10012"/>
                  </a:ext>
                </a:extLst>
              </a:tr>
              <a:tr h="108214">
                <a:tc>
                  <a:txBody>
                    <a:bodyPr/>
                    <a:lstStyle/>
                    <a:p>
                      <a:pPr algn="r"/>
                      <a:r>
                        <a:rPr lang="en-US" sz="700" dirty="0">
                          <a:effectLst/>
                        </a:rPr>
                        <a:t>biz</a:t>
                      </a:r>
                    </a:p>
                  </a:txBody>
                  <a:tcPr marL="0" marR="0" marT="0" marB="0" anchor="ctr">
                    <a:lnL>
                      <a:noFill/>
                    </a:lnL>
                    <a:lnR>
                      <a:noFill/>
                    </a:lnR>
                    <a:lnT>
                      <a:noFill/>
                    </a:lnT>
                    <a:lnB>
                      <a:noFill/>
                    </a:lnB>
                  </a:tcPr>
                </a:tc>
                <a:tc>
                  <a:txBody>
                    <a:bodyPr/>
                    <a:lstStyle/>
                    <a:p>
                      <a:pPr algn="r"/>
                      <a:endParaRPr lang="en-US" sz="700" dirty="0">
                        <a:effectLst/>
                      </a:endParaRPr>
                    </a:p>
                  </a:txBody>
                  <a:tcPr marL="0" marR="0" marT="0" marB="0" anchor="ctr">
                    <a:lnL>
                      <a:noFill/>
                    </a:lnL>
                    <a:lnR>
                      <a:noFill/>
                    </a:lnR>
                    <a:lnT>
                      <a:noFill/>
                    </a:lnT>
                    <a:lnB>
                      <a:noFill/>
                    </a:lnB>
                  </a:tcPr>
                </a:tc>
                <a:tc>
                  <a:txBody>
                    <a:bodyPr/>
                    <a:lstStyle/>
                    <a:p>
                      <a:r>
                        <a:rPr lang="en-US" sz="700" dirty="0"/>
                        <a:t>learning about the earthquake I felt earlier today</a:t>
                      </a:r>
                    </a:p>
                  </a:txBody>
                  <a:tcPr marL="0" marR="0" marT="0" marB="0" anchor="ctr">
                    <a:lnL>
                      <a:noFill/>
                    </a:lnL>
                    <a:lnR>
                      <a:noFill/>
                    </a:lnR>
                    <a:lnT>
                      <a:noFill/>
                    </a:lnT>
                    <a:lnB>
                      <a:noFill/>
                    </a:lnB>
                  </a:tcPr>
                </a:tc>
                <a:extLst>
                  <a:ext uri="{0D108BD9-81ED-4DB2-BD59-A6C34878D82A}">
                    <a16:rowId xmlns:a16="http://schemas.microsoft.com/office/drawing/2014/main" val="10013"/>
                  </a:ext>
                </a:extLst>
              </a:tr>
            </a:tbl>
          </a:graphicData>
        </a:graphic>
      </p:graphicFrame>
      <p:sp>
        <p:nvSpPr>
          <p:cNvPr id="18" name="Rectangle 17"/>
          <p:cNvSpPr/>
          <p:nvPr/>
        </p:nvSpPr>
        <p:spPr>
          <a:xfrm>
            <a:off x="4220531" y="135129"/>
            <a:ext cx="1971701" cy="2929007"/>
          </a:xfrm>
          <a:prstGeom prst="rect">
            <a:avLst/>
          </a:prstGeom>
        </p:spPr>
        <p:txBody>
          <a:bodyPr wrap="square">
            <a:spAutoFit/>
          </a:bodyPr>
          <a:lstStyle/>
          <a:p>
            <a:pPr marL="0" marR="0" lvl="0" indent="0" defTabSz="914400" eaLnBrk="1" fontAlgn="base" latinLnBrk="0" hangingPunct="1">
              <a:lnSpc>
                <a:spcPct val="100000"/>
              </a:lnSpc>
              <a:spcBef>
                <a:spcPts val="0"/>
              </a:spcBef>
              <a:spcAft>
                <a:spcPts val="0"/>
              </a:spcAft>
              <a:buClrTx/>
              <a:buSzTx/>
              <a:buFont typeface="+mj-lt"/>
              <a:buNone/>
              <a:tabLst/>
              <a:defRPr/>
            </a:pPr>
            <a:r>
              <a:rPr lang="en-US" sz="1600" b="1" dirty="0"/>
              <a:t>Data Stories</a:t>
            </a:r>
          </a:p>
          <a:p>
            <a:pPr marL="0" marR="0" lvl="0" indent="0" defTabSz="914400" eaLnBrk="1" fontAlgn="base" latinLnBrk="0" hangingPunct="1">
              <a:spcBef>
                <a:spcPts val="1000"/>
              </a:spcBef>
              <a:spcAft>
                <a:spcPts val="0"/>
              </a:spcAft>
              <a:buClrTx/>
              <a:buSzTx/>
              <a:buFont typeface="+mj-lt"/>
              <a:buNone/>
              <a:tabLst/>
              <a:defRPr/>
            </a:pPr>
            <a:r>
              <a:rPr lang="en-US" sz="1600" dirty="0"/>
              <a:t>How can we </a:t>
            </a:r>
            <a:r>
              <a:rPr lang="en-GB" sz="1600" dirty="0"/>
              <a:t>leverage social media cascades to spread accurate information and data</a:t>
            </a:r>
            <a:r>
              <a:rPr lang="en-US" sz="1600" dirty="0"/>
              <a:t>? How is data spread through communication networks? How does it affect discussions and decisions?</a:t>
            </a:r>
          </a:p>
        </p:txBody>
      </p:sp>
      <p:pic>
        <p:nvPicPr>
          <p:cNvPr id="16" name="Picture 15"/>
          <p:cNvPicPr/>
          <p:nvPr/>
        </p:nvPicPr>
        <p:blipFill>
          <a:blip r:embed="rId8">
            <a:extLst>
              <a:ext uri="{28A0092B-C50C-407E-A947-70E740481C1C}">
                <a14:useLocalDpi xmlns:a14="http://schemas.microsoft.com/office/drawing/2010/main" val="0"/>
              </a:ext>
            </a:extLst>
          </a:blip>
          <a:stretch>
            <a:fillRect/>
          </a:stretch>
        </p:blipFill>
        <p:spPr>
          <a:xfrm>
            <a:off x="6369626" y="523410"/>
            <a:ext cx="1740515" cy="23691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p:cNvSpPr/>
          <p:nvPr/>
        </p:nvSpPr>
        <p:spPr>
          <a:xfrm>
            <a:off x="5320882" y="128390"/>
            <a:ext cx="3085460" cy="338554"/>
          </a:xfrm>
          <a:prstGeom prst="rect">
            <a:avLst/>
          </a:prstGeom>
        </p:spPr>
        <p:txBody>
          <a:bodyPr wrap="none">
            <a:spAutoFit/>
          </a:bodyPr>
          <a:lstStyle/>
          <a:p>
            <a:r>
              <a:rPr lang="en-US" sz="1600" b="1" dirty="0"/>
              <a:t>: Post Truth Information Systems</a:t>
            </a:r>
            <a:endParaRPr lang="en-US" sz="1600" dirty="0"/>
          </a:p>
        </p:txBody>
      </p:sp>
    </p:spTree>
    <p:extLst>
      <p:ext uri="{BB962C8B-B14F-4D97-AF65-F5344CB8AC3E}">
        <p14:creationId xmlns:p14="http://schemas.microsoft.com/office/powerpoint/2010/main" val="2005176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89EBF-EE19-C047-94D6-6BF08EAAC5AB}"/>
              </a:ext>
            </a:extLst>
          </p:cNvPr>
          <p:cNvSpPr>
            <a:spLocks noGrp="1"/>
          </p:cNvSpPr>
          <p:nvPr>
            <p:ph type="title"/>
          </p:nvPr>
        </p:nvSpPr>
        <p:spPr/>
        <p:txBody>
          <a:bodyPr>
            <a:normAutofit/>
          </a:bodyPr>
          <a:lstStyle/>
          <a:p>
            <a:r>
              <a:rPr lang="en-US" dirty="0"/>
              <a:t>Can Google make us smarter?</a:t>
            </a:r>
          </a:p>
        </p:txBody>
      </p:sp>
      <p:sp>
        <p:nvSpPr>
          <p:cNvPr id="3" name="Content Placeholder 2">
            <a:extLst>
              <a:ext uri="{FF2B5EF4-FFF2-40B4-BE49-F238E27FC236}">
                <a16:creationId xmlns:a16="http://schemas.microsoft.com/office/drawing/2014/main" id="{4A64B043-8D83-0348-9BC9-5451542DF1E1}"/>
              </a:ext>
            </a:extLst>
          </p:cNvPr>
          <p:cNvSpPr>
            <a:spLocks noGrp="1"/>
          </p:cNvSpPr>
          <p:nvPr>
            <p:ph idx="1"/>
          </p:nvPr>
        </p:nvSpPr>
        <p:spPr/>
        <p:txBody>
          <a:bodyPr/>
          <a:lstStyle/>
          <a:p>
            <a:pPr>
              <a:lnSpc>
                <a:spcPct val="120000"/>
              </a:lnSpc>
            </a:pPr>
            <a:r>
              <a:rPr lang="en-GB" dirty="0"/>
              <a:t>Artificial Intelligence has a very high profile over the last few years, as huge quantities of data from the Web have given computers new kinds of capability. But what about Human Intelligence? Google is building smart cars that understand the roads, but can Google make smart humans that understand the world?</a:t>
            </a:r>
          </a:p>
          <a:p>
            <a:pPr>
              <a:lnSpc>
                <a:spcPct val="120000"/>
              </a:lnSpc>
            </a:pPr>
            <a:r>
              <a:rPr lang="en-GB" dirty="0"/>
              <a:t>In this talk I will look at some of the ways that we have tried to make computers help us to be more intelligent, from Indexing the Internet, to Webs of Semantics, to Data Storytelling.</a:t>
            </a:r>
            <a:endParaRPr lang="en-US" dirty="0"/>
          </a:p>
        </p:txBody>
      </p:sp>
    </p:spTree>
    <p:extLst>
      <p:ext uri="{BB962C8B-B14F-4D97-AF65-F5344CB8AC3E}">
        <p14:creationId xmlns:p14="http://schemas.microsoft.com/office/powerpoint/2010/main" val="184592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B52F-1BF5-4C4A-AA1A-AFD806F3F6A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C31FE67-0D0B-954A-9198-AF401FA5B2F7}"/>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2F55D29-E7F7-FA4C-826A-43863A36BA68}"/>
              </a:ext>
            </a:extLst>
          </p:cNvPr>
          <p:cNvPicPr>
            <a:picLocks noChangeAspect="1"/>
          </p:cNvPicPr>
          <p:nvPr/>
        </p:nvPicPr>
        <p:blipFill>
          <a:blip r:embed="rId2"/>
          <a:stretch>
            <a:fillRect/>
          </a:stretch>
        </p:blipFill>
        <p:spPr>
          <a:xfrm>
            <a:off x="947351" y="0"/>
            <a:ext cx="10297297" cy="6858000"/>
          </a:xfrm>
          <a:prstGeom prst="rect">
            <a:avLst/>
          </a:prstGeom>
        </p:spPr>
      </p:pic>
      <p:sp>
        <p:nvSpPr>
          <p:cNvPr id="5" name="Rectangle 4">
            <a:extLst>
              <a:ext uri="{FF2B5EF4-FFF2-40B4-BE49-F238E27FC236}">
                <a16:creationId xmlns:a16="http://schemas.microsoft.com/office/drawing/2014/main" id="{A51B9E47-2118-AB47-8CBE-265662A1C6A1}"/>
              </a:ext>
            </a:extLst>
          </p:cNvPr>
          <p:cNvSpPr/>
          <p:nvPr/>
        </p:nvSpPr>
        <p:spPr>
          <a:xfrm>
            <a:off x="0" y="0"/>
            <a:ext cx="1937657" cy="6858000"/>
          </a:xfrm>
          <a:prstGeom prst="rect">
            <a:avLst/>
          </a:prstGeom>
          <a:solidFill>
            <a:srgbClr val="0026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9885247-A9B3-DF46-93A5-F802067551FA}"/>
              </a:ext>
            </a:extLst>
          </p:cNvPr>
          <p:cNvSpPr/>
          <p:nvPr/>
        </p:nvSpPr>
        <p:spPr>
          <a:xfrm>
            <a:off x="10275819" y="0"/>
            <a:ext cx="1937657" cy="6858000"/>
          </a:xfrm>
          <a:prstGeom prst="rect">
            <a:avLst/>
          </a:prstGeom>
          <a:solidFill>
            <a:srgbClr val="0026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FC499E9-F7BA-B14D-BCB7-3037527A06E4}"/>
              </a:ext>
            </a:extLst>
          </p:cNvPr>
          <p:cNvSpPr/>
          <p:nvPr/>
        </p:nvSpPr>
        <p:spPr>
          <a:xfrm>
            <a:off x="4430486" y="1382486"/>
            <a:ext cx="3559628" cy="14042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28BF1D4-1044-6A45-B8B3-340AAD718FF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43942" y="175964"/>
            <a:ext cx="5812971" cy="4693219"/>
          </a:xfrm>
          <a:prstGeom prst="rect">
            <a:avLst/>
          </a:prstGeom>
        </p:spPr>
      </p:pic>
    </p:spTree>
    <p:extLst>
      <p:ext uri="{BB962C8B-B14F-4D97-AF65-F5344CB8AC3E}">
        <p14:creationId xmlns:p14="http://schemas.microsoft.com/office/powerpoint/2010/main" val="846083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3996E6-560C-D94B-AB5F-0402DE6D7CD9}"/>
              </a:ext>
            </a:extLst>
          </p:cNvPr>
          <p:cNvSpPr>
            <a:spLocks noGrp="1"/>
          </p:cNvSpPr>
          <p:nvPr>
            <p:ph type="title"/>
          </p:nvPr>
        </p:nvSpPr>
        <p:spPr>
          <a:xfrm>
            <a:off x="261258" y="147411"/>
            <a:ext cx="10515600" cy="1325563"/>
          </a:xfrm>
        </p:spPr>
        <p:txBody>
          <a:bodyPr/>
          <a:lstStyle/>
          <a:p>
            <a:r>
              <a:rPr lang="en-US" dirty="0"/>
              <a:t>Internet &amp; Web</a:t>
            </a:r>
          </a:p>
        </p:txBody>
      </p:sp>
      <p:sp>
        <p:nvSpPr>
          <p:cNvPr id="6" name="Content Placeholder 5">
            <a:extLst>
              <a:ext uri="{FF2B5EF4-FFF2-40B4-BE49-F238E27FC236}">
                <a16:creationId xmlns:a16="http://schemas.microsoft.com/office/drawing/2014/main" id="{9457A598-FD8B-4241-9489-42B6B57F2697}"/>
              </a:ext>
            </a:extLst>
          </p:cNvPr>
          <p:cNvSpPr>
            <a:spLocks noGrp="1"/>
          </p:cNvSpPr>
          <p:nvPr>
            <p:ph idx="1"/>
          </p:nvPr>
        </p:nvSpPr>
        <p:spPr>
          <a:xfrm>
            <a:off x="87085" y="4428671"/>
            <a:ext cx="5792429" cy="2026557"/>
          </a:xfrm>
        </p:spPr>
        <p:txBody>
          <a:bodyPr>
            <a:normAutofit/>
          </a:bodyPr>
          <a:lstStyle/>
          <a:p>
            <a:r>
              <a:rPr lang="en-US" dirty="0"/>
              <a:t>The Domesday book (1086).</a:t>
            </a:r>
            <a:br>
              <a:rPr lang="en-US" dirty="0"/>
            </a:br>
            <a:r>
              <a:rPr lang="en-US" dirty="0"/>
              <a:t>A list of everyone, what they do and what they have. For tax purposes.</a:t>
            </a:r>
          </a:p>
        </p:txBody>
      </p:sp>
      <p:pic>
        <p:nvPicPr>
          <p:cNvPr id="7" name="Picture 6">
            <a:extLst>
              <a:ext uri="{FF2B5EF4-FFF2-40B4-BE49-F238E27FC236}">
                <a16:creationId xmlns:a16="http://schemas.microsoft.com/office/drawing/2014/main" id="{D71A4220-821E-8544-9FCE-B394ED6C787D}"/>
              </a:ext>
            </a:extLst>
          </p:cNvPr>
          <p:cNvPicPr>
            <a:picLocks noChangeAspect="1"/>
          </p:cNvPicPr>
          <p:nvPr/>
        </p:nvPicPr>
        <p:blipFill>
          <a:blip r:embed="rId2"/>
          <a:stretch>
            <a:fillRect/>
          </a:stretch>
        </p:blipFill>
        <p:spPr>
          <a:xfrm>
            <a:off x="371212" y="1472974"/>
            <a:ext cx="5202407" cy="2803071"/>
          </a:xfrm>
          <a:prstGeom prst="rect">
            <a:avLst/>
          </a:prstGeom>
        </p:spPr>
      </p:pic>
      <p:pic>
        <p:nvPicPr>
          <p:cNvPr id="12" name="Picture 11">
            <a:extLst>
              <a:ext uri="{FF2B5EF4-FFF2-40B4-BE49-F238E27FC236}">
                <a16:creationId xmlns:a16="http://schemas.microsoft.com/office/drawing/2014/main" id="{D434DA64-6815-8644-9423-600F88241130}"/>
              </a:ext>
            </a:extLst>
          </p:cNvPr>
          <p:cNvPicPr>
            <a:picLocks noChangeAspect="1"/>
          </p:cNvPicPr>
          <p:nvPr/>
        </p:nvPicPr>
        <p:blipFill>
          <a:blip r:embed="rId3"/>
          <a:stretch>
            <a:fillRect/>
          </a:stretch>
        </p:blipFill>
        <p:spPr>
          <a:xfrm>
            <a:off x="6607763" y="1470241"/>
            <a:ext cx="4169095" cy="2822824"/>
          </a:xfrm>
          <a:prstGeom prst="rect">
            <a:avLst/>
          </a:prstGeom>
        </p:spPr>
      </p:pic>
      <p:sp>
        <p:nvSpPr>
          <p:cNvPr id="13" name="Content Placeholder 5">
            <a:extLst>
              <a:ext uri="{FF2B5EF4-FFF2-40B4-BE49-F238E27FC236}">
                <a16:creationId xmlns:a16="http://schemas.microsoft.com/office/drawing/2014/main" id="{1A3E6C63-45E8-4545-ADB3-B482E51FEC11}"/>
              </a:ext>
            </a:extLst>
          </p:cNvPr>
          <p:cNvSpPr txBox="1">
            <a:spLocks/>
          </p:cNvSpPr>
          <p:nvPr/>
        </p:nvSpPr>
        <p:spPr>
          <a:xfrm>
            <a:off x="6259286" y="4428671"/>
            <a:ext cx="5792429" cy="17652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The Internet (2019).</a:t>
            </a:r>
            <a:br>
              <a:rPr lang="en-US" dirty="0"/>
            </a:br>
            <a:r>
              <a:rPr lang="en-US" dirty="0"/>
              <a:t>A list of everyone, what they do and what they have. For advertising.</a:t>
            </a:r>
          </a:p>
        </p:txBody>
      </p:sp>
    </p:spTree>
    <p:extLst>
      <p:ext uri="{BB962C8B-B14F-4D97-AF65-F5344CB8AC3E}">
        <p14:creationId xmlns:p14="http://schemas.microsoft.com/office/powerpoint/2010/main" val="4047977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9496" y="44624"/>
            <a:ext cx="9001000" cy="639762"/>
          </a:xfrm>
        </p:spPr>
        <p:txBody>
          <a:bodyPr>
            <a:normAutofit fontScale="90000"/>
          </a:bodyPr>
          <a:lstStyle/>
          <a:p>
            <a:r>
              <a:rPr lang="en-US" dirty="0"/>
              <a:t>Historic Attempts at Webs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763215817"/>
              </p:ext>
            </p:extLst>
          </p:nvPr>
        </p:nvGraphicFramePr>
        <p:xfrm>
          <a:off x="229039" y="706158"/>
          <a:ext cx="11661913" cy="6048670"/>
        </p:xfrm>
        <a:graphic>
          <a:graphicData uri="http://schemas.openxmlformats.org/drawingml/2006/table">
            <a:tbl>
              <a:tblPr firstRow="1" bandRow="1">
                <a:tableStyleId>{B301B821-A1FF-4177-AEE7-76D212191A09}</a:tableStyleId>
              </a:tblPr>
              <a:tblGrid>
                <a:gridCol w="1378226">
                  <a:extLst>
                    <a:ext uri="{9D8B030D-6E8A-4147-A177-3AD203B41FA5}">
                      <a16:colId xmlns:a16="http://schemas.microsoft.com/office/drawing/2014/main" val="20000"/>
                    </a:ext>
                  </a:extLst>
                </a:gridCol>
                <a:gridCol w="1550504">
                  <a:extLst>
                    <a:ext uri="{9D8B030D-6E8A-4147-A177-3AD203B41FA5}">
                      <a16:colId xmlns:a16="http://schemas.microsoft.com/office/drawing/2014/main" val="20001"/>
                    </a:ext>
                  </a:extLst>
                </a:gridCol>
                <a:gridCol w="2067339">
                  <a:extLst>
                    <a:ext uri="{9D8B030D-6E8A-4147-A177-3AD203B41FA5}">
                      <a16:colId xmlns:a16="http://schemas.microsoft.com/office/drawing/2014/main" val="20002"/>
                    </a:ext>
                  </a:extLst>
                </a:gridCol>
                <a:gridCol w="511156">
                  <a:extLst>
                    <a:ext uri="{9D8B030D-6E8A-4147-A177-3AD203B41FA5}">
                      <a16:colId xmlns:a16="http://schemas.microsoft.com/office/drawing/2014/main" val="20003"/>
                    </a:ext>
                  </a:extLst>
                </a:gridCol>
                <a:gridCol w="575523">
                  <a:extLst>
                    <a:ext uri="{9D8B030D-6E8A-4147-A177-3AD203B41FA5}">
                      <a16:colId xmlns:a16="http://schemas.microsoft.com/office/drawing/2014/main" val="20004"/>
                    </a:ext>
                  </a:extLst>
                </a:gridCol>
                <a:gridCol w="5579165">
                  <a:extLst>
                    <a:ext uri="{9D8B030D-6E8A-4147-A177-3AD203B41FA5}">
                      <a16:colId xmlns:a16="http://schemas.microsoft.com/office/drawing/2014/main" val="20005"/>
                    </a:ext>
                  </a:extLst>
                </a:gridCol>
              </a:tblGrid>
              <a:tr h="388691">
                <a:tc>
                  <a:txBody>
                    <a:bodyPr/>
                    <a:lstStyle/>
                    <a:p>
                      <a:pPr>
                        <a:spcBef>
                          <a:spcPts val="10"/>
                        </a:spcBef>
                        <a:spcAft>
                          <a:spcPts val="10"/>
                        </a:spcAft>
                      </a:pPr>
                      <a:r>
                        <a:rPr lang="en-GB" sz="1200" dirty="0"/>
                        <a:t>Sponsor</a:t>
                      </a:r>
                      <a:endParaRPr lang="en-GB" sz="1200" dirty="0">
                        <a:latin typeface="+mn-lt"/>
                        <a:ea typeface="Cambria"/>
                        <a:cs typeface="Times New Roman"/>
                      </a:endParaRPr>
                    </a:p>
                  </a:txBody>
                  <a:tcPr/>
                </a:tc>
                <a:tc>
                  <a:txBody>
                    <a:bodyPr/>
                    <a:lstStyle/>
                    <a:p>
                      <a:pPr>
                        <a:spcBef>
                          <a:spcPts val="10"/>
                        </a:spcBef>
                        <a:spcAft>
                          <a:spcPts val="10"/>
                        </a:spcAft>
                      </a:pPr>
                      <a:r>
                        <a:rPr lang="en-GB" sz="1200" dirty="0"/>
                        <a:t>System</a:t>
                      </a:r>
                      <a:endParaRPr lang="en-GB" sz="1200" dirty="0">
                        <a:latin typeface="+mn-lt"/>
                        <a:ea typeface="Cambria"/>
                        <a:cs typeface="Times New Roman"/>
                      </a:endParaRPr>
                    </a:p>
                  </a:txBody>
                  <a:tcPr/>
                </a:tc>
                <a:tc>
                  <a:txBody>
                    <a:bodyPr/>
                    <a:lstStyle/>
                    <a:p>
                      <a:pPr>
                        <a:spcBef>
                          <a:spcPts val="10"/>
                        </a:spcBef>
                        <a:spcAft>
                          <a:spcPts val="10"/>
                        </a:spcAft>
                      </a:pPr>
                      <a:r>
                        <a:rPr lang="en-GB" sz="1200" dirty="0"/>
                        <a:t>Scope</a:t>
                      </a:r>
                      <a:endParaRPr lang="en-GB" sz="1200" dirty="0">
                        <a:latin typeface="+mn-lt"/>
                        <a:ea typeface="Cambria"/>
                        <a:cs typeface="Times New Roman"/>
                      </a:endParaRPr>
                    </a:p>
                  </a:txBody>
                  <a:tcPr/>
                </a:tc>
                <a:tc>
                  <a:txBody>
                    <a:bodyPr/>
                    <a:lstStyle/>
                    <a:p>
                      <a:pPr>
                        <a:spcBef>
                          <a:spcPts val="10"/>
                        </a:spcBef>
                        <a:spcAft>
                          <a:spcPts val="10"/>
                        </a:spcAft>
                      </a:pPr>
                      <a:r>
                        <a:rPr lang="en-GB" sz="1200" dirty="0"/>
                        <a:t>Real</a:t>
                      </a:r>
                      <a:endParaRPr lang="en-GB" sz="1200" dirty="0">
                        <a:latin typeface="+mn-lt"/>
                        <a:ea typeface="Cambria"/>
                        <a:cs typeface="Times New Roman"/>
                      </a:endParaRPr>
                    </a:p>
                  </a:txBody>
                  <a:tcPr/>
                </a:tc>
                <a:tc>
                  <a:txBody>
                    <a:bodyPr/>
                    <a:lstStyle/>
                    <a:p>
                      <a:pPr>
                        <a:spcBef>
                          <a:spcPts val="10"/>
                        </a:spcBef>
                        <a:spcAft>
                          <a:spcPts val="10"/>
                        </a:spcAft>
                      </a:pPr>
                      <a:r>
                        <a:rPr lang="en-GB" sz="1200"/>
                        <a:t>Date</a:t>
                      </a:r>
                      <a:endParaRPr lang="en-GB" sz="1200">
                        <a:latin typeface="+mn-lt"/>
                        <a:ea typeface="Cambria"/>
                        <a:cs typeface="Times New Roman"/>
                      </a:endParaRPr>
                    </a:p>
                  </a:txBody>
                  <a:tcPr/>
                </a:tc>
                <a:tc>
                  <a:txBody>
                    <a:bodyPr/>
                    <a:lstStyle/>
                    <a:p>
                      <a:pPr>
                        <a:spcBef>
                          <a:spcPts val="10"/>
                        </a:spcBef>
                        <a:spcAft>
                          <a:spcPts val="10"/>
                        </a:spcAft>
                      </a:pPr>
                      <a:r>
                        <a:rPr lang="en-GB" sz="1200" dirty="0"/>
                        <a:t>Important Properties</a:t>
                      </a:r>
                      <a:endParaRPr lang="en-GB" sz="1200" dirty="0">
                        <a:latin typeface="+mn-lt"/>
                        <a:ea typeface="Cambria"/>
                        <a:cs typeface="Times New Roman"/>
                      </a:endParaRPr>
                    </a:p>
                  </a:txBody>
                  <a:tcPr/>
                </a:tc>
                <a:extLst>
                  <a:ext uri="{0D108BD9-81ED-4DB2-BD59-A6C34878D82A}">
                    <a16:rowId xmlns:a16="http://schemas.microsoft.com/office/drawing/2014/main" val="10000"/>
                  </a:ext>
                </a:extLst>
              </a:tr>
              <a:tr h="479208">
                <a:tc>
                  <a:txBody>
                    <a:bodyPr/>
                    <a:lstStyle/>
                    <a:p>
                      <a:pPr>
                        <a:spcBef>
                          <a:spcPts val="10"/>
                        </a:spcBef>
                        <a:spcAft>
                          <a:spcPts val="10"/>
                        </a:spcAft>
                      </a:pPr>
                      <a:r>
                        <a:rPr lang="en-GB" sz="1100" dirty="0"/>
                        <a:t>Finance / Press</a:t>
                      </a:r>
                      <a:endParaRPr lang="en-GB" sz="1100" dirty="0">
                        <a:latin typeface="+mn-lt"/>
                        <a:ea typeface="Cambria"/>
                        <a:cs typeface="Times New Roman"/>
                      </a:endParaRPr>
                    </a:p>
                  </a:txBody>
                  <a:tcPr anchor="ctr"/>
                </a:tc>
                <a:tc>
                  <a:txBody>
                    <a:bodyPr/>
                    <a:lstStyle/>
                    <a:p>
                      <a:pPr>
                        <a:spcBef>
                          <a:spcPts val="10"/>
                        </a:spcBef>
                        <a:spcAft>
                          <a:spcPts val="10"/>
                        </a:spcAft>
                      </a:pPr>
                      <a:r>
                        <a:rPr lang="en-GB" sz="1100" b="1" dirty="0"/>
                        <a:t>Reuters</a:t>
                      </a:r>
                      <a:endParaRPr lang="en-GB" sz="1100" b="1" dirty="0">
                        <a:latin typeface="+mn-lt"/>
                        <a:ea typeface="Cambria"/>
                        <a:cs typeface="Times New Roman"/>
                      </a:endParaRPr>
                    </a:p>
                  </a:txBody>
                  <a:tcPr anchor="ctr"/>
                </a:tc>
                <a:tc>
                  <a:txBody>
                    <a:bodyPr/>
                    <a:lstStyle/>
                    <a:p>
                      <a:pPr>
                        <a:spcBef>
                          <a:spcPts val="10"/>
                        </a:spcBef>
                        <a:spcAft>
                          <a:spcPts val="10"/>
                        </a:spcAft>
                      </a:pPr>
                      <a:r>
                        <a:rPr lang="en-GB" sz="1100" dirty="0"/>
                        <a:t>Professional, centralised</a:t>
                      </a:r>
                      <a:endParaRPr lang="en-GB" sz="1100" dirty="0">
                        <a:latin typeface="+mn-lt"/>
                        <a:ea typeface="Cambria"/>
                        <a:cs typeface="Times New Roman"/>
                      </a:endParaRPr>
                    </a:p>
                  </a:txBody>
                  <a:tcPr anchor="ctr"/>
                </a:tc>
                <a:tc>
                  <a:txBody>
                    <a:bodyPr/>
                    <a:lstStyle/>
                    <a:p>
                      <a:pPr>
                        <a:spcBef>
                          <a:spcPts val="10"/>
                        </a:spcBef>
                        <a:spcAft>
                          <a:spcPts val="10"/>
                        </a:spcAft>
                      </a:pPr>
                      <a:r>
                        <a:rPr lang="en-GB" sz="1100"/>
                        <a:t>✔</a:t>
                      </a:r>
                      <a:endParaRPr lang="en-GB" sz="1100">
                        <a:latin typeface="+mn-lt"/>
                        <a:ea typeface="Cambria"/>
                        <a:cs typeface="Times New Roman"/>
                      </a:endParaRPr>
                    </a:p>
                  </a:txBody>
                  <a:tcPr anchor="ctr"/>
                </a:tc>
                <a:tc>
                  <a:txBody>
                    <a:bodyPr/>
                    <a:lstStyle/>
                    <a:p>
                      <a:pPr>
                        <a:spcBef>
                          <a:spcPts val="10"/>
                        </a:spcBef>
                        <a:spcAft>
                          <a:spcPts val="10"/>
                        </a:spcAft>
                      </a:pPr>
                      <a:r>
                        <a:rPr lang="en-GB" sz="1100"/>
                        <a:t>1850</a:t>
                      </a:r>
                      <a:endParaRPr lang="en-GB" sz="1100">
                        <a:latin typeface="+mn-lt"/>
                        <a:ea typeface="Cambria"/>
                        <a:cs typeface="Times New Roman"/>
                      </a:endParaRPr>
                    </a:p>
                  </a:txBody>
                  <a:tcPr anchor="ctr"/>
                </a:tc>
                <a:tc>
                  <a:txBody>
                    <a:bodyPr/>
                    <a:lstStyle/>
                    <a:p>
                      <a:pPr>
                        <a:spcBef>
                          <a:spcPts val="10"/>
                        </a:spcBef>
                        <a:spcAft>
                          <a:spcPts val="10"/>
                        </a:spcAft>
                      </a:pPr>
                      <a:r>
                        <a:rPr lang="en-GB" sz="1100" dirty="0"/>
                        <a:t>News &amp; stock information (originally carrier pigeon and subsequently telegraph)</a:t>
                      </a:r>
                      <a:endParaRPr lang="en-GB" sz="1100" dirty="0">
                        <a:latin typeface="+mn-lt"/>
                        <a:ea typeface="Cambria"/>
                        <a:cs typeface="Times New Roman"/>
                      </a:endParaRPr>
                    </a:p>
                  </a:txBody>
                  <a:tcPr anchor="ctr"/>
                </a:tc>
                <a:extLst>
                  <a:ext uri="{0D108BD9-81ED-4DB2-BD59-A6C34878D82A}">
                    <a16:rowId xmlns:a16="http://schemas.microsoft.com/office/drawing/2014/main" val="10001"/>
                  </a:ext>
                </a:extLst>
              </a:tr>
              <a:tr h="479208">
                <a:tc>
                  <a:txBody>
                    <a:bodyPr/>
                    <a:lstStyle/>
                    <a:p>
                      <a:pPr>
                        <a:spcBef>
                          <a:spcPts val="10"/>
                        </a:spcBef>
                        <a:spcAft>
                          <a:spcPts val="10"/>
                        </a:spcAft>
                      </a:pPr>
                      <a:r>
                        <a:rPr lang="en-GB" sz="1100"/>
                        <a:t>Private Institution</a:t>
                      </a:r>
                      <a:endParaRPr lang="en-GB" sz="1100">
                        <a:latin typeface="+mn-lt"/>
                        <a:ea typeface="Cambria"/>
                        <a:cs typeface="Times New Roman"/>
                      </a:endParaRPr>
                    </a:p>
                  </a:txBody>
                  <a:tcPr anchor="ctr"/>
                </a:tc>
                <a:tc>
                  <a:txBody>
                    <a:bodyPr/>
                    <a:lstStyle/>
                    <a:p>
                      <a:pPr>
                        <a:spcBef>
                          <a:spcPts val="10"/>
                        </a:spcBef>
                        <a:spcAft>
                          <a:spcPts val="10"/>
                        </a:spcAft>
                      </a:pPr>
                      <a:r>
                        <a:rPr lang="en-GB" sz="1100" b="1" dirty="0" err="1"/>
                        <a:t>Mundaneum</a:t>
                      </a:r>
                      <a:endParaRPr lang="en-GB" sz="1100" b="1" dirty="0">
                        <a:latin typeface="+mn-lt"/>
                        <a:ea typeface="Cambria"/>
                        <a:cs typeface="Times New Roman"/>
                      </a:endParaRPr>
                    </a:p>
                  </a:txBody>
                  <a:tcPr anchor="ctr"/>
                </a:tc>
                <a:tc>
                  <a:txBody>
                    <a:bodyPr/>
                    <a:lstStyle/>
                    <a:p>
                      <a:pPr>
                        <a:spcBef>
                          <a:spcPts val="10"/>
                        </a:spcBef>
                        <a:spcAft>
                          <a:spcPts val="10"/>
                        </a:spcAft>
                      </a:pPr>
                      <a:r>
                        <a:rPr lang="en-GB" sz="1100" dirty="0"/>
                        <a:t>Public, centralised </a:t>
                      </a:r>
                      <a:endParaRPr lang="en-GB" sz="1100" dirty="0">
                        <a:latin typeface="+mn-lt"/>
                        <a:ea typeface="Cambria"/>
                        <a:cs typeface="Times New Roman"/>
                      </a:endParaRPr>
                    </a:p>
                  </a:txBody>
                  <a:tcPr anchor="ctr"/>
                </a:tc>
                <a:tc>
                  <a:txBody>
                    <a:bodyPr/>
                    <a:lstStyle/>
                    <a:p>
                      <a:pPr>
                        <a:spcBef>
                          <a:spcPts val="10"/>
                        </a:spcBef>
                        <a:spcAft>
                          <a:spcPts val="10"/>
                        </a:spcAft>
                      </a:pPr>
                      <a:r>
                        <a:rPr lang="en-GB" sz="1100" dirty="0"/>
                        <a:t>✔</a:t>
                      </a:r>
                      <a:endParaRPr lang="en-GB" sz="1100" dirty="0">
                        <a:latin typeface="+mn-lt"/>
                        <a:ea typeface="Cambria"/>
                        <a:cs typeface="Times New Roman"/>
                      </a:endParaRPr>
                    </a:p>
                  </a:txBody>
                  <a:tcPr anchor="ctr"/>
                </a:tc>
                <a:tc>
                  <a:txBody>
                    <a:bodyPr/>
                    <a:lstStyle/>
                    <a:p>
                      <a:pPr>
                        <a:spcBef>
                          <a:spcPts val="10"/>
                        </a:spcBef>
                        <a:spcAft>
                          <a:spcPts val="10"/>
                        </a:spcAft>
                      </a:pPr>
                      <a:r>
                        <a:rPr lang="en-GB" sz="1100"/>
                        <a:t>1920</a:t>
                      </a:r>
                      <a:endParaRPr lang="en-GB" sz="1100">
                        <a:latin typeface="+mn-lt"/>
                        <a:ea typeface="Cambria"/>
                        <a:cs typeface="Times New Roman"/>
                      </a:endParaRPr>
                    </a:p>
                  </a:txBody>
                  <a:tcPr anchor="ctr"/>
                </a:tc>
                <a:tc>
                  <a:txBody>
                    <a:bodyPr/>
                    <a:lstStyle/>
                    <a:p>
                      <a:pPr>
                        <a:spcBef>
                          <a:spcPts val="10"/>
                        </a:spcBef>
                        <a:spcAft>
                          <a:spcPts val="10"/>
                        </a:spcAft>
                      </a:pPr>
                      <a:r>
                        <a:rPr lang="en-GB" sz="1100" dirty="0"/>
                        <a:t>Based on indexing technology (the library card)</a:t>
                      </a:r>
                      <a:endParaRPr lang="en-GB" sz="1100" dirty="0">
                        <a:latin typeface="+mn-lt"/>
                        <a:ea typeface="Cambria"/>
                        <a:cs typeface="Times New Roman"/>
                      </a:endParaRPr>
                    </a:p>
                  </a:txBody>
                  <a:tcPr anchor="ctr"/>
                </a:tc>
                <a:extLst>
                  <a:ext uri="{0D108BD9-81ED-4DB2-BD59-A6C34878D82A}">
                    <a16:rowId xmlns:a16="http://schemas.microsoft.com/office/drawing/2014/main" val="10002"/>
                  </a:ext>
                </a:extLst>
              </a:tr>
              <a:tr h="479208">
                <a:tc>
                  <a:txBody>
                    <a:bodyPr/>
                    <a:lstStyle/>
                    <a:p>
                      <a:pPr>
                        <a:spcBef>
                          <a:spcPts val="10"/>
                        </a:spcBef>
                        <a:spcAft>
                          <a:spcPts val="10"/>
                        </a:spcAft>
                      </a:pPr>
                      <a:r>
                        <a:rPr lang="en-GB" sz="1100"/>
                        <a:t>Military</a:t>
                      </a:r>
                      <a:endParaRPr lang="en-GB" sz="1100">
                        <a:latin typeface="+mn-lt"/>
                        <a:ea typeface="Cambria"/>
                        <a:cs typeface="Times New Roman"/>
                      </a:endParaRPr>
                    </a:p>
                  </a:txBody>
                  <a:tcPr anchor="ctr"/>
                </a:tc>
                <a:tc>
                  <a:txBody>
                    <a:bodyPr/>
                    <a:lstStyle/>
                    <a:p>
                      <a:pPr>
                        <a:spcBef>
                          <a:spcPts val="10"/>
                        </a:spcBef>
                        <a:spcAft>
                          <a:spcPts val="10"/>
                        </a:spcAft>
                      </a:pPr>
                      <a:r>
                        <a:rPr lang="en-GB" sz="1100" b="1" dirty="0" err="1"/>
                        <a:t>Memex</a:t>
                      </a:r>
                      <a:endParaRPr lang="en-GB" sz="1100" b="1" dirty="0">
                        <a:latin typeface="+mn-lt"/>
                        <a:ea typeface="Cambria"/>
                        <a:cs typeface="Times New Roman"/>
                      </a:endParaRPr>
                    </a:p>
                  </a:txBody>
                  <a:tcPr anchor="ctr"/>
                </a:tc>
                <a:tc>
                  <a:txBody>
                    <a:bodyPr/>
                    <a:lstStyle/>
                    <a:p>
                      <a:pPr>
                        <a:spcBef>
                          <a:spcPts val="10"/>
                        </a:spcBef>
                        <a:spcAft>
                          <a:spcPts val="10"/>
                        </a:spcAft>
                      </a:pPr>
                      <a:r>
                        <a:rPr lang="en-GB" sz="1100" dirty="0"/>
                        <a:t>Scholarly, individual, centralised</a:t>
                      </a:r>
                      <a:endParaRPr lang="en-GB" sz="1100" dirty="0">
                        <a:latin typeface="+mn-lt"/>
                        <a:ea typeface="Cambria"/>
                        <a:cs typeface="Times New Roman"/>
                      </a:endParaRPr>
                    </a:p>
                  </a:txBody>
                  <a:tcPr anchor="ctr"/>
                </a:tc>
                <a:tc>
                  <a:txBody>
                    <a:bodyPr/>
                    <a:lstStyle/>
                    <a:p>
                      <a:pPr>
                        <a:spcBef>
                          <a:spcPts val="10"/>
                        </a:spcBef>
                        <a:spcAft>
                          <a:spcPts val="10"/>
                        </a:spcAft>
                      </a:pPr>
                      <a:r>
                        <a:rPr lang="en-GB" sz="1100"/>
                        <a:t>✗</a:t>
                      </a:r>
                      <a:endParaRPr lang="en-GB" sz="1100">
                        <a:latin typeface="+mn-lt"/>
                        <a:ea typeface="Cambria"/>
                        <a:cs typeface="Times New Roman"/>
                      </a:endParaRPr>
                    </a:p>
                  </a:txBody>
                  <a:tcPr anchor="ctr"/>
                </a:tc>
                <a:tc>
                  <a:txBody>
                    <a:bodyPr/>
                    <a:lstStyle/>
                    <a:p>
                      <a:pPr>
                        <a:spcBef>
                          <a:spcPts val="10"/>
                        </a:spcBef>
                        <a:spcAft>
                          <a:spcPts val="10"/>
                        </a:spcAft>
                      </a:pPr>
                      <a:r>
                        <a:rPr lang="en-GB" sz="1100"/>
                        <a:t>1945</a:t>
                      </a:r>
                      <a:endParaRPr lang="en-GB" sz="1100">
                        <a:latin typeface="+mn-lt"/>
                        <a:ea typeface="Cambria"/>
                        <a:cs typeface="Times New Roman"/>
                      </a:endParaRPr>
                    </a:p>
                  </a:txBody>
                  <a:tcPr anchor="ctr"/>
                </a:tc>
                <a:tc>
                  <a:txBody>
                    <a:bodyPr/>
                    <a:lstStyle/>
                    <a:p>
                      <a:pPr>
                        <a:spcBef>
                          <a:spcPts val="10"/>
                        </a:spcBef>
                        <a:spcAft>
                          <a:spcPts val="10"/>
                        </a:spcAft>
                      </a:pPr>
                      <a:r>
                        <a:rPr lang="en-GB" sz="1100" dirty="0"/>
                        <a:t>Aimed at Scientists and Technologists in WWII</a:t>
                      </a:r>
                      <a:endParaRPr lang="en-GB" sz="1100" dirty="0">
                        <a:latin typeface="+mn-lt"/>
                        <a:ea typeface="Cambria"/>
                        <a:cs typeface="Times New Roman"/>
                      </a:endParaRPr>
                    </a:p>
                  </a:txBody>
                  <a:tcPr anchor="ctr"/>
                </a:tc>
                <a:extLst>
                  <a:ext uri="{0D108BD9-81ED-4DB2-BD59-A6C34878D82A}">
                    <a16:rowId xmlns:a16="http://schemas.microsoft.com/office/drawing/2014/main" val="10003"/>
                  </a:ext>
                </a:extLst>
              </a:tr>
              <a:tr h="388691">
                <a:tc>
                  <a:txBody>
                    <a:bodyPr/>
                    <a:lstStyle/>
                    <a:p>
                      <a:pPr>
                        <a:spcBef>
                          <a:spcPts val="10"/>
                        </a:spcBef>
                        <a:spcAft>
                          <a:spcPts val="10"/>
                        </a:spcAft>
                      </a:pPr>
                      <a:r>
                        <a:rPr lang="en-GB" sz="1100"/>
                        <a:t>Media</a:t>
                      </a:r>
                      <a:endParaRPr lang="en-GB" sz="1100">
                        <a:latin typeface="+mn-lt"/>
                        <a:ea typeface="Cambria"/>
                        <a:cs typeface="Times New Roman"/>
                      </a:endParaRPr>
                    </a:p>
                  </a:txBody>
                  <a:tcPr anchor="ctr"/>
                </a:tc>
                <a:tc>
                  <a:txBody>
                    <a:bodyPr/>
                    <a:lstStyle/>
                    <a:p>
                      <a:pPr>
                        <a:spcBef>
                          <a:spcPts val="10"/>
                        </a:spcBef>
                        <a:spcAft>
                          <a:spcPts val="10"/>
                        </a:spcAft>
                      </a:pPr>
                      <a:r>
                        <a:rPr lang="en-GB" sz="1100" b="1"/>
                        <a:t>Xanadu</a:t>
                      </a:r>
                      <a:endParaRPr lang="en-GB" sz="1100" b="1">
                        <a:latin typeface="+mn-lt"/>
                        <a:ea typeface="Cambria"/>
                        <a:cs typeface="Times New Roman"/>
                      </a:endParaRPr>
                    </a:p>
                  </a:txBody>
                  <a:tcPr anchor="ctr"/>
                </a:tc>
                <a:tc>
                  <a:txBody>
                    <a:bodyPr/>
                    <a:lstStyle/>
                    <a:p>
                      <a:pPr>
                        <a:spcBef>
                          <a:spcPts val="10"/>
                        </a:spcBef>
                        <a:spcAft>
                          <a:spcPts val="10"/>
                        </a:spcAft>
                      </a:pPr>
                      <a:r>
                        <a:rPr lang="en-GB" sz="1100" dirty="0"/>
                        <a:t>Public, decentralised</a:t>
                      </a:r>
                      <a:endParaRPr lang="en-GB" sz="1100" dirty="0">
                        <a:latin typeface="+mn-lt"/>
                        <a:ea typeface="Cambria"/>
                        <a:cs typeface="Times New Roman"/>
                      </a:endParaRPr>
                    </a:p>
                  </a:txBody>
                  <a:tcPr anchor="ctr"/>
                </a:tc>
                <a:tc>
                  <a:txBody>
                    <a:bodyPr/>
                    <a:lstStyle/>
                    <a:p>
                      <a:pPr>
                        <a:spcBef>
                          <a:spcPts val="10"/>
                        </a:spcBef>
                        <a:spcAft>
                          <a:spcPts val="10"/>
                        </a:spcAft>
                      </a:pPr>
                      <a:r>
                        <a:rPr lang="en-GB" sz="1100"/>
                        <a:t>✗</a:t>
                      </a:r>
                      <a:endParaRPr lang="en-GB" sz="1100">
                        <a:latin typeface="+mn-lt"/>
                        <a:ea typeface="Cambria"/>
                        <a:cs typeface="Times New Roman"/>
                      </a:endParaRPr>
                    </a:p>
                  </a:txBody>
                  <a:tcPr anchor="ctr"/>
                </a:tc>
                <a:tc>
                  <a:txBody>
                    <a:bodyPr/>
                    <a:lstStyle/>
                    <a:p>
                      <a:pPr>
                        <a:spcBef>
                          <a:spcPts val="10"/>
                        </a:spcBef>
                        <a:spcAft>
                          <a:spcPts val="10"/>
                        </a:spcAft>
                      </a:pPr>
                      <a:r>
                        <a:rPr lang="en-GB" sz="1100"/>
                        <a:t>1960</a:t>
                      </a:r>
                      <a:endParaRPr lang="en-GB" sz="1100">
                        <a:latin typeface="+mn-lt"/>
                        <a:ea typeface="Cambria"/>
                        <a:cs typeface="Times New Roman"/>
                      </a:endParaRPr>
                    </a:p>
                  </a:txBody>
                  <a:tcPr anchor="ctr"/>
                </a:tc>
                <a:tc>
                  <a:txBody>
                    <a:bodyPr/>
                    <a:lstStyle/>
                    <a:p>
                      <a:pPr>
                        <a:spcBef>
                          <a:spcPts val="10"/>
                        </a:spcBef>
                        <a:spcAft>
                          <a:spcPts val="10"/>
                        </a:spcAft>
                      </a:pPr>
                      <a:r>
                        <a:rPr lang="en-GB" sz="1100" dirty="0"/>
                        <a:t>Focused on DRM, reuse and writing for “</a:t>
                      </a:r>
                      <a:r>
                        <a:rPr lang="en-GB" sz="1100" dirty="0" err="1"/>
                        <a:t>creatives</a:t>
                      </a:r>
                      <a:r>
                        <a:rPr lang="en-GB" sz="1100" dirty="0"/>
                        <a:t>”</a:t>
                      </a:r>
                      <a:endParaRPr lang="en-GB" sz="1100" dirty="0">
                        <a:latin typeface="+mn-lt"/>
                        <a:ea typeface="Cambria"/>
                        <a:cs typeface="Times New Roman"/>
                      </a:endParaRPr>
                    </a:p>
                  </a:txBody>
                  <a:tcPr anchor="ctr"/>
                </a:tc>
                <a:extLst>
                  <a:ext uri="{0D108BD9-81ED-4DB2-BD59-A6C34878D82A}">
                    <a16:rowId xmlns:a16="http://schemas.microsoft.com/office/drawing/2014/main" val="10004"/>
                  </a:ext>
                </a:extLst>
              </a:tr>
              <a:tr h="479208">
                <a:tc>
                  <a:txBody>
                    <a:bodyPr/>
                    <a:lstStyle/>
                    <a:p>
                      <a:pPr>
                        <a:spcBef>
                          <a:spcPts val="10"/>
                        </a:spcBef>
                        <a:spcAft>
                          <a:spcPts val="10"/>
                        </a:spcAft>
                      </a:pPr>
                      <a:r>
                        <a:rPr lang="en-GB" sz="1100" dirty="0"/>
                        <a:t>Media</a:t>
                      </a:r>
                      <a:endParaRPr lang="en-GB" sz="1100" dirty="0">
                        <a:latin typeface="+mn-lt"/>
                        <a:ea typeface="Cambria"/>
                        <a:cs typeface="Times New Roman"/>
                      </a:endParaRPr>
                    </a:p>
                  </a:txBody>
                  <a:tcPr anchor="ctr"/>
                </a:tc>
                <a:tc>
                  <a:txBody>
                    <a:bodyPr/>
                    <a:lstStyle/>
                    <a:p>
                      <a:pPr>
                        <a:spcBef>
                          <a:spcPts val="10"/>
                        </a:spcBef>
                        <a:spcAft>
                          <a:spcPts val="10"/>
                        </a:spcAft>
                      </a:pPr>
                      <a:r>
                        <a:rPr lang="en-GB" sz="1100" b="1" dirty="0"/>
                        <a:t>CEEFAX</a:t>
                      </a:r>
                      <a:endParaRPr lang="en-GB" sz="1100" b="1" dirty="0">
                        <a:latin typeface="+mn-lt"/>
                        <a:ea typeface="Cambria"/>
                        <a:cs typeface="Times New Roman"/>
                      </a:endParaRPr>
                    </a:p>
                  </a:txBody>
                  <a:tcPr anchor="ctr"/>
                </a:tc>
                <a:tc>
                  <a:txBody>
                    <a:bodyPr/>
                    <a:lstStyle/>
                    <a:p>
                      <a:pPr>
                        <a:spcBef>
                          <a:spcPts val="10"/>
                        </a:spcBef>
                        <a:spcAft>
                          <a:spcPts val="10"/>
                        </a:spcAft>
                      </a:pPr>
                      <a:r>
                        <a:rPr lang="en-GB" sz="1100" dirty="0"/>
                        <a:t>Public, national, centralised</a:t>
                      </a:r>
                      <a:endParaRPr lang="en-GB" sz="1100" dirty="0">
                        <a:latin typeface="+mn-lt"/>
                        <a:ea typeface="Cambria"/>
                        <a:cs typeface="Times New Roman"/>
                      </a:endParaRPr>
                    </a:p>
                  </a:txBody>
                  <a:tcPr anchor="ctr"/>
                </a:tc>
                <a:tc>
                  <a:txBody>
                    <a:bodyPr/>
                    <a:lstStyle/>
                    <a:p>
                      <a:pPr>
                        <a:spcBef>
                          <a:spcPts val="10"/>
                        </a:spcBef>
                        <a:spcAft>
                          <a:spcPts val="10"/>
                        </a:spcAft>
                      </a:pPr>
                      <a:r>
                        <a:rPr lang="en-GB" sz="1100"/>
                        <a:t>✔</a:t>
                      </a:r>
                      <a:endParaRPr lang="en-GB" sz="1100">
                        <a:latin typeface="+mn-lt"/>
                        <a:ea typeface="Cambria"/>
                        <a:cs typeface="Times New Roman"/>
                      </a:endParaRPr>
                    </a:p>
                  </a:txBody>
                  <a:tcPr anchor="ctr"/>
                </a:tc>
                <a:tc>
                  <a:txBody>
                    <a:bodyPr/>
                    <a:lstStyle/>
                    <a:p>
                      <a:pPr>
                        <a:spcBef>
                          <a:spcPts val="10"/>
                        </a:spcBef>
                        <a:spcAft>
                          <a:spcPts val="10"/>
                        </a:spcAft>
                      </a:pPr>
                      <a:r>
                        <a:rPr lang="en-GB" sz="1100"/>
                        <a:t>1970</a:t>
                      </a:r>
                      <a:endParaRPr lang="en-GB" sz="1100">
                        <a:latin typeface="+mn-lt"/>
                        <a:ea typeface="Cambria"/>
                        <a:cs typeface="Times New Roman"/>
                      </a:endParaRPr>
                    </a:p>
                  </a:txBody>
                  <a:tcPr anchor="ctr"/>
                </a:tc>
                <a:tc>
                  <a:txBody>
                    <a:bodyPr/>
                    <a:lstStyle/>
                    <a:p>
                      <a:pPr>
                        <a:spcBef>
                          <a:spcPts val="10"/>
                        </a:spcBef>
                        <a:spcAft>
                          <a:spcPts val="10"/>
                        </a:spcAft>
                      </a:pPr>
                      <a:r>
                        <a:rPr lang="en-GB" sz="1100" dirty="0"/>
                        <a:t>Broadcast, linked, not participatory </a:t>
                      </a:r>
                      <a:endParaRPr lang="en-GB" sz="1100" dirty="0">
                        <a:latin typeface="+mn-lt"/>
                        <a:ea typeface="Cambria"/>
                        <a:cs typeface="Times New Roman"/>
                      </a:endParaRPr>
                    </a:p>
                  </a:txBody>
                  <a:tcPr anchor="ctr"/>
                </a:tc>
                <a:extLst>
                  <a:ext uri="{0D108BD9-81ED-4DB2-BD59-A6C34878D82A}">
                    <a16:rowId xmlns:a16="http://schemas.microsoft.com/office/drawing/2014/main" val="10005"/>
                  </a:ext>
                </a:extLst>
              </a:tr>
              <a:tr h="479208">
                <a:tc>
                  <a:txBody>
                    <a:bodyPr/>
                    <a:lstStyle/>
                    <a:p>
                      <a:pPr>
                        <a:spcBef>
                          <a:spcPts val="10"/>
                        </a:spcBef>
                        <a:spcAft>
                          <a:spcPts val="10"/>
                        </a:spcAft>
                      </a:pPr>
                      <a:r>
                        <a:rPr lang="en-GB" sz="1100"/>
                        <a:t>Government</a:t>
                      </a:r>
                      <a:endParaRPr lang="en-GB" sz="1100">
                        <a:latin typeface="+mn-lt"/>
                        <a:ea typeface="Cambria"/>
                        <a:cs typeface="Times New Roman"/>
                      </a:endParaRPr>
                    </a:p>
                  </a:txBody>
                  <a:tcPr anchor="ctr"/>
                </a:tc>
                <a:tc>
                  <a:txBody>
                    <a:bodyPr/>
                    <a:lstStyle/>
                    <a:p>
                      <a:pPr>
                        <a:spcBef>
                          <a:spcPts val="10"/>
                        </a:spcBef>
                        <a:spcAft>
                          <a:spcPts val="10"/>
                        </a:spcAft>
                      </a:pPr>
                      <a:r>
                        <a:rPr lang="en-GB" sz="1100" b="1"/>
                        <a:t>Minitel</a:t>
                      </a:r>
                      <a:endParaRPr lang="en-GB" sz="1100" b="1">
                        <a:latin typeface="+mn-lt"/>
                        <a:ea typeface="Cambria"/>
                        <a:cs typeface="Times New Roman"/>
                      </a:endParaRPr>
                    </a:p>
                  </a:txBody>
                  <a:tcPr anchor="ctr"/>
                </a:tc>
                <a:tc>
                  <a:txBody>
                    <a:bodyPr/>
                    <a:lstStyle/>
                    <a:p>
                      <a:pPr>
                        <a:spcBef>
                          <a:spcPts val="10"/>
                        </a:spcBef>
                        <a:spcAft>
                          <a:spcPts val="10"/>
                        </a:spcAft>
                      </a:pPr>
                      <a:r>
                        <a:rPr lang="en-GB" sz="1100"/>
                        <a:t>Public, national, centralised</a:t>
                      </a:r>
                      <a:endParaRPr lang="en-GB" sz="1100">
                        <a:latin typeface="+mn-lt"/>
                        <a:ea typeface="Cambria"/>
                        <a:cs typeface="Times New Roman"/>
                      </a:endParaRPr>
                    </a:p>
                  </a:txBody>
                  <a:tcPr anchor="ctr"/>
                </a:tc>
                <a:tc>
                  <a:txBody>
                    <a:bodyPr/>
                    <a:lstStyle/>
                    <a:p>
                      <a:pPr>
                        <a:spcBef>
                          <a:spcPts val="10"/>
                        </a:spcBef>
                        <a:spcAft>
                          <a:spcPts val="10"/>
                        </a:spcAft>
                      </a:pPr>
                      <a:r>
                        <a:rPr lang="en-GB" sz="1100" dirty="0"/>
                        <a:t>✔</a:t>
                      </a:r>
                      <a:endParaRPr lang="en-GB" sz="1100" dirty="0">
                        <a:latin typeface="+mn-lt"/>
                        <a:ea typeface="Cambria"/>
                        <a:cs typeface="Times New Roman"/>
                      </a:endParaRPr>
                    </a:p>
                  </a:txBody>
                  <a:tcPr anchor="ctr"/>
                </a:tc>
                <a:tc>
                  <a:txBody>
                    <a:bodyPr/>
                    <a:lstStyle/>
                    <a:p>
                      <a:pPr>
                        <a:spcBef>
                          <a:spcPts val="10"/>
                        </a:spcBef>
                        <a:spcAft>
                          <a:spcPts val="10"/>
                        </a:spcAft>
                      </a:pPr>
                      <a:r>
                        <a:rPr lang="en-GB" sz="1100" dirty="0"/>
                        <a:t>1980</a:t>
                      </a:r>
                      <a:endParaRPr lang="en-GB" sz="1100" dirty="0">
                        <a:latin typeface="+mn-lt"/>
                        <a:ea typeface="Cambria"/>
                        <a:cs typeface="Times New Roman"/>
                      </a:endParaRPr>
                    </a:p>
                  </a:txBody>
                  <a:tcPr anchor="ctr"/>
                </a:tc>
                <a:tc>
                  <a:txBody>
                    <a:bodyPr/>
                    <a:lstStyle/>
                    <a:p>
                      <a:pPr>
                        <a:spcBef>
                          <a:spcPts val="10"/>
                        </a:spcBef>
                        <a:spcAft>
                          <a:spcPts val="10"/>
                        </a:spcAft>
                      </a:pPr>
                      <a:r>
                        <a:rPr lang="en-GB" sz="1100" dirty="0"/>
                        <a:t>Commercial services and information</a:t>
                      </a:r>
                      <a:endParaRPr lang="en-GB" sz="1100" dirty="0">
                        <a:latin typeface="+mn-lt"/>
                        <a:ea typeface="Cambria"/>
                        <a:cs typeface="Times New Roman"/>
                      </a:endParaRPr>
                    </a:p>
                  </a:txBody>
                  <a:tcPr anchor="ctr"/>
                </a:tc>
                <a:extLst>
                  <a:ext uri="{0D108BD9-81ED-4DB2-BD59-A6C34878D82A}">
                    <a16:rowId xmlns:a16="http://schemas.microsoft.com/office/drawing/2014/main" val="10006"/>
                  </a:ext>
                </a:extLst>
              </a:tr>
              <a:tr h="479208">
                <a:tc>
                  <a:txBody>
                    <a:bodyPr/>
                    <a:lstStyle/>
                    <a:p>
                      <a:pPr>
                        <a:spcBef>
                          <a:spcPts val="10"/>
                        </a:spcBef>
                        <a:spcAft>
                          <a:spcPts val="10"/>
                        </a:spcAft>
                      </a:pPr>
                      <a:r>
                        <a:rPr lang="en-GB" sz="1100" dirty="0"/>
                        <a:t>Academy</a:t>
                      </a:r>
                      <a:br>
                        <a:rPr lang="en-GB" sz="1100" dirty="0"/>
                      </a:br>
                      <a:r>
                        <a:rPr lang="en-GB" sz="1100" dirty="0"/>
                        <a:t>(CS &amp; HEP)</a:t>
                      </a:r>
                      <a:endParaRPr lang="en-GB" sz="1100" dirty="0">
                        <a:latin typeface="+mn-lt"/>
                        <a:ea typeface="Cambria"/>
                        <a:cs typeface="Times New Roman"/>
                      </a:endParaRPr>
                    </a:p>
                  </a:txBody>
                  <a:tcPr anchor="ctr"/>
                </a:tc>
                <a:tc>
                  <a:txBody>
                    <a:bodyPr/>
                    <a:lstStyle/>
                    <a:p>
                      <a:pPr>
                        <a:spcBef>
                          <a:spcPts val="10"/>
                        </a:spcBef>
                        <a:spcAft>
                          <a:spcPts val="10"/>
                        </a:spcAft>
                      </a:pPr>
                      <a:r>
                        <a:rPr lang="en-GB" sz="1100" b="1" dirty="0"/>
                        <a:t>FTP / Archie / </a:t>
                      </a:r>
                      <a:r>
                        <a:rPr lang="en-GB" sz="1100" b="1" dirty="0" err="1"/>
                        <a:t>Anarchie</a:t>
                      </a:r>
                      <a:endParaRPr lang="en-GB" sz="1100" b="1" dirty="0">
                        <a:latin typeface="+mn-lt"/>
                        <a:ea typeface="Cambria"/>
                        <a:cs typeface="Times New Roman"/>
                      </a:endParaRPr>
                    </a:p>
                  </a:txBody>
                  <a:tcPr anchor="ctr"/>
                </a:tc>
                <a:tc>
                  <a:txBody>
                    <a:bodyPr/>
                    <a:lstStyle/>
                    <a:p>
                      <a:pPr>
                        <a:spcBef>
                          <a:spcPts val="10"/>
                        </a:spcBef>
                        <a:spcAft>
                          <a:spcPts val="10"/>
                        </a:spcAft>
                      </a:pPr>
                      <a:r>
                        <a:rPr lang="en-GB" sz="1100"/>
                        <a:t>Public, decentralised</a:t>
                      </a:r>
                      <a:endParaRPr lang="en-GB" sz="1100">
                        <a:latin typeface="+mn-lt"/>
                        <a:ea typeface="Cambria"/>
                        <a:cs typeface="Times New Roman"/>
                      </a:endParaRPr>
                    </a:p>
                  </a:txBody>
                  <a:tcPr anchor="ctr"/>
                </a:tc>
                <a:tc>
                  <a:txBody>
                    <a:bodyPr/>
                    <a:lstStyle/>
                    <a:p>
                      <a:pPr>
                        <a:spcBef>
                          <a:spcPts val="10"/>
                        </a:spcBef>
                        <a:spcAft>
                          <a:spcPts val="10"/>
                        </a:spcAft>
                      </a:pPr>
                      <a:r>
                        <a:rPr lang="en-GB" sz="1100"/>
                        <a:t>✔</a:t>
                      </a:r>
                      <a:endParaRPr lang="en-GB" sz="1100">
                        <a:latin typeface="+mn-lt"/>
                        <a:ea typeface="Cambria"/>
                        <a:cs typeface="Times New Roman"/>
                      </a:endParaRPr>
                    </a:p>
                  </a:txBody>
                  <a:tcPr anchor="ctr"/>
                </a:tc>
                <a:tc>
                  <a:txBody>
                    <a:bodyPr/>
                    <a:lstStyle/>
                    <a:p>
                      <a:pPr>
                        <a:spcBef>
                          <a:spcPts val="10"/>
                        </a:spcBef>
                        <a:spcAft>
                          <a:spcPts val="10"/>
                        </a:spcAft>
                      </a:pPr>
                      <a:r>
                        <a:rPr lang="en-GB" sz="1100"/>
                        <a:t>1985</a:t>
                      </a:r>
                      <a:endParaRPr lang="en-GB" sz="1100">
                        <a:latin typeface="+mn-lt"/>
                        <a:ea typeface="Cambria"/>
                        <a:cs typeface="Times New Roman"/>
                      </a:endParaRPr>
                    </a:p>
                  </a:txBody>
                  <a:tcPr anchor="ctr"/>
                </a:tc>
                <a:tc>
                  <a:txBody>
                    <a:bodyPr/>
                    <a:lstStyle/>
                    <a:p>
                      <a:pPr>
                        <a:spcBef>
                          <a:spcPts val="10"/>
                        </a:spcBef>
                        <a:spcAft>
                          <a:spcPts val="10"/>
                        </a:spcAft>
                      </a:pPr>
                      <a:r>
                        <a:rPr lang="en-GB" sz="1100" dirty="0"/>
                        <a:t>Download resources (papers, reports) to hard drives and print them on </a:t>
                      </a:r>
                      <a:r>
                        <a:rPr lang="en-GB" sz="1100" dirty="0" err="1"/>
                        <a:t>LaserWriters</a:t>
                      </a:r>
                      <a:r>
                        <a:rPr lang="en-GB" sz="1100" dirty="0"/>
                        <a:t>.</a:t>
                      </a:r>
                      <a:endParaRPr lang="en-GB" sz="1100" dirty="0">
                        <a:latin typeface="+mn-lt"/>
                        <a:ea typeface="Cambria"/>
                        <a:cs typeface="Times New Roman"/>
                      </a:endParaRPr>
                    </a:p>
                  </a:txBody>
                  <a:tcPr anchor="ctr"/>
                </a:tc>
                <a:extLst>
                  <a:ext uri="{0D108BD9-81ED-4DB2-BD59-A6C34878D82A}">
                    <a16:rowId xmlns:a16="http://schemas.microsoft.com/office/drawing/2014/main" val="10007"/>
                  </a:ext>
                </a:extLst>
              </a:tr>
              <a:tr h="479208">
                <a:tc>
                  <a:txBody>
                    <a:bodyPr/>
                    <a:lstStyle/>
                    <a:p>
                      <a:pPr>
                        <a:spcBef>
                          <a:spcPts val="10"/>
                        </a:spcBef>
                        <a:spcAft>
                          <a:spcPts val="10"/>
                        </a:spcAft>
                      </a:pPr>
                      <a:r>
                        <a:rPr lang="en-GB" sz="1100"/>
                        <a:t>Commerce</a:t>
                      </a:r>
                      <a:endParaRPr lang="en-GB" sz="1100">
                        <a:latin typeface="+mn-lt"/>
                        <a:ea typeface="Cambria"/>
                        <a:cs typeface="Times New Roman"/>
                      </a:endParaRPr>
                    </a:p>
                  </a:txBody>
                  <a:tcPr anchor="ctr"/>
                </a:tc>
                <a:tc>
                  <a:txBody>
                    <a:bodyPr/>
                    <a:lstStyle/>
                    <a:p>
                      <a:pPr>
                        <a:spcBef>
                          <a:spcPts val="10"/>
                        </a:spcBef>
                        <a:spcAft>
                          <a:spcPts val="10"/>
                        </a:spcAft>
                      </a:pPr>
                      <a:r>
                        <a:rPr lang="en-GB" sz="1100" b="1" dirty="0" err="1"/>
                        <a:t>Hypercard</a:t>
                      </a:r>
                      <a:r>
                        <a:rPr lang="en-GB" sz="1100" b="1" dirty="0"/>
                        <a:t>, </a:t>
                      </a:r>
                      <a:r>
                        <a:rPr lang="en-GB" sz="1100" b="1" dirty="0" err="1"/>
                        <a:t>HyperTIES</a:t>
                      </a:r>
                      <a:endParaRPr lang="en-GB" sz="1100" b="1" dirty="0">
                        <a:latin typeface="+mn-lt"/>
                        <a:ea typeface="Cambria"/>
                        <a:cs typeface="Times New Roman"/>
                      </a:endParaRPr>
                    </a:p>
                  </a:txBody>
                  <a:tcPr anchor="ctr"/>
                </a:tc>
                <a:tc>
                  <a:txBody>
                    <a:bodyPr/>
                    <a:lstStyle/>
                    <a:p>
                      <a:pPr>
                        <a:spcBef>
                          <a:spcPts val="10"/>
                        </a:spcBef>
                        <a:spcAft>
                          <a:spcPts val="10"/>
                        </a:spcAft>
                      </a:pPr>
                      <a:r>
                        <a:rPr lang="en-GB" sz="1100"/>
                        <a:t>Private, centralised</a:t>
                      </a:r>
                      <a:endParaRPr lang="en-GB" sz="1100">
                        <a:latin typeface="+mn-lt"/>
                        <a:ea typeface="Cambria"/>
                        <a:cs typeface="Times New Roman"/>
                      </a:endParaRPr>
                    </a:p>
                  </a:txBody>
                  <a:tcPr anchor="ctr"/>
                </a:tc>
                <a:tc>
                  <a:txBody>
                    <a:bodyPr/>
                    <a:lstStyle/>
                    <a:p>
                      <a:pPr>
                        <a:spcBef>
                          <a:spcPts val="10"/>
                        </a:spcBef>
                        <a:spcAft>
                          <a:spcPts val="10"/>
                        </a:spcAft>
                      </a:pPr>
                      <a:r>
                        <a:rPr lang="en-GB" sz="1100"/>
                        <a:t>✔</a:t>
                      </a:r>
                      <a:endParaRPr lang="en-GB" sz="1100">
                        <a:latin typeface="+mn-lt"/>
                        <a:ea typeface="Cambria"/>
                        <a:cs typeface="Times New Roman"/>
                      </a:endParaRPr>
                    </a:p>
                  </a:txBody>
                  <a:tcPr anchor="ctr"/>
                </a:tc>
                <a:tc>
                  <a:txBody>
                    <a:bodyPr/>
                    <a:lstStyle/>
                    <a:p>
                      <a:pPr>
                        <a:spcBef>
                          <a:spcPts val="10"/>
                        </a:spcBef>
                        <a:spcAft>
                          <a:spcPts val="10"/>
                        </a:spcAft>
                      </a:pPr>
                      <a:r>
                        <a:rPr lang="en-GB" sz="1100"/>
                        <a:t>1988</a:t>
                      </a:r>
                      <a:endParaRPr lang="en-GB" sz="1100">
                        <a:latin typeface="+mn-lt"/>
                        <a:ea typeface="Cambria"/>
                        <a:cs typeface="Times New Roman"/>
                      </a:endParaRPr>
                    </a:p>
                  </a:txBody>
                  <a:tcPr anchor="ctr"/>
                </a:tc>
                <a:tc>
                  <a:txBody>
                    <a:bodyPr/>
                    <a:lstStyle/>
                    <a:p>
                      <a:pPr>
                        <a:spcBef>
                          <a:spcPts val="10"/>
                        </a:spcBef>
                        <a:spcAft>
                          <a:spcPts val="10"/>
                        </a:spcAft>
                      </a:pPr>
                      <a:r>
                        <a:rPr lang="en-GB" sz="1100" dirty="0"/>
                        <a:t>Personal applications, sometimes tied to multimedia resources on </a:t>
                      </a:r>
                      <a:r>
                        <a:rPr lang="en-GB" sz="1100" dirty="0" err="1"/>
                        <a:t>CDROMs</a:t>
                      </a:r>
                      <a:r>
                        <a:rPr lang="en-GB" sz="1100" dirty="0"/>
                        <a:t> / video disks</a:t>
                      </a:r>
                      <a:endParaRPr lang="en-GB" sz="1100" dirty="0">
                        <a:latin typeface="+mn-lt"/>
                        <a:ea typeface="Cambria"/>
                        <a:cs typeface="Times New Roman"/>
                      </a:endParaRPr>
                    </a:p>
                  </a:txBody>
                  <a:tcPr anchor="ctr"/>
                </a:tc>
                <a:extLst>
                  <a:ext uri="{0D108BD9-81ED-4DB2-BD59-A6C34878D82A}">
                    <a16:rowId xmlns:a16="http://schemas.microsoft.com/office/drawing/2014/main" val="10008"/>
                  </a:ext>
                </a:extLst>
              </a:tr>
              <a:tr h="479208">
                <a:tc>
                  <a:txBody>
                    <a:bodyPr/>
                    <a:lstStyle/>
                    <a:p>
                      <a:pPr>
                        <a:spcBef>
                          <a:spcPts val="10"/>
                        </a:spcBef>
                        <a:spcAft>
                          <a:spcPts val="10"/>
                        </a:spcAft>
                      </a:pPr>
                      <a:r>
                        <a:rPr lang="en-GB" sz="1100"/>
                        <a:t>Academy (HEP)</a:t>
                      </a:r>
                      <a:endParaRPr lang="en-GB" sz="1100">
                        <a:latin typeface="+mn-lt"/>
                        <a:ea typeface="Cambria"/>
                        <a:cs typeface="Times New Roman"/>
                      </a:endParaRPr>
                    </a:p>
                  </a:txBody>
                  <a:tcPr anchor="ctr"/>
                </a:tc>
                <a:tc>
                  <a:txBody>
                    <a:bodyPr/>
                    <a:lstStyle/>
                    <a:p>
                      <a:pPr>
                        <a:spcBef>
                          <a:spcPts val="10"/>
                        </a:spcBef>
                        <a:spcAft>
                          <a:spcPts val="10"/>
                        </a:spcAft>
                      </a:pPr>
                      <a:r>
                        <a:rPr lang="en-GB" sz="1100" b="1" dirty="0"/>
                        <a:t>WWW</a:t>
                      </a:r>
                      <a:endParaRPr lang="en-GB" sz="1100" b="1" dirty="0">
                        <a:latin typeface="+mn-lt"/>
                        <a:ea typeface="Cambria"/>
                        <a:cs typeface="Times New Roman"/>
                      </a:endParaRPr>
                    </a:p>
                  </a:txBody>
                  <a:tcPr anchor="ctr"/>
                </a:tc>
                <a:tc>
                  <a:txBody>
                    <a:bodyPr/>
                    <a:lstStyle/>
                    <a:p>
                      <a:pPr>
                        <a:spcBef>
                          <a:spcPts val="10"/>
                        </a:spcBef>
                        <a:spcAft>
                          <a:spcPts val="10"/>
                        </a:spcAft>
                      </a:pPr>
                      <a:r>
                        <a:rPr lang="en-GB" sz="1100"/>
                        <a:t>Public, global, decentralised</a:t>
                      </a:r>
                      <a:endParaRPr lang="en-GB" sz="1100">
                        <a:latin typeface="+mn-lt"/>
                        <a:ea typeface="Cambria"/>
                        <a:cs typeface="Times New Roman"/>
                      </a:endParaRPr>
                    </a:p>
                  </a:txBody>
                  <a:tcPr anchor="ctr"/>
                </a:tc>
                <a:tc>
                  <a:txBody>
                    <a:bodyPr/>
                    <a:lstStyle/>
                    <a:p>
                      <a:pPr>
                        <a:spcBef>
                          <a:spcPts val="10"/>
                        </a:spcBef>
                        <a:spcAft>
                          <a:spcPts val="10"/>
                        </a:spcAft>
                      </a:pPr>
                      <a:r>
                        <a:rPr lang="en-GB" sz="1100"/>
                        <a:t>✔</a:t>
                      </a:r>
                      <a:endParaRPr lang="en-GB" sz="1100">
                        <a:latin typeface="+mn-lt"/>
                        <a:ea typeface="Cambria"/>
                        <a:cs typeface="Times New Roman"/>
                      </a:endParaRPr>
                    </a:p>
                  </a:txBody>
                  <a:tcPr anchor="ctr"/>
                </a:tc>
                <a:tc>
                  <a:txBody>
                    <a:bodyPr/>
                    <a:lstStyle/>
                    <a:p>
                      <a:pPr>
                        <a:spcBef>
                          <a:spcPts val="10"/>
                        </a:spcBef>
                        <a:spcAft>
                          <a:spcPts val="10"/>
                        </a:spcAft>
                      </a:pPr>
                      <a:r>
                        <a:rPr lang="en-GB" sz="1100"/>
                        <a:t>1990</a:t>
                      </a:r>
                      <a:endParaRPr lang="en-GB" sz="1100">
                        <a:latin typeface="+mn-lt"/>
                        <a:ea typeface="Cambria"/>
                        <a:cs typeface="Times New Roman"/>
                      </a:endParaRPr>
                    </a:p>
                  </a:txBody>
                  <a:tcPr anchor="ctr"/>
                </a:tc>
                <a:tc>
                  <a:txBody>
                    <a:bodyPr/>
                    <a:lstStyle/>
                    <a:p>
                      <a:pPr>
                        <a:spcBef>
                          <a:spcPts val="10"/>
                        </a:spcBef>
                        <a:spcAft>
                          <a:spcPts val="10"/>
                        </a:spcAft>
                      </a:pPr>
                      <a:r>
                        <a:rPr lang="en-GB" sz="1100" dirty="0"/>
                        <a:t>Universal naming, linking, interoperability, participative. No writing &amp; indexing.</a:t>
                      </a:r>
                      <a:endParaRPr lang="en-GB" sz="1100" dirty="0">
                        <a:latin typeface="+mn-lt"/>
                        <a:ea typeface="Cambria"/>
                        <a:cs typeface="Times New Roman"/>
                      </a:endParaRPr>
                    </a:p>
                  </a:txBody>
                  <a:tcPr anchor="ctr"/>
                </a:tc>
                <a:extLst>
                  <a:ext uri="{0D108BD9-81ED-4DB2-BD59-A6C34878D82A}">
                    <a16:rowId xmlns:a16="http://schemas.microsoft.com/office/drawing/2014/main" val="10009"/>
                  </a:ext>
                </a:extLst>
              </a:tr>
              <a:tr h="479208">
                <a:tc>
                  <a:txBody>
                    <a:bodyPr/>
                    <a:lstStyle/>
                    <a:p>
                      <a:pPr>
                        <a:spcBef>
                          <a:spcPts val="10"/>
                        </a:spcBef>
                        <a:spcAft>
                          <a:spcPts val="10"/>
                        </a:spcAft>
                      </a:pPr>
                      <a:r>
                        <a:rPr lang="en-GB" sz="1100"/>
                        <a:t>Academy (CS)</a:t>
                      </a:r>
                      <a:endParaRPr lang="en-GB" sz="1100">
                        <a:latin typeface="+mn-lt"/>
                        <a:ea typeface="Cambria"/>
                        <a:cs typeface="Times New Roman"/>
                      </a:endParaRPr>
                    </a:p>
                  </a:txBody>
                  <a:tcPr anchor="ctr"/>
                </a:tc>
                <a:tc>
                  <a:txBody>
                    <a:bodyPr/>
                    <a:lstStyle/>
                    <a:p>
                      <a:pPr>
                        <a:spcBef>
                          <a:spcPts val="10"/>
                        </a:spcBef>
                        <a:spcAft>
                          <a:spcPts val="10"/>
                        </a:spcAft>
                      </a:pPr>
                      <a:r>
                        <a:rPr lang="en-GB" sz="1100" b="1" dirty="0"/>
                        <a:t>Microcosm</a:t>
                      </a:r>
                      <a:endParaRPr lang="en-GB" sz="1100" b="1" dirty="0">
                        <a:latin typeface="+mn-lt"/>
                        <a:ea typeface="Cambria"/>
                        <a:cs typeface="Times New Roman"/>
                      </a:endParaRPr>
                    </a:p>
                  </a:txBody>
                  <a:tcPr anchor="ctr"/>
                </a:tc>
                <a:tc>
                  <a:txBody>
                    <a:bodyPr/>
                    <a:lstStyle/>
                    <a:p>
                      <a:pPr>
                        <a:spcBef>
                          <a:spcPts val="10"/>
                        </a:spcBef>
                        <a:spcAft>
                          <a:spcPts val="10"/>
                        </a:spcAft>
                      </a:pPr>
                      <a:r>
                        <a:rPr lang="en-GB" sz="1100"/>
                        <a:t>Private, centralised</a:t>
                      </a:r>
                      <a:endParaRPr lang="en-GB" sz="1100">
                        <a:latin typeface="+mn-lt"/>
                        <a:ea typeface="Cambria"/>
                        <a:cs typeface="Times New Roman"/>
                      </a:endParaRPr>
                    </a:p>
                  </a:txBody>
                  <a:tcPr anchor="ctr"/>
                </a:tc>
                <a:tc>
                  <a:txBody>
                    <a:bodyPr/>
                    <a:lstStyle/>
                    <a:p>
                      <a:pPr>
                        <a:spcBef>
                          <a:spcPts val="10"/>
                        </a:spcBef>
                        <a:spcAft>
                          <a:spcPts val="10"/>
                        </a:spcAft>
                      </a:pPr>
                      <a:r>
                        <a:rPr lang="en-GB" sz="1100"/>
                        <a:t>✔</a:t>
                      </a:r>
                      <a:endParaRPr lang="en-GB" sz="1100">
                        <a:latin typeface="+mn-lt"/>
                        <a:ea typeface="Cambria"/>
                        <a:cs typeface="Times New Roman"/>
                      </a:endParaRPr>
                    </a:p>
                  </a:txBody>
                  <a:tcPr anchor="ctr"/>
                </a:tc>
                <a:tc>
                  <a:txBody>
                    <a:bodyPr/>
                    <a:lstStyle/>
                    <a:p>
                      <a:pPr>
                        <a:spcBef>
                          <a:spcPts val="10"/>
                        </a:spcBef>
                        <a:spcAft>
                          <a:spcPts val="10"/>
                        </a:spcAft>
                      </a:pPr>
                      <a:r>
                        <a:rPr lang="en-GB" sz="1100"/>
                        <a:t>1990</a:t>
                      </a:r>
                      <a:endParaRPr lang="en-GB" sz="1100">
                        <a:latin typeface="+mn-lt"/>
                        <a:ea typeface="Cambria"/>
                        <a:cs typeface="Times New Roman"/>
                      </a:endParaRPr>
                    </a:p>
                  </a:txBody>
                  <a:tcPr anchor="ctr"/>
                </a:tc>
                <a:tc>
                  <a:txBody>
                    <a:bodyPr/>
                    <a:lstStyle/>
                    <a:p>
                      <a:pPr>
                        <a:spcBef>
                          <a:spcPts val="10"/>
                        </a:spcBef>
                        <a:spcAft>
                          <a:spcPts val="10"/>
                        </a:spcAft>
                      </a:pPr>
                      <a:r>
                        <a:rPr lang="en-GB" sz="1100" dirty="0"/>
                        <a:t>Sophisticated linking and openness</a:t>
                      </a:r>
                      <a:r>
                        <a:rPr lang="en-GB" sz="1100" baseline="0" dirty="0"/>
                        <a:t> for personal information stores</a:t>
                      </a:r>
                      <a:endParaRPr lang="en-GB" sz="1100" dirty="0">
                        <a:latin typeface="+mn-lt"/>
                        <a:ea typeface="Cambria"/>
                        <a:cs typeface="Times New Roman"/>
                      </a:endParaRPr>
                    </a:p>
                  </a:txBody>
                  <a:tcPr anchor="ctr"/>
                </a:tc>
                <a:extLst>
                  <a:ext uri="{0D108BD9-81ED-4DB2-BD59-A6C34878D82A}">
                    <a16:rowId xmlns:a16="http://schemas.microsoft.com/office/drawing/2014/main" val="10010"/>
                  </a:ext>
                </a:extLst>
              </a:tr>
              <a:tr h="479208">
                <a:tc>
                  <a:txBody>
                    <a:bodyPr/>
                    <a:lstStyle/>
                    <a:p>
                      <a:pPr>
                        <a:spcBef>
                          <a:spcPts val="10"/>
                        </a:spcBef>
                        <a:spcAft>
                          <a:spcPts val="10"/>
                        </a:spcAft>
                      </a:pPr>
                      <a:r>
                        <a:rPr lang="en-GB" sz="1100"/>
                        <a:t>Academy (CS)</a:t>
                      </a:r>
                      <a:endParaRPr lang="en-GB" sz="1100">
                        <a:latin typeface="+mn-lt"/>
                        <a:ea typeface="Cambria"/>
                        <a:cs typeface="Times New Roman"/>
                      </a:endParaRPr>
                    </a:p>
                  </a:txBody>
                  <a:tcPr anchor="ctr"/>
                </a:tc>
                <a:tc>
                  <a:txBody>
                    <a:bodyPr/>
                    <a:lstStyle/>
                    <a:p>
                      <a:pPr>
                        <a:spcBef>
                          <a:spcPts val="10"/>
                        </a:spcBef>
                        <a:spcAft>
                          <a:spcPts val="10"/>
                        </a:spcAft>
                      </a:pPr>
                      <a:r>
                        <a:rPr lang="en-GB" sz="1100" b="1" dirty="0" err="1"/>
                        <a:t>HyperG</a:t>
                      </a:r>
                      <a:endParaRPr lang="en-GB" sz="1100" b="1" dirty="0">
                        <a:latin typeface="+mn-lt"/>
                        <a:ea typeface="Cambria"/>
                        <a:cs typeface="Times New Roman"/>
                      </a:endParaRPr>
                    </a:p>
                  </a:txBody>
                  <a:tcPr anchor="ctr"/>
                </a:tc>
                <a:tc>
                  <a:txBody>
                    <a:bodyPr/>
                    <a:lstStyle/>
                    <a:p>
                      <a:pPr>
                        <a:spcBef>
                          <a:spcPts val="10"/>
                        </a:spcBef>
                        <a:spcAft>
                          <a:spcPts val="10"/>
                        </a:spcAft>
                      </a:pPr>
                      <a:r>
                        <a:rPr lang="en-GB" sz="1100"/>
                        <a:t>Public, centralised</a:t>
                      </a:r>
                      <a:endParaRPr lang="en-GB" sz="1100">
                        <a:latin typeface="+mn-lt"/>
                        <a:ea typeface="Cambria"/>
                        <a:cs typeface="Times New Roman"/>
                      </a:endParaRPr>
                    </a:p>
                  </a:txBody>
                  <a:tcPr anchor="ctr"/>
                </a:tc>
                <a:tc>
                  <a:txBody>
                    <a:bodyPr/>
                    <a:lstStyle/>
                    <a:p>
                      <a:pPr>
                        <a:spcBef>
                          <a:spcPts val="10"/>
                        </a:spcBef>
                        <a:spcAft>
                          <a:spcPts val="10"/>
                        </a:spcAft>
                      </a:pPr>
                      <a:r>
                        <a:rPr lang="en-GB" sz="1100"/>
                        <a:t>✔</a:t>
                      </a:r>
                      <a:endParaRPr lang="en-GB" sz="1100">
                        <a:latin typeface="+mn-lt"/>
                        <a:ea typeface="Cambria"/>
                        <a:cs typeface="Times New Roman"/>
                      </a:endParaRPr>
                    </a:p>
                  </a:txBody>
                  <a:tcPr anchor="ctr"/>
                </a:tc>
                <a:tc>
                  <a:txBody>
                    <a:bodyPr/>
                    <a:lstStyle/>
                    <a:p>
                      <a:pPr>
                        <a:spcBef>
                          <a:spcPts val="10"/>
                        </a:spcBef>
                        <a:spcAft>
                          <a:spcPts val="10"/>
                        </a:spcAft>
                      </a:pPr>
                      <a:r>
                        <a:rPr lang="en-GB" sz="1100"/>
                        <a:t>1990</a:t>
                      </a:r>
                      <a:endParaRPr lang="en-GB" sz="1100">
                        <a:latin typeface="+mn-lt"/>
                        <a:ea typeface="Cambria"/>
                        <a:cs typeface="Times New Roman"/>
                      </a:endParaRPr>
                    </a:p>
                  </a:txBody>
                  <a:tcPr anchor="ctr"/>
                </a:tc>
                <a:tc>
                  <a:txBody>
                    <a:bodyPr/>
                    <a:lstStyle/>
                    <a:p>
                      <a:pPr>
                        <a:spcBef>
                          <a:spcPts val="10"/>
                        </a:spcBef>
                        <a:spcAft>
                          <a:spcPts val="10"/>
                        </a:spcAft>
                      </a:pPr>
                      <a:r>
                        <a:rPr lang="en-GB" sz="1100" dirty="0"/>
                        <a:t>Extension of Web for</a:t>
                      </a:r>
                      <a:r>
                        <a:rPr lang="en-GB" sz="1100" baseline="0" dirty="0"/>
                        <a:t> </a:t>
                      </a:r>
                      <a:r>
                        <a:rPr lang="en-GB" sz="1100" dirty="0"/>
                        <a:t>with support for writing, indexing and consistency management.</a:t>
                      </a:r>
                      <a:endParaRPr lang="en-GB" sz="1100" dirty="0">
                        <a:latin typeface="+mn-lt"/>
                        <a:ea typeface="Cambria"/>
                        <a:cs typeface="Times New Roman"/>
                      </a:endParaRPr>
                    </a:p>
                  </a:txBody>
                  <a:tcPr anchor="ctr"/>
                </a:tc>
                <a:extLst>
                  <a:ext uri="{0D108BD9-81ED-4DB2-BD59-A6C34878D82A}">
                    <a16:rowId xmlns:a16="http://schemas.microsoft.com/office/drawing/2014/main" val="10011"/>
                  </a:ext>
                </a:extLst>
              </a:tr>
              <a:tr h="479208">
                <a:tc>
                  <a:txBody>
                    <a:bodyPr/>
                    <a:lstStyle/>
                    <a:p>
                      <a:pPr>
                        <a:spcBef>
                          <a:spcPts val="10"/>
                        </a:spcBef>
                        <a:spcAft>
                          <a:spcPts val="10"/>
                        </a:spcAft>
                      </a:pPr>
                      <a:r>
                        <a:rPr lang="en-GB" sz="1100"/>
                        <a:t>Commerce</a:t>
                      </a:r>
                      <a:endParaRPr lang="en-GB" sz="1100">
                        <a:latin typeface="+mn-lt"/>
                        <a:ea typeface="Cambria"/>
                        <a:cs typeface="Times New Roman"/>
                      </a:endParaRPr>
                    </a:p>
                  </a:txBody>
                  <a:tcPr anchor="ctr"/>
                </a:tc>
                <a:tc>
                  <a:txBody>
                    <a:bodyPr/>
                    <a:lstStyle/>
                    <a:p>
                      <a:pPr>
                        <a:spcBef>
                          <a:spcPts val="10"/>
                        </a:spcBef>
                        <a:spcAft>
                          <a:spcPts val="10"/>
                        </a:spcAft>
                      </a:pPr>
                      <a:r>
                        <a:rPr lang="en-GB" sz="1100" b="1" dirty="0"/>
                        <a:t>AOL, </a:t>
                      </a:r>
                      <a:r>
                        <a:rPr lang="en-GB" sz="1100" b="1" dirty="0" err="1"/>
                        <a:t>CompuServ</a:t>
                      </a:r>
                      <a:endParaRPr lang="en-GB" sz="1100" b="1" dirty="0">
                        <a:latin typeface="+mn-lt"/>
                        <a:ea typeface="Cambria"/>
                        <a:cs typeface="Times New Roman"/>
                      </a:endParaRPr>
                    </a:p>
                  </a:txBody>
                  <a:tcPr anchor="ctr"/>
                </a:tc>
                <a:tc>
                  <a:txBody>
                    <a:bodyPr/>
                    <a:lstStyle/>
                    <a:p>
                      <a:pPr>
                        <a:spcBef>
                          <a:spcPts val="10"/>
                        </a:spcBef>
                        <a:spcAft>
                          <a:spcPts val="10"/>
                        </a:spcAft>
                      </a:pPr>
                      <a:r>
                        <a:rPr lang="en-GB" sz="1100"/>
                        <a:t>Public, centralised</a:t>
                      </a:r>
                      <a:endParaRPr lang="en-GB" sz="1100">
                        <a:latin typeface="+mn-lt"/>
                        <a:ea typeface="Cambria"/>
                        <a:cs typeface="Times New Roman"/>
                      </a:endParaRPr>
                    </a:p>
                  </a:txBody>
                  <a:tcPr anchor="ctr"/>
                </a:tc>
                <a:tc>
                  <a:txBody>
                    <a:bodyPr/>
                    <a:lstStyle/>
                    <a:p>
                      <a:pPr>
                        <a:spcBef>
                          <a:spcPts val="10"/>
                        </a:spcBef>
                        <a:spcAft>
                          <a:spcPts val="10"/>
                        </a:spcAft>
                      </a:pPr>
                      <a:r>
                        <a:rPr lang="en-GB" sz="1100"/>
                        <a:t>✔</a:t>
                      </a:r>
                      <a:endParaRPr lang="en-GB" sz="1100">
                        <a:latin typeface="+mn-lt"/>
                        <a:ea typeface="Cambria"/>
                        <a:cs typeface="Times New Roman"/>
                      </a:endParaRPr>
                    </a:p>
                  </a:txBody>
                  <a:tcPr anchor="ctr"/>
                </a:tc>
                <a:tc>
                  <a:txBody>
                    <a:bodyPr/>
                    <a:lstStyle/>
                    <a:p>
                      <a:pPr>
                        <a:spcBef>
                          <a:spcPts val="10"/>
                        </a:spcBef>
                        <a:spcAft>
                          <a:spcPts val="10"/>
                        </a:spcAft>
                      </a:pPr>
                      <a:r>
                        <a:rPr lang="en-GB" sz="1100"/>
                        <a:t>1990</a:t>
                      </a:r>
                      <a:endParaRPr lang="en-GB" sz="1100">
                        <a:latin typeface="+mn-lt"/>
                        <a:ea typeface="Cambria"/>
                        <a:cs typeface="Times New Roman"/>
                      </a:endParaRPr>
                    </a:p>
                  </a:txBody>
                  <a:tcPr anchor="ctr"/>
                </a:tc>
                <a:tc>
                  <a:txBody>
                    <a:bodyPr/>
                    <a:lstStyle/>
                    <a:p>
                      <a:pPr>
                        <a:spcBef>
                          <a:spcPts val="10"/>
                        </a:spcBef>
                        <a:spcAft>
                          <a:spcPts val="10"/>
                        </a:spcAft>
                      </a:pPr>
                      <a:r>
                        <a:rPr lang="en-GB" sz="1100" dirty="0"/>
                        <a:t>Dialup</a:t>
                      </a:r>
                      <a:r>
                        <a:rPr lang="en-GB" sz="1100" baseline="0" dirty="0"/>
                        <a:t> walled garden access to</a:t>
                      </a:r>
                      <a:r>
                        <a:rPr lang="en-GB" sz="1100" dirty="0"/>
                        <a:t> email, forums, chat rooms</a:t>
                      </a:r>
                      <a:r>
                        <a:rPr lang="en-GB" sz="1100" baseline="0" dirty="0"/>
                        <a:t> and</a:t>
                      </a:r>
                      <a:r>
                        <a:rPr lang="en-GB" sz="1100" dirty="0"/>
                        <a:t> information resources</a:t>
                      </a:r>
                      <a:endParaRPr lang="en-GB" sz="1100" dirty="0">
                        <a:latin typeface="+mn-lt"/>
                        <a:ea typeface="Cambria"/>
                        <a:cs typeface="Times New Roman"/>
                      </a:endParaRPr>
                    </a:p>
                  </a:txBody>
                  <a:tcPr anchor="ct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976400525"/>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24199</TotalTime>
  <Words>2998</Words>
  <Application>Microsoft Macintosh PowerPoint</Application>
  <PresentationFormat>Widescreen</PresentationFormat>
  <Paragraphs>431</Paragraphs>
  <Slides>36</Slides>
  <Notes>2</Notes>
  <HiddenSlides>2</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36</vt:i4>
      </vt:variant>
    </vt:vector>
  </HeadingPairs>
  <TitlesOfParts>
    <vt:vector size="49" baseType="lpstr">
      <vt:lpstr>ＭＳ Ｐゴシック</vt:lpstr>
      <vt:lpstr>-webkit-standard</vt:lpstr>
      <vt:lpstr>Arial</vt:lpstr>
      <vt:lpstr>Calibri</vt:lpstr>
      <vt:lpstr>Cambria</vt:lpstr>
      <vt:lpstr>Comfortaa</vt:lpstr>
      <vt:lpstr>Corbel</vt:lpstr>
      <vt:lpstr>Helvetica</vt:lpstr>
      <vt:lpstr>Mangal</vt:lpstr>
      <vt:lpstr>Times New Roman</vt:lpstr>
      <vt:lpstr>Tw Cen MT</vt:lpstr>
      <vt:lpstr>Tw Cen MT Condensed</vt:lpstr>
      <vt:lpstr>Depth</vt:lpstr>
      <vt:lpstr>Can Google make us smarter?</vt:lpstr>
      <vt:lpstr>PowerPoint Presentation</vt:lpstr>
      <vt:lpstr>PowerPoint Presentation</vt:lpstr>
      <vt:lpstr>PowerPoint Presentation</vt:lpstr>
      <vt:lpstr>Leslie Carr lac@soton.ac.uk </vt:lpstr>
      <vt:lpstr>Can Google make us smarter?</vt:lpstr>
      <vt:lpstr>PowerPoint Presentation</vt:lpstr>
      <vt:lpstr>Internet &amp; Web</vt:lpstr>
      <vt:lpstr>Historic Attempts at Webs</vt:lpstr>
      <vt:lpstr>The Internet</vt:lpstr>
      <vt:lpstr>World Wide Web</vt:lpstr>
      <vt:lpstr>How New Knowledge Tech Grows</vt:lpstr>
      <vt:lpstr>Sematic Web</vt:lpstr>
      <vt:lpstr>Open Information</vt:lpstr>
      <vt:lpstr>Open Access Research: EPrints</vt:lpstr>
      <vt:lpstr>Open Govt Data data.gov.uk (8,300 data sets)</vt:lpstr>
      <vt:lpstr>Why Open Knowledge is Vital</vt:lpstr>
      <vt:lpstr>The Turing Test</vt:lpstr>
      <vt:lpstr>Personal Knowledge, Recall and Memory</vt:lpstr>
      <vt:lpstr>Who Wants to Cheat at</vt:lpstr>
      <vt:lpstr>COMP3016 Experience</vt:lpstr>
      <vt:lpstr>How is Knowledge Being Used?</vt:lpstr>
      <vt:lpstr>PowerPoint Presentation</vt:lpstr>
      <vt:lpstr>PowerPoint Presentation</vt:lpstr>
      <vt:lpstr>CURRENT DATA SHARING PRACTICES ON  TWITTER</vt:lpstr>
      <vt:lpstr>OFFICIAL DATA</vt:lpstr>
      <vt:lpstr>OPEN DATA</vt:lpstr>
      <vt:lpstr>Most Twitter-popular UK data journalists</vt:lpstr>
      <vt:lpstr>Spreadsheets</vt:lpstr>
      <vt:lpstr>Spreadsheet Categories &amp; Use</vt:lpstr>
      <vt:lpstr>Use of Spreadsheet Charts</vt:lpstr>
      <vt:lpstr>Use of Spreadsheet Charts</vt:lpstr>
      <vt:lpstr>Data Arguments</vt:lpstr>
      <vt:lpstr>Data Games</vt:lpstr>
      <vt:lpstr>Brexit Bus</vt:lpstr>
      <vt:lpstr>Concluding Thoughts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dc:title>
  <dc:creator>Leslie Carr</dc:creator>
  <cp:lastModifiedBy>Leslie Carr</cp:lastModifiedBy>
  <cp:revision>145</cp:revision>
  <cp:lastPrinted>2019-01-25T14:26:28Z</cp:lastPrinted>
  <dcterms:created xsi:type="dcterms:W3CDTF">2017-06-06T16:21:11Z</dcterms:created>
  <dcterms:modified xsi:type="dcterms:W3CDTF">2019-01-25T14:27:26Z</dcterms:modified>
</cp:coreProperties>
</file>