
<file path=[Content_Types].xml><?xml version="1.0" encoding="utf-8"?>
<Types xmlns="http://schemas.openxmlformats.org/package/2006/content-types">
  <Default Extension="xml" ContentType="application/xml"/>
  <Default Extension="jpeg" ContentType="image/jpeg"/>
  <Default Extension="jpg" ContentType="image/jpeg"/>
  <Default Extension="emf" ContentType="image/x-emf"/>
  <Default Extension="rels" ContentType="application/vnd.openxmlformats-package.relationships+xml"/>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8" r:id="rId1"/>
  </p:sldMasterIdLst>
  <p:notesMasterIdLst>
    <p:notesMasterId r:id="rId68"/>
  </p:notesMasterIdLst>
  <p:sldIdLst>
    <p:sldId id="256" r:id="rId2"/>
    <p:sldId id="335" r:id="rId3"/>
    <p:sldId id="333" r:id="rId4"/>
    <p:sldId id="318" r:id="rId5"/>
    <p:sldId id="405" r:id="rId6"/>
    <p:sldId id="403" r:id="rId7"/>
    <p:sldId id="408" r:id="rId8"/>
    <p:sldId id="337" r:id="rId9"/>
    <p:sldId id="402" r:id="rId10"/>
    <p:sldId id="407" r:id="rId11"/>
    <p:sldId id="360" r:id="rId12"/>
    <p:sldId id="399" r:id="rId13"/>
    <p:sldId id="340" r:id="rId14"/>
    <p:sldId id="409" r:id="rId15"/>
    <p:sldId id="334" r:id="rId16"/>
    <p:sldId id="342" r:id="rId17"/>
    <p:sldId id="361" r:id="rId18"/>
    <p:sldId id="332" r:id="rId19"/>
    <p:sldId id="331" r:id="rId20"/>
    <p:sldId id="425" r:id="rId21"/>
    <p:sldId id="427" r:id="rId22"/>
    <p:sldId id="362" r:id="rId23"/>
    <p:sldId id="373" r:id="rId24"/>
    <p:sldId id="363" r:id="rId25"/>
    <p:sldId id="364" r:id="rId26"/>
    <p:sldId id="365" r:id="rId27"/>
    <p:sldId id="366" r:id="rId28"/>
    <p:sldId id="367" r:id="rId29"/>
    <p:sldId id="368" r:id="rId30"/>
    <p:sldId id="374" r:id="rId31"/>
    <p:sldId id="375" r:id="rId32"/>
    <p:sldId id="381" r:id="rId33"/>
    <p:sldId id="392" r:id="rId34"/>
    <p:sldId id="394" r:id="rId35"/>
    <p:sldId id="393" r:id="rId36"/>
    <p:sldId id="391" r:id="rId37"/>
    <p:sldId id="390" r:id="rId38"/>
    <p:sldId id="389" r:id="rId39"/>
    <p:sldId id="388" r:id="rId40"/>
    <p:sldId id="395" r:id="rId41"/>
    <p:sldId id="387" r:id="rId42"/>
    <p:sldId id="385" r:id="rId43"/>
    <p:sldId id="384" r:id="rId44"/>
    <p:sldId id="383" r:id="rId45"/>
    <p:sldId id="382" r:id="rId46"/>
    <p:sldId id="397" r:id="rId47"/>
    <p:sldId id="352" r:id="rId48"/>
    <p:sldId id="302" r:id="rId49"/>
    <p:sldId id="410" r:id="rId50"/>
    <p:sldId id="411" r:id="rId51"/>
    <p:sldId id="303" r:id="rId52"/>
    <p:sldId id="347" r:id="rId53"/>
    <p:sldId id="304" r:id="rId54"/>
    <p:sldId id="351" r:id="rId55"/>
    <p:sldId id="305" r:id="rId56"/>
    <p:sldId id="420" r:id="rId57"/>
    <p:sldId id="414" r:id="rId58"/>
    <p:sldId id="428" r:id="rId59"/>
    <p:sldId id="429" r:id="rId60"/>
    <p:sldId id="430" r:id="rId61"/>
    <p:sldId id="431" r:id="rId62"/>
    <p:sldId id="419" r:id="rId63"/>
    <p:sldId id="422" r:id="rId64"/>
    <p:sldId id="423" r:id="rId65"/>
    <p:sldId id="417" r:id="rId66"/>
    <p:sldId id="307" r:id="rId6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13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5000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3405" autoAdjust="0"/>
    <p:restoredTop sz="79457" autoAdjust="0"/>
  </p:normalViewPr>
  <p:slideViewPr>
    <p:cSldViewPr snapToGrid="0" snapToObjects="1" showGuides="1">
      <p:cViewPr>
        <p:scale>
          <a:sx n="125" d="100"/>
          <a:sy n="125" d="100"/>
        </p:scale>
        <p:origin x="-176" y="-888"/>
      </p:cViewPr>
      <p:guideLst>
        <p:guide orient="horz" pos="2160"/>
        <p:guide pos="1360"/>
      </p:guideLst>
    </p:cSldViewPr>
  </p:slideViewPr>
  <p:notesTextViewPr>
    <p:cViewPr>
      <p:scale>
        <a:sx n="100" d="100"/>
        <a:sy n="100" d="100"/>
      </p:scale>
      <p:origin x="0" y="0"/>
    </p:cViewPr>
  </p:notesTextViewPr>
  <p:sorterViewPr>
    <p:cViewPr>
      <p:scale>
        <a:sx n="110" d="100"/>
        <a:sy n="110" d="100"/>
      </p:scale>
      <p:origin x="0" y="152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notesMaster" Target="notesMasters/notesMaster1.xml"/><Relationship Id="rId69" Type="http://schemas.openxmlformats.org/officeDocument/2006/relationships/printerSettings" Target="printerSettings/printerSettings1.bin"/><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70" Type="http://schemas.openxmlformats.org/officeDocument/2006/relationships/presProps" Target="presProps.xml"/><Relationship Id="rId71" Type="http://schemas.openxmlformats.org/officeDocument/2006/relationships/viewProps" Target="viewProps.xml"/><Relationship Id="rId72" Type="http://schemas.openxmlformats.org/officeDocument/2006/relationships/theme" Target="theme/theme1.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73" Type="http://schemas.openxmlformats.org/officeDocument/2006/relationships/tableStyles" Target="tableStyles.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CEC2A4C-5F41-EE42-801F-DE2CCC1C7619}" type="datetimeFigureOut">
              <a:rPr lang="en-GB" smtClean="0"/>
              <a:t>13/12/18</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C9C0A1-F8F3-BA48-987D-8D509ECBA821}" type="slidenum">
              <a:rPr lang="en-GB" smtClean="0"/>
              <a:t>‹#›</a:t>
            </a:fld>
            <a:endParaRPr lang="en-GB"/>
          </a:p>
        </p:txBody>
      </p:sp>
    </p:spTree>
    <p:extLst>
      <p:ext uri="{BB962C8B-B14F-4D97-AF65-F5344CB8AC3E}">
        <p14:creationId xmlns:p14="http://schemas.microsoft.com/office/powerpoint/2010/main" val="18909667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2.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6.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7.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8.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0.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1.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2.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3.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4.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2</a:t>
            </a:fld>
            <a:endParaRPr lang="en-GB"/>
          </a:p>
        </p:txBody>
      </p:sp>
    </p:spTree>
    <p:extLst>
      <p:ext uri="{BB962C8B-B14F-4D97-AF65-F5344CB8AC3E}">
        <p14:creationId xmlns:p14="http://schemas.microsoft.com/office/powerpoint/2010/main" val="38488602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16</a:t>
            </a:fld>
            <a:endParaRPr lang="en-GB"/>
          </a:p>
        </p:txBody>
      </p:sp>
    </p:spTree>
    <p:extLst>
      <p:ext uri="{BB962C8B-B14F-4D97-AF65-F5344CB8AC3E}">
        <p14:creationId xmlns:p14="http://schemas.microsoft.com/office/powerpoint/2010/main" val="4920289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p:txBody>
      </p:sp>
      <p:sp>
        <p:nvSpPr>
          <p:cNvPr id="4" name="Slide Number Placeholder 3"/>
          <p:cNvSpPr>
            <a:spLocks noGrp="1"/>
          </p:cNvSpPr>
          <p:nvPr>
            <p:ph type="sldNum" sz="quarter" idx="10"/>
          </p:nvPr>
        </p:nvSpPr>
        <p:spPr/>
        <p:txBody>
          <a:bodyPr/>
          <a:lstStyle/>
          <a:p>
            <a:fld id="{F3C9C0A1-F8F3-BA48-987D-8D509ECBA821}" type="slidenum">
              <a:rPr lang="en-GB" smtClean="0"/>
              <a:t>17</a:t>
            </a:fld>
            <a:endParaRPr lang="en-GB"/>
          </a:p>
        </p:txBody>
      </p:sp>
    </p:spTree>
    <p:extLst>
      <p:ext uri="{BB962C8B-B14F-4D97-AF65-F5344CB8AC3E}">
        <p14:creationId xmlns:p14="http://schemas.microsoft.com/office/powerpoint/2010/main" val="32343205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18</a:t>
            </a:fld>
            <a:endParaRPr lang="en-GB"/>
          </a:p>
        </p:txBody>
      </p:sp>
    </p:spTree>
    <p:extLst>
      <p:ext uri="{BB962C8B-B14F-4D97-AF65-F5344CB8AC3E}">
        <p14:creationId xmlns:p14="http://schemas.microsoft.com/office/powerpoint/2010/main" val="16693527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19</a:t>
            </a:fld>
            <a:endParaRPr lang="en-GB"/>
          </a:p>
        </p:txBody>
      </p:sp>
    </p:spTree>
    <p:extLst>
      <p:ext uri="{BB962C8B-B14F-4D97-AF65-F5344CB8AC3E}">
        <p14:creationId xmlns:p14="http://schemas.microsoft.com/office/powerpoint/2010/main" val="19722681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21</a:t>
            </a:fld>
            <a:endParaRPr lang="en-GB"/>
          </a:p>
        </p:txBody>
      </p:sp>
    </p:spTree>
    <p:extLst>
      <p:ext uri="{BB962C8B-B14F-4D97-AF65-F5344CB8AC3E}">
        <p14:creationId xmlns:p14="http://schemas.microsoft.com/office/powerpoint/2010/main" val="1423899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22</a:t>
            </a:fld>
            <a:endParaRPr lang="en-GB"/>
          </a:p>
        </p:txBody>
      </p:sp>
    </p:spTree>
    <p:extLst>
      <p:ext uri="{BB962C8B-B14F-4D97-AF65-F5344CB8AC3E}">
        <p14:creationId xmlns:p14="http://schemas.microsoft.com/office/powerpoint/2010/main" val="15601801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23</a:t>
            </a:fld>
            <a:endParaRPr lang="en-GB"/>
          </a:p>
        </p:txBody>
      </p:sp>
    </p:spTree>
    <p:extLst>
      <p:ext uri="{BB962C8B-B14F-4D97-AF65-F5344CB8AC3E}">
        <p14:creationId xmlns:p14="http://schemas.microsoft.com/office/powerpoint/2010/main" val="41775821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24</a:t>
            </a:fld>
            <a:endParaRPr lang="en-GB"/>
          </a:p>
        </p:txBody>
      </p:sp>
    </p:spTree>
    <p:extLst>
      <p:ext uri="{BB962C8B-B14F-4D97-AF65-F5344CB8AC3E}">
        <p14:creationId xmlns:p14="http://schemas.microsoft.com/office/powerpoint/2010/main" val="17293885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25</a:t>
            </a:fld>
            <a:endParaRPr lang="en-GB"/>
          </a:p>
        </p:txBody>
      </p:sp>
    </p:spTree>
    <p:extLst>
      <p:ext uri="{BB962C8B-B14F-4D97-AF65-F5344CB8AC3E}">
        <p14:creationId xmlns:p14="http://schemas.microsoft.com/office/powerpoint/2010/main" val="335646680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26</a:t>
            </a:fld>
            <a:endParaRPr lang="en-GB"/>
          </a:p>
        </p:txBody>
      </p:sp>
    </p:spTree>
    <p:extLst>
      <p:ext uri="{BB962C8B-B14F-4D97-AF65-F5344CB8AC3E}">
        <p14:creationId xmlns:p14="http://schemas.microsoft.com/office/powerpoint/2010/main" val="1523289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3</a:t>
            </a:fld>
            <a:endParaRPr lang="en-GB"/>
          </a:p>
        </p:txBody>
      </p:sp>
    </p:spTree>
    <p:extLst>
      <p:ext uri="{BB962C8B-B14F-4D97-AF65-F5344CB8AC3E}">
        <p14:creationId xmlns:p14="http://schemas.microsoft.com/office/powerpoint/2010/main" val="167809148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27</a:t>
            </a:fld>
            <a:endParaRPr lang="en-GB"/>
          </a:p>
        </p:txBody>
      </p:sp>
    </p:spTree>
    <p:extLst>
      <p:ext uri="{BB962C8B-B14F-4D97-AF65-F5344CB8AC3E}">
        <p14:creationId xmlns:p14="http://schemas.microsoft.com/office/powerpoint/2010/main" val="103093285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28</a:t>
            </a:fld>
            <a:endParaRPr lang="en-GB"/>
          </a:p>
        </p:txBody>
      </p:sp>
    </p:spTree>
    <p:extLst>
      <p:ext uri="{BB962C8B-B14F-4D97-AF65-F5344CB8AC3E}">
        <p14:creationId xmlns:p14="http://schemas.microsoft.com/office/powerpoint/2010/main" val="263862391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29</a:t>
            </a:fld>
            <a:endParaRPr lang="en-GB"/>
          </a:p>
        </p:txBody>
      </p:sp>
    </p:spTree>
    <p:extLst>
      <p:ext uri="{BB962C8B-B14F-4D97-AF65-F5344CB8AC3E}">
        <p14:creationId xmlns:p14="http://schemas.microsoft.com/office/powerpoint/2010/main" val="6048667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30</a:t>
            </a:fld>
            <a:endParaRPr lang="en-GB"/>
          </a:p>
        </p:txBody>
      </p:sp>
    </p:spTree>
    <p:extLst>
      <p:ext uri="{BB962C8B-B14F-4D97-AF65-F5344CB8AC3E}">
        <p14:creationId xmlns:p14="http://schemas.microsoft.com/office/powerpoint/2010/main" val="210144397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F3C9C0A1-F8F3-BA48-987D-8D509ECBA821}" type="slidenum">
              <a:rPr lang="en-GB" smtClean="0"/>
              <a:t>31</a:t>
            </a:fld>
            <a:endParaRPr lang="en-GB"/>
          </a:p>
        </p:txBody>
      </p:sp>
    </p:spTree>
    <p:extLst>
      <p:ext uri="{BB962C8B-B14F-4D97-AF65-F5344CB8AC3E}">
        <p14:creationId xmlns:p14="http://schemas.microsoft.com/office/powerpoint/2010/main" val="35893736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32</a:t>
            </a:fld>
            <a:endParaRPr lang="en-GB"/>
          </a:p>
        </p:txBody>
      </p:sp>
    </p:spTree>
    <p:extLst>
      <p:ext uri="{BB962C8B-B14F-4D97-AF65-F5344CB8AC3E}">
        <p14:creationId xmlns:p14="http://schemas.microsoft.com/office/powerpoint/2010/main" val="365154884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33</a:t>
            </a:fld>
            <a:endParaRPr lang="en-GB"/>
          </a:p>
        </p:txBody>
      </p:sp>
    </p:spTree>
    <p:extLst>
      <p:ext uri="{BB962C8B-B14F-4D97-AF65-F5344CB8AC3E}">
        <p14:creationId xmlns:p14="http://schemas.microsoft.com/office/powerpoint/2010/main" val="359275900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34</a:t>
            </a:fld>
            <a:endParaRPr lang="en-GB"/>
          </a:p>
        </p:txBody>
      </p:sp>
    </p:spTree>
    <p:extLst>
      <p:ext uri="{BB962C8B-B14F-4D97-AF65-F5344CB8AC3E}">
        <p14:creationId xmlns:p14="http://schemas.microsoft.com/office/powerpoint/2010/main" val="319751506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35</a:t>
            </a:fld>
            <a:endParaRPr lang="en-GB"/>
          </a:p>
        </p:txBody>
      </p:sp>
    </p:spTree>
    <p:extLst>
      <p:ext uri="{BB962C8B-B14F-4D97-AF65-F5344CB8AC3E}">
        <p14:creationId xmlns:p14="http://schemas.microsoft.com/office/powerpoint/2010/main" val="165199994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36</a:t>
            </a:fld>
            <a:endParaRPr lang="en-GB"/>
          </a:p>
        </p:txBody>
      </p:sp>
    </p:spTree>
    <p:extLst>
      <p:ext uri="{BB962C8B-B14F-4D97-AF65-F5344CB8AC3E}">
        <p14:creationId xmlns:p14="http://schemas.microsoft.com/office/powerpoint/2010/main" val="10427925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4</a:t>
            </a:fld>
            <a:endParaRPr lang="en-GB"/>
          </a:p>
        </p:txBody>
      </p:sp>
    </p:spTree>
    <p:extLst>
      <p:ext uri="{BB962C8B-B14F-4D97-AF65-F5344CB8AC3E}">
        <p14:creationId xmlns:p14="http://schemas.microsoft.com/office/powerpoint/2010/main" val="14637852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37</a:t>
            </a:fld>
            <a:endParaRPr lang="en-GB"/>
          </a:p>
        </p:txBody>
      </p:sp>
    </p:spTree>
    <p:extLst>
      <p:ext uri="{BB962C8B-B14F-4D97-AF65-F5344CB8AC3E}">
        <p14:creationId xmlns:p14="http://schemas.microsoft.com/office/powerpoint/2010/main" val="281063516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38</a:t>
            </a:fld>
            <a:endParaRPr lang="en-GB"/>
          </a:p>
        </p:txBody>
      </p:sp>
    </p:spTree>
    <p:extLst>
      <p:ext uri="{BB962C8B-B14F-4D97-AF65-F5344CB8AC3E}">
        <p14:creationId xmlns:p14="http://schemas.microsoft.com/office/powerpoint/2010/main" val="209440292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39</a:t>
            </a:fld>
            <a:endParaRPr lang="en-GB"/>
          </a:p>
        </p:txBody>
      </p:sp>
    </p:spTree>
    <p:extLst>
      <p:ext uri="{BB962C8B-B14F-4D97-AF65-F5344CB8AC3E}">
        <p14:creationId xmlns:p14="http://schemas.microsoft.com/office/powerpoint/2010/main" val="375950638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40</a:t>
            </a:fld>
            <a:endParaRPr lang="en-GB"/>
          </a:p>
        </p:txBody>
      </p:sp>
    </p:spTree>
    <p:extLst>
      <p:ext uri="{BB962C8B-B14F-4D97-AF65-F5344CB8AC3E}">
        <p14:creationId xmlns:p14="http://schemas.microsoft.com/office/powerpoint/2010/main" val="99904770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41</a:t>
            </a:fld>
            <a:endParaRPr lang="en-GB"/>
          </a:p>
        </p:txBody>
      </p:sp>
    </p:spTree>
    <p:extLst>
      <p:ext uri="{BB962C8B-B14F-4D97-AF65-F5344CB8AC3E}">
        <p14:creationId xmlns:p14="http://schemas.microsoft.com/office/powerpoint/2010/main" val="160129015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42</a:t>
            </a:fld>
            <a:endParaRPr lang="en-GB"/>
          </a:p>
        </p:txBody>
      </p:sp>
    </p:spTree>
    <p:extLst>
      <p:ext uri="{BB962C8B-B14F-4D97-AF65-F5344CB8AC3E}">
        <p14:creationId xmlns:p14="http://schemas.microsoft.com/office/powerpoint/2010/main" val="104283750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43</a:t>
            </a:fld>
            <a:endParaRPr lang="en-GB"/>
          </a:p>
        </p:txBody>
      </p:sp>
    </p:spTree>
    <p:extLst>
      <p:ext uri="{BB962C8B-B14F-4D97-AF65-F5344CB8AC3E}">
        <p14:creationId xmlns:p14="http://schemas.microsoft.com/office/powerpoint/2010/main" val="116596435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44</a:t>
            </a:fld>
            <a:endParaRPr lang="en-GB"/>
          </a:p>
        </p:txBody>
      </p:sp>
    </p:spTree>
    <p:extLst>
      <p:ext uri="{BB962C8B-B14F-4D97-AF65-F5344CB8AC3E}">
        <p14:creationId xmlns:p14="http://schemas.microsoft.com/office/powerpoint/2010/main" val="312094057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45</a:t>
            </a:fld>
            <a:endParaRPr lang="en-GB"/>
          </a:p>
        </p:txBody>
      </p:sp>
    </p:spTree>
    <p:extLst>
      <p:ext uri="{BB962C8B-B14F-4D97-AF65-F5344CB8AC3E}">
        <p14:creationId xmlns:p14="http://schemas.microsoft.com/office/powerpoint/2010/main" val="157074642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46</a:t>
            </a:fld>
            <a:endParaRPr lang="en-GB"/>
          </a:p>
        </p:txBody>
      </p:sp>
    </p:spTree>
    <p:extLst>
      <p:ext uri="{BB962C8B-B14F-4D97-AF65-F5344CB8AC3E}">
        <p14:creationId xmlns:p14="http://schemas.microsoft.com/office/powerpoint/2010/main" val="20573610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8</a:t>
            </a:fld>
            <a:endParaRPr lang="en-GB"/>
          </a:p>
        </p:txBody>
      </p:sp>
    </p:spTree>
    <p:extLst>
      <p:ext uri="{BB962C8B-B14F-4D97-AF65-F5344CB8AC3E}">
        <p14:creationId xmlns:p14="http://schemas.microsoft.com/office/powerpoint/2010/main" val="372190653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48</a:t>
            </a:fld>
            <a:endParaRPr lang="en-GB"/>
          </a:p>
        </p:txBody>
      </p:sp>
    </p:spTree>
    <p:extLst>
      <p:ext uri="{BB962C8B-B14F-4D97-AF65-F5344CB8AC3E}">
        <p14:creationId xmlns:p14="http://schemas.microsoft.com/office/powerpoint/2010/main" val="63318358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49</a:t>
            </a:fld>
            <a:endParaRPr lang="en-GB"/>
          </a:p>
        </p:txBody>
      </p:sp>
    </p:spTree>
    <p:extLst>
      <p:ext uri="{BB962C8B-B14F-4D97-AF65-F5344CB8AC3E}">
        <p14:creationId xmlns:p14="http://schemas.microsoft.com/office/powerpoint/2010/main" val="227555135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50</a:t>
            </a:fld>
            <a:endParaRPr lang="en-GB"/>
          </a:p>
        </p:txBody>
      </p:sp>
    </p:spTree>
    <p:extLst>
      <p:ext uri="{BB962C8B-B14F-4D97-AF65-F5344CB8AC3E}">
        <p14:creationId xmlns:p14="http://schemas.microsoft.com/office/powerpoint/2010/main" val="227555135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51</a:t>
            </a:fld>
            <a:endParaRPr lang="en-GB"/>
          </a:p>
        </p:txBody>
      </p:sp>
    </p:spTree>
    <p:extLst>
      <p:ext uri="{BB962C8B-B14F-4D97-AF65-F5344CB8AC3E}">
        <p14:creationId xmlns:p14="http://schemas.microsoft.com/office/powerpoint/2010/main" val="340793684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52</a:t>
            </a:fld>
            <a:endParaRPr lang="en-GB"/>
          </a:p>
        </p:txBody>
      </p:sp>
    </p:spTree>
    <p:extLst>
      <p:ext uri="{BB962C8B-B14F-4D97-AF65-F5344CB8AC3E}">
        <p14:creationId xmlns:p14="http://schemas.microsoft.com/office/powerpoint/2010/main" val="419964776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53</a:t>
            </a:fld>
            <a:endParaRPr lang="en-GB"/>
          </a:p>
        </p:txBody>
      </p:sp>
    </p:spTree>
    <p:extLst>
      <p:ext uri="{BB962C8B-B14F-4D97-AF65-F5344CB8AC3E}">
        <p14:creationId xmlns:p14="http://schemas.microsoft.com/office/powerpoint/2010/main" val="406031949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56</a:t>
            </a:fld>
            <a:endParaRPr lang="en-GB"/>
          </a:p>
        </p:txBody>
      </p:sp>
    </p:spTree>
    <p:extLst>
      <p:ext uri="{BB962C8B-B14F-4D97-AF65-F5344CB8AC3E}">
        <p14:creationId xmlns:p14="http://schemas.microsoft.com/office/powerpoint/2010/main" val="336808635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57</a:t>
            </a:fld>
            <a:endParaRPr lang="en-GB"/>
          </a:p>
        </p:txBody>
      </p:sp>
    </p:spTree>
    <p:extLst>
      <p:ext uri="{BB962C8B-B14F-4D97-AF65-F5344CB8AC3E}">
        <p14:creationId xmlns:p14="http://schemas.microsoft.com/office/powerpoint/2010/main" val="200041382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58</a:t>
            </a:fld>
            <a:endParaRPr lang="en-GB"/>
          </a:p>
        </p:txBody>
      </p:sp>
    </p:spTree>
    <p:extLst>
      <p:ext uri="{BB962C8B-B14F-4D97-AF65-F5344CB8AC3E}">
        <p14:creationId xmlns:p14="http://schemas.microsoft.com/office/powerpoint/2010/main" val="421072065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59</a:t>
            </a:fld>
            <a:endParaRPr lang="en-GB"/>
          </a:p>
        </p:txBody>
      </p:sp>
    </p:spTree>
    <p:extLst>
      <p:ext uri="{BB962C8B-B14F-4D97-AF65-F5344CB8AC3E}">
        <p14:creationId xmlns:p14="http://schemas.microsoft.com/office/powerpoint/2010/main" val="35320327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11</a:t>
            </a:fld>
            <a:endParaRPr lang="en-GB"/>
          </a:p>
        </p:txBody>
      </p:sp>
    </p:spTree>
    <p:extLst>
      <p:ext uri="{BB962C8B-B14F-4D97-AF65-F5344CB8AC3E}">
        <p14:creationId xmlns:p14="http://schemas.microsoft.com/office/powerpoint/2010/main" val="331847168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60</a:t>
            </a:fld>
            <a:endParaRPr lang="en-GB"/>
          </a:p>
        </p:txBody>
      </p:sp>
    </p:spTree>
    <p:extLst>
      <p:ext uri="{BB962C8B-B14F-4D97-AF65-F5344CB8AC3E}">
        <p14:creationId xmlns:p14="http://schemas.microsoft.com/office/powerpoint/2010/main" val="151054748"/>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61</a:t>
            </a:fld>
            <a:endParaRPr lang="en-GB"/>
          </a:p>
        </p:txBody>
      </p:sp>
    </p:spTree>
    <p:extLst>
      <p:ext uri="{BB962C8B-B14F-4D97-AF65-F5344CB8AC3E}">
        <p14:creationId xmlns:p14="http://schemas.microsoft.com/office/powerpoint/2010/main" val="1872953350"/>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62</a:t>
            </a:fld>
            <a:endParaRPr lang="en-GB"/>
          </a:p>
        </p:txBody>
      </p:sp>
    </p:spTree>
    <p:extLst>
      <p:ext uri="{BB962C8B-B14F-4D97-AF65-F5344CB8AC3E}">
        <p14:creationId xmlns:p14="http://schemas.microsoft.com/office/powerpoint/2010/main" val="1098306548"/>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63</a:t>
            </a:fld>
            <a:endParaRPr lang="en-GB"/>
          </a:p>
        </p:txBody>
      </p:sp>
    </p:spTree>
    <p:extLst>
      <p:ext uri="{BB962C8B-B14F-4D97-AF65-F5344CB8AC3E}">
        <p14:creationId xmlns:p14="http://schemas.microsoft.com/office/powerpoint/2010/main" val="1587359438"/>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64</a:t>
            </a:fld>
            <a:endParaRPr lang="en-GB"/>
          </a:p>
        </p:txBody>
      </p:sp>
    </p:spTree>
    <p:extLst>
      <p:ext uri="{BB962C8B-B14F-4D97-AF65-F5344CB8AC3E}">
        <p14:creationId xmlns:p14="http://schemas.microsoft.com/office/powerpoint/2010/main" val="1587359438"/>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66</a:t>
            </a:fld>
            <a:endParaRPr lang="en-GB"/>
          </a:p>
        </p:txBody>
      </p:sp>
    </p:spTree>
    <p:extLst>
      <p:ext uri="{BB962C8B-B14F-4D97-AF65-F5344CB8AC3E}">
        <p14:creationId xmlns:p14="http://schemas.microsoft.com/office/powerpoint/2010/main" val="37831024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12</a:t>
            </a:fld>
            <a:endParaRPr lang="en-GB"/>
          </a:p>
        </p:txBody>
      </p:sp>
    </p:spTree>
    <p:extLst>
      <p:ext uri="{BB962C8B-B14F-4D97-AF65-F5344CB8AC3E}">
        <p14:creationId xmlns:p14="http://schemas.microsoft.com/office/powerpoint/2010/main" val="33184716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13</a:t>
            </a:fld>
            <a:endParaRPr lang="en-GB"/>
          </a:p>
        </p:txBody>
      </p:sp>
    </p:spTree>
    <p:extLst>
      <p:ext uri="{BB962C8B-B14F-4D97-AF65-F5344CB8AC3E}">
        <p14:creationId xmlns:p14="http://schemas.microsoft.com/office/powerpoint/2010/main" val="4935947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14</a:t>
            </a:fld>
            <a:endParaRPr lang="en-GB"/>
          </a:p>
        </p:txBody>
      </p:sp>
    </p:spTree>
    <p:extLst>
      <p:ext uri="{BB962C8B-B14F-4D97-AF65-F5344CB8AC3E}">
        <p14:creationId xmlns:p14="http://schemas.microsoft.com/office/powerpoint/2010/main" val="39217890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C9C0A1-F8F3-BA48-987D-8D509ECBA821}" type="slidenum">
              <a:rPr lang="en-GB" smtClean="0"/>
              <a:t>15</a:t>
            </a:fld>
            <a:endParaRPr lang="en-GB"/>
          </a:p>
        </p:txBody>
      </p:sp>
    </p:spTree>
    <p:extLst>
      <p:ext uri="{BB962C8B-B14F-4D97-AF65-F5344CB8AC3E}">
        <p14:creationId xmlns:p14="http://schemas.microsoft.com/office/powerpoint/2010/main" val="16780914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gradFill rotWithShape="1">
          <a:gsLst>
            <a:gs pos="0">
              <a:srgbClr val="014359"/>
            </a:gs>
            <a:gs pos="50000">
              <a:srgbClr val="014359"/>
            </a:gs>
            <a:gs pos="100000">
              <a:srgbClr val="007275"/>
            </a:gs>
          </a:gsLst>
          <a:lin ang="5400000"/>
        </a:gradFill>
        <a:effectLst/>
      </p:bgPr>
    </p:bg>
    <p:spTree>
      <p:nvGrpSpPr>
        <p:cNvPr id="1" name=""/>
        <p:cNvGrpSpPr/>
        <p:nvPr/>
      </p:nvGrpSpPr>
      <p:grpSpPr>
        <a:xfrm>
          <a:off x="0" y="0"/>
          <a:ext cx="0" cy="0"/>
          <a:chOff x="0" y="0"/>
          <a:chExt cx="0" cy="0"/>
        </a:xfrm>
      </p:grpSpPr>
      <p:sp>
        <p:nvSpPr>
          <p:cNvPr id="10242" name="Rectangle 1026"/>
          <p:cNvSpPr>
            <a:spLocks noGrp="1" noChangeArrowheads="1"/>
          </p:cNvSpPr>
          <p:nvPr>
            <p:ph type="ctrTitle"/>
          </p:nvPr>
        </p:nvSpPr>
        <p:spPr>
          <a:xfrm>
            <a:off x="323999" y="1700213"/>
            <a:ext cx="8496000" cy="2160587"/>
          </a:xfrm>
        </p:spPr>
        <p:txBody>
          <a:bodyPr lIns="91440" anchor="b"/>
          <a:lstStyle>
            <a:lvl1pPr algn="l">
              <a:defRPr sz="7200">
                <a:solidFill>
                  <a:schemeClr val="bg1"/>
                </a:solidFill>
              </a:defRPr>
            </a:lvl1pPr>
          </a:lstStyle>
          <a:p>
            <a:r>
              <a:rPr lang="en-GB" smtClean="0"/>
              <a:t>Click to edit Master title style</a:t>
            </a:r>
            <a:endParaRPr lang="en-GB" dirty="0"/>
          </a:p>
        </p:txBody>
      </p:sp>
      <p:sp>
        <p:nvSpPr>
          <p:cNvPr id="10243" name="Rectangle 1027"/>
          <p:cNvSpPr>
            <a:spLocks noGrp="1" noChangeArrowheads="1"/>
          </p:cNvSpPr>
          <p:nvPr>
            <p:ph type="subTitle" idx="1"/>
          </p:nvPr>
        </p:nvSpPr>
        <p:spPr>
          <a:xfrm>
            <a:off x="324000" y="3860800"/>
            <a:ext cx="8496000" cy="1946275"/>
          </a:xfrm>
        </p:spPr>
        <p:txBody>
          <a:bodyPr lIns="91440"/>
          <a:lstStyle>
            <a:lvl1pPr marL="0" indent="0">
              <a:buFontTx/>
              <a:buNone/>
              <a:defRPr sz="3600">
                <a:solidFill>
                  <a:srgbClr val="B1D3D6"/>
                </a:solidFill>
              </a:defRPr>
            </a:lvl1pPr>
          </a:lstStyle>
          <a:p>
            <a:r>
              <a:rPr lang="en-GB" smtClean="0"/>
              <a:t>Click to edit Master subtitle style</a:t>
            </a:r>
            <a:endParaRPr lang="en-GB" dirty="0"/>
          </a:p>
        </p:txBody>
      </p:sp>
      <p:pic>
        <p:nvPicPr>
          <p:cNvPr id="5" name="Picture 1033" descr="white_logo"/>
          <p:cNvPicPr>
            <a:picLocks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051550" y="381000"/>
            <a:ext cx="2695575" cy="584200"/>
          </a:xfrm>
          <a:prstGeom prst="rect">
            <a:avLst/>
          </a:prstGeom>
          <a:noFill/>
          <a:extLst>
            <a:ext uri="{909E8E84-426E-40dd-AFC4-6F175D3DCCD1}">
              <a14:hiddenFill xmlns:a14="http://schemas.microsoft.com/office/drawing/2010/main">
                <a:solidFill>
                  <a:srgbClr val="FFFFFF"/>
                </a:solidFill>
              </a14:hiddenFill>
            </a:ext>
          </a:extLst>
        </p:spPr>
      </p:pic>
      <p:sp>
        <p:nvSpPr>
          <p:cNvPr id="19" name="Text Placeholder 18"/>
          <p:cNvSpPr>
            <a:spLocks noGrp="1"/>
          </p:cNvSpPr>
          <p:nvPr>
            <p:ph type="body" sz="quarter" idx="10" hasCustomPrompt="1"/>
          </p:nvPr>
        </p:nvSpPr>
        <p:spPr>
          <a:xfrm>
            <a:off x="324000" y="5807075"/>
            <a:ext cx="8496000" cy="882860"/>
          </a:xfrm>
        </p:spPr>
        <p:txBody>
          <a:bodyPr/>
          <a:lstStyle>
            <a:lvl1pPr marL="90000" indent="0">
              <a:spcAft>
                <a:spcPts val="0"/>
              </a:spcAft>
              <a:buNone/>
              <a:defRPr sz="2000" baseline="0">
                <a:solidFill>
                  <a:srgbClr val="B1D3D6"/>
                </a:solidFill>
              </a:defRPr>
            </a:lvl1pPr>
          </a:lstStyle>
          <a:p>
            <a:pPr lvl="0"/>
            <a:r>
              <a:rPr lang="en-US" dirty="0" smtClean="0"/>
              <a:t>Click to add author </a:t>
            </a:r>
            <a:br>
              <a:rPr lang="en-US" dirty="0" smtClean="0"/>
            </a:br>
            <a:r>
              <a:rPr lang="en-US" dirty="0" smtClean="0"/>
              <a:t>and date</a:t>
            </a:r>
          </a:p>
        </p:txBody>
      </p:sp>
      <p:pic>
        <p:nvPicPr>
          <p:cNvPr id="6" name="Picture 5" descr="Electronics_and_Computer_Science_BLACK-2.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23999" y="381000"/>
            <a:ext cx="2163119" cy="58420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Horizontal Split 50:50">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3AC6681-E0FD-2C4C-B392-04A572FD2AAE}" type="slidenum">
              <a:rPr lang="en-US" smtClean="0"/>
              <a:pPr/>
              <a:t>‹#›</a:t>
            </a:fld>
            <a:endParaRPr lang="en-US"/>
          </a:p>
        </p:txBody>
      </p:sp>
      <p:sp>
        <p:nvSpPr>
          <p:cNvPr id="6" name="Rectangle 3"/>
          <p:cNvSpPr>
            <a:spLocks noGrp="1" noChangeArrowheads="1"/>
          </p:cNvSpPr>
          <p:nvPr>
            <p:ph idx="1"/>
          </p:nvPr>
        </p:nvSpPr>
        <p:spPr bwMode="auto">
          <a:xfrm>
            <a:off x="324000" y="1692000"/>
            <a:ext cx="8496000" cy="210053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lvl1pPr>
              <a:lnSpc>
                <a:spcPct val="100000"/>
              </a:lnSpc>
              <a:spcAft>
                <a:spcPts val="1800"/>
              </a:spcAft>
              <a:defRPr/>
            </a:lvl1pPr>
            <a:lvl2pPr marL="540000" indent="-180000">
              <a:lnSpc>
                <a:spcPct val="100000"/>
              </a:lnSpc>
              <a:spcAft>
                <a:spcPts val="1200"/>
              </a:spcAft>
              <a:buFont typeface="Lucida Grande"/>
              <a:buChar char="–"/>
              <a:defRPr/>
            </a:lvl2pPr>
            <a:lvl3pPr marL="810000" indent="-180000">
              <a:lnSpc>
                <a:spcPct val="100000"/>
              </a:lnSpc>
              <a:spcAft>
                <a:spcPts val="1200"/>
              </a:spcAft>
              <a:buFont typeface="Lucida Grande"/>
              <a:buChar char="–"/>
              <a:defRPr/>
            </a:lvl3pPr>
            <a:lvl4pPr marL="1080000" indent="-180000">
              <a:lnSpc>
                <a:spcPct val="100000"/>
              </a:lnSpc>
              <a:spcAft>
                <a:spcPts val="1200"/>
              </a:spcAft>
              <a:buFont typeface="Lucida Grande"/>
              <a:buChar char="–"/>
              <a:defRPr/>
            </a:lvl4pPr>
            <a:lvl5pPr marL="1350000" indent="-180000">
              <a:lnSpc>
                <a:spcPct val="100000"/>
              </a:lnSpc>
              <a:spcAft>
                <a:spcPts val="1200"/>
              </a:spcAft>
              <a:buFont typeface="Lucida Grande"/>
              <a:buChar cha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dirty="0"/>
          </a:p>
        </p:txBody>
      </p:sp>
      <p:sp>
        <p:nvSpPr>
          <p:cNvPr id="10" name="Title 9"/>
          <p:cNvSpPr>
            <a:spLocks noGrp="1"/>
          </p:cNvSpPr>
          <p:nvPr>
            <p:ph type="title"/>
          </p:nvPr>
        </p:nvSpPr>
        <p:spPr/>
        <p:txBody>
          <a:bodyPr/>
          <a:lstStyle/>
          <a:p>
            <a:r>
              <a:rPr lang="en-GB" smtClean="0"/>
              <a:t>Click to edit Master title style</a:t>
            </a:r>
            <a:endParaRPr lang="en-US"/>
          </a:p>
        </p:txBody>
      </p:sp>
      <p:pic>
        <p:nvPicPr>
          <p:cNvPr id="8" name="Picture 7" descr="marine_blue _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15113" y="381000"/>
            <a:ext cx="2160587" cy="466725"/>
          </a:xfrm>
          <a:prstGeom prst="rect">
            <a:avLst/>
          </a:prstGeom>
          <a:noFill/>
          <a:extLst>
            <a:ext uri="{909E8E84-426E-40dd-AFC4-6F175D3DCCD1}">
              <a14:hiddenFill xmlns:a14="http://schemas.microsoft.com/office/drawing/2010/main">
                <a:solidFill>
                  <a:srgbClr val="FFFFFF"/>
                </a:solidFill>
              </a14:hiddenFill>
            </a:ext>
          </a:extLst>
        </p:spPr>
      </p:pic>
      <p:sp>
        <p:nvSpPr>
          <p:cNvPr id="12" name="Content Placeholder 11"/>
          <p:cNvSpPr>
            <a:spLocks noGrp="1"/>
          </p:cNvSpPr>
          <p:nvPr>
            <p:ph sz="quarter" idx="13"/>
          </p:nvPr>
        </p:nvSpPr>
        <p:spPr>
          <a:xfrm>
            <a:off x="323850" y="4076700"/>
            <a:ext cx="8496300" cy="2112963"/>
          </a:xfrm>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Tree>
    <p:extLst/>
  </p:cSld>
  <p:clrMapOvr>
    <a:masterClrMapping/>
  </p:clrMapOvr>
  <p:timing>
    <p:tnLst>
      <p:par>
        <p:cTn xmlns:p14="http://schemas.microsoft.com/office/powerpoint/2010/main" id="1" dur="indefinite" restart="never" nodeType="tmRoot"/>
      </p:par>
    </p:tnLst>
  </p:timing>
  <p:extLst mod="1">
    <p:ext uri="{DCECCB84-F9BA-43D5-87BE-67443E8EF086}">
      <p15:sldGuideLst xmlns="" xmlns:p15="http://schemas.microsoft.com/office/powerpoint/2012/main">
        <p15:guide id="1" orient="horz" pos="2568" userDrawn="1">
          <p15:clr>
            <a:srgbClr val="FBAE40"/>
          </p15:clr>
        </p15:guide>
        <p15:guide id="2" pos="204"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Horizontal Split 75:25">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3AC6681-E0FD-2C4C-B392-04A572FD2AAE}" type="slidenum">
              <a:rPr lang="en-US" smtClean="0"/>
              <a:pPr/>
              <a:t>‹#›</a:t>
            </a:fld>
            <a:endParaRPr lang="en-US"/>
          </a:p>
        </p:txBody>
      </p:sp>
      <p:sp>
        <p:nvSpPr>
          <p:cNvPr id="6" name="Rectangle 3"/>
          <p:cNvSpPr>
            <a:spLocks noGrp="1" noChangeArrowheads="1"/>
          </p:cNvSpPr>
          <p:nvPr>
            <p:ph idx="1"/>
          </p:nvPr>
        </p:nvSpPr>
        <p:spPr bwMode="auto">
          <a:xfrm>
            <a:off x="324000" y="1692000"/>
            <a:ext cx="8496000" cy="1054800"/>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lvl1pPr>
              <a:lnSpc>
                <a:spcPct val="100000"/>
              </a:lnSpc>
              <a:spcAft>
                <a:spcPts val="1800"/>
              </a:spcAft>
              <a:defRPr/>
            </a:lvl1pPr>
            <a:lvl2pPr marL="540000" indent="-180000">
              <a:lnSpc>
                <a:spcPct val="100000"/>
              </a:lnSpc>
              <a:spcAft>
                <a:spcPts val="1200"/>
              </a:spcAft>
              <a:buFont typeface="Lucida Grande"/>
              <a:buChar char="–"/>
              <a:defRPr/>
            </a:lvl2pPr>
            <a:lvl3pPr marL="810000" indent="-180000">
              <a:lnSpc>
                <a:spcPct val="100000"/>
              </a:lnSpc>
              <a:spcAft>
                <a:spcPts val="1200"/>
              </a:spcAft>
              <a:buFont typeface="Lucida Grande"/>
              <a:buChar char="–"/>
              <a:defRPr/>
            </a:lvl3pPr>
            <a:lvl4pPr marL="1080000" indent="-180000">
              <a:lnSpc>
                <a:spcPct val="100000"/>
              </a:lnSpc>
              <a:spcAft>
                <a:spcPts val="1200"/>
              </a:spcAft>
              <a:buFont typeface="Lucida Grande"/>
              <a:buChar char="–"/>
              <a:defRPr/>
            </a:lvl4pPr>
            <a:lvl5pPr marL="1350000" indent="-180000">
              <a:lnSpc>
                <a:spcPct val="100000"/>
              </a:lnSpc>
              <a:spcAft>
                <a:spcPts val="1200"/>
              </a:spcAft>
              <a:buFont typeface="Lucida Grande"/>
              <a:buChar cha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dirty="0"/>
          </a:p>
        </p:txBody>
      </p:sp>
      <p:sp>
        <p:nvSpPr>
          <p:cNvPr id="10" name="Title 9"/>
          <p:cNvSpPr>
            <a:spLocks noGrp="1"/>
          </p:cNvSpPr>
          <p:nvPr>
            <p:ph type="title"/>
          </p:nvPr>
        </p:nvSpPr>
        <p:spPr/>
        <p:txBody>
          <a:bodyPr/>
          <a:lstStyle/>
          <a:p>
            <a:r>
              <a:rPr lang="en-GB" smtClean="0"/>
              <a:t>Click to edit Master title style</a:t>
            </a:r>
            <a:endParaRPr lang="en-US"/>
          </a:p>
        </p:txBody>
      </p:sp>
      <p:pic>
        <p:nvPicPr>
          <p:cNvPr id="8" name="Picture 7" descr="marine_blue _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15113" y="381000"/>
            <a:ext cx="2160587" cy="466725"/>
          </a:xfrm>
          <a:prstGeom prst="rect">
            <a:avLst/>
          </a:prstGeom>
          <a:noFill/>
          <a:extLst>
            <a:ext uri="{909E8E84-426E-40dd-AFC4-6F175D3DCCD1}">
              <a14:hiddenFill xmlns:a14="http://schemas.microsoft.com/office/drawing/2010/main">
                <a:solidFill>
                  <a:srgbClr val="FFFFFF"/>
                </a:solidFill>
              </a14:hiddenFill>
            </a:ext>
          </a:extLst>
        </p:spPr>
      </p:pic>
      <p:sp>
        <p:nvSpPr>
          <p:cNvPr id="12" name="Content Placeholder 11"/>
          <p:cNvSpPr>
            <a:spLocks noGrp="1"/>
          </p:cNvSpPr>
          <p:nvPr>
            <p:ph sz="quarter" idx="13"/>
          </p:nvPr>
        </p:nvSpPr>
        <p:spPr>
          <a:xfrm>
            <a:off x="324000" y="3005050"/>
            <a:ext cx="8496300" cy="3160800"/>
          </a:xfrm>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Tree>
    <p:extLst/>
  </p:cSld>
  <p:clrMapOvr>
    <a:masterClrMapping/>
  </p:clrMapOvr>
  <p:timing>
    <p:tnLst>
      <p:par>
        <p:cTn xmlns:p14="http://schemas.microsoft.com/office/powerpoint/2010/main" id="1" dur="indefinite" restart="never" nodeType="tmRoot"/>
      </p:par>
    </p:tnLst>
  </p:timing>
  <p:extLst mod="1">
    <p:ext uri="{DCECCB84-F9BA-43D5-87BE-67443E8EF086}">
      <p15:sldGuideLst xmlns="" xmlns:p15="http://schemas.microsoft.com/office/powerpoint/2012/main">
        <p15:guide id="1" orient="horz" pos="3884" userDrawn="1">
          <p15:clr>
            <a:srgbClr val="FBAE40"/>
          </p15:clr>
        </p15:guide>
        <p15:guide id="2" pos="204">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9" name="Picture 7" descr="marine_blue _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15113" y="381000"/>
            <a:ext cx="2160587" cy="4667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GB" smtClean="0"/>
              <a:t>Click to edit Master title style</a:t>
            </a:r>
            <a:endParaRPr lang="en-US" dirty="0"/>
          </a:p>
        </p:txBody>
      </p:sp>
      <p:sp>
        <p:nvSpPr>
          <p:cNvPr id="6" name="Date Placeholder 5"/>
          <p:cNvSpPr>
            <a:spLocks noGrp="1"/>
          </p:cNvSpPr>
          <p:nvPr>
            <p:ph type="dt" sz="half" idx="10"/>
          </p:nvPr>
        </p:nvSpPr>
        <p:spPr/>
        <p:txBody>
          <a:bodyPr/>
          <a:lstStyle/>
          <a:p>
            <a:endParaRPr lang="en-US" dirty="0"/>
          </a:p>
        </p:txBody>
      </p:sp>
      <p:sp>
        <p:nvSpPr>
          <p:cNvPr id="10" name="Footer Placeholder 9"/>
          <p:cNvSpPr>
            <a:spLocks noGrp="1"/>
          </p:cNvSpPr>
          <p:nvPr>
            <p:ph type="ftr" sz="quarter" idx="11"/>
          </p:nvPr>
        </p:nvSpPr>
        <p:spPr/>
        <p:txBody>
          <a:bodyPr/>
          <a:lstStyle/>
          <a:p>
            <a:endParaRPr lang="en-US" dirty="0"/>
          </a:p>
        </p:txBody>
      </p:sp>
      <p:sp>
        <p:nvSpPr>
          <p:cNvPr id="11" name="Slide Number Placeholder 10"/>
          <p:cNvSpPr>
            <a:spLocks noGrp="1"/>
          </p:cNvSpPr>
          <p:nvPr>
            <p:ph type="sldNum" sz="quarter" idx="12"/>
          </p:nvPr>
        </p:nvSpPr>
        <p:spPr/>
        <p:txBody>
          <a:bodyPr/>
          <a:lstStyle/>
          <a:p>
            <a:fld id="{03AC6681-E0FD-2C4C-B392-04A572FD2AAE}"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8" name="Picture 7" descr="marine_blue _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15113" y="381000"/>
            <a:ext cx="2160587" cy="4667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lvl1pPr>
              <a:defRPr sz="3200"/>
            </a:lvl1pPr>
          </a:lstStyle>
          <a:p>
            <a:r>
              <a:rPr lang="en-GB" smtClean="0"/>
              <a:t>Click to edit Master title style</a:t>
            </a:r>
            <a:endParaRPr lang="en-US" dirty="0"/>
          </a:p>
        </p:txBody>
      </p:sp>
      <p:sp>
        <p:nvSpPr>
          <p:cNvPr id="10" name="Date Placeholder 9"/>
          <p:cNvSpPr>
            <a:spLocks noGrp="1"/>
          </p:cNvSpPr>
          <p:nvPr>
            <p:ph type="dt" sz="half" idx="10"/>
          </p:nvPr>
        </p:nvSpPr>
        <p:spPr/>
        <p:txBody>
          <a:bodyPr/>
          <a:lstStyle/>
          <a:p>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03AC6681-E0FD-2C4C-B392-04A572FD2AAE}" type="slidenum">
              <a:rPr lang="en-US" smtClean="0"/>
              <a:pPr/>
              <a:t>‹#›</a:t>
            </a:fld>
            <a:endParaRPr lang="en-US" dirty="0"/>
          </a:p>
        </p:txBody>
      </p:sp>
      <p:sp>
        <p:nvSpPr>
          <p:cNvPr id="13" name="Rectangle 3"/>
          <p:cNvSpPr>
            <a:spLocks noGrp="1" noChangeArrowheads="1"/>
          </p:cNvSpPr>
          <p:nvPr>
            <p:ph idx="1"/>
          </p:nvPr>
        </p:nvSpPr>
        <p:spPr bwMode="auto">
          <a:xfrm>
            <a:off x="324000" y="1692000"/>
            <a:ext cx="8496000" cy="446908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lvl1pPr>
              <a:lnSpc>
                <a:spcPct val="100000"/>
              </a:lnSpc>
              <a:spcAft>
                <a:spcPts val="1800"/>
              </a:spcAft>
              <a:defRPr/>
            </a:lvl1pPr>
            <a:lvl2pPr marL="540000" indent="-180000">
              <a:lnSpc>
                <a:spcPct val="100000"/>
              </a:lnSpc>
              <a:spcAft>
                <a:spcPts val="1200"/>
              </a:spcAft>
              <a:buFont typeface="Lucida Grande"/>
              <a:buChar char="–"/>
              <a:defRPr/>
            </a:lvl2pPr>
            <a:lvl3pPr marL="810000" indent="-180000">
              <a:lnSpc>
                <a:spcPct val="100000"/>
              </a:lnSpc>
              <a:spcAft>
                <a:spcPts val="1200"/>
              </a:spcAft>
              <a:buFont typeface="Lucida Grande"/>
              <a:buChar char="–"/>
              <a:defRPr/>
            </a:lvl3pPr>
            <a:lvl4pPr marL="1080000" indent="-180000">
              <a:lnSpc>
                <a:spcPct val="100000"/>
              </a:lnSpc>
              <a:spcAft>
                <a:spcPts val="1200"/>
              </a:spcAft>
              <a:buFont typeface="Lucida Grande"/>
              <a:buChar char="–"/>
              <a:defRPr/>
            </a:lvl4pPr>
            <a:lvl5pPr marL="1350000" indent="-180000">
              <a:lnSpc>
                <a:spcPct val="100000"/>
              </a:lnSpc>
              <a:spcAft>
                <a:spcPts val="1200"/>
              </a:spcAft>
              <a:buFont typeface="Lucida Grande"/>
              <a:buChar cha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bg>
      <p:bgPr>
        <a:gradFill flip="none" rotWithShape="1">
          <a:gsLst>
            <a:gs pos="0">
              <a:srgbClr val="007275"/>
            </a:gs>
            <a:gs pos="100000">
              <a:srgbClr val="008CAC"/>
            </a:gs>
            <a:gs pos="50000">
              <a:srgbClr val="007275"/>
            </a:gs>
          </a:gsLst>
          <a:lin ang="540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000" y="1700214"/>
            <a:ext cx="8496000" cy="4113268"/>
          </a:xfrm>
        </p:spPr>
        <p:txBody>
          <a:bodyPr anchor="ctr"/>
          <a:lstStyle>
            <a:lvl1pPr algn="r">
              <a:defRPr sz="7200" b="0" i="0" cap="none">
                <a:solidFill>
                  <a:schemeClr val="bg1"/>
                </a:solidFill>
              </a:defRPr>
            </a:lvl1pPr>
          </a:lstStyle>
          <a:p>
            <a:r>
              <a:rPr lang="en-GB" smtClean="0"/>
              <a:t>Click to edit Master title style</a:t>
            </a:r>
            <a:endParaRPr lang="en-US" dirty="0"/>
          </a:p>
        </p:txBody>
      </p:sp>
      <p:pic>
        <p:nvPicPr>
          <p:cNvPr id="9" name="Picture 1033" descr="white_logo"/>
          <p:cNvPicPr>
            <a:picLocks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38925" y="381000"/>
            <a:ext cx="2139950" cy="4651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icture Section Header">
    <p:bg>
      <p:bgPr>
        <a:gradFill flip="none" rotWithShape="1">
          <a:gsLst>
            <a:gs pos="0">
              <a:srgbClr val="007275"/>
            </a:gs>
            <a:gs pos="100000">
              <a:srgbClr val="008CAC"/>
            </a:gs>
            <a:gs pos="50000">
              <a:srgbClr val="007275"/>
            </a:gs>
          </a:gsLst>
          <a:lin ang="5400000" scaled="0"/>
          <a:tileRect/>
        </a:gradFill>
        <a:effectLst/>
      </p:bgPr>
    </p:bg>
    <p:spTree>
      <p:nvGrpSpPr>
        <p:cNvPr id="1" name=""/>
        <p:cNvGrpSpPr/>
        <p:nvPr/>
      </p:nvGrpSpPr>
      <p:grpSpPr>
        <a:xfrm>
          <a:off x="0" y="0"/>
          <a:ext cx="0" cy="0"/>
          <a:chOff x="0" y="0"/>
          <a:chExt cx="0" cy="0"/>
        </a:xfrm>
      </p:grpSpPr>
      <p:sp>
        <p:nvSpPr>
          <p:cNvPr id="12" name="Picture Placeholder 11"/>
          <p:cNvSpPr>
            <a:spLocks noGrp="1"/>
          </p:cNvSpPr>
          <p:nvPr>
            <p:ph type="pic" sz="quarter" idx="14"/>
          </p:nvPr>
        </p:nvSpPr>
        <p:spPr>
          <a:xfrm>
            <a:off x="0" y="0"/>
            <a:ext cx="9144000" cy="6858000"/>
          </a:xfrm>
        </p:spPr>
        <p:txBody>
          <a:bodyPr/>
          <a:lstStyle>
            <a:lvl1pPr marL="90000" indent="0">
              <a:buNone/>
              <a:defRPr>
                <a:solidFill>
                  <a:srgbClr val="FFFFFF"/>
                </a:solidFill>
              </a:defRPr>
            </a:lvl1pPr>
          </a:lstStyle>
          <a:p>
            <a:r>
              <a:rPr lang="en-GB" smtClean="0"/>
              <a:t>Drag picture to placeholder or click icon to add</a:t>
            </a:r>
            <a:endParaRPr lang="en-US" dirty="0"/>
          </a:p>
        </p:txBody>
      </p:sp>
      <p:sp>
        <p:nvSpPr>
          <p:cNvPr id="2" name="Title 1"/>
          <p:cNvSpPr>
            <a:spLocks noGrp="1"/>
          </p:cNvSpPr>
          <p:nvPr>
            <p:ph type="title"/>
          </p:nvPr>
        </p:nvSpPr>
        <p:spPr>
          <a:xfrm>
            <a:off x="324000" y="4406900"/>
            <a:ext cx="8496000" cy="1362075"/>
          </a:xfrm>
          <a:effectLst>
            <a:outerShdw blurRad="76200" dist="12700" dir="2700000" algn="tl" rotWithShape="0">
              <a:prstClr val="black"/>
            </a:outerShdw>
          </a:effectLst>
        </p:spPr>
        <p:txBody>
          <a:bodyPr/>
          <a:lstStyle>
            <a:lvl1pPr algn="l">
              <a:defRPr sz="4800" b="0" i="0" cap="none">
                <a:solidFill>
                  <a:srgbClr val="FFFFFF"/>
                </a:solidFill>
              </a:defRPr>
            </a:lvl1pPr>
          </a:lstStyle>
          <a:p>
            <a:r>
              <a:rPr lang="en-GB" smtClean="0"/>
              <a:t>Click to edit Master title style</a:t>
            </a:r>
            <a:endParaRPr lang="en-US" dirty="0"/>
          </a:p>
        </p:txBody>
      </p:sp>
      <p:sp>
        <p:nvSpPr>
          <p:cNvPr id="5" name="Text Placeholder 2"/>
          <p:cNvSpPr>
            <a:spLocks noGrp="1"/>
          </p:cNvSpPr>
          <p:nvPr>
            <p:ph type="body" idx="1" hasCustomPrompt="1"/>
          </p:nvPr>
        </p:nvSpPr>
        <p:spPr>
          <a:xfrm>
            <a:off x="324000" y="5768975"/>
            <a:ext cx="8496000" cy="395288"/>
          </a:xfrm>
          <a:effectLst>
            <a:outerShdw blurRad="76200" dist="12700" dir="2700000" algn="tl" rotWithShape="0">
              <a:prstClr val="black"/>
            </a:outerShdw>
          </a:effectLst>
        </p:spPr>
        <p:txBody>
          <a:bodyPr anchor="b"/>
          <a:lstStyle>
            <a:lvl1pPr marL="0" indent="0">
              <a:buNone/>
              <a:defRPr sz="1600" b="1">
                <a:solidFill>
                  <a:srgbClr val="FFFFFF"/>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dirty="0" smtClean="0"/>
              <a:t>Click to add image URI</a:t>
            </a:r>
          </a:p>
        </p:txBody>
      </p:sp>
    </p:spTree>
    <p:extLst>
      <p:ext uri="{BB962C8B-B14F-4D97-AF65-F5344CB8AC3E}">
        <p14:creationId xmlns:p14="http://schemas.microsoft.com/office/powerpoint/2010/main" val="2850557122"/>
      </p:ext>
    </p:extLst>
  </p:cSld>
  <p:clrMapOvr>
    <a:masterClrMapping/>
  </p:clrMapOvr>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ertical Spli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24000" y="1682750"/>
            <a:ext cx="4095600" cy="4489450"/>
          </a:xfrm>
        </p:spPr>
        <p:txBody>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Content Placeholder 3"/>
          <p:cNvSpPr>
            <a:spLocks noGrp="1"/>
          </p:cNvSpPr>
          <p:nvPr>
            <p:ph sz="half" idx="2"/>
          </p:nvPr>
        </p:nvSpPr>
        <p:spPr>
          <a:xfrm>
            <a:off x="4724400" y="1682750"/>
            <a:ext cx="4095600" cy="4489449"/>
          </a:xfrm>
        </p:spPr>
        <p:txBody>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pic>
        <p:nvPicPr>
          <p:cNvPr id="11" name="Picture 7" descr="marine_blue _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15113" y="381000"/>
            <a:ext cx="2160587" cy="4667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GB" smtClean="0"/>
              <a:t>Click to edit Master title style</a:t>
            </a:r>
            <a:endParaRPr lang="en-US" dirty="0"/>
          </a:p>
        </p:txBody>
      </p:sp>
      <p:sp>
        <p:nvSpPr>
          <p:cNvPr id="8" name="Date Placeholder 7"/>
          <p:cNvSpPr>
            <a:spLocks noGrp="1"/>
          </p:cNvSpPr>
          <p:nvPr>
            <p:ph type="dt" sz="half" idx="10"/>
          </p:nvPr>
        </p:nvSpPr>
        <p:spPr/>
        <p:txBody>
          <a:bodyPr/>
          <a:lstStyle/>
          <a:p>
            <a:endParaRPr lang="en-US" dirty="0"/>
          </a:p>
        </p:txBody>
      </p:sp>
      <p:sp>
        <p:nvSpPr>
          <p:cNvPr id="12" name="Footer Placeholder 11"/>
          <p:cNvSpPr>
            <a:spLocks noGrp="1"/>
          </p:cNvSpPr>
          <p:nvPr>
            <p:ph type="ftr" sz="quarter" idx="11"/>
          </p:nvPr>
        </p:nvSpPr>
        <p:spPr/>
        <p:txBody>
          <a:bodyPr/>
          <a:lstStyle/>
          <a:p>
            <a:endParaRPr lang="en-US" dirty="0"/>
          </a:p>
        </p:txBody>
      </p:sp>
      <p:sp>
        <p:nvSpPr>
          <p:cNvPr id="13" name="Slide Number Placeholder 12"/>
          <p:cNvSpPr>
            <a:spLocks noGrp="1"/>
          </p:cNvSpPr>
          <p:nvPr>
            <p:ph type="sldNum" sz="quarter" idx="12"/>
          </p:nvPr>
        </p:nvSpPr>
        <p:spPr/>
        <p:txBody>
          <a:bodyPr/>
          <a:lstStyle/>
          <a:p>
            <a:fld id="{03AC6681-E0FD-2C4C-B392-04A572FD2AA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24000" y="1682750"/>
            <a:ext cx="4095600" cy="63976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324000" y="2322511"/>
            <a:ext cx="4095600" cy="3849689"/>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5" name="Text Placeholder 4"/>
          <p:cNvSpPr>
            <a:spLocks noGrp="1"/>
          </p:cNvSpPr>
          <p:nvPr>
            <p:ph type="body" sz="quarter" idx="3"/>
          </p:nvPr>
        </p:nvSpPr>
        <p:spPr>
          <a:xfrm>
            <a:off x="4724399" y="1682750"/>
            <a:ext cx="4094164" cy="63976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724399" y="2322511"/>
            <a:ext cx="4094164" cy="3849690"/>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pic>
        <p:nvPicPr>
          <p:cNvPr id="12" name="Picture 7" descr="marine_blue _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15113" y="381000"/>
            <a:ext cx="2160587" cy="4667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GB" smtClean="0"/>
              <a:t>Click to edit Master title style</a:t>
            </a:r>
            <a:endParaRPr lang="en-US" dirty="0"/>
          </a:p>
        </p:txBody>
      </p:sp>
      <p:sp>
        <p:nvSpPr>
          <p:cNvPr id="13" name="Date Placeholder 12"/>
          <p:cNvSpPr>
            <a:spLocks noGrp="1"/>
          </p:cNvSpPr>
          <p:nvPr>
            <p:ph type="dt" sz="half" idx="10"/>
          </p:nvPr>
        </p:nvSpPr>
        <p:spPr/>
        <p:txBody>
          <a:bodyPr/>
          <a:lstStyle/>
          <a:p>
            <a:endParaRPr lang="en-US" dirty="0"/>
          </a:p>
        </p:txBody>
      </p:sp>
      <p:sp>
        <p:nvSpPr>
          <p:cNvPr id="14" name="Footer Placeholder 13"/>
          <p:cNvSpPr>
            <a:spLocks noGrp="1"/>
          </p:cNvSpPr>
          <p:nvPr>
            <p:ph type="ftr" sz="quarter" idx="11"/>
          </p:nvPr>
        </p:nvSpPr>
        <p:spPr/>
        <p:txBody>
          <a:bodyPr/>
          <a:lstStyle/>
          <a:p>
            <a:endParaRPr lang="en-US" dirty="0"/>
          </a:p>
        </p:txBody>
      </p:sp>
      <p:sp>
        <p:nvSpPr>
          <p:cNvPr id="15" name="Slide Number Placeholder 14"/>
          <p:cNvSpPr>
            <a:spLocks noGrp="1"/>
          </p:cNvSpPr>
          <p:nvPr>
            <p:ph type="sldNum" sz="quarter" idx="12"/>
          </p:nvPr>
        </p:nvSpPr>
        <p:spPr/>
        <p:txBody>
          <a:bodyPr/>
          <a:lstStyle/>
          <a:p>
            <a:fld id="{03AC6681-E0FD-2C4C-B392-04A572FD2AA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icture with Credit">
    <p:spTree>
      <p:nvGrpSpPr>
        <p:cNvPr id="1" name=""/>
        <p:cNvGrpSpPr/>
        <p:nvPr/>
      </p:nvGrpSpPr>
      <p:grpSpPr>
        <a:xfrm>
          <a:off x="0" y="0"/>
          <a:ext cx="0" cy="0"/>
          <a:chOff x="0" y="0"/>
          <a:chExt cx="0" cy="0"/>
        </a:xfrm>
      </p:grpSpPr>
      <p:sp>
        <p:nvSpPr>
          <p:cNvPr id="8" name="Picture Placeholder 7"/>
          <p:cNvSpPr>
            <a:spLocks noGrp="1"/>
          </p:cNvSpPr>
          <p:nvPr>
            <p:ph type="pic" sz="quarter" idx="13"/>
          </p:nvPr>
        </p:nvSpPr>
        <p:spPr>
          <a:xfrm>
            <a:off x="0" y="0"/>
            <a:ext cx="9144000" cy="6857999"/>
          </a:xfrm>
        </p:spPr>
        <p:txBody>
          <a:bodyPr/>
          <a:lstStyle/>
          <a:p>
            <a:r>
              <a:rPr lang="en-GB" smtClean="0"/>
              <a:t>Drag picture to placeholder or click icon to add</a:t>
            </a:r>
            <a:endParaRPr lang="en-US"/>
          </a:p>
        </p:txBody>
      </p:sp>
      <p:sp>
        <p:nvSpPr>
          <p:cNvPr id="5" name="Slide Number Placeholder 4"/>
          <p:cNvSpPr>
            <a:spLocks noGrp="1"/>
          </p:cNvSpPr>
          <p:nvPr>
            <p:ph type="sldNum" sz="quarter" idx="12"/>
          </p:nvPr>
        </p:nvSpPr>
        <p:spPr/>
        <p:txBody>
          <a:bodyPr/>
          <a:lstStyle/>
          <a:p>
            <a:fld id="{03AC6681-E0FD-2C4C-B392-04A572FD2AAE}" type="slidenum">
              <a:rPr lang="en-US" smtClean="0"/>
              <a:pPr/>
              <a:t>‹#›</a:t>
            </a:fld>
            <a:endParaRPr lang="en-US" dirty="0"/>
          </a:p>
        </p:txBody>
      </p:sp>
      <p:sp>
        <p:nvSpPr>
          <p:cNvPr id="6" name="Text Placeholder 2"/>
          <p:cNvSpPr>
            <a:spLocks noGrp="1"/>
          </p:cNvSpPr>
          <p:nvPr>
            <p:ph type="body" idx="1" hasCustomPrompt="1"/>
          </p:nvPr>
        </p:nvSpPr>
        <p:spPr>
          <a:xfrm>
            <a:off x="324000" y="6316662"/>
            <a:ext cx="6585941" cy="312738"/>
          </a:xfrm>
          <a:effectLst/>
        </p:spPr>
        <p:txBody>
          <a:bodyPr anchor="b"/>
          <a:lstStyle>
            <a:lvl1pPr marL="0" indent="0">
              <a:buNone/>
              <a:defRPr sz="1600" b="0">
                <a:solidFill>
                  <a:schemeClr val="tx1"/>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dirty="0" smtClean="0"/>
              <a:t>Click to add image credit</a:t>
            </a:r>
          </a:p>
        </p:txBody>
      </p:sp>
    </p:spTree>
    <p:extLst>
      <p:ext uri="{BB962C8B-B14F-4D97-AF65-F5344CB8AC3E}">
        <p14:creationId xmlns:p14="http://schemas.microsoft.com/office/powerpoint/2010/main" val="13442963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3" name="Table Placeholder 2"/>
          <p:cNvSpPr>
            <a:spLocks noGrp="1"/>
          </p:cNvSpPr>
          <p:nvPr>
            <p:ph type="tbl" idx="1"/>
          </p:nvPr>
        </p:nvSpPr>
        <p:spPr>
          <a:xfrm>
            <a:off x="324000" y="1682750"/>
            <a:ext cx="8496000" cy="4489450"/>
          </a:xfrm>
        </p:spPr>
        <p:txBody>
          <a:bodyPr/>
          <a:lstStyle/>
          <a:p>
            <a:pPr lvl="0"/>
            <a:r>
              <a:rPr lang="en-GB" noProof="0" smtClean="0"/>
              <a:t>Click icon to add table</a:t>
            </a:r>
            <a:endParaRPr lang="en-US" noProof="0" dirty="0" smtClean="0"/>
          </a:p>
        </p:txBody>
      </p:sp>
      <p:pic>
        <p:nvPicPr>
          <p:cNvPr id="9" name="Picture 7" descr="marine_blue _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15113" y="381000"/>
            <a:ext cx="2160587" cy="4667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GB" smtClean="0"/>
              <a:t>Click to edit Master title style</a:t>
            </a:r>
            <a:endParaRPr lang="en-US" dirty="0"/>
          </a:p>
        </p:txBody>
      </p:sp>
      <p:sp>
        <p:nvSpPr>
          <p:cNvPr id="8" name="Date Placeholder 7"/>
          <p:cNvSpPr>
            <a:spLocks noGrp="1"/>
          </p:cNvSpPr>
          <p:nvPr>
            <p:ph type="dt" sz="half" idx="10"/>
          </p:nvPr>
        </p:nvSpPr>
        <p:spPr/>
        <p:txBody>
          <a:bodyPr/>
          <a:lstStyle/>
          <a:p>
            <a:endParaRPr lang="en-US" dirty="0"/>
          </a:p>
        </p:txBody>
      </p:sp>
      <p:sp>
        <p:nvSpPr>
          <p:cNvPr id="10" name="Footer Placeholder 9"/>
          <p:cNvSpPr>
            <a:spLocks noGrp="1"/>
          </p:cNvSpPr>
          <p:nvPr>
            <p:ph type="ftr" sz="quarter" idx="11"/>
          </p:nvPr>
        </p:nvSpPr>
        <p:spPr/>
        <p:txBody>
          <a:bodyPr/>
          <a:lstStyle/>
          <a:p>
            <a:endParaRPr lang="en-US" dirty="0"/>
          </a:p>
        </p:txBody>
      </p:sp>
      <p:sp>
        <p:nvSpPr>
          <p:cNvPr id="11" name="Slide Number Placeholder 10"/>
          <p:cNvSpPr>
            <a:spLocks noGrp="1"/>
          </p:cNvSpPr>
          <p:nvPr>
            <p:ph type="sldNum" sz="quarter" idx="12"/>
          </p:nvPr>
        </p:nvSpPr>
        <p:spPr/>
        <p:txBody>
          <a:bodyPr/>
          <a:lstStyle/>
          <a:p>
            <a:fld id="{03AC6681-E0FD-2C4C-B392-04A572FD2AA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and Picture">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3AC6681-E0FD-2C4C-B392-04A572FD2AAE}" type="slidenum">
              <a:rPr lang="en-US" smtClean="0"/>
              <a:pPr/>
              <a:t>‹#›</a:t>
            </a:fld>
            <a:endParaRPr lang="en-US"/>
          </a:p>
        </p:txBody>
      </p:sp>
      <p:sp>
        <p:nvSpPr>
          <p:cNvPr id="6" name="Rectangle 3"/>
          <p:cNvSpPr>
            <a:spLocks noGrp="1" noChangeArrowheads="1"/>
          </p:cNvSpPr>
          <p:nvPr>
            <p:ph idx="1"/>
          </p:nvPr>
        </p:nvSpPr>
        <p:spPr bwMode="auto">
          <a:xfrm>
            <a:off x="324000" y="1692000"/>
            <a:ext cx="8496000" cy="210053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lvl1pPr>
              <a:lnSpc>
                <a:spcPct val="100000"/>
              </a:lnSpc>
              <a:spcAft>
                <a:spcPts val="1800"/>
              </a:spcAft>
              <a:defRPr/>
            </a:lvl1pPr>
            <a:lvl2pPr marL="540000" indent="-180000">
              <a:lnSpc>
                <a:spcPct val="100000"/>
              </a:lnSpc>
              <a:spcAft>
                <a:spcPts val="1200"/>
              </a:spcAft>
              <a:buFont typeface="Lucida Grande"/>
              <a:buChar char="–"/>
              <a:defRPr/>
            </a:lvl2pPr>
            <a:lvl3pPr marL="810000" indent="-180000">
              <a:lnSpc>
                <a:spcPct val="100000"/>
              </a:lnSpc>
              <a:spcAft>
                <a:spcPts val="1200"/>
              </a:spcAft>
              <a:buFont typeface="Lucida Grande"/>
              <a:buChar char="–"/>
              <a:defRPr/>
            </a:lvl3pPr>
            <a:lvl4pPr marL="1080000" indent="-180000">
              <a:lnSpc>
                <a:spcPct val="100000"/>
              </a:lnSpc>
              <a:spcAft>
                <a:spcPts val="1200"/>
              </a:spcAft>
              <a:buFont typeface="Lucida Grande"/>
              <a:buChar char="–"/>
              <a:defRPr/>
            </a:lvl4pPr>
            <a:lvl5pPr marL="1350000" indent="-180000">
              <a:lnSpc>
                <a:spcPct val="100000"/>
              </a:lnSpc>
              <a:spcAft>
                <a:spcPts val="1200"/>
              </a:spcAft>
              <a:buFont typeface="Lucida Grande"/>
              <a:buChar cha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dirty="0"/>
          </a:p>
        </p:txBody>
      </p:sp>
      <p:sp>
        <p:nvSpPr>
          <p:cNvPr id="9" name="Picture Placeholder 8"/>
          <p:cNvSpPr>
            <a:spLocks noGrp="1"/>
          </p:cNvSpPr>
          <p:nvPr>
            <p:ph type="pic" sz="quarter" idx="14"/>
          </p:nvPr>
        </p:nvSpPr>
        <p:spPr>
          <a:xfrm>
            <a:off x="327827" y="4077072"/>
            <a:ext cx="8496300" cy="2100263"/>
          </a:xfrm>
        </p:spPr>
        <p:txBody>
          <a:bodyPr/>
          <a:lstStyle/>
          <a:p>
            <a:r>
              <a:rPr lang="en-GB" smtClean="0"/>
              <a:t>Drag picture to placeholder or click icon to add</a:t>
            </a:r>
            <a:endParaRPr lang="en-US"/>
          </a:p>
        </p:txBody>
      </p:sp>
      <p:sp>
        <p:nvSpPr>
          <p:cNvPr id="10" name="Title 9"/>
          <p:cNvSpPr>
            <a:spLocks noGrp="1"/>
          </p:cNvSpPr>
          <p:nvPr>
            <p:ph type="title"/>
          </p:nvPr>
        </p:nvSpPr>
        <p:spPr/>
        <p:txBody>
          <a:bodyPr/>
          <a:lstStyle/>
          <a:p>
            <a:r>
              <a:rPr lang="en-GB" smtClean="0"/>
              <a:t>Click to edit Master title style</a:t>
            </a:r>
            <a:endParaRPr lang="en-US"/>
          </a:p>
        </p:txBody>
      </p:sp>
      <p:pic>
        <p:nvPicPr>
          <p:cNvPr id="8" name="Picture 7" descr="marine_blue _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15113" y="381000"/>
            <a:ext cx="2160587" cy="466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52340467"/>
      </p:ext>
    </p:extLst>
  </p:cSld>
  <p:clrMapOvr>
    <a:masterClrMapping/>
  </p:clrMapOvr>
  <p:timing>
    <p:tnLst>
      <p:par>
        <p:cTn xmlns:p14="http://schemas.microsoft.com/office/powerpoint/2010/main" id="1" dur="indefinite" restart="never" nodeType="tmRoot"/>
      </p:par>
    </p:tnLst>
  </p:timing>
  <p:extLst>
    <p:ext uri="{DCECCB84-F9BA-43D5-87BE-67443E8EF086}">
      <p15:sldGuideLst xmlns="" xmlns:p15="http://schemas.microsoft.com/office/powerpoint/2012/main">
        <p15:guide id="1" orient="horz" pos="3884" userDrawn="1">
          <p15:clr>
            <a:srgbClr val="FBAE40"/>
          </p15:clr>
        </p15:guide>
        <p15:guide id="2" pos="2880" userDrawn="1">
          <p15:clr>
            <a:srgbClr val="FBAE40"/>
          </p15:clr>
        </p15:guide>
      </p15:sldGuideLst>
    </p:ext>
  </p:extLst>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24000" y="900000"/>
            <a:ext cx="8496000" cy="64928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GB" smtClean="0"/>
              <a:t>Click to edit Master title style</a:t>
            </a:r>
            <a:endParaRPr lang="en-GB" dirty="0"/>
          </a:p>
        </p:txBody>
      </p:sp>
      <p:sp>
        <p:nvSpPr>
          <p:cNvPr id="1027" name="Rectangle 3"/>
          <p:cNvSpPr>
            <a:spLocks noGrp="1" noChangeArrowheads="1"/>
          </p:cNvSpPr>
          <p:nvPr>
            <p:ph type="body" idx="1"/>
          </p:nvPr>
        </p:nvSpPr>
        <p:spPr bwMode="auto">
          <a:xfrm>
            <a:off x="324000" y="1692000"/>
            <a:ext cx="8496000" cy="446908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dirty="0"/>
          </a:p>
        </p:txBody>
      </p:sp>
      <p:sp>
        <p:nvSpPr>
          <p:cNvPr id="2" name="Rectangle 4"/>
          <p:cNvSpPr>
            <a:spLocks noGrp="1" noChangeArrowheads="1"/>
          </p:cNvSpPr>
          <p:nvPr>
            <p:ph type="dt" sz="half" idx="2"/>
          </p:nvPr>
        </p:nvSpPr>
        <p:spPr bwMode="auto">
          <a:xfrm>
            <a:off x="324000" y="6324600"/>
            <a:ext cx="1752600" cy="30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a:defRPr sz="1400" dirty="0">
                <a:latin typeface="Georgia"/>
                <a:ea typeface="ＭＳ Ｐゴシック" pitchFamily="-106" charset="-128"/>
                <a:cs typeface="Georgia"/>
              </a:defRPr>
            </a:lvl1pPr>
          </a:lstStyle>
          <a:p>
            <a:endParaRPr lang="en-US" dirty="0"/>
          </a:p>
        </p:txBody>
      </p:sp>
      <p:sp>
        <p:nvSpPr>
          <p:cNvPr id="3" name="Rectangle 5"/>
          <p:cNvSpPr>
            <a:spLocks noGrp="1" noChangeArrowheads="1"/>
          </p:cNvSpPr>
          <p:nvPr>
            <p:ph type="ftr" sz="quarter" idx="3"/>
          </p:nvPr>
        </p:nvSpPr>
        <p:spPr bwMode="auto">
          <a:xfrm>
            <a:off x="3048000" y="6324600"/>
            <a:ext cx="2895600" cy="30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dirty="0">
                <a:latin typeface="Georgia"/>
                <a:ea typeface="ＭＳ Ｐゴシック" pitchFamily="-106" charset="-128"/>
                <a:cs typeface="Georgia"/>
              </a:defRPr>
            </a:lvl1pPr>
          </a:lstStyle>
          <a:p>
            <a:endParaRPr lang="en-US" dirty="0"/>
          </a:p>
        </p:txBody>
      </p:sp>
      <p:sp>
        <p:nvSpPr>
          <p:cNvPr id="1030" name="Rectangle 6"/>
          <p:cNvSpPr>
            <a:spLocks noGrp="1" noChangeArrowheads="1"/>
          </p:cNvSpPr>
          <p:nvPr>
            <p:ph type="sldNum" sz="quarter" idx="4"/>
          </p:nvPr>
        </p:nvSpPr>
        <p:spPr bwMode="auto">
          <a:xfrm>
            <a:off x="7067400" y="6316662"/>
            <a:ext cx="1752600" cy="312738"/>
          </a:xfrm>
          <a:prstGeom prst="rect">
            <a:avLst/>
          </a:prstGeom>
          <a:noFill/>
          <a:ln w="9525">
            <a:noFill/>
            <a:miter lim="800000"/>
            <a:headEnd/>
            <a:tailEnd/>
          </a:ln>
        </p:spPr>
        <p:txBody>
          <a:bodyPr vert="horz" wrap="square" lIns="91440" tIns="45720" rIns="0" bIns="45720" numCol="1" anchor="t" anchorCtr="0" compatLnSpc="1">
            <a:prstTxWarp prst="textNoShape">
              <a:avLst/>
            </a:prstTxWarp>
          </a:bodyPr>
          <a:lstStyle>
            <a:lvl1pPr algn="r">
              <a:defRPr sz="1400">
                <a:latin typeface="Georgia"/>
                <a:ea typeface="ＭＳ Ｐゴシック" pitchFamily="-106" charset="-128"/>
                <a:cs typeface="Georgia"/>
              </a:defRPr>
            </a:lvl1pPr>
          </a:lstStyle>
          <a:p>
            <a:fld id="{03AC6681-E0FD-2C4C-B392-04A572FD2AA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51" r:id="rId4"/>
    <p:sldLayoutId id="2147483742" r:id="rId5"/>
    <p:sldLayoutId id="2147483743" r:id="rId6"/>
    <p:sldLayoutId id="2147483753" r:id="rId7"/>
    <p:sldLayoutId id="2147483750" r:id="rId8"/>
    <p:sldLayoutId id="2147483752" r:id="rId9"/>
    <p:sldLayoutId id="2147483754" r:id="rId10"/>
    <p:sldLayoutId id="2147483755" r:id="rId11"/>
    <p:sldLayoutId id="2147483744" r:id="rId12"/>
    <p:sldLayoutId id="2147483745" r:id="rId13"/>
  </p:sldLayoutIdLst>
  <p:hf hdr="0" ftr="0" dt="0"/>
  <p:txStyles>
    <p:titleStyle>
      <a:lvl1pPr algn="l" rtl="0" eaLnBrk="1" fontAlgn="base" hangingPunct="1">
        <a:spcBef>
          <a:spcPct val="0"/>
        </a:spcBef>
        <a:spcAft>
          <a:spcPct val="0"/>
        </a:spcAft>
        <a:defRPr sz="3200">
          <a:solidFill>
            <a:schemeClr val="tx2"/>
          </a:solidFill>
          <a:latin typeface="+mj-lt"/>
          <a:ea typeface="+mj-ea"/>
          <a:cs typeface="+mj-cs"/>
        </a:defRPr>
      </a:lvl1pPr>
      <a:lvl2pPr algn="l" rtl="0" eaLnBrk="1" fontAlgn="base" hangingPunct="1">
        <a:spcBef>
          <a:spcPct val="0"/>
        </a:spcBef>
        <a:spcAft>
          <a:spcPct val="0"/>
        </a:spcAft>
        <a:defRPr sz="3200">
          <a:solidFill>
            <a:schemeClr val="tx2"/>
          </a:solidFill>
          <a:latin typeface="Georgia" pitchFamily="-106" charset="0"/>
          <a:ea typeface="ＭＳ Ｐゴシック" pitchFamily="-106" charset="-128"/>
          <a:cs typeface="ＭＳ Ｐゴシック" pitchFamily="-106" charset="-128"/>
        </a:defRPr>
      </a:lvl2pPr>
      <a:lvl3pPr algn="l" rtl="0" eaLnBrk="1" fontAlgn="base" hangingPunct="1">
        <a:spcBef>
          <a:spcPct val="0"/>
        </a:spcBef>
        <a:spcAft>
          <a:spcPct val="0"/>
        </a:spcAft>
        <a:defRPr sz="3200">
          <a:solidFill>
            <a:schemeClr val="tx2"/>
          </a:solidFill>
          <a:latin typeface="Georgia" pitchFamily="-106" charset="0"/>
          <a:ea typeface="ＭＳ Ｐゴシック" pitchFamily="-106" charset="-128"/>
          <a:cs typeface="ＭＳ Ｐゴシック" pitchFamily="-106" charset="-128"/>
        </a:defRPr>
      </a:lvl3pPr>
      <a:lvl4pPr algn="l" rtl="0" eaLnBrk="1" fontAlgn="base" hangingPunct="1">
        <a:spcBef>
          <a:spcPct val="0"/>
        </a:spcBef>
        <a:spcAft>
          <a:spcPct val="0"/>
        </a:spcAft>
        <a:defRPr sz="3200">
          <a:solidFill>
            <a:schemeClr val="tx2"/>
          </a:solidFill>
          <a:latin typeface="Georgia" pitchFamily="-106" charset="0"/>
          <a:ea typeface="ＭＳ Ｐゴシック" pitchFamily="-106" charset="-128"/>
          <a:cs typeface="ＭＳ Ｐゴシック" pitchFamily="-106" charset="-128"/>
        </a:defRPr>
      </a:lvl4pPr>
      <a:lvl5pPr algn="l" rtl="0" eaLnBrk="1" fontAlgn="base" hangingPunct="1">
        <a:spcBef>
          <a:spcPct val="0"/>
        </a:spcBef>
        <a:spcAft>
          <a:spcPct val="0"/>
        </a:spcAft>
        <a:defRPr sz="3200">
          <a:solidFill>
            <a:schemeClr val="tx2"/>
          </a:solidFill>
          <a:latin typeface="Georgia" pitchFamily="-106" charset="0"/>
          <a:ea typeface="ＭＳ Ｐゴシック" pitchFamily="-106" charset="-128"/>
          <a:cs typeface="ＭＳ Ｐゴシック" pitchFamily="-106" charset="-128"/>
        </a:defRPr>
      </a:lvl5pPr>
      <a:lvl6pPr marL="457200" algn="l" rtl="0" eaLnBrk="1" fontAlgn="base" hangingPunct="1">
        <a:spcBef>
          <a:spcPct val="0"/>
        </a:spcBef>
        <a:spcAft>
          <a:spcPct val="0"/>
        </a:spcAft>
        <a:defRPr sz="3500">
          <a:solidFill>
            <a:schemeClr val="tx2"/>
          </a:solidFill>
          <a:latin typeface="Georgia" pitchFamily="-106" charset="0"/>
          <a:ea typeface="ＭＳ Ｐゴシック" pitchFamily="-106" charset="-128"/>
          <a:cs typeface="ＭＳ Ｐゴシック" pitchFamily="-106" charset="-128"/>
        </a:defRPr>
      </a:lvl6pPr>
      <a:lvl7pPr marL="914400" algn="l" rtl="0" eaLnBrk="1" fontAlgn="base" hangingPunct="1">
        <a:spcBef>
          <a:spcPct val="0"/>
        </a:spcBef>
        <a:spcAft>
          <a:spcPct val="0"/>
        </a:spcAft>
        <a:defRPr sz="3500">
          <a:solidFill>
            <a:schemeClr val="tx2"/>
          </a:solidFill>
          <a:latin typeface="Georgia" pitchFamily="-106" charset="0"/>
          <a:ea typeface="ＭＳ Ｐゴシック" pitchFamily="-106" charset="-128"/>
          <a:cs typeface="ＭＳ Ｐゴシック" pitchFamily="-106" charset="-128"/>
        </a:defRPr>
      </a:lvl7pPr>
      <a:lvl8pPr marL="1371600" algn="l" rtl="0" eaLnBrk="1" fontAlgn="base" hangingPunct="1">
        <a:spcBef>
          <a:spcPct val="0"/>
        </a:spcBef>
        <a:spcAft>
          <a:spcPct val="0"/>
        </a:spcAft>
        <a:defRPr sz="3500">
          <a:solidFill>
            <a:schemeClr val="tx2"/>
          </a:solidFill>
          <a:latin typeface="Georgia" pitchFamily="-106" charset="0"/>
          <a:ea typeface="ＭＳ Ｐゴシック" pitchFamily="-106" charset="-128"/>
          <a:cs typeface="ＭＳ Ｐゴシック" pitchFamily="-106" charset="-128"/>
        </a:defRPr>
      </a:lvl8pPr>
      <a:lvl9pPr marL="1828800" algn="l" rtl="0" eaLnBrk="1" fontAlgn="base" hangingPunct="1">
        <a:spcBef>
          <a:spcPct val="0"/>
        </a:spcBef>
        <a:spcAft>
          <a:spcPct val="0"/>
        </a:spcAft>
        <a:defRPr sz="3500">
          <a:solidFill>
            <a:schemeClr val="tx2"/>
          </a:solidFill>
          <a:latin typeface="Georgia" pitchFamily="-106" charset="0"/>
          <a:ea typeface="ＭＳ Ｐゴシック" pitchFamily="-106" charset="-128"/>
          <a:cs typeface="ＭＳ Ｐゴシック" pitchFamily="-106" charset="-128"/>
        </a:defRPr>
      </a:lvl9pPr>
    </p:titleStyle>
    <p:bodyStyle>
      <a:lvl1pPr marL="174625" indent="-174625" algn="l" rtl="0" eaLnBrk="1" fontAlgn="base" hangingPunct="1">
        <a:spcBef>
          <a:spcPct val="0"/>
        </a:spcBef>
        <a:spcAft>
          <a:spcPts val="1800"/>
        </a:spcAft>
        <a:buFont typeface="Arial"/>
        <a:buChar char="•"/>
        <a:defRPr sz="2400">
          <a:solidFill>
            <a:schemeClr val="tx1"/>
          </a:solidFill>
          <a:latin typeface="+mn-lt"/>
          <a:ea typeface="+mn-ea"/>
          <a:cs typeface="+mn-cs"/>
        </a:defRPr>
      </a:lvl1pPr>
      <a:lvl2pPr marL="449263" indent="-176213" algn="l" rtl="0" eaLnBrk="1" fontAlgn="base" hangingPunct="1">
        <a:spcBef>
          <a:spcPct val="0"/>
        </a:spcBef>
        <a:spcAft>
          <a:spcPts val="1200"/>
        </a:spcAft>
        <a:buFont typeface="Lucida Grande"/>
        <a:buChar char="-"/>
        <a:defRPr sz="2000">
          <a:solidFill>
            <a:schemeClr val="tx1"/>
          </a:solidFill>
          <a:latin typeface="+mn-lt"/>
          <a:ea typeface="+mn-ea"/>
        </a:defRPr>
      </a:lvl2pPr>
      <a:lvl3pPr marL="722313" indent="-185738" algn="l" rtl="0" eaLnBrk="1" fontAlgn="base" hangingPunct="1">
        <a:spcBef>
          <a:spcPct val="0"/>
        </a:spcBef>
        <a:spcAft>
          <a:spcPts val="1200"/>
        </a:spcAft>
        <a:buFont typeface="Lucida Grande"/>
        <a:buChar char="-"/>
        <a:defRPr sz="2000">
          <a:solidFill>
            <a:schemeClr val="tx1"/>
          </a:solidFill>
          <a:latin typeface="+mn-lt"/>
          <a:ea typeface="+mn-ea"/>
        </a:defRPr>
      </a:lvl3pPr>
      <a:lvl4pPr marL="985838" indent="-176213" algn="l" rtl="0" eaLnBrk="1" fontAlgn="base" hangingPunct="1">
        <a:spcBef>
          <a:spcPct val="0"/>
        </a:spcBef>
        <a:spcAft>
          <a:spcPts val="1200"/>
        </a:spcAft>
        <a:buFont typeface="Lucida Grande"/>
        <a:buChar char="-"/>
        <a:defRPr sz="2000">
          <a:solidFill>
            <a:schemeClr val="tx1"/>
          </a:solidFill>
          <a:latin typeface="+mn-lt"/>
          <a:ea typeface="+mn-ea"/>
        </a:defRPr>
      </a:lvl4pPr>
      <a:lvl5pPr marL="1258888" indent="-185738" algn="l" rtl="0" eaLnBrk="1" fontAlgn="base" hangingPunct="1">
        <a:spcBef>
          <a:spcPct val="0"/>
        </a:spcBef>
        <a:spcAft>
          <a:spcPts val="1200"/>
        </a:spcAft>
        <a:buFont typeface="Lucida Grande"/>
        <a:buChar char="-"/>
        <a:defRPr sz="2000">
          <a:solidFill>
            <a:schemeClr val="tx1"/>
          </a:solidFill>
          <a:latin typeface="+mn-lt"/>
          <a:ea typeface="+mn-ea"/>
        </a:defRPr>
      </a:lvl5pPr>
      <a:lvl6pPr marL="2514600" indent="-228600" algn="l" rtl="0" eaLnBrk="1" fontAlgn="base" hangingPunct="1">
        <a:lnSpc>
          <a:spcPct val="90000"/>
        </a:lnSpc>
        <a:spcBef>
          <a:spcPct val="20000"/>
        </a:spcBef>
        <a:spcAft>
          <a:spcPct val="0"/>
        </a:spcAft>
        <a:buChar char="»"/>
        <a:defRPr sz="2400">
          <a:solidFill>
            <a:schemeClr val="tx1"/>
          </a:solidFill>
          <a:latin typeface="+mn-lt"/>
          <a:ea typeface="+mn-ea"/>
        </a:defRPr>
      </a:lvl6pPr>
      <a:lvl7pPr marL="2971800" indent="-228600" algn="l" rtl="0" eaLnBrk="1" fontAlgn="base" hangingPunct="1">
        <a:lnSpc>
          <a:spcPct val="90000"/>
        </a:lnSpc>
        <a:spcBef>
          <a:spcPct val="20000"/>
        </a:spcBef>
        <a:spcAft>
          <a:spcPct val="0"/>
        </a:spcAft>
        <a:buChar char="»"/>
        <a:defRPr sz="2400">
          <a:solidFill>
            <a:schemeClr val="tx1"/>
          </a:solidFill>
          <a:latin typeface="+mn-lt"/>
          <a:ea typeface="+mn-ea"/>
        </a:defRPr>
      </a:lvl7pPr>
      <a:lvl8pPr marL="3429000" indent="-228600" algn="l" rtl="0" eaLnBrk="1" fontAlgn="base" hangingPunct="1">
        <a:lnSpc>
          <a:spcPct val="90000"/>
        </a:lnSpc>
        <a:spcBef>
          <a:spcPct val="20000"/>
        </a:spcBef>
        <a:spcAft>
          <a:spcPct val="0"/>
        </a:spcAft>
        <a:buChar char="»"/>
        <a:defRPr sz="2400">
          <a:solidFill>
            <a:schemeClr val="tx1"/>
          </a:solidFill>
          <a:latin typeface="+mn-lt"/>
          <a:ea typeface="+mn-ea"/>
        </a:defRPr>
      </a:lvl8pPr>
      <a:lvl9pPr marL="3886200" indent="-228600" algn="l" rtl="0" eaLnBrk="1" fontAlgn="base" hangingPunct="1">
        <a:lnSpc>
          <a:spcPct val="90000"/>
        </a:lnSpc>
        <a:spcBef>
          <a:spcPct val="20000"/>
        </a:spcBef>
        <a:spcAft>
          <a:spcPct val="0"/>
        </a:spcAft>
        <a:buChar char="»"/>
        <a:defRPr sz="24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6.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5.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8.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0.xml"/><Relationship Id="rId3" Type="http://schemas.openxmlformats.org/officeDocument/2006/relationships/image" Target="../media/image7.png"/></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4" Type="http://schemas.openxmlformats.org/officeDocument/2006/relationships/image" Target="../media/image6.png"/><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Web Advertising and Cookies</a:t>
            </a:r>
            <a:endParaRPr lang="en-GB" dirty="0"/>
          </a:p>
        </p:txBody>
      </p:sp>
      <p:sp>
        <p:nvSpPr>
          <p:cNvPr id="3" name="Subtitle 2"/>
          <p:cNvSpPr>
            <a:spLocks noGrp="1"/>
          </p:cNvSpPr>
          <p:nvPr>
            <p:ph type="subTitle" idx="1"/>
          </p:nvPr>
        </p:nvSpPr>
        <p:spPr/>
        <p:txBody>
          <a:bodyPr/>
          <a:lstStyle/>
          <a:p>
            <a:r>
              <a:rPr lang="en-GB" dirty="0" smtClean="0"/>
              <a:t>COMP3220/6218</a:t>
            </a:r>
          </a:p>
          <a:p>
            <a:r>
              <a:rPr lang="en-GB" dirty="0" smtClean="0"/>
              <a:t>Web Infrastructure/</a:t>
            </a:r>
            <a:r>
              <a:rPr lang="en-GB" smtClean="0"/>
              <a:t>Web Architecture</a:t>
            </a:r>
            <a:endParaRPr lang="en-GB" dirty="0"/>
          </a:p>
        </p:txBody>
      </p:sp>
      <p:sp>
        <p:nvSpPr>
          <p:cNvPr id="4" name="Text Placeholder 3"/>
          <p:cNvSpPr>
            <a:spLocks noGrp="1"/>
          </p:cNvSpPr>
          <p:nvPr>
            <p:ph type="body" sz="quarter" idx="10"/>
          </p:nvPr>
        </p:nvSpPr>
        <p:spPr/>
        <p:txBody>
          <a:bodyPr/>
          <a:lstStyle/>
          <a:p>
            <a:r>
              <a:rPr lang="en-GB" dirty="0"/>
              <a:t>Heather </a:t>
            </a:r>
            <a:r>
              <a:rPr lang="en-GB" dirty="0" smtClean="0"/>
              <a:t>Packer </a:t>
            </a:r>
            <a:r>
              <a:rPr lang="mr-IN" dirty="0" smtClean="0"/>
              <a:t>–</a:t>
            </a:r>
            <a:r>
              <a:rPr lang="en-GB" dirty="0" smtClean="0"/>
              <a:t> hp3@ecs.soton.ac.uk</a:t>
            </a:r>
            <a:endParaRPr lang="en-GB" dirty="0"/>
          </a:p>
          <a:p>
            <a:r>
              <a:rPr lang="en-GB" dirty="0" smtClean="0"/>
              <a:t>27/11/18</a:t>
            </a:r>
            <a:endParaRPr lang="en-GB" dirty="0"/>
          </a:p>
        </p:txBody>
      </p:sp>
    </p:spTree>
    <p:extLst>
      <p:ext uri="{BB962C8B-B14F-4D97-AF65-F5344CB8AC3E}">
        <p14:creationId xmlns:p14="http://schemas.microsoft.com/office/powerpoint/2010/main" val="1759007382"/>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Factors that Affect the Rates Charged</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10</a:t>
            </a:fld>
            <a:endParaRPr lang="en-US" dirty="0"/>
          </a:p>
        </p:txBody>
      </p:sp>
      <p:sp>
        <p:nvSpPr>
          <p:cNvPr id="4" name="Content Placeholder 3"/>
          <p:cNvSpPr>
            <a:spLocks noGrp="1"/>
          </p:cNvSpPr>
          <p:nvPr>
            <p:ph idx="1"/>
          </p:nvPr>
        </p:nvSpPr>
        <p:spPr/>
        <p:txBody>
          <a:bodyPr/>
          <a:lstStyle/>
          <a:p>
            <a:r>
              <a:rPr lang="en-US" sz="2000" dirty="0" smtClean="0">
                <a:solidFill>
                  <a:schemeClr val="bg1">
                    <a:lumMod val="65000"/>
                  </a:schemeClr>
                </a:solidFill>
              </a:rPr>
              <a:t>Ad size and type</a:t>
            </a:r>
          </a:p>
          <a:p>
            <a:r>
              <a:rPr lang="en-US" sz="2000" dirty="0" smtClean="0">
                <a:solidFill>
                  <a:schemeClr val="bg1">
                    <a:lumMod val="65000"/>
                  </a:schemeClr>
                </a:solidFill>
              </a:rPr>
              <a:t>Location of an ad on the page</a:t>
            </a:r>
            <a:endParaRPr lang="en-US" sz="2000" dirty="0" smtClean="0"/>
          </a:p>
          <a:p>
            <a:r>
              <a:rPr lang="en-US" sz="2000" dirty="0" smtClean="0"/>
              <a:t>The nature of the site</a:t>
            </a:r>
          </a:p>
          <a:p>
            <a:pPr lvl="1"/>
            <a:r>
              <a:rPr lang="en-US" sz="1800" dirty="0" smtClean="0"/>
              <a:t>Content sites </a:t>
            </a:r>
            <a:r>
              <a:rPr lang="en-US" sz="1800" dirty="0" err="1" smtClean="0"/>
              <a:t>vs</a:t>
            </a:r>
            <a:r>
              <a:rPr lang="en-US" sz="1800" dirty="0" smtClean="0"/>
              <a:t> portals</a:t>
            </a:r>
          </a:p>
          <a:p>
            <a:pPr lvl="1"/>
            <a:r>
              <a:rPr lang="en-US" sz="1800" dirty="0" smtClean="0"/>
              <a:t>Google, Facebook</a:t>
            </a:r>
          </a:p>
          <a:p>
            <a:r>
              <a:rPr lang="en-US" sz="2000" dirty="0" smtClean="0"/>
              <a:t>Contract length</a:t>
            </a:r>
          </a:p>
          <a:p>
            <a:r>
              <a:rPr lang="en-US" sz="2000" dirty="0" smtClean="0"/>
              <a:t>Cost Model</a:t>
            </a:r>
          </a:p>
          <a:p>
            <a:pPr marL="360000" lvl="1" indent="0">
              <a:buNone/>
            </a:pPr>
            <a:endParaRPr lang="en-US" dirty="0"/>
          </a:p>
        </p:txBody>
      </p:sp>
    </p:spTree>
    <p:extLst>
      <p:ext uri="{BB962C8B-B14F-4D97-AF65-F5344CB8AC3E}">
        <p14:creationId xmlns:p14="http://schemas.microsoft.com/office/powerpoint/2010/main" val="1894914972"/>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 Model</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11</a:t>
            </a:fld>
            <a:endParaRPr lang="en-US" dirty="0"/>
          </a:p>
        </p:txBody>
      </p:sp>
      <p:sp>
        <p:nvSpPr>
          <p:cNvPr id="4" name="Content Placeholder 3"/>
          <p:cNvSpPr>
            <a:spLocks noGrp="1"/>
          </p:cNvSpPr>
          <p:nvPr>
            <p:ph idx="1"/>
          </p:nvPr>
        </p:nvSpPr>
        <p:spPr/>
        <p:txBody>
          <a:bodyPr/>
          <a:lstStyle/>
          <a:p>
            <a:pPr marL="457200" indent="-457200">
              <a:buFont typeface="+mj-lt"/>
              <a:buAutoNum type="arabicPeriod"/>
            </a:pPr>
            <a:r>
              <a:rPr lang="en-US" b="1" dirty="0" smtClean="0"/>
              <a:t>CPM </a:t>
            </a:r>
            <a:r>
              <a:rPr lang="mr-IN" b="1" dirty="0" smtClean="0"/>
              <a:t>–</a:t>
            </a:r>
            <a:r>
              <a:rPr lang="en-US" b="1" dirty="0" smtClean="0"/>
              <a:t>Cost Per Mille (1,000 impressions) </a:t>
            </a:r>
          </a:p>
          <a:p>
            <a:pPr lvl="1">
              <a:buFont typeface="Arial"/>
              <a:buChar char="•"/>
            </a:pPr>
            <a:r>
              <a:rPr lang="en-US" dirty="0" smtClean="0"/>
              <a:t>Whether </a:t>
            </a:r>
            <a:r>
              <a:rPr lang="en-US" dirty="0"/>
              <a:t>the ad is clicked is not taken into </a:t>
            </a:r>
            <a:r>
              <a:rPr lang="en-US" dirty="0" smtClean="0"/>
              <a:t>account.</a:t>
            </a:r>
            <a:r>
              <a:rPr lang="en-US" dirty="0"/>
              <a:t> </a:t>
            </a:r>
            <a:endParaRPr lang="en-US" dirty="0" smtClean="0"/>
          </a:p>
          <a:p>
            <a:pPr lvl="1">
              <a:buFont typeface="Arial"/>
              <a:buChar char="•"/>
            </a:pPr>
            <a:r>
              <a:rPr lang="en-US" dirty="0" smtClean="0"/>
              <a:t>Each </a:t>
            </a:r>
            <a:r>
              <a:rPr lang="en-US" dirty="0"/>
              <a:t>time an ad is fetched, it is counted as one impression</a:t>
            </a:r>
            <a:r>
              <a:rPr lang="en-US" dirty="0" smtClean="0"/>
              <a:t>.</a:t>
            </a:r>
          </a:p>
          <a:p>
            <a:pPr lvl="1">
              <a:buFont typeface="Arial"/>
              <a:buChar char="•"/>
            </a:pPr>
            <a:r>
              <a:rPr lang="en-US" b="1" dirty="0" smtClean="0"/>
              <a:t>CPM = Total spending/Number of impressions</a:t>
            </a:r>
          </a:p>
          <a:p>
            <a:pPr marL="457200" indent="-457200">
              <a:buFont typeface="+mj-lt"/>
              <a:buAutoNum type="arabicPeriod" startAt="2"/>
            </a:pPr>
            <a:r>
              <a:rPr lang="en-US" b="1" dirty="0"/>
              <a:t>CPC/PPC </a:t>
            </a:r>
            <a:r>
              <a:rPr lang="mr-IN" b="1" dirty="0"/>
              <a:t>–</a:t>
            </a:r>
            <a:r>
              <a:rPr lang="en-US" b="1" dirty="0"/>
              <a:t> Cost per Click/Pay per Click</a:t>
            </a:r>
          </a:p>
          <a:p>
            <a:pPr lvl="1">
              <a:buFont typeface="Arial"/>
              <a:buChar char="•"/>
            </a:pPr>
            <a:r>
              <a:rPr lang="en-US" dirty="0"/>
              <a:t> an advertiser pays a publisher when the ad is clicked</a:t>
            </a:r>
          </a:p>
          <a:p>
            <a:pPr lvl="1">
              <a:buFont typeface="Arial"/>
              <a:buChar char="•"/>
            </a:pPr>
            <a:r>
              <a:rPr lang="en-US" b="1" dirty="0"/>
              <a:t>CPC = Total spending/Number of clicks</a:t>
            </a:r>
          </a:p>
          <a:p>
            <a:pPr lvl="1">
              <a:buFont typeface="Arial"/>
              <a:buChar char="•"/>
            </a:pPr>
            <a:endParaRPr lang="en-US" dirty="0" smtClean="0"/>
          </a:p>
        </p:txBody>
      </p:sp>
    </p:spTree>
    <p:extLst>
      <p:ext uri="{BB962C8B-B14F-4D97-AF65-F5344CB8AC3E}">
        <p14:creationId xmlns:p14="http://schemas.microsoft.com/office/powerpoint/2010/main" val="3591648797"/>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 Model</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12</a:t>
            </a:fld>
            <a:endParaRPr lang="en-US" dirty="0"/>
          </a:p>
        </p:txBody>
      </p:sp>
      <p:sp>
        <p:nvSpPr>
          <p:cNvPr id="4" name="Content Placeholder 3"/>
          <p:cNvSpPr>
            <a:spLocks noGrp="1"/>
          </p:cNvSpPr>
          <p:nvPr>
            <p:ph idx="1"/>
          </p:nvPr>
        </p:nvSpPr>
        <p:spPr/>
        <p:txBody>
          <a:bodyPr/>
          <a:lstStyle/>
          <a:p>
            <a:pPr marL="457200" indent="-457200">
              <a:buFont typeface="+mj-lt"/>
              <a:buAutoNum type="arabicPeriod" startAt="3"/>
            </a:pPr>
            <a:r>
              <a:rPr lang="en-US" b="1" dirty="0" smtClean="0"/>
              <a:t>CPA </a:t>
            </a:r>
            <a:r>
              <a:rPr lang="mr-IN" b="1" dirty="0" smtClean="0"/>
              <a:t>–</a:t>
            </a:r>
            <a:r>
              <a:rPr lang="en-US" b="1" dirty="0" smtClean="0"/>
              <a:t> Cost per Action</a:t>
            </a:r>
            <a:endParaRPr lang="en-US" b="1" dirty="0"/>
          </a:p>
          <a:p>
            <a:pPr lvl="1">
              <a:buFont typeface="Arial"/>
              <a:buChar char="•"/>
            </a:pPr>
            <a:r>
              <a:rPr lang="en-US" dirty="0" smtClean="0"/>
              <a:t>Mailing list</a:t>
            </a:r>
          </a:p>
          <a:p>
            <a:pPr lvl="1">
              <a:buFont typeface="Arial"/>
              <a:buChar char="•"/>
            </a:pPr>
            <a:r>
              <a:rPr lang="en-US" dirty="0" smtClean="0"/>
              <a:t>Buying an item            Conversions</a:t>
            </a:r>
          </a:p>
          <a:p>
            <a:pPr lvl="1">
              <a:buFont typeface="Arial"/>
              <a:buChar char="•"/>
            </a:pPr>
            <a:r>
              <a:rPr lang="en-US" dirty="0" smtClean="0"/>
              <a:t>Request quote</a:t>
            </a:r>
          </a:p>
          <a:p>
            <a:pPr lvl="1">
              <a:buFont typeface="Arial"/>
              <a:buChar char="•"/>
            </a:pPr>
            <a:r>
              <a:rPr lang="en-US" b="1" dirty="0" smtClean="0"/>
              <a:t>CPA = Total spending/Number of conversions</a:t>
            </a:r>
          </a:p>
          <a:p>
            <a:pPr marL="360000" lvl="1" indent="0">
              <a:buNone/>
            </a:pPr>
            <a:endParaRPr lang="en-US" b="1" dirty="0" smtClean="0"/>
          </a:p>
          <a:p>
            <a:r>
              <a:rPr lang="en-US" b="1" dirty="0"/>
              <a:t>CTR </a:t>
            </a:r>
            <a:r>
              <a:rPr lang="mr-IN" b="1" dirty="0"/>
              <a:t>–</a:t>
            </a:r>
            <a:r>
              <a:rPr lang="en-US" b="1" dirty="0"/>
              <a:t> Click through rate </a:t>
            </a:r>
          </a:p>
          <a:p>
            <a:pPr lvl="2">
              <a:buFont typeface="Arial"/>
              <a:buChar char="•"/>
            </a:pPr>
            <a:r>
              <a:rPr lang="en-US" dirty="0"/>
              <a:t>CTR = (Total clicks/Number of impressions) x 100 </a:t>
            </a:r>
          </a:p>
          <a:p>
            <a:pPr lvl="1">
              <a:buFont typeface="Arial"/>
              <a:buChar char="•"/>
            </a:pPr>
            <a:endParaRPr lang="en-US" b="1" dirty="0" smtClean="0"/>
          </a:p>
        </p:txBody>
      </p:sp>
      <p:sp>
        <p:nvSpPr>
          <p:cNvPr id="5" name="Right Brace 4"/>
          <p:cNvSpPr/>
          <p:nvPr/>
        </p:nvSpPr>
        <p:spPr bwMode="auto">
          <a:xfrm>
            <a:off x="2818904" y="2376019"/>
            <a:ext cx="340746" cy="1146227"/>
          </a:xfrm>
          <a:prstGeom prst="rightBrace">
            <a:avLst/>
          </a:prstGeom>
          <a:no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Tree>
    <p:extLst>
      <p:ext uri="{BB962C8B-B14F-4D97-AF65-F5344CB8AC3E}">
        <p14:creationId xmlns:p14="http://schemas.microsoft.com/office/powerpoint/2010/main" val="565205119"/>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Effectiveness and Pricing of Advertisement</a:t>
            </a:r>
            <a:br>
              <a:rPr lang="en-US" dirty="0"/>
            </a:b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13</a:t>
            </a:fld>
            <a:endParaRPr lang="en-US" dirty="0"/>
          </a:p>
        </p:txBody>
      </p:sp>
      <p:sp>
        <p:nvSpPr>
          <p:cNvPr id="4" name="Content Placeholder 3"/>
          <p:cNvSpPr>
            <a:spLocks noGrp="1"/>
          </p:cNvSpPr>
          <p:nvPr>
            <p:ph idx="1"/>
          </p:nvPr>
        </p:nvSpPr>
        <p:spPr>
          <a:xfrm>
            <a:off x="324000" y="1692000"/>
            <a:ext cx="8496000" cy="4469088"/>
          </a:xfrm>
        </p:spPr>
        <p:txBody>
          <a:bodyPr/>
          <a:lstStyle/>
          <a:p>
            <a:r>
              <a:rPr lang="en-US" dirty="0" smtClean="0"/>
              <a:t>Advertising spend for a given audience template is agreed in advance</a:t>
            </a:r>
          </a:p>
          <a:p>
            <a:r>
              <a:rPr lang="en-US" dirty="0" smtClean="0"/>
              <a:t>Metrics for return on this investment are unreliable</a:t>
            </a:r>
          </a:p>
          <a:p>
            <a:pPr lvl="1"/>
            <a:r>
              <a:rPr lang="en-US" dirty="0" smtClean="0"/>
              <a:t>Exposure models (demographic)</a:t>
            </a:r>
          </a:p>
          <a:p>
            <a:pPr lvl="1"/>
            <a:r>
              <a:rPr lang="en-US" dirty="0" smtClean="0"/>
              <a:t>Click through rates</a:t>
            </a:r>
          </a:p>
          <a:p>
            <a:pPr lvl="1"/>
            <a:r>
              <a:rPr lang="en-US" dirty="0" smtClean="0"/>
              <a:t>Actual purchases</a:t>
            </a:r>
          </a:p>
          <a:p>
            <a:pPr lvl="1"/>
            <a:r>
              <a:rPr lang="en-US" dirty="0" smtClean="0"/>
              <a:t>Cost for acquisition of a new customer</a:t>
            </a:r>
          </a:p>
          <a:p>
            <a:r>
              <a:rPr lang="en-US" dirty="0" smtClean="0"/>
              <a:t>Advertising companies compete to satisfy the audience template</a:t>
            </a:r>
          </a:p>
        </p:txBody>
      </p:sp>
    </p:spTree>
    <p:extLst>
      <p:ext uri="{BB962C8B-B14F-4D97-AF65-F5344CB8AC3E}">
        <p14:creationId xmlns:p14="http://schemas.microsoft.com/office/powerpoint/2010/main" val="384952040"/>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Issues</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14</a:t>
            </a:fld>
            <a:endParaRPr lang="en-US" dirty="0"/>
          </a:p>
        </p:txBody>
      </p:sp>
      <p:sp>
        <p:nvSpPr>
          <p:cNvPr id="4" name="Content Placeholder 3"/>
          <p:cNvSpPr>
            <a:spLocks noGrp="1"/>
          </p:cNvSpPr>
          <p:nvPr>
            <p:ph idx="1"/>
          </p:nvPr>
        </p:nvSpPr>
        <p:spPr>
          <a:xfrm>
            <a:off x="324000" y="1692000"/>
            <a:ext cx="8496000" cy="4469088"/>
          </a:xfrm>
        </p:spPr>
        <p:txBody>
          <a:bodyPr/>
          <a:lstStyle/>
          <a:p>
            <a:r>
              <a:rPr lang="en-US" dirty="0" smtClean="0"/>
              <a:t>The web advertising industry is about matching audience viewing a particular site with an audience template and hence an advert</a:t>
            </a:r>
          </a:p>
          <a:p>
            <a:r>
              <a:rPr lang="en-US" dirty="0" smtClean="0"/>
              <a:t>Algorithmic Implementation</a:t>
            </a:r>
          </a:p>
          <a:p>
            <a:pPr lvl="1"/>
            <a:r>
              <a:rPr lang="en-US" dirty="0" smtClean="0"/>
              <a:t>Millions of impressions per second </a:t>
            </a:r>
          </a:p>
          <a:p>
            <a:r>
              <a:rPr lang="en-US" dirty="0" smtClean="0"/>
              <a:t>2 key problems</a:t>
            </a:r>
          </a:p>
          <a:p>
            <a:pPr lvl="1"/>
            <a:r>
              <a:rPr lang="en-US" dirty="0" smtClean="0"/>
              <a:t>Providing mappings that satisfies the audience template</a:t>
            </a:r>
          </a:p>
          <a:p>
            <a:pPr lvl="1"/>
            <a:r>
              <a:rPr lang="en-US" dirty="0" smtClean="0"/>
              <a:t>Action several mappings efficiently over time</a:t>
            </a:r>
          </a:p>
        </p:txBody>
      </p:sp>
    </p:spTree>
    <p:extLst>
      <p:ext uri="{BB962C8B-B14F-4D97-AF65-F5344CB8AC3E}">
        <p14:creationId xmlns:p14="http://schemas.microsoft.com/office/powerpoint/2010/main" val="495087620"/>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Delivery Methods</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15</a:t>
            </a:fld>
            <a:endParaRPr lang="en-US" dirty="0"/>
          </a:p>
        </p:txBody>
      </p:sp>
      <p:sp>
        <p:nvSpPr>
          <p:cNvPr id="4" name="Content Placeholder 3"/>
          <p:cNvSpPr>
            <a:spLocks noGrp="1"/>
          </p:cNvSpPr>
          <p:nvPr>
            <p:ph idx="1"/>
          </p:nvPr>
        </p:nvSpPr>
        <p:spPr/>
        <p:txBody>
          <a:bodyPr/>
          <a:lstStyle/>
          <a:p>
            <a:r>
              <a:rPr lang="en-US" dirty="0" smtClean="0">
                <a:solidFill>
                  <a:schemeClr val="tx1">
                    <a:lumMod val="50000"/>
                  </a:schemeClr>
                </a:solidFill>
              </a:rPr>
              <a:t>Search linked ads (</a:t>
            </a:r>
            <a:r>
              <a:rPr lang="en-US" dirty="0" err="1" smtClean="0">
                <a:solidFill>
                  <a:schemeClr val="tx1">
                    <a:lumMod val="50000"/>
                  </a:schemeClr>
                </a:solidFill>
              </a:rPr>
              <a:t>AdWords</a:t>
            </a:r>
            <a:r>
              <a:rPr lang="en-US" dirty="0" smtClean="0">
                <a:solidFill>
                  <a:schemeClr val="tx1">
                    <a:lumMod val="50000"/>
                  </a:schemeClr>
                </a:solidFill>
              </a:rPr>
              <a:t>)</a:t>
            </a:r>
          </a:p>
          <a:p>
            <a:r>
              <a:rPr lang="en-US" dirty="0" smtClean="0">
                <a:solidFill>
                  <a:schemeClr val="tx1">
                    <a:lumMod val="50000"/>
                  </a:schemeClr>
                </a:solidFill>
              </a:rPr>
              <a:t>Context linked ads (AdSense)</a:t>
            </a:r>
          </a:p>
          <a:p>
            <a:r>
              <a:rPr lang="en-US" dirty="0">
                <a:solidFill>
                  <a:schemeClr val="tx1">
                    <a:lumMod val="50000"/>
                  </a:schemeClr>
                </a:solidFill>
              </a:rPr>
              <a:t>Display Advertising (Banners)</a:t>
            </a:r>
          </a:p>
          <a:p>
            <a:pPr marL="0" indent="0">
              <a:buNone/>
            </a:pPr>
            <a:endParaRPr lang="en-US" dirty="0" smtClean="0">
              <a:solidFill>
                <a:schemeClr val="tx1">
                  <a:lumMod val="50000"/>
                </a:schemeClr>
              </a:solidFill>
            </a:endParaRPr>
          </a:p>
        </p:txBody>
      </p:sp>
      <p:sp>
        <p:nvSpPr>
          <p:cNvPr id="5" name="TextBox 4"/>
          <p:cNvSpPr txBox="1"/>
          <p:nvPr/>
        </p:nvSpPr>
        <p:spPr>
          <a:xfrm>
            <a:off x="4414211" y="-77448"/>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4208652118"/>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lumMod val="50000"/>
                  </a:schemeClr>
                </a:solidFill>
              </a:rPr>
              <a:t>Search </a:t>
            </a:r>
            <a:r>
              <a:rPr lang="en-US" dirty="0" smtClean="0">
                <a:solidFill>
                  <a:schemeClr val="tx1">
                    <a:lumMod val="50000"/>
                  </a:schemeClr>
                </a:solidFill>
              </a:rPr>
              <a:t>Linked </a:t>
            </a:r>
            <a:r>
              <a:rPr lang="en-US" dirty="0">
                <a:solidFill>
                  <a:schemeClr val="tx1">
                    <a:lumMod val="50000"/>
                  </a:schemeClr>
                </a:solidFill>
              </a:rPr>
              <a:t>A</a:t>
            </a:r>
            <a:r>
              <a:rPr lang="en-US" dirty="0" smtClean="0">
                <a:solidFill>
                  <a:schemeClr val="tx1">
                    <a:lumMod val="50000"/>
                  </a:schemeClr>
                </a:solidFill>
              </a:rPr>
              <a:t>ds</a:t>
            </a:r>
            <a:endParaRPr lang="en-US" dirty="0">
              <a:solidFill>
                <a:schemeClr val="tx1">
                  <a:lumMod val="50000"/>
                </a:schemeClr>
              </a:solidFill>
            </a:endParaRPr>
          </a:p>
        </p:txBody>
      </p:sp>
      <p:sp>
        <p:nvSpPr>
          <p:cNvPr id="3" name="Slide Number Placeholder 2"/>
          <p:cNvSpPr>
            <a:spLocks noGrp="1"/>
          </p:cNvSpPr>
          <p:nvPr>
            <p:ph type="sldNum" sz="quarter" idx="12"/>
          </p:nvPr>
        </p:nvSpPr>
        <p:spPr/>
        <p:txBody>
          <a:bodyPr/>
          <a:lstStyle/>
          <a:p>
            <a:fld id="{03AC6681-E0FD-2C4C-B392-04A572FD2AAE}" type="slidenum">
              <a:rPr lang="en-US" smtClean="0"/>
              <a:pPr/>
              <a:t>16</a:t>
            </a:fld>
            <a:endParaRPr lang="en-US" dirty="0"/>
          </a:p>
        </p:txBody>
      </p:sp>
      <p:sp>
        <p:nvSpPr>
          <p:cNvPr id="4" name="Content Placeholder 3"/>
          <p:cNvSpPr>
            <a:spLocks noGrp="1"/>
          </p:cNvSpPr>
          <p:nvPr>
            <p:ph idx="1"/>
          </p:nvPr>
        </p:nvSpPr>
        <p:spPr>
          <a:xfrm>
            <a:off x="324000" y="1692000"/>
            <a:ext cx="8496000" cy="4469088"/>
          </a:xfrm>
        </p:spPr>
        <p:txBody>
          <a:bodyPr/>
          <a:lstStyle/>
          <a:p>
            <a:r>
              <a:rPr lang="en-US" dirty="0" smtClean="0"/>
              <a:t>Search Engines (SE) have huge audiences</a:t>
            </a:r>
          </a:p>
          <a:p>
            <a:r>
              <a:rPr lang="en-US" dirty="0" smtClean="0"/>
              <a:t>Advertisers can place ads against keyword searches</a:t>
            </a:r>
          </a:p>
          <a:p>
            <a:r>
              <a:rPr lang="en-US" dirty="0" smtClean="0"/>
              <a:t>SE can leverage their massive platform capabilities to action many such mappings at once</a:t>
            </a:r>
          </a:p>
          <a:p>
            <a:r>
              <a:rPr lang="en-GB" dirty="0"/>
              <a:t>Highly effective since it reaches people when they are interested in a </a:t>
            </a:r>
            <a:r>
              <a:rPr lang="en-GB" dirty="0" smtClean="0"/>
              <a:t>topic</a:t>
            </a:r>
          </a:p>
          <a:p>
            <a:pP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t>Relevant, yet not obtrusive</a:t>
            </a:r>
          </a:p>
          <a:p>
            <a:pP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t>October 2016: Google: 89.3%, Bing 4.36%</a:t>
            </a:r>
          </a:p>
          <a:p>
            <a:endParaRPr lang="en-GB" dirty="0"/>
          </a:p>
          <a:p>
            <a:endParaRPr lang="en-US" dirty="0" smtClean="0"/>
          </a:p>
          <a:p>
            <a:pPr marL="0" indent="0">
              <a:buNone/>
            </a:pPr>
            <a:endParaRPr lang="en-US" dirty="0" smtClean="0"/>
          </a:p>
        </p:txBody>
      </p:sp>
    </p:spTree>
    <p:extLst>
      <p:ext uri="{BB962C8B-B14F-4D97-AF65-F5344CB8AC3E}">
        <p14:creationId xmlns:p14="http://schemas.microsoft.com/office/powerpoint/2010/main" val="2270101018"/>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lumMod val="50000"/>
                  </a:schemeClr>
                </a:solidFill>
              </a:rPr>
              <a:t>Search Linked </a:t>
            </a:r>
            <a:r>
              <a:rPr lang="en-US" dirty="0" smtClean="0">
                <a:solidFill>
                  <a:schemeClr val="tx1">
                    <a:lumMod val="50000"/>
                  </a:schemeClr>
                </a:solidFill>
              </a:rPr>
              <a:t>Ads - </a:t>
            </a:r>
            <a:r>
              <a:rPr lang="en-US" dirty="0" smtClean="0"/>
              <a:t>Google </a:t>
            </a:r>
            <a:r>
              <a:rPr lang="en-US" dirty="0" err="1" smtClean="0"/>
              <a:t>Adwords</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17</a:t>
            </a:fld>
            <a:endParaRPr lang="en-US" dirty="0"/>
          </a:p>
        </p:txBody>
      </p:sp>
      <p:pic>
        <p:nvPicPr>
          <p:cNvPr id="6" name="Picture 5" descr="unnamed.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5233" y="1734822"/>
            <a:ext cx="6826290" cy="4550860"/>
          </a:xfrm>
          <a:prstGeom prst="rect">
            <a:avLst/>
          </a:prstGeom>
        </p:spPr>
      </p:pic>
    </p:spTree>
    <p:extLst>
      <p:ext uri="{BB962C8B-B14F-4D97-AF65-F5344CB8AC3E}">
        <p14:creationId xmlns:p14="http://schemas.microsoft.com/office/powerpoint/2010/main" val="1146525015"/>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Auctions for </a:t>
            </a:r>
            <a:r>
              <a:rPr lang="en-US" dirty="0" err="1" smtClean="0"/>
              <a:t>AdWords</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18</a:t>
            </a:fld>
            <a:endParaRPr lang="en-US" dirty="0"/>
          </a:p>
        </p:txBody>
      </p:sp>
      <p:sp>
        <p:nvSpPr>
          <p:cNvPr id="4" name="Content Placeholder 3"/>
          <p:cNvSpPr>
            <a:spLocks noGrp="1"/>
          </p:cNvSpPr>
          <p:nvPr>
            <p:ph idx="1"/>
          </p:nvPr>
        </p:nvSpPr>
        <p:spPr/>
        <p:txBody>
          <a:bodyPr/>
          <a:lstStyle/>
          <a:p>
            <a:pPr marL="457200" indent="-457200">
              <a:buFont typeface="+mj-lt"/>
              <a:buAutoNum type="arabicPeriod"/>
            </a:pPr>
            <a:r>
              <a:rPr lang="en-US" dirty="0" smtClean="0"/>
              <a:t>Find all ads whose keywords match the search terms</a:t>
            </a:r>
          </a:p>
          <a:p>
            <a:pPr marL="457200" indent="-457200">
              <a:buFont typeface="+mj-lt"/>
              <a:buAutoNum type="arabicPeriod"/>
            </a:pPr>
            <a:r>
              <a:rPr lang="en-US" dirty="0" smtClean="0"/>
              <a:t>Ignore ads that are not eligible </a:t>
            </a:r>
            <a:r>
              <a:rPr lang="en-US" dirty="0" err="1" smtClean="0"/>
              <a:t>eg</a:t>
            </a:r>
            <a:r>
              <a:rPr lang="en-US" dirty="0" smtClean="0"/>
              <a:t> different country</a:t>
            </a:r>
          </a:p>
          <a:p>
            <a:pPr marL="457200" indent="-457200">
              <a:buFont typeface="+mj-lt"/>
              <a:buAutoNum type="arabicPeriod"/>
            </a:pPr>
            <a:r>
              <a:rPr lang="en-US" dirty="0" smtClean="0"/>
              <a:t>Calculate Ad Rank</a:t>
            </a:r>
          </a:p>
          <a:p>
            <a:pPr marL="457200" indent="-457200">
              <a:buFont typeface="+mj-lt"/>
              <a:buAutoNum type="arabicPeriod"/>
            </a:pPr>
            <a:r>
              <a:rPr lang="en-US" dirty="0" smtClean="0"/>
              <a:t>Only show ads with a sufficient Ad Rank; position also determined</a:t>
            </a:r>
            <a:endParaRPr lang="en-US" dirty="0"/>
          </a:p>
        </p:txBody>
      </p:sp>
    </p:spTree>
    <p:extLst>
      <p:ext uri="{BB962C8B-B14F-4D97-AF65-F5344CB8AC3E}">
        <p14:creationId xmlns:p14="http://schemas.microsoft.com/office/powerpoint/2010/main" val="4218923230"/>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Context Linked Ads </a:t>
            </a:r>
            <a:r>
              <a:rPr lang="en-GB" dirty="0" smtClean="0"/>
              <a:t>- AdSense</a:t>
            </a:r>
            <a:r>
              <a:rPr lang="en-GB" dirty="0"/>
              <a:t/>
            </a:r>
            <a:br>
              <a:rPr lang="en-GB" dirty="0"/>
            </a:b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19</a:t>
            </a:fld>
            <a:endParaRPr lang="en-US" dirty="0"/>
          </a:p>
        </p:txBody>
      </p:sp>
      <p:sp>
        <p:nvSpPr>
          <p:cNvPr id="4" name="Content Placeholder 3"/>
          <p:cNvSpPr>
            <a:spLocks noGrp="1"/>
          </p:cNvSpPr>
          <p:nvPr>
            <p:ph idx="1"/>
          </p:nvPr>
        </p:nvSpPr>
        <p:spPr/>
        <p:txBody>
          <a:bodyPr/>
          <a:lstStyle/>
          <a:p>
            <a:pP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dirty="0" smtClean="0"/>
              <a:t>Ads are related to the page they are displayed on</a:t>
            </a:r>
          </a:p>
          <a:p>
            <a:pP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dirty="0" smtClean="0"/>
              <a:t>They use a keyword </a:t>
            </a:r>
            <a:r>
              <a:rPr lang="en-GB" sz="2800" dirty="0"/>
              <a:t>matching engine </a:t>
            </a:r>
            <a:r>
              <a:rPr lang="en-GB" sz="2800" dirty="0" smtClean="0"/>
              <a:t>to match ads</a:t>
            </a:r>
            <a:endParaRPr lang="en-GB" sz="2800" dirty="0"/>
          </a:p>
          <a:p>
            <a:pP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dirty="0"/>
              <a:t>Matching algorithm </a:t>
            </a:r>
            <a:r>
              <a:rPr lang="en-GB" sz="2800" dirty="0" smtClean="0"/>
              <a:t>have been tweaked </a:t>
            </a:r>
            <a:r>
              <a:rPr lang="en-GB" sz="2800" dirty="0"/>
              <a:t>to deal </a:t>
            </a:r>
            <a:r>
              <a:rPr lang="en-GB" sz="2800" dirty="0" smtClean="0"/>
              <a:t>with </a:t>
            </a:r>
            <a:r>
              <a:rPr lang="en-GB" sz="2800" dirty="0"/>
              <a:t>multiple </a:t>
            </a:r>
            <a:r>
              <a:rPr lang="en-GB" sz="2800" dirty="0" smtClean="0"/>
              <a:t>topics on a page</a:t>
            </a:r>
            <a:endParaRPr lang="en-GB" sz="2800" dirty="0"/>
          </a:p>
          <a:p>
            <a:pP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dirty="0" smtClean="0"/>
              <a:t>Auctions mechanisms cater for ad position on page</a:t>
            </a:r>
            <a:endParaRPr lang="en-GB" sz="2800" dirty="0"/>
          </a:p>
          <a:p>
            <a:endParaRPr lang="en-US" dirty="0"/>
          </a:p>
        </p:txBody>
      </p:sp>
    </p:spTree>
    <p:extLst>
      <p:ext uri="{BB962C8B-B14F-4D97-AF65-F5344CB8AC3E}">
        <p14:creationId xmlns:p14="http://schemas.microsoft.com/office/powerpoint/2010/main" val="196979171"/>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Advertisers and Audience Templates</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2</a:t>
            </a:fld>
            <a:endParaRPr lang="en-US" dirty="0"/>
          </a:p>
        </p:txBody>
      </p:sp>
      <p:sp>
        <p:nvSpPr>
          <p:cNvPr id="4" name="Content Placeholder 3"/>
          <p:cNvSpPr>
            <a:spLocks noGrp="1"/>
          </p:cNvSpPr>
          <p:nvPr>
            <p:ph idx="1"/>
          </p:nvPr>
        </p:nvSpPr>
        <p:spPr/>
        <p:txBody>
          <a:bodyPr/>
          <a:lstStyle/>
          <a:p>
            <a:r>
              <a:rPr lang="en-US" b="1" dirty="0"/>
              <a:t>Advertisers</a:t>
            </a:r>
            <a:r>
              <a:rPr lang="en-US" dirty="0"/>
              <a:t> are </a:t>
            </a:r>
            <a:r>
              <a:rPr lang="en-US" dirty="0" smtClean="0"/>
              <a:t>people who want to sell a product</a:t>
            </a:r>
            <a:endParaRPr lang="en-US" dirty="0"/>
          </a:p>
          <a:p>
            <a:r>
              <a:rPr lang="en-US" dirty="0" smtClean="0"/>
              <a:t>They want to tell a </a:t>
            </a:r>
            <a:r>
              <a:rPr lang="en-US" b="1" dirty="0" smtClean="0"/>
              <a:t>target</a:t>
            </a:r>
            <a:r>
              <a:rPr lang="en-US" dirty="0" smtClean="0"/>
              <a:t> </a:t>
            </a:r>
            <a:r>
              <a:rPr lang="en-US" b="1" dirty="0" smtClean="0"/>
              <a:t>audience</a:t>
            </a:r>
            <a:r>
              <a:rPr lang="en-US" dirty="0" smtClean="0"/>
              <a:t> about their product</a:t>
            </a:r>
          </a:p>
          <a:p>
            <a:r>
              <a:rPr lang="en-US" dirty="0" smtClean="0"/>
              <a:t>An </a:t>
            </a:r>
            <a:r>
              <a:rPr lang="en-US" b="1" dirty="0" smtClean="0"/>
              <a:t>audience </a:t>
            </a:r>
            <a:r>
              <a:rPr lang="en-US" b="1" dirty="0"/>
              <a:t>template </a:t>
            </a:r>
            <a:r>
              <a:rPr lang="en-US" dirty="0"/>
              <a:t>is </a:t>
            </a:r>
            <a:r>
              <a:rPr lang="en-US" dirty="0" smtClean="0"/>
              <a:t>a document describing their ideal audience:</a:t>
            </a:r>
            <a:endParaRPr lang="en-US" dirty="0"/>
          </a:p>
          <a:p>
            <a:pPr lvl="1"/>
            <a:r>
              <a:rPr lang="en-US" dirty="0" smtClean="0"/>
              <a:t>Socio</a:t>
            </a:r>
            <a:r>
              <a:rPr lang="en-US" dirty="0"/>
              <a:t>-economic grouping</a:t>
            </a:r>
          </a:p>
          <a:p>
            <a:pPr lvl="1"/>
            <a:r>
              <a:rPr lang="en-US" dirty="0" smtClean="0"/>
              <a:t>Income and </a:t>
            </a:r>
            <a:r>
              <a:rPr lang="en-US" dirty="0"/>
              <a:t>personal finances</a:t>
            </a:r>
          </a:p>
          <a:p>
            <a:pPr lvl="1"/>
            <a:r>
              <a:rPr lang="en-US" dirty="0"/>
              <a:t>Family status</a:t>
            </a:r>
          </a:p>
          <a:p>
            <a:pPr lvl="1"/>
            <a:r>
              <a:rPr lang="en-US" dirty="0"/>
              <a:t>Home </a:t>
            </a:r>
            <a:r>
              <a:rPr lang="en-US" dirty="0" smtClean="0"/>
              <a:t>ownership</a:t>
            </a:r>
            <a:endParaRPr lang="en-US" dirty="0"/>
          </a:p>
          <a:p>
            <a:pPr lvl="1"/>
            <a:r>
              <a:rPr lang="en-US" dirty="0"/>
              <a:t>Past purchasing </a:t>
            </a:r>
            <a:r>
              <a:rPr lang="en-US" dirty="0" smtClean="0"/>
              <a:t>behavior</a:t>
            </a:r>
          </a:p>
          <a:p>
            <a:pPr lvl="1"/>
            <a:r>
              <a:rPr lang="en-US" dirty="0" smtClean="0"/>
              <a:t>Location</a:t>
            </a:r>
            <a:endParaRPr lang="en-US" dirty="0"/>
          </a:p>
          <a:p>
            <a:endParaRPr lang="en-US" dirty="0"/>
          </a:p>
        </p:txBody>
      </p:sp>
    </p:spTree>
    <p:extLst>
      <p:ext uri="{BB962C8B-B14F-4D97-AF65-F5344CB8AC3E}">
        <p14:creationId xmlns:p14="http://schemas.microsoft.com/office/powerpoint/2010/main" val="3224372169"/>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AdWords</a:t>
            </a:r>
            <a:r>
              <a:rPr lang="en-US" dirty="0" smtClean="0"/>
              <a:t> </a:t>
            </a:r>
            <a:r>
              <a:rPr lang="en-US" dirty="0" err="1" smtClean="0"/>
              <a:t>vs</a:t>
            </a:r>
            <a:r>
              <a:rPr lang="en-US" dirty="0" smtClean="0"/>
              <a:t> AdSense</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20</a:t>
            </a:fld>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544255749"/>
              </p:ext>
            </p:extLst>
          </p:nvPr>
        </p:nvGraphicFramePr>
        <p:xfrm>
          <a:off x="323850" y="1692275"/>
          <a:ext cx="8496300" cy="3383280"/>
        </p:xfrm>
        <a:graphic>
          <a:graphicData uri="http://schemas.openxmlformats.org/drawingml/2006/table">
            <a:tbl>
              <a:tblPr firstRow="1" bandRow="1">
                <a:tableStyleId>{5C22544A-7EE6-4342-B048-85BDC9FD1C3A}</a:tableStyleId>
              </a:tblPr>
              <a:tblGrid>
                <a:gridCol w="4248150"/>
                <a:gridCol w="4248150"/>
              </a:tblGrid>
              <a:tr h="370840">
                <a:tc>
                  <a:txBody>
                    <a:bodyPr/>
                    <a:lstStyle/>
                    <a:p>
                      <a:r>
                        <a:rPr lang="en-US" sz="2400" dirty="0" err="1" smtClean="0"/>
                        <a:t>AdWords</a:t>
                      </a:r>
                      <a:endParaRPr lang="en-US" sz="2400" dirty="0"/>
                    </a:p>
                  </a:txBody>
                  <a:tcPr/>
                </a:tc>
                <a:tc>
                  <a:txBody>
                    <a:bodyPr/>
                    <a:lstStyle/>
                    <a:p>
                      <a:r>
                        <a:rPr lang="en-US" sz="2400" dirty="0" smtClean="0"/>
                        <a:t>AdSense</a:t>
                      </a:r>
                      <a:endParaRPr lang="en-US" sz="2400" dirty="0"/>
                    </a:p>
                  </a:txBody>
                  <a:tcPr/>
                </a:tc>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400" dirty="0" smtClean="0"/>
                        <a:t>Ad keywords match search </a:t>
                      </a:r>
                      <a:endParaRPr lang="en-US" sz="2400" dirty="0" smtClean="0">
                        <a:solidFill>
                          <a:schemeClr val="bg1"/>
                        </a:solidFill>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400" dirty="0" smtClean="0"/>
                        <a:t>Ad keywords match page topic/s</a:t>
                      </a:r>
                    </a:p>
                  </a:txBody>
                  <a:tcPr/>
                </a:tc>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400" dirty="0" err="1" smtClean="0"/>
                        <a:t>AdWords</a:t>
                      </a:r>
                      <a:r>
                        <a:rPr lang="en-US" sz="2400" dirty="0" smtClean="0"/>
                        <a:t> is on Google Search Engine Result Page (SERP)</a:t>
                      </a: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400" dirty="0" smtClean="0"/>
                        <a:t>AdSense is shown on web pages</a:t>
                      </a:r>
                    </a:p>
                  </a:txBody>
                  <a:tcPr/>
                </a:tc>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400" dirty="0" smtClean="0"/>
                        <a:t>Higher click through</a:t>
                      </a:r>
                    </a:p>
                  </a:txBody>
                  <a:tcPr/>
                </a:tc>
                <a:tc>
                  <a:txBody>
                    <a:bodyPr/>
                    <a:lstStyle/>
                    <a:p>
                      <a:r>
                        <a:rPr lang="en-US" sz="2400" dirty="0" smtClean="0"/>
                        <a:t>Lower click through</a:t>
                      </a:r>
                      <a:endParaRPr lang="en-US" sz="2400" dirty="0"/>
                    </a:p>
                  </a:txBody>
                  <a:tcPr/>
                </a:tc>
              </a:tr>
              <a:tr h="370840">
                <a:tc gridSpan="2">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400" dirty="0" smtClean="0"/>
                        <a:t>Both use Auctions to select Ads to place on SERP or individual web page</a:t>
                      </a:r>
                    </a:p>
                  </a:txBody>
                  <a:tcPr/>
                </a:tc>
                <a:tc hMerge="1">
                  <a:txBody>
                    <a:bodyPr/>
                    <a:lstStyle/>
                    <a:p>
                      <a:endParaRPr lang="en-US" dirty="0"/>
                    </a:p>
                  </a:txBody>
                  <a:tcPr/>
                </a:tc>
              </a:tr>
            </a:tbl>
          </a:graphicData>
        </a:graphic>
      </p:graphicFrame>
    </p:spTree>
    <p:extLst>
      <p:ext uri="{BB962C8B-B14F-4D97-AF65-F5344CB8AC3E}">
        <p14:creationId xmlns:p14="http://schemas.microsoft.com/office/powerpoint/2010/main" val="544848307"/>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Display Advertising Platform</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21</a:t>
            </a:fld>
            <a:endParaRPr lang="en-US" dirty="0"/>
          </a:p>
        </p:txBody>
      </p:sp>
      <p:sp>
        <p:nvSpPr>
          <p:cNvPr id="4" name="Content Placeholder 3"/>
          <p:cNvSpPr>
            <a:spLocks noGrp="1"/>
          </p:cNvSpPr>
          <p:nvPr>
            <p:ph idx="1"/>
          </p:nvPr>
        </p:nvSpPr>
        <p:spPr/>
        <p:txBody>
          <a:bodyPr/>
          <a:lstStyle/>
          <a:p>
            <a:r>
              <a:rPr lang="en-US" dirty="0"/>
              <a:t>D</a:t>
            </a:r>
            <a:r>
              <a:rPr lang="en-US" dirty="0" smtClean="0"/>
              <a:t>eliver </a:t>
            </a:r>
            <a:r>
              <a:rPr lang="en-US" dirty="0"/>
              <a:t>general advertisements and brand messages to </a:t>
            </a:r>
            <a:r>
              <a:rPr lang="en-US" dirty="0" smtClean="0"/>
              <a:t>website </a:t>
            </a:r>
            <a:r>
              <a:rPr lang="en-US" dirty="0"/>
              <a:t>visitors</a:t>
            </a:r>
            <a:r>
              <a:rPr lang="en-US" dirty="0" smtClean="0"/>
              <a:t>.</a:t>
            </a:r>
          </a:p>
          <a:p>
            <a:r>
              <a:rPr lang="en-US" dirty="0" smtClean="0"/>
              <a:t>Standardized Ad shapes with images / video</a:t>
            </a:r>
          </a:p>
          <a:p>
            <a:r>
              <a:rPr lang="en-US" dirty="0" smtClean="0"/>
              <a:t>Normally not related to content</a:t>
            </a:r>
          </a:p>
          <a:p>
            <a:r>
              <a:rPr lang="en-US" dirty="0" smtClean="0"/>
              <a:t>Retargeting</a:t>
            </a:r>
          </a:p>
          <a:p>
            <a:pPr lvl="1"/>
            <a:r>
              <a:rPr lang="en-US" dirty="0" smtClean="0"/>
              <a:t>Ad served to people who have already visited the advertiser’s website or are on a list of their customers</a:t>
            </a:r>
            <a:endParaRPr lang="en-US" dirty="0"/>
          </a:p>
        </p:txBody>
      </p:sp>
    </p:spTree>
    <p:extLst>
      <p:ext uri="{BB962C8B-B14F-4D97-AF65-F5344CB8AC3E}">
        <p14:creationId xmlns:p14="http://schemas.microsoft.com/office/powerpoint/2010/main" val="2800839060"/>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Dodecagon 49"/>
          <p:cNvSpPr/>
          <p:nvPr/>
        </p:nvSpPr>
        <p:spPr bwMode="auto">
          <a:xfrm>
            <a:off x="892917" y="2981171"/>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2" name="Title 1"/>
          <p:cNvSpPr>
            <a:spLocks noGrp="1"/>
          </p:cNvSpPr>
          <p:nvPr>
            <p:ph type="title"/>
          </p:nvPr>
        </p:nvSpPr>
        <p:spPr/>
        <p:txBody>
          <a:bodyPr/>
          <a:lstStyle/>
          <a:p>
            <a:r>
              <a:rPr lang="en-US" dirty="0" smtClean="0"/>
              <a:t>Display Advertising Platforms</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22</a:t>
            </a:fld>
            <a:endParaRPr lang="en-US" dirty="0"/>
          </a:p>
        </p:txBody>
      </p:sp>
      <p:grpSp>
        <p:nvGrpSpPr>
          <p:cNvPr id="130" name="Group 129"/>
          <p:cNvGrpSpPr/>
          <p:nvPr/>
        </p:nvGrpSpPr>
        <p:grpSpPr>
          <a:xfrm>
            <a:off x="6161548" y="1983539"/>
            <a:ext cx="1294579" cy="1147097"/>
            <a:chOff x="6161548" y="1983539"/>
            <a:chExt cx="1294579" cy="1147097"/>
          </a:xfrm>
        </p:grpSpPr>
        <p:sp>
          <p:nvSpPr>
            <p:cNvPr id="76" name="Dodecagon 75"/>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7" name="Oval 6"/>
            <p:cNvSpPr/>
            <p:nvPr/>
          </p:nvSpPr>
          <p:spPr bwMode="auto">
            <a:xfrm>
              <a:off x="6227530" y="2137227"/>
              <a:ext cx="1228597" cy="843945"/>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Publisher</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Content</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Server</a:t>
              </a:r>
              <a:endParaRPr kumimoji="0" lang="en-US" sz="12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sp>
        <p:nvSpPr>
          <p:cNvPr id="9" name="Oval 8"/>
          <p:cNvSpPr/>
          <p:nvPr/>
        </p:nvSpPr>
        <p:spPr bwMode="auto">
          <a:xfrm>
            <a:off x="892917" y="3262585"/>
            <a:ext cx="1091765" cy="584269"/>
          </a:xfrm>
          <a:prstGeom prst="ellipse">
            <a:avLst/>
          </a:prstGeom>
          <a:solidFill>
            <a:schemeClr val="bg2"/>
          </a:solidFill>
          <a:ln w="12700" cap="flat" cmpd="sng" algn="ctr">
            <a:solidFill>
              <a:schemeClr val="tx1"/>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User’s</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Browser</a:t>
            </a:r>
            <a:endParaRPr kumimoji="0" lang="en-US" sz="12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spTree>
    <p:extLst>
      <p:ext uri="{BB962C8B-B14F-4D97-AF65-F5344CB8AC3E}">
        <p14:creationId xmlns:p14="http://schemas.microsoft.com/office/powerpoint/2010/main" val="2621438672"/>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Dodecagon 49"/>
          <p:cNvSpPr/>
          <p:nvPr/>
        </p:nvSpPr>
        <p:spPr bwMode="auto">
          <a:xfrm>
            <a:off x="892917" y="2981171"/>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2" name="Title 1"/>
          <p:cNvSpPr>
            <a:spLocks noGrp="1"/>
          </p:cNvSpPr>
          <p:nvPr>
            <p:ph type="title"/>
          </p:nvPr>
        </p:nvSpPr>
        <p:spPr/>
        <p:txBody>
          <a:bodyPr/>
          <a:lstStyle/>
          <a:p>
            <a:r>
              <a:rPr lang="en-US" dirty="0" smtClean="0"/>
              <a:t>Display Advertising Platforms</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23</a:t>
            </a:fld>
            <a:endParaRPr lang="en-US" dirty="0"/>
          </a:p>
        </p:txBody>
      </p:sp>
      <p:grpSp>
        <p:nvGrpSpPr>
          <p:cNvPr id="130" name="Group 129"/>
          <p:cNvGrpSpPr/>
          <p:nvPr/>
        </p:nvGrpSpPr>
        <p:grpSpPr>
          <a:xfrm>
            <a:off x="6161548" y="1983539"/>
            <a:ext cx="1294579" cy="1147097"/>
            <a:chOff x="6161548" y="1983539"/>
            <a:chExt cx="1294579" cy="1147097"/>
          </a:xfrm>
        </p:grpSpPr>
        <p:sp>
          <p:nvSpPr>
            <p:cNvPr id="76" name="Dodecagon 75"/>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7" name="Oval 6"/>
            <p:cNvSpPr/>
            <p:nvPr/>
          </p:nvSpPr>
          <p:spPr bwMode="auto">
            <a:xfrm>
              <a:off x="6227530" y="2137227"/>
              <a:ext cx="1228597" cy="843945"/>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Publisher</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Content</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Server</a:t>
              </a:r>
              <a:endParaRPr kumimoji="0" lang="en-US" sz="12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sp>
        <p:nvSpPr>
          <p:cNvPr id="9" name="Oval 8"/>
          <p:cNvSpPr/>
          <p:nvPr/>
        </p:nvSpPr>
        <p:spPr bwMode="auto">
          <a:xfrm>
            <a:off x="892917" y="3262585"/>
            <a:ext cx="1091765" cy="584269"/>
          </a:xfrm>
          <a:prstGeom prst="ellipse">
            <a:avLst/>
          </a:prstGeom>
          <a:solidFill>
            <a:schemeClr val="bg2"/>
          </a:solidFill>
          <a:ln w="12700" cap="flat" cmpd="sng" algn="ctr">
            <a:solidFill>
              <a:schemeClr val="tx1"/>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User’s</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Browser</a:t>
            </a:r>
            <a:endParaRPr kumimoji="0" lang="en-US" sz="12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cxnSp>
        <p:nvCxnSpPr>
          <p:cNvPr id="11" name="Curved Connector 10"/>
          <p:cNvCxnSpPr>
            <a:stCxn id="50" idx="11"/>
          </p:cNvCxnSpPr>
          <p:nvPr/>
        </p:nvCxnSpPr>
        <p:spPr bwMode="auto">
          <a:xfrm rot="5400000" flipH="1" flipV="1">
            <a:off x="3600219" y="419843"/>
            <a:ext cx="596848" cy="4525809"/>
          </a:xfrm>
          <a:prstGeom prst="curvedConnector2">
            <a:avLst/>
          </a:prstGeom>
          <a:solidFill>
            <a:schemeClr val="accent1"/>
          </a:solidFill>
          <a:ln w="28575" cap="rnd" cmpd="sng" algn="ctr">
            <a:solidFill>
              <a:schemeClr val="tx2"/>
            </a:solidFill>
            <a:prstDash val="solid"/>
            <a:round/>
            <a:headEnd type="none" w="med" len="med"/>
            <a:tailEnd type="arrow"/>
          </a:ln>
          <a:effectLst/>
        </p:spPr>
      </p:cxnSp>
      <p:sp>
        <p:nvSpPr>
          <p:cNvPr id="140" name="TextBox 139"/>
          <p:cNvSpPr txBox="1"/>
          <p:nvPr/>
        </p:nvSpPr>
        <p:spPr>
          <a:xfrm>
            <a:off x="3677090" y="2137227"/>
            <a:ext cx="283852" cy="369332"/>
          </a:xfrm>
          <a:prstGeom prst="rect">
            <a:avLst/>
          </a:prstGeom>
          <a:noFill/>
        </p:spPr>
        <p:txBody>
          <a:bodyPr wrap="none" rtlCol="0">
            <a:spAutoFit/>
          </a:bodyPr>
          <a:lstStyle/>
          <a:p>
            <a:r>
              <a:rPr lang="en-US" dirty="0" smtClean="0"/>
              <a:t>1</a:t>
            </a:r>
            <a:endParaRPr lang="en-US" dirty="0"/>
          </a:p>
        </p:txBody>
      </p:sp>
    </p:spTree>
    <p:extLst>
      <p:ext uri="{BB962C8B-B14F-4D97-AF65-F5344CB8AC3E}">
        <p14:creationId xmlns:p14="http://schemas.microsoft.com/office/powerpoint/2010/main" val="1666940635"/>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Dodecagon 49"/>
          <p:cNvSpPr/>
          <p:nvPr/>
        </p:nvSpPr>
        <p:spPr bwMode="auto">
          <a:xfrm>
            <a:off x="892917" y="2981171"/>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2" name="Title 1"/>
          <p:cNvSpPr>
            <a:spLocks noGrp="1"/>
          </p:cNvSpPr>
          <p:nvPr>
            <p:ph type="title"/>
          </p:nvPr>
        </p:nvSpPr>
        <p:spPr/>
        <p:txBody>
          <a:bodyPr/>
          <a:lstStyle/>
          <a:p>
            <a:r>
              <a:rPr lang="en-US" dirty="0" smtClean="0"/>
              <a:t>Display Advertising Platforms</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24</a:t>
            </a:fld>
            <a:endParaRPr lang="en-US" dirty="0"/>
          </a:p>
        </p:txBody>
      </p:sp>
      <p:grpSp>
        <p:nvGrpSpPr>
          <p:cNvPr id="130" name="Group 129"/>
          <p:cNvGrpSpPr/>
          <p:nvPr/>
        </p:nvGrpSpPr>
        <p:grpSpPr>
          <a:xfrm>
            <a:off x="6161548" y="1983539"/>
            <a:ext cx="1294579" cy="1147097"/>
            <a:chOff x="6161548" y="1983539"/>
            <a:chExt cx="1294579" cy="1147097"/>
          </a:xfrm>
        </p:grpSpPr>
        <p:sp>
          <p:nvSpPr>
            <p:cNvPr id="76" name="Dodecagon 75"/>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7" name="Oval 6"/>
            <p:cNvSpPr/>
            <p:nvPr/>
          </p:nvSpPr>
          <p:spPr bwMode="auto">
            <a:xfrm>
              <a:off x="6227530" y="2137227"/>
              <a:ext cx="1228597" cy="843945"/>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Publisher</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Content</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Server</a:t>
              </a:r>
              <a:endParaRPr kumimoji="0" lang="en-US" sz="12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sp>
        <p:nvSpPr>
          <p:cNvPr id="9" name="Oval 8"/>
          <p:cNvSpPr/>
          <p:nvPr/>
        </p:nvSpPr>
        <p:spPr bwMode="auto">
          <a:xfrm>
            <a:off x="892917" y="3262585"/>
            <a:ext cx="1091765" cy="584269"/>
          </a:xfrm>
          <a:prstGeom prst="ellipse">
            <a:avLst/>
          </a:prstGeom>
          <a:solidFill>
            <a:schemeClr val="bg2"/>
          </a:solidFill>
          <a:ln w="12700" cap="flat" cmpd="sng" algn="ctr">
            <a:solidFill>
              <a:schemeClr val="tx1"/>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User’s</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Browser</a:t>
            </a:r>
            <a:endParaRPr kumimoji="0" lang="en-US" sz="12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cxnSp>
        <p:nvCxnSpPr>
          <p:cNvPr id="11" name="Curved Connector 10"/>
          <p:cNvCxnSpPr>
            <a:stCxn id="50" idx="11"/>
          </p:cNvCxnSpPr>
          <p:nvPr/>
        </p:nvCxnSpPr>
        <p:spPr bwMode="auto">
          <a:xfrm rot="5400000" flipH="1" flipV="1">
            <a:off x="3600219" y="419843"/>
            <a:ext cx="596848" cy="4525809"/>
          </a:xfrm>
          <a:prstGeom prst="curvedConnector2">
            <a:avLst/>
          </a:prstGeom>
          <a:solidFill>
            <a:schemeClr val="accent1"/>
          </a:solidFill>
          <a:ln w="28575" cap="rnd" cmpd="sng" algn="ctr">
            <a:solidFill>
              <a:schemeClr val="tx2"/>
            </a:solidFill>
            <a:prstDash val="solid"/>
            <a:round/>
            <a:headEnd type="none" w="med" len="med"/>
            <a:tailEnd type="arrow"/>
          </a:ln>
          <a:effectLst/>
        </p:spPr>
      </p:cxnSp>
      <p:cxnSp>
        <p:nvCxnSpPr>
          <p:cNvPr id="89" name="Straight Arrow Connector 88"/>
          <p:cNvCxnSpPr>
            <a:stCxn id="76" idx="7"/>
            <a:endCxn id="50" idx="0"/>
          </p:cNvCxnSpPr>
          <p:nvPr/>
        </p:nvCxnSpPr>
        <p:spPr bwMode="auto">
          <a:xfrm flipH="1">
            <a:off x="1907611" y="2710777"/>
            <a:ext cx="4253937" cy="424084"/>
          </a:xfrm>
          <a:prstGeom prst="straightConnector1">
            <a:avLst/>
          </a:prstGeom>
          <a:solidFill>
            <a:schemeClr val="accent1"/>
          </a:solidFill>
          <a:ln w="28575" cap="rnd" cmpd="sng" algn="ctr">
            <a:solidFill>
              <a:schemeClr val="accent2"/>
            </a:solidFill>
            <a:prstDash val="solid"/>
            <a:round/>
            <a:headEnd type="none" w="med" len="med"/>
            <a:tailEnd type="arrow"/>
          </a:ln>
          <a:effectLst/>
        </p:spPr>
      </p:cxnSp>
      <p:sp>
        <p:nvSpPr>
          <p:cNvPr id="140" name="TextBox 139"/>
          <p:cNvSpPr txBox="1"/>
          <p:nvPr/>
        </p:nvSpPr>
        <p:spPr>
          <a:xfrm>
            <a:off x="3677090" y="2137227"/>
            <a:ext cx="283852" cy="369332"/>
          </a:xfrm>
          <a:prstGeom prst="rect">
            <a:avLst/>
          </a:prstGeom>
          <a:noFill/>
        </p:spPr>
        <p:txBody>
          <a:bodyPr wrap="none" rtlCol="0">
            <a:spAutoFit/>
          </a:bodyPr>
          <a:lstStyle/>
          <a:p>
            <a:r>
              <a:rPr lang="en-US" dirty="0" smtClean="0"/>
              <a:t>1</a:t>
            </a:r>
            <a:endParaRPr lang="en-US" dirty="0"/>
          </a:p>
        </p:txBody>
      </p:sp>
      <p:sp>
        <p:nvSpPr>
          <p:cNvPr id="141" name="TextBox 140"/>
          <p:cNvSpPr txBox="1"/>
          <p:nvPr/>
        </p:nvSpPr>
        <p:spPr>
          <a:xfrm>
            <a:off x="3814325" y="2611840"/>
            <a:ext cx="313607" cy="369332"/>
          </a:xfrm>
          <a:prstGeom prst="rect">
            <a:avLst/>
          </a:prstGeom>
          <a:noFill/>
        </p:spPr>
        <p:txBody>
          <a:bodyPr wrap="none" rtlCol="0">
            <a:spAutoFit/>
          </a:bodyPr>
          <a:lstStyle/>
          <a:p>
            <a:r>
              <a:rPr lang="en-US" dirty="0" smtClean="0"/>
              <a:t>2</a:t>
            </a:r>
            <a:endParaRPr lang="en-US" dirty="0"/>
          </a:p>
        </p:txBody>
      </p:sp>
    </p:spTree>
    <p:extLst>
      <p:ext uri="{BB962C8B-B14F-4D97-AF65-F5344CB8AC3E}">
        <p14:creationId xmlns:p14="http://schemas.microsoft.com/office/powerpoint/2010/main" val="1627141564"/>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Dodecagon 49"/>
          <p:cNvSpPr/>
          <p:nvPr/>
        </p:nvSpPr>
        <p:spPr bwMode="auto">
          <a:xfrm>
            <a:off x="892917" y="2981171"/>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2" name="Title 1"/>
          <p:cNvSpPr>
            <a:spLocks noGrp="1"/>
          </p:cNvSpPr>
          <p:nvPr>
            <p:ph type="title"/>
          </p:nvPr>
        </p:nvSpPr>
        <p:spPr/>
        <p:txBody>
          <a:bodyPr/>
          <a:lstStyle/>
          <a:p>
            <a:r>
              <a:rPr lang="en-US" dirty="0" smtClean="0"/>
              <a:t>Display Advertising Platforms</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25</a:t>
            </a:fld>
            <a:endParaRPr lang="en-US" dirty="0"/>
          </a:p>
        </p:txBody>
      </p:sp>
      <p:grpSp>
        <p:nvGrpSpPr>
          <p:cNvPr id="130" name="Group 129"/>
          <p:cNvGrpSpPr/>
          <p:nvPr/>
        </p:nvGrpSpPr>
        <p:grpSpPr>
          <a:xfrm>
            <a:off x="6161548" y="1983539"/>
            <a:ext cx="1294579" cy="1147097"/>
            <a:chOff x="6161548" y="1983539"/>
            <a:chExt cx="1294579" cy="1147097"/>
          </a:xfrm>
        </p:grpSpPr>
        <p:sp>
          <p:nvSpPr>
            <p:cNvPr id="76" name="Dodecagon 75"/>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7" name="Oval 6"/>
            <p:cNvSpPr/>
            <p:nvPr/>
          </p:nvSpPr>
          <p:spPr bwMode="auto">
            <a:xfrm>
              <a:off x="6227530" y="2137227"/>
              <a:ext cx="1228597" cy="843945"/>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Publisher</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Content</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Server</a:t>
              </a:r>
              <a:endParaRPr kumimoji="0" lang="en-US" sz="12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grpSp>
        <p:nvGrpSpPr>
          <p:cNvPr id="136" name="Group 135"/>
          <p:cNvGrpSpPr/>
          <p:nvPr/>
        </p:nvGrpSpPr>
        <p:grpSpPr>
          <a:xfrm>
            <a:off x="6161548" y="3134861"/>
            <a:ext cx="1294579" cy="1147097"/>
            <a:chOff x="6161548" y="3134861"/>
            <a:chExt cx="1294579" cy="1147097"/>
          </a:xfrm>
        </p:grpSpPr>
        <p:sp>
          <p:nvSpPr>
            <p:cNvPr id="77" name="Dodecagon 76"/>
            <p:cNvSpPr/>
            <p:nvPr/>
          </p:nvSpPr>
          <p:spPr bwMode="auto">
            <a:xfrm>
              <a:off x="6161548" y="3134861"/>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8" name="Oval 7"/>
            <p:cNvSpPr/>
            <p:nvPr/>
          </p:nvSpPr>
          <p:spPr bwMode="auto">
            <a:xfrm>
              <a:off x="6227530" y="3284323"/>
              <a:ext cx="1228597" cy="843945"/>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Publisher</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Ad</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Server</a:t>
              </a:r>
              <a:endParaRPr kumimoji="0" lang="en-US" sz="12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sp>
        <p:nvSpPr>
          <p:cNvPr id="9" name="Oval 8"/>
          <p:cNvSpPr/>
          <p:nvPr/>
        </p:nvSpPr>
        <p:spPr bwMode="auto">
          <a:xfrm>
            <a:off x="892917" y="3262585"/>
            <a:ext cx="1091765" cy="584269"/>
          </a:xfrm>
          <a:prstGeom prst="ellipse">
            <a:avLst/>
          </a:prstGeom>
          <a:solidFill>
            <a:schemeClr val="bg2"/>
          </a:solidFill>
          <a:ln w="12700" cap="flat" cmpd="sng" algn="ctr">
            <a:solidFill>
              <a:schemeClr val="tx1"/>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User’s</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Browser</a:t>
            </a:r>
            <a:endParaRPr kumimoji="0" lang="en-US" sz="12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cxnSp>
        <p:nvCxnSpPr>
          <p:cNvPr id="11" name="Curved Connector 10"/>
          <p:cNvCxnSpPr>
            <a:stCxn id="50" idx="11"/>
          </p:cNvCxnSpPr>
          <p:nvPr/>
        </p:nvCxnSpPr>
        <p:spPr bwMode="auto">
          <a:xfrm rot="5400000" flipH="1" flipV="1">
            <a:off x="3600219" y="419843"/>
            <a:ext cx="596848" cy="4525809"/>
          </a:xfrm>
          <a:prstGeom prst="curvedConnector2">
            <a:avLst/>
          </a:prstGeom>
          <a:solidFill>
            <a:schemeClr val="accent1"/>
          </a:solidFill>
          <a:ln w="28575" cap="rnd" cmpd="sng" algn="ctr">
            <a:solidFill>
              <a:schemeClr val="tx2"/>
            </a:solidFill>
            <a:prstDash val="solid"/>
            <a:round/>
            <a:headEnd type="none" w="med" len="med"/>
            <a:tailEnd type="arrow"/>
          </a:ln>
          <a:effectLst/>
        </p:spPr>
      </p:cxnSp>
      <p:cxnSp>
        <p:nvCxnSpPr>
          <p:cNvPr id="89" name="Straight Arrow Connector 88"/>
          <p:cNvCxnSpPr>
            <a:stCxn id="76" idx="7"/>
            <a:endCxn id="50" idx="0"/>
          </p:cNvCxnSpPr>
          <p:nvPr/>
        </p:nvCxnSpPr>
        <p:spPr bwMode="auto">
          <a:xfrm flipH="1">
            <a:off x="1907611" y="2710777"/>
            <a:ext cx="4253937" cy="424084"/>
          </a:xfrm>
          <a:prstGeom prst="straightConnector1">
            <a:avLst/>
          </a:prstGeom>
          <a:solidFill>
            <a:schemeClr val="accent1"/>
          </a:solidFill>
          <a:ln w="28575" cap="rnd" cmpd="sng" algn="ctr">
            <a:solidFill>
              <a:schemeClr val="accent2"/>
            </a:solidFill>
            <a:prstDash val="solid"/>
            <a:round/>
            <a:headEnd type="none" w="med" len="med"/>
            <a:tailEnd type="arrow"/>
          </a:ln>
          <a:effectLst/>
        </p:spPr>
      </p:cxnSp>
      <p:cxnSp>
        <p:nvCxnSpPr>
          <p:cNvPr id="94" name="Straight Arrow Connector 93"/>
          <p:cNvCxnSpPr>
            <a:stCxn id="50" idx="1"/>
            <a:endCxn id="77" idx="8"/>
          </p:cNvCxnSpPr>
          <p:nvPr/>
        </p:nvCxnSpPr>
        <p:spPr bwMode="auto">
          <a:xfrm>
            <a:off x="2064594" y="3401030"/>
            <a:ext cx="4096954" cy="153690"/>
          </a:xfrm>
          <a:prstGeom prst="straightConnector1">
            <a:avLst/>
          </a:prstGeom>
          <a:solidFill>
            <a:schemeClr val="accent1"/>
          </a:solidFill>
          <a:ln w="28575" cap="rnd" cmpd="sng" algn="ctr">
            <a:solidFill>
              <a:schemeClr val="tx2"/>
            </a:solidFill>
            <a:prstDash val="solid"/>
            <a:round/>
            <a:headEnd type="none" w="med" len="med"/>
            <a:tailEnd type="arrow"/>
          </a:ln>
          <a:effectLst/>
        </p:spPr>
      </p:cxnSp>
      <p:sp>
        <p:nvSpPr>
          <p:cNvPr id="140" name="TextBox 139"/>
          <p:cNvSpPr txBox="1"/>
          <p:nvPr/>
        </p:nvSpPr>
        <p:spPr>
          <a:xfrm>
            <a:off x="3677090" y="2137227"/>
            <a:ext cx="283852" cy="369332"/>
          </a:xfrm>
          <a:prstGeom prst="rect">
            <a:avLst/>
          </a:prstGeom>
          <a:noFill/>
        </p:spPr>
        <p:txBody>
          <a:bodyPr wrap="none" rtlCol="0">
            <a:spAutoFit/>
          </a:bodyPr>
          <a:lstStyle/>
          <a:p>
            <a:r>
              <a:rPr lang="en-US" dirty="0" smtClean="0"/>
              <a:t>1</a:t>
            </a:r>
            <a:endParaRPr lang="en-US" dirty="0"/>
          </a:p>
        </p:txBody>
      </p:sp>
      <p:sp>
        <p:nvSpPr>
          <p:cNvPr id="141" name="TextBox 140"/>
          <p:cNvSpPr txBox="1"/>
          <p:nvPr/>
        </p:nvSpPr>
        <p:spPr>
          <a:xfrm>
            <a:off x="3814325" y="2611840"/>
            <a:ext cx="313607" cy="369332"/>
          </a:xfrm>
          <a:prstGeom prst="rect">
            <a:avLst/>
          </a:prstGeom>
          <a:noFill/>
        </p:spPr>
        <p:txBody>
          <a:bodyPr wrap="none" rtlCol="0">
            <a:spAutoFit/>
          </a:bodyPr>
          <a:lstStyle/>
          <a:p>
            <a:r>
              <a:rPr lang="en-US" dirty="0" smtClean="0"/>
              <a:t>2</a:t>
            </a:r>
            <a:endParaRPr lang="en-US" dirty="0"/>
          </a:p>
        </p:txBody>
      </p:sp>
      <p:sp>
        <p:nvSpPr>
          <p:cNvPr id="142" name="TextBox 141"/>
          <p:cNvSpPr txBox="1"/>
          <p:nvPr/>
        </p:nvSpPr>
        <p:spPr>
          <a:xfrm>
            <a:off x="3899120" y="3108551"/>
            <a:ext cx="312030" cy="369332"/>
          </a:xfrm>
          <a:prstGeom prst="rect">
            <a:avLst/>
          </a:prstGeom>
          <a:noFill/>
        </p:spPr>
        <p:txBody>
          <a:bodyPr wrap="none" rtlCol="0">
            <a:spAutoFit/>
          </a:bodyPr>
          <a:lstStyle/>
          <a:p>
            <a:r>
              <a:rPr lang="en-US" dirty="0" smtClean="0"/>
              <a:t>3</a:t>
            </a:r>
            <a:endParaRPr lang="en-US" dirty="0"/>
          </a:p>
        </p:txBody>
      </p:sp>
    </p:spTree>
    <p:extLst>
      <p:ext uri="{BB962C8B-B14F-4D97-AF65-F5344CB8AC3E}">
        <p14:creationId xmlns:p14="http://schemas.microsoft.com/office/powerpoint/2010/main" val="1627141564"/>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Dodecagon 49"/>
          <p:cNvSpPr/>
          <p:nvPr/>
        </p:nvSpPr>
        <p:spPr bwMode="auto">
          <a:xfrm>
            <a:off x="892917" y="2981171"/>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2" name="Title 1"/>
          <p:cNvSpPr>
            <a:spLocks noGrp="1"/>
          </p:cNvSpPr>
          <p:nvPr>
            <p:ph type="title"/>
          </p:nvPr>
        </p:nvSpPr>
        <p:spPr/>
        <p:txBody>
          <a:bodyPr/>
          <a:lstStyle/>
          <a:p>
            <a:r>
              <a:rPr lang="en-US" dirty="0" smtClean="0"/>
              <a:t>Display Advertising Platforms</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26</a:t>
            </a:fld>
            <a:endParaRPr lang="en-US" dirty="0"/>
          </a:p>
        </p:txBody>
      </p:sp>
      <p:grpSp>
        <p:nvGrpSpPr>
          <p:cNvPr id="130" name="Group 129"/>
          <p:cNvGrpSpPr/>
          <p:nvPr/>
        </p:nvGrpSpPr>
        <p:grpSpPr>
          <a:xfrm>
            <a:off x="6161548" y="1983539"/>
            <a:ext cx="1294579" cy="1147097"/>
            <a:chOff x="6161548" y="1983539"/>
            <a:chExt cx="1294579" cy="1147097"/>
          </a:xfrm>
        </p:grpSpPr>
        <p:sp>
          <p:nvSpPr>
            <p:cNvPr id="76" name="Dodecagon 75"/>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7" name="Oval 6"/>
            <p:cNvSpPr/>
            <p:nvPr/>
          </p:nvSpPr>
          <p:spPr bwMode="auto">
            <a:xfrm>
              <a:off x="6227530" y="2137227"/>
              <a:ext cx="1228597" cy="843945"/>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Publisher</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Content</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Server</a:t>
              </a:r>
              <a:endParaRPr kumimoji="0" lang="en-US" sz="12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grpSp>
        <p:nvGrpSpPr>
          <p:cNvPr id="136" name="Group 135"/>
          <p:cNvGrpSpPr/>
          <p:nvPr/>
        </p:nvGrpSpPr>
        <p:grpSpPr>
          <a:xfrm>
            <a:off x="6161548" y="3134861"/>
            <a:ext cx="1294579" cy="1147097"/>
            <a:chOff x="6161548" y="3134861"/>
            <a:chExt cx="1294579" cy="1147097"/>
          </a:xfrm>
        </p:grpSpPr>
        <p:sp>
          <p:nvSpPr>
            <p:cNvPr id="77" name="Dodecagon 76"/>
            <p:cNvSpPr/>
            <p:nvPr/>
          </p:nvSpPr>
          <p:spPr bwMode="auto">
            <a:xfrm>
              <a:off x="6161548" y="3134861"/>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8" name="Oval 7"/>
            <p:cNvSpPr/>
            <p:nvPr/>
          </p:nvSpPr>
          <p:spPr bwMode="auto">
            <a:xfrm>
              <a:off x="6227530" y="3284323"/>
              <a:ext cx="1228597" cy="843945"/>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Publisher</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Ad</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Server</a:t>
              </a:r>
              <a:endParaRPr kumimoji="0" lang="en-US" sz="12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sp>
        <p:nvSpPr>
          <p:cNvPr id="9" name="Oval 8"/>
          <p:cNvSpPr/>
          <p:nvPr/>
        </p:nvSpPr>
        <p:spPr bwMode="auto">
          <a:xfrm>
            <a:off x="892917" y="3262585"/>
            <a:ext cx="1091765" cy="584269"/>
          </a:xfrm>
          <a:prstGeom prst="ellipse">
            <a:avLst/>
          </a:prstGeom>
          <a:solidFill>
            <a:schemeClr val="bg2"/>
          </a:solidFill>
          <a:ln w="12700" cap="flat" cmpd="sng" algn="ctr">
            <a:solidFill>
              <a:schemeClr val="tx1"/>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User’s</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Browser</a:t>
            </a:r>
            <a:endParaRPr kumimoji="0" lang="en-US" sz="12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cxnSp>
        <p:nvCxnSpPr>
          <p:cNvPr id="11" name="Curved Connector 10"/>
          <p:cNvCxnSpPr>
            <a:stCxn id="50" idx="11"/>
          </p:cNvCxnSpPr>
          <p:nvPr/>
        </p:nvCxnSpPr>
        <p:spPr bwMode="auto">
          <a:xfrm rot="5400000" flipH="1" flipV="1">
            <a:off x="3600219" y="419843"/>
            <a:ext cx="596848" cy="4525809"/>
          </a:xfrm>
          <a:prstGeom prst="curvedConnector2">
            <a:avLst/>
          </a:prstGeom>
          <a:solidFill>
            <a:schemeClr val="accent1"/>
          </a:solidFill>
          <a:ln w="28575" cap="rnd" cmpd="sng" algn="ctr">
            <a:solidFill>
              <a:schemeClr val="tx2"/>
            </a:solidFill>
            <a:prstDash val="solid"/>
            <a:round/>
            <a:headEnd type="none" w="med" len="med"/>
            <a:tailEnd type="arrow"/>
          </a:ln>
          <a:effectLst/>
        </p:spPr>
      </p:cxnSp>
      <p:cxnSp>
        <p:nvCxnSpPr>
          <p:cNvPr id="89" name="Straight Arrow Connector 88"/>
          <p:cNvCxnSpPr>
            <a:stCxn id="76" idx="7"/>
            <a:endCxn id="50" idx="0"/>
          </p:cNvCxnSpPr>
          <p:nvPr/>
        </p:nvCxnSpPr>
        <p:spPr bwMode="auto">
          <a:xfrm flipH="1">
            <a:off x="1907611" y="2710777"/>
            <a:ext cx="4253937" cy="424084"/>
          </a:xfrm>
          <a:prstGeom prst="straightConnector1">
            <a:avLst/>
          </a:prstGeom>
          <a:solidFill>
            <a:schemeClr val="accent1"/>
          </a:solidFill>
          <a:ln w="28575" cap="rnd" cmpd="sng" algn="ctr">
            <a:solidFill>
              <a:schemeClr val="accent2"/>
            </a:solidFill>
            <a:prstDash val="solid"/>
            <a:round/>
            <a:headEnd type="none" w="med" len="med"/>
            <a:tailEnd type="arrow"/>
          </a:ln>
          <a:effectLst/>
        </p:spPr>
      </p:cxnSp>
      <p:cxnSp>
        <p:nvCxnSpPr>
          <p:cNvPr id="91" name="Straight Arrow Connector 90"/>
          <p:cNvCxnSpPr>
            <a:stCxn id="77" idx="7"/>
            <a:endCxn id="50" idx="2"/>
          </p:cNvCxnSpPr>
          <p:nvPr/>
        </p:nvCxnSpPr>
        <p:spPr bwMode="auto">
          <a:xfrm flipH="1" flipV="1">
            <a:off x="2064594" y="3708409"/>
            <a:ext cx="4096954" cy="153690"/>
          </a:xfrm>
          <a:prstGeom prst="straightConnector1">
            <a:avLst/>
          </a:prstGeom>
          <a:solidFill>
            <a:schemeClr val="accent1"/>
          </a:solidFill>
          <a:ln w="28575" cap="rnd" cmpd="sng" algn="ctr">
            <a:solidFill>
              <a:schemeClr val="accent2"/>
            </a:solidFill>
            <a:prstDash val="solid"/>
            <a:round/>
            <a:headEnd type="none" w="med" len="med"/>
            <a:tailEnd type="arrow"/>
          </a:ln>
          <a:effectLst/>
        </p:spPr>
      </p:cxnSp>
      <p:cxnSp>
        <p:nvCxnSpPr>
          <p:cNvPr id="94" name="Straight Arrow Connector 93"/>
          <p:cNvCxnSpPr>
            <a:stCxn id="50" idx="1"/>
            <a:endCxn id="77" idx="8"/>
          </p:cNvCxnSpPr>
          <p:nvPr/>
        </p:nvCxnSpPr>
        <p:spPr bwMode="auto">
          <a:xfrm>
            <a:off x="2064594" y="3401030"/>
            <a:ext cx="4096954" cy="153690"/>
          </a:xfrm>
          <a:prstGeom prst="straightConnector1">
            <a:avLst/>
          </a:prstGeom>
          <a:solidFill>
            <a:schemeClr val="accent1"/>
          </a:solidFill>
          <a:ln w="28575" cap="rnd" cmpd="sng" algn="ctr">
            <a:solidFill>
              <a:schemeClr val="tx2"/>
            </a:solidFill>
            <a:prstDash val="solid"/>
            <a:round/>
            <a:headEnd type="none" w="med" len="med"/>
            <a:tailEnd type="arrow"/>
          </a:ln>
          <a:effectLst/>
        </p:spPr>
      </p:cxnSp>
      <p:sp>
        <p:nvSpPr>
          <p:cNvPr id="140" name="TextBox 139"/>
          <p:cNvSpPr txBox="1"/>
          <p:nvPr/>
        </p:nvSpPr>
        <p:spPr>
          <a:xfrm>
            <a:off x="3677090" y="2137227"/>
            <a:ext cx="283852" cy="369332"/>
          </a:xfrm>
          <a:prstGeom prst="rect">
            <a:avLst/>
          </a:prstGeom>
          <a:noFill/>
        </p:spPr>
        <p:txBody>
          <a:bodyPr wrap="none" rtlCol="0">
            <a:spAutoFit/>
          </a:bodyPr>
          <a:lstStyle/>
          <a:p>
            <a:r>
              <a:rPr lang="en-US" dirty="0" smtClean="0"/>
              <a:t>1</a:t>
            </a:r>
            <a:endParaRPr lang="en-US" dirty="0"/>
          </a:p>
        </p:txBody>
      </p:sp>
      <p:sp>
        <p:nvSpPr>
          <p:cNvPr id="141" name="TextBox 140"/>
          <p:cNvSpPr txBox="1"/>
          <p:nvPr/>
        </p:nvSpPr>
        <p:spPr>
          <a:xfrm>
            <a:off x="3814325" y="2611840"/>
            <a:ext cx="313607" cy="369332"/>
          </a:xfrm>
          <a:prstGeom prst="rect">
            <a:avLst/>
          </a:prstGeom>
          <a:noFill/>
        </p:spPr>
        <p:txBody>
          <a:bodyPr wrap="none" rtlCol="0">
            <a:spAutoFit/>
          </a:bodyPr>
          <a:lstStyle/>
          <a:p>
            <a:r>
              <a:rPr lang="en-US" dirty="0" smtClean="0"/>
              <a:t>2</a:t>
            </a:r>
            <a:endParaRPr lang="en-US" dirty="0"/>
          </a:p>
        </p:txBody>
      </p:sp>
      <p:sp>
        <p:nvSpPr>
          <p:cNvPr id="142" name="TextBox 141"/>
          <p:cNvSpPr txBox="1"/>
          <p:nvPr/>
        </p:nvSpPr>
        <p:spPr>
          <a:xfrm>
            <a:off x="3899120" y="3108551"/>
            <a:ext cx="312030" cy="369332"/>
          </a:xfrm>
          <a:prstGeom prst="rect">
            <a:avLst/>
          </a:prstGeom>
          <a:noFill/>
        </p:spPr>
        <p:txBody>
          <a:bodyPr wrap="none" rtlCol="0">
            <a:spAutoFit/>
          </a:bodyPr>
          <a:lstStyle/>
          <a:p>
            <a:r>
              <a:rPr lang="en-US" dirty="0" smtClean="0"/>
              <a:t>3</a:t>
            </a:r>
            <a:endParaRPr lang="en-US" dirty="0"/>
          </a:p>
        </p:txBody>
      </p:sp>
      <p:sp>
        <p:nvSpPr>
          <p:cNvPr id="143" name="TextBox 142"/>
          <p:cNvSpPr txBox="1"/>
          <p:nvPr/>
        </p:nvSpPr>
        <p:spPr>
          <a:xfrm>
            <a:off x="3896077" y="3425612"/>
            <a:ext cx="315073" cy="369332"/>
          </a:xfrm>
          <a:prstGeom prst="rect">
            <a:avLst/>
          </a:prstGeom>
          <a:noFill/>
        </p:spPr>
        <p:txBody>
          <a:bodyPr wrap="none" rtlCol="0">
            <a:spAutoFit/>
          </a:bodyPr>
          <a:lstStyle/>
          <a:p>
            <a:r>
              <a:rPr lang="en-US" dirty="0"/>
              <a:t>4</a:t>
            </a:r>
          </a:p>
        </p:txBody>
      </p:sp>
    </p:spTree>
    <p:extLst>
      <p:ext uri="{BB962C8B-B14F-4D97-AF65-F5344CB8AC3E}">
        <p14:creationId xmlns:p14="http://schemas.microsoft.com/office/powerpoint/2010/main" val="1627141564"/>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Dodecagon 49"/>
          <p:cNvSpPr/>
          <p:nvPr/>
        </p:nvSpPr>
        <p:spPr bwMode="auto">
          <a:xfrm>
            <a:off x="892917" y="2981171"/>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2" name="Title 1"/>
          <p:cNvSpPr>
            <a:spLocks noGrp="1"/>
          </p:cNvSpPr>
          <p:nvPr>
            <p:ph type="title"/>
          </p:nvPr>
        </p:nvSpPr>
        <p:spPr/>
        <p:txBody>
          <a:bodyPr/>
          <a:lstStyle/>
          <a:p>
            <a:r>
              <a:rPr lang="en-US" dirty="0" smtClean="0"/>
              <a:t>Display Advertising Platforms</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27</a:t>
            </a:fld>
            <a:endParaRPr lang="en-US" dirty="0"/>
          </a:p>
        </p:txBody>
      </p:sp>
      <p:grpSp>
        <p:nvGrpSpPr>
          <p:cNvPr id="130" name="Group 129"/>
          <p:cNvGrpSpPr/>
          <p:nvPr/>
        </p:nvGrpSpPr>
        <p:grpSpPr>
          <a:xfrm>
            <a:off x="6161548" y="1983539"/>
            <a:ext cx="1294579" cy="1147097"/>
            <a:chOff x="6161548" y="1983539"/>
            <a:chExt cx="1294579" cy="1147097"/>
          </a:xfrm>
        </p:grpSpPr>
        <p:sp>
          <p:nvSpPr>
            <p:cNvPr id="76" name="Dodecagon 75"/>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7" name="Oval 6"/>
            <p:cNvSpPr/>
            <p:nvPr/>
          </p:nvSpPr>
          <p:spPr bwMode="auto">
            <a:xfrm>
              <a:off x="6227530" y="2137227"/>
              <a:ext cx="1228597" cy="843945"/>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Publisher</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Content</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Server</a:t>
              </a:r>
              <a:endParaRPr kumimoji="0" lang="en-US" sz="12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grpSp>
        <p:nvGrpSpPr>
          <p:cNvPr id="136" name="Group 135"/>
          <p:cNvGrpSpPr/>
          <p:nvPr/>
        </p:nvGrpSpPr>
        <p:grpSpPr>
          <a:xfrm>
            <a:off x="6161548" y="3134861"/>
            <a:ext cx="1294579" cy="1147097"/>
            <a:chOff x="6161548" y="3134861"/>
            <a:chExt cx="1294579" cy="1147097"/>
          </a:xfrm>
        </p:grpSpPr>
        <p:sp>
          <p:nvSpPr>
            <p:cNvPr id="77" name="Dodecagon 76"/>
            <p:cNvSpPr/>
            <p:nvPr/>
          </p:nvSpPr>
          <p:spPr bwMode="auto">
            <a:xfrm>
              <a:off x="6161548" y="3134861"/>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8" name="Oval 7"/>
            <p:cNvSpPr/>
            <p:nvPr/>
          </p:nvSpPr>
          <p:spPr bwMode="auto">
            <a:xfrm>
              <a:off x="6227530" y="3284323"/>
              <a:ext cx="1228597" cy="843945"/>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Publisher</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Ad</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Server</a:t>
              </a:r>
              <a:endParaRPr kumimoji="0" lang="en-US" sz="12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sp>
        <p:nvSpPr>
          <p:cNvPr id="9" name="Oval 8"/>
          <p:cNvSpPr/>
          <p:nvPr/>
        </p:nvSpPr>
        <p:spPr bwMode="auto">
          <a:xfrm>
            <a:off x="892917" y="3262585"/>
            <a:ext cx="1091765" cy="584269"/>
          </a:xfrm>
          <a:prstGeom prst="ellipse">
            <a:avLst/>
          </a:prstGeom>
          <a:solidFill>
            <a:schemeClr val="bg2"/>
          </a:solidFill>
          <a:ln w="12700" cap="flat" cmpd="sng" algn="ctr">
            <a:solidFill>
              <a:schemeClr val="tx1"/>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User’s</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Browser</a:t>
            </a:r>
            <a:endParaRPr kumimoji="0" lang="en-US" sz="12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cxnSp>
        <p:nvCxnSpPr>
          <p:cNvPr id="11" name="Curved Connector 10"/>
          <p:cNvCxnSpPr>
            <a:stCxn id="50" idx="11"/>
          </p:cNvCxnSpPr>
          <p:nvPr/>
        </p:nvCxnSpPr>
        <p:spPr bwMode="auto">
          <a:xfrm rot="5400000" flipH="1" flipV="1">
            <a:off x="3600219" y="419843"/>
            <a:ext cx="596848" cy="4525809"/>
          </a:xfrm>
          <a:prstGeom prst="curvedConnector2">
            <a:avLst/>
          </a:prstGeom>
          <a:solidFill>
            <a:schemeClr val="accent1"/>
          </a:solidFill>
          <a:ln w="28575" cap="rnd" cmpd="sng" algn="ctr">
            <a:solidFill>
              <a:schemeClr val="tx2"/>
            </a:solidFill>
            <a:prstDash val="solid"/>
            <a:round/>
            <a:headEnd type="none" w="med" len="med"/>
            <a:tailEnd type="arrow"/>
          </a:ln>
          <a:effectLst/>
        </p:spPr>
      </p:cxnSp>
      <p:grpSp>
        <p:nvGrpSpPr>
          <p:cNvPr id="135" name="Group 134"/>
          <p:cNvGrpSpPr/>
          <p:nvPr/>
        </p:nvGrpSpPr>
        <p:grpSpPr>
          <a:xfrm>
            <a:off x="6161548" y="4281958"/>
            <a:ext cx="1171677" cy="1147097"/>
            <a:chOff x="6161548" y="4281958"/>
            <a:chExt cx="1171677" cy="1147097"/>
          </a:xfrm>
        </p:grpSpPr>
        <p:sp>
          <p:nvSpPr>
            <p:cNvPr id="85" name="Dodecagon 84"/>
            <p:cNvSpPr/>
            <p:nvPr/>
          </p:nvSpPr>
          <p:spPr bwMode="auto">
            <a:xfrm>
              <a:off x="6161548" y="4281958"/>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24" name="Oval 23"/>
            <p:cNvSpPr/>
            <p:nvPr/>
          </p:nvSpPr>
          <p:spPr bwMode="auto">
            <a:xfrm>
              <a:off x="6298130" y="4466039"/>
              <a:ext cx="1035095" cy="843945"/>
            </a:xfrm>
            <a:prstGeom prst="ellipse">
              <a:avLst/>
            </a:prstGeom>
            <a:solidFill>
              <a:srgbClr val="800000"/>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solidFill>
                    <a:schemeClr val="bg1"/>
                  </a:solidFill>
                  <a:latin typeface="Lucida Sans" pitchFamily="-106" charset="0"/>
                  <a:ea typeface="ＭＳ Ｐゴシック" pitchFamily="-106" charset="-128"/>
                  <a:cs typeface="ＭＳ Ｐゴシック" pitchFamily="-106" charset="-128"/>
                </a:rPr>
                <a:t>Agency</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solidFill>
                    <a:schemeClr val="bg1"/>
                  </a:solidFill>
                  <a:latin typeface="Lucida Sans" pitchFamily="-106" charset="0"/>
                  <a:ea typeface="ＭＳ Ｐゴシック" pitchFamily="-106" charset="-128"/>
                  <a:cs typeface="ＭＳ Ｐゴシック" pitchFamily="-106" charset="-128"/>
                </a:rPr>
                <a:t>Ad</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solidFill>
                    <a:schemeClr val="bg1"/>
                  </a:solidFill>
                  <a:latin typeface="Lucida Sans" pitchFamily="-106" charset="0"/>
                  <a:ea typeface="ＭＳ Ｐゴシック" pitchFamily="-106" charset="-128"/>
                  <a:cs typeface="ＭＳ Ｐゴシック" pitchFamily="-106" charset="-128"/>
                </a:rPr>
                <a:t>Server</a:t>
              </a:r>
              <a:endParaRPr kumimoji="0" lang="en-US" sz="1200" b="0" i="0" u="none" strike="noStrike" cap="none" normalizeH="0" baseline="0" dirty="0">
                <a:ln>
                  <a:noFill/>
                </a:ln>
                <a:solidFill>
                  <a:schemeClr val="bg1"/>
                </a:solidFill>
                <a:effectLst/>
                <a:latin typeface="Lucida Sans" pitchFamily="-106" charset="0"/>
                <a:ea typeface="ＭＳ Ｐゴシック" pitchFamily="-106" charset="-128"/>
                <a:cs typeface="ＭＳ Ｐゴシック" pitchFamily="-106" charset="-128"/>
              </a:endParaRPr>
            </a:p>
          </p:txBody>
        </p:sp>
      </p:grpSp>
      <p:cxnSp>
        <p:nvCxnSpPr>
          <p:cNvPr id="89" name="Straight Arrow Connector 88"/>
          <p:cNvCxnSpPr>
            <a:stCxn id="76" idx="7"/>
            <a:endCxn id="50" idx="0"/>
          </p:cNvCxnSpPr>
          <p:nvPr/>
        </p:nvCxnSpPr>
        <p:spPr bwMode="auto">
          <a:xfrm flipH="1">
            <a:off x="1907611" y="2710777"/>
            <a:ext cx="4253937" cy="424084"/>
          </a:xfrm>
          <a:prstGeom prst="straightConnector1">
            <a:avLst/>
          </a:prstGeom>
          <a:solidFill>
            <a:schemeClr val="accent1"/>
          </a:solidFill>
          <a:ln w="28575" cap="rnd" cmpd="sng" algn="ctr">
            <a:solidFill>
              <a:schemeClr val="accent2"/>
            </a:solidFill>
            <a:prstDash val="solid"/>
            <a:round/>
            <a:headEnd type="none" w="med" len="med"/>
            <a:tailEnd type="arrow"/>
          </a:ln>
          <a:effectLst/>
        </p:spPr>
      </p:cxnSp>
      <p:cxnSp>
        <p:nvCxnSpPr>
          <p:cNvPr id="91" name="Straight Arrow Connector 90"/>
          <p:cNvCxnSpPr>
            <a:stCxn id="77" idx="7"/>
            <a:endCxn id="50" idx="2"/>
          </p:cNvCxnSpPr>
          <p:nvPr/>
        </p:nvCxnSpPr>
        <p:spPr bwMode="auto">
          <a:xfrm flipH="1" flipV="1">
            <a:off x="2064594" y="3708409"/>
            <a:ext cx="4096954" cy="153690"/>
          </a:xfrm>
          <a:prstGeom prst="straightConnector1">
            <a:avLst/>
          </a:prstGeom>
          <a:solidFill>
            <a:schemeClr val="accent1"/>
          </a:solidFill>
          <a:ln w="28575" cap="rnd" cmpd="sng" algn="ctr">
            <a:solidFill>
              <a:schemeClr val="accent2"/>
            </a:solidFill>
            <a:prstDash val="solid"/>
            <a:round/>
            <a:headEnd type="none" w="med" len="med"/>
            <a:tailEnd type="arrow"/>
          </a:ln>
          <a:effectLst/>
        </p:spPr>
      </p:cxnSp>
      <p:cxnSp>
        <p:nvCxnSpPr>
          <p:cNvPr id="94" name="Straight Arrow Connector 93"/>
          <p:cNvCxnSpPr>
            <a:stCxn id="50" idx="1"/>
            <a:endCxn id="77" idx="8"/>
          </p:cNvCxnSpPr>
          <p:nvPr/>
        </p:nvCxnSpPr>
        <p:spPr bwMode="auto">
          <a:xfrm>
            <a:off x="2064594" y="3401030"/>
            <a:ext cx="4096954" cy="153690"/>
          </a:xfrm>
          <a:prstGeom prst="straightConnector1">
            <a:avLst/>
          </a:prstGeom>
          <a:solidFill>
            <a:schemeClr val="accent1"/>
          </a:solidFill>
          <a:ln w="28575" cap="rnd" cmpd="sng" algn="ctr">
            <a:solidFill>
              <a:schemeClr val="tx2"/>
            </a:solidFill>
            <a:prstDash val="solid"/>
            <a:round/>
            <a:headEnd type="none" w="med" len="med"/>
            <a:tailEnd type="arrow"/>
          </a:ln>
          <a:effectLst/>
        </p:spPr>
      </p:cxnSp>
      <p:sp>
        <p:nvSpPr>
          <p:cNvPr id="140" name="TextBox 139"/>
          <p:cNvSpPr txBox="1"/>
          <p:nvPr/>
        </p:nvSpPr>
        <p:spPr>
          <a:xfrm>
            <a:off x="3677090" y="2137227"/>
            <a:ext cx="283852" cy="369332"/>
          </a:xfrm>
          <a:prstGeom prst="rect">
            <a:avLst/>
          </a:prstGeom>
          <a:noFill/>
        </p:spPr>
        <p:txBody>
          <a:bodyPr wrap="none" rtlCol="0">
            <a:spAutoFit/>
          </a:bodyPr>
          <a:lstStyle/>
          <a:p>
            <a:r>
              <a:rPr lang="en-US" dirty="0" smtClean="0"/>
              <a:t>1</a:t>
            </a:r>
            <a:endParaRPr lang="en-US" dirty="0"/>
          </a:p>
        </p:txBody>
      </p:sp>
      <p:sp>
        <p:nvSpPr>
          <p:cNvPr id="141" name="TextBox 140"/>
          <p:cNvSpPr txBox="1"/>
          <p:nvPr/>
        </p:nvSpPr>
        <p:spPr>
          <a:xfrm>
            <a:off x="3814325" y="2611840"/>
            <a:ext cx="313607" cy="369332"/>
          </a:xfrm>
          <a:prstGeom prst="rect">
            <a:avLst/>
          </a:prstGeom>
          <a:noFill/>
        </p:spPr>
        <p:txBody>
          <a:bodyPr wrap="none" rtlCol="0">
            <a:spAutoFit/>
          </a:bodyPr>
          <a:lstStyle/>
          <a:p>
            <a:r>
              <a:rPr lang="en-US" dirty="0" smtClean="0"/>
              <a:t>2</a:t>
            </a:r>
            <a:endParaRPr lang="en-US" dirty="0"/>
          </a:p>
        </p:txBody>
      </p:sp>
      <p:sp>
        <p:nvSpPr>
          <p:cNvPr id="142" name="TextBox 141"/>
          <p:cNvSpPr txBox="1"/>
          <p:nvPr/>
        </p:nvSpPr>
        <p:spPr>
          <a:xfrm>
            <a:off x="3899120" y="3108551"/>
            <a:ext cx="312030" cy="369332"/>
          </a:xfrm>
          <a:prstGeom prst="rect">
            <a:avLst/>
          </a:prstGeom>
          <a:noFill/>
        </p:spPr>
        <p:txBody>
          <a:bodyPr wrap="none" rtlCol="0">
            <a:spAutoFit/>
          </a:bodyPr>
          <a:lstStyle/>
          <a:p>
            <a:r>
              <a:rPr lang="en-US" dirty="0" smtClean="0"/>
              <a:t>3</a:t>
            </a:r>
            <a:endParaRPr lang="en-US" dirty="0"/>
          </a:p>
        </p:txBody>
      </p:sp>
      <p:sp>
        <p:nvSpPr>
          <p:cNvPr id="143" name="TextBox 142"/>
          <p:cNvSpPr txBox="1"/>
          <p:nvPr/>
        </p:nvSpPr>
        <p:spPr>
          <a:xfrm>
            <a:off x="3896077" y="3425612"/>
            <a:ext cx="315073" cy="369332"/>
          </a:xfrm>
          <a:prstGeom prst="rect">
            <a:avLst/>
          </a:prstGeom>
          <a:noFill/>
        </p:spPr>
        <p:txBody>
          <a:bodyPr wrap="none" rtlCol="0">
            <a:spAutoFit/>
          </a:bodyPr>
          <a:lstStyle/>
          <a:p>
            <a:r>
              <a:rPr lang="en-US" dirty="0"/>
              <a:t>4</a:t>
            </a:r>
          </a:p>
        </p:txBody>
      </p:sp>
    </p:spTree>
    <p:extLst>
      <p:ext uri="{BB962C8B-B14F-4D97-AF65-F5344CB8AC3E}">
        <p14:creationId xmlns:p14="http://schemas.microsoft.com/office/powerpoint/2010/main" val="1627141564"/>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Dodecagon 49"/>
          <p:cNvSpPr/>
          <p:nvPr/>
        </p:nvSpPr>
        <p:spPr bwMode="auto">
          <a:xfrm>
            <a:off x="892917" y="2981171"/>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2" name="Title 1"/>
          <p:cNvSpPr>
            <a:spLocks noGrp="1"/>
          </p:cNvSpPr>
          <p:nvPr>
            <p:ph type="title"/>
          </p:nvPr>
        </p:nvSpPr>
        <p:spPr/>
        <p:txBody>
          <a:bodyPr/>
          <a:lstStyle/>
          <a:p>
            <a:r>
              <a:rPr lang="en-US" dirty="0" smtClean="0"/>
              <a:t>Display Advertising Platforms</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28</a:t>
            </a:fld>
            <a:endParaRPr lang="en-US" dirty="0"/>
          </a:p>
        </p:txBody>
      </p:sp>
      <p:grpSp>
        <p:nvGrpSpPr>
          <p:cNvPr id="130" name="Group 129"/>
          <p:cNvGrpSpPr/>
          <p:nvPr/>
        </p:nvGrpSpPr>
        <p:grpSpPr>
          <a:xfrm>
            <a:off x="6161548" y="1983539"/>
            <a:ext cx="1294579" cy="1147097"/>
            <a:chOff x="6161548" y="1983539"/>
            <a:chExt cx="1294579" cy="1147097"/>
          </a:xfrm>
        </p:grpSpPr>
        <p:sp>
          <p:nvSpPr>
            <p:cNvPr id="76" name="Dodecagon 75"/>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7" name="Oval 6"/>
            <p:cNvSpPr/>
            <p:nvPr/>
          </p:nvSpPr>
          <p:spPr bwMode="auto">
            <a:xfrm>
              <a:off x="6227530" y="2137227"/>
              <a:ext cx="1228597" cy="843945"/>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Publisher</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Content</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Server</a:t>
              </a:r>
              <a:endParaRPr kumimoji="0" lang="en-US" sz="12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grpSp>
        <p:nvGrpSpPr>
          <p:cNvPr id="136" name="Group 135"/>
          <p:cNvGrpSpPr/>
          <p:nvPr/>
        </p:nvGrpSpPr>
        <p:grpSpPr>
          <a:xfrm>
            <a:off x="6161548" y="3134861"/>
            <a:ext cx="1294579" cy="1147097"/>
            <a:chOff x="6161548" y="3134861"/>
            <a:chExt cx="1294579" cy="1147097"/>
          </a:xfrm>
        </p:grpSpPr>
        <p:sp>
          <p:nvSpPr>
            <p:cNvPr id="77" name="Dodecagon 76"/>
            <p:cNvSpPr/>
            <p:nvPr/>
          </p:nvSpPr>
          <p:spPr bwMode="auto">
            <a:xfrm>
              <a:off x="6161548" y="3134861"/>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8" name="Oval 7"/>
            <p:cNvSpPr/>
            <p:nvPr/>
          </p:nvSpPr>
          <p:spPr bwMode="auto">
            <a:xfrm>
              <a:off x="6227530" y="3284323"/>
              <a:ext cx="1228597" cy="843945"/>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Publisher</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Ad</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Server</a:t>
              </a:r>
              <a:endParaRPr kumimoji="0" lang="en-US" sz="12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sp>
        <p:nvSpPr>
          <p:cNvPr id="9" name="Oval 8"/>
          <p:cNvSpPr/>
          <p:nvPr/>
        </p:nvSpPr>
        <p:spPr bwMode="auto">
          <a:xfrm>
            <a:off x="892917" y="3262585"/>
            <a:ext cx="1091765" cy="584269"/>
          </a:xfrm>
          <a:prstGeom prst="ellipse">
            <a:avLst/>
          </a:prstGeom>
          <a:solidFill>
            <a:schemeClr val="bg2"/>
          </a:solidFill>
          <a:ln w="12700" cap="flat" cmpd="sng" algn="ctr">
            <a:solidFill>
              <a:schemeClr val="tx1"/>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User’s</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Browser</a:t>
            </a:r>
            <a:endParaRPr kumimoji="0" lang="en-US" sz="12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cxnSp>
        <p:nvCxnSpPr>
          <p:cNvPr id="11" name="Curved Connector 10"/>
          <p:cNvCxnSpPr>
            <a:stCxn id="50" idx="11"/>
          </p:cNvCxnSpPr>
          <p:nvPr/>
        </p:nvCxnSpPr>
        <p:spPr bwMode="auto">
          <a:xfrm rot="5400000" flipH="1" flipV="1">
            <a:off x="3600219" y="419843"/>
            <a:ext cx="596848" cy="4525809"/>
          </a:xfrm>
          <a:prstGeom prst="curvedConnector2">
            <a:avLst/>
          </a:prstGeom>
          <a:solidFill>
            <a:schemeClr val="accent1"/>
          </a:solidFill>
          <a:ln w="28575" cap="rnd" cmpd="sng" algn="ctr">
            <a:solidFill>
              <a:schemeClr val="tx2"/>
            </a:solidFill>
            <a:prstDash val="solid"/>
            <a:round/>
            <a:headEnd type="none" w="med" len="med"/>
            <a:tailEnd type="arrow"/>
          </a:ln>
          <a:effectLst/>
        </p:spPr>
      </p:cxnSp>
      <p:grpSp>
        <p:nvGrpSpPr>
          <p:cNvPr id="135" name="Group 134"/>
          <p:cNvGrpSpPr/>
          <p:nvPr/>
        </p:nvGrpSpPr>
        <p:grpSpPr>
          <a:xfrm>
            <a:off x="6161548" y="4281958"/>
            <a:ext cx="1171677" cy="1147097"/>
            <a:chOff x="6161548" y="4281958"/>
            <a:chExt cx="1171677" cy="1147097"/>
          </a:xfrm>
        </p:grpSpPr>
        <p:sp>
          <p:nvSpPr>
            <p:cNvPr id="85" name="Dodecagon 84"/>
            <p:cNvSpPr/>
            <p:nvPr/>
          </p:nvSpPr>
          <p:spPr bwMode="auto">
            <a:xfrm>
              <a:off x="6161548" y="4281958"/>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24" name="Oval 23"/>
            <p:cNvSpPr/>
            <p:nvPr/>
          </p:nvSpPr>
          <p:spPr bwMode="auto">
            <a:xfrm>
              <a:off x="6298130" y="4466039"/>
              <a:ext cx="1035095" cy="843945"/>
            </a:xfrm>
            <a:prstGeom prst="ellipse">
              <a:avLst/>
            </a:prstGeom>
            <a:solidFill>
              <a:srgbClr val="800000"/>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solidFill>
                    <a:schemeClr val="bg1"/>
                  </a:solidFill>
                  <a:latin typeface="Lucida Sans" pitchFamily="-106" charset="0"/>
                  <a:ea typeface="ＭＳ Ｐゴシック" pitchFamily="-106" charset="-128"/>
                  <a:cs typeface="ＭＳ Ｐゴシック" pitchFamily="-106" charset="-128"/>
                </a:rPr>
                <a:t>Agency</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solidFill>
                    <a:schemeClr val="bg1"/>
                  </a:solidFill>
                  <a:latin typeface="Lucida Sans" pitchFamily="-106" charset="0"/>
                  <a:ea typeface="ＭＳ Ｐゴシック" pitchFamily="-106" charset="-128"/>
                  <a:cs typeface="ＭＳ Ｐゴシック" pitchFamily="-106" charset="-128"/>
                </a:rPr>
                <a:t>Ad</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solidFill>
                    <a:schemeClr val="bg1"/>
                  </a:solidFill>
                  <a:latin typeface="Lucida Sans" pitchFamily="-106" charset="0"/>
                  <a:ea typeface="ＭＳ Ｐゴシック" pitchFamily="-106" charset="-128"/>
                  <a:cs typeface="ＭＳ Ｐゴシック" pitchFamily="-106" charset="-128"/>
                </a:rPr>
                <a:t>Server</a:t>
              </a:r>
              <a:endParaRPr kumimoji="0" lang="en-US" sz="1200" b="0" i="0" u="none" strike="noStrike" cap="none" normalizeH="0" baseline="0" dirty="0">
                <a:ln>
                  <a:noFill/>
                </a:ln>
                <a:solidFill>
                  <a:schemeClr val="bg1"/>
                </a:solidFill>
                <a:effectLst/>
                <a:latin typeface="Lucida Sans" pitchFamily="-106" charset="0"/>
                <a:ea typeface="ＭＳ Ｐゴシック" pitchFamily="-106" charset="-128"/>
                <a:cs typeface="ＭＳ Ｐゴシック" pitchFamily="-106" charset="-128"/>
              </a:endParaRPr>
            </a:p>
          </p:txBody>
        </p:sp>
      </p:grpSp>
      <p:cxnSp>
        <p:nvCxnSpPr>
          <p:cNvPr id="89" name="Straight Arrow Connector 88"/>
          <p:cNvCxnSpPr>
            <a:stCxn id="76" idx="7"/>
            <a:endCxn id="50" idx="0"/>
          </p:cNvCxnSpPr>
          <p:nvPr/>
        </p:nvCxnSpPr>
        <p:spPr bwMode="auto">
          <a:xfrm flipH="1">
            <a:off x="1907611" y="2710777"/>
            <a:ext cx="4253937" cy="424084"/>
          </a:xfrm>
          <a:prstGeom prst="straightConnector1">
            <a:avLst/>
          </a:prstGeom>
          <a:solidFill>
            <a:schemeClr val="accent1"/>
          </a:solidFill>
          <a:ln w="28575" cap="rnd" cmpd="sng" algn="ctr">
            <a:solidFill>
              <a:schemeClr val="accent2"/>
            </a:solidFill>
            <a:prstDash val="solid"/>
            <a:round/>
            <a:headEnd type="none" w="med" len="med"/>
            <a:tailEnd type="arrow"/>
          </a:ln>
          <a:effectLst/>
        </p:spPr>
      </p:cxnSp>
      <p:cxnSp>
        <p:nvCxnSpPr>
          <p:cNvPr id="91" name="Straight Arrow Connector 90"/>
          <p:cNvCxnSpPr>
            <a:stCxn id="77" idx="7"/>
            <a:endCxn id="50" idx="2"/>
          </p:cNvCxnSpPr>
          <p:nvPr/>
        </p:nvCxnSpPr>
        <p:spPr bwMode="auto">
          <a:xfrm flipH="1" flipV="1">
            <a:off x="2064594" y="3708409"/>
            <a:ext cx="4096954" cy="153690"/>
          </a:xfrm>
          <a:prstGeom prst="straightConnector1">
            <a:avLst/>
          </a:prstGeom>
          <a:solidFill>
            <a:schemeClr val="accent1"/>
          </a:solidFill>
          <a:ln w="28575" cap="rnd" cmpd="sng" algn="ctr">
            <a:solidFill>
              <a:schemeClr val="accent2"/>
            </a:solidFill>
            <a:prstDash val="solid"/>
            <a:round/>
            <a:headEnd type="none" w="med" len="med"/>
            <a:tailEnd type="arrow"/>
          </a:ln>
          <a:effectLst/>
        </p:spPr>
      </p:cxnSp>
      <p:cxnSp>
        <p:nvCxnSpPr>
          <p:cNvPr id="94" name="Straight Arrow Connector 93"/>
          <p:cNvCxnSpPr>
            <a:stCxn id="50" idx="1"/>
            <a:endCxn id="77" idx="8"/>
          </p:cNvCxnSpPr>
          <p:nvPr/>
        </p:nvCxnSpPr>
        <p:spPr bwMode="auto">
          <a:xfrm>
            <a:off x="2064594" y="3401030"/>
            <a:ext cx="4096954" cy="153690"/>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122" name="Straight Arrow Connector 121"/>
          <p:cNvCxnSpPr>
            <a:stCxn id="50" idx="3"/>
            <a:endCxn id="85" idx="8"/>
          </p:cNvCxnSpPr>
          <p:nvPr/>
        </p:nvCxnSpPr>
        <p:spPr bwMode="auto">
          <a:xfrm>
            <a:off x="1907611" y="3974578"/>
            <a:ext cx="4253937" cy="727239"/>
          </a:xfrm>
          <a:prstGeom prst="straightConnector1">
            <a:avLst/>
          </a:prstGeom>
          <a:solidFill>
            <a:schemeClr val="accent1"/>
          </a:solidFill>
          <a:ln w="28575" cap="rnd" cmpd="sng" algn="ctr">
            <a:solidFill>
              <a:schemeClr val="tx2"/>
            </a:solidFill>
            <a:prstDash val="solid"/>
            <a:round/>
            <a:headEnd type="none" w="med" len="med"/>
            <a:tailEnd type="arrow"/>
          </a:ln>
          <a:effectLst/>
        </p:spPr>
      </p:cxnSp>
      <p:sp>
        <p:nvSpPr>
          <p:cNvPr id="140" name="TextBox 139"/>
          <p:cNvSpPr txBox="1"/>
          <p:nvPr/>
        </p:nvSpPr>
        <p:spPr>
          <a:xfrm>
            <a:off x="3677090" y="2137227"/>
            <a:ext cx="283852" cy="369332"/>
          </a:xfrm>
          <a:prstGeom prst="rect">
            <a:avLst/>
          </a:prstGeom>
          <a:noFill/>
        </p:spPr>
        <p:txBody>
          <a:bodyPr wrap="none" rtlCol="0">
            <a:spAutoFit/>
          </a:bodyPr>
          <a:lstStyle/>
          <a:p>
            <a:r>
              <a:rPr lang="en-US" dirty="0" smtClean="0"/>
              <a:t>1</a:t>
            </a:r>
            <a:endParaRPr lang="en-US" dirty="0"/>
          </a:p>
        </p:txBody>
      </p:sp>
      <p:sp>
        <p:nvSpPr>
          <p:cNvPr id="141" name="TextBox 140"/>
          <p:cNvSpPr txBox="1"/>
          <p:nvPr/>
        </p:nvSpPr>
        <p:spPr>
          <a:xfrm>
            <a:off x="3814325" y="2611840"/>
            <a:ext cx="313607" cy="369332"/>
          </a:xfrm>
          <a:prstGeom prst="rect">
            <a:avLst/>
          </a:prstGeom>
          <a:noFill/>
        </p:spPr>
        <p:txBody>
          <a:bodyPr wrap="none" rtlCol="0">
            <a:spAutoFit/>
          </a:bodyPr>
          <a:lstStyle/>
          <a:p>
            <a:r>
              <a:rPr lang="en-US" dirty="0" smtClean="0"/>
              <a:t>2</a:t>
            </a:r>
            <a:endParaRPr lang="en-US" dirty="0"/>
          </a:p>
        </p:txBody>
      </p:sp>
      <p:sp>
        <p:nvSpPr>
          <p:cNvPr id="142" name="TextBox 141"/>
          <p:cNvSpPr txBox="1"/>
          <p:nvPr/>
        </p:nvSpPr>
        <p:spPr>
          <a:xfrm>
            <a:off x="3899120" y="3108551"/>
            <a:ext cx="312030" cy="369332"/>
          </a:xfrm>
          <a:prstGeom prst="rect">
            <a:avLst/>
          </a:prstGeom>
          <a:noFill/>
        </p:spPr>
        <p:txBody>
          <a:bodyPr wrap="none" rtlCol="0">
            <a:spAutoFit/>
          </a:bodyPr>
          <a:lstStyle/>
          <a:p>
            <a:r>
              <a:rPr lang="en-US" dirty="0" smtClean="0"/>
              <a:t>3</a:t>
            </a:r>
            <a:endParaRPr lang="en-US" dirty="0"/>
          </a:p>
        </p:txBody>
      </p:sp>
      <p:sp>
        <p:nvSpPr>
          <p:cNvPr id="143" name="TextBox 142"/>
          <p:cNvSpPr txBox="1"/>
          <p:nvPr/>
        </p:nvSpPr>
        <p:spPr>
          <a:xfrm>
            <a:off x="3896077" y="3425612"/>
            <a:ext cx="315073" cy="369332"/>
          </a:xfrm>
          <a:prstGeom prst="rect">
            <a:avLst/>
          </a:prstGeom>
          <a:noFill/>
        </p:spPr>
        <p:txBody>
          <a:bodyPr wrap="none" rtlCol="0">
            <a:spAutoFit/>
          </a:bodyPr>
          <a:lstStyle/>
          <a:p>
            <a:r>
              <a:rPr lang="en-US" dirty="0"/>
              <a:t>4</a:t>
            </a:r>
          </a:p>
        </p:txBody>
      </p:sp>
      <p:sp>
        <p:nvSpPr>
          <p:cNvPr id="144" name="TextBox 143"/>
          <p:cNvSpPr txBox="1"/>
          <p:nvPr/>
        </p:nvSpPr>
        <p:spPr>
          <a:xfrm>
            <a:off x="3879877" y="3992767"/>
            <a:ext cx="313607" cy="369332"/>
          </a:xfrm>
          <a:prstGeom prst="rect">
            <a:avLst/>
          </a:prstGeom>
          <a:noFill/>
        </p:spPr>
        <p:txBody>
          <a:bodyPr wrap="none" rtlCol="0">
            <a:spAutoFit/>
          </a:bodyPr>
          <a:lstStyle/>
          <a:p>
            <a:r>
              <a:rPr lang="en-US" dirty="0" smtClean="0"/>
              <a:t>5</a:t>
            </a:r>
            <a:endParaRPr lang="en-US" dirty="0"/>
          </a:p>
        </p:txBody>
      </p:sp>
    </p:spTree>
    <p:extLst>
      <p:ext uri="{BB962C8B-B14F-4D97-AF65-F5344CB8AC3E}">
        <p14:creationId xmlns:p14="http://schemas.microsoft.com/office/powerpoint/2010/main" val="1627141564"/>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Dodecagon 49"/>
          <p:cNvSpPr/>
          <p:nvPr/>
        </p:nvSpPr>
        <p:spPr bwMode="auto">
          <a:xfrm>
            <a:off x="892917" y="2981171"/>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2" name="Title 1"/>
          <p:cNvSpPr>
            <a:spLocks noGrp="1"/>
          </p:cNvSpPr>
          <p:nvPr>
            <p:ph type="title"/>
          </p:nvPr>
        </p:nvSpPr>
        <p:spPr/>
        <p:txBody>
          <a:bodyPr/>
          <a:lstStyle/>
          <a:p>
            <a:r>
              <a:rPr lang="en-US" dirty="0" smtClean="0"/>
              <a:t>Display Advertising Platforms</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29</a:t>
            </a:fld>
            <a:endParaRPr lang="en-US" dirty="0"/>
          </a:p>
        </p:txBody>
      </p:sp>
      <p:grpSp>
        <p:nvGrpSpPr>
          <p:cNvPr id="130" name="Group 129"/>
          <p:cNvGrpSpPr/>
          <p:nvPr/>
        </p:nvGrpSpPr>
        <p:grpSpPr>
          <a:xfrm>
            <a:off x="6161548" y="1983539"/>
            <a:ext cx="1294579" cy="1147097"/>
            <a:chOff x="6161548" y="1983539"/>
            <a:chExt cx="1294579" cy="1147097"/>
          </a:xfrm>
        </p:grpSpPr>
        <p:sp>
          <p:nvSpPr>
            <p:cNvPr id="76" name="Dodecagon 75"/>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7" name="Oval 6"/>
            <p:cNvSpPr/>
            <p:nvPr/>
          </p:nvSpPr>
          <p:spPr bwMode="auto">
            <a:xfrm>
              <a:off x="6227530" y="2137227"/>
              <a:ext cx="1228597" cy="843945"/>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Publisher</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Content</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Server</a:t>
              </a:r>
              <a:endParaRPr kumimoji="0" lang="en-US" sz="12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grpSp>
        <p:nvGrpSpPr>
          <p:cNvPr id="136" name="Group 135"/>
          <p:cNvGrpSpPr/>
          <p:nvPr/>
        </p:nvGrpSpPr>
        <p:grpSpPr>
          <a:xfrm>
            <a:off x="6161548" y="3134861"/>
            <a:ext cx="1294579" cy="1147097"/>
            <a:chOff x="6161548" y="3134861"/>
            <a:chExt cx="1294579" cy="1147097"/>
          </a:xfrm>
        </p:grpSpPr>
        <p:sp>
          <p:nvSpPr>
            <p:cNvPr id="77" name="Dodecagon 76"/>
            <p:cNvSpPr/>
            <p:nvPr/>
          </p:nvSpPr>
          <p:spPr bwMode="auto">
            <a:xfrm>
              <a:off x="6161548" y="3134861"/>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8" name="Oval 7"/>
            <p:cNvSpPr/>
            <p:nvPr/>
          </p:nvSpPr>
          <p:spPr bwMode="auto">
            <a:xfrm>
              <a:off x="6227530" y="3284323"/>
              <a:ext cx="1228597" cy="843945"/>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Publisher</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Ad</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Server</a:t>
              </a:r>
              <a:endParaRPr kumimoji="0" lang="en-US" sz="12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sp>
        <p:nvSpPr>
          <p:cNvPr id="9" name="Oval 8"/>
          <p:cNvSpPr/>
          <p:nvPr/>
        </p:nvSpPr>
        <p:spPr bwMode="auto">
          <a:xfrm>
            <a:off x="892917" y="3262585"/>
            <a:ext cx="1091765" cy="584269"/>
          </a:xfrm>
          <a:prstGeom prst="ellipse">
            <a:avLst/>
          </a:prstGeom>
          <a:solidFill>
            <a:schemeClr val="bg2"/>
          </a:solidFill>
          <a:ln w="12700" cap="flat" cmpd="sng" algn="ctr">
            <a:solidFill>
              <a:schemeClr val="tx1"/>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User’s</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Browser</a:t>
            </a:r>
            <a:endParaRPr kumimoji="0" lang="en-US" sz="12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cxnSp>
        <p:nvCxnSpPr>
          <p:cNvPr id="11" name="Curved Connector 10"/>
          <p:cNvCxnSpPr>
            <a:stCxn id="50" idx="11"/>
          </p:cNvCxnSpPr>
          <p:nvPr/>
        </p:nvCxnSpPr>
        <p:spPr bwMode="auto">
          <a:xfrm rot="5400000" flipH="1" flipV="1">
            <a:off x="3600219" y="419843"/>
            <a:ext cx="596848" cy="4525809"/>
          </a:xfrm>
          <a:prstGeom prst="curvedConnector2">
            <a:avLst/>
          </a:prstGeom>
          <a:solidFill>
            <a:schemeClr val="accent1"/>
          </a:solidFill>
          <a:ln w="28575" cap="rnd" cmpd="sng" algn="ctr">
            <a:solidFill>
              <a:schemeClr val="tx2"/>
            </a:solidFill>
            <a:prstDash val="solid"/>
            <a:round/>
            <a:headEnd type="none" w="med" len="med"/>
            <a:tailEnd type="arrow"/>
          </a:ln>
          <a:effectLst/>
        </p:spPr>
      </p:cxnSp>
      <p:grpSp>
        <p:nvGrpSpPr>
          <p:cNvPr id="135" name="Group 134"/>
          <p:cNvGrpSpPr/>
          <p:nvPr/>
        </p:nvGrpSpPr>
        <p:grpSpPr>
          <a:xfrm>
            <a:off x="6161548" y="4281958"/>
            <a:ext cx="1171677" cy="1147097"/>
            <a:chOff x="6161548" y="4281958"/>
            <a:chExt cx="1171677" cy="1147097"/>
          </a:xfrm>
        </p:grpSpPr>
        <p:sp>
          <p:nvSpPr>
            <p:cNvPr id="85" name="Dodecagon 84"/>
            <p:cNvSpPr/>
            <p:nvPr/>
          </p:nvSpPr>
          <p:spPr bwMode="auto">
            <a:xfrm>
              <a:off x="6161548" y="4281958"/>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24" name="Oval 23"/>
            <p:cNvSpPr/>
            <p:nvPr/>
          </p:nvSpPr>
          <p:spPr bwMode="auto">
            <a:xfrm>
              <a:off x="6298130" y="4466039"/>
              <a:ext cx="1035095" cy="843945"/>
            </a:xfrm>
            <a:prstGeom prst="ellipse">
              <a:avLst/>
            </a:prstGeom>
            <a:solidFill>
              <a:srgbClr val="800000"/>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solidFill>
                    <a:schemeClr val="bg1"/>
                  </a:solidFill>
                  <a:latin typeface="Lucida Sans" pitchFamily="-106" charset="0"/>
                  <a:ea typeface="ＭＳ Ｐゴシック" pitchFamily="-106" charset="-128"/>
                  <a:cs typeface="ＭＳ Ｐゴシック" pitchFamily="-106" charset="-128"/>
                </a:rPr>
                <a:t>Agency</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solidFill>
                    <a:schemeClr val="bg1"/>
                  </a:solidFill>
                  <a:latin typeface="Lucida Sans" pitchFamily="-106" charset="0"/>
                  <a:ea typeface="ＭＳ Ｐゴシック" pitchFamily="-106" charset="-128"/>
                  <a:cs typeface="ＭＳ Ｐゴシック" pitchFamily="-106" charset="-128"/>
                </a:rPr>
                <a:t>Ad</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solidFill>
                    <a:schemeClr val="bg1"/>
                  </a:solidFill>
                  <a:latin typeface="Lucida Sans" pitchFamily="-106" charset="0"/>
                  <a:ea typeface="ＭＳ Ｐゴシック" pitchFamily="-106" charset="-128"/>
                  <a:cs typeface="ＭＳ Ｐゴシック" pitchFamily="-106" charset="-128"/>
                </a:rPr>
                <a:t>Server</a:t>
              </a:r>
              <a:endParaRPr kumimoji="0" lang="en-US" sz="1200" b="0" i="0" u="none" strike="noStrike" cap="none" normalizeH="0" baseline="0" dirty="0">
                <a:ln>
                  <a:noFill/>
                </a:ln>
                <a:solidFill>
                  <a:schemeClr val="bg1"/>
                </a:solidFill>
                <a:effectLst/>
                <a:latin typeface="Lucida Sans" pitchFamily="-106" charset="0"/>
                <a:ea typeface="ＭＳ Ｐゴシック" pitchFamily="-106" charset="-128"/>
                <a:cs typeface="ＭＳ Ｐゴシック" pitchFamily="-106" charset="-128"/>
              </a:endParaRPr>
            </a:p>
          </p:txBody>
        </p:sp>
      </p:grpSp>
      <p:cxnSp>
        <p:nvCxnSpPr>
          <p:cNvPr id="29" name="Curved Connector 28"/>
          <p:cNvCxnSpPr>
            <a:endCxn id="50" idx="4"/>
          </p:cNvCxnSpPr>
          <p:nvPr/>
        </p:nvCxnSpPr>
        <p:spPr bwMode="auto">
          <a:xfrm rot="10800000">
            <a:off x="1635740" y="4128269"/>
            <a:ext cx="4378327" cy="880929"/>
          </a:xfrm>
          <a:prstGeom prst="curvedConnector2">
            <a:avLst/>
          </a:prstGeom>
          <a:solidFill>
            <a:schemeClr val="accent1"/>
          </a:solidFill>
          <a:ln w="28575" cap="rnd" cmpd="sng" algn="ctr">
            <a:solidFill>
              <a:srgbClr val="800000"/>
            </a:solidFill>
            <a:prstDash val="solid"/>
            <a:round/>
            <a:headEnd type="none" w="med" len="med"/>
            <a:tailEnd type="arrow"/>
          </a:ln>
          <a:effectLst/>
        </p:spPr>
      </p:cxnSp>
      <p:cxnSp>
        <p:nvCxnSpPr>
          <p:cNvPr id="89" name="Straight Arrow Connector 88"/>
          <p:cNvCxnSpPr>
            <a:stCxn id="76" idx="7"/>
            <a:endCxn id="50" idx="0"/>
          </p:cNvCxnSpPr>
          <p:nvPr/>
        </p:nvCxnSpPr>
        <p:spPr bwMode="auto">
          <a:xfrm flipH="1">
            <a:off x="1907611" y="2710777"/>
            <a:ext cx="4253937" cy="424084"/>
          </a:xfrm>
          <a:prstGeom prst="straightConnector1">
            <a:avLst/>
          </a:prstGeom>
          <a:solidFill>
            <a:schemeClr val="accent1"/>
          </a:solidFill>
          <a:ln w="28575" cap="rnd" cmpd="sng" algn="ctr">
            <a:solidFill>
              <a:schemeClr val="accent2"/>
            </a:solidFill>
            <a:prstDash val="solid"/>
            <a:round/>
            <a:headEnd type="none" w="med" len="med"/>
            <a:tailEnd type="arrow"/>
          </a:ln>
          <a:effectLst/>
        </p:spPr>
      </p:cxnSp>
      <p:cxnSp>
        <p:nvCxnSpPr>
          <p:cNvPr id="91" name="Straight Arrow Connector 90"/>
          <p:cNvCxnSpPr>
            <a:stCxn id="77" idx="7"/>
            <a:endCxn id="50" idx="2"/>
          </p:cNvCxnSpPr>
          <p:nvPr/>
        </p:nvCxnSpPr>
        <p:spPr bwMode="auto">
          <a:xfrm flipH="1" flipV="1">
            <a:off x="2064594" y="3708409"/>
            <a:ext cx="4096954" cy="153690"/>
          </a:xfrm>
          <a:prstGeom prst="straightConnector1">
            <a:avLst/>
          </a:prstGeom>
          <a:solidFill>
            <a:schemeClr val="accent1"/>
          </a:solidFill>
          <a:ln w="28575" cap="rnd" cmpd="sng" algn="ctr">
            <a:solidFill>
              <a:schemeClr val="accent2"/>
            </a:solidFill>
            <a:prstDash val="solid"/>
            <a:round/>
            <a:headEnd type="none" w="med" len="med"/>
            <a:tailEnd type="arrow"/>
          </a:ln>
          <a:effectLst/>
        </p:spPr>
      </p:cxnSp>
      <p:cxnSp>
        <p:nvCxnSpPr>
          <p:cNvPr id="94" name="Straight Arrow Connector 93"/>
          <p:cNvCxnSpPr>
            <a:stCxn id="50" idx="1"/>
            <a:endCxn id="77" idx="8"/>
          </p:cNvCxnSpPr>
          <p:nvPr/>
        </p:nvCxnSpPr>
        <p:spPr bwMode="auto">
          <a:xfrm>
            <a:off x="2064594" y="3401030"/>
            <a:ext cx="4096954" cy="153690"/>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122" name="Straight Arrow Connector 121"/>
          <p:cNvCxnSpPr>
            <a:stCxn id="50" idx="3"/>
            <a:endCxn id="85" idx="8"/>
          </p:cNvCxnSpPr>
          <p:nvPr/>
        </p:nvCxnSpPr>
        <p:spPr bwMode="auto">
          <a:xfrm>
            <a:off x="1907611" y="3974578"/>
            <a:ext cx="4253937" cy="727239"/>
          </a:xfrm>
          <a:prstGeom prst="straightConnector1">
            <a:avLst/>
          </a:prstGeom>
          <a:solidFill>
            <a:schemeClr val="accent1"/>
          </a:solidFill>
          <a:ln w="28575" cap="rnd" cmpd="sng" algn="ctr">
            <a:solidFill>
              <a:schemeClr val="tx2"/>
            </a:solidFill>
            <a:prstDash val="solid"/>
            <a:round/>
            <a:headEnd type="none" w="med" len="med"/>
            <a:tailEnd type="arrow"/>
          </a:ln>
          <a:effectLst/>
        </p:spPr>
      </p:cxnSp>
      <p:sp>
        <p:nvSpPr>
          <p:cNvPr id="140" name="TextBox 139"/>
          <p:cNvSpPr txBox="1"/>
          <p:nvPr/>
        </p:nvSpPr>
        <p:spPr>
          <a:xfrm>
            <a:off x="3677090" y="2137227"/>
            <a:ext cx="283852" cy="369332"/>
          </a:xfrm>
          <a:prstGeom prst="rect">
            <a:avLst/>
          </a:prstGeom>
          <a:noFill/>
        </p:spPr>
        <p:txBody>
          <a:bodyPr wrap="none" rtlCol="0">
            <a:spAutoFit/>
          </a:bodyPr>
          <a:lstStyle/>
          <a:p>
            <a:r>
              <a:rPr lang="en-US" dirty="0" smtClean="0"/>
              <a:t>1</a:t>
            </a:r>
            <a:endParaRPr lang="en-US" dirty="0"/>
          </a:p>
        </p:txBody>
      </p:sp>
      <p:sp>
        <p:nvSpPr>
          <p:cNvPr id="141" name="TextBox 140"/>
          <p:cNvSpPr txBox="1"/>
          <p:nvPr/>
        </p:nvSpPr>
        <p:spPr>
          <a:xfrm>
            <a:off x="3814325" y="2611840"/>
            <a:ext cx="313607" cy="369332"/>
          </a:xfrm>
          <a:prstGeom prst="rect">
            <a:avLst/>
          </a:prstGeom>
          <a:noFill/>
        </p:spPr>
        <p:txBody>
          <a:bodyPr wrap="none" rtlCol="0">
            <a:spAutoFit/>
          </a:bodyPr>
          <a:lstStyle/>
          <a:p>
            <a:r>
              <a:rPr lang="en-US" dirty="0" smtClean="0"/>
              <a:t>2</a:t>
            </a:r>
            <a:endParaRPr lang="en-US" dirty="0"/>
          </a:p>
        </p:txBody>
      </p:sp>
      <p:sp>
        <p:nvSpPr>
          <p:cNvPr id="142" name="TextBox 141"/>
          <p:cNvSpPr txBox="1"/>
          <p:nvPr/>
        </p:nvSpPr>
        <p:spPr>
          <a:xfrm>
            <a:off x="3899120" y="3108551"/>
            <a:ext cx="312030" cy="369332"/>
          </a:xfrm>
          <a:prstGeom prst="rect">
            <a:avLst/>
          </a:prstGeom>
          <a:noFill/>
        </p:spPr>
        <p:txBody>
          <a:bodyPr wrap="none" rtlCol="0">
            <a:spAutoFit/>
          </a:bodyPr>
          <a:lstStyle/>
          <a:p>
            <a:r>
              <a:rPr lang="en-US" dirty="0" smtClean="0"/>
              <a:t>3</a:t>
            </a:r>
            <a:endParaRPr lang="en-US" dirty="0"/>
          </a:p>
        </p:txBody>
      </p:sp>
      <p:sp>
        <p:nvSpPr>
          <p:cNvPr id="143" name="TextBox 142"/>
          <p:cNvSpPr txBox="1"/>
          <p:nvPr/>
        </p:nvSpPr>
        <p:spPr>
          <a:xfrm>
            <a:off x="3896077" y="3425612"/>
            <a:ext cx="315073" cy="369332"/>
          </a:xfrm>
          <a:prstGeom prst="rect">
            <a:avLst/>
          </a:prstGeom>
          <a:noFill/>
        </p:spPr>
        <p:txBody>
          <a:bodyPr wrap="none" rtlCol="0">
            <a:spAutoFit/>
          </a:bodyPr>
          <a:lstStyle/>
          <a:p>
            <a:r>
              <a:rPr lang="en-US" dirty="0"/>
              <a:t>4</a:t>
            </a:r>
          </a:p>
        </p:txBody>
      </p:sp>
      <p:sp>
        <p:nvSpPr>
          <p:cNvPr id="144" name="TextBox 143"/>
          <p:cNvSpPr txBox="1"/>
          <p:nvPr/>
        </p:nvSpPr>
        <p:spPr>
          <a:xfrm>
            <a:off x="3879877" y="3992767"/>
            <a:ext cx="313607" cy="369332"/>
          </a:xfrm>
          <a:prstGeom prst="rect">
            <a:avLst/>
          </a:prstGeom>
          <a:noFill/>
        </p:spPr>
        <p:txBody>
          <a:bodyPr wrap="none" rtlCol="0">
            <a:spAutoFit/>
          </a:bodyPr>
          <a:lstStyle/>
          <a:p>
            <a:r>
              <a:rPr lang="en-US" dirty="0" smtClean="0"/>
              <a:t>5</a:t>
            </a:r>
            <a:endParaRPr lang="en-US" dirty="0"/>
          </a:p>
        </p:txBody>
      </p:sp>
      <p:sp>
        <p:nvSpPr>
          <p:cNvPr id="145" name="TextBox 144"/>
          <p:cNvSpPr txBox="1"/>
          <p:nvPr/>
        </p:nvSpPr>
        <p:spPr>
          <a:xfrm>
            <a:off x="3776213" y="4574509"/>
            <a:ext cx="315298" cy="369332"/>
          </a:xfrm>
          <a:prstGeom prst="rect">
            <a:avLst/>
          </a:prstGeom>
          <a:noFill/>
        </p:spPr>
        <p:txBody>
          <a:bodyPr wrap="none" rtlCol="0">
            <a:spAutoFit/>
          </a:bodyPr>
          <a:lstStyle/>
          <a:p>
            <a:r>
              <a:rPr lang="en-US" dirty="0"/>
              <a:t>6</a:t>
            </a:r>
          </a:p>
        </p:txBody>
      </p:sp>
    </p:spTree>
    <p:extLst>
      <p:ext uri="{BB962C8B-B14F-4D97-AF65-F5344CB8AC3E}">
        <p14:creationId xmlns:p14="http://schemas.microsoft.com/office/powerpoint/2010/main" val="162714156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Web Advertising</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3</a:t>
            </a:fld>
            <a:endParaRPr lang="en-US" dirty="0"/>
          </a:p>
        </p:txBody>
      </p:sp>
      <p:sp>
        <p:nvSpPr>
          <p:cNvPr id="4" name="Content Placeholder 3"/>
          <p:cNvSpPr>
            <a:spLocks noGrp="1"/>
          </p:cNvSpPr>
          <p:nvPr>
            <p:ph idx="1"/>
          </p:nvPr>
        </p:nvSpPr>
        <p:spPr/>
        <p:txBody>
          <a:bodyPr/>
          <a:lstStyle/>
          <a:p>
            <a:r>
              <a:rPr lang="en-US" dirty="0" smtClean="0">
                <a:solidFill>
                  <a:schemeClr val="tx1">
                    <a:lumMod val="50000"/>
                  </a:schemeClr>
                </a:solidFill>
              </a:rPr>
              <a:t>It provides ways for advertisers to reach their target audience</a:t>
            </a:r>
          </a:p>
          <a:p>
            <a:r>
              <a:rPr lang="en-US" dirty="0" smtClean="0">
                <a:solidFill>
                  <a:schemeClr val="tx1">
                    <a:lumMod val="50000"/>
                  </a:schemeClr>
                </a:solidFill>
              </a:rPr>
              <a:t>Improves efficiency with profiling customers </a:t>
            </a:r>
            <a:r>
              <a:rPr lang="en-US" dirty="0" err="1" smtClean="0">
                <a:solidFill>
                  <a:schemeClr val="tx1">
                    <a:lumMod val="50000"/>
                  </a:schemeClr>
                </a:solidFill>
              </a:rPr>
              <a:t>vs</a:t>
            </a:r>
            <a:r>
              <a:rPr lang="en-US" dirty="0" smtClean="0">
                <a:solidFill>
                  <a:schemeClr val="tx1">
                    <a:lumMod val="50000"/>
                  </a:schemeClr>
                </a:solidFill>
              </a:rPr>
              <a:t> broadcast advertising methods</a:t>
            </a:r>
          </a:p>
          <a:p>
            <a:endParaRPr lang="en-US" dirty="0" smtClean="0">
              <a:solidFill>
                <a:schemeClr val="tx1">
                  <a:lumMod val="50000"/>
                </a:schemeClr>
              </a:solidFill>
            </a:endParaRPr>
          </a:p>
        </p:txBody>
      </p:sp>
      <p:sp>
        <p:nvSpPr>
          <p:cNvPr id="5" name="TextBox 4"/>
          <p:cNvSpPr txBox="1"/>
          <p:nvPr/>
        </p:nvSpPr>
        <p:spPr>
          <a:xfrm>
            <a:off x="4414211" y="-77448"/>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037379878"/>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Display Advertising Platforms - Auction</a:t>
            </a:r>
            <a:endParaRPr lang="en-US" dirty="0"/>
          </a:p>
        </p:txBody>
      </p:sp>
      <p:sp>
        <p:nvSpPr>
          <p:cNvPr id="50" name="Dodecagon 49"/>
          <p:cNvSpPr/>
          <p:nvPr/>
        </p:nvSpPr>
        <p:spPr bwMode="auto">
          <a:xfrm>
            <a:off x="319338" y="3099085"/>
            <a:ext cx="808858" cy="791889"/>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grpSp>
        <p:nvGrpSpPr>
          <p:cNvPr id="130" name="Group 129"/>
          <p:cNvGrpSpPr/>
          <p:nvPr/>
        </p:nvGrpSpPr>
        <p:grpSpPr>
          <a:xfrm>
            <a:off x="1347668" y="2229374"/>
            <a:ext cx="893705" cy="791889"/>
            <a:chOff x="6161546" y="1983540"/>
            <a:chExt cx="1294583" cy="1147097"/>
          </a:xfrm>
        </p:grpSpPr>
        <p:sp>
          <p:nvSpPr>
            <p:cNvPr id="76" name="Dodecagon 75"/>
            <p:cNvSpPr/>
            <p:nvPr/>
          </p:nvSpPr>
          <p:spPr bwMode="auto">
            <a:xfrm>
              <a:off x="6161546" y="1983540"/>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7" name="Oval 6"/>
            <p:cNvSpPr/>
            <p:nvPr/>
          </p:nvSpPr>
          <p:spPr bwMode="auto">
            <a:xfrm>
              <a:off x="6227532" y="2137228"/>
              <a:ext cx="1228597" cy="843946"/>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Publisher</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Content</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Server</a:t>
              </a:r>
              <a:endParaRPr kumimoji="0" lang="en-US" sz="10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grpSp>
        <p:nvGrpSpPr>
          <p:cNvPr id="136" name="Group 135"/>
          <p:cNvGrpSpPr/>
          <p:nvPr/>
        </p:nvGrpSpPr>
        <p:grpSpPr>
          <a:xfrm>
            <a:off x="1494115" y="3099084"/>
            <a:ext cx="893705" cy="791889"/>
            <a:chOff x="6161546" y="3134862"/>
            <a:chExt cx="1294583" cy="1147098"/>
          </a:xfrm>
        </p:grpSpPr>
        <p:sp>
          <p:nvSpPr>
            <p:cNvPr id="77" name="Dodecagon 76"/>
            <p:cNvSpPr/>
            <p:nvPr/>
          </p:nvSpPr>
          <p:spPr bwMode="auto">
            <a:xfrm>
              <a:off x="6161546" y="3134862"/>
              <a:ext cx="1171677" cy="1147098"/>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8" name="Oval 7"/>
            <p:cNvSpPr/>
            <p:nvPr/>
          </p:nvSpPr>
          <p:spPr bwMode="auto">
            <a:xfrm>
              <a:off x="6227532" y="3284323"/>
              <a:ext cx="1228597" cy="843945"/>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Publisher</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Ad</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Server</a:t>
              </a:r>
              <a:endParaRPr kumimoji="0" lang="en-US" sz="10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sp>
        <p:nvSpPr>
          <p:cNvPr id="9" name="Oval 8"/>
          <p:cNvSpPr/>
          <p:nvPr/>
        </p:nvSpPr>
        <p:spPr bwMode="auto">
          <a:xfrm>
            <a:off x="319338" y="3293357"/>
            <a:ext cx="753691" cy="403345"/>
          </a:xfrm>
          <a:prstGeom prst="ellipse">
            <a:avLst/>
          </a:prstGeom>
          <a:solidFill>
            <a:schemeClr val="bg2"/>
          </a:solidFill>
          <a:ln w="12700" cap="flat" cmpd="sng" algn="ctr">
            <a:solidFill>
              <a:schemeClr val="tx1"/>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User’s</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Browser</a:t>
            </a:r>
            <a:endParaRPr kumimoji="0" lang="en-US" sz="10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cxnSp>
        <p:nvCxnSpPr>
          <p:cNvPr id="11" name="Curved Connector 10"/>
          <p:cNvCxnSpPr>
            <a:stCxn id="50" idx="11"/>
            <a:endCxn id="76" idx="8"/>
          </p:cNvCxnSpPr>
          <p:nvPr/>
        </p:nvCxnSpPr>
        <p:spPr bwMode="auto">
          <a:xfrm rot="5400000" flipH="1" flipV="1">
            <a:off x="799971" y="2551389"/>
            <a:ext cx="579864" cy="515528"/>
          </a:xfrm>
          <a:prstGeom prst="curvedConnector2">
            <a:avLst/>
          </a:prstGeom>
          <a:solidFill>
            <a:schemeClr val="accent1"/>
          </a:solidFill>
          <a:ln w="28575" cap="rnd" cmpd="sng" algn="ctr">
            <a:solidFill>
              <a:schemeClr val="tx2"/>
            </a:solidFill>
            <a:prstDash val="solid"/>
            <a:round/>
            <a:headEnd type="none" w="med" len="med"/>
            <a:tailEnd type="arrow"/>
          </a:ln>
          <a:effectLst/>
        </p:spPr>
      </p:cxnSp>
      <p:cxnSp>
        <p:nvCxnSpPr>
          <p:cNvPr id="89" name="Straight Arrow Connector 88"/>
          <p:cNvCxnSpPr>
            <a:stCxn id="76" idx="7"/>
            <a:endCxn id="50" idx="0"/>
          </p:cNvCxnSpPr>
          <p:nvPr/>
        </p:nvCxnSpPr>
        <p:spPr bwMode="auto">
          <a:xfrm flipH="1">
            <a:off x="1019824" y="2731417"/>
            <a:ext cx="327843" cy="473767"/>
          </a:xfrm>
          <a:prstGeom prst="straightConnector1">
            <a:avLst/>
          </a:prstGeom>
          <a:solidFill>
            <a:schemeClr val="accent1"/>
          </a:solidFill>
          <a:ln w="28575" cap="rnd" cmpd="sng" algn="ctr">
            <a:solidFill>
              <a:schemeClr val="accent2"/>
            </a:solidFill>
            <a:prstDash val="solid"/>
            <a:round/>
            <a:headEnd type="none" w="med" len="med"/>
            <a:tailEnd type="arrow"/>
          </a:ln>
          <a:effectLst/>
        </p:spPr>
      </p:cxnSp>
      <p:cxnSp>
        <p:nvCxnSpPr>
          <p:cNvPr id="94" name="Straight Arrow Connector 93"/>
          <p:cNvCxnSpPr>
            <a:stCxn id="50" idx="1"/>
            <a:endCxn id="77" idx="8"/>
          </p:cNvCxnSpPr>
          <p:nvPr/>
        </p:nvCxnSpPr>
        <p:spPr bwMode="auto">
          <a:xfrm>
            <a:off x="1128196" y="3388931"/>
            <a:ext cx="365918" cy="1"/>
          </a:xfrm>
          <a:prstGeom prst="straightConnector1">
            <a:avLst/>
          </a:prstGeom>
          <a:solidFill>
            <a:schemeClr val="accent1"/>
          </a:solidFill>
          <a:ln w="28575" cap="rnd" cmpd="sng" algn="ctr">
            <a:solidFill>
              <a:schemeClr val="tx2"/>
            </a:solidFill>
            <a:prstDash val="solid"/>
            <a:round/>
            <a:headEnd type="none" w="med" len="med"/>
            <a:tailEnd type="arrow"/>
          </a:ln>
          <a:effectLst/>
        </p:spPr>
      </p:cxnSp>
    </p:spTree>
    <p:extLst>
      <p:ext uri="{BB962C8B-B14F-4D97-AF65-F5344CB8AC3E}">
        <p14:creationId xmlns:p14="http://schemas.microsoft.com/office/powerpoint/2010/main" val="2629349646"/>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Display Advertising Platforms - Auction</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31</a:t>
            </a:fld>
            <a:endParaRPr lang="en-US" dirty="0"/>
          </a:p>
        </p:txBody>
      </p:sp>
      <p:sp>
        <p:nvSpPr>
          <p:cNvPr id="50" name="Dodecagon 49"/>
          <p:cNvSpPr/>
          <p:nvPr/>
        </p:nvSpPr>
        <p:spPr bwMode="auto">
          <a:xfrm>
            <a:off x="319338" y="3099085"/>
            <a:ext cx="808858" cy="791889"/>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grpSp>
        <p:nvGrpSpPr>
          <p:cNvPr id="130" name="Group 129"/>
          <p:cNvGrpSpPr/>
          <p:nvPr/>
        </p:nvGrpSpPr>
        <p:grpSpPr>
          <a:xfrm>
            <a:off x="1347668" y="2229374"/>
            <a:ext cx="893705" cy="791889"/>
            <a:chOff x="6161546" y="1983540"/>
            <a:chExt cx="1294583" cy="1147097"/>
          </a:xfrm>
        </p:grpSpPr>
        <p:sp>
          <p:nvSpPr>
            <p:cNvPr id="76" name="Dodecagon 75"/>
            <p:cNvSpPr/>
            <p:nvPr/>
          </p:nvSpPr>
          <p:spPr bwMode="auto">
            <a:xfrm>
              <a:off x="6161546" y="1983540"/>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7" name="Oval 6"/>
            <p:cNvSpPr/>
            <p:nvPr/>
          </p:nvSpPr>
          <p:spPr bwMode="auto">
            <a:xfrm>
              <a:off x="6227532" y="2137228"/>
              <a:ext cx="1228597" cy="843946"/>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Publisher</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Content</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Server</a:t>
              </a:r>
              <a:endParaRPr kumimoji="0" lang="en-US" sz="10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grpSp>
        <p:nvGrpSpPr>
          <p:cNvPr id="136" name="Group 135"/>
          <p:cNvGrpSpPr/>
          <p:nvPr/>
        </p:nvGrpSpPr>
        <p:grpSpPr>
          <a:xfrm>
            <a:off x="1494115" y="3099084"/>
            <a:ext cx="893705" cy="791889"/>
            <a:chOff x="6161546" y="3134862"/>
            <a:chExt cx="1294583" cy="1147098"/>
          </a:xfrm>
        </p:grpSpPr>
        <p:sp>
          <p:nvSpPr>
            <p:cNvPr id="77" name="Dodecagon 76"/>
            <p:cNvSpPr/>
            <p:nvPr/>
          </p:nvSpPr>
          <p:spPr bwMode="auto">
            <a:xfrm>
              <a:off x="6161546" y="3134862"/>
              <a:ext cx="1171677" cy="1147098"/>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8" name="Oval 7"/>
            <p:cNvSpPr/>
            <p:nvPr/>
          </p:nvSpPr>
          <p:spPr bwMode="auto">
            <a:xfrm>
              <a:off x="6227532" y="3284323"/>
              <a:ext cx="1228597" cy="843945"/>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Publisher</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Ad</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Server</a:t>
              </a:r>
              <a:endParaRPr kumimoji="0" lang="en-US" sz="10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sp>
        <p:nvSpPr>
          <p:cNvPr id="9" name="Oval 8"/>
          <p:cNvSpPr/>
          <p:nvPr/>
        </p:nvSpPr>
        <p:spPr bwMode="auto">
          <a:xfrm>
            <a:off x="319338" y="3293357"/>
            <a:ext cx="753691" cy="403345"/>
          </a:xfrm>
          <a:prstGeom prst="ellipse">
            <a:avLst/>
          </a:prstGeom>
          <a:solidFill>
            <a:schemeClr val="bg2"/>
          </a:solidFill>
          <a:ln w="12700" cap="flat" cmpd="sng" algn="ctr">
            <a:solidFill>
              <a:schemeClr val="tx1"/>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User’s</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Browser</a:t>
            </a:r>
            <a:endParaRPr kumimoji="0" lang="en-US" sz="10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cxnSp>
        <p:nvCxnSpPr>
          <p:cNvPr id="11" name="Curved Connector 10"/>
          <p:cNvCxnSpPr>
            <a:stCxn id="50" idx="11"/>
            <a:endCxn id="76" idx="8"/>
          </p:cNvCxnSpPr>
          <p:nvPr/>
        </p:nvCxnSpPr>
        <p:spPr bwMode="auto">
          <a:xfrm rot="5400000" flipH="1" flipV="1">
            <a:off x="799971" y="2551389"/>
            <a:ext cx="579864" cy="515528"/>
          </a:xfrm>
          <a:prstGeom prst="curvedConnector2">
            <a:avLst/>
          </a:prstGeom>
          <a:solidFill>
            <a:schemeClr val="accent1"/>
          </a:solidFill>
          <a:ln w="28575" cap="rnd" cmpd="sng" algn="ctr">
            <a:solidFill>
              <a:schemeClr val="tx2"/>
            </a:solidFill>
            <a:prstDash val="solid"/>
            <a:round/>
            <a:headEnd type="none" w="med" len="med"/>
            <a:tailEnd type="arrow"/>
          </a:ln>
          <a:effectLst/>
        </p:spPr>
      </p:cxnSp>
      <p:cxnSp>
        <p:nvCxnSpPr>
          <p:cNvPr id="89" name="Straight Arrow Connector 88"/>
          <p:cNvCxnSpPr>
            <a:stCxn id="76" idx="7"/>
            <a:endCxn id="50" idx="0"/>
          </p:cNvCxnSpPr>
          <p:nvPr/>
        </p:nvCxnSpPr>
        <p:spPr bwMode="auto">
          <a:xfrm flipH="1">
            <a:off x="1019824" y="2731417"/>
            <a:ext cx="327843" cy="473767"/>
          </a:xfrm>
          <a:prstGeom prst="straightConnector1">
            <a:avLst/>
          </a:prstGeom>
          <a:solidFill>
            <a:schemeClr val="accent1"/>
          </a:solidFill>
          <a:ln w="28575" cap="rnd" cmpd="sng" algn="ctr">
            <a:solidFill>
              <a:schemeClr val="accent2"/>
            </a:solidFill>
            <a:prstDash val="solid"/>
            <a:round/>
            <a:headEnd type="none" w="med" len="med"/>
            <a:tailEnd type="arrow"/>
          </a:ln>
          <a:effectLst/>
        </p:spPr>
      </p:cxnSp>
      <p:cxnSp>
        <p:nvCxnSpPr>
          <p:cNvPr id="94" name="Straight Arrow Connector 93"/>
          <p:cNvCxnSpPr>
            <a:stCxn id="50" idx="1"/>
            <a:endCxn id="77" idx="8"/>
          </p:cNvCxnSpPr>
          <p:nvPr/>
        </p:nvCxnSpPr>
        <p:spPr bwMode="auto">
          <a:xfrm>
            <a:off x="1128196" y="3388931"/>
            <a:ext cx="365918" cy="1"/>
          </a:xfrm>
          <a:prstGeom prst="straightConnector1">
            <a:avLst/>
          </a:prstGeom>
          <a:solidFill>
            <a:schemeClr val="accent1"/>
          </a:solidFill>
          <a:ln w="28575" cap="rnd" cmpd="sng" algn="ctr">
            <a:solidFill>
              <a:schemeClr val="tx2"/>
            </a:solidFill>
            <a:prstDash val="solid"/>
            <a:round/>
            <a:headEnd type="none" w="med" len="med"/>
            <a:tailEnd type="arrow"/>
          </a:ln>
          <a:effectLst/>
        </p:spPr>
      </p:cxnSp>
      <p:grpSp>
        <p:nvGrpSpPr>
          <p:cNvPr id="22" name="Group 21"/>
          <p:cNvGrpSpPr/>
          <p:nvPr/>
        </p:nvGrpSpPr>
        <p:grpSpPr>
          <a:xfrm>
            <a:off x="2865488" y="2938776"/>
            <a:ext cx="1145336" cy="950042"/>
            <a:chOff x="6012291" y="1983539"/>
            <a:chExt cx="1659082" cy="1376191"/>
          </a:xfrm>
        </p:grpSpPr>
        <p:sp>
          <p:nvSpPr>
            <p:cNvPr id="23" name="Dodecagon 22"/>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25" name="Oval 24"/>
            <p:cNvSpPr/>
            <p:nvPr/>
          </p:nvSpPr>
          <p:spPr bwMode="auto">
            <a:xfrm>
              <a:off x="6012291" y="2137227"/>
              <a:ext cx="1659082" cy="122250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Supply</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Side</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Platform</a:t>
              </a:r>
            </a:p>
          </p:txBody>
        </p:sp>
      </p:grpSp>
      <p:sp>
        <p:nvSpPr>
          <p:cNvPr id="13" name="Rectangle 12"/>
          <p:cNvSpPr/>
          <p:nvPr/>
        </p:nvSpPr>
        <p:spPr bwMode="auto">
          <a:xfrm>
            <a:off x="4503938" y="2976990"/>
            <a:ext cx="1008000" cy="1008000"/>
          </a:xfrm>
          <a:prstGeom prst="rect">
            <a:avLst/>
          </a:prstGeom>
          <a:solidFill>
            <a:srgbClr val="CCFFCC"/>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Ad</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Lucida Sans" pitchFamily="-106" charset="0"/>
                <a:ea typeface="ＭＳ Ｐゴシック" pitchFamily="-106" charset="-128"/>
                <a:cs typeface="ＭＳ Ｐゴシック" pitchFamily="-106" charset="-128"/>
              </a:rPr>
              <a:t>Exchange</a:t>
            </a:r>
            <a:endParaRPr kumimoji="0" lang="en-US" sz="12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spTree>
    <p:extLst>
      <p:ext uri="{BB962C8B-B14F-4D97-AF65-F5344CB8AC3E}">
        <p14:creationId xmlns:p14="http://schemas.microsoft.com/office/powerpoint/2010/main" val="356159955"/>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Display Advertising Platforms - Auction</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32</a:t>
            </a:fld>
            <a:endParaRPr lang="en-US" dirty="0"/>
          </a:p>
        </p:txBody>
      </p:sp>
      <p:sp>
        <p:nvSpPr>
          <p:cNvPr id="50" name="Dodecagon 49"/>
          <p:cNvSpPr/>
          <p:nvPr/>
        </p:nvSpPr>
        <p:spPr bwMode="auto">
          <a:xfrm>
            <a:off x="319338" y="3099085"/>
            <a:ext cx="808858" cy="791889"/>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grpSp>
        <p:nvGrpSpPr>
          <p:cNvPr id="130" name="Group 129"/>
          <p:cNvGrpSpPr/>
          <p:nvPr/>
        </p:nvGrpSpPr>
        <p:grpSpPr>
          <a:xfrm>
            <a:off x="1347668" y="2229374"/>
            <a:ext cx="893705" cy="791889"/>
            <a:chOff x="6161546" y="1983540"/>
            <a:chExt cx="1294583" cy="1147097"/>
          </a:xfrm>
        </p:grpSpPr>
        <p:sp>
          <p:nvSpPr>
            <p:cNvPr id="76" name="Dodecagon 75"/>
            <p:cNvSpPr/>
            <p:nvPr/>
          </p:nvSpPr>
          <p:spPr bwMode="auto">
            <a:xfrm>
              <a:off x="6161546" y="1983540"/>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7" name="Oval 6"/>
            <p:cNvSpPr/>
            <p:nvPr/>
          </p:nvSpPr>
          <p:spPr bwMode="auto">
            <a:xfrm>
              <a:off x="6227532" y="2137228"/>
              <a:ext cx="1228597" cy="843946"/>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Publisher</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Content</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Server</a:t>
              </a:r>
              <a:endParaRPr kumimoji="0" lang="en-US" sz="10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grpSp>
        <p:nvGrpSpPr>
          <p:cNvPr id="136" name="Group 135"/>
          <p:cNvGrpSpPr/>
          <p:nvPr/>
        </p:nvGrpSpPr>
        <p:grpSpPr>
          <a:xfrm>
            <a:off x="1494115" y="3099084"/>
            <a:ext cx="893705" cy="791889"/>
            <a:chOff x="6161546" y="3134862"/>
            <a:chExt cx="1294583" cy="1147098"/>
          </a:xfrm>
        </p:grpSpPr>
        <p:sp>
          <p:nvSpPr>
            <p:cNvPr id="77" name="Dodecagon 76"/>
            <p:cNvSpPr/>
            <p:nvPr/>
          </p:nvSpPr>
          <p:spPr bwMode="auto">
            <a:xfrm>
              <a:off x="6161546" y="3134862"/>
              <a:ext cx="1171677" cy="1147098"/>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8" name="Oval 7"/>
            <p:cNvSpPr/>
            <p:nvPr/>
          </p:nvSpPr>
          <p:spPr bwMode="auto">
            <a:xfrm>
              <a:off x="6227532" y="3284323"/>
              <a:ext cx="1228597" cy="843945"/>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Publisher</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Ad</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Server</a:t>
              </a:r>
              <a:endParaRPr kumimoji="0" lang="en-US" sz="10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sp>
        <p:nvSpPr>
          <p:cNvPr id="9" name="Oval 8"/>
          <p:cNvSpPr/>
          <p:nvPr/>
        </p:nvSpPr>
        <p:spPr bwMode="auto">
          <a:xfrm>
            <a:off x="319338" y="3293357"/>
            <a:ext cx="753691" cy="403345"/>
          </a:xfrm>
          <a:prstGeom prst="ellipse">
            <a:avLst/>
          </a:prstGeom>
          <a:solidFill>
            <a:schemeClr val="bg2"/>
          </a:solidFill>
          <a:ln w="12700" cap="flat" cmpd="sng" algn="ctr">
            <a:solidFill>
              <a:schemeClr val="tx1"/>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User’s</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Browser</a:t>
            </a:r>
            <a:endParaRPr kumimoji="0" lang="en-US" sz="10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cxnSp>
        <p:nvCxnSpPr>
          <p:cNvPr id="11" name="Curved Connector 10"/>
          <p:cNvCxnSpPr>
            <a:stCxn id="50" idx="11"/>
            <a:endCxn id="76" idx="8"/>
          </p:cNvCxnSpPr>
          <p:nvPr/>
        </p:nvCxnSpPr>
        <p:spPr bwMode="auto">
          <a:xfrm rot="5400000" flipH="1" flipV="1">
            <a:off x="799971" y="2551389"/>
            <a:ext cx="579864" cy="515528"/>
          </a:xfrm>
          <a:prstGeom prst="curvedConnector2">
            <a:avLst/>
          </a:prstGeom>
          <a:solidFill>
            <a:schemeClr val="accent1"/>
          </a:solidFill>
          <a:ln w="28575" cap="rnd" cmpd="sng" algn="ctr">
            <a:solidFill>
              <a:schemeClr val="tx2"/>
            </a:solidFill>
            <a:prstDash val="solid"/>
            <a:round/>
            <a:headEnd type="none" w="med" len="med"/>
            <a:tailEnd type="arrow"/>
          </a:ln>
          <a:effectLst/>
        </p:spPr>
      </p:cxnSp>
      <p:cxnSp>
        <p:nvCxnSpPr>
          <p:cNvPr id="89" name="Straight Arrow Connector 88"/>
          <p:cNvCxnSpPr>
            <a:stCxn id="76" idx="7"/>
            <a:endCxn id="50" idx="0"/>
          </p:cNvCxnSpPr>
          <p:nvPr/>
        </p:nvCxnSpPr>
        <p:spPr bwMode="auto">
          <a:xfrm flipH="1">
            <a:off x="1019824" y="2731417"/>
            <a:ext cx="327843" cy="473767"/>
          </a:xfrm>
          <a:prstGeom prst="straightConnector1">
            <a:avLst/>
          </a:prstGeom>
          <a:solidFill>
            <a:schemeClr val="accent1"/>
          </a:solidFill>
          <a:ln w="28575" cap="rnd" cmpd="sng" algn="ctr">
            <a:solidFill>
              <a:schemeClr val="accent2"/>
            </a:solidFill>
            <a:prstDash val="solid"/>
            <a:round/>
            <a:headEnd type="none" w="med" len="med"/>
            <a:tailEnd type="arrow"/>
          </a:ln>
          <a:effectLst/>
        </p:spPr>
      </p:cxnSp>
      <p:cxnSp>
        <p:nvCxnSpPr>
          <p:cNvPr id="94" name="Straight Arrow Connector 93"/>
          <p:cNvCxnSpPr>
            <a:stCxn id="50" idx="1"/>
            <a:endCxn id="77" idx="8"/>
          </p:cNvCxnSpPr>
          <p:nvPr/>
        </p:nvCxnSpPr>
        <p:spPr bwMode="auto">
          <a:xfrm>
            <a:off x="1128196" y="3388931"/>
            <a:ext cx="365918" cy="1"/>
          </a:xfrm>
          <a:prstGeom prst="straightConnector1">
            <a:avLst/>
          </a:prstGeom>
          <a:solidFill>
            <a:schemeClr val="accent1"/>
          </a:solidFill>
          <a:ln w="28575" cap="rnd" cmpd="sng" algn="ctr">
            <a:solidFill>
              <a:schemeClr val="tx2"/>
            </a:solidFill>
            <a:prstDash val="solid"/>
            <a:round/>
            <a:headEnd type="none" w="med" len="med"/>
            <a:tailEnd type="arrow"/>
          </a:ln>
          <a:effectLst/>
        </p:spPr>
      </p:cxnSp>
      <p:grpSp>
        <p:nvGrpSpPr>
          <p:cNvPr id="22" name="Group 21"/>
          <p:cNvGrpSpPr/>
          <p:nvPr/>
        </p:nvGrpSpPr>
        <p:grpSpPr>
          <a:xfrm>
            <a:off x="2865488" y="2938776"/>
            <a:ext cx="1145336" cy="950042"/>
            <a:chOff x="6012291" y="1983539"/>
            <a:chExt cx="1659082" cy="1376191"/>
          </a:xfrm>
        </p:grpSpPr>
        <p:sp>
          <p:nvSpPr>
            <p:cNvPr id="23" name="Dodecagon 22"/>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25" name="Oval 24"/>
            <p:cNvSpPr/>
            <p:nvPr/>
          </p:nvSpPr>
          <p:spPr bwMode="auto">
            <a:xfrm>
              <a:off x="6012291" y="2137227"/>
              <a:ext cx="1659082" cy="122250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Supply</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Side</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Platform</a:t>
              </a:r>
            </a:p>
          </p:txBody>
        </p:sp>
      </p:grpSp>
      <p:cxnSp>
        <p:nvCxnSpPr>
          <p:cNvPr id="46" name="Straight Arrow Connector 45"/>
          <p:cNvCxnSpPr/>
          <p:nvPr/>
        </p:nvCxnSpPr>
        <p:spPr bwMode="auto">
          <a:xfrm>
            <a:off x="2404537" y="3385734"/>
            <a:ext cx="365918" cy="1"/>
          </a:xfrm>
          <a:prstGeom prst="straightConnector1">
            <a:avLst/>
          </a:prstGeom>
          <a:solidFill>
            <a:schemeClr val="accent1"/>
          </a:solidFill>
          <a:ln w="28575" cap="rnd" cmpd="sng" algn="ctr">
            <a:solidFill>
              <a:schemeClr val="tx2"/>
            </a:solidFill>
            <a:prstDash val="solid"/>
            <a:round/>
            <a:headEnd type="none" w="med" len="med"/>
            <a:tailEnd type="arrow"/>
          </a:ln>
          <a:effectLst/>
        </p:spPr>
      </p:cxnSp>
      <p:sp>
        <p:nvSpPr>
          <p:cNvPr id="13" name="Rectangle 12"/>
          <p:cNvSpPr/>
          <p:nvPr/>
        </p:nvSpPr>
        <p:spPr bwMode="auto">
          <a:xfrm>
            <a:off x="4503938" y="2976990"/>
            <a:ext cx="1008000" cy="1008000"/>
          </a:xfrm>
          <a:prstGeom prst="rect">
            <a:avLst/>
          </a:prstGeom>
          <a:solidFill>
            <a:srgbClr val="CCFFCC"/>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Ad</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Lucida Sans" pitchFamily="-106" charset="0"/>
                <a:ea typeface="ＭＳ Ｐゴシック" pitchFamily="-106" charset="-128"/>
                <a:cs typeface="ＭＳ Ｐゴシック" pitchFamily="-106" charset="-128"/>
              </a:rPr>
              <a:t>Exchange</a:t>
            </a:r>
            <a:endParaRPr kumimoji="0" lang="en-US" sz="12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spTree>
    <p:extLst>
      <p:ext uri="{BB962C8B-B14F-4D97-AF65-F5344CB8AC3E}">
        <p14:creationId xmlns:p14="http://schemas.microsoft.com/office/powerpoint/2010/main" val="1636197359"/>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Display Advertising Platforms - Auction</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33</a:t>
            </a:fld>
            <a:endParaRPr lang="en-US" dirty="0"/>
          </a:p>
        </p:txBody>
      </p:sp>
      <p:sp>
        <p:nvSpPr>
          <p:cNvPr id="50" name="Dodecagon 49"/>
          <p:cNvSpPr/>
          <p:nvPr/>
        </p:nvSpPr>
        <p:spPr bwMode="auto">
          <a:xfrm>
            <a:off x="319338" y="3099085"/>
            <a:ext cx="808858" cy="791889"/>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grpSp>
        <p:nvGrpSpPr>
          <p:cNvPr id="130" name="Group 129"/>
          <p:cNvGrpSpPr/>
          <p:nvPr/>
        </p:nvGrpSpPr>
        <p:grpSpPr>
          <a:xfrm>
            <a:off x="1347668" y="2229374"/>
            <a:ext cx="893705" cy="791889"/>
            <a:chOff x="6161546" y="1983540"/>
            <a:chExt cx="1294583" cy="1147097"/>
          </a:xfrm>
        </p:grpSpPr>
        <p:sp>
          <p:nvSpPr>
            <p:cNvPr id="76" name="Dodecagon 75"/>
            <p:cNvSpPr/>
            <p:nvPr/>
          </p:nvSpPr>
          <p:spPr bwMode="auto">
            <a:xfrm>
              <a:off x="6161546" y="1983540"/>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7" name="Oval 6"/>
            <p:cNvSpPr/>
            <p:nvPr/>
          </p:nvSpPr>
          <p:spPr bwMode="auto">
            <a:xfrm>
              <a:off x="6227532" y="2137228"/>
              <a:ext cx="1228597" cy="843946"/>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Publisher</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Content</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Server</a:t>
              </a:r>
              <a:endParaRPr kumimoji="0" lang="en-US" sz="10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grpSp>
        <p:nvGrpSpPr>
          <p:cNvPr id="136" name="Group 135"/>
          <p:cNvGrpSpPr/>
          <p:nvPr/>
        </p:nvGrpSpPr>
        <p:grpSpPr>
          <a:xfrm>
            <a:off x="1494115" y="3099084"/>
            <a:ext cx="893705" cy="791889"/>
            <a:chOff x="6161546" y="3134862"/>
            <a:chExt cx="1294583" cy="1147098"/>
          </a:xfrm>
        </p:grpSpPr>
        <p:sp>
          <p:nvSpPr>
            <p:cNvPr id="77" name="Dodecagon 76"/>
            <p:cNvSpPr/>
            <p:nvPr/>
          </p:nvSpPr>
          <p:spPr bwMode="auto">
            <a:xfrm>
              <a:off x="6161546" y="3134862"/>
              <a:ext cx="1171677" cy="1147098"/>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8" name="Oval 7"/>
            <p:cNvSpPr/>
            <p:nvPr/>
          </p:nvSpPr>
          <p:spPr bwMode="auto">
            <a:xfrm>
              <a:off x="6227532" y="3284323"/>
              <a:ext cx="1228597" cy="843945"/>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Publisher</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Ad</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Server</a:t>
              </a:r>
              <a:endParaRPr kumimoji="0" lang="en-US" sz="10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sp>
        <p:nvSpPr>
          <p:cNvPr id="9" name="Oval 8"/>
          <p:cNvSpPr/>
          <p:nvPr/>
        </p:nvSpPr>
        <p:spPr bwMode="auto">
          <a:xfrm>
            <a:off x="319338" y="3293357"/>
            <a:ext cx="753691" cy="403345"/>
          </a:xfrm>
          <a:prstGeom prst="ellipse">
            <a:avLst/>
          </a:prstGeom>
          <a:solidFill>
            <a:schemeClr val="bg2"/>
          </a:solidFill>
          <a:ln w="12700" cap="flat" cmpd="sng" algn="ctr">
            <a:solidFill>
              <a:schemeClr val="tx1"/>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User’s</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Browser</a:t>
            </a:r>
            <a:endParaRPr kumimoji="0" lang="en-US" sz="10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cxnSp>
        <p:nvCxnSpPr>
          <p:cNvPr id="11" name="Curved Connector 10"/>
          <p:cNvCxnSpPr>
            <a:stCxn id="50" idx="11"/>
            <a:endCxn id="76" idx="8"/>
          </p:cNvCxnSpPr>
          <p:nvPr/>
        </p:nvCxnSpPr>
        <p:spPr bwMode="auto">
          <a:xfrm rot="5400000" flipH="1" flipV="1">
            <a:off x="799971" y="2551389"/>
            <a:ext cx="579864" cy="515528"/>
          </a:xfrm>
          <a:prstGeom prst="curvedConnector2">
            <a:avLst/>
          </a:prstGeom>
          <a:solidFill>
            <a:schemeClr val="accent1"/>
          </a:solidFill>
          <a:ln w="28575" cap="rnd" cmpd="sng" algn="ctr">
            <a:solidFill>
              <a:schemeClr val="tx2"/>
            </a:solidFill>
            <a:prstDash val="solid"/>
            <a:round/>
            <a:headEnd type="none" w="med" len="med"/>
            <a:tailEnd type="arrow"/>
          </a:ln>
          <a:effectLst/>
        </p:spPr>
      </p:cxnSp>
      <p:cxnSp>
        <p:nvCxnSpPr>
          <p:cNvPr id="89" name="Straight Arrow Connector 88"/>
          <p:cNvCxnSpPr>
            <a:stCxn id="76" idx="7"/>
            <a:endCxn id="50" idx="0"/>
          </p:cNvCxnSpPr>
          <p:nvPr/>
        </p:nvCxnSpPr>
        <p:spPr bwMode="auto">
          <a:xfrm flipH="1">
            <a:off x="1019824" y="2731417"/>
            <a:ext cx="327843" cy="473767"/>
          </a:xfrm>
          <a:prstGeom prst="straightConnector1">
            <a:avLst/>
          </a:prstGeom>
          <a:solidFill>
            <a:schemeClr val="accent1"/>
          </a:solidFill>
          <a:ln w="28575" cap="rnd" cmpd="sng" algn="ctr">
            <a:solidFill>
              <a:schemeClr val="accent2"/>
            </a:solidFill>
            <a:prstDash val="solid"/>
            <a:round/>
            <a:headEnd type="none" w="med" len="med"/>
            <a:tailEnd type="arrow"/>
          </a:ln>
          <a:effectLst/>
        </p:spPr>
      </p:cxnSp>
      <p:cxnSp>
        <p:nvCxnSpPr>
          <p:cNvPr id="94" name="Straight Arrow Connector 93"/>
          <p:cNvCxnSpPr>
            <a:stCxn id="50" idx="1"/>
            <a:endCxn id="77" idx="8"/>
          </p:cNvCxnSpPr>
          <p:nvPr/>
        </p:nvCxnSpPr>
        <p:spPr bwMode="auto">
          <a:xfrm>
            <a:off x="1128196" y="3388931"/>
            <a:ext cx="365918" cy="1"/>
          </a:xfrm>
          <a:prstGeom prst="straightConnector1">
            <a:avLst/>
          </a:prstGeom>
          <a:solidFill>
            <a:schemeClr val="accent1"/>
          </a:solidFill>
          <a:ln w="28575" cap="rnd" cmpd="sng" algn="ctr">
            <a:solidFill>
              <a:schemeClr val="tx2"/>
            </a:solidFill>
            <a:prstDash val="solid"/>
            <a:round/>
            <a:headEnd type="none" w="med" len="med"/>
            <a:tailEnd type="arrow"/>
          </a:ln>
          <a:effectLst/>
        </p:spPr>
      </p:cxnSp>
      <p:grpSp>
        <p:nvGrpSpPr>
          <p:cNvPr id="22" name="Group 21"/>
          <p:cNvGrpSpPr/>
          <p:nvPr/>
        </p:nvGrpSpPr>
        <p:grpSpPr>
          <a:xfrm>
            <a:off x="2865488" y="2938776"/>
            <a:ext cx="1145336" cy="950042"/>
            <a:chOff x="6012291" y="1983539"/>
            <a:chExt cx="1659082" cy="1376191"/>
          </a:xfrm>
        </p:grpSpPr>
        <p:sp>
          <p:nvSpPr>
            <p:cNvPr id="23" name="Dodecagon 22"/>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25" name="Oval 24"/>
            <p:cNvSpPr/>
            <p:nvPr/>
          </p:nvSpPr>
          <p:spPr bwMode="auto">
            <a:xfrm>
              <a:off x="6012291" y="2137227"/>
              <a:ext cx="1659082" cy="122250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Supply</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Side</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Platform</a:t>
              </a:r>
            </a:p>
          </p:txBody>
        </p:sp>
      </p:grpSp>
      <p:grpSp>
        <p:nvGrpSpPr>
          <p:cNvPr id="26" name="Group 25"/>
          <p:cNvGrpSpPr/>
          <p:nvPr/>
        </p:nvGrpSpPr>
        <p:grpSpPr>
          <a:xfrm>
            <a:off x="2865488" y="1997545"/>
            <a:ext cx="1161678" cy="791889"/>
            <a:chOff x="6000452" y="1983539"/>
            <a:chExt cx="1682756" cy="1147097"/>
          </a:xfrm>
        </p:grpSpPr>
        <p:sp>
          <p:nvSpPr>
            <p:cNvPr id="27" name="Dodecagon 26"/>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28" name="Oval 27"/>
            <p:cNvSpPr/>
            <p:nvPr/>
          </p:nvSpPr>
          <p:spPr bwMode="auto">
            <a:xfrm>
              <a:off x="6000452" y="2137227"/>
              <a:ext cx="1682756" cy="846348"/>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800" dirty="0" smtClean="0">
                  <a:latin typeface="Lucida Sans" pitchFamily="-106" charset="0"/>
                  <a:ea typeface="ＭＳ Ｐゴシック" pitchFamily="-106" charset="-128"/>
                  <a:cs typeface="ＭＳ Ｐゴシック" pitchFamily="-106" charset="-128"/>
                </a:rPr>
                <a:t>Data</a:t>
              </a:r>
            </a:p>
            <a:p>
              <a:pPr marL="0" marR="0" indent="0" algn="ctr" defTabSz="914400" rtl="0" eaLnBrk="0" fontAlgn="base" latinLnBrk="0" hangingPunct="0">
                <a:lnSpc>
                  <a:spcPct val="100000"/>
                </a:lnSpc>
                <a:spcBef>
                  <a:spcPct val="0"/>
                </a:spcBef>
                <a:spcAft>
                  <a:spcPct val="0"/>
                </a:spcAft>
                <a:buClrTx/>
                <a:buSzTx/>
                <a:buFontTx/>
                <a:buNone/>
                <a:tabLst/>
              </a:pPr>
              <a:r>
                <a:rPr lang="en-US" sz="800" dirty="0" smtClean="0">
                  <a:latin typeface="Lucida Sans" pitchFamily="-106" charset="0"/>
                  <a:ea typeface="ＭＳ Ｐゴシック" pitchFamily="-106" charset="-128"/>
                  <a:cs typeface="ＭＳ Ｐゴシック" pitchFamily="-106" charset="-128"/>
                </a:rPr>
                <a:t>Management</a:t>
              </a:r>
            </a:p>
            <a:p>
              <a:pPr marL="0" marR="0" indent="0" algn="ctr" defTabSz="914400" rtl="0" eaLnBrk="0" fontAlgn="base" latinLnBrk="0" hangingPunct="0">
                <a:lnSpc>
                  <a:spcPct val="100000"/>
                </a:lnSpc>
                <a:spcBef>
                  <a:spcPct val="0"/>
                </a:spcBef>
                <a:spcAft>
                  <a:spcPct val="0"/>
                </a:spcAft>
                <a:buClrTx/>
                <a:buSzTx/>
                <a:buFontTx/>
                <a:buNone/>
                <a:tabLst/>
              </a:pPr>
              <a:r>
                <a:rPr lang="en-US" sz="800" dirty="0" smtClean="0">
                  <a:latin typeface="Lucida Sans" pitchFamily="-106" charset="0"/>
                  <a:ea typeface="ＭＳ Ｐゴシック" pitchFamily="-106" charset="-128"/>
                  <a:cs typeface="ＭＳ Ｐゴシック" pitchFamily="-106" charset="-128"/>
                </a:rPr>
                <a:t>Platform</a:t>
              </a:r>
            </a:p>
          </p:txBody>
        </p:sp>
      </p:grpSp>
      <p:cxnSp>
        <p:nvCxnSpPr>
          <p:cNvPr id="46" name="Straight Arrow Connector 45"/>
          <p:cNvCxnSpPr/>
          <p:nvPr/>
        </p:nvCxnSpPr>
        <p:spPr bwMode="auto">
          <a:xfrm>
            <a:off x="2404537" y="3385734"/>
            <a:ext cx="365918" cy="1"/>
          </a:xfrm>
          <a:prstGeom prst="straightConnector1">
            <a:avLst/>
          </a:prstGeom>
          <a:solidFill>
            <a:schemeClr val="accent1"/>
          </a:solidFill>
          <a:ln w="28575" cap="rnd" cmpd="sng" algn="ctr">
            <a:solidFill>
              <a:schemeClr val="tx2"/>
            </a:solidFill>
            <a:prstDash val="solid"/>
            <a:round/>
            <a:headEnd type="none" w="med" len="med"/>
            <a:tailEnd type="arrow"/>
          </a:ln>
          <a:effectLst/>
        </p:spPr>
      </p:cxnSp>
      <p:sp>
        <p:nvSpPr>
          <p:cNvPr id="13" name="Rectangle 12"/>
          <p:cNvSpPr/>
          <p:nvPr/>
        </p:nvSpPr>
        <p:spPr bwMode="auto">
          <a:xfrm>
            <a:off x="4503938" y="2976990"/>
            <a:ext cx="1008000" cy="1008000"/>
          </a:xfrm>
          <a:prstGeom prst="rect">
            <a:avLst/>
          </a:prstGeom>
          <a:solidFill>
            <a:srgbClr val="CCFFCC"/>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Ad</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Lucida Sans" pitchFamily="-106" charset="0"/>
                <a:ea typeface="ＭＳ Ｐゴシック" pitchFamily="-106" charset="-128"/>
                <a:cs typeface="ＭＳ Ｐゴシック" pitchFamily="-106" charset="-128"/>
              </a:rPr>
              <a:t>Exchange</a:t>
            </a:r>
            <a:endParaRPr kumimoji="0" lang="en-US" sz="12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cxnSp>
        <p:nvCxnSpPr>
          <p:cNvPr id="118" name="Straight Connector 117"/>
          <p:cNvCxnSpPr>
            <a:stCxn id="28" idx="4"/>
            <a:endCxn id="25" idx="0"/>
          </p:cNvCxnSpPr>
          <p:nvPr/>
        </p:nvCxnSpPr>
        <p:spPr bwMode="auto">
          <a:xfrm flipH="1">
            <a:off x="3438156" y="2687911"/>
            <a:ext cx="8171" cy="356962"/>
          </a:xfrm>
          <a:prstGeom prst="line">
            <a:avLst/>
          </a:prstGeom>
          <a:solidFill>
            <a:schemeClr val="accent1"/>
          </a:solidFill>
          <a:ln w="28575" cap="flat" cmpd="sng" algn="ctr">
            <a:solidFill>
              <a:schemeClr val="tx1">
                <a:lumMod val="50000"/>
              </a:schemeClr>
            </a:solidFill>
            <a:prstDash val="solid"/>
            <a:round/>
            <a:headEnd type="none" w="med" len="med"/>
            <a:tailEnd type="none" w="med" len="med"/>
          </a:ln>
          <a:effectLst/>
        </p:spPr>
      </p:cxnSp>
    </p:spTree>
    <p:extLst>
      <p:ext uri="{BB962C8B-B14F-4D97-AF65-F5344CB8AC3E}">
        <p14:creationId xmlns:p14="http://schemas.microsoft.com/office/powerpoint/2010/main" val="3627235374"/>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Display Advertising Platforms - Auction</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34</a:t>
            </a:fld>
            <a:endParaRPr lang="en-US" dirty="0"/>
          </a:p>
        </p:txBody>
      </p:sp>
      <p:sp>
        <p:nvSpPr>
          <p:cNvPr id="50" name="Dodecagon 49"/>
          <p:cNvSpPr/>
          <p:nvPr/>
        </p:nvSpPr>
        <p:spPr bwMode="auto">
          <a:xfrm>
            <a:off x="319338" y="3099085"/>
            <a:ext cx="808858" cy="791889"/>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grpSp>
        <p:nvGrpSpPr>
          <p:cNvPr id="130" name="Group 129"/>
          <p:cNvGrpSpPr/>
          <p:nvPr/>
        </p:nvGrpSpPr>
        <p:grpSpPr>
          <a:xfrm>
            <a:off x="1347668" y="2229374"/>
            <a:ext cx="893705" cy="791889"/>
            <a:chOff x="6161546" y="1983540"/>
            <a:chExt cx="1294583" cy="1147097"/>
          </a:xfrm>
        </p:grpSpPr>
        <p:sp>
          <p:nvSpPr>
            <p:cNvPr id="76" name="Dodecagon 75"/>
            <p:cNvSpPr/>
            <p:nvPr/>
          </p:nvSpPr>
          <p:spPr bwMode="auto">
            <a:xfrm>
              <a:off x="6161546" y="1983540"/>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7" name="Oval 6"/>
            <p:cNvSpPr/>
            <p:nvPr/>
          </p:nvSpPr>
          <p:spPr bwMode="auto">
            <a:xfrm>
              <a:off x="6227532" y="2137228"/>
              <a:ext cx="1228597" cy="843946"/>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Publisher</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Content</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Server</a:t>
              </a:r>
              <a:endParaRPr kumimoji="0" lang="en-US" sz="10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grpSp>
        <p:nvGrpSpPr>
          <p:cNvPr id="136" name="Group 135"/>
          <p:cNvGrpSpPr/>
          <p:nvPr/>
        </p:nvGrpSpPr>
        <p:grpSpPr>
          <a:xfrm>
            <a:off x="1494115" y="3099084"/>
            <a:ext cx="893705" cy="791889"/>
            <a:chOff x="6161546" y="3134862"/>
            <a:chExt cx="1294583" cy="1147098"/>
          </a:xfrm>
        </p:grpSpPr>
        <p:sp>
          <p:nvSpPr>
            <p:cNvPr id="77" name="Dodecagon 76"/>
            <p:cNvSpPr/>
            <p:nvPr/>
          </p:nvSpPr>
          <p:spPr bwMode="auto">
            <a:xfrm>
              <a:off x="6161546" y="3134862"/>
              <a:ext cx="1171677" cy="1147098"/>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8" name="Oval 7"/>
            <p:cNvSpPr/>
            <p:nvPr/>
          </p:nvSpPr>
          <p:spPr bwMode="auto">
            <a:xfrm>
              <a:off x="6227532" y="3284323"/>
              <a:ext cx="1228597" cy="843945"/>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Publisher</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Ad</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Server</a:t>
              </a:r>
              <a:endParaRPr kumimoji="0" lang="en-US" sz="10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sp>
        <p:nvSpPr>
          <p:cNvPr id="9" name="Oval 8"/>
          <p:cNvSpPr/>
          <p:nvPr/>
        </p:nvSpPr>
        <p:spPr bwMode="auto">
          <a:xfrm>
            <a:off x="319338" y="3293357"/>
            <a:ext cx="753691" cy="403345"/>
          </a:xfrm>
          <a:prstGeom prst="ellipse">
            <a:avLst/>
          </a:prstGeom>
          <a:solidFill>
            <a:schemeClr val="bg2"/>
          </a:solidFill>
          <a:ln w="12700" cap="flat" cmpd="sng" algn="ctr">
            <a:solidFill>
              <a:schemeClr val="tx1"/>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User’s</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Browser</a:t>
            </a:r>
            <a:endParaRPr kumimoji="0" lang="en-US" sz="10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cxnSp>
        <p:nvCxnSpPr>
          <p:cNvPr id="11" name="Curved Connector 10"/>
          <p:cNvCxnSpPr>
            <a:stCxn id="50" idx="11"/>
            <a:endCxn id="76" idx="8"/>
          </p:cNvCxnSpPr>
          <p:nvPr/>
        </p:nvCxnSpPr>
        <p:spPr bwMode="auto">
          <a:xfrm rot="5400000" flipH="1" flipV="1">
            <a:off x="799971" y="2551389"/>
            <a:ext cx="579864" cy="515528"/>
          </a:xfrm>
          <a:prstGeom prst="curvedConnector2">
            <a:avLst/>
          </a:prstGeom>
          <a:solidFill>
            <a:schemeClr val="accent1"/>
          </a:solidFill>
          <a:ln w="28575" cap="rnd" cmpd="sng" algn="ctr">
            <a:solidFill>
              <a:schemeClr val="tx2"/>
            </a:solidFill>
            <a:prstDash val="solid"/>
            <a:round/>
            <a:headEnd type="none" w="med" len="med"/>
            <a:tailEnd type="arrow"/>
          </a:ln>
          <a:effectLst/>
        </p:spPr>
      </p:cxnSp>
      <p:cxnSp>
        <p:nvCxnSpPr>
          <p:cNvPr id="89" name="Straight Arrow Connector 88"/>
          <p:cNvCxnSpPr>
            <a:stCxn id="76" idx="7"/>
            <a:endCxn id="50" idx="0"/>
          </p:cNvCxnSpPr>
          <p:nvPr/>
        </p:nvCxnSpPr>
        <p:spPr bwMode="auto">
          <a:xfrm flipH="1">
            <a:off x="1019824" y="2731417"/>
            <a:ext cx="327843" cy="473767"/>
          </a:xfrm>
          <a:prstGeom prst="straightConnector1">
            <a:avLst/>
          </a:prstGeom>
          <a:solidFill>
            <a:schemeClr val="accent1"/>
          </a:solidFill>
          <a:ln w="28575" cap="rnd" cmpd="sng" algn="ctr">
            <a:solidFill>
              <a:schemeClr val="accent2"/>
            </a:solidFill>
            <a:prstDash val="solid"/>
            <a:round/>
            <a:headEnd type="none" w="med" len="med"/>
            <a:tailEnd type="arrow"/>
          </a:ln>
          <a:effectLst/>
        </p:spPr>
      </p:cxnSp>
      <p:cxnSp>
        <p:nvCxnSpPr>
          <p:cNvPr id="94" name="Straight Arrow Connector 93"/>
          <p:cNvCxnSpPr>
            <a:stCxn id="50" idx="1"/>
            <a:endCxn id="77" idx="8"/>
          </p:cNvCxnSpPr>
          <p:nvPr/>
        </p:nvCxnSpPr>
        <p:spPr bwMode="auto">
          <a:xfrm>
            <a:off x="1128196" y="3388931"/>
            <a:ext cx="365918" cy="1"/>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122" name="Straight Arrow Connector 121"/>
          <p:cNvCxnSpPr/>
          <p:nvPr/>
        </p:nvCxnSpPr>
        <p:spPr bwMode="auto">
          <a:xfrm>
            <a:off x="4034336" y="3355700"/>
            <a:ext cx="469602" cy="0"/>
          </a:xfrm>
          <a:prstGeom prst="straightConnector1">
            <a:avLst/>
          </a:prstGeom>
          <a:solidFill>
            <a:schemeClr val="accent1"/>
          </a:solidFill>
          <a:ln w="28575" cap="rnd" cmpd="sng" algn="ctr">
            <a:solidFill>
              <a:schemeClr val="tx2"/>
            </a:solidFill>
            <a:prstDash val="solid"/>
            <a:round/>
            <a:headEnd type="none" w="med" len="med"/>
            <a:tailEnd type="arrow"/>
          </a:ln>
          <a:effectLst/>
        </p:spPr>
      </p:cxnSp>
      <p:grpSp>
        <p:nvGrpSpPr>
          <p:cNvPr id="22" name="Group 21"/>
          <p:cNvGrpSpPr/>
          <p:nvPr/>
        </p:nvGrpSpPr>
        <p:grpSpPr>
          <a:xfrm>
            <a:off x="2865488" y="2938776"/>
            <a:ext cx="1145336" cy="950042"/>
            <a:chOff x="6012291" y="1983539"/>
            <a:chExt cx="1659082" cy="1376191"/>
          </a:xfrm>
        </p:grpSpPr>
        <p:sp>
          <p:nvSpPr>
            <p:cNvPr id="23" name="Dodecagon 22"/>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25" name="Oval 24"/>
            <p:cNvSpPr/>
            <p:nvPr/>
          </p:nvSpPr>
          <p:spPr bwMode="auto">
            <a:xfrm>
              <a:off x="6012291" y="2137227"/>
              <a:ext cx="1659082" cy="122250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Supply</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Side</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Platform</a:t>
              </a:r>
            </a:p>
          </p:txBody>
        </p:sp>
      </p:grpSp>
      <p:grpSp>
        <p:nvGrpSpPr>
          <p:cNvPr id="26" name="Group 25"/>
          <p:cNvGrpSpPr/>
          <p:nvPr/>
        </p:nvGrpSpPr>
        <p:grpSpPr>
          <a:xfrm>
            <a:off x="2865488" y="1997545"/>
            <a:ext cx="1161678" cy="791889"/>
            <a:chOff x="6000452" y="1983539"/>
            <a:chExt cx="1682756" cy="1147097"/>
          </a:xfrm>
        </p:grpSpPr>
        <p:sp>
          <p:nvSpPr>
            <p:cNvPr id="27" name="Dodecagon 26"/>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28" name="Oval 27"/>
            <p:cNvSpPr/>
            <p:nvPr/>
          </p:nvSpPr>
          <p:spPr bwMode="auto">
            <a:xfrm>
              <a:off x="6000452" y="2137227"/>
              <a:ext cx="1682756" cy="846348"/>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800" dirty="0" smtClean="0">
                  <a:latin typeface="Lucida Sans" pitchFamily="-106" charset="0"/>
                  <a:ea typeface="ＭＳ Ｐゴシック" pitchFamily="-106" charset="-128"/>
                  <a:cs typeface="ＭＳ Ｐゴシック" pitchFamily="-106" charset="-128"/>
                </a:rPr>
                <a:t>Data</a:t>
              </a:r>
            </a:p>
            <a:p>
              <a:pPr marL="0" marR="0" indent="0" algn="ctr" defTabSz="914400" rtl="0" eaLnBrk="0" fontAlgn="base" latinLnBrk="0" hangingPunct="0">
                <a:lnSpc>
                  <a:spcPct val="100000"/>
                </a:lnSpc>
                <a:spcBef>
                  <a:spcPct val="0"/>
                </a:spcBef>
                <a:spcAft>
                  <a:spcPct val="0"/>
                </a:spcAft>
                <a:buClrTx/>
                <a:buSzTx/>
                <a:buFontTx/>
                <a:buNone/>
                <a:tabLst/>
              </a:pPr>
              <a:r>
                <a:rPr lang="en-US" sz="800" dirty="0" smtClean="0">
                  <a:latin typeface="Lucida Sans" pitchFamily="-106" charset="0"/>
                  <a:ea typeface="ＭＳ Ｐゴシック" pitchFamily="-106" charset="-128"/>
                  <a:cs typeface="ＭＳ Ｐゴシック" pitchFamily="-106" charset="-128"/>
                </a:rPr>
                <a:t>Management</a:t>
              </a:r>
            </a:p>
            <a:p>
              <a:pPr marL="0" marR="0" indent="0" algn="ctr" defTabSz="914400" rtl="0" eaLnBrk="0" fontAlgn="base" latinLnBrk="0" hangingPunct="0">
                <a:lnSpc>
                  <a:spcPct val="100000"/>
                </a:lnSpc>
                <a:spcBef>
                  <a:spcPct val="0"/>
                </a:spcBef>
                <a:spcAft>
                  <a:spcPct val="0"/>
                </a:spcAft>
                <a:buClrTx/>
                <a:buSzTx/>
                <a:buFontTx/>
                <a:buNone/>
                <a:tabLst/>
              </a:pPr>
              <a:r>
                <a:rPr lang="en-US" sz="800" dirty="0" smtClean="0">
                  <a:latin typeface="Lucida Sans" pitchFamily="-106" charset="0"/>
                  <a:ea typeface="ＭＳ Ｐゴシック" pitchFamily="-106" charset="-128"/>
                  <a:cs typeface="ＭＳ Ｐゴシック" pitchFamily="-106" charset="-128"/>
                </a:rPr>
                <a:t>Platform</a:t>
              </a:r>
            </a:p>
          </p:txBody>
        </p:sp>
      </p:grpSp>
      <p:cxnSp>
        <p:nvCxnSpPr>
          <p:cNvPr id="46" name="Straight Arrow Connector 45"/>
          <p:cNvCxnSpPr/>
          <p:nvPr/>
        </p:nvCxnSpPr>
        <p:spPr bwMode="auto">
          <a:xfrm>
            <a:off x="2404537" y="3385734"/>
            <a:ext cx="365918" cy="1"/>
          </a:xfrm>
          <a:prstGeom prst="straightConnector1">
            <a:avLst/>
          </a:prstGeom>
          <a:solidFill>
            <a:schemeClr val="accent1"/>
          </a:solidFill>
          <a:ln w="28575" cap="rnd" cmpd="sng" algn="ctr">
            <a:solidFill>
              <a:schemeClr val="tx2"/>
            </a:solidFill>
            <a:prstDash val="solid"/>
            <a:round/>
            <a:headEnd type="none" w="med" len="med"/>
            <a:tailEnd type="arrow"/>
          </a:ln>
          <a:effectLst/>
        </p:spPr>
      </p:cxnSp>
      <p:sp>
        <p:nvSpPr>
          <p:cNvPr id="13" name="Rectangle 12"/>
          <p:cNvSpPr/>
          <p:nvPr/>
        </p:nvSpPr>
        <p:spPr bwMode="auto">
          <a:xfrm>
            <a:off x="4503938" y="2976990"/>
            <a:ext cx="1008000" cy="1008000"/>
          </a:xfrm>
          <a:prstGeom prst="rect">
            <a:avLst/>
          </a:prstGeom>
          <a:solidFill>
            <a:srgbClr val="CCFFCC"/>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Ad</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Lucida Sans" pitchFamily="-106" charset="0"/>
                <a:ea typeface="ＭＳ Ｐゴシック" pitchFamily="-106" charset="-128"/>
                <a:cs typeface="ＭＳ Ｐゴシック" pitchFamily="-106" charset="-128"/>
              </a:rPr>
              <a:t>Exchange</a:t>
            </a:r>
            <a:endParaRPr kumimoji="0" lang="en-US" sz="12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cxnSp>
        <p:nvCxnSpPr>
          <p:cNvPr id="118" name="Straight Connector 117"/>
          <p:cNvCxnSpPr>
            <a:stCxn id="28" idx="4"/>
            <a:endCxn id="25" idx="0"/>
          </p:cNvCxnSpPr>
          <p:nvPr/>
        </p:nvCxnSpPr>
        <p:spPr bwMode="auto">
          <a:xfrm flipH="1">
            <a:off x="3438156" y="2687911"/>
            <a:ext cx="8171" cy="356962"/>
          </a:xfrm>
          <a:prstGeom prst="line">
            <a:avLst/>
          </a:prstGeom>
          <a:solidFill>
            <a:schemeClr val="accent1"/>
          </a:solidFill>
          <a:ln w="28575" cap="flat" cmpd="sng" algn="ctr">
            <a:solidFill>
              <a:schemeClr val="tx1">
                <a:lumMod val="50000"/>
              </a:schemeClr>
            </a:solidFill>
            <a:prstDash val="solid"/>
            <a:round/>
            <a:headEnd type="none" w="med" len="med"/>
            <a:tailEnd type="none" w="med" len="med"/>
          </a:ln>
          <a:effectLst/>
        </p:spPr>
      </p:cxnSp>
    </p:spTree>
    <p:extLst>
      <p:ext uri="{BB962C8B-B14F-4D97-AF65-F5344CB8AC3E}">
        <p14:creationId xmlns:p14="http://schemas.microsoft.com/office/powerpoint/2010/main" val="723267764"/>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Display Advertising Platforms - Auction</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35</a:t>
            </a:fld>
            <a:endParaRPr lang="en-US" dirty="0"/>
          </a:p>
        </p:txBody>
      </p:sp>
      <p:sp>
        <p:nvSpPr>
          <p:cNvPr id="50" name="Dodecagon 49"/>
          <p:cNvSpPr/>
          <p:nvPr/>
        </p:nvSpPr>
        <p:spPr bwMode="auto">
          <a:xfrm>
            <a:off x="319338" y="3099085"/>
            <a:ext cx="808858" cy="791889"/>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grpSp>
        <p:nvGrpSpPr>
          <p:cNvPr id="130" name="Group 129"/>
          <p:cNvGrpSpPr/>
          <p:nvPr/>
        </p:nvGrpSpPr>
        <p:grpSpPr>
          <a:xfrm>
            <a:off x="1347668" y="2229374"/>
            <a:ext cx="893705" cy="791889"/>
            <a:chOff x="6161546" y="1983540"/>
            <a:chExt cx="1294583" cy="1147097"/>
          </a:xfrm>
        </p:grpSpPr>
        <p:sp>
          <p:nvSpPr>
            <p:cNvPr id="76" name="Dodecagon 75"/>
            <p:cNvSpPr/>
            <p:nvPr/>
          </p:nvSpPr>
          <p:spPr bwMode="auto">
            <a:xfrm>
              <a:off x="6161546" y="1983540"/>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7" name="Oval 6"/>
            <p:cNvSpPr/>
            <p:nvPr/>
          </p:nvSpPr>
          <p:spPr bwMode="auto">
            <a:xfrm>
              <a:off x="6227532" y="2137228"/>
              <a:ext cx="1228597" cy="843946"/>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Publisher</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Content</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Server</a:t>
              </a:r>
              <a:endParaRPr kumimoji="0" lang="en-US" sz="10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grpSp>
        <p:nvGrpSpPr>
          <p:cNvPr id="136" name="Group 135"/>
          <p:cNvGrpSpPr/>
          <p:nvPr/>
        </p:nvGrpSpPr>
        <p:grpSpPr>
          <a:xfrm>
            <a:off x="1494115" y="3099084"/>
            <a:ext cx="893705" cy="791889"/>
            <a:chOff x="6161546" y="3134862"/>
            <a:chExt cx="1294583" cy="1147098"/>
          </a:xfrm>
        </p:grpSpPr>
        <p:sp>
          <p:nvSpPr>
            <p:cNvPr id="77" name="Dodecagon 76"/>
            <p:cNvSpPr/>
            <p:nvPr/>
          </p:nvSpPr>
          <p:spPr bwMode="auto">
            <a:xfrm>
              <a:off x="6161546" y="3134862"/>
              <a:ext cx="1171677" cy="1147098"/>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8" name="Oval 7"/>
            <p:cNvSpPr/>
            <p:nvPr/>
          </p:nvSpPr>
          <p:spPr bwMode="auto">
            <a:xfrm>
              <a:off x="6227532" y="3284323"/>
              <a:ext cx="1228597" cy="843945"/>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Publisher</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Ad</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Server</a:t>
              </a:r>
              <a:endParaRPr kumimoji="0" lang="en-US" sz="10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sp>
        <p:nvSpPr>
          <p:cNvPr id="9" name="Oval 8"/>
          <p:cNvSpPr/>
          <p:nvPr/>
        </p:nvSpPr>
        <p:spPr bwMode="auto">
          <a:xfrm>
            <a:off x="319338" y="3293357"/>
            <a:ext cx="753691" cy="403345"/>
          </a:xfrm>
          <a:prstGeom prst="ellipse">
            <a:avLst/>
          </a:prstGeom>
          <a:solidFill>
            <a:schemeClr val="bg2"/>
          </a:solidFill>
          <a:ln w="12700" cap="flat" cmpd="sng" algn="ctr">
            <a:solidFill>
              <a:schemeClr val="tx1"/>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User’s</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Browser</a:t>
            </a:r>
            <a:endParaRPr kumimoji="0" lang="en-US" sz="10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cxnSp>
        <p:nvCxnSpPr>
          <p:cNvPr id="11" name="Curved Connector 10"/>
          <p:cNvCxnSpPr>
            <a:stCxn id="50" idx="11"/>
            <a:endCxn id="76" idx="8"/>
          </p:cNvCxnSpPr>
          <p:nvPr/>
        </p:nvCxnSpPr>
        <p:spPr bwMode="auto">
          <a:xfrm rot="5400000" flipH="1" flipV="1">
            <a:off x="799971" y="2551389"/>
            <a:ext cx="579864" cy="515528"/>
          </a:xfrm>
          <a:prstGeom prst="curvedConnector2">
            <a:avLst/>
          </a:prstGeom>
          <a:solidFill>
            <a:schemeClr val="accent1"/>
          </a:solidFill>
          <a:ln w="28575" cap="rnd" cmpd="sng" algn="ctr">
            <a:solidFill>
              <a:schemeClr val="tx2"/>
            </a:solidFill>
            <a:prstDash val="solid"/>
            <a:round/>
            <a:headEnd type="none" w="med" len="med"/>
            <a:tailEnd type="arrow"/>
          </a:ln>
          <a:effectLst/>
        </p:spPr>
      </p:cxnSp>
      <p:cxnSp>
        <p:nvCxnSpPr>
          <p:cNvPr id="89" name="Straight Arrow Connector 88"/>
          <p:cNvCxnSpPr>
            <a:stCxn id="76" idx="7"/>
            <a:endCxn id="50" idx="0"/>
          </p:cNvCxnSpPr>
          <p:nvPr/>
        </p:nvCxnSpPr>
        <p:spPr bwMode="auto">
          <a:xfrm flipH="1">
            <a:off x="1019824" y="2731417"/>
            <a:ext cx="327843" cy="473767"/>
          </a:xfrm>
          <a:prstGeom prst="straightConnector1">
            <a:avLst/>
          </a:prstGeom>
          <a:solidFill>
            <a:schemeClr val="accent1"/>
          </a:solidFill>
          <a:ln w="28575" cap="rnd" cmpd="sng" algn="ctr">
            <a:solidFill>
              <a:schemeClr val="accent2"/>
            </a:solidFill>
            <a:prstDash val="solid"/>
            <a:round/>
            <a:headEnd type="none" w="med" len="med"/>
            <a:tailEnd type="arrow"/>
          </a:ln>
          <a:effectLst/>
        </p:spPr>
      </p:cxnSp>
      <p:cxnSp>
        <p:nvCxnSpPr>
          <p:cNvPr id="94" name="Straight Arrow Connector 93"/>
          <p:cNvCxnSpPr>
            <a:stCxn id="50" idx="1"/>
            <a:endCxn id="77" idx="8"/>
          </p:cNvCxnSpPr>
          <p:nvPr/>
        </p:nvCxnSpPr>
        <p:spPr bwMode="auto">
          <a:xfrm>
            <a:off x="1128196" y="3388931"/>
            <a:ext cx="365918" cy="1"/>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122" name="Straight Arrow Connector 121"/>
          <p:cNvCxnSpPr/>
          <p:nvPr/>
        </p:nvCxnSpPr>
        <p:spPr bwMode="auto">
          <a:xfrm>
            <a:off x="4034336" y="3355700"/>
            <a:ext cx="469602" cy="0"/>
          </a:xfrm>
          <a:prstGeom prst="straightConnector1">
            <a:avLst/>
          </a:prstGeom>
          <a:solidFill>
            <a:schemeClr val="accent1"/>
          </a:solidFill>
          <a:ln w="28575" cap="rnd" cmpd="sng" algn="ctr">
            <a:solidFill>
              <a:schemeClr val="tx2"/>
            </a:solidFill>
            <a:prstDash val="solid"/>
            <a:round/>
            <a:headEnd type="none" w="med" len="med"/>
            <a:tailEnd type="arrow"/>
          </a:ln>
          <a:effectLst/>
        </p:spPr>
      </p:cxnSp>
      <p:grpSp>
        <p:nvGrpSpPr>
          <p:cNvPr id="22" name="Group 21"/>
          <p:cNvGrpSpPr/>
          <p:nvPr/>
        </p:nvGrpSpPr>
        <p:grpSpPr>
          <a:xfrm>
            <a:off x="2865488" y="2938776"/>
            <a:ext cx="1145336" cy="950042"/>
            <a:chOff x="6012291" y="1983539"/>
            <a:chExt cx="1659082" cy="1376191"/>
          </a:xfrm>
        </p:grpSpPr>
        <p:sp>
          <p:nvSpPr>
            <p:cNvPr id="23" name="Dodecagon 22"/>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25" name="Oval 24"/>
            <p:cNvSpPr/>
            <p:nvPr/>
          </p:nvSpPr>
          <p:spPr bwMode="auto">
            <a:xfrm>
              <a:off x="6012291" y="2137227"/>
              <a:ext cx="1659082" cy="122250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Supply</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Side</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Platform</a:t>
              </a:r>
            </a:p>
          </p:txBody>
        </p:sp>
      </p:grpSp>
      <p:grpSp>
        <p:nvGrpSpPr>
          <p:cNvPr id="26" name="Group 25"/>
          <p:cNvGrpSpPr/>
          <p:nvPr/>
        </p:nvGrpSpPr>
        <p:grpSpPr>
          <a:xfrm>
            <a:off x="2865488" y="1997545"/>
            <a:ext cx="1161678" cy="791889"/>
            <a:chOff x="6000452" y="1983539"/>
            <a:chExt cx="1682756" cy="1147097"/>
          </a:xfrm>
        </p:grpSpPr>
        <p:sp>
          <p:nvSpPr>
            <p:cNvPr id="27" name="Dodecagon 26"/>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28" name="Oval 27"/>
            <p:cNvSpPr/>
            <p:nvPr/>
          </p:nvSpPr>
          <p:spPr bwMode="auto">
            <a:xfrm>
              <a:off x="6000452" y="2137227"/>
              <a:ext cx="1682756" cy="846348"/>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800" dirty="0" smtClean="0">
                  <a:latin typeface="Lucida Sans" pitchFamily="-106" charset="0"/>
                  <a:ea typeface="ＭＳ Ｐゴシック" pitchFamily="-106" charset="-128"/>
                  <a:cs typeface="ＭＳ Ｐゴシック" pitchFamily="-106" charset="-128"/>
                </a:rPr>
                <a:t>Data</a:t>
              </a:r>
            </a:p>
            <a:p>
              <a:pPr marL="0" marR="0" indent="0" algn="ctr" defTabSz="914400" rtl="0" eaLnBrk="0" fontAlgn="base" latinLnBrk="0" hangingPunct="0">
                <a:lnSpc>
                  <a:spcPct val="100000"/>
                </a:lnSpc>
                <a:spcBef>
                  <a:spcPct val="0"/>
                </a:spcBef>
                <a:spcAft>
                  <a:spcPct val="0"/>
                </a:spcAft>
                <a:buClrTx/>
                <a:buSzTx/>
                <a:buFontTx/>
                <a:buNone/>
                <a:tabLst/>
              </a:pPr>
              <a:r>
                <a:rPr lang="en-US" sz="800" dirty="0" smtClean="0">
                  <a:latin typeface="Lucida Sans" pitchFamily="-106" charset="0"/>
                  <a:ea typeface="ＭＳ Ｐゴシック" pitchFamily="-106" charset="-128"/>
                  <a:cs typeface="ＭＳ Ｐゴシック" pitchFamily="-106" charset="-128"/>
                </a:rPr>
                <a:t>Management</a:t>
              </a:r>
            </a:p>
            <a:p>
              <a:pPr marL="0" marR="0" indent="0" algn="ctr" defTabSz="914400" rtl="0" eaLnBrk="0" fontAlgn="base" latinLnBrk="0" hangingPunct="0">
                <a:lnSpc>
                  <a:spcPct val="100000"/>
                </a:lnSpc>
                <a:spcBef>
                  <a:spcPct val="0"/>
                </a:spcBef>
                <a:spcAft>
                  <a:spcPct val="0"/>
                </a:spcAft>
                <a:buClrTx/>
                <a:buSzTx/>
                <a:buFontTx/>
                <a:buNone/>
                <a:tabLst/>
              </a:pPr>
              <a:r>
                <a:rPr lang="en-US" sz="800" dirty="0" smtClean="0">
                  <a:latin typeface="Lucida Sans" pitchFamily="-106" charset="0"/>
                  <a:ea typeface="ＭＳ Ｐゴシック" pitchFamily="-106" charset="-128"/>
                  <a:cs typeface="ＭＳ Ｐゴシック" pitchFamily="-106" charset="-128"/>
                </a:rPr>
                <a:t>Platform</a:t>
              </a:r>
            </a:p>
          </p:txBody>
        </p:sp>
      </p:grpSp>
      <p:cxnSp>
        <p:nvCxnSpPr>
          <p:cNvPr id="46" name="Straight Arrow Connector 45"/>
          <p:cNvCxnSpPr/>
          <p:nvPr/>
        </p:nvCxnSpPr>
        <p:spPr bwMode="auto">
          <a:xfrm>
            <a:off x="2404537" y="3385734"/>
            <a:ext cx="365918" cy="1"/>
          </a:xfrm>
          <a:prstGeom prst="straightConnector1">
            <a:avLst/>
          </a:prstGeom>
          <a:solidFill>
            <a:schemeClr val="accent1"/>
          </a:solidFill>
          <a:ln w="28575" cap="rnd" cmpd="sng" algn="ctr">
            <a:solidFill>
              <a:schemeClr val="tx2"/>
            </a:solidFill>
            <a:prstDash val="solid"/>
            <a:round/>
            <a:headEnd type="none" w="med" len="med"/>
            <a:tailEnd type="arrow"/>
          </a:ln>
          <a:effectLst/>
        </p:spPr>
      </p:cxnSp>
      <p:sp>
        <p:nvSpPr>
          <p:cNvPr id="13" name="Rectangle 12"/>
          <p:cNvSpPr/>
          <p:nvPr/>
        </p:nvSpPr>
        <p:spPr bwMode="auto">
          <a:xfrm>
            <a:off x="4503938" y="2976990"/>
            <a:ext cx="1008000" cy="1008000"/>
          </a:xfrm>
          <a:prstGeom prst="rect">
            <a:avLst/>
          </a:prstGeom>
          <a:solidFill>
            <a:srgbClr val="CCFFCC"/>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Ad</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Lucida Sans" pitchFamily="-106" charset="0"/>
                <a:ea typeface="ＭＳ Ｐゴシック" pitchFamily="-106" charset="-128"/>
                <a:cs typeface="ＭＳ Ｐゴシック" pitchFamily="-106" charset="-128"/>
              </a:rPr>
              <a:t>Exchange</a:t>
            </a:r>
            <a:endParaRPr kumimoji="0" lang="en-US" sz="12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nvGrpSpPr>
          <p:cNvPr id="51" name="Group 50"/>
          <p:cNvGrpSpPr/>
          <p:nvPr/>
        </p:nvGrpSpPr>
        <p:grpSpPr>
          <a:xfrm>
            <a:off x="6464229" y="2963088"/>
            <a:ext cx="1145336" cy="950042"/>
            <a:chOff x="6012291" y="1983539"/>
            <a:chExt cx="1659082" cy="1376191"/>
          </a:xfrm>
        </p:grpSpPr>
        <p:sp>
          <p:nvSpPr>
            <p:cNvPr id="52" name="Dodecagon 51"/>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53" name="Oval 52"/>
            <p:cNvSpPr/>
            <p:nvPr/>
          </p:nvSpPr>
          <p:spPr bwMode="auto">
            <a:xfrm>
              <a:off x="6012291" y="2137227"/>
              <a:ext cx="1659082" cy="122250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Demand</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Side</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Platform</a:t>
              </a:r>
            </a:p>
          </p:txBody>
        </p:sp>
      </p:grpSp>
      <p:grpSp>
        <p:nvGrpSpPr>
          <p:cNvPr id="60" name="Group 59"/>
          <p:cNvGrpSpPr/>
          <p:nvPr/>
        </p:nvGrpSpPr>
        <p:grpSpPr>
          <a:xfrm>
            <a:off x="7846806" y="3121241"/>
            <a:ext cx="808861" cy="791889"/>
            <a:chOff x="6161546" y="4281959"/>
            <a:chExt cx="1171681" cy="1147098"/>
          </a:xfrm>
        </p:grpSpPr>
        <p:sp>
          <p:nvSpPr>
            <p:cNvPr id="61" name="Dodecagon 60"/>
            <p:cNvSpPr/>
            <p:nvPr/>
          </p:nvSpPr>
          <p:spPr bwMode="auto">
            <a:xfrm>
              <a:off x="6161546" y="4281959"/>
              <a:ext cx="1171676" cy="1147098"/>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62" name="Oval 61"/>
            <p:cNvSpPr/>
            <p:nvPr/>
          </p:nvSpPr>
          <p:spPr bwMode="auto">
            <a:xfrm>
              <a:off x="6298132" y="4466039"/>
              <a:ext cx="1035095" cy="843945"/>
            </a:xfrm>
            <a:prstGeom prst="ellipse">
              <a:avLst/>
            </a:prstGeom>
            <a:solidFill>
              <a:srgbClr val="800000"/>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solidFill>
                    <a:schemeClr val="bg1"/>
                  </a:solidFill>
                  <a:latin typeface="Lucida Sans" pitchFamily="-106" charset="0"/>
                  <a:ea typeface="ＭＳ Ｐゴシック" pitchFamily="-106" charset="-128"/>
                  <a:cs typeface="ＭＳ Ｐゴシック" pitchFamily="-106" charset="-128"/>
                </a:rPr>
                <a:t>Agency</a:t>
              </a:r>
            </a:p>
          </p:txBody>
        </p:sp>
      </p:grpSp>
      <p:grpSp>
        <p:nvGrpSpPr>
          <p:cNvPr id="63" name="Group 62"/>
          <p:cNvGrpSpPr/>
          <p:nvPr/>
        </p:nvGrpSpPr>
        <p:grpSpPr>
          <a:xfrm>
            <a:off x="8198467" y="3977975"/>
            <a:ext cx="808861" cy="791889"/>
            <a:chOff x="6161546" y="4281959"/>
            <a:chExt cx="1171681" cy="1147098"/>
          </a:xfrm>
        </p:grpSpPr>
        <p:sp>
          <p:nvSpPr>
            <p:cNvPr id="64" name="Dodecagon 63"/>
            <p:cNvSpPr/>
            <p:nvPr/>
          </p:nvSpPr>
          <p:spPr bwMode="auto">
            <a:xfrm>
              <a:off x="6161546" y="4281959"/>
              <a:ext cx="1171676" cy="1147098"/>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65" name="Oval 64"/>
            <p:cNvSpPr/>
            <p:nvPr/>
          </p:nvSpPr>
          <p:spPr bwMode="auto">
            <a:xfrm>
              <a:off x="6298132" y="4466039"/>
              <a:ext cx="1035095" cy="843945"/>
            </a:xfrm>
            <a:prstGeom prst="ellipse">
              <a:avLst/>
            </a:prstGeom>
            <a:solidFill>
              <a:srgbClr val="800000"/>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solidFill>
                    <a:schemeClr val="bg1"/>
                  </a:solidFill>
                  <a:latin typeface="Lucida Sans" pitchFamily="-106" charset="0"/>
                  <a:ea typeface="ＭＳ Ｐゴシック" pitchFamily="-106" charset="-128"/>
                  <a:cs typeface="ＭＳ Ｐゴシック" pitchFamily="-106" charset="-128"/>
                </a:rPr>
                <a:t>Brand</a:t>
              </a:r>
            </a:p>
          </p:txBody>
        </p:sp>
      </p:grpSp>
      <p:cxnSp>
        <p:nvCxnSpPr>
          <p:cNvPr id="20" name="Straight Connector 19"/>
          <p:cNvCxnSpPr>
            <a:stCxn id="53" idx="6"/>
            <a:endCxn id="62" idx="2"/>
          </p:cNvCxnSpPr>
          <p:nvPr/>
        </p:nvCxnSpPr>
        <p:spPr bwMode="auto">
          <a:xfrm>
            <a:off x="7609565" y="3491158"/>
            <a:ext cx="331532" cy="48466"/>
          </a:xfrm>
          <a:prstGeom prst="line">
            <a:avLst/>
          </a:prstGeom>
          <a:solidFill>
            <a:schemeClr val="accent1"/>
          </a:solidFill>
          <a:ln w="28575" cap="flat" cmpd="sng" algn="ctr">
            <a:solidFill>
              <a:schemeClr val="tx1">
                <a:lumMod val="50000"/>
              </a:schemeClr>
            </a:solidFill>
            <a:prstDash val="solid"/>
            <a:round/>
            <a:headEnd type="none" w="med" len="med"/>
            <a:tailEnd type="none" w="med" len="med"/>
          </a:ln>
          <a:effectLst/>
        </p:spPr>
      </p:cxnSp>
      <p:cxnSp>
        <p:nvCxnSpPr>
          <p:cNvPr id="86" name="Straight Connector 85"/>
          <p:cNvCxnSpPr>
            <a:endCxn id="65" idx="0"/>
          </p:cNvCxnSpPr>
          <p:nvPr/>
        </p:nvCxnSpPr>
        <p:spPr bwMode="auto">
          <a:xfrm>
            <a:off x="8448330" y="3792935"/>
            <a:ext cx="201713" cy="312118"/>
          </a:xfrm>
          <a:prstGeom prst="line">
            <a:avLst/>
          </a:prstGeom>
          <a:solidFill>
            <a:schemeClr val="accent1"/>
          </a:solidFill>
          <a:ln w="28575" cap="flat" cmpd="sng" algn="ctr">
            <a:solidFill>
              <a:schemeClr val="tx1">
                <a:lumMod val="50000"/>
              </a:schemeClr>
            </a:solidFill>
            <a:prstDash val="solid"/>
            <a:round/>
            <a:headEnd type="none" w="med" len="med"/>
            <a:tailEnd type="none" w="med" len="med"/>
          </a:ln>
          <a:effectLst/>
        </p:spPr>
      </p:cxnSp>
      <p:cxnSp>
        <p:nvCxnSpPr>
          <p:cNvPr id="118" name="Straight Connector 117"/>
          <p:cNvCxnSpPr>
            <a:stCxn id="28" idx="4"/>
            <a:endCxn id="25" idx="0"/>
          </p:cNvCxnSpPr>
          <p:nvPr/>
        </p:nvCxnSpPr>
        <p:spPr bwMode="auto">
          <a:xfrm flipH="1">
            <a:off x="3438156" y="2687911"/>
            <a:ext cx="8171" cy="356962"/>
          </a:xfrm>
          <a:prstGeom prst="line">
            <a:avLst/>
          </a:prstGeom>
          <a:solidFill>
            <a:schemeClr val="accent1"/>
          </a:solidFill>
          <a:ln w="28575" cap="flat" cmpd="sng" algn="ctr">
            <a:solidFill>
              <a:schemeClr val="tx1">
                <a:lumMod val="50000"/>
              </a:schemeClr>
            </a:solidFill>
            <a:prstDash val="solid"/>
            <a:round/>
            <a:headEnd type="none" w="med" len="med"/>
            <a:tailEnd type="none" w="med" len="med"/>
          </a:ln>
          <a:effectLst/>
        </p:spPr>
      </p:cxnSp>
    </p:spTree>
    <p:extLst>
      <p:ext uri="{BB962C8B-B14F-4D97-AF65-F5344CB8AC3E}">
        <p14:creationId xmlns:p14="http://schemas.microsoft.com/office/powerpoint/2010/main" val="1491459437"/>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Display Advertising Platforms - Auction</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36</a:t>
            </a:fld>
            <a:endParaRPr lang="en-US" dirty="0"/>
          </a:p>
        </p:txBody>
      </p:sp>
      <p:sp>
        <p:nvSpPr>
          <p:cNvPr id="50" name="Dodecagon 49"/>
          <p:cNvSpPr/>
          <p:nvPr/>
        </p:nvSpPr>
        <p:spPr bwMode="auto">
          <a:xfrm>
            <a:off x="319338" y="3099085"/>
            <a:ext cx="808858" cy="791889"/>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grpSp>
        <p:nvGrpSpPr>
          <p:cNvPr id="130" name="Group 129"/>
          <p:cNvGrpSpPr/>
          <p:nvPr/>
        </p:nvGrpSpPr>
        <p:grpSpPr>
          <a:xfrm>
            <a:off x="1347668" y="2229374"/>
            <a:ext cx="893705" cy="791889"/>
            <a:chOff x="6161546" y="1983540"/>
            <a:chExt cx="1294583" cy="1147097"/>
          </a:xfrm>
        </p:grpSpPr>
        <p:sp>
          <p:nvSpPr>
            <p:cNvPr id="76" name="Dodecagon 75"/>
            <p:cNvSpPr/>
            <p:nvPr/>
          </p:nvSpPr>
          <p:spPr bwMode="auto">
            <a:xfrm>
              <a:off x="6161546" y="1983540"/>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7" name="Oval 6"/>
            <p:cNvSpPr/>
            <p:nvPr/>
          </p:nvSpPr>
          <p:spPr bwMode="auto">
            <a:xfrm>
              <a:off x="6227532" y="2137228"/>
              <a:ext cx="1228597" cy="843946"/>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Publisher</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Content</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Server</a:t>
              </a:r>
              <a:endParaRPr kumimoji="0" lang="en-US" sz="10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grpSp>
        <p:nvGrpSpPr>
          <p:cNvPr id="136" name="Group 135"/>
          <p:cNvGrpSpPr/>
          <p:nvPr/>
        </p:nvGrpSpPr>
        <p:grpSpPr>
          <a:xfrm>
            <a:off x="1494115" y="3099084"/>
            <a:ext cx="893705" cy="791889"/>
            <a:chOff x="6161546" y="3134862"/>
            <a:chExt cx="1294583" cy="1147098"/>
          </a:xfrm>
        </p:grpSpPr>
        <p:sp>
          <p:nvSpPr>
            <p:cNvPr id="77" name="Dodecagon 76"/>
            <p:cNvSpPr/>
            <p:nvPr/>
          </p:nvSpPr>
          <p:spPr bwMode="auto">
            <a:xfrm>
              <a:off x="6161546" y="3134862"/>
              <a:ext cx="1171677" cy="1147098"/>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8" name="Oval 7"/>
            <p:cNvSpPr/>
            <p:nvPr/>
          </p:nvSpPr>
          <p:spPr bwMode="auto">
            <a:xfrm>
              <a:off x="6227532" y="3284323"/>
              <a:ext cx="1228597" cy="843945"/>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Publisher</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Ad</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Server</a:t>
              </a:r>
              <a:endParaRPr kumimoji="0" lang="en-US" sz="10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sp>
        <p:nvSpPr>
          <p:cNvPr id="9" name="Oval 8"/>
          <p:cNvSpPr/>
          <p:nvPr/>
        </p:nvSpPr>
        <p:spPr bwMode="auto">
          <a:xfrm>
            <a:off x="319338" y="3293357"/>
            <a:ext cx="753691" cy="403345"/>
          </a:xfrm>
          <a:prstGeom prst="ellipse">
            <a:avLst/>
          </a:prstGeom>
          <a:solidFill>
            <a:schemeClr val="bg2"/>
          </a:solidFill>
          <a:ln w="12700" cap="flat" cmpd="sng" algn="ctr">
            <a:solidFill>
              <a:schemeClr val="tx1"/>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User’s</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Browser</a:t>
            </a:r>
            <a:endParaRPr kumimoji="0" lang="en-US" sz="10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cxnSp>
        <p:nvCxnSpPr>
          <p:cNvPr id="11" name="Curved Connector 10"/>
          <p:cNvCxnSpPr>
            <a:stCxn id="50" idx="11"/>
            <a:endCxn id="76" idx="8"/>
          </p:cNvCxnSpPr>
          <p:nvPr/>
        </p:nvCxnSpPr>
        <p:spPr bwMode="auto">
          <a:xfrm rot="5400000" flipH="1" flipV="1">
            <a:off x="799971" y="2551389"/>
            <a:ext cx="579864" cy="515528"/>
          </a:xfrm>
          <a:prstGeom prst="curvedConnector2">
            <a:avLst/>
          </a:prstGeom>
          <a:solidFill>
            <a:schemeClr val="accent1"/>
          </a:solidFill>
          <a:ln w="28575" cap="rnd" cmpd="sng" algn="ctr">
            <a:solidFill>
              <a:schemeClr val="tx2"/>
            </a:solidFill>
            <a:prstDash val="solid"/>
            <a:round/>
            <a:headEnd type="none" w="med" len="med"/>
            <a:tailEnd type="arrow"/>
          </a:ln>
          <a:effectLst/>
        </p:spPr>
      </p:cxnSp>
      <p:cxnSp>
        <p:nvCxnSpPr>
          <p:cNvPr id="89" name="Straight Arrow Connector 88"/>
          <p:cNvCxnSpPr>
            <a:stCxn id="76" idx="7"/>
            <a:endCxn id="50" idx="0"/>
          </p:cNvCxnSpPr>
          <p:nvPr/>
        </p:nvCxnSpPr>
        <p:spPr bwMode="auto">
          <a:xfrm flipH="1">
            <a:off x="1019824" y="2731417"/>
            <a:ext cx="327843" cy="473767"/>
          </a:xfrm>
          <a:prstGeom prst="straightConnector1">
            <a:avLst/>
          </a:prstGeom>
          <a:solidFill>
            <a:schemeClr val="accent1"/>
          </a:solidFill>
          <a:ln w="28575" cap="rnd" cmpd="sng" algn="ctr">
            <a:solidFill>
              <a:schemeClr val="accent2"/>
            </a:solidFill>
            <a:prstDash val="solid"/>
            <a:round/>
            <a:headEnd type="none" w="med" len="med"/>
            <a:tailEnd type="arrow"/>
          </a:ln>
          <a:effectLst/>
        </p:spPr>
      </p:cxnSp>
      <p:cxnSp>
        <p:nvCxnSpPr>
          <p:cNvPr id="94" name="Straight Arrow Connector 93"/>
          <p:cNvCxnSpPr>
            <a:stCxn id="50" idx="1"/>
            <a:endCxn id="77" idx="8"/>
          </p:cNvCxnSpPr>
          <p:nvPr/>
        </p:nvCxnSpPr>
        <p:spPr bwMode="auto">
          <a:xfrm>
            <a:off x="1128196" y="3388931"/>
            <a:ext cx="365918" cy="1"/>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122" name="Straight Arrow Connector 121"/>
          <p:cNvCxnSpPr/>
          <p:nvPr/>
        </p:nvCxnSpPr>
        <p:spPr bwMode="auto">
          <a:xfrm>
            <a:off x="4034336" y="3355700"/>
            <a:ext cx="469602" cy="0"/>
          </a:xfrm>
          <a:prstGeom prst="straightConnector1">
            <a:avLst/>
          </a:prstGeom>
          <a:solidFill>
            <a:schemeClr val="accent1"/>
          </a:solidFill>
          <a:ln w="28575" cap="rnd" cmpd="sng" algn="ctr">
            <a:solidFill>
              <a:schemeClr val="tx2"/>
            </a:solidFill>
            <a:prstDash val="solid"/>
            <a:round/>
            <a:headEnd type="none" w="med" len="med"/>
            <a:tailEnd type="arrow"/>
          </a:ln>
          <a:effectLst/>
        </p:spPr>
      </p:cxnSp>
      <p:grpSp>
        <p:nvGrpSpPr>
          <p:cNvPr id="22" name="Group 21"/>
          <p:cNvGrpSpPr/>
          <p:nvPr/>
        </p:nvGrpSpPr>
        <p:grpSpPr>
          <a:xfrm>
            <a:off x="2865488" y="2938776"/>
            <a:ext cx="1145336" cy="950042"/>
            <a:chOff x="6012291" y="1983539"/>
            <a:chExt cx="1659082" cy="1376191"/>
          </a:xfrm>
        </p:grpSpPr>
        <p:sp>
          <p:nvSpPr>
            <p:cNvPr id="23" name="Dodecagon 22"/>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25" name="Oval 24"/>
            <p:cNvSpPr/>
            <p:nvPr/>
          </p:nvSpPr>
          <p:spPr bwMode="auto">
            <a:xfrm>
              <a:off x="6012291" y="2137227"/>
              <a:ext cx="1659082" cy="122250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Supply</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Side</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Platform</a:t>
              </a:r>
            </a:p>
          </p:txBody>
        </p:sp>
      </p:grpSp>
      <p:grpSp>
        <p:nvGrpSpPr>
          <p:cNvPr id="26" name="Group 25"/>
          <p:cNvGrpSpPr/>
          <p:nvPr/>
        </p:nvGrpSpPr>
        <p:grpSpPr>
          <a:xfrm>
            <a:off x="2865488" y="1997545"/>
            <a:ext cx="1161678" cy="791889"/>
            <a:chOff x="6000452" y="1983539"/>
            <a:chExt cx="1682756" cy="1147097"/>
          </a:xfrm>
        </p:grpSpPr>
        <p:sp>
          <p:nvSpPr>
            <p:cNvPr id="27" name="Dodecagon 26"/>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28" name="Oval 27"/>
            <p:cNvSpPr/>
            <p:nvPr/>
          </p:nvSpPr>
          <p:spPr bwMode="auto">
            <a:xfrm>
              <a:off x="6000452" y="2137227"/>
              <a:ext cx="1682756" cy="846348"/>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800" dirty="0" smtClean="0">
                  <a:latin typeface="Lucida Sans" pitchFamily="-106" charset="0"/>
                  <a:ea typeface="ＭＳ Ｐゴシック" pitchFamily="-106" charset="-128"/>
                  <a:cs typeface="ＭＳ Ｐゴシック" pitchFamily="-106" charset="-128"/>
                </a:rPr>
                <a:t>Data</a:t>
              </a:r>
            </a:p>
            <a:p>
              <a:pPr marL="0" marR="0" indent="0" algn="ctr" defTabSz="914400" rtl="0" eaLnBrk="0" fontAlgn="base" latinLnBrk="0" hangingPunct="0">
                <a:lnSpc>
                  <a:spcPct val="100000"/>
                </a:lnSpc>
                <a:spcBef>
                  <a:spcPct val="0"/>
                </a:spcBef>
                <a:spcAft>
                  <a:spcPct val="0"/>
                </a:spcAft>
                <a:buClrTx/>
                <a:buSzTx/>
                <a:buFontTx/>
                <a:buNone/>
                <a:tabLst/>
              </a:pPr>
              <a:r>
                <a:rPr lang="en-US" sz="800" dirty="0" smtClean="0">
                  <a:latin typeface="Lucida Sans" pitchFamily="-106" charset="0"/>
                  <a:ea typeface="ＭＳ Ｐゴシック" pitchFamily="-106" charset="-128"/>
                  <a:cs typeface="ＭＳ Ｐゴシック" pitchFamily="-106" charset="-128"/>
                </a:rPr>
                <a:t>Management</a:t>
              </a:r>
            </a:p>
            <a:p>
              <a:pPr marL="0" marR="0" indent="0" algn="ctr" defTabSz="914400" rtl="0" eaLnBrk="0" fontAlgn="base" latinLnBrk="0" hangingPunct="0">
                <a:lnSpc>
                  <a:spcPct val="100000"/>
                </a:lnSpc>
                <a:spcBef>
                  <a:spcPct val="0"/>
                </a:spcBef>
                <a:spcAft>
                  <a:spcPct val="0"/>
                </a:spcAft>
                <a:buClrTx/>
                <a:buSzTx/>
                <a:buFontTx/>
                <a:buNone/>
                <a:tabLst/>
              </a:pPr>
              <a:r>
                <a:rPr lang="en-US" sz="800" dirty="0" smtClean="0">
                  <a:latin typeface="Lucida Sans" pitchFamily="-106" charset="0"/>
                  <a:ea typeface="ＭＳ Ｐゴシック" pitchFamily="-106" charset="-128"/>
                  <a:cs typeface="ＭＳ Ｐゴシック" pitchFamily="-106" charset="-128"/>
                </a:rPr>
                <a:t>Platform</a:t>
              </a:r>
            </a:p>
          </p:txBody>
        </p:sp>
      </p:grpSp>
      <p:cxnSp>
        <p:nvCxnSpPr>
          <p:cNvPr id="46" name="Straight Arrow Connector 45"/>
          <p:cNvCxnSpPr/>
          <p:nvPr/>
        </p:nvCxnSpPr>
        <p:spPr bwMode="auto">
          <a:xfrm>
            <a:off x="2404537" y="3385734"/>
            <a:ext cx="365918" cy="1"/>
          </a:xfrm>
          <a:prstGeom prst="straightConnector1">
            <a:avLst/>
          </a:prstGeom>
          <a:solidFill>
            <a:schemeClr val="accent1"/>
          </a:solidFill>
          <a:ln w="28575" cap="rnd" cmpd="sng" algn="ctr">
            <a:solidFill>
              <a:schemeClr val="tx2"/>
            </a:solidFill>
            <a:prstDash val="solid"/>
            <a:round/>
            <a:headEnd type="none" w="med" len="med"/>
            <a:tailEnd type="arrow"/>
          </a:ln>
          <a:effectLst/>
        </p:spPr>
      </p:cxnSp>
      <p:sp>
        <p:nvSpPr>
          <p:cNvPr id="13" name="Rectangle 12"/>
          <p:cNvSpPr/>
          <p:nvPr/>
        </p:nvSpPr>
        <p:spPr bwMode="auto">
          <a:xfrm>
            <a:off x="4503938" y="2976990"/>
            <a:ext cx="1008000" cy="1008000"/>
          </a:xfrm>
          <a:prstGeom prst="rect">
            <a:avLst/>
          </a:prstGeom>
          <a:solidFill>
            <a:srgbClr val="CCFFCC"/>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Ad</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Lucida Sans" pitchFamily="-106" charset="0"/>
                <a:ea typeface="ＭＳ Ｐゴシック" pitchFamily="-106" charset="-128"/>
                <a:cs typeface="ＭＳ Ｐゴシック" pitchFamily="-106" charset="-128"/>
              </a:rPr>
              <a:t>Exchange</a:t>
            </a:r>
            <a:endParaRPr kumimoji="0" lang="en-US" sz="12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nvGrpSpPr>
          <p:cNvPr id="51" name="Group 50"/>
          <p:cNvGrpSpPr/>
          <p:nvPr/>
        </p:nvGrpSpPr>
        <p:grpSpPr>
          <a:xfrm>
            <a:off x="6464229" y="2963088"/>
            <a:ext cx="1145336" cy="950042"/>
            <a:chOff x="6012291" y="1983539"/>
            <a:chExt cx="1659082" cy="1376191"/>
          </a:xfrm>
        </p:grpSpPr>
        <p:sp>
          <p:nvSpPr>
            <p:cNvPr id="52" name="Dodecagon 51"/>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53" name="Oval 52"/>
            <p:cNvSpPr/>
            <p:nvPr/>
          </p:nvSpPr>
          <p:spPr bwMode="auto">
            <a:xfrm>
              <a:off x="6012291" y="2137227"/>
              <a:ext cx="1659082" cy="122250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Demand</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Side</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Platform</a:t>
              </a:r>
            </a:p>
          </p:txBody>
        </p:sp>
      </p:grpSp>
      <p:grpSp>
        <p:nvGrpSpPr>
          <p:cNvPr id="60" name="Group 59"/>
          <p:cNvGrpSpPr/>
          <p:nvPr/>
        </p:nvGrpSpPr>
        <p:grpSpPr>
          <a:xfrm>
            <a:off x="7846806" y="3121241"/>
            <a:ext cx="808861" cy="791889"/>
            <a:chOff x="6161546" y="4281959"/>
            <a:chExt cx="1171681" cy="1147098"/>
          </a:xfrm>
        </p:grpSpPr>
        <p:sp>
          <p:nvSpPr>
            <p:cNvPr id="61" name="Dodecagon 60"/>
            <p:cNvSpPr/>
            <p:nvPr/>
          </p:nvSpPr>
          <p:spPr bwMode="auto">
            <a:xfrm>
              <a:off x="6161546" y="4281959"/>
              <a:ext cx="1171676" cy="1147098"/>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62" name="Oval 61"/>
            <p:cNvSpPr/>
            <p:nvPr/>
          </p:nvSpPr>
          <p:spPr bwMode="auto">
            <a:xfrm>
              <a:off x="6298132" y="4466039"/>
              <a:ext cx="1035095" cy="843945"/>
            </a:xfrm>
            <a:prstGeom prst="ellipse">
              <a:avLst/>
            </a:prstGeom>
            <a:solidFill>
              <a:srgbClr val="800000"/>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solidFill>
                    <a:schemeClr val="bg1"/>
                  </a:solidFill>
                  <a:latin typeface="Lucida Sans" pitchFamily="-106" charset="0"/>
                  <a:ea typeface="ＭＳ Ｐゴシック" pitchFamily="-106" charset="-128"/>
                  <a:cs typeface="ＭＳ Ｐゴシック" pitchFamily="-106" charset="-128"/>
                </a:rPr>
                <a:t>Agency</a:t>
              </a:r>
            </a:p>
          </p:txBody>
        </p:sp>
      </p:grpSp>
      <p:grpSp>
        <p:nvGrpSpPr>
          <p:cNvPr id="63" name="Group 62"/>
          <p:cNvGrpSpPr/>
          <p:nvPr/>
        </p:nvGrpSpPr>
        <p:grpSpPr>
          <a:xfrm>
            <a:off x="8198467" y="3977975"/>
            <a:ext cx="808861" cy="791889"/>
            <a:chOff x="6161546" y="4281959"/>
            <a:chExt cx="1171681" cy="1147098"/>
          </a:xfrm>
        </p:grpSpPr>
        <p:sp>
          <p:nvSpPr>
            <p:cNvPr id="64" name="Dodecagon 63"/>
            <p:cNvSpPr/>
            <p:nvPr/>
          </p:nvSpPr>
          <p:spPr bwMode="auto">
            <a:xfrm>
              <a:off x="6161546" y="4281959"/>
              <a:ext cx="1171676" cy="1147098"/>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65" name="Oval 64"/>
            <p:cNvSpPr/>
            <p:nvPr/>
          </p:nvSpPr>
          <p:spPr bwMode="auto">
            <a:xfrm>
              <a:off x="6298132" y="4466039"/>
              <a:ext cx="1035095" cy="843945"/>
            </a:xfrm>
            <a:prstGeom prst="ellipse">
              <a:avLst/>
            </a:prstGeom>
            <a:solidFill>
              <a:srgbClr val="800000"/>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solidFill>
                    <a:schemeClr val="bg1"/>
                  </a:solidFill>
                  <a:latin typeface="Lucida Sans" pitchFamily="-106" charset="0"/>
                  <a:ea typeface="ＭＳ Ｐゴシック" pitchFamily="-106" charset="-128"/>
                  <a:cs typeface="ＭＳ Ｐゴシック" pitchFamily="-106" charset="-128"/>
                </a:rPr>
                <a:t>Brand</a:t>
              </a:r>
            </a:p>
          </p:txBody>
        </p:sp>
      </p:grpSp>
      <p:grpSp>
        <p:nvGrpSpPr>
          <p:cNvPr id="66" name="Group 65"/>
          <p:cNvGrpSpPr/>
          <p:nvPr/>
        </p:nvGrpSpPr>
        <p:grpSpPr>
          <a:xfrm>
            <a:off x="6464229" y="2393489"/>
            <a:ext cx="808859" cy="791889"/>
            <a:chOff x="6161548" y="1983539"/>
            <a:chExt cx="1171677" cy="1147097"/>
          </a:xfrm>
        </p:grpSpPr>
        <p:sp>
          <p:nvSpPr>
            <p:cNvPr id="67" name="Dodecagon 66"/>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68" name="Oval 67"/>
            <p:cNvSpPr/>
            <p:nvPr/>
          </p:nvSpPr>
          <p:spPr bwMode="auto">
            <a:xfrm>
              <a:off x="6365318" y="2137227"/>
              <a:ext cx="953028" cy="47019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DSP</a:t>
              </a:r>
            </a:p>
          </p:txBody>
        </p:sp>
      </p:grpSp>
      <p:grpSp>
        <p:nvGrpSpPr>
          <p:cNvPr id="69" name="Group 68"/>
          <p:cNvGrpSpPr/>
          <p:nvPr/>
        </p:nvGrpSpPr>
        <p:grpSpPr>
          <a:xfrm>
            <a:off x="6483184" y="3984990"/>
            <a:ext cx="808859" cy="791889"/>
            <a:chOff x="6161548" y="1983539"/>
            <a:chExt cx="1171677" cy="1147097"/>
          </a:xfrm>
        </p:grpSpPr>
        <p:sp>
          <p:nvSpPr>
            <p:cNvPr id="70" name="Dodecagon 69"/>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71" name="Oval 70"/>
            <p:cNvSpPr/>
            <p:nvPr/>
          </p:nvSpPr>
          <p:spPr bwMode="auto">
            <a:xfrm>
              <a:off x="6365318" y="2137227"/>
              <a:ext cx="953028" cy="47019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DSP</a:t>
              </a:r>
            </a:p>
          </p:txBody>
        </p:sp>
      </p:grpSp>
      <p:grpSp>
        <p:nvGrpSpPr>
          <p:cNvPr id="72" name="Group 71"/>
          <p:cNvGrpSpPr/>
          <p:nvPr/>
        </p:nvGrpSpPr>
        <p:grpSpPr>
          <a:xfrm>
            <a:off x="6200470" y="1755639"/>
            <a:ext cx="808859" cy="791889"/>
            <a:chOff x="6161548" y="1983539"/>
            <a:chExt cx="1171677" cy="1147097"/>
          </a:xfrm>
        </p:grpSpPr>
        <p:sp>
          <p:nvSpPr>
            <p:cNvPr id="73" name="Dodecagon 72"/>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74" name="Oval 73"/>
            <p:cNvSpPr/>
            <p:nvPr/>
          </p:nvSpPr>
          <p:spPr bwMode="auto">
            <a:xfrm>
              <a:off x="6365318" y="2137227"/>
              <a:ext cx="953028" cy="47019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DSP</a:t>
              </a:r>
            </a:p>
          </p:txBody>
        </p:sp>
      </p:grpSp>
      <p:cxnSp>
        <p:nvCxnSpPr>
          <p:cNvPr id="20" name="Straight Connector 19"/>
          <p:cNvCxnSpPr>
            <a:stCxn id="53" idx="6"/>
            <a:endCxn id="62" idx="2"/>
          </p:cNvCxnSpPr>
          <p:nvPr/>
        </p:nvCxnSpPr>
        <p:spPr bwMode="auto">
          <a:xfrm>
            <a:off x="7609565" y="3491158"/>
            <a:ext cx="331532" cy="48466"/>
          </a:xfrm>
          <a:prstGeom prst="line">
            <a:avLst/>
          </a:prstGeom>
          <a:solidFill>
            <a:schemeClr val="accent1"/>
          </a:solidFill>
          <a:ln w="28575" cap="flat" cmpd="sng" algn="ctr">
            <a:solidFill>
              <a:schemeClr val="tx1">
                <a:lumMod val="50000"/>
              </a:schemeClr>
            </a:solidFill>
            <a:prstDash val="solid"/>
            <a:round/>
            <a:headEnd type="none" w="med" len="med"/>
            <a:tailEnd type="none" w="med" len="med"/>
          </a:ln>
          <a:effectLst/>
        </p:spPr>
      </p:cxnSp>
      <p:cxnSp>
        <p:nvCxnSpPr>
          <p:cNvPr id="86" name="Straight Connector 85"/>
          <p:cNvCxnSpPr>
            <a:endCxn id="65" idx="0"/>
          </p:cNvCxnSpPr>
          <p:nvPr/>
        </p:nvCxnSpPr>
        <p:spPr bwMode="auto">
          <a:xfrm>
            <a:off x="8448330" y="3792935"/>
            <a:ext cx="201713" cy="312118"/>
          </a:xfrm>
          <a:prstGeom prst="line">
            <a:avLst/>
          </a:prstGeom>
          <a:solidFill>
            <a:schemeClr val="accent1"/>
          </a:solidFill>
          <a:ln w="28575" cap="flat" cmpd="sng" algn="ctr">
            <a:solidFill>
              <a:schemeClr val="tx1">
                <a:lumMod val="50000"/>
              </a:schemeClr>
            </a:solidFill>
            <a:prstDash val="solid"/>
            <a:round/>
            <a:headEnd type="none" w="med" len="med"/>
            <a:tailEnd type="none" w="med" len="med"/>
          </a:ln>
          <a:effectLst/>
        </p:spPr>
      </p:cxnSp>
      <p:cxnSp>
        <p:nvCxnSpPr>
          <p:cNvPr id="118" name="Straight Connector 117"/>
          <p:cNvCxnSpPr>
            <a:stCxn id="28" idx="4"/>
            <a:endCxn id="25" idx="0"/>
          </p:cNvCxnSpPr>
          <p:nvPr/>
        </p:nvCxnSpPr>
        <p:spPr bwMode="auto">
          <a:xfrm flipH="1">
            <a:off x="3438156" y="2687911"/>
            <a:ext cx="8171" cy="356962"/>
          </a:xfrm>
          <a:prstGeom prst="line">
            <a:avLst/>
          </a:prstGeom>
          <a:solidFill>
            <a:schemeClr val="accent1"/>
          </a:solidFill>
          <a:ln w="28575" cap="flat" cmpd="sng" algn="ctr">
            <a:solidFill>
              <a:schemeClr val="tx1">
                <a:lumMod val="50000"/>
              </a:schemeClr>
            </a:solidFill>
            <a:prstDash val="solid"/>
            <a:round/>
            <a:headEnd type="none" w="med" len="med"/>
            <a:tailEnd type="none" w="med" len="med"/>
          </a:ln>
          <a:effectLst/>
        </p:spPr>
      </p:cxnSp>
    </p:spTree>
    <p:extLst>
      <p:ext uri="{BB962C8B-B14F-4D97-AF65-F5344CB8AC3E}">
        <p14:creationId xmlns:p14="http://schemas.microsoft.com/office/powerpoint/2010/main" val="582524494"/>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Display Advertising Platforms - Auction</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37</a:t>
            </a:fld>
            <a:endParaRPr lang="en-US" dirty="0"/>
          </a:p>
        </p:txBody>
      </p:sp>
      <p:sp>
        <p:nvSpPr>
          <p:cNvPr id="50" name="Dodecagon 49"/>
          <p:cNvSpPr/>
          <p:nvPr/>
        </p:nvSpPr>
        <p:spPr bwMode="auto">
          <a:xfrm>
            <a:off x="319338" y="3099085"/>
            <a:ext cx="808858" cy="791889"/>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grpSp>
        <p:nvGrpSpPr>
          <p:cNvPr id="130" name="Group 129"/>
          <p:cNvGrpSpPr/>
          <p:nvPr/>
        </p:nvGrpSpPr>
        <p:grpSpPr>
          <a:xfrm>
            <a:off x="1347668" y="2229374"/>
            <a:ext cx="893705" cy="791889"/>
            <a:chOff x="6161546" y="1983540"/>
            <a:chExt cx="1294583" cy="1147097"/>
          </a:xfrm>
        </p:grpSpPr>
        <p:sp>
          <p:nvSpPr>
            <p:cNvPr id="76" name="Dodecagon 75"/>
            <p:cNvSpPr/>
            <p:nvPr/>
          </p:nvSpPr>
          <p:spPr bwMode="auto">
            <a:xfrm>
              <a:off x="6161546" y="1983540"/>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7" name="Oval 6"/>
            <p:cNvSpPr/>
            <p:nvPr/>
          </p:nvSpPr>
          <p:spPr bwMode="auto">
            <a:xfrm>
              <a:off x="6227532" y="2137228"/>
              <a:ext cx="1228597" cy="843946"/>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Publisher</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Content</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Server</a:t>
              </a:r>
              <a:endParaRPr kumimoji="0" lang="en-US" sz="10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grpSp>
        <p:nvGrpSpPr>
          <p:cNvPr id="136" name="Group 135"/>
          <p:cNvGrpSpPr/>
          <p:nvPr/>
        </p:nvGrpSpPr>
        <p:grpSpPr>
          <a:xfrm>
            <a:off x="1494115" y="3099084"/>
            <a:ext cx="893705" cy="791889"/>
            <a:chOff x="6161546" y="3134862"/>
            <a:chExt cx="1294583" cy="1147098"/>
          </a:xfrm>
        </p:grpSpPr>
        <p:sp>
          <p:nvSpPr>
            <p:cNvPr id="77" name="Dodecagon 76"/>
            <p:cNvSpPr/>
            <p:nvPr/>
          </p:nvSpPr>
          <p:spPr bwMode="auto">
            <a:xfrm>
              <a:off x="6161546" y="3134862"/>
              <a:ext cx="1171677" cy="1147098"/>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8" name="Oval 7"/>
            <p:cNvSpPr/>
            <p:nvPr/>
          </p:nvSpPr>
          <p:spPr bwMode="auto">
            <a:xfrm>
              <a:off x="6227532" y="3284323"/>
              <a:ext cx="1228597" cy="843945"/>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Publisher</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Ad</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Server</a:t>
              </a:r>
              <a:endParaRPr kumimoji="0" lang="en-US" sz="10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sp>
        <p:nvSpPr>
          <p:cNvPr id="9" name="Oval 8"/>
          <p:cNvSpPr/>
          <p:nvPr/>
        </p:nvSpPr>
        <p:spPr bwMode="auto">
          <a:xfrm>
            <a:off x="319338" y="3293357"/>
            <a:ext cx="753691" cy="403345"/>
          </a:xfrm>
          <a:prstGeom prst="ellipse">
            <a:avLst/>
          </a:prstGeom>
          <a:solidFill>
            <a:schemeClr val="bg2"/>
          </a:solidFill>
          <a:ln w="12700" cap="flat" cmpd="sng" algn="ctr">
            <a:solidFill>
              <a:schemeClr val="tx1"/>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User’s</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Browser</a:t>
            </a:r>
            <a:endParaRPr kumimoji="0" lang="en-US" sz="10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cxnSp>
        <p:nvCxnSpPr>
          <p:cNvPr id="11" name="Curved Connector 10"/>
          <p:cNvCxnSpPr>
            <a:stCxn id="50" idx="11"/>
            <a:endCxn id="76" idx="8"/>
          </p:cNvCxnSpPr>
          <p:nvPr/>
        </p:nvCxnSpPr>
        <p:spPr bwMode="auto">
          <a:xfrm rot="5400000" flipH="1" flipV="1">
            <a:off x="799971" y="2551389"/>
            <a:ext cx="579864" cy="515528"/>
          </a:xfrm>
          <a:prstGeom prst="curvedConnector2">
            <a:avLst/>
          </a:prstGeom>
          <a:solidFill>
            <a:schemeClr val="accent1"/>
          </a:solidFill>
          <a:ln w="28575" cap="rnd" cmpd="sng" algn="ctr">
            <a:solidFill>
              <a:schemeClr val="tx2"/>
            </a:solidFill>
            <a:prstDash val="solid"/>
            <a:round/>
            <a:headEnd type="none" w="med" len="med"/>
            <a:tailEnd type="arrow"/>
          </a:ln>
          <a:effectLst/>
        </p:spPr>
      </p:cxnSp>
      <p:cxnSp>
        <p:nvCxnSpPr>
          <p:cNvPr id="89" name="Straight Arrow Connector 88"/>
          <p:cNvCxnSpPr>
            <a:stCxn id="76" idx="7"/>
            <a:endCxn id="50" idx="0"/>
          </p:cNvCxnSpPr>
          <p:nvPr/>
        </p:nvCxnSpPr>
        <p:spPr bwMode="auto">
          <a:xfrm flipH="1">
            <a:off x="1019824" y="2731417"/>
            <a:ext cx="327843" cy="473767"/>
          </a:xfrm>
          <a:prstGeom prst="straightConnector1">
            <a:avLst/>
          </a:prstGeom>
          <a:solidFill>
            <a:schemeClr val="accent1"/>
          </a:solidFill>
          <a:ln w="28575" cap="rnd" cmpd="sng" algn="ctr">
            <a:solidFill>
              <a:schemeClr val="accent2"/>
            </a:solidFill>
            <a:prstDash val="solid"/>
            <a:round/>
            <a:headEnd type="none" w="med" len="med"/>
            <a:tailEnd type="arrow"/>
          </a:ln>
          <a:effectLst/>
        </p:spPr>
      </p:cxnSp>
      <p:cxnSp>
        <p:nvCxnSpPr>
          <p:cNvPr id="94" name="Straight Arrow Connector 93"/>
          <p:cNvCxnSpPr>
            <a:stCxn id="50" idx="1"/>
            <a:endCxn id="77" idx="8"/>
          </p:cNvCxnSpPr>
          <p:nvPr/>
        </p:nvCxnSpPr>
        <p:spPr bwMode="auto">
          <a:xfrm>
            <a:off x="1128196" y="3388931"/>
            <a:ext cx="365918" cy="1"/>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122" name="Straight Arrow Connector 121"/>
          <p:cNvCxnSpPr/>
          <p:nvPr/>
        </p:nvCxnSpPr>
        <p:spPr bwMode="auto">
          <a:xfrm>
            <a:off x="4034336" y="3355700"/>
            <a:ext cx="469602" cy="0"/>
          </a:xfrm>
          <a:prstGeom prst="straightConnector1">
            <a:avLst/>
          </a:prstGeom>
          <a:solidFill>
            <a:schemeClr val="accent1"/>
          </a:solidFill>
          <a:ln w="28575" cap="rnd" cmpd="sng" algn="ctr">
            <a:solidFill>
              <a:schemeClr val="tx2"/>
            </a:solidFill>
            <a:prstDash val="solid"/>
            <a:round/>
            <a:headEnd type="none" w="med" len="med"/>
            <a:tailEnd type="arrow"/>
          </a:ln>
          <a:effectLst/>
        </p:spPr>
      </p:cxnSp>
      <p:grpSp>
        <p:nvGrpSpPr>
          <p:cNvPr id="22" name="Group 21"/>
          <p:cNvGrpSpPr/>
          <p:nvPr/>
        </p:nvGrpSpPr>
        <p:grpSpPr>
          <a:xfrm>
            <a:off x="2865488" y="2938776"/>
            <a:ext cx="1145336" cy="950042"/>
            <a:chOff x="6012291" y="1983539"/>
            <a:chExt cx="1659082" cy="1376191"/>
          </a:xfrm>
        </p:grpSpPr>
        <p:sp>
          <p:nvSpPr>
            <p:cNvPr id="23" name="Dodecagon 22"/>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25" name="Oval 24"/>
            <p:cNvSpPr/>
            <p:nvPr/>
          </p:nvSpPr>
          <p:spPr bwMode="auto">
            <a:xfrm>
              <a:off x="6012291" y="2137227"/>
              <a:ext cx="1659082" cy="122250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Supply</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Side</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Platform</a:t>
              </a:r>
            </a:p>
          </p:txBody>
        </p:sp>
      </p:grpSp>
      <p:grpSp>
        <p:nvGrpSpPr>
          <p:cNvPr id="26" name="Group 25"/>
          <p:cNvGrpSpPr/>
          <p:nvPr/>
        </p:nvGrpSpPr>
        <p:grpSpPr>
          <a:xfrm>
            <a:off x="2865488" y="1997545"/>
            <a:ext cx="1161678" cy="791889"/>
            <a:chOff x="6000452" y="1983539"/>
            <a:chExt cx="1682756" cy="1147097"/>
          </a:xfrm>
        </p:grpSpPr>
        <p:sp>
          <p:nvSpPr>
            <p:cNvPr id="27" name="Dodecagon 26"/>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28" name="Oval 27"/>
            <p:cNvSpPr/>
            <p:nvPr/>
          </p:nvSpPr>
          <p:spPr bwMode="auto">
            <a:xfrm>
              <a:off x="6000452" y="2137227"/>
              <a:ext cx="1682756" cy="846348"/>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800" dirty="0" smtClean="0">
                  <a:latin typeface="Lucida Sans" pitchFamily="-106" charset="0"/>
                  <a:ea typeface="ＭＳ Ｐゴシック" pitchFamily="-106" charset="-128"/>
                  <a:cs typeface="ＭＳ Ｐゴシック" pitchFamily="-106" charset="-128"/>
                </a:rPr>
                <a:t>Data</a:t>
              </a:r>
            </a:p>
            <a:p>
              <a:pPr marL="0" marR="0" indent="0" algn="ctr" defTabSz="914400" rtl="0" eaLnBrk="0" fontAlgn="base" latinLnBrk="0" hangingPunct="0">
                <a:lnSpc>
                  <a:spcPct val="100000"/>
                </a:lnSpc>
                <a:spcBef>
                  <a:spcPct val="0"/>
                </a:spcBef>
                <a:spcAft>
                  <a:spcPct val="0"/>
                </a:spcAft>
                <a:buClrTx/>
                <a:buSzTx/>
                <a:buFontTx/>
                <a:buNone/>
                <a:tabLst/>
              </a:pPr>
              <a:r>
                <a:rPr lang="en-US" sz="800" dirty="0" smtClean="0">
                  <a:latin typeface="Lucida Sans" pitchFamily="-106" charset="0"/>
                  <a:ea typeface="ＭＳ Ｐゴシック" pitchFamily="-106" charset="-128"/>
                  <a:cs typeface="ＭＳ Ｐゴシック" pitchFamily="-106" charset="-128"/>
                </a:rPr>
                <a:t>Management</a:t>
              </a:r>
            </a:p>
            <a:p>
              <a:pPr marL="0" marR="0" indent="0" algn="ctr" defTabSz="914400" rtl="0" eaLnBrk="0" fontAlgn="base" latinLnBrk="0" hangingPunct="0">
                <a:lnSpc>
                  <a:spcPct val="100000"/>
                </a:lnSpc>
                <a:spcBef>
                  <a:spcPct val="0"/>
                </a:spcBef>
                <a:spcAft>
                  <a:spcPct val="0"/>
                </a:spcAft>
                <a:buClrTx/>
                <a:buSzTx/>
                <a:buFontTx/>
                <a:buNone/>
                <a:tabLst/>
              </a:pPr>
              <a:r>
                <a:rPr lang="en-US" sz="800" dirty="0" smtClean="0">
                  <a:latin typeface="Lucida Sans" pitchFamily="-106" charset="0"/>
                  <a:ea typeface="ＭＳ Ｐゴシック" pitchFamily="-106" charset="-128"/>
                  <a:cs typeface="ＭＳ Ｐゴシック" pitchFamily="-106" charset="-128"/>
                </a:rPr>
                <a:t>Platform</a:t>
              </a:r>
            </a:p>
          </p:txBody>
        </p:sp>
      </p:grpSp>
      <p:cxnSp>
        <p:nvCxnSpPr>
          <p:cNvPr id="46" name="Straight Arrow Connector 45"/>
          <p:cNvCxnSpPr/>
          <p:nvPr/>
        </p:nvCxnSpPr>
        <p:spPr bwMode="auto">
          <a:xfrm>
            <a:off x="2404537" y="3385734"/>
            <a:ext cx="365918" cy="1"/>
          </a:xfrm>
          <a:prstGeom prst="straightConnector1">
            <a:avLst/>
          </a:prstGeom>
          <a:solidFill>
            <a:schemeClr val="accent1"/>
          </a:solidFill>
          <a:ln w="28575" cap="rnd" cmpd="sng" algn="ctr">
            <a:solidFill>
              <a:schemeClr val="tx2"/>
            </a:solidFill>
            <a:prstDash val="solid"/>
            <a:round/>
            <a:headEnd type="none" w="med" len="med"/>
            <a:tailEnd type="arrow"/>
          </a:ln>
          <a:effectLst/>
        </p:spPr>
      </p:cxnSp>
      <p:sp>
        <p:nvSpPr>
          <p:cNvPr id="13" name="Rectangle 12"/>
          <p:cNvSpPr/>
          <p:nvPr/>
        </p:nvSpPr>
        <p:spPr bwMode="auto">
          <a:xfrm>
            <a:off x="4503938" y="2976990"/>
            <a:ext cx="1008000" cy="1008000"/>
          </a:xfrm>
          <a:prstGeom prst="rect">
            <a:avLst/>
          </a:prstGeom>
          <a:solidFill>
            <a:srgbClr val="CCFFCC"/>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Ad</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Lucida Sans" pitchFamily="-106" charset="0"/>
                <a:ea typeface="ＭＳ Ｐゴシック" pitchFamily="-106" charset="-128"/>
                <a:cs typeface="ＭＳ Ｐゴシック" pitchFamily="-106" charset="-128"/>
              </a:rPr>
              <a:t>Exchange</a:t>
            </a:r>
            <a:endParaRPr kumimoji="0" lang="en-US" sz="12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nvGrpSpPr>
          <p:cNvPr id="51" name="Group 50"/>
          <p:cNvGrpSpPr/>
          <p:nvPr/>
        </p:nvGrpSpPr>
        <p:grpSpPr>
          <a:xfrm>
            <a:off x="6464229" y="2963088"/>
            <a:ext cx="1145336" cy="950042"/>
            <a:chOff x="6012291" y="1983539"/>
            <a:chExt cx="1659082" cy="1376191"/>
          </a:xfrm>
        </p:grpSpPr>
        <p:sp>
          <p:nvSpPr>
            <p:cNvPr id="52" name="Dodecagon 51"/>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53" name="Oval 52"/>
            <p:cNvSpPr/>
            <p:nvPr/>
          </p:nvSpPr>
          <p:spPr bwMode="auto">
            <a:xfrm>
              <a:off x="6012291" y="2137227"/>
              <a:ext cx="1659082" cy="122250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Demand</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Side</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Platform</a:t>
              </a:r>
            </a:p>
          </p:txBody>
        </p:sp>
      </p:grpSp>
      <p:grpSp>
        <p:nvGrpSpPr>
          <p:cNvPr id="60" name="Group 59"/>
          <p:cNvGrpSpPr/>
          <p:nvPr/>
        </p:nvGrpSpPr>
        <p:grpSpPr>
          <a:xfrm>
            <a:off x="7846806" y="3121241"/>
            <a:ext cx="808861" cy="791889"/>
            <a:chOff x="6161546" y="4281959"/>
            <a:chExt cx="1171681" cy="1147098"/>
          </a:xfrm>
        </p:grpSpPr>
        <p:sp>
          <p:nvSpPr>
            <p:cNvPr id="61" name="Dodecagon 60"/>
            <p:cNvSpPr/>
            <p:nvPr/>
          </p:nvSpPr>
          <p:spPr bwMode="auto">
            <a:xfrm>
              <a:off x="6161546" y="4281959"/>
              <a:ext cx="1171676" cy="1147098"/>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62" name="Oval 61"/>
            <p:cNvSpPr/>
            <p:nvPr/>
          </p:nvSpPr>
          <p:spPr bwMode="auto">
            <a:xfrm>
              <a:off x="6298132" y="4466039"/>
              <a:ext cx="1035095" cy="843945"/>
            </a:xfrm>
            <a:prstGeom prst="ellipse">
              <a:avLst/>
            </a:prstGeom>
            <a:solidFill>
              <a:srgbClr val="800000"/>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solidFill>
                    <a:schemeClr val="bg1"/>
                  </a:solidFill>
                  <a:latin typeface="Lucida Sans" pitchFamily="-106" charset="0"/>
                  <a:ea typeface="ＭＳ Ｐゴシック" pitchFamily="-106" charset="-128"/>
                  <a:cs typeface="ＭＳ Ｐゴシック" pitchFamily="-106" charset="-128"/>
                </a:rPr>
                <a:t>Agency</a:t>
              </a:r>
            </a:p>
          </p:txBody>
        </p:sp>
      </p:grpSp>
      <p:grpSp>
        <p:nvGrpSpPr>
          <p:cNvPr id="63" name="Group 62"/>
          <p:cNvGrpSpPr/>
          <p:nvPr/>
        </p:nvGrpSpPr>
        <p:grpSpPr>
          <a:xfrm>
            <a:off x="8198467" y="3977975"/>
            <a:ext cx="808861" cy="791889"/>
            <a:chOff x="6161546" y="4281959"/>
            <a:chExt cx="1171681" cy="1147098"/>
          </a:xfrm>
        </p:grpSpPr>
        <p:sp>
          <p:nvSpPr>
            <p:cNvPr id="64" name="Dodecagon 63"/>
            <p:cNvSpPr/>
            <p:nvPr/>
          </p:nvSpPr>
          <p:spPr bwMode="auto">
            <a:xfrm>
              <a:off x="6161546" y="4281959"/>
              <a:ext cx="1171676" cy="1147098"/>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65" name="Oval 64"/>
            <p:cNvSpPr/>
            <p:nvPr/>
          </p:nvSpPr>
          <p:spPr bwMode="auto">
            <a:xfrm>
              <a:off x="6298132" y="4466039"/>
              <a:ext cx="1035095" cy="843945"/>
            </a:xfrm>
            <a:prstGeom prst="ellipse">
              <a:avLst/>
            </a:prstGeom>
            <a:solidFill>
              <a:srgbClr val="800000"/>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solidFill>
                    <a:schemeClr val="bg1"/>
                  </a:solidFill>
                  <a:latin typeface="Lucida Sans" pitchFamily="-106" charset="0"/>
                  <a:ea typeface="ＭＳ Ｐゴシック" pitchFamily="-106" charset="-128"/>
                  <a:cs typeface="ＭＳ Ｐゴシック" pitchFamily="-106" charset="-128"/>
                </a:rPr>
                <a:t>Brand</a:t>
              </a:r>
            </a:p>
          </p:txBody>
        </p:sp>
      </p:grpSp>
      <p:grpSp>
        <p:nvGrpSpPr>
          <p:cNvPr id="66" name="Group 65"/>
          <p:cNvGrpSpPr/>
          <p:nvPr/>
        </p:nvGrpSpPr>
        <p:grpSpPr>
          <a:xfrm>
            <a:off x="6464229" y="2393489"/>
            <a:ext cx="808859" cy="791889"/>
            <a:chOff x="6161548" y="1983539"/>
            <a:chExt cx="1171677" cy="1147097"/>
          </a:xfrm>
        </p:grpSpPr>
        <p:sp>
          <p:nvSpPr>
            <p:cNvPr id="67" name="Dodecagon 66"/>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68" name="Oval 67"/>
            <p:cNvSpPr/>
            <p:nvPr/>
          </p:nvSpPr>
          <p:spPr bwMode="auto">
            <a:xfrm>
              <a:off x="6365318" y="2137227"/>
              <a:ext cx="953028" cy="47019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DSP</a:t>
              </a:r>
            </a:p>
          </p:txBody>
        </p:sp>
      </p:grpSp>
      <p:grpSp>
        <p:nvGrpSpPr>
          <p:cNvPr id="69" name="Group 68"/>
          <p:cNvGrpSpPr/>
          <p:nvPr/>
        </p:nvGrpSpPr>
        <p:grpSpPr>
          <a:xfrm>
            <a:off x="6483184" y="3984990"/>
            <a:ext cx="808859" cy="791889"/>
            <a:chOff x="6161548" y="1983539"/>
            <a:chExt cx="1171677" cy="1147097"/>
          </a:xfrm>
        </p:grpSpPr>
        <p:sp>
          <p:nvSpPr>
            <p:cNvPr id="70" name="Dodecagon 69"/>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71" name="Oval 70"/>
            <p:cNvSpPr/>
            <p:nvPr/>
          </p:nvSpPr>
          <p:spPr bwMode="auto">
            <a:xfrm>
              <a:off x="6365318" y="2137227"/>
              <a:ext cx="953028" cy="47019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DSP</a:t>
              </a:r>
            </a:p>
          </p:txBody>
        </p:sp>
      </p:grpSp>
      <p:grpSp>
        <p:nvGrpSpPr>
          <p:cNvPr id="72" name="Group 71"/>
          <p:cNvGrpSpPr/>
          <p:nvPr/>
        </p:nvGrpSpPr>
        <p:grpSpPr>
          <a:xfrm>
            <a:off x="6200470" y="1755639"/>
            <a:ext cx="808859" cy="791889"/>
            <a:chOff x="6161548" y="1983539"/>
            <a:chExt cx="1171677" cy="1147097"/>
          </a:xfrm>
        </p:grpSpPr>
        <p:sp>
          <p:nvSpPr>
            <p:cNvPr id="73" name="Dodecagon 72"/>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74" name="Oval 73"/>
            <p:cNvSpPr/>
            <p:nvPr/>
          </p:nvSpPr>
          <p:spPr bwMode="auto">
            <a:xfrm>
              <a:off x="6365318" y="2137227"/>
              <a:ext cx="953028" cy="47019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DSP</a:t>
              </a:r>
            </a:p>
          </p:txBody>
        </p:sp>
      </p:grpSp>
      <p:cxnSp>
        <p:nvCxnSpPr>
          <p:cNvPr id="20" name="Straight Connector 19"/>
          <p:cNvCxnSpPr>
            <a:stCxn id="53" idx="6"/>
            <a:endCxn id="62" idx="2"/>
          </p:cNvCxnSpPr>
          <p:nvPr/>
        </p:nvCxnSpPr>
        <p:spPr bwMode="auto">
          <a:xfrm>
            <a:off x="7609565" y="3491158"/>
            <a:ext cx="331532" cy="48466"/>
          </a:xfrm>
          <a:prstGeom prst="line">
            <a:avLst/>
          </a:prstGeom>
          <a:solidFill>
            <a:schemeClr val="accent1"/>
          </a:solidFill>
          <a:ln w="28575" cap="flat" cmpd="sng" algn="ctr">
            <a:solidFill>
              <a:schemeClr val="tx1">
                <a:lumMod val="50000"/>
              </a:schemeClr>
            </a:solidFill>
            <a:prstDash val="solid"/>
            <a:round/>
            <a:headEnd type="none" w="med" len="med"/>
            <a:tailEnd type="none" w="med" len="med"/>
          </a:ln>
          <a:effectLst/>
        </p:spPr>
      </p:cxnSp>
      <p:cxnSp>
        <p:nvCxnSpPr>
          <p:cNvPr id="86" name="Straight Connector 85"/>
          <p:cNvCxnSpPr>
            <a:endCxn id="65" idx="0"/>
          </p:cNvCxnSpPr>
          <p:nvPr/>
        </p:nvCxnSpPr>
        <p:spPr bwMode="auto">
          <a:xfrm>
            <a:off x="8448330" y="3792935"/>
            <a:ext cx="201713" cy="312118"/>
          </a:xfrm>
          <a:prstGeom prst="line">
            <a:avLst/>
          </a:prstGeom>
          <a:solidFill>
            <a:schemeClr val="accent1"/>
          </a:solidFill>
          <a:ln w="28575" cap="flat" cmpd="sng" algn="ctr">
            <a:solidFill>
              <a:schemeClr val="tx1">
                <a:lumMod val="50000"/>
              </a:schemeClr>
            </a:solidFill>
            <a:prstDash val="solid"/>
            <a:round/>
            <a:headEnd type="none" w="med" len="med"/>
            <a:tailEnd type="none" w="med" len="med"/>
          </a:ln>
          <a:effectLst/>
        </p:spPr>
      </p:cxnSp>
      <p:cxnSp>
        <p:nvCxnSpPr>
          <p:cNvPr id="92" name="Straight Arrow Connector 91"/>
          <p:cNvCxnSpPr/>
          <p:nvPr/>
        </p:nvCxnSpPr>
        <p:spPr bwMode="auto">
          <a:xfrm>
            <a:off x="5596026" y="3355700"/>
            <a:ext cx="745115" cy="0"/>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98" name="Straight Arrow Connector 97"/>
          <p:cNvCxnSpPr/>
          <p:nvPr/>
        </p:nvCxnSpPr>
        <p:spPr bwMode="auto">
          <a:xfrm flipV="1">
            <a:off x="5411134" y="2186330"/>
            <a:ext cx="930007" cy="655398"/>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107" name="Straight Arrow Connector 106"/>
          <p:cNvCxnSpPr>
            <a:endCxn id="67" idx="8"/>
          </p:cNvCxnSpPr>
          <p:nvPr/>
        </p:nvCxnSpPr>
        <p:spPr bwMode="auto">
          <a:xfrm flipV="1">
            <a:off x="5596026" y="2683335"/>
            <a:ext cx="868203" cy="415749"/>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113" name="Straight Arrow Connector 112"/>
          <p:cNvCxnSpPr>
            <a:endCxn id="70" idx="9"/>
          </p:cNvCxnSpPr>
          <p:nvPr/>
        </p:nvCxnSpPr>
        <p:spPr bwMode="auto">
          <a:xfrm>
            <a:off x="5604742" y="3830930"/>
            <a:ext cx="986814" cy="260158"/>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118" name="Straight Connector 117"/>
          <p:cNvCxnSpPr>
            <a:stCxn id="28" idx="4"/>
            <a:endCxn id="25" idx="0"/>
          </p:cNvCxnSpPr>
          <p:nvPr/>
        </p:nvCxnSpPr>
        <p:spPr bwMode="auto">
          <a:xfrm flipH="1">
            <a:off x="3438156" y="2687911"/>
            <a:ext cx="8171" cy="356962"/>
          </a:xfrm>
          <a:prstGeom prst="line">
            <a:avLst/>
          </a:prstGeom>
          <a:solidFill>
            <a:schemeClr val="accent1"/>
          </a:solidFill>
          <a:ln w="28575" cap="flat" cmpd="sng" algn="ctr">
            <a:solidFill>
              <a:schemeClr val="tx1">
                <a:lumMod val="50000"/>
              </a:schemeClr>
            </a:solidFill>
            <a:prstDash val="solid"/>
            <a:round/>
            <a:headEnd type="none" w="med" len="med"/>
            <a:tailEnd type="none" w="med" len="med"/>
          </a:ln>
          <a:effectLst/>
        </p:spPr>
      </p:cxnSp>
    </p:spTree>
    <p:extLst>
      <p:ext uri="{BB962C8B-B14F-4D97-AF65-F5344CB8AC3E}">
        <p14:creationId xmlns:p14="http://schemas.microsoft.com/office/powerpoint/2010/main" val="3859702533"/>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Display Advertising Platforms - Auction</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38</a:t>
            </a:fld>
            <a:endParaRPr lang="en-US" dirty="0"/>
          </a:p>
        </p:txBody>
      </p:sp>
      <p:sp>
        <p:nvSpPr>
          <p:cNvPr id="50" name="Dodecagon 49"/>
          <p:cNvSpPr/>
          <p:nvPr/>
        </p:nvSpPr>
        <p:spPr bwMode="auto">
          <a:xfrm>
            <a:off x="319338" y="3099085"/>
            <a:ext cx="808858" cy="791889"/>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grpSp>
        <p:nvGrpSpPr>
          <p:cNvPr id="130" name="Group 129"/>
          <p:cNvGrpSpPr/>
          <p:nvPr/>
        </p:nvGrpSpPr>
        <p:grpSpPr>
          <a:xfrm>
            <a:off x="1347668" y="2229374"/>
            <a:ext cx="893705" cy="791889"/>
            <a:chOff x="6161546" y="1983540"/>
            <a:chExt cx="1294583" cy="1147097"/>
          </a:xfrm>
        </p:grpSpPr>
        <p:sp>
          <p:nvSpPr>
            <p:cNvPr id="76" name="Dodecagon 75"/>
            <p:cNvSpPr/>
            <p:nvPr/>
          </p:nvSpPr>
          <p:spPr bwMode="auto">
            <a:xfrm>
              <a:off x="6161546" y="1983540"/>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7" name="Oval 6"/>
            <p:cNvSpPr/>
            <p:nvPr/>
          </p:nvSpPr>
          <p:spPr bwMode="auto">
            <a:xfrm>
              <a:off x="6227532" y="2137228"/>
              <a:ext cx="1228597" cy="843946"/>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Publisher</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Content</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Server</a:t>
              </a:r>
              <a:endParaRPr kumimoji="0" lang="en-US" sz="10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grpSp>
        <p:nvGrpSpPr>
          <p:cNvPr id="136" name="Group 135"/>
          <p:cNvGrpSpPr/>
          <p:nvPr/>
        </p:nvGrpSpPr>
        <p:grpSpPr>
          <a:xfrm>
            <a:off x="1494115" y="3099084"/>
            <a:ext cx="893705" cy="791889"/>
            <a:chOff x="6161546" y="3134862"/>
            <a:chExt cx="1294583" cy="1147098"/>
          </a:xfrm>
        </p:grpSpPr>
        <p:sp>
          <p:nvSpPr>
            <p:cNvPr id="77" name="Dodecagon 76"/>
            <p:cNvSpPr/>
            <p:nvPr/>
          </p:nvSpPr>
          <p:spPr bwMode="auto">
            <a:xfrm>
              <a:off x="6161546" y="3134862"/>
              <a:ext cx="1171677" cy="1147098"/>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8" name="Oval 7"/>
            <p:cNvSpPr/>
            <p:nvPr/>
          </p:nvSpPr>
          <p:spPr bwMode="auto">
            <a:xfrm>
              <a:off x="6227532" y="3284323"/>
              <a:ext cx="1228597" cy="843945"/>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Publisher</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Ad</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Server</a:t>
              </a:r>
              <a:endParaRPr kumimoji="0" lang="en-US" sz="10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sp>
        <p:nvSpPr>
          <p:cNvPr id="9" name="Oval 8"/>
          <p:cNvSpPr/>
          <p:nvPr/>
        </p:nvSpPr>
        <p:spPr bwMode="auto">
          <a:xfrm>
            <a:off x="319338" y="3293357"/>
            <a:ext cx="753691" cy="403345"/>
          </a:xfrm>
          <a:prstGeom prst="ellipse">
            <a:avLst/>
          </a:prstGeom>
          <a:solidFill>
            <a:schemeClr val="bg2"/>
          </a:solidFill>
          <a:ln w="12700" cap="flat" cmpd="sng" algn="ctr">
            <a:solidFill>
              <a:schemeClr val="tx1"/>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User’s</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Browser</a:t>
            </a:r>
            <a:endParaRPr kumimoji="0" lang="en-US" sz="10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cxnSp>
        <p:nvCxnSpPr>
          <p:cNvPr id="11" name="Curved Connector 10"/>
          <p:cNvCxnSpPr>
            <a:stCxn id="50" idx="11"/>
            <a:endCxn id="76" idx="8"/>
          </p:cNvCxnSpPr>
          <p:nvPr/>
        </p:nvCxnSpPr>
        <p:spPr bwMode="auto">
          <a:xfrm rot="5400000" flipH="1" flipV="1">
            <a:off x="799971" y="2551389"/>
            <a:ext cx="579864" cy="515528"/>
          </a:xfrm>
          <a:prstGeom prst="curvedConnector2">
            <a:avLst/>
          </a:prstGeom>
          <a:solidFill>
            <a:schemeClr val="accent1"/>
          </a:solidFill>
          <a:ln w="28575" cap="rnd" cmpd="sng" algn="ctr">
            <a:solidFill>
              <a:schemeClr val="tx2"/>
            </a:solidFill>
            <a:prstDash val="solid"/>
            <a:round/>
            <a:headEnd type="none" w="med" len="med"/>
            <a:tailEnd type="arrow"/>
          </a:ln>
          <a:effectLst/>
        </p:spPr>
      </p:cxnSp>
      <p:cxnSp>
        <p:nvCxnSpPr>
          <p:cNvPr id="89" name="Straight Arrow Connector 88"/>
          <p:cNvCxnSpPr>
            <a:stCxn id="76" idx="7"/>
            <a:endCxn id="50" idx="0"/>
          </p:cNvCxnSpPr>
          <p:nvPr/>
        </p:nvCxnSpPr>
        <p:spPr bwMode="auto">
          <a:xfrm flipH="1">
            <a:off x="1019824" y="2731417"/>
            <a:ext cx="327843" cy="473767"/>
          </a:xfrm>
          <a:prstGeom prst="straightConnector1">
            <a:avLst/>
          </a:prstGeom>
          <a:solidFill>
            <a:schemeClr val="accent1"/>
          </a:solidFill>
          <a:ln w="28575" cap="rnd" cmpd="sng" algn="ctr">
            <a:solidFill>
              <a:schemeClr val="accent2"/>
            </a:solidFill>
            <a:prstDash val="solid"/>
            <a:round/>
            <a:headEnd type="none" w="med" len="med"/>
            <a:tailEnd type="arrow"/>
          </a:ln>
          <a:effectLst/>
        </p:spPr>
      </p:cxnSp>
      <p:cxnSp>
        <p:nvCxnSpPr>
          <p:cNvPr id="94" name="Straight Arrow Connector 93"/>
          <p:cNvCxnSpPr>
            <a:stCxn id="50" idx="1"/>
            <a:endCxn id="77" idx="8"/>
          </p:cNvCxnSpPr>
          <p:nvPr/>
        </p:nvCxnSpPr>
        <p:spPr bwMode="auto">
          <a:xfrm>
            <a:off x="1128196" y="3388931"/>
            <a:ext cx="365918" cy="1"/>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122" name="Straight Arrow Connector 121"/>
          <p:cNvCxnSpPr/>
          <p:nvPr/>
        </p:nvCxnSpPr>
        <p:spPr bwMode="auto">
          <a:xfrm>
            <a:off x="4034336" y="3355700"/>
            <a:ext cx="469602" cy="0"/>
          </a:xfrm>
          <a:prstGeom prst="straightConnector1">
            <a:avLst/>
          </a:prstGeom>
          <a:solidFill>
            <a:schemeClr val="accent1"/>
          </a:solidFill>
          <a:ln w="28575" cap="rnd" cmpd="sng" algn="ctr">
            <a:solidFill>
              <a:schemeClr val="tx2"/>
            </a:solidFill>
            <a:prstDash val="solid"/>
            <a:round/>
            <a:headEnd type="none" w="med" len="med"/>
            <a:tailEnd type="arrow"/>
          </a:ln>
          <a:effectLst/>
        </p:spPr>
      </p:cxnSp>
      <p:grpSp>
        <p:nvGrpSpPr>
          <p:cNvPr id="22" name="Group 21"/>
          <p:cNvGrpSpPr/>
          <p:nvPr/>
        </p:nvGrpSpPr>
        <p:grpSpPr>
          <a:xfrm>
            <a:off x="2865488" y="2938776"/>
            <a:ext cx="1145336" cy="950042"/>
            <a:chOff x="6012291" y="1983539"/>
            <a:chExt cx="1659082" cy="1376191"/>
          </a:xfrm>
        </p:grpSpPr>
        <p:sp>
          <p:nvSpPr>
            <p:cNvPr id="23" name="Dodecagon 22"/>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25" name="Oval 24"/>
            <p:cNvSpPr/>
            <p:nvPr/>
          </p:nvSpPr>
          <p:spPr bwMode="auto">
            <a:xfrm>
              <a:off x="6012291" y="2137227"/>
              <a:ext cx="1659082" cy="122250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Supply</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Side</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Platform</a:t>
              </a:r>
            </a:p>
          </p:txBody>
        </p:sp>
      </p:grpSp>
      <p:grpSp>
        <p:nvGrpSpPr>
          <p:cNvPr id="26" name="Group 25"/>
          <p:cNvGrpSpPr/>
          <p:nvPr/>
        </p:nvGrpSpPr>
        <p:grpSpPr>
          <a:xfrm>
            <a:off x="2865488" y="1997545"/>
            <a:ext cx="1161678" cy="791889"/>
            <a:chOff x="6000452" y="1983539"/>
            <a:chExt cx="1682756" cy="1147097"/>
          </a:xfrm>
        </p:grpSpPr>
        <p:sp>
          <p:nvSpPr>
            <p:cNvPr id="27" name="Dodecagon 26"/>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28" name="Oval 27"/>
            <p:cNvSpPr/>
            <p:nvPr/>
          </p:nvSpPr>
          <p:spPr bwMode="auto">
            <a:xfrm>
              <a:off x="6000452" y="2137227"/>
              <a:ext cx="1682756" cy="846348"/>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800" dirty="0" smtClean="0">
                  <a:latin typeface="Lucida Sans" pitchFamily="-106" charset="0"/>
                  <a:ea typeface="ＭＳ Ｐゴシック" pitchFamily="-106" charset="-128"/>
                  <a:cs typeface="ＭＳ Ｐゴシック" pitchFamily="-106" charset="-128"/>
                </a:rPr>
                <a:t>Data</a:t>
              </a:r>
            </a:p>
            <a:p>
              <a:pPr marL="0" marR="0" indent="0" algn="ctr" defTabSz="914400" rtl="0" eaLnBrk="0" fontAlgn="base" latinLnBrk="0" hangingPunct="0">
                <a:lnSpc>
                  <a:spcPct val="100000"/>
                </a:lnSpc>
                <a:spcBef>
                  <a:spcPct val="0"/>
                </a:spcBef>
                <a:spcAft>
                  <a:spcPct val="0"/>
                </a:spcAft>
                <a:buClrTx/>
                <a:buSzTx/>
                <a:buFontTx/>
                <a:buNone/>
                <a:tabLst/>
              </a:pPr>
              <a:r>
                <a:rPr lang="en-US" sz="800" dirty="0" smtClean="0">
                  <a:latin typeface="Lucida Sans" pitchFamily="-106" charset="0"/>
                  <a:ea typeface="ＭＳ Ｐゴシック" pitchFamily="-106" charset="-128"/>
                  <a:cs typeface="ＭＳ Ｐゴシック" pitchFamily="-106" charset="-128"/>
                </a:rPr>
                <a:t>Management</a:t>
              </a:r>
            </a:p>
            <a:p>
              <a:pPr marL="0" marR="0" indent="0" algn="ctr" defTabSz="914400" rtl="0" eaLnBrk="0" fontAlgn="base" latinLnBrk="0" hangingPunct="0">
                <a:lnSpc>
                  <a:spcPct val="100000"/>
                </a:lnSpc>
                <a:spcBef>
                  <a:spcPct val="0"/>
                </a:spcBef>
                <a:spcAft>
                  <a:spcPct val="0"/>
                </a:spcAft>
                <a:buClrTx/>
                <a:buSzTx/>
                <a:buFontTx/>
                <a:buNone/>
                <a:tabLst/>
              </a:pPr>
              <a:r>
                <a:rPr lang="en-US" sz="800" dirty="0" smtClean="0">
                  <a:latin typeface="Lucida Sans" pitchFamily="-106" charset="0"/>
                  <a:ea typeface="ＭＳ Ｐゴシック" pitchFamily="-106" charset="-128"/>
                  <a:cs typeface="ＭＳ Ｐゴシック" pitchFamily="-106" charset="-128"/>
                </a:rPr>
                <a:t>Platform</a:t>
              </a:r>
            </a:p>
          </p:txBody>
        </p:sp>
      </p:grpSp>
      <p:cxnSp>
        <p:nvCxnSpPr>
          <p:cNvPr id="46" name="Straight Arrow Connector 45"/>
          <p:cNvCxnSpPr/>
          <p:nvPr/>
        </p:nvCxnSpPr>
        <p:spPr bwMode="auto">
          <a:xfrm>
            <a:off x="2404537" y="3385734"/>
            <a:ext cx="365918" cy="1"/>
          </a:xfrm>
          <a:prstGeom prst="straightConnector1">
            <a:avLst/>
          </a:prstGeom>
          <a:solidFill>
            <a:schemeClr val="accent1"/>
          </a:solidFill>
          <a:ln w="28575" cap="rnd" cmpd="sng" algn="ctr">
            <a:solidFill>
              <a:schemeClr val="tx2"/>
            </a:solidFill>
            <a:prstDash val="solid"/>
            <a:round/>
            <a:headEnd type="none" w="med" len="med"/>
            <a:tailEnd type="arrow"/>
          </a:ln>
          <a:effectLst/>
        </p:spPr>
      </p:cxnSp>
      <p:sp>
        <p:nvSpPr>
          <p:cNvPr id="13" name="Rectangle 12"/>
          <p:cNvSpPr/>
          <p:nvPr/>
        </p:nvSpPr>
        <p:spPr bwMode="auto">
          <a:xfrm>
            <a:off x="4503938" y="2976990"/>
            <a:ext cx="1008000" cy="1008000"/>
          </a:xfrm>
          <a:prstGeom prst="rect">
            <a:avLst/>
          </a:prstGeom>
          <a:solidFill>
            <a:srgbClr val="CCFFCC"/>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Ad</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Lucida Sans" pitchFamily="-106" charset="0"/>
                <a:ea typeface="ＭＳ Ｐゴシック" pitchFamily="-106" charset="-128"/>
                <a:cs typeface="ＭＳ Ｐゴシック" pitchFamily="-106" charset="-128"/>
              </a:rPr>
              <a:t>Exchange</a:t>
            </a:r>
            <a:endParaRPr kumimoji="0" lang="en-US" sz="12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nvGrpSpPr>
          <p:cNvPr id="51" name="Group 50"/>
          <p:cNvGrpSpPr/>
          <p:nvPr/>
        </p:nvGrpSpPr>
        <p:grpSpPr>
          <a:xfrm>
            <a:off x="6464229" y="2963088"/>
            <a:ext cx="1145336" cy="950042"/>
            <a:chOff x="6012291" y="1983539"/>
            <a:chExt cx="1659082" cy="1376191"/>
          </a:xfrm>
        </p:grpSpPr>
        <p:sp>
          <p:nvSpPr>
            <p:cNvPr id="52" name="Dodecagon 51"/>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53" name="Oval 52"/>
            <p:cNvSpPr/>
            <p:nvPr/>
          </p:nvSpPr>
          <p:spPr bwMode="auto">
            <a:xfrm>
              <a:off x="6012291" y="2137227"/>
              <a:ext cx="1659082" cy="122250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Demand</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Side</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Platform</a:t>
              </a:r>
            </a:p>
          </p:txBody>
        </p:sp>
      </p:grpSp>
      <p:grpSp>
        <p:nvGrpSpPr>
          <p:cNvPr id="60" name="Group 59"/>
          <p:cNvGrpSpPr/>
          <p:nvPr/>
        </p:nvGrpSpPr>
        <p:grpSpPr>
          <a:xfrm>
            <a:off x="7846806" y="3121241"/>
            <a:ext cx="808861" cy="791889"/>
            <a:chOff x="6161546" y="4281959"/>
            <a:chExt cx="1171681" cy="1147098"/>
          </a:xfrm>
        </p:grpSpPr>
        <p:sp>
          <p:nvSpPr>
            <p:cNvPr id="61" name="Dodecagon 60"/>
            <p:cNvSpPr/>
            <p:nvPr/>
          </p:nvSpPr>
          <p:spPr bwMode="auto">
            <a:xfrm>
              <a:off x="6161546" y="4281959"/>
              <a:ext cx="1171676" cy="1147098"/>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62" name="Oval 61"/>
            <p:cNvSpPr/>
            <p:nvPr/>
          </p:nvSpPr>
          <p:spPr bwMode="auto">
            <a:xfrm>
              <a:off x="6298132" y="4466039"/>
              <a:ext cx="1035095" cy="843945"/>
            </a:xfrm>
            <a:prstGeom prst="ellipse">
              <a:avLst/>
            </a:prstGeom>
            <a:solidFill>
              <a:srgbClr val="800000"/>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solidFill>
                    <a:schemeClr val="bg1"/>
                  </a:solidFill>
                  <a:latin typeface="Lucida Sans" pitchFamily="-106" charset="0"/>
                  <a:ea typeface="ＭＳ Ｐゴシック" pitchFamily="-106" charset="-128"/>
                  <a:cs typeface="ＭＳ Ｐゴシック" pitchFamily="-106" charset="-128"/>
                </a:rPr>
                <a:t>Agency</a:t>
              </a:r>
            </a:p>
          </p:txBody>
        </p:sp>
      </p:grpSp>
      <p:grpSp>
        <p:nvGrpSpPr>
          <p:cNvPr id="63" name="Group 62"/>
          <p:cNvGrpSpPr/>
          <p:nvPr/>
        </p:nvGrpSpPr>
        <p:grpSpPr>
          <a:xfrm>
            <a:off x="8198467" y="3977975"/>
            <a:ext cx="808861" cy="791889"/>
            <a:chOff x="6161546" y="4281959"/>
            <a:chExt cx="1171681" cy="1147098"/>
          </a:xfrm>
        </p:grpSpPr>
        <p:sp>
          <p:nvSpPr>
            <p:cNvPr id="64" name="Dodecagon 63"/>
            <p:cNvSpPr/>
            <p:nvPr/>
          </p:nvSpPr>
          <p:spPr bwMode="auto">
            <a:xfrm>
              <a:off x="6161546" y="4281959"/>
              <a:ext cx="1171676" cy="1147098"/>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65" name="Oval 64"/>
            <p:cNvSpPr/>
            <p:nvPr/>
          </p:nvSpPr>
          <p:spPr bwMode="auto">
            <a:xfrm>
              <a:off x="6298132" y="4466039"/>
              <a:ext cx="1035095" cy="843945"/>
            </a:xfrm>
            <a:prstGeom prst="ellipse">
              <a:avLst/>
            </a:prstGeom>
            <a:solidFill>
              <a:srgbClr val="800000"/>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solidFill>
                    <a:schemeClr val="bg1"/>
                  </a:solidFill>
                  <a:latin typeface="Lucida Sans" pitchFamily="-106" charset="0"/>
                  <a:ea typeface="ＭＳ Ｐゴシック" pitchFamily="-106" charset="-128"/>
                  <a:cs typeface="ＭＳ Ｐゴシック" pitchFamily="-106" charset="-128"/>
                </a:rPr>
                <a:t>Brand</a:t>
              </a:r>
            </a:p>
          </p:txBody>
        </p:sp>
      </p:grpSp>
      <p:grpSp>
        <p:nvGrpSpPr>
          <p:cNvPr id="66" name="Group 65"/>
          <p:cNvGrpSpPr/>
          <p:nvPr/>
        </p:nvGrpSpPr>
        <p:grpSpPr>
          <a:xfrm>
            <a:off x="6464229" y="2393489"/>
            <a:ext cx="808859" cy="791889"/>
            <a:chOff x="6161548" y="1983539"/>
            <a:chExt cx="1171677" cy="1147097"/>
          </a:xfrm>
        </p:grpSpPr>
        <p:sp>
          <p:nvSpPr>
            <p:cNvPr id="67" name="Dodecagon 66"/>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68" name="Oval 67"/>
            <p:cNvSpPr/>
            <p:nvPr/>
          </p:nvSpPr>
          <p:spPr bwMode="auto">
            <a:xfrm>
              <a:off x="6365318" y="2137227"/>
              <a:ext cx="953028" cy="47019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DSP</a:t>
              </a:r>
            </a:p>
          </p:txBody>
        </p:sp>
      </p:grpSp>
      <p:grpSp>
        <p:nvGrpSpPr>
          <p:cNvPr id="69" name="Group 68"/>
          <p:cNvGrpSpPr/>
          <p:nvPr/>
        </p:nvGrpSpPr>
        <p:grpSpPr>
          <a:xfrm>
            <a:off x="6483184" y="3984990"/>
            <a:ext cx="808859" cy="791889"/>
            <a:chOff x="6161548" y="1983539"/>
            <a:chExt cx="1171677" cy="1147097"/>
          </a:xfrm>
        </p:grpSpPr>
        <p:sp>
          <p:nvSpPr>
            <p:cNvPr id="70" name="Dodecagon 69"/>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71" name="Oval 70"/>
            <p:cNvSpPr/>
            <p:nvPr/>
          </p:nvSpPr>
          <p:spPr bwMode="auto">
            <a:xfrm>
              <a:off x="6365318" y="2137227"/>
              <a:ext cx="953028" cy="47019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DSP</a:t>
              </a:r>
            </a:p>
          </p:txBody>
        </p:sp>
      </p:grpSp>
      <p:grpSp>
        <p:nvGrpSpPr>
          <p:cNvPr id="72" name="Group 71"/>
          <p:cNvGrpSpPr/>
          <p:nvPr/>
        </p:nvGrpSpPr>
        <p:grpSpPr>
          <a:xfrm>
            <a:off x="6200470" y="1755639"/>
            <a:ext cx="808859" cy="791889"/>
            <a:chOff x="6161548" y="1983539"/>
            <a:chExt cx="1171677" cy="1147097"/>
          </a:xfrm>
        </p:grpSpPr>
        <p:sp>
          <p:nvSpPr>
            <p:cNvPr id="73" name="Dodecagon 72"/>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74" name="Oval 73"/>
            <p:cNvSpPr/>
            <p:nvPr/>
          </p:nvSpPr>
          <p:spPr bwMode="auto">
            <a:xfrm>
              <a:off x="6365318" y="2137227"/>
              <a:ext cx="953028" cy="47019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DSP</a:t>
              </a:r>
            </a:p>
          </p:txBody>
        </p:sp>
      </p:grpSp>
      <p:cxnSp>
        <p:nvCxnSpPr>
          <p:cNvPr id="20" name="Straight Connector 19"/>
          <p:cNvCxnSpPr>
            <a:stCxn id="53" idx="6"/>
            <a:endCxn id="62" idx="2"/>
          </p:cNvCxnSpPr>
          <p:nvPr/>
        </p:nvCxnSpPr>
        <p:spPr bwMode="auto">
          <a:xfrm>
            <a:off x="7609565" y="3491158"/>
            <a:ext cx="331532" cy="48466"/>
          </a:xfrm>
          <a:prstGeom prst="line">
            <a:avLst/>
          </a:prstGeom>
          <a:solidFill>
            <a:schemeClr val="accent1"/>
          </a:solidFill>
          <a:ln w="28575" cap="flat" cmpd="sng" algn="ctr">
            <a:solidFill>
              <a:schemeClr val="tx1">
                <a:lumMod val="50000"/>
              </a:schemeClr>
            </a:solidFill>
            <a:prstDash val="solid"/>
            <a:round/>
            <a:headEnd type="none" w="med" len="med"/>
            <a:tailEnd type="none" w="med" len="med"/>
          </a:ln>
          <a:effectLst/>
        </p:spPr>
      </p:cxnSp>
      <p:cxnSp>
        <p:nvCxnSpPr>
          <p:cNvPr id="86" name="Straight Connector 85"/>
          <p:cNvCxnSpPr>
            <a:endCxn id="65" idx="0"/>
          </p:cNvCxnSpPr>
          <p:nvPr/>
        </p:nvCxnSpPr>
        <p:spPr bwMode="auto">
          <a:xfrm>
            <a:off x="8448330" y="3792935"/>
            <a:ext cx="201713" cy="312118"/>
          </a:xfrm>
          <a:prstGeom prst="line">
            <a:avLst/>
          </a:prstGeom>
          <a:solidFill>
            <a:schemeClr val="accent1"/>
          </a:solidFill>
          <a:ln w="28575" cap="flat" cmpd="sng" algn="ctr">
            <a:solidFill>
              <a:schemeClr val="tx1">
                <a:lumMod val="50000"/>
              </a:schemeClr>
            </a:solidFill>
            <a:prstDash val="solid"/>
            <a:round/>
            <a:headEnd type="none" w="med" len="med"/>
            <a:tailEnd type="none" w="med" len="med"/>
          </a:ln>
          <a:effectLst/>
        </p:spPr>
      </p:cxnSp>
      <p:cxnSp>
        <p:nvCxnSpPr>
          <p:cNvPr id="92" name="Straight Arrow Connector 91"/>
          <p:cNvCxnSpPr/>
          <p:nvPr/>
        </p:nvCxnSpPr>
        <p:spPr bwMode="auto">
          <a:xfrm>
            <a:off x="5596026" y="3355700"/>
            <a:ext cx="745115" cy="0"/>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98" name="Straight Arrow Connector 97"/>
          <p:cNvCxnSpPr/>
          <p:nvPr/>
        </p:nvCxnSpPr>
        <p:spPr bwMode="auto">
          <a:xfrm flipV="1">
            <a:off x="5411134" y="2186330"/>
            <a:ext cx="930007" cy="655398"/>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107" name="Straight Arrow Connector 106"/>
          <p:cNvCxnSpPr>
            <a:endCxn id="67" idx="8"/>
          </p:cNvCxnSpPr>
          <p:nvPr/>
        </p:nvCxnSpPr>
        <p:spPr bwMode="auto">
          <a:xfrm flipV="1">
            <a:off x="5596026" y="2683335"/>
            <a:ext cx="868203" cy="415749"/>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113" name="Straight Arrow Connector 112"/>
          <p:cNvCxnSpPr>
            <a:endCxn id="70" idx="9"/>
          </p:cNvCxnSpPr>
          <p:nvPr/>
        </p:nvCxnSpPr>
        <p:spPr bwMode="auto">
          <a:xfrm>
            <a:off x="5604742" y="3830930"/>
            <a:ext cx="986814" cy="260158"/>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118" name="Straight Connector 117"/>
          <p:cNvCxnSpPr>
            <a:stCxn id="28" idx="4"/>
            <a:endCxn id="25" idx="0"/>
          </p:cNvCxnSpPr>
          <p:nvPr/>
        </p:nvCxnSpPr>
        <p:spPr bwMode="auto">
          <a:xfrm flipH="1">
            <a:off x="3438156" y="2687911"/>
            <a:ext cx="8171" cy="356962"/>
          </a:xfrm>
          <a:prstGeom prst="line">
            <a:avLst/>
          </a:prstGeom>
          <a:solidFill>
            <a:schemeClr val="accent1"/>
          </a:solidFill>
          <a:ln w="28575" cap="flat" cmpd="sng" algn="ctr">
            <a:solidFill>
              <a:schemeClr val="tx1">
                <a:lumMod val="50000"/>
              </a:schemeClr>
            </a:solidFill>
            <a:prstDash val="solid"/>
            <a:round/>
            <a:headEnd type="none" w="med" len="med"/>
            <a:tailEnd type="none" w="med" len="med"/>
          </a:ln>
          <a:effectLst/>
        </p:spPr>
      </p:cxnSp>
      <p:sp>
        <p:nvSpPr>
          <p:cNvPr id="121" name="Rectangle 120"/>
          <p:cNvSpPr/>
          <p:nvPr/>
        </p:nvSpPr>
        <p:spPr bwMode="auto">
          <a:xfrm>
            <a:off x="5411134" y="4786253"/>
            <a:ext cx="483582" cy="417463"/>
          </a:xfrm>
          <a:prstGeom prst="rect">
            <a:avLst/>
          </a:prstGeom>
          <a:solidFill>
            <a:srgbClr val="CCFFCC"/>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Ad</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Lucida Sans" pitchFamily="-106" charset="0"/>
                <a:ea typeface="ＭＳ Ｐゴシック" pitchFamily="-106" charset="-128"/>
                <a:cs typeface="ＭＳ Ｐゴシック" pitchFamily="-106" charset="-128"/>
              </a:rPr>
              <a:t>Ex.</a:t>
            </a:r>
            <a:endParaRPr kumimoji="0" lang="en-US" sz="12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cxnSp>
        <p:nvCxnSpPr>
          <p:cNvPr id="123" name="Straight Arrow Connector 122"/>
          <p:cNvCxnSpPr/>
          <p:nvPr/>
        </p:nvCxnSpPr>
        <p:spPr bwMode="auto">
          <a:xfrm>
            <a:off x="5130552" y="4080635"/>
            <a:ext cx="381382" cy="682628"/>
          </a:xfrm>
          <a:prstGeom prst="straightConnector1">
            <a:avLst/>
          </a:prstGeom>
          <a:solidFill>
            <a:schemeClr val="accent1"/>
          </a:solidFill>
          <a:ln w="28575" cap="rnd" cmpd="sng" algn="ctr">
            <a:solidFill>
              <a:schemeClr val="tx2"/>
            </a:solidFill>
            <a:prstDash val="solid"/>
            <a:round/>
            <a:headEnd type="none" w="med" len="med"/>
            <a:tailEnd type="arrow"/>
          </a:ln>
          <a:effectLst/>
        </p:spPr>
      </p:cxnSp>
    </p:spTree>
    <p:extLst>
      <p:ext uri="{BB962C8B-B14F-4D97-AF65-F5344CB8AC3E}">
        <p14:creationId xmlns:p14="http://schemas.microsoft.com/office/powerpoint/2010/main" val="3978036959"/>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Display Advertising Platforms - Auction</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39</a:t>
            </a:fld>
            <a:endParaRPr lang="en-US" dirty="0"/>
          </a:p>
        </p:txBody>
      </p:sp>
      <p:sp>
        <p:nvSpPr>
          <p:cNvPr id="50" name="Dodecagon 49"/>
          <p:cNvSpPr/>
          <p:nvPr/>
        </p:nvSpPr>
        <p:spPr bwMode="auto">
          <a:xfrm>
            <a:off x="319338" y="3099085"/>
            <a:ext cx="808858" cy="791889"/>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grpSp>
        <p:nvGrpSpPr>
          <p:cNvPr id="130" name="Group 129"/>
          <p:cNvGrpSpPr/>
          <p:nvPr/>
        </p:nvGrpSpPr>
        <p:grpSpPr>
          <a:xfrm>
            <a:off x="1347668" y="2229374"/>
            <a:ext cx="893705" cy="791889"/>
            <a:chOff x="6161546" y="1983540"/>
            <a:chExt cx="1294583" cy="1147097"/>
          </a:xfrm>
        </p:grpSpPr>
        <p:sp>
          <p:nvSpPr>
            <p:cNvPr id="76" name="Dodecagon 75"/>
            <p:cNvSpPr/>
            <p:nvPr/>
          </p:nvSpPr>
          <p:spPr bwMode="auto">
            <a:xfrm>
              <a:off x="6161546" y="1983540"/>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7" name="Oval 6"/>
            <p:cNvSpPr/>
            <p:nvPr/>
          </p:nvSpPr>
          <p:spPr bwMode="auto">
            <a:xfrm>
              <a:off x="6227532" y="2137228"/>
              <a:ext cx="1228597" cy="843946"/>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Publisher</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Content</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Server</a:t>
              </a:r>
              <a:endParaRPr kumimoji="0" lang="en-US" sz="10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grpSp>
        <p:nvGrpSpPr>
          <p:cNvPr id="136" name="Group 135"/>
          <p:cNvGrpSpPr/>
          <p:nvPr/>
        </p:nvGrpSpPr>
        <p:grpSpPr>
          <a:xfrm>
            <a:off x="1494115" y="3099084"/>
            <a:ext cx="893705" cy="791889"/>
            <a:chOff x="6161546" y="3134862"/>
            <a:chExt cx="1294583" cy="1147098"/>
          </a:xfrm>
        </p:grpSpPr>
        <p:sp>
          <p:nvSpPr>
            <p:cNvPr id="77" name="Dodecagon 76"/>
            <p:cNvSpPr/>
            <p:nvPr/>
          </p:nvSpPr>
          <p:spPr bwMode="auto">
            <a:xfrm>
              <a:off x="6161546" y="3134862"/>
              <a:ext cx="1171677" cy="1147098"/>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8" name="Oval 7"/>
            <p:cNvSpPr/>
            <p:nvPr/>
          </p:nvSpPr>
          <p:spPr bwMode="auto">
            <a:xfrm>
              <a:off x="6227532" y="3284323"/>
              <a:ext cx="1228597" cy="843945"/>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Publisher</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Ad</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Server</a:t>
              </a:r>
              <a:endParaRPr kumimoji="0" lang="en-US" sz="10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sp>
        <p:nvSpPr>
          <p:cNvPr id="9" name="Oval 8"/>
          <p:cNvSpPr/>
          <p:nvPr/>
        </p:nvSpPr>
        <p:spPr bwMode="auto">
          <a:xfrm>
            <a:off x="319338" y="3293357"/>
            <a:ext cx="753691" cy="403345"/>
          </a:xfrm>
          <a:prstGeom prst="ellipse">
            <a:avLst/>
          </a:prstGeom>
          <a:solidFill>
            <a:schemeClr val="bg2"/>
          </a:solidFill>
          <a:ln w="12700" cap="flat" cmpd="sng" algn="ctr">
            <a:solidFill>
              <a:schemeClr val="tx1"/>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User’s</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Browser</a:t>
            </a:r>
            <a:endParaRPr kumimoji="0" lang="en-US" sz="10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cxnSp>
        <p:nvCxnSpPr>
          <p:cNvPr id="11" name="Curved Connector 10"/>
          <p:cNvCxnSpPr>
            <a:stCxn id="50" idx="11"/>
            <a:endCxn id="76" idx="8"/>
          </p:cNvCxnSpPr>
          <p:nvPr/>
        </p:nvCxnSpPr>
        <p:spPr bwMode="auto">
          <a:xfrm rot="5400000" flipH="1" flipV="1">
            <a:off x="799971" y="2551389"/>
            <a:ext cx="579864" cy="515528"/>
          </a:xfrm>
          <a:prstGeom prst="curvedConnector2">
            <a:avLst/>
          </a:prstGeom>
          <a:solidFill>
            <a:schemeClr val="accent1"/>
          </a:solidFill>
          <a:ln w="28575" cap="rnd" cmpd="sng" algn="ctr">
            <a:solidFill>
              <a:schemeClr val="tx2"/>
            </a:solidFill>
            <a:prstDash val="solid"/>
            <a:round/>
            <a:headEnd type="none" w="med" len="med"/>
            <a:tailEnd type="arrow"/>
          </a:ln>
          <a:effectLst/>
        </p:spPr>
      </p:cxnSp>
      <p:cxnSp>
        <p:nvCxnSpPr>
          <p:cNvPr id="89" name="Straight Arrow Connector 88"/>
          <p:cNvCxnSpPr>
            <a:stCxn id="76" idx="7"/>
            <a:endCxn id="50" idx="0"/>
          </p:cNvCxnSpPr>
          <p:nvPr/>
        </p:nvCxnSpPr>
        <p:spPr bwMode="auto">
          <a:xfrm flipH="1">
            <a:off x="1019824" y="2731417"/>
            <a:ext cx="327843" cy="473767"/>
          </a:xfrm>
          <a:prstGeom prst="straightConnector1">
            <a:avLst/>
          </a:prstGeom>
          <a:solidFill>
            <a:schemeClr val="accent1"/>
          </a:solidFill>
          <a:ln w="28575" cap="rnd" cmpd="sng" algn="ctr">
            <a:solidFill>
              <a:schemeClr val="accent2"/>
            </a:solidFill>
            <a:prstDash val="solid"/>
            <a:round/>
            <a:headEnd type="none" w="med" len="med"/>
            <a:tailEnd type="arrow"/>
          </a:ln>
          <a:effectLst/>
        </p:spPr>
      </p:cxnSp>
      <p:cxnSp>
        <p:nvCxnSpPr>
          <p:cNvPr id="94" name="Straight Arrow Connector 93"/>
          <p:cNvCxnSpPr>
            <a:stCxn id="50" idx="1"/>
            <a:endCxn id="77" idx="8"/>
          </p:cNvCxnSpPr>
          <p:nvPr/>
        </p:nvCxnSpPr>
        <p:spPr bwMode="auto">
          <a:xfrm>
            <a:off x="1128196" y="3388931"/>
            <a:ext cx="365918" cy="1"/>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122" name="Straight Arrow Connector 121"/>
          <p:cNvCxnSpPr/>
          <p:nvPr/>
        </p:nvCxnSpPr>
        <p:spPr bwMode="auto">
          <a:xfrm>
            <a:off x="4034336" y="3355700"/>
            <a:ext cx="469602" cy="0"/>
          </a:xfrm>
          <a:prstGeom prst="straightConnector1">
            <a:avLst/>
          </a:prstGeom>
          <a:solidFill>
            <a:schemeClr val="accent1"/>
          </a:solidFill>
          <a:ln w="28575" cap="rnd" cmpd="sng" algn="ctr">
            <a:solidFill>
              <a:schemeClr val="tx2"/>
            </a:solidFill>
            <a:prstDash val="solid"/>
            <a:round/>
            <a:headEnd type="none" w="med" len="med"/>
            <a:tailEnd type="arrow"/>
          </a:ln>
          <a:effectLst/>
        </p:spPr>
      </p:cxnSp>
      <p:grpSp>
        <p:nvGrpSpPr>
          <p:cNvPr id="22" name="Group 21"/>
          <p:cNvGrpSpPr/>
          <p:nvPr/>
        </p:nvGrpSpPr>
        <p:grpSpPr>
          <a:xfrm>
            <a:off x="2865488" y="2938776"/>
            <a:ext cx="1145336" cy="950042"/>
            <a:chOff x="6012291" y="1983539"/>
            <a:chExt cx="1659082" cy="1376191"/>
          </a:xfrm>
        </p:grpSpPr>
        <p:sp>
          <p:nvSpPr>
            <p:cNvPr id="23" name="Dodecagon 22"/>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25" name="Oval 24"/>
            <p:cNvSpPr/>
            <p:nvPr/>
          </p:nvSpPr>
          <p:spPr bwMode="auto">
            <a:xfrm>
              <a:off x="6012291" y="2137227"/>
              <a:ext cx="1659082" cy="122250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Supply</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Side</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Platform</a:t>
              </a:r>
            </a:p>
          </p:txBody>
        </p:sp>
      </p:grpSp>
      <p:grpSp>
        <p:nvGrpSpPr>
          <p:cNvPr id="26" name="Group 25"/>
          <p:cNvGrpSpPr/>
          <p:nvPr/>
        </p:nvGrpSpPr>
        <p:grpSpPr>
          <a:xfrm>
            <a:off x="2865488" y="1997545"/>
            <a:ext cx="1161678" cy="791889"/>
            <a:chOff x="6000452" y="1983539"/>
            <a:chExt cx="1682756" cy="1147097"/>
          </a:xfrm>
        </p:grpSpPr>
        <p:sp>
          <p:nvSpPr>
            <p:cNvPr id="27" name="Dodecagon 26"/>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28" name="Oval 27"/>
            <p:cNvSpPr/>
            <p:nvPr/>
          </p:nvSpPr>
          <p:spPr bwMode="auto">
            <a:xfrm>
              <a:off x="6000452" y="2137227"/>
              <a:ext cx="1682756" cy="846348"/>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800" dirty="0" smtClean="0">
                  <a:latin typeface="Lucida Sans" pitchFamily="-106" charset="0"/>
                  <a:ea typeface="ＭＳ Ｐゴシック" pitchFamily="-106" charset="-128"/>
                  <a:cs typeface="ＭＳ Ｐゴシック" pitchFamily="-106" charset="-128"/>
                </a:rPr>
                <a:t>Data</a:t>
              </a:r>
            </a:p>
            <a:p>
              <a:pPr marL="0" marR="0" indent="0" algn="ctr" defTabSz="914400" rtl="0" eaLnBrk="0" fontAlgn="base" latinLnBrk="0" hangingPunct="0">
                <a:lnSpc>
                  <a:spcPct val="100000"/>
                </a:lnSpc>
                <a:spcBef>
                  <a:spcPct val="0"/>
                </a:spcBef>
                <a:spcAft>
                  <a:spcPct val="0"/>
                </a:spcAft>
                <a:buClrTx/>
                <a:buSzTx/>
                <a:buFontTx/>
                <a:buNone/>
                <a:tabLst/>
              </a:pPr>
              <a:r>
                <a:rPr lang="en-US" sz="800" dirty="0" smtClean="0">
                  <a:latin typeface="Lucida Sans" pitchFamily="-106" charset="0"/>
                  <a:ea typeface="ＭＳ Ｐゴシック" pitchFamily="-106" charset="-128"/>
                  <a:cs typeface="ＭＳ Ｐゴシック" pitchFamily="-106" charset="-128"/>
                </a:rPr>
                <a:t>Management</a:t>
              </a:r>
            </a:p>
            <a:p>
              <a:pPr marL="0" marR="0" indent="0" algn="ctr" defTabSz="914400" rtl="0" eaLnBrk="0" fontAlgn="base" latinLnBrk="0" hangingPunct="0">
                <a:lnSpc>
                  <a:spcPct val="100000"/>
                </a:lnSpc>
                <a:spcBef>
                  <a:spcPct val="0"/>
                </a:spcBef>
                <a:spcAft>
                  <a:spcPct val="0"/>
                </a:spcAft>
                <a:buClrTx/>
                <a:buSzTx/>
                <a:buFontTx/>
                <a:buNone/>
                <a:tabLst/>
              </a:pPr>
              <a:r>
                <a:rPr lang="en-US" sz="800" dirty="0" smtClean="0">
                  <a:latin typeface="Lucida Sans" pitchFamily="-106" charset="0"/>
                  <a:ea typeface="ＭＳ Ｐゴシック" pitchFamily="-106" charset="-128"/>
                  <a:cs typeface="ＭＳ Ｐゴシック" pitchFamily="-106" charset="-128"/>
                </a:rPr>
                <a:t>Platform</a:t>
              </a:r>
            </a:p>
          </p:txBody>
        </p:sp>
      </p:grpSp>
      <p:cxnSp>
        <p:nvCxnSpPr>
          <p:cNvPr id="46" name="Straight Arrow Connector 45"/>
          <p:cNvCxnSpPr/>
          <p:nvPr/>
        </p:nvCxnSpPr>
        <p:spPr bwMode="auto">
          <a:xfrm>
            <a:off x="2404537" y="3385734"/>
            <a:ext cx="365918" cy="1"/>
          </a:xfrm>
          <a:prstGeom prst="straightConnector1">
            <a:avLst/>
          </a:prstGeom>
          <a:solidFill>
            <a:schemeClr val="accent1"/>
          </a:solidFill>
          <a:ln w="28575" cap="rnd" cmpd="sng" algn="ctr">
            <a:solidFill>
              <a:schemeClr val="tx2"/>
            </a:solidFill>
            <a:prstDash val="solid"/>
            <a:round/>
            <a:headEnd type="none" w="med" len="med"/>
            <a:tailEnd type="arrow"/>
          </a:ln>
          <a:effectLst/>
        </p:spPr>
      </p:cxnSp>
      <p:sp>
        <p:nvSpPr>
          <p:cNvPr id="13" name="Rectangle 12"/>
          <p:cNvSpPr/>
          <p:nvPr/>
        </p:nvSpPr>
        <p:spPr bwMode="auto">
          <a:xfrm>
            <a:off x="4503938" y="2976990"/>
            <a:ext cx="1008000" cy="1008000"/>
          </a:xfrm>
          <a:prstGeom prst="rect">
            <a:avLst/>
          </a:prstGeom>
          <a:solidFill>
            <a:srgbClr val="CCFFCC"/>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Ad</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Lucida Sans" pitchFamily="-106" charset="0"/>
                <a:ea typeface="ＭＳ Ｐゴシック" pitchFamily="-106" charset="-128"/>
                <a:cs typeface="ＭＳ Ｐゴシック" pitchFamily="-106" charset="-128"/>
              </a:rPr>
              <a:t>Exchange</a:t>
            </a:r>
            <a:endParaRPr kumimoji="0" lang="en-US" sz="12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nvGrpSpPr>
          <p:cNvPr id="51" name="Group 50"/>
          <p:cNvGrpSpPr/>
          <p:nvPr/>
        </p:nvGrpSpPr>
        <p:grpSpPr>
          <a:xfrm>
            <a:off x="6464229" y="2963088"/>
            <a:ext cx="1145336" cy="950042"/>
            <a:chOff x="6012291" y="1983539"/>
            <a:chExt cx="1659082" cy="1376191"/>
          </a:xfrm>
        </p:grpSpPr>
        <p:sp>
          <p:nvSpPr>
            <p:cNvPr id="52" name="Dodecagon 51"/>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53" name="Oval 52"/>
            <p:cNvSpPr/>
            <p:nvPr/>
          </p:nvSpPr>
          <p:spPr bwMode="auto">
            <a:xfrm>
              <a:off x="6012291" y="2137227"/>
              <a:ext cx="1659082" cy="122250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Demand</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Side</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Platform</a:t>
              </a:r>
            </a:p>
          </p:txBody>
        </p:sp>
      </p:grpSp>
      <p:grpSp>
        <p:nvGrpSpPr>
          <p:cNvPr id="60" name="Group 59"/>
          <p:cNvGrpSpPr/>
          <p:nvPr/>
        </p:nvGrpSpPr>
        <p:grpSpPr>
          <a:xfrm>
            <a:off x="7846806" y="3121241"/>
            <a:ext cx="808861" cy="791889"/>
            <a:chOff x="6161546" y="4281959"/>
            <a:chExt cx="1171681" cy="1147098"/>
          </a:xfrm>
        </p:grpSpPr>
        <p:sp>
          <p:nvSpPr>
            <p:cNvPr id="61" name="Dodecagon 60"/>
            <p:cNvSpPr/>
            <p:nvPr/>
          </p:nvSpPr>
          <p:spPr bwMode="auto">
            <a:xfrm>
              <a:off x="6161546" y="4281959"/>
              <a:ext cx="1171676" cy="1147098"/>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62" name="Oval 61"/>
            <p:cNvSpPr/>
            <p:nvPr/>
          </p:nvSpPr>
          <p:spPr bwMode="auto">
            <a:xfrm>
              <a:off x="6298132" y="4466039"/>
              <a:ext cx="1035095" cy="843945"/>
            </a:xfrm>
            <a:prstGeom prst="ellipse">
              <a:avLst/>
            </a:prstGeom>
            <a:solidFill>
              <a:srgbClr val="800000"/>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solidFill>
                    <a:schemeClr val="bg1"/>
                  </a:solidFill>
                  <a:latin typeface="Lucida Sans" pitchFamily="-106" charset="0"/>
                  <a:ea typeface="ＭＳ Ｐゴシック" pitchFamily="-106" charset="-128"/>
                  <a:cs typeface="ＭＳ Ｐゴシック" pitchFamily="-106" charset="-128"/>
                </a:rPr>
                <a:t>Agency</a:t>
              </a:r>
            </a:p>
          </p:txBody>
        </p:sp>
      </p:grpSp>
      <p:grpSp>
        <p:nvGrpSpPr>
          <p:cNvPr id="63" name="Group 62"/>
          <p:cNvGrpSpPr/>
          <p:nvPr/>
        </p:nvGrpSpPr>
        <p:grpSpPr>
          <a:xfrm>
            <a:off x="8198467" y="3977975"/>
            <a:ext cx="808861" cy="791889"/>
            <a:chOff x="6161546" y="4281959"/>
            <a:chExt cx="1171681" cy="1147098"/>
          </a:xfrm>
        </p:grpSpPr>
        <p:sp>
          <p:nvSpPr>
            <p:cNvPr id="64" name="Dodecagon 63"/>
            <p:cNvSpPr/>
            <p:nvPr/>
          </p:nvSpPr>
          <p:spPr bwMode="auto">
            <a:xfrm>
              <a:off x="6161546" y="4281959"/>
              <a:ext cx="1171676" cy="1147098"/>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65" name="Oval 64"/>
            <p:cNvSpPr/>
            <p:nvPr/>
          </p:nvSpPr>
          <p:spPr bwMode="auto">
            <a:xfrm>
              <a:off x="6298132" y="4466039"/>
              <a:ext cx="1035095" cy="843945"/>
            </a:xfrm>
            <a:prstGeom prst="ellipse">
              <a:avLst/>
            </a:prstGeom>
            <a:solidFill>
              <a:srgbClr val="800000"/>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solidFill>
                    <a:schemeClr val="bg1"/>
                  </a:solidFill>
                  <a:latin typeface="Lucida Sans" pitchFamily="-106" charset="0"/>
                  <a:ea typeface="ＭＳ Ｐゴシック" pitchFamily="-106" charset="-128"/>
                  <a:cs typeface="ＭＳ Ｐゴシック" pitchFamily="-106" charset="-128"/>
                </a:rPr>
                <a:t>Brand</a:t>
              </a:r>
            </a:p>
          </p:txBody>
        </p:sp>
      </p:grpSp>
      <p:grpSp>
        <p:nvGrpSpPr>
          <p:cNvPr id="66" name="Group 65"/>
          <p:cNvGrpSpPr/>
          <p:nvPr/>
        </p:nvGrpSpPr>
        <p:grpSpPr>
          <a:xfrm>
            <a:off x="6464229" y="2393489"/>
            <a:ext cx="808859" cy="791889"/>
            <a:chOff x="6161548" y="1983539"/>
            <a:chExt cx="1171677" cy="1147097"/>
          </a:xfrm>
        </p:grpSpPr>
        <p:sp>
          <p:nvSpPr>
            <p:cNvPr id="67" name="Dodecagon 66"/>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68" name="Oval 67"/>
            <p:cNvSpPr/>
            <p:nvPr/>
          </p:nvSpPr>
          <p:spPr bwMode="auto">
            <a:xfrm>
              <a:off x="6365318" y="2137227"/>
              <a:ext cx="953028" cy="47019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DSP</a:t>
              </a:r>
            </a:p>
          </p:txBody>
        </p:sp>
      </p:grpSp>
      <p:grpSp>
        <p:nvGrpSpPr>
          <p:cNvPr id="69" name="Group 68"/>
          <p:cNvGrpSpPr/>
          <p:nvPr/>
        </p:nvGrpSpPr>
        <p:grpSpPr>
          <a:xfrm>
            <a:off x="6483184" y="3984990"/>
            <a:ext cx="808859" cy="791889"/>
            <a:chOff x="6161548" y="1983539"/>
            <a:chExt cx="1171677" cy="1147097"/>
          </a:xfrm>
        </p:grpSpPr>
        <p:sp>
          <p:nvSpPr>
            <p:cNvPr id="70" name="Dodecagon 69"/>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71" name="Oval 70"/>
            <p:cNvSpPr/>
            <p:nvPr/>
          </p:nvSpPr>
          <p:spPr bwMode="auto">
            <a:xfrm>
              <a:off x="6365318" y="2137227"/>
              <a:ext cx="953028" cy="47019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DSP</a:t>
              </a:r>
            </a:p>
          </p:txBody>
        </p:sp>
      </p:grpSp>
      <p:grpSp>
        <p:nvGrpSpPr>
          <p:cNvPr id="72" name="Group 71"/>
          <p:cNvGrpSpPr/>
          <p:nvPr/>
        </p:nvGrpSpPr>
        <p:grpSpPr>
          <a:xfrm>
            <a:off x="6200470" y="1755639"/>
            <a:ext cx="808859" cy="791889"/>
            <a:chOff x="6161548" y="1983539"/>
            <a:chExt cx="1171677" cy="1147097"/>
          </a:xfrm>
        </p:grpSpPr>
        <p:sp>
          <p:nvSpPr>
            <p:cNvPr id="73" name="Dodecagon 72"/>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74" name="Oval 73"/>
            <p:cNvSpPr/>
            <p:nvPr/>
          </p:nvSpPr>
          <p:spPr bwMode="auto">
            <a:xfrm>
              <a:off x="6365318" y="2137227"/>
              <a:ext cx="953028" cy="47019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DSP</a:t>
              </a:r>
            </a:p>
          </p:txBody>
        </p:sp>
      </p:grpSp>
      <p:cxnSp>
        <p:nvCxnSpPr>
          <p:cNvPr id="20" name="Straight Connector 19"/>
          <p:cNvCxnSpPr>
            <a:stCxn id="53" idx="6"/>
            <a:endCxn id="62" idx="2"/>
          </p:cNvCxnSpPr>
          <p:nvPr/>
        </p:nvCxnSpPr>
        <p:spPr bwMode="auto">
          <a:xfrm>
            <a:off x="7609565" y="3491158"/>
            <a:ext cx="331532" cy="48466"/>
          </a:xfrm>
          <a:prstGeom prst="line">
            <a:avLst/>
          </a:prstGeom>
          <a:solidFill>
            <a:schemeClr val="accent1"/>
          </a:solidFill>
          <a:ln w="28575" cap="flat" cmpd="sng" algn="ctr">
            <a:solidFill>
              <a:schemeClr val="tx1">
                <a:lumMod val="50000"/>
              </a:schemeClr>
            </a:solidFill>
            <a:prstDash val="solid"/>
            <a:round/>
            <a:headEnd type="none" w="med" len="med"/>
            <a:tailEnd type="none" w="med" len="med"/>
          </a:ln>
          <a:effectLst/>
        </p:spPr>
      </p:cxnSp>
      <p:cxnSp>
        <p:nvCxnSpPr>
          <p:cNvPr id="86" name="Straight Connector 85"/>
          <p:cNvCxnSpPr>
            <a:endCxn id="65" idx="0"/>
          </p:cNvCxnSpPr>
          <p:nvPr/>
        </p:nvCxnSpPr>
        <p:spPr bwMode="auto">
          <a:xfrm>
            <a:off x="8448330" y="3792935"/>
            <a:ext cx="201713" cy="312118"/>
          </a:xfrm>
          <a:prstGeom prst="line">
            <a:avLst/>
          </a:prstGeom>
          <a:solidFill>
            <a:schemeClr val="accent1"/>
          </a:solidFill>
          <a:ln w="28575" cap="flat" cmpd="sng" algn="ctr">
            <a:solidFill>
              <a:schemeClr val="tx1">
                <a:lumMod val="50000"/>
              </a:schemeClr>
            </a:solidFill>
            <a:prstDash val="solid"/>
            <a:round/>
            <a:headEnd type="none" w="med" len="med"/>
            <a:tailEnd type="none" w="med" len="med"/>
          </a:ln>
          <a:effectLst/>
        </p:spPr>
      </p:cxnSp>
      <p:cxnSp>
        <p:nvCxnSpPr>
          <p:cNvPr id="92" name="Straight Arrow Connector 91"/>
          <p:cNvCxnSpPr/>
          <p:nvPr/>
        </p:nvCxnSpPr>
        <p:spPr bwMode="auto">
          <a:xfrm>
            <a:off x="5596026" y="3355700"/>
            <a:ext cx="745115" cy="0"/>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93" name="Straight Arrow Connector 92"/>
          <p:cNvCxnSpPr/>
          <p:nvPr/>
        </p:nvCxnSpPr>
        <p:spPr bwMode="auto">
          <a:xfrm flipH="1">
            <a:off x="5596027" y="3601131"/>
            <a:ext cx="745114" cy="0"/>
          </a:xfrm>
          <a:prstGeom prst="straightConnector1">
            <a:avLst/>
          </a:prstGeom>
          <a:solidFill>
            <a:schemeClr val="accent1"/>
          </a:solidFill>
          <a:ln w="28575" cap="rnd" cmpd="sng" algn="ctr">
            <a:solidFill>
              <a:srgbClr val="800000">
                <a:alpha val="50000"/>
              </a:srgbClr>
            </a:solidFill>
            <a:prstDash val="solid"/>
            <a:round/>
            <a:headEnd type="none" w="med" len="med"/>
            <a:tailEnd type="arrow"/>
          </a:ln>
          <a:effectLst/>
        </p:spPr>
      </p:cxnSp>
      <p:cxnSp>
        <p:nvCxnSpPr>
          <p:cNvPr id="98" name="Straight Arrow Connector 97"/>
          <p:cNvCxnSpPr/>
          <p:nvPr/>
        </p:nvCxnSpPr>
        <p:spPr bwMode="auto">
          <a:xfrm flipV="1">
            <a:off x="5411134" y="2186330"/>
            <a:ext cx="930007" cy="655398"/>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99" name="Straight Arrow Connector 98"/>
          <p:cNvCxnSpPr/>
          <p:nvPr/>
        </p:nvCxnSpPr>
        <p:spPr bwMode="auto">
          <a:xfrm flipH="1">
            <a:off x="5596027" y="2841728"/>
            <a:ext cx="803134" cy="363456"/>
          </a:xfrm>
          <a:prstGeom prst="straightConnector1">
            <a:avLst/>
          </a:prstGeom>
          <a:solidFill>
            <a:schemeClr val="accent1"/>
          </a:solidFill>
          <a:ln w="28575" cap="rnd" cmpd="sng" algn="ctr">
            <a:solidFill>
              <a:srgbClr val="800000">
                <a:alpha val="50000"/>
              </a:srgbClr>
            </a:solidFill>
            <a:prstDash val="solid"/>
            <a:round/>
            <a:headEnd type="none" w="med" len="med"/>
            <a:tailEnd type="arrow"/>
          </a:ln>
          <a:effectLst/>
        </p:spPr>
      </p:cxnSp>
      <p:cxnSp>
        <p:nvCxnSpPr>
          <p:cNvPr id="107" name="Straight Arrow Connector 106"/>
          <p:cNvCxnSpPr>
            <a:endCxn id="67" idx="8"/>
          </p:cNvCxnSpPr>
          <p:nvPr/>
        </p:nvCxnSpPr>
        <p:spPr bwMode="auto">
          <a:xfrm flipV="1">
            <a:off x="5596026" y="2683335"/>
            <a:ext cx="868203" cy="415749"/>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112" name="Straight Arrow Connector 111"/>
          <p:cNvCxnSpPr>
            <a:stCxn id="70" idx="8"/>
          </p:cNvCxnSpPr>
          <p:nvPr/>
        </p:nvCxnSpPr>
        <p:spPr bwMode="auto">
          <a:xfrm flipH="1" flipV="1">
            <a:off x="5604742" y="4002657"/>
            <a:ext cx="878442" cy="272179"/>
          </a:xfrm>
          <a:prstGeom prst="straightConnector1">
            <a:avLst/>
          </a:prstGeom>
          <a:solidFill>
            <a:schemeClr val="accent1"/>
          </a:solidFill>
          <a:ln w="28575" cap="rnd" cmpd="sng" algn="ctr">
            <a:solidFill>
              <a:srgbClr val="800000">
                <a:alpha val="50000"/>
              </a:srgbClr>
            </a:solidFill>
            <a:prstDash val="solid"/>
            <a:round/>
            <a:headEnd type="none" w="med" len="med"/>
            <a:tailEnd type="arrow"/>
          </a:ln>
          <a:effectLst/>
        </p:spPr>
      </p:cxnSp>
      <p:cxnSp>
        <p:nvCxnSpPr>
          <p:cNvPr id="113" name="Straight Arrow Connector 112"/>
          <p:cNvCxnSpPr>
            <a:endCxn id="70" idx="9"/>
          </p:cNvCxnSpPr>
          <p:nvPr/>
        </p:nvCxnSpPr>
        <p:spPr bwMode="auto">
          <a:xfrm>
            <a:off x="5604742" y="3830930"/>
            <a:ext cx="986814" cy="260158"/>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118" name="Straight Connector 117"/>
          <p:cNvCxnSpPr>
            <a:stCxn id="28" idx="4"/>
            <a:endCxn id="25" idx="0"/>
          </p:cNvCxnSpPr>
          <p:nvPr/>
        </p:nvCxnSpPr>
        <p:spPr bwMode="auto">
          <a:xfrm flipH="1">
            <a:off x="3438156" y="2687911"/>
            <a:ext cx="8171" cy="356962"/>
          </a:xfrm>
          <a:prstGeom prst="line">
            <a:avLst/>
          </a:prstGeom>
          <a:solidFill>
            <a:schemeClr val="accent1"/>
          </a:solidFill>
          <a:ln w="28575" cap="flat" cmpd="sng" algn="ctr">
            <a:solidFill>
              <a:schemeClr val="tx1">
                <a:lumMod val="50000"/>
              </a:schemeClr>
            </a:solidFill>
            <a:prstDash val="solid"/>
            <a:round/>
            <a:headEnd type="none" w="med" len="med"/>
            <a:tailEnd type="none" w="med" len="med"/>
          </a:ln>
          <a:effectLst/>
        </p:spPr>
      </p:cxnSp>
      <p:sp>
        <p:nvSpPr>
          <p:cNvPr id="121" name="Rectangle 120"/>
          <p:cNvSpPr/>
          <p:nvPr/>
        </p:nvSpPr>
        <p:spPr bwMode="auto">
          <a:xfrm>
            <a:off x="5411134" y="4786253"/>
            <a:ext cx="483582" cy="417463"/>
          </a:xfrm>
          <a:prstGeom prst="rect">
            <a:avLst/>
          </a:prstGeom>
          <a:solidFill>
            <a:srgbClr val="CCFFCC"/>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Ad</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Lucida Sans" pitchFamily="-106" charset="0"/>
                <a:ea typeface="ＭＳ Ｐゴシック" pitchFamily="-106" charset="-128"/>
                <a:cs typeface="ＭＳ Ｐゴシック" pitchFamily="-106" charset="-128"/>
              </a:rPr>
              <a:t>Ex.</a:t>
            </a:r>
            <a:endParaRPr kumimoji="0" lang="en-US" sz="12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cxnSp>
        <p:nvCxnSpPr>
          <p:cNvPr id="123" name="Straight Arrow Connector 122"/>
          <p:cNvCxnSpPr/>
          <p:nvPr/>
        </p:nvCxnSpPr>
        <p:spPr bwMode="auto">
          <a:xfrm>
            <a:off x="5130552" y="4080635"/>
            <a:ext cx="381382" cy="682628"/>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124" name="Straight Arrow Connector 123"/>
          <p:cNvCxnSpPr/>
          <p:nvPr/>
        </p:nvCxnSpPr>
        <p:spPr bwMode="auto">
          <a:xfrm flipH="1" flipV="1">
            <a:off x="4993410" y="4068098"/>
            <a:ext cx="352656" cy="695165"/>
          </a:xfrm>
          <a:prstGeom prst="straightConnector1">
            <a:avLst/>
          </a:prstGeom>
          <a:solidFill>
            <a:schemeClr val="accent1"/>
          </a:solidFill>
          <a:ln w="28575" cap="rnd" cmpd="sng" algn="ctr">
            <a:solidFill>
              <a:srgbClr val="800000">
                <a:alpha val="50000"/>
              </a:srgbClr>
            </a:solidFill>
            <a:prstDash val="solid"/>
            <a:round/>
            <a:headEnd type="none" w="med" len="med"/>
            <a:tailEnd type="arrow"/>
          </a:ln>
          <a:effectLst/>
        </p:spPr>
      </p:cxnSp>
    </p:spTree>
    <p:extLst>
      <p:ext uri="{BB962C8B-B14F-4D97-AF65-F5344CB8AC3E}">
        <p14:creationId xmlns:p14="http://schemas.microsoft.com/office/powerpoint/2010/main" val="1967755296"/>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Terminology</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4</a:t>
            </a:fld>
            <a:endParaRPr lang="en-US" dirty="0"/>
          </a:p>
        </p:txBody>
      </p:sp>
      <p:sp>
        <p:nvSpPr>
          <p:cNvPr id="4" name="Content Placeholder 3"/>
          <p:cNvSpPr>
            <a:spLocks noGrp="1"/>
          </p:cNvSpPr>
          <p:nvPr>
            <p:ph idx="1"/>
          </p:nvPr>
        </p:nvSpPr>
        <p:spPr/>
        <p:txBody>
          <a:bodyPr/>
          <a:lstStyle/>
          <a:p>
            <a:r>
              <a:rPr lang="en-US" dirty="0" smtClean="0"/>
              <a:t>Banner </a:t>
            </a:r>
            <a:r>
              <a:rPr lang="mr-IN" dirty="0" smtClean="0"/>
              <a:t>–</a:t>
            </a:r>
            <a:r>
              <a:rPr lang="en-US" dirty="0" smtClean="0"/>
              <a:t> the available space to place adverts on a web page</a:t>
            </a:r>
          </a:p>
          <a:p>
            <a:r>
              <a:rPr lang="en-US" dirty="0" smtClean="0"/>
              <a:t>Impression </a:t>
            </a:r>
            <a:r>
              <a:rPr lang="mr-IN" dirty="0" smtClean="0"/>
              <a:t>–</a:t>
            </a:r>
            <a:r>
              <a:rPr lang="en-US" dirty="0" smtClean="0"/>
              <a:t> is an ad view</a:t>
            </a:r>
          </a:p>
          <a:p>
            <a:r>
              <a:rPr lang="en-US" dirty="0" smtClean="0"/>
              <a:t>Click through </a:t>
            </a:r>
            <a:r>
              <a:rPr lang="mr-IN" dirty="0" smtClean="0"/>
              <a:t>–</a:t>
            </a:r>
            <a:r>
              <a:rPr lang="en-US" dirty="0" smtClean="0"/>
              <a:t> is when a person clicks on the ad</a:t>
            </a:r>
          </a:p>
          <a:p>
            <a:r>
              <a:rPr lang="en-US" dirty="0" smtClean="0"/>
              <a:t>Click ratio </a:t>
            </a:r>
            <a:r>
              <a:rPr lang="mr-IN" dirty="0" smtClean="0"/>
              <a:t>–</a:t>
            </a:r>
            <a:r>
              <a:rPr lang="en-US" dirty="0" smtClean="0"/>
              <a:t> is the ratio of clicks </a:t>
            </a:r>
            <a:r>
              <a:rPr lang="en-US" dirty="0" err="1" smtClean="0"/>
              <a:t>vs</a:t>
            </a:r>
            <a:r>
              <a:rPr lang="en-US" dirty="0" smtClean="0"/>
              <a:t> views</a:t>
            </a:r>
          </a:p>
        </p:txBody>
      </p:sp>
    </p:spTree>
    <p:extLst>
      <p:ext uri="{BB962C8B-B14F-4D97-AF65-F5344CB8AC3E}">
        <p14:creationId xmlns:p14="http://schemas.microsoft.com/office/powerpoint/2010/main" val="749751349"/>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Display Advertising Platforms - Auction</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40</a:t>
            </a:fld>
            <a:endParaRPr lang="en-US" dirty="0"/>
          </a:p>
        </p:txBody>
      </p:sp>
      <p:sp>
        <p:nvSpPr>
          <p:cNvPr id="50" name="Dodecagon 49"/>
          <p:cNvSpPr/>
          <p:nvPr/>
        </p:nvSpPr>
        <p:spPr bwMode="auto">
          <a:xfrm>
            <a:off x="319338" y="3099085"/>
            <a:ext cx="808858" cy="791889"/>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grpSp>
        <p:nvGrpSpPr>
          <p:cNvPr id="130" name="Group 129"/>
          <p:cNvGrpSpPr/>
          <p:nvPr/>
        </p:nvGrpSpPr>
        <p:grpSpPr>
          <a:xfrm>
            <a:off x="1347668" y="2229374"/>
            <a:ext cx="893705" cy="791889"/>
            <a:chOff x="6161546" y="1983540"/>
            <a:chExt cx="1294583" cy="1147097"/>
          </a:xfrm>
        </p:grpSpPr>
        <p:sp>
          <p:nvSpPr>
            <p:cNvPr id="76" name="Dodecagon 75"/>
            <p:cNvSpPr/>
            <p:nvPr/>
          </p:nvSpPr>
          <p:spPr bwMode="auto">
            <a:xfrm>
              <a:off x="6161546" y="1983540"/>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7" name="Oval 6"/>
            <p:cNvSpPr/>
            <p:nvPr/>
          </p:nvSpPr>
          <p:spPr bwMode="auto">
            <a:xfrm>
              <a:off x="6227532" y="2137228"/>
              <a:ext cx="1228597" cy="843946"/>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Publisher</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Content</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Server</a:t>
              </a:r>
              <a:endParaRPr kumimoji="0" lang="en-US" sz="10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grpSp>
        <p:nvGrpSpPr>
          <p:cNvPr id="136" name="Group 135"/>
          <p:cNvGrpSpPr/>
          <p:nvPr/>
        </p:nvGrpSpPr>
        <p:grpSpPr>
          <a:xfrm>
            <a:off x="1494115" y="3099084"/>
            <a:ext cx="893705" cy="791889"/>
            <a:chOff x="6161546" y="3134862"/>
            <a:chExt cx="1294583" cy="1147098"/>
          </a:xfrm>
        </p:grpSpPr>
        <p:sp>
          <p:nvSpPr>
            <p:cNvPr id="77" name="Dodecagon 76"/>
            <p:cNvSpPr/>
            <p:nvPr/>
          </p:nvSpPr>
          <p:spPr bwMode="auto">
            <a:xfrm>
              <a:off x="6161546" y="3134862"/>
              <a:ext cx="1171677" cy="1147098"/>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8" name="Oval 7"/>
            <p:cNvSpPr/>
            <p:nvPr/>
          </p:nvSpPr>
          <p:spPr bwMode="auto">
            <a:xfrm>
              <a:off x="6227532" y="3284323"/>
              <a:ext cx="1228597" cy="843945"/>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Publisher</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Ad</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Server</a:t>
              </a:r>
              <a:endParaRPr kumimoji="0" lang="en-US" sz="10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sp>
        <p:nvSpPr>
          <p:cNvPr id="9" name="Oval 8"/>
          <p:cNvSpPr/>
          <p:nvPr/>
        </p:nvSpPr>
        <p:spPr bwMode="auto">
          <a:xfrm>
            <a:off x="319338" y="3293357"/>
            <a:ext cx="753691" cy="403345"/>
          </a:xfrm>
          <a:prstGeom prst="ellipse">
            <a:avLst/>
          </a:prstGeom>
          <a:solidFill>
            <a:schemeClr val="bg2"/>
          </a:solidFill>
          <a:ln w="12700" cap="flat" cmpd="sng" algn="ctr">
            <a:solidFill>
              <a:schemeClr val="tx1"/>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User’s</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Browser</a:t>
            </a:r>
            <a:endParaRPr kumimoji="0" lang="en-US" sz="10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cxnSp>
        <p:nvCxnSpPr>
          <p:cNvPr id="11" name="Curved Connector 10"/>
          <p:cNvCxnSpPr>
            <a:stCxn id="50" idx="11"/>
            <a:endCxn id="76" idx="8"/>
          </p:cNvCxnSpPr>
          <p:nvPr/>
        </p:nvCxnSpPr>
        <p:spPr bwMode="auto">
          <a:xfrm rot="5400000" flipH="1" flipV="1">
            <a:off x="799971" y="2551389"/>
            <a:ext cx="579864" cy="515528"/>
          </a:xfrm>
          <a:prstGeom prst="curvedConnector2">
            <a:avLst/>
          </a:prstGeom>
          <a:solidFill>
            <a:schemeClr val="accent1"/>
          </a:solidFill>
          <a:ln w="28575" cap="rnd" cmpd="sng" algn="ctr">
            <a:solidFill>
              <a:schemeClr val="tx2"/>
            </a:solidFill>
            <a:prstDash val="solid"/>
            <a:round/>
            <a:headEnd type="none" w="med" len="med"/>
            <a:tailEnd type="arrow"/>
          </a:ln>
          <a:effectLst/>
        </p:spPr>
      </p:cxnSp>
      <p:cxnSp>
        <p:nvCxnSpPr>
          <p:cNvPr id="89" name="Straight Arrow Connector 88"/>
          <p:cNvCxnSpPr>
            <a:stCxn id="76" idx="7"/>
            <a:endCxn id="50" idx="0"/>
          </p:cNvCxnSpPr>
          <p:nvPr/>
        </p:nvCxnSpPr>
        <p:spPr bwMode="auto">
          <a:xfrm flipH="1">
            <a:off x="1019824" y="2731417"/>
            <a:ext cx="327843" cy="473767"/>
          </a:xfrm>
          <a:prstGeom prst="straightConnector1">
            <a:avLst/>
          </a:prstGeom>
          <a:solidFill>
            <a:schemeClr val="accent1"/>
          </a:solidFill>
          <a:ln w="28575" cap="rnd" cmpd="sng" algn="ctr">
            <a:solidFill>
              <a:schemeClr val="accent2"/>
            </a:solidFill>
            <a:prstDash val="solid"/>
            <a:round/>
            <a:headEnd type="none" w="med" len="med"/>
            <a:tailEnd type="arrow"/>
          </a:ln>
          <a:effectLst/>
        </p:spPr>
      </p:cxnSp>
      <p:cxnSp>
        <p:nvCxnSpPr>
          <p:cNvPr id="94" name="Straight Arrow Connector 93"/>
          <p:cNvCxnSpPr>
            <a:stCxn id="50" idx="1"/>
            <a:endCxn id="77" idx="8"/>
          </p:cNvCxnSpPr>
          <p:nvPr/>
        </p:nvCxnSpPr>
        <p:spPr bwMode="auto">
          <a:xfrm>
            <a:off x="1128196" y="3388931"/>
            <a:ext cx="365918" cy="1"/>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122" name="Straight Arrow Connector 121"/>
          <p:cNvCxnSpPr/>
          <p:nvPr/>
        </p:nvCxnSpPr>
        <p:spPr bwMode="auto">
          <a:xfrm>
            <a:off x="4034336" y="3355700"/>
            <a:ext cx="469602" cy="0"/>
          </a:xfrm>
          <a:prstGeom prst="straightConnector1">
            <a:avLst/>
          </a:prstGeom>
          <a:solidFill>
            <a:schemeClr val="accent1"/>
          </a:solidFill>
          <a:ln w="28575" cap="rnd" cmpd="sng" algn="ctr">
            <a:solidFill>
              <a:schemeClr val="tx2"/>
            </a:solidFill>
            <a:prstDash val="solid"/>
            <a:round/>
            <a:headEnd type="none" w="med" len="med"/>
            <a:tailEnd type="arrow"/>
          </a:ln>
          <a:effectLst/>
        </p:spPr>
      </p:cxnSp>
      <p:grpSp>
        <p:nvGrpSpPr>
          <p:cNvPr id="22" name="Group 21"/>
          <p:cNvGrpSpPr/>
          <p:nvPr/>
        </p:nvGrpSpPr>
        <p:grpSpPr>
          <a:xfrm>
            <a:off x="2865488" y="2938776"/>
            <a:ext cx="1145336" cy="950042"/>
            <a:chOff x="6012291" y="1983539"/>
            <a:chExt cx="1659082" cy="1376191"/>
          </a:xfrm>
        </p:grpSpPr>
        <p:sp>
          <p:nvSpPr>
            <p:cNvPr id="23" name="Dodecagon 22"/>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25" name="Oval 24"/>
            <p:cNvSpPr/>
            <p:nvPr/>
          </p:nvSpPr>
          <p:spPr bwMode="auto">
            <a:xfrm>
              <a:off x="6012291" y="2137227"/>
              <a:ext cx="1659082" cy="122250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Supply</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Side</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Platform</a:t>
              </a:r>
            </a:p>
          </p:txBody>
        </p:sp>
      </p:grpSp>
      <p:grpSp>
        <p:nvGrpSpPr>
          <p:cNvPr id="26" name="Group 25"/>
          <p:cNvGrpSpPr/>
          <p:nvPr/>
        </p:nvGrpSpPr>
        <p:grpSpPr>
          <a:xfrm>
            <a:off x="2865488" y="1997545"/>
            <a:ext cx="1161678" cy="791889"/>
            <a:chOff x="6000452" y="1983539"/>
            <a:chExt cx="1682756" cy="1147097"/>
          </a:xfrm>
        </p:grpSpPr>
        <p:sp>
          <p:nvSpPr>
            <p:cNvPr id="27" name="Dodecagon 26"/>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28" name="Oval 27"/>
            <p:cNvSpPr/>
            <p:nvPr/>
          </p:nvSpPr>
          <p:spPr bwMode="auto">
            <a:xfrm>
              <a:off x="6000452" y="2137227"/>
              <a:ext cx="1682756" cy="846348"/>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800" dirty="0" smtClean="0">
                  <a:latin typeface="Lucida Sans" pitchFamily="-106" charset="0"/>
                  <a:ea typeface="ＭＳ Ｐゴシック" pitchFamily="-106" charset="-128"/>
                  <a:cs typeface="ＭＳ Ｐゴシック" pitchFamily="-106" charset="-128"/>
                </a:rPr>
                <a:t>Data</a:t>
              </a:r>
            </a:p>
            <a:p>
              <a:pPr marL="0" marR="0" indent="0" algn="ctr" defTabSz="914400" rtl="0" eaLnBrk="0" fontAlgn="base" latinLnBrk="0" hangingPunct="0">
                <a:lnSpc>
                  <a:spcPct val="100000"/>
                </a:lnSpc>
                <a:spcBef>
                  <a:spcPct val="0"/>
                </a:spcBef>
                <a:spcAft>
                  <a:spcPct val="0"/>
                </a:spcAft>
                <a:buClrTx/>
                <a:buSzTx/>
                <a:buFontTx/>
                <a:buNone/>
                <a:tabLst/>
              </a:pPr>
              <a:r>
                <a:rPr lang="en-US" sz="800" dirty="0" smtClean="0">
                  <a:latin typeface="Lucida Sans" pitchFamily="-106" charset="0"/>
                  <a:ea typeface="ＭＳ Ｐゴシック" pitchFamily="-106" charset="-128"/>
                  <a:cs typeface="ＭＳ Ｐゴシック" pitchFamily="-106" charset="-128"/>
                </a:rPr>
                <a:t>Management</a:t>
              </a:r>
            </a:p>
            <a:p>
              <a:pPr marL="0" marR="0" indent="0" algn="ctr" defTabSz="914400" rtl="0" eaLnBrk="0" fontAlgn="base" latinLnBrk="0" hangingPunct="0">
                <a:lnSpc>
                  <a:spcPct val="100000"/>
                </a:lnSpc>
                <a:spcBef>
                  <a:spcPct val="0"/>
                </a:spcBef>
                <a:spcAft>
                  <a:spcPct val="0"/>
                </a:spcAft>
                <a:buClrTx/>
                <a:buSzTx/>
                <a:buFontTx/>
                <a:buNone/>
                <a:tabLst/>
              </a:pPr>
              <a:r>
                <a:rPr lang="en-US" sz="800" dirty="0" smtClean="0">
                  <a:latin typeface="Lucida Sans" pitchFamily="-106" charset="0"/>
                  <a:ea typeface="ＭＳ Ｐゴシック" pitchFamily="-106" charset="-128"/>
                  <a:cs typeface="ＭＳ Ｐゴシック" pitchFamily="-106" charset="-128"/>
                </a:rPr>
                <a:t>Platform</a:t>
              </a:r>
            </a:p>
          </p:txBody>
        </p:sp>
      </p:grpSp>
      <p:cxnSp>
        <p:nvCxnSpPr>
          <p:cNvPr id="46" name="Straight Arrow Connector 45"/>
          <p:cNvCxnSpPr/>
          <p:nvPr/>
        </p:nvCxnSpPr>
        <p:spPr bwMode="auto">
          <a:xfrm>
            <a:off x="2404537" y="3385734"/>
            <a:ext cx="365918" cy="1"/>
          </a:xfrm>
          <a:prstGeom prst="straightConnector1">
            <a:avLst/>
          </a:prstGeom>
          <a:solidFill>
            <a:schemeClr val="accent1"/>
          </a:solidFill>
          <a:ln w="28575" cap="rnd" cmpd="sng" algn="ctr">
            <a:solidFill>
              <a:schemeClr val="tx2"/>
            </a:solidFill>
            <a:prstDash val="solid"/>
            <a:round/>
            <a:headEnd type="none" w="med" len="med"/>
            <a:tailEnd type="arrow"/>
          </a:ln>
          <a:effectLst/>
        </p:spPr>
      </p:cxnSp>
      <p:sp>
        <p:nvSpPr>
          <p:cNvPr id="13" name="Rectangle 12"/>
          <p:cNvSpPr/>
          <p:nvPr/>
        </p:nvSpPr>
        <p:spPr bwMode="auto">
          <a:xfrm>
            <a:off x="4503938" y="2976990"/>
            <a:ext cx="1008000" cy="1008000"/>
          </a:xfrm>
          <a:prstGeom prst="rect">
            <a:avLst/>
          </a:prstGeom>
          <a:solidFill>
            <a:srgbClr val="CCFFCC"/>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Ad</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Lucida Sans" pitchFamily="-106" charset="0"/>
                <a:ea typeface="ＭＳ Ｐゴシック" pitchFamily="-106" charset="-128"/>
                <a:cs typeface="ＭＳ Ｐゴシック" pitchFamily="-106" charset="-128"/>
              </a:rPr>
              <a:t>Exchange</a:t>
            </a:r>
            <a:endParaRPr kumimoji="0" lang="en-US" sz="12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nvGrpSpPr>
          <p:cNvPr id="51" name="Group 50"/>
          <p:cNvGrpSpPr/>
          <p:nvPr/>
        </p:nvGrpSpPr>
        <p:grpSpPr>
          <a:xfrm>
            <a:off x="6464229" y="2963088"/>
            <a:ext cx="1145336" cy="950042"/>
            <a:chOff x="6012291" y="1983539"/>
            <a:chExt cx="1659082" cy="1376191"/>
          </a:xfrm>
        </p:grpSpPr>
        <p:sp>
          <p:nvSpPr>
            <p:cNvPr id="52" name="Dodecagon 51"/>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53" name="Oval 52"/>
            <p:cNvSpPr/>
            <p:nvPr/>
          </p:nvSpPr>
          <p:spPr bwMode="auto">
            <a:xfrm>
              <a:off x="6012291" y="2137227"/>
              <a:ext cx="1659082" cy="122250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Demand</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Side</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Platform</a:t>
              </a:r>
            </a:p>
          </p:txBody>
        </p:sp>
      </p:grpSp>
      <p:grpSp>
        <p:nvGrpSpPr>
          <p:cNvPr id="60" name="Group 59"/>
          <p:cNvGrpSpPr/>
          <p:nvPr/>
        </p:nvGrpSpPr>
        <p:grpSpPr>
          <a:xfrm>
            <a:off x="7846806" y="3121241"/>
            <a:ext cx="808861" cy="791889"/>
            <a:chOff x="6161546" y="4281959"/>
            <a:chExt cx="1171681" cy="1147098"/>
          </a:xfrm>
        </p:grpSpPr>
        <p:sp>
          <p:nvSpPr>
            <p:cNvPr id="61" name="Dodecagon 60"/>
            <p:cNvSpPr/>
            <p:nvPr/>
          </p:nvSpPr>
          <p:spPr bwMode="auto">
            <a:xfrm>
              <a:off x="6161546" y="4281959"/>
              <a:ext cx="1171676" cy="1147098"/>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62" name="Oval 61"/>
            <p:cNvSpPr/>
            <p:nvPr/>
          </p:nvSpPr>
          <p:spPr bwMode="auto">
            <a:xfrm>
              <a:off x="6298132" y="4466039"/>
              <a:ext cx="1035095" cy="843945"/>
            </a:xfrm>
            <a:prstGeom prst="ellipse">
              <a:avLst/>
            </a:prstGeom>
            <a:solidFill>
              <a:srgbClr val="800000"/>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solidFill>
                    <a:schemeClr val="bg1"/>
                  </a:solidFill>
                  <a:latin typeface="Lucida Sans" pitchFamily="-106" charset="0"/>
                  <a:ea typeface="ＭＳ Ｐゴシック" pitchFamily="-106" charset="-128"/>
                  <a:cs typeface="ＭＳ Ｐゴシック" pitchFamily="-106" charset="-128"/>
                </a:rPr>
                <a:t>Agency</a:t>
              </a:r>
            </a:p>
          </p:txBody>
        </p:sp>
      </p:grpSp>
      <p:grpSp>
        <p:nvGrpSpPr>
          <p:cNvPr id="63" name="Group 62"/>
          <p:cNvGrpSpPr/>
          <p:nvPr/>
        </p:nvGrpSpPr>
        <p:grpSpPr>
          <a:xfrm>
            <a:off x="8198467" y="3977975"/>
            <a:ext cx="808861" cy="791889"/>
            <a:chOff x="6161546" y="4281959"/>
            <a:chExt cx="1171681" cy="1147098"/>
          </a:xfrm>
        </p:grpSpPr>
        <p:sp>
          <p:nvSpPr>
            <p:cNvPr id="64" name="Dodecagon 63"/>
            <p:cNvSpPr/>
            <p:nvPr/>
          </p:nvSpPr>
          <p:spPr bwMode="auto">
            <a:xfrm>
              <a:off x="6161546" y="4281959"/>
              <a:ext cx="1171676" cy="1147098"/>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65" name="Oval 64"/>
            <p:cNvSpPr/>
            <p:nvPr/>
          </p:nvSpPr>
          <p:spPr bwMode="auto">
            <a:xfrm>
              <a:off x="6298132" y="4466039"/>
              <a:ext cx="1035095" cy="843945"/>
            </a:xfrm>
            <a:prstGeom prst="ellipse">
              <a:avLst/>
            </a:prstGeom>
            <a:solidFill>
              <a:srgbClr val="800000"/>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solidFill>
                    <a:schemeClr val="bg1"/>
                  </a:solidFill>
                  <a:latin typeface="Lucida Sans" pitchFamily="-106" charset="0"/>
                  <a:ea typeface="ＭＳ Ｐゴシック" pitchFamily="-106" charset="-128"/>
                  <a:cs typeface="ＭＳ Ｐゴシック" pitchFamily="-106" charset="-128"/>
                </a:rPr>
                <a:t>Brand</a:t>
              </a:r>
            </a:p>
          </p:txBody>
        </p:sp>
      </p:grpSp>
      <p:grpSp>
        <p:nvGrpSpPr>
          <p:cNvPr id="66" name="Group 65"/>
          <p:cNvGrpSpPr/>
          <p:nvPr/>
        </p:nvGrpSpPr>
        <p:grpSpPr>
          <a:xfrm>
            <a:off x="6464229" y="2393489"/>
            <a:ext cx="808859" cy="791889"/>
            <a:chOff x="6161548" y="1983539"/>
            <a:chExt cx="1171677" cy="1147097"/>
          </a:xfrm>
        </p:grpSpPr>
        <p:sp>
          <p:nvSpPr>
            <p:cNvPr id="67" name="Dodecagon 66"/>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68" name="Oval 67"/>
            <p:cNvSpPr/>
            <p:nvPr/>
          </p:nvSpPr>
          <p:spPr bwMode="auto">
            <a:xfrm>
              <a:off x="6365318" y="2137227"/>
              <a:ext cx="953028" cy="47019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DSP</a:t>
              </a:r>
            </a:p>
          </p:txBody>
        </p:sp>
      </p:grpSp>
      <p:grpSp>
        <p:nvGrpSpPr>
          <p:cNvPr id="69" name="Group 68"/>
          <p:cNvGrpSpPr/>
          <p:nvPr/>
        </p:nvGrpSpPr>
        <p:grpSpPr>
          <a:xfrm>
            <a:off x="6483184" y="3984990"/>
            <a:ext cx="808859" cy="791889"/>
            <a:chOff x="6161548" y="1983539"/>
            <a:chExt cx="1171677" cy="1147097"/>
          </a:xfrm>
        </p:grpSpPr>
        <p:sp>
          <p:nvSpPr>
            <p:cNvPr id="70" name="Dodecagon 69"/>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71" name="Oval 70"/>
            <p:cNvSpPr/>
            <p:nvPr/>
          </p:nvSpPr>
          <p:spPr bwMode="auto">
            <a:xfrm>
              <a:off x="6365318" y="2137227"/>
              <a:ext cx="953028" cy="47019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DSP</a:t>
              </a:r>
            </a:p>
          </p:txBody>
        </p:sp>
      </p:grpSp>
      <p:grpSp>
        <p:nvGrpSpPr>
          <p:cNvPr id="72" name="Group 71"/>
          <p:cNvGrpSpPr/>
          <p:nvPr/>
        </p:nvGrpSpPr>
        <p:grpSpPr>
          <a:xfrm>
            <a:off x="6200470" y="1755639"/>
            <a:ext cx="808859" cy="791889"/>
            <a:chOff x="6161548" y="1983539"/>
            <a:chExt cx="1171677" cy="1147097"/>
          </a:xfrm>
        </p:grpSpPr>
        <p:sp>
          <p:nvSpPr>
            <p:cNvPr id="73" name="Dodecagon 72"/>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74" name="Oval 73"/>
            <p:cNvSpPr/>
            <p:nvPr/>
          </p:nvSpPr>
          <p:spPr bwMode="auto">
            <a:xfrm>
              <a:off x="6365318" y="2137227"/>
              <a:ext cx="953028" cy="47019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DSP</a:t>
              </a:r>
            </a:p>
          </p:txBody>
        </p:sp>
      </p:grpSp>
      <p:cxnSp>
        <p:nvCxnSpPr>
          <p:cNvPr id="20" name="Straight Connector 19"/>
          <p:cNvCxnSpPr>
            <a:stCxn id="53" idx="6"/>
            <a:endCxn id="62" idx="2"/>
          </p:cNvCxnSpPr>
          <p:nvPr/>
        </p:nvCxnSpPr>
        <p:spPr bwMode="auto">
          <a:xfrm>
            <a:off x="7609565" y="3491158"/>
            <a:ext cx="331532" cy="48466"/>
          </a:xfrm>
          <a:prstGeom prst="line">
            <a:avLst/>
          </a:prstGeom>
          <a:solidFill>
            <a:schemeClr val="accent1"/>
          </a:solidFill>
          <a:ln w="28575" cap="flat" cmpd="sng" algn="ctr">
            <a:solidFill>
              <a:schemeClr val="tx1">
                <a:lumMod val="50000"/>
              </a:schemeClr>
            </a:solidFill>
            <a:prstDash val="solid"/>
            <a:round/>
            <a:headEnd type="none" w="med" len="med"/>
            <a:tailEnd type="none" w="med" len="med"/>
          </a:ln>
          <a:effectLst/>
        </p:spPr>
      </p:cxnSp>
      <p:cxnSp>
        <p:nvCxnSpPr>
          <p:cNvPr id="86" name="Straight Connector 85"/>
          <p:cNvCxnSpPr>
            <a:endCxn id="65" idx="0"/>
          </p:cNvCxnSpPr>
          <p:nvPr/>
        </p:nvCxnSpPr>
        <p:spPr bwMode="auto">
          <a:xfrm>
            <a:off x="8448330" y="3792935"/>
            <a:ext cx="201713" cy="312118"/>
          </a:xfrm>
          <a:prstGeom prst="line">
            <a:avLst/>
          </a:prstGeom>
          <a:solidFill>
            <a:schemeClr val="accent1"/>
          </a:solidFill>
          <a:ln w="28575" cap="flat" cmpd="sng" algn="ctr">
            <a:solidFill>
              <a:schemeClr val="tx1">
                <a:lumMod val="50000"/>
              </a:schemeClr>
            </a:solidFill>
            <a:prstDash val="solid"/>
            <a:round/>
            <a:headEnd type="none" w="med" len="med"/>
            <a:tailEnd type="none" w="med" len="med"/>
          </a:ln>
          <a:effectLst/>
        </p:spPr>
      </p:cxnSp>
      <p:cxnSp>
        <p:nvCxnSpPr>
          <p:cNvPr id="92" name="Straight Arrow Connector 91"/>
          <p:cNvCxnSpPr/>
          <p:nvPr/>
        </p:nvCxnSpPr>
        <p:spPr bwMode="auto">
          <a:xfrm>
            <a:off x="5596026" y="3355700"/>
            <a:ext cx="745115" cy="0"/>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93" name="Straight Arrow Connector 92"/>
          <p:cNvCxnSpPr/>
          <p:nvPr/>
        </p:nvCxnSpPr>
        <p:spPr bwMode="auto">
          <a:xfrm flipH="1">
            <a:off x="5596027" y="3601131"/>
            <a:ext cx="745114" cy="0"/>
          </a:xfrm>
          <a:prstGeom prst="straightConnector1">
            <a:avLst/>
          </a:prstGeom>
          <a:solidFill>
            <a:schemeClr val="accent1"/>
          </a:solidFill>
          <a:ln w="28575" cap="rnd" cmpd="sng" algn="ctr">
            <a:solidFill>
              <a:srgbClr val="800000"/>
            </a:solidFill>
            <a:prstDash val="solid"/>
            <a:round/>
            <a:headEnd type="none" w="med" len="med"/>
            <a:tailEnd type="arrow"/>
          </a:ln>
          <a:effectLst/>
        </p:spPr>
      </p:cxnSp>
      <p:cxnSp>
        <p:nvCxnSpPr>
          <p:cNvPr id="98" name="Straight Arrow Connector 97"/>
          <p:cNvCxnSpPr/>
          <p:nvPr/>
        </p:nvCxnSpPr>
        <p:spPr bwMode="auto">
          <a:xfrm flipV="1">
            <a:off x="5411134" y="2186330"/>
            <a:ext cx="930007" cy="655398"/>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99" name="Straight Arrow Connector 98"/>
          <p:cNvCxnSpPr/>
          <p:nvPr/>
        </p:nvCxnSpPr>
        <p:spPr bwMode="auto">
          <a:xfrm flipH="1">
            <a:off x="5596027" y="2841728"/>
            <a:ext cx="803134" cy="363456"/>
          </a:xfrm>
          <a:prstGeom prst="straightConnector1">
            <a:avLst/>
          </a:prstGeom>
          <a:solidFill>
            <a:schemeClr val="accent1"/>
          </a:solidFill>
          <a:ln w="28575" cap="rnd" cmpd="sng" algn="ctr">
            <a:solidFill>
              <a:srgbClr val="800000">
                <a:alpha val="50000"/>
              </a:srgbClr>
            </a:solidFill>
            <a:prstDash val="solid"/>
            <a:round/>
            <a:headEnd type="none" w="med" len="med"/>
            <a:tailEnd type="arrow"/>
          </a:ln>
          <a:effectLst/>
        </p:spPr>
      </p:cxnSp>
      <p:cxnSp>
        <p:nvCxnSpPr>
          <p:cNvPr id="107" name="Straight Arrow Connector 106"/>
          <p:cNvCxnSpPr>
            <a:endCxn id="67" idx="8"/>
          </p:cNvCxnSpPr>
          <p:nvPr/>
        </p:nvCxnSpPr>
        <p:spPr bwMode="auto">
          <a:xfrm flipV="1">
            <a:off x="5596026" y="2683335"/>
            <a:ext cx="868203" cy="415749"/>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112" name="Straight Arrow Connector 111"/>
          <p:cNvCxnSpPr>
            <a:stCxn id="70" idx="8"/>
          </p:cNvCxnSpPr>
          <p:nvPr/>
        </p:nvCxnSpPr>
        <p:spPr bwMode="auto">
          <a:xfrm flipH="1" flipV="1">
            <a:off x="5604742" y="4002657"/>
            <a:ext cx="878442" cy="272179"/>
          </a:xfrm>
          <a:prstGeom prst="straightConnector1">
            <a:avLst/>
          </a:prstGeom>
          <a:solidFill>
            <a:schemeClr val="accent1"/>
          </a:solidFill>
          <a:ln w="28575" cap="rnd" cmpd="sng" algn="ctr">
            <a:solidFill>
              <a:srgbClr val="800000">
                <a:alpha val="50000"/>
              </a:srgbClr>
            </a:solidFill>
            <a:prstDash val="solid"/>
            <a:round/>
            <a:headEnd type="none" w="med" len="med"/>
            <a:tailEnd type="arrow"/>
          </a:ln>
          <a:effectLst/>
        </p:spPr>
      </p:cxnSp>
      <p:cxnSp>
        <p:nvCxnSpPr>
          <p:cNvPr id="113" name="Straight Arrow Connector 112"/>
          <p:cNvCxnSpPr>
            <a:endCxn id="70" idx="9"/>
          </p:cNvCxnSpPr>
          <p:nvPr/>
        </p:nvCxnSpPr>
        <p:spPr bwMode="auto">
          <a:xfrm>
            <a:off x="5604742" y="3830930"/>
            <a:ext cx="986814" cy="260158"/>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118" name="Straight Connector 117"/>
          <p:cNvCxnSpPr>
            <a:stCxn id="28" idx="4"/>
            <a:endCxn id="25" idx="0"/>
          </p:cNvCxnSpPr>
          <p:nvPr/>
        </p:nvCxnSpPr>
        <p:spPr bwMode="auto">
          <a:xfrm flipH="1">
            <a:off x="3438156" y="2687911"/>
            <a:ext cx="8171" cy="356962"/>
          </a:xfrm>
          <a:prstGeom prst="line">
            <a:avLst/>
          </a:prstGeom>
          <a:solidFill>
            <a:schemeClr val="accent1"/>
          </a:solidFill>
          <a:ln w="28575" cap="flat" cmpd="sng" algn="ctr">
            <a:solidFill>
              <a:schemeClr val="tx1">
                <a:lumMod val="50000"/>
              </a:schemeClr>
            </a:solidFill>
            <a:prstDash val="solid"/>
            <a:round/>
            <a:headEnd type="none" w="med" len="med"/>
            <a:tailEnd type="none" w="med" len="med"/>
          </a:ln>
          <a:effectLst/>
        </p:spPr>
      </p:cxnSp>
      <p:sp>
        <p:nvSpPr>
          <p:cNvPr id="121" name="Rectangle 120"/>
          <p:cNvSpPr/>
          <p:nvPr/>
        </p:nvSpPr>
        <p:spPr bwMode="auto">
          <a:xfrm>
            <a:off x="5411134" y="4786253"/>
            <a:ext cx="483582" cy="417463"/>
          </a:xfrm>
          <a:prstGeom prst="rect">
            <a:avLst/>
          </a:prstGeom>
          <a:solidFill>
            <a:srgbClr val="CCFFCC"/>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Ad</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Lucida Sans" pitchFamily="-106" charset="0"/>
                <a:ea typeface="ＭＳ Ｐゴシック" pitchFamily="-106" charset="-128"/>
                <a:cs typeface="ＭＳ Ｐゴシック" pitchFamily="-106" charset="-128"/>
              </a:rPr>
              <a:t>Ex.</a:t>
            </a:r>
            <a:endParaRPr kumimoji="0" lang="en-US" sz="12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cxnSp>
        <p:nvCxnSpPr>
          <p:cNvPr id="123" name="Straight Arrow Connector 122"/>
          <p:cNvCxnSpPr/>
          <p:nvPr/>
        </p:nvCxnSpPr>
        <p:spPr bwMode="auto">
          <a:xfrm>
            <a:off x="5130552" y="4080635"/>
            <a:ext cx="381382" cy="682628"/>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124" name="Straight Arrow Connector 123"/>
          <p:cNvCxnSpPr/>
          <p:nvPr/>
        </p:nvCxnSpPr>
        <p:spPr bwMode="auto">
          <a:xfrm flipH="1" flipV="1">
            <a:off x="4993410" y="4068098"/>
            <a:ext cx="352656" cy="695165"/>
          </a:xfrm>
          <a:prstGeom prst="straightConnector1">
            <a:avLst/>
          </a:prstGeom>
          <a:solidFill>
            <a:schemeClr val="accent1"/>
          </a:solidFill>
          <a:ln w="28575" cap="rnd" cmpd="sng" algn="ctr">
            <a:solidFill>
              <a:srgbClr val="800000">
                <a:alpha val="50000"/>
              </a:srgbClr>
            </a:solidFill>
            <a:prstDash val="solid"/>
            <a:round/>
            <a:headEnd type="none" w="med" len="med"/>
            <a:tailEnd type="arrow"/>
          </a:ln>
          <a:effectLst/>
        </p:spPr>
      </p:cxnSp>
    </p:spTree>
    <p:extLst>
      <p:ext uri="{BB962C8B-B14F-4D97-AF65-F5344CB8AC3E}">
        <p14:creationId xmlns:p14="http://schemas.microsoft.com/office/powerpoint/2010/main" val="590299582"/>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Display Advertising Platforms - Auction</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41</a:t>
            </a:fld>
            <a:endParaRPr lang="en-US" dirty="0"/>
          </a:p>
        </p:txBody>
      </p:sp>
      <p:sp>
        <p:nvSpPr>
          <p:cNvPr id="50" name="Dodecagon 49"/>
          <p:cNvSpPr/>
          <p:nvPr/>
        </p:nvSpPr>
        <p:spPr bwMode="auto">
          <a:xfrm>
            <a:off x="319338" y="3099085"/>
            <a:ext cx="808858" cy="791889"/>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grpSp>
        <p:nvGrpSpPr>
          <p:cNvPr id="130" name="Group 129"/>
          <p:cNvGrpSpPr/>
          <p:nvPr/>
        </p:nvGrpSpPr>
        <p:grpSpPr>
          <a:xfrm>
            <a:off x="1347668" y="2229374"/>
            <a:ext cx="893705" cy="791889"/>
            <a:chOff x="6161546" y="1983540"/>
            <a:chExt cx="1294583" cy="1147097"/>
          </a:xfrm>
        </p:grpSpPr>
        <p:sp>
          <p:nvSpPr>
            <p:cNvPr id="76" name="Dodecagon 75"/>
            <p:cNvSpPr/>
            <p:nvPr/>
          </p:nvSpPr>
          <p:spPr bwMode="auto">
            <a:xfrm>
              <a:off x="6161546" y="1983540"/>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7" name="Oval 6"/>
            <p:cNvSpPr/>
            <p:nvPr/>
          </p:nvSpPr>
          <p:spPr bwMode="auto">
            <a:xfrm>
              <a:off x="6227532" y="2137228"/>
              <a:ext cx="1228597" cy="843946"/>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Publisher</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Content</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Server</a:t>
              </a:r>
              <a:endParaRPr kumimoji="0" lang="en-US" sz="10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grpSp>
        <p:nvGrpSpPr>
          <p:cNvPr id="136" name="Group 135"/>
          <p:cNvGrpSpPr/>
          <p:nvPr/>
        </p:nvGrpSpPr>
        <p:grpSpPr>
          <a:xfrm>
            <a:off x="1494115" y="3099084"/>
            <a:ext cx="893705" cy="791889"/>
            <a:chOff x="6161546" y="3134862"/>
            <a:chExt cx="1294583" cy="1147098"/>
          </a:xfrm>
        </p:grpSpPr>
        <p:sp>
          <p:nvSpPr>
            <p:cNvPr id="77" name="Dodecagon 76"/>
            <p:cNvSpPr/>
            <p:nvPr/>
          </p:nvSpPr>
          <p:spPr bwMode="auto">
            <a:xfrm>
              <a:off x="6161546" y="3134862"/>
              <a:ext cx="1171677" cy="1147098"/>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8" name="Oval 7"/>
            <p:cNvSpPr/>
            <p:nvPr/>
          </p:nvSpPr>
          <p:spPr bwMode="auto">
            <a:xfrm>
              <a:off x="6227532" y="3284323"/>
              <a:ext cx="1228597" cy="843945"/>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Publisher</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Ad</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Server</a:t>
              </a:r>
              <a:endParaRPr kumimoji="0" lang="en-US" sz="10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sp>
        <p:nvSpPr>
          <p:cNvPr id="9" name="Oval 8"/>
          <p:cNvSpPr/>
          <p:nvPr/>
        </p:nvSpPr>
        <p:spPr bwMode="auto">
          <a:xfrm>
            <a:off x="319338" y="3293357"/>
            <a:ext cx="753691" cy="403345"/>
          </a:xfrm>
          <a:prstGeom prst="ellipse">
            <a:avLst/>
          </a:prstGeom>
          <a:solidFill>
            <a:schemeClr val="bg2"/>
          </a:solidFill>
          <a:ln w="12700" cap="flat" cmpd="sng" algn="ctr">
            <a:solidFill>
              <a:schemeClr val="tx1"/>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User’s</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Browser</a:t>
            </a:r>
            <a:endParaRPr kumimoji="0" lang="en-US" sz="10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cxnSp>
        <p:nvCxnSpPr>
          <p:cNvPr id="11" name="Curved Connector 10"/>
          <p:cNvCxnSpPr>
            <a:stCxn id="50" idx="11"/>
            <a:endCxn id="76" idx="8"/>
          </p:cNvCxnSpPr>
          <p:nvPr/>
        </p:nvCxnSpPr>
        <p:spPr bwMode="auto">
          <a:xfrm rot="5400000" flipH="1" flipV="1">
            <a:off x="799971" y="2551389"/>
            <a:ext cx="579864" cy="515528"/>
          </a:xfrm>
          <a:prstGeom prst="curvedConnector2">
            <a:avLst/>
          </a:prstGeom>
          <a:solidFill>
            <a:schemeClr val="accent1"/>
          </a:solidFill>
          <a:ln w="28575" cap="rnd" cmpd="sng" algn="ctr">
            <a:solidFill>
              <a:schemeClr val="tx2"/>
            </a:solidFill>
            <a:prstDash val="solid"/>
            <a:round/>
            <a:headEnd type="none" w="med" len="med"/>
            <a:tailEnd type="arrow"/>
          </a:ln>
          <a:effectLst/>
        </p:spPr>
      </p:cxnSp>
      <p:cxnSp>
        <p:nvCxnSpPr>
          <p:cNvPr id="89" name="Straight Arrow Connector 88"/>
          <p:cNvCxnSpPr>
            <a:stCxn id="76" idx="7"/>
            <a:endCxn id="50" idx="0"/>
          </p:cNvCxnSpPr>
          <p:nvPr/>
        </p:nvCxnSpPr>
        <p:spPr bwMode="auto">
          <a:xfrm flipH="1">
            <a:off x="1019824" y="2731417"/>
            <a:ext cx="327843" cy="473767"/>
          </a:xfrm>
          <a:prstGeom prst="straightConnector1">
            <a:avLst/>
          </a:prstGeom>
          <a:solidFill>
            <a:schemeClr val="accent1"/>
          </a:solidFill>
          <a:ln w="28575" cap="rnd" cmpd="sng" algn="ctr">
            <a:solidFill>
              <a:schemeClr val="accent2"/>
            </a:solidFill>
            <a:prstDash val="solid"/>
            <a:round/>
            <a:headEnd type="none" w="med" len="med"/>
            <a:tailEnd type="arrow"/>
          </a:ln>
          <a:effectLst/>
        </p:spPr>
      </p:cxnSp>
      <p:cxnSp>
        <p:nvCxnSpPr>
          <p:cNvPr id="94" name="Straight Arrow Connector 93"/>
          <p:cNvCxnSpPr>
            <a:stCxn id="50" idx="1"/>
            <a:endCxn id="77" idx="8"/>
          </p:cNvCxnSpPr>
          <p:nvPr/>
        </p:nvCxnSpPr>
        <p:spPr bwMode="auto">
          <a:xfrm>
            <a:off x="1128196" y="3388931"/>
            <a:ext cx="365918" cy="1"/>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122" name="Straight Arrow Connector 121"/>
          <p:cNvCxnSpPr/>
          <p:nvPr/>
        </p:nvCxnSpPr>
        <p:spPr bwMode="auto">
          <a:xfrm>
            <a:off x="4034336" y="3355700"/>
            <a:ext cx="469602" cy="0"/>
          </a:xfrm>
          <a:prstGeom prst="straightConnector1">
            <a:avLst/>
          </a:prstGeom>
          <a:solidFill>
            <a:schemeClr val="accent1"/>
          </a:solidFill>
          <a:ln w="28575" cap="rnd" cmpd="sng" algn="ctr">
            <a:solidFill>
              <a:schemeClr val="tx2"/>
            </a:solidFill>
            <a:prstDash val="solid"/>
            <a:round/>
            <a:headEnd type="none" w="med" len="med"/>
            <a:tailEnd type="arrow"/>
          </a:ln>
          <a:effectLst/>
        </p:spPr>
      </p:cxnSp>
      <p:grpSp>
        <p:nvGrpSpPr>
          <p:cNvPr id="22" name="Group 21"/>
          <p:cNvGrpSpPr/>
          <p:nvPr/>
        </p:nvGrpSpPr>
        <p:grpSpPr>
          <a:xfrm>
            <a:off x="2865488" y="2938776"/>
            <a:ext cx="1145336" cy="950042"/>
            <a:chOff x="6012291" y="1983539"/>
            <a:chExt cx="1659082" cy="1376191"/>
          </a:xfrm>
        </p:grpSpPr>
        <p:sp>
          <p:nvSpPr>
            <p:cNvPr id="23" name="Dodecagon 22"/>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25" name="Oval 24"/>
            <p:cNvSpPr/>
            <p:nvPr/>
          </p:nvSpPr>
          <p:spPr bwMode="auto">
            <a:xfrm>
              <a:off x="6012291" y="2137227"/>
              <a:ext cx="1659082" cy="122250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Supply</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Side</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Platform</a:t>
              </a:r>
            </a:p>
          </p:txBody>
        </p:sp>
      </p:grpSp>
      <p:grpSp>
        <p:nvGrpSpPr>
          <p:cNvPr id="26" name="Group 25"/>
          <p:cNvGrpSpPr/>
          <p:nvPr/>
        </p:nvGrpSpPr>
        <p:grpSpPr>
          <a:xfrm>
            <a:off x="2865488" y="1997545"/>
            <a:ext cx="1161678" cy="791889"/>
            <a:chOff x="6000452" y="1983539"/>
            <a:chExt cx="1682756" cy="1147097"/>
          </a:xfrm>
        </p:grpSpPr>
        <p:sp>
          <p:nvSpPr>
            <p:cNvPr id="27" name="Dodecagon 26"/>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28" name="Oval 27"/>
            <p:cNvSpPr/>
            <p:nvPr/>
          </p:nvSpPr>
          <p:spPr bwMode="auto">
            <a:xfrm>
              <a:off x="6000452" y="2137227"/>
              <a:ext cx="1682756" cy="846348"/>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800" dirty="0" smtClean="0">
                  <a:latin typeface="Lucida Sans" pitchFamily="-106" charset="0"/>
                  <a:ea typeface="ＭＳ Ｐゴシック" pitchFamily="-106" charset="-128"/>
                  <a:cs typeface="ＭＳ Ｐゴシック" pitchFamily="-106" charset="-128"/>
                </a:rPr>
                <a:t>Data</a:t>
              </a:r>
            </a:p>
            <a:p>
              <a:pPr marL="0" marR="0" indent="0" algn="ctr" defTabSz="914400" rtl="0" eaLnBrk="0" fontAlgn="base" latinLnBrk="0" hangingPunct="0">
                <a:lnSpc>
                  <a:spcPct val="100000"/>
                </a:lnSpc>
                <a:spcBef>
                  <a:spcPct val="0"/>
                </a:spcBef>
                <a:spcAft>
                  <a:spcPct val="0"/>
                </a:spcAft>
                <a:buClrTx/>
                <a:buSzTx/>
                <a:buFontTx/>
                <a:buNone/>
                <a:tabLst/>
              </a:pPr>
              <a:r>
                <a:rPr lang="en-US" sz="800" dirty="0" smtClean="0">
                  <a:latin typeface="Lucida Sans" pitchFamily="-106" charset="0"/>
                  <a:ea typeface="ＭＳ Ｐゴシック" pitchFamily="-106" charset="-128"/>
                  <a:cs typeface="ＭＳ Ｐゴシック" pitchFamily="-106" charset="-128"/>
                </a:rPr>
                <a:t>Management</a:t>
              </a:r>
            </a:p>
            <a:p>
              <a:pPr marL="0" marR="0" indent="0" algn="ctr" defTabSz="914400" rtl="0" eaLnBrk="0" fontAlgn="base" latinLnBrk="0" hangingPunct="0">
                <a:lnSpc>
                  <a:spcPct val="100000"/>
                </a:lnSpc>
                <a:spcBef>
                  <a:spcPct val="0"/>
                </a:spcBef>
                <a:spcAft>
                  <a:spcPct val="0"/>
                </a:spcAft>
                <a:buClrTx/>
                <a:buSzTx/>
                <a:buFontTx/>
                <a:buNone/>
                <a:tabLst/>
              </a:pPr>
              <a:r>
                <a:rPr lang="en-US" sz="800" dirty="0" smtClean="0">
                  <a:latin typeface="Lucida Sans" pitchFamily="-106" charset="0"/>
                  <a:ea typeface="ＭＳ Ｐゴシック" pitchFamily="-106" charset="-128"/>
                  <a:cs typeface="ＭＳ Ｐゴシック" pitchFamily="-106" charset="-128"/>
                </a:rPr>
                <a:t>Platform</a:t>
              </a:r>
            </a:p>
          </p:txBody>
        </p:sp>
      </p:grpSp>
      <p:cxnSp>
        <p:nvCxnSpPr>
          <p:cNvPr id="45" name="Straight Arrow Connector 44"/>
          <p:cNvCxnSpPr/>
          <p:nvPr/>
        </p:nvCxnSpPr>
        <p:spPr bwMode="auto">
          <a:xfrm flipH="1" flipV="1">
            <a:off x="2404537" y="3594653"/>
            <a:ext cx="365918" cy="1"/>
          </a:xfrm>
          <a:prstGeom prst="straightConnector1">
            <a:avLst/>
          </a:prstGeom>
          <a:solidFill>
            <a:schemeClr val="accent1"/>
          </a:solidFill>
          <a:ln w="28575" cap="rnd" cmpd="sng" algn="ctr">
            <a:solidFill>
              <a:srgbClr val="800000"/>
            </a:solidFill>
            <a:prstDash val="solid"/>
            <a:round/>
            <a:headEnd type="none" w="med" len="med"/>
            <a:tailEnd type="arrow"/>
          </a:ln>
          <a:effectLst/>
        </p:spPr>
      </p:cxnSp>
      <p:cxnSp>
        <p:nvCxnSpPr>
          <p:cNvPr id="46" name="Straight Arrow Connector 45"/>
          <p:cNvCxnSpPr/>
          <p:nvPr/>
        </p:nvCxnSpPr>
        <p:spPr bwMode="auto">
          <a:xfrm>
            <a:off x="2404537" y="3385734"/>
            <a:ext cx="365918" cy="1"/>
          </a:xfrm>
          <a:prstGeom prst="straightConnector1">
            <a:avLst/>
          </a:prstGeom>
          <a:solidFill>
            <a:schemeClr val="accent1"/>
          </a:solidFill>
          <a:ln w="28575" cap="rnd" cmpd="sng" algn="ctr">
            <a:solidFill>
              <a:schemeClr val="tx2"/>
            </a:solidFill>
            <a:prstDash val="solid"/>
            <a:round/>
            <a:headEnd type="none" w="med" len="med"/>
            <a:tailEnd type="arrow"/>
          </a:ln>
          <a:effectLst/>
        </p:spPr>
      </p:cxnSp>
      <p:sp>
        <p:nvSpPr>
          <p:cNvPr id="13" name="Rectangle 12"/>
          <p:cNvSpPr/>
          <p:nvPr/>
        </p:nvSpPr>
        <p:spPr bwMode="auto">
          <a:xfrm>
            <a:off x="4503938" y="2976990"/>
            <a:ext cx="1008000" cy="1008000"/>
          </a:xfrm>
          <a:prstGeom prst="rect">
            <a:avLst/>
          </a:prstGeom>
          <a:solidFill>
            <a:srgbClr val="CCFFCC"/>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Ad</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Lucida Sans" pitchFamily="-106" charset="0"/>
                <a:ea typeface="ＭＳ Ｐゴシック" pitchFamily="-106" charset="-128"/>
                <a:cs typeface="ＭＳ Ｐゴシック" pitchFamily="-106" charset="-128"/>
              </a:rPr>
              <a:t>Exchange</a:t>
            </a:r>
            <a:endParaRPr kumimoji="0" lang="en-US" sz="12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nvGrpSpPr>
          <p:cNvPr id="51" name="Group 50"/>
          <p:cNvGrpSpPr/>
          <p:nvPr/>
        </p:nvGrpSpPr>
        <p:grpSpPr>
          <a:xfrm>
            <a:off x="6464229" y="2963088"/>
            <a:ext cx="1145336" cy="950042"/>
            <a:chOff x="6012291" y="1983539"/>
            <a:chExt cx="1659082" cy="1376191"/>
          </a:xfrm>
        </p:grpSpPr>
        <p:sp>
          <p:nvSpPr>
            <p:cNvPr id="52" name="Dodecagon 51"/>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53" name="Oval 52"/>
            <p:cNvSpPr/>
            <p:nvPr/>
          </p:nvSpPr>
          <p:spPr bwMode="auto">
            <a:xfrm>
              <a:off x="6012291" y="2137227"/>
              <a:ext cx="1659082" cy="122250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Demand</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Side</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Platform</a:t>
              </a:r>
            </a:p>
          </p:txBody>
        </p:sp>
      </p:grpSp>
      <p:grpSp>
        <p:nvGrpSpPr>
          <p:cNvPr id="60" name="Group 59"/>
          <p:cNvGrpSpPr/>
          <p:nvPr/>
        </p:nvGrpSpPr>
        <p:grpSpPr>
          <a:xfrm>
            <a:off x="7846806" y="3121241"/>
            <a:ext cx="808861" cy="791889"/>
            <a:chOff x="6161546" y="4281959"/>
            <a:chExt cx="1171681" cy="1147098"/>
          </a:xfrm>
        </p:grpSpPr>
        <p:sp>
          <p:nvSpPr>
            <p:cNvPr id="61" name="Dodecagon 60"/>
            <p:cNvSpPr/>
            <p:nvPr/>
          </p:nvSpPr>
          <p:spPr bwMode="auto">
            <a:xfrm>
              <a:off x="6161546" y="4281959"/>
              <a:ext cx="1171676" cy="1147098"/>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62" name="Oval 61"/>
            <p:cNvSpPr/>
            <p:nvPr/>
          </p:nvSpPr>
          <p:spPr bwMode="auto">
            <a:xfrm>
              <a:off x="6298132" y="4466039"/>
              <a:ext cx="1035095" cy="843945"/>
            </a:xfrm>
            <a:prstGeom prst="ellipse">
              <a:avLst/>
            </a:prstGeom>
            <a:solidFill>
              <a:srgbClr val="800000"/>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solidFill>
                    <a:schemeClr val="bg1"/>
                  </a:solidFill>
                  <a:latin typeface="Lucida Sans" pitchFamily="-106" charset="0"/>
                  <a:ea typeface="ＭＳ Ｐゴシック" pitchFamily="-106" charset="-128"/>
                  <a:cs typeface="ＭＳ Ｐゴシック" pitchFamily="-106" charset="-128"/>
                </a:rPr>
                <a:t>Agency</a:t>
              </a:r>
            </a:p>
          </p:txBody>
        </p:sp>
      </p:grpSp>
      <p:grpSp>
        <p:nvGrpSpPr>
          <p:cNvPr id="63" name="Group 62"/>
          <p:cNvGrpSpPr/>
          <p:nvPr/>
        </p:nvGrpSpPr>
        <p:grpSpPr>
          <a:xfrm>
            <a:off x="8198467" y="3977975"/>
            <a:ext cx="808861" cy="791889"/>
            <a:chOff x="6161546" y="4281959"/>
            <a:chExt cx="1171681" cy="1147098"/>
          </a:xfrm>
        </p:grpSpPr>
        <p:sp>
          <p:nvSpPr>
            <p:cNvPr id="64" name="Dodecagon 63"/>
            <p:cNvSpPr/>
            <p:nvPr/>
          </p:nvSpPr>
          <p:spPr bwMode="auto">
            <a:xfrm>
              <a:off x="6161546" y="4281959"/>
              <a:ext cx="1171676" cy="1147098"/>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65" name="Oval 64"/>
            <p:cNvSpPr/>
            <p:nvPr/>
          </p:nvSpPr>
          <p:spPr bwMode="auto">
            <a:xfrm>
              <a:off x="6298132" y="4466039"/>
              <a:ext cx="1035095" cy="843945"/>
            </a:xfrm>
            <a:prstGeom prst="ellipse">
              <a:avLst/>
            </a:prstGeom>
            <a:solidFill>
              <a:srgbClr val="800000"/>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solidFill>
                    <a:schemeClr val="bg1"/>
                  </a:solidFill>
                  <a:latin typeface="Lucida Sans" pitchFamily="-106" charset="0"/>
                  <a:ea typeface="ＭＳ Ｐゴシック" pitchFamily="-106" charset="-128"/>
                  <a:cs typeface="ＭＳ Ｐゴシック" pitchFamily="-106" charset="-128"/>
                </a:rPr>
                <a:t>Brand</a:t>
              </a:r>
            </a:p>
          </p:txBody>
        </p:sp>
      </p:grpSp>
      <p:grpSp>
        <p:nvGrpSpPr>
          <p:cNvPr id="66" name="Group 65"/>
          <p:cNvGrpSpPr/>
          <p:nvPr/>
        </p:nvGrpSpPr>
        <p:grpSpPr>
          <a:xfrm>
            <a:off x="6464229" y="2393489"/>
            <a:ext cx="808859" cy="791889"/>
            <a:chOff x="6161548" y="1983539"/>
            <a:chExt cx="1171677" cy="1147097"/>
          </a:xfrm>
        </p:grpSpPr>
        <p:sp>
          <p:nvSpPr>
            <p:cNvPr id="67" name="Dodecagon 66"/>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68" name="Oval 67"/>
            <p:cNvSpPr/>
            <p:nvPr/>
          </p:nvSpPr>
          <p:spPr bwMode="auto">
            <a:xfrm>
              <a:off x="6365318" y="2137227"/>
              <a:ext cx="953028" cy="47019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DSP</a:t>
              </a:r>
            </a:p>
          </p:txBody>
        </p:sp>
      </p:grpSp>
      <p:grpSp>
        <p:nvGrpSpPr>
          <p:cNvPr id="69" name="Group 68"/>
          <p:cNvGrpSpPr/>
          <p:nvPr/>
        </p:nvGrpSpPr>
        <p:grpSpPr>
          <a:xfrm>
            <a:off x="6483184" y="3984990"/>
            <a:ext cx="808859" cy="791889"/>
            <a:chOff x="6161548" y="1983539"/>
            <a:chExt cx="1171677" cy="1147097"/>
          </a:xfrm>
        </p:grpSpPr>
        <p:sp>
          <p:nvSpPr>
            <p:cNvPr id="70" name="Dodecagon 69"/>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71" name="Oval 70"/>
            <p:cNvSpPr/>
            <p:nvPr/>
          </p:nvSpPr>
          <p:spPr bwMode="auto">
            <a:xfrm>
              <a:off x="6365318" y="2137227"/>
              <a:ext cx="953028" cy="47019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DSP</a:t>
              </a:r>
            </a:p>
          </p:txBody>
        </p:sp>
      </p:grpSp>
      <p:grpSp>
        <p:nvGrpSpPr>
          <p:cNvPr id="72" name="Group 71"/>
          <p:cNvGrpSpPr/>
          <p:nvPr/>
        </p:nvGrpSpPr>
        <p:grpSpPr>
          <a:xfrm>
            <a:off x="6200470" y="1755639"/>
            <a:ext cx="808859" cy="791889"/>
            <a:chOff x="6161548" y="1983539"/>
            <a:chExt cx="1171677" cy="1147097"/>
          </a:xfrm>
        </p:grpSpPr>
        <p:sp>
          <p:nvSpPr>
            <p:cNvPr id="73" name="Dodecagon 72"/>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74" name="Oval 73"/>
            <p:cNvSpPr/>
            <p:nvPr/>
          </p:nvSpPr>
          <p:spPr bwMode="auto">
            <a:xfrm>
              <a:off x="6365318" y="2137227"/>
              <a:ext cx="953028" cy="47019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DSP</a:t>
              </a:r>
            </a:p>
          </p:txBody>
        </p:sp>
      </p:grpSp>
      <p:cxnSp>
        <p:nvCxnSpPr>
          <p:cNvPr id="20" name="Straight Connector 19"/>
          <p:cNvCxnSpPr>
            <a:stCxn id="53" idx="6"/>
            <a:endCxn id="62" idx="2"/>
          </p:cNvCxnSpPr>
          <p:nvPr/>
        </p:nvCxnSpPr>
        <p:spPr bwMode="auto">
          <a:xfrm>
            <a:off x="7609565" y="3491158"/>
            <a:ext cx="331532" cy="48466"/>
          </a:xfrm>
          <a:prstGeom prst="line">
            <a:avLst/>
          </a:prstGeom>
          <a:solidFill>
            <a:schemeClr val="accent1"/>
          </a:solidFill>
          <a:ln w="28575" cap="flat" cmpd="sng" algn="ctr">
            <a:solidFill>
              <a:schemeClr val="tx1">
                <a:lumMod val="50000"/>
              </a:schemeClr>
            </a:solidFill>
            <a:prstDash val="solid"/>
            <a:round/>
            <a:headEnd type="none" w="med" len="med"/>
            <a:tailEnd type="none" w="med" len="med"/>
          </a:ln>
          <a:effectLst/>
        </p:spPr>
      </p:cxnSp>
      <p:cxnSp>
        <p:nvCxnSpPr>
          <p:cNvPr id="86" name="Straight Connector 85"/>
          <p:cNvCxnSpPr>
            <a:endCxn id="65" idx="0"/>
          </p:cNvCxnSpPr>
          <p:nvPr/>
        </p:nvCxnSpPr>
        <p:spPr bwMode="auto">
          <a:xfrm>
            <a:off x="8448330" y="3792935"/>
            <a:ext cx="201713" cy="312118"/>
          </a:xfrm>
          <a:prstGeom prst="line">
            <a:avLst/>
          </a:prstGeom>
          <a:solidFill>
            <a:schemeClr val="accent1"/>
          </a:solidFill>
          <a:ln w="28575" cap="flat" cmpd="sng" algn="ctr">
            <a:solidFill>
              <a:schemeClr val="tx1">
                <a:lumMod val="50000"/>
              </a:schemeClr>
            </a:solidFill>
            <a:prstDash val="solid"/>
            <a:round/>
            <a:headEnd type="none" w="med" len="med"/>
            <a:tailEnd type="none" w="med" len="med"/>
          </a:ln>
          <a:effectLst/>
        </p:spPr>
      </p:cxnSp>
      <p:cxnSp>
        <p:nvCxnSpPr>
          <p:cNvPr id="90" name="Straight Arrow Connector 89"/>
          <p:cNvCxnSpPr/>
          <p:nvPr/>
        </p:nvCxnSpPr>
        <p:spPr bwMode="auto">
          <a:xfrm flipH="1" flipV="1">
            <a:off x="4059952" y="3601129"/>
            <a:ext cx="365918" cy="1"/>
          </a:xfrm>
          <a:prstGeom prst="straightConnector1">
            <a:avLst/>
          </a:prstGeom>
          <a:solidFill>
            <a:schemeClr val="accent1"/>
          </a:solidFill>
          <a:ln w="28575" cap="rnd" cmpd="sng" algn="ctr">
            <a:solidFill>
              <a:srgbClr val="800000"/>
            </a:solidFill>
            <a:prstDash val="solid"/>
            <a:round/>
            <a:headEnd type="none" w="med" len="med"/>
            <a:tailEnd type="arrow"/>
          </a:ln>
          <a:effectLst/>
        </p:spPr>
      </p:cxnSp>
      <p:cxnSp>
        <p:nvCxnSpPr>
          <p:cNvPr id="92" name="Straight Arrow Connector 91"/>
          <p:cNvCxnSpPr/>
          <p:nvPr/>
        </p:nvCxnSpPr>
        <p:spPr bwMode="auto">
          <a:xfrm>
            <a:off x="5596026" y="3355700"/>
            <a:ext cx="745115" cy="0"/>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93" name="Straight Arrow Connector 92"/>
          <p:cNvCxnSpPr/>
          <p:nvPr/>
        </p:nvCxnSpPr>
        <p:spPr bwMode="auto">
          <a:xfrm flipH="1">
            <a:off x="5596027" y="3601131"/>
            <a:ext cx="745114" cy="0"/>
          </a:xfrm>
          <a:prstGeom prst="straightConnector1">
            <a:avLst/>
          </a:prstGeom>
          <a:solidFill>
            <a:schemeClr val="accent1"/>
          </a:solidFill>
          <a:ln w="28575" cap="rnd" cmpd="sng" algn="ctr">
            <a:solidFill>
              <a:srgbClr val="800000"/>
            </a:solidFill>
            <a:prstDash val="solid"/>
            <a:round/>
            <a:headEnd type="none" w="med" len="med"/>
            <a:tailEnd type="arrow"/>
          </a:ln>
          <a:effectLst/>
        </p:spPr>
      </p:cxnSp>
      <p:cxnSp>
        <p:nvCxnSpPr>
          <p:cNvPr id="98" name="Straight Arrow Connector 97"/>
          <p:cNvCxnSpPr/>
          <p:nvPr/>
        </p:nvCxnSpPr>
        <p:spPr bwMode="auto">
          <a:xfrm flipV="1">
            <a:off x="5411134" y="2186330"/>
            <a:ext cx="930007" cy="655398"/>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99" name="Straight Arrow Connector 98"/>
          <p:cNvCxnSpPr/>
          <p:nvPr/>
        </p:nvCxnSpPr>
        <p:spPr bwMode="auto">
          <a:xfrm flipH="1">
            <a:off x="5596027" y="2841728"/>
            <a:ext cx="803134" cy="363456"/>
          </a:xfrm>
          <a:prstGeom prst="straightConnector1">
            <a:avLst/>
          </a:prstGeom>
          <a:solidFill>
            <a:schemeClr val="accent1"/>
          </a:solidFill>
          <a:ln w="28575" cap="rnd" cmpd="sng" algn="ctr">
            <a:solidFill>
              <a:srgbClr val="800000">
                <a:alpha val="50000"/>
              </a:srgbClr>
            </a:solidFill>
            <a:prstDash val="solid"/>
            <a:round/>
            <a:headEnd type="none" w="med" len="med"/>
            <a:tailEnd type="arrow"/>
          </a:ln>
          <a:effectLst/>
        </p:spPr>
      </p:cxnSp>
      <p:cxnSp>
        <p:nvCxnSpPr>
          <p:cNvPr id="107" name="Straight Arrow Connector 106"/>
          <p:cNvCxnSpPr>
            <a:endCxn id="67" idx="8"/>
          </p:cNvCxnSpPr>
          <p:nvPr/>
        </p:nvCxnSpPr>
        <p:spPr bwMode="auto">
          <a:xfrm flipV="1">
            <a:off x="5596026" y="2683335"/>
            <a:ext cx="868203" cy="415749"/>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112" name="Straight Arrow Connector 111"/>
          <p:cNvCxnSpPr>
            <a:stCxn id="70" idx="8"/>
          </p:cNvCxnSpPr>
          <p:nvPr/>
        </p:nvCxnSpPr>
        <p:spPr bwMode="auto">
          <a:xfrm flipH="1" flipV="1">
            <a:off x="5604742" y="4002657"/>
            <a:ext cx="878442" cy="272179"/>
          </a:xfrm>
          <a:prstGeom prst="straightConnector1">
            <a:avLst/>
          </a:prstGeom>
          <a:solidFill>
            <a:schemeClr val="accent1"/>
          </a:solidFill>
          <a:ln w="28575" cap="rnd" cmpd="sng" algn="ctr">
            <a:solidFill>
              <a:srgbClr val="800000">
                <a:alpha val="50000"/>
              </a:srgbClr>
            </a:solidFill>
            <a:prstDash val="solid"/>
            <a:round/>
            <a:headEnd type="none" w="med" len="med"/>
            <a:tailEnd type="arrow"/>
          </a:ln>
          <a:effectLst/>
        </p:spPr>
      </p:cxnSp>
      <p:cxnSp>
        <p:nvCxnSpPr>
          <p:cNvPr id="113" name="Straight Arrow Connector 112"/>
          <p:cNvCxnSpPr>
            <a:endCxn id="70" idx="9"/>
          </p:cNvCxnSpPr>
          <p:nvPr/>
        </p:nvCxnSpPr>
        <p:spPr bwMode="auto">
          <a:xfrm>
            <a:off x="5604742" y="3830930"/>
            <a:ext cx="986814" cy="260158"/>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118" name="Straight Connector 117"/>
          <p:cNvCxnSpPr>
            <a:stCxn id="28" idx="4"/>
            <a:endCxn id="25" idx="0"/>
          </p:cNvCxnSpPr>
          <p:nvPr/>
        </p:nvCxnSpPr>
        <p:spPr bwMode="auto">
          <a:xfrm flipH="1">
            <a:off x="3438156" y="2687911"/>
            <a:ext cx="8171" cy="356962"/>
          </a:xfrm>
          <a:prstGeom prst="line">
            <a:avLst/>
          </a:prstGeom>
          <a:solidFill>
            <a:schemeClr val="accent1"/>
          </a:solidFill>
          <a:ln w="28575" cap="flat" cmpd="sng" algn="ctr">
            <a:solidFill>
              <a:schemeClr val="tx1">
                <a:lumMod val="50000"/>
              </a:schemeClr>
            </a:solidFill>
            <a:prstDash val="solid"/>
            <a:round/>
            <a:headEnd type="none" w="med" len="med"/>
            <a:tailEnd type="none" w="med" len="med"/>
          </a:ln>
          <a:effectLst/>
        </p:spPr>
      </p:cxnSp>
      <p:sp>
        <p:nvSpPr>
          <p:cNvPr id="121" name="Rectangle 120"/>
          <p:cNvSpPr/>
          <p:nvPr/>
        </p:nvSpPr>
        <p:spPr bwMode="auto">
          <a:xfrm>
            <a:off x="5411134" y="4786253"/>
            <a:ext cx="483582" cy="417463"/>
          </a:xfrm>
          <a:prstGeom prst="rect">
            <a:avLst/>
          </a:prstGeom>
          <a:solidFill>
            <a:srgbClr val="CCFFCC"/>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Ad</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Lucida Sans" pitchFamily="-106" charset="0"/>
                <a:ea typeface="ＭＳ Ｐゴシック" pitchFamily="-106" charset="-128"/>
                <a:cs typeface="ＭＳ Ｐゴシック" pitchFamily="-106" charset="-128"/>
              </a:rPr>
              <a:t>Ex.</a:t>
            </a:r>
            <a:endParaRPr kumimoji="0" lang="en-US" sz="12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cxnSp>
        <p:nvCxnSpPr>
          <p:cNvPr id="123" name="Straight Arrow Connector 122"/>
          <p:cNvCxnSpPr/>
          <p:nvPr/>
        </p:nvCxnSpPr>
        <p:spPr bwMode="auto">
          <a:xfrm>
            <a:off x="5130552" y="4080635"/>
            <a:ext cx="381382" cy="682628"/>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124" name="Straight Arrow Connector 123"/>
          <p:cNvCxnSpPr/>
          <p:nvPr/>
        </p:nvCxnSpPr>
        <p:spPr bwMode="auto">
          <a:xfrm flipH="1" flipV="1">
            <a:off x="4993410" y="4068098"/>
            <a:ext cx="352656" cy="695165"/>
          </a:xfrm>
          <a:prstGeom prst="straightConnector1">
            <a:avLst/>
          </a:prstGeom>
          <a:solidFill>
            <a:schemeClr val="accent1"/>
          </a:solidFill>
          <a:ln w="28575" cap="rnd" cmpd="sng" algn="ctr">
            <a:solidFill>
              <a:srgbClr val="800000">
                <a:alpha val="50000"/>
              </a:srgbClr>
            </a:solidFill>
            <a:prstDash val="solid"/>
            <a:round/>
            <a:headEnd type="none" w="med" len="med"/>
            <a:tailEnd type="arrow"/>
          </a:ln>
          <a:effectLst/>
        </p:spPr>
      </p:cxnSp>
    </p:spTree>
    <p:extLst>
      <p:ext uri="{BB962C8B-B14F-4D97-AF65-F5344CB8AC3E}">
        <p14:creationId xmlns:p14="http://schemas.microsoft.com/office/powerpoint/2010/main" val="12444693"/>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Display Advertising Platforms - Auction</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42</a:t>
            </a:fld>
            <a:endParaRPr lang="en-US" dirty="0"/>
          </a:p>
        </p:txBody>
      </p:sp>
      <p:sp>
        <p:nvSpPr>
          <p:cNvPr id="50" name="Dodecagon 49"/>
          <p:cNvSpPr/>
          <p:nvPr/>
        </p:nvSpPr>
        <p:spPr bwMode="auto">
          <a:xfrm>
            <a:off x="319338" y="3099085"/>
            <a:ext cx="808858" cy="791889"/>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grpSp>
        <p:nvGrpSpPr>
          <p:cNvPr id="130" name="Group 129"/>
          <p:cNvGrpSpPr/>
          <p:nvPr/>
        </p:nvGrpSpPr>
        <p:grpSpPr>
          <a:xfrm>
            <a:off x="1347668" y="2229374"/>
            <a:ext cx="893705" cy="791889"/>
            <a:chOff x="6161546" y="1983540"/>
            <a:chExt cx="1294583" cy="1147097"/>
          </a:xfrm>
        </p:grpSpPr>
        <p:sp>
          <p:nvSpPr>
            <p:cNvPr id="76" name="Dodecagon 75"/>
            <p:cNvSpPr/>
            <p:nvPr/>
          </p:nvSpPr>
          <p:spPr bwMode="auto">
            <a:xfrm>
              <a:off x="6161546" y="1983540"/>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7" name="Oval 6"/>
            <p:cNvSpPr/>
            <p:nvPr/>
          </p:nvSpPr>
          <p:spPr bwMode="auto">
            <a:xfrm>
              <a:off x="6227532" y="2137228"/>
              <a:ext cx="1228597" cy="843946"/>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Publisher</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Content</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Server</a:t>
              </a:r>
              <a:endParaRPr kumimoji="0" lang="en-US" sz="10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grpSp>
        <p:nvGrpSpPr>
          <p:cNvPr id="136" name="Group 135"/>
          <p:cNvGrpSpPr/>
          <p:nvPr/>
        </p:nvGrpSpPr>
        <p:grpSpPr>
          <a:xfrm>
            <a:off x="1494115" y="3099084"/>
            <a:ext cx="893705" cy="791889"/>
            <a:chOff x="6161546" y="3134862"/>
            <a:chExt cx="1294583" cy="1147098"/>
          </a:xfrm>
        </p:grpSpPr>
        <p:sp>
          <p:nvSpPr>
            <p:cNvPr id="77" name="Dodecagon 76"/>
            <p:cNvSpPr/>
            <p:nvPr/>
          </p:nvSpPr>
          <p:spPr bwMode="auto">
            <a:xfrm>
              <a:off x="6161546" y="3134862"/>
              <a:ext cx="1171677" cy="1147098"/>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8" name="Oval 7"/>
            <p:cNvSpPr/>
            <p:nvPr/>
          </p:nvSpPr>
          <p:spPr bwMode="auto">
            <a:xfrm>
              <a:off x="6227532" y="3284323"/>
              <a:ext cx="1228597" cy="843945"/>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Publisher</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Ad</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Server</a:t>
              </a:r>
              <a:endParaRPr kumimoji="0" lang="en-US" sz="10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sp>
        <p:nvSpPr>
          <p:cNvPr id="9" name="Oval 8"/>
          <p:cNvSpPr/>
          <p:nvPr/>
        </p:nvSpPr>
        <p:spPr bwMode="auto">
          <a:xfrm>
            <a:off x="319338" y="3293357"/>
            <a:ext cx="753691" cy="403345"/>
          </a:xfrm>
          <a:prstGeom prst="ellipse">
            <a:avLst/>
          </a:prstGeom>
          <a:solidFill>
            <a:schemeClr val="bg2"/>
          </a:solidFill>
          <a:ln w="12700" cap="flat" cmpd="sng" algn="ctr">
            <a:solidFill>
              <a:schemeClr val="tx1"/>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User’s</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Browser</a:t>
            </a:r>
            <a:endParaRPr kumimoji="0" lang="en-US" sz="10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cxnSp>
        <p:nvCxnSpPr>
          <p:cNvPr id="11" name="Curved Connector 10"/>
          <p:cNvCxnSpPr>
            <a:stCxn id="50" idx="11"/>
            <a:endCxn id="76" idx="8"/>
          </p:cNvCxnSpPr>
          <p:nvPr/>
        </p:nvCxnSpPr>
        <p:spPr bwMode="auto">
          <a:xfrm rot="5400000" flipH="1" flipV="1">
            <a:off x="799971" y="2551389"/>
            <a:ext cx="579864" cy="515528"/>
          </a:xfrm>
          <a:prstGeom prst="curvedConnector2">
            <a:avLst/>
          </a:prstGeom>
          <a:solidFill>
            <a:schemeClr val="accent1"/>
          </a:solidFill>
          <a:ln w="28575" cap="rnd" cmpd="sng" algn="ctr">
            <a:solidFill>
              <a:schemeClr val="tx2"/>
            </a:solidFill>
            <a:prstDash val="solid"/>
            <a:round/>
            <a:headEnd type="none" w="med" len="med"/>
            <a:tailEnd type="arrow"/>
          </a:ln>
          <a:effectLst/>
        </p:spPr>
      </p:cxnSp>
      <p:cxnSp>
        <p:nvCxnSpPr>
          <p:cNvPr id="89" name="Straight Arrow Connector 88"/>
          <p:cNvCxnSpPr>
            <a:stCxn id="76" idx="7"/>
            <a:endCxn id="50" idx="0"/>
          </p:cNvCxnSpPr>
          <p:nvPr/>
        </p:nvCxnSpPr>
        <p:spPr bwMode="auto">
          <a:xfrm flipH="1">
            <a:off x="1019824" y="2731417"/>
            <a:ext cx="327843" cy="473767"/>
          </a:xfrm>
          <a:prstGeom prst="straightConnector1">
            <a:avLst/>
          </a:prstGeom>
          <a:solidFill>
            <a:schemeClr val="accent1"/>
          </a:solidFill>
          <a:ln w="28575" cap="rnd" cmpd="sng" algn="ctr">
            <a:solidFill>
              <a:schemeClr val="accent2"/>
            </a:solidFill>
            <a:prstDash val="solid"/>
            <a:round/>
            <a:headEnd type="none" w="med" len="med"/>
            <a:tailEnd type="arrow"/>
          </a:ln>
          <a:effectLst/>
        </p:spPr>
      </p:cxnSp>
      <p:cxnSp>
        <p:nvCxnSpPr>
          <p:cNvPr id="91" name="Straight Arrow Connector 90"/>
          <p:cNvCxnSpPr>
            <a:stCxn id="77" idx="7"/>
            <a:endCxn id="50" idx="2"/>
          </p:cNvCxnSpPr>
          <p:nvPr/>
        </p:nvCxnSpPr>
        <p:spPr bwMode="auto">
          <a:xfrm flipH="1" flipV="1">
            <a:off x="1128196" y="3601128"/>
            <a:ext cx="365918" cy="1"/>
          </a:xfrm>
          <a:prstGeom prst="straightConnector1">
            <a:avLst/>
          </a:prstGeom>
          <a:solidFill>
            <a:schemeClr val="accent1"/>
          </a:solidFill>
          <a:ln w="28575" cap="rnd" cmpd="sng" algn="ctr">
            <a:solidFill>
              <a:schemeClr val="accent2"/>
            </a:solidFill>
            <a:prstDash val="solid"/>
            <a:round/>
            <a:headEnd type="none" w="med" len="med"/>
            <a:tailEnd type="arrow"/>
          </a:ln>
          <a:effectLst/>
        </p:spPr>
      </p:cxnSp>
      <p:cxnSp>
        <p:nvCxnSpPr>
          <p:cNvPr id="94" name="Straight Arrow Connector 93"/>
          <p:cNvCxnSpPr>
            <a:stCxn id="50" idx="1"/>
            <a:endCxn id="77" idx="8"/>
          </p:cNvCxnSpPr>
          <p:nvPr/>
        </p:nvCxnSpPr>
        <p:spPr bwMode="auto">
          <a:xfrm>
            <a:off x="1128196" y="3388931"/>
            <a:ext cx="365918" cy="1"/>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122" name="Straight Arrow Connector 121"/>
          <p:cNvCxnSpPr/>
          <p:nvPr/>
        </p:nvCxnSpPr>
        <p:spPr bwMode="auto">
          <a:xfrm>
            <a:off x="4034336" y="3355700"/>
            <a:ext cx="469602" cy="0"/>
          </a:xfrm>
          <a:prstGeom prst="straightConnector1">
            <a:avLst/>
          </a:prstGeom>
          <a:solidFill>
            <a:schemeClr val="accent1"/>
          </a:solidFill>
          <a:ln w="28575" cap="rnd" cmpd="sng" algn="ctr">
            <a:solidFill>
              <a:schemeClr val="tx2"/>
            </a:solidFill>
            <a:prstDash val="solid"/>
            <a:round/>
            <a:headEnd type="none" w="med" len="med"/>
            <a:tailEnd type="arrow"/>
          </a:ln>
          <a:effectLst/>
        </p:spPr>
      </p:cxnSp>
      <p:grpSp>
        <p:nvGrpSpPr>
          <p:cNvPr id="22" name="Group 21"/>
          <p:cNvGrpSpPr/>
          <p:nvPr/>
        </p:nvGrpSpPr>
        <p:grpSpPr>
          <a:xfrm>
            <a:off x="2865488" y="2938776"/>
            <a:ext cx="1145336" cy="950042"/>
            <a:chOff x="6012291" y="1983539"/>
            <a:chExt cx="1659082" cy="1376191"/>
          </a:xfrm>
        </p:grpSpPr>
        <p:sp>
          <p:nvSpPr>
            <p:cNvPr id="23" name="Dodecagon 22"/>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25" name="Oval 24"/>
            <p:cNvSpPr/>
            <p:nvPr/>
          </p:nvSpPr>
          <p:spPr bwMode="auto">
            <a:xfrm>
              <a:off x="6012291" y="2137227"/>
              <a:ext cx="1659082" cy="122250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Supply</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Side</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Platform</a:t>
              </a:r>
            </a:p>
          </p:txBody>
        </p:sp>
      </p:grpSp>
      <p:grpSp>
        <p:nvGrpSpPr>
          <p:cNvPr id="26" name="Group 25"/>
          <p:cNvGrpSpPr/>
          <p:nvPr/>
        </p:nvGrpSpPr>
        <p:grpSpPr>
          <a:xfrm>
            <a:off x="2865488" y="1997545"/>
            <a:ext cx="1161678" cy="791889"/>
            <a:chOff x="6000452" y="1983539"/>
            <a:chExt cx="1682756" cy="1147097"/>
          </a:xfrm>
        </p:grpSpPr>
        <p:sp>
          <p:nvSpPr>
            <p:cNvPr id="27" name="Dodecagon 26"/>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28" name="Oval 27"/>
            <p:cNvSpPr/>
            <p:nvPr/>
          </p:nvSpPr>
          <p:spPr bwMode="auto">
            <a:xfrm>
              <a:off x="6000452" y="2137227"/>
              <a:ext cx="1682756" cy="846348"/>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800" dirty="0" smtClean="0">
                  <a:latin typeface="Lucida Sans" pitchFamily="-106" charset="0"/>
                  <a:ea typeface="ＭＳ Ｐゴシック" pitchFamily="-106" charset="-128"/>
                  <a:cs typeface="ＭＳ Ｐゴシック" pitchFamily="-106" charset="-128"/>
                </a:rPr>
                <a:t>Data</a:t>
              </a:r>
            </a:p>
            <a:p>
              <a:pPr marL="0" marR="0" indent="0" algn="ctr" defTabSz="914400" rtl="0" eaLnBrk="0" fontAlgn="base" latinLnBrk="0" hangingPunct="0">
                <a:lnSpc>
                  <a:spcPct val="100000"/>
                </a:lnSpc>
                <a:spcBef>
                  <a:spcPct val="0"/>
                </a:spcBef>
                <a:spcAft>
                  <a:spcPct val="0"/>
                </a:spcAft>
                <a:buClrTx/>
                <a:buSzTx/>
                <a:buFontTx/>
                <a:buNone/>
                <a:tabLst/>
              </a:pPr>
              <a:r>
                <a:rPr lang="en-US" sz="800" dirty="0" smtClean="0">
                  <a:latin typeface="Lucida Sans" pitchFamily="-106" charset="0"/>
                  <a:ea typeface="ＭＳ Ｐゴシック" pitchFamily="-106" charset="-128"/>
                  <a:cs typeface="ＭＳ Ｐゴシック" pitchFamily="-106" charset="-128"/>
                </a:rPr>
                <a:t>Management</a:t>
              </a:r>
            </a:p>
            <a:p>
              <a:pPr marL="0" marR="0" indent="0" algn="ctr" defTabSz="914400" rtl="0" eaLnBrk="0" fontAlgn="base" latinLnBrk="0" hangingPunct="0">
                <a:lnSpc>
                  <a:spcPct val="100000"/>
                </a:lnSpc>
                <a:spcBef>
                  <a:spcPct val="0"/>
                </a:spcBef>
                <a:spcAft>
                  <a:spcPct val="0"/>
                </a:spcAft>
                <a:buClrTx/>
                <a:buSzTx/>
                <a:buFontTx/>
                <a:buNone/>
                <a:tabLst/>
              </a:pPr>
              <a:r>
                <a:rPr lang="en-US" sz="800" dirty="0" smtClean="0">
                  <a:latin typeface="Lucida Sans" pitchFamily="-106" charset="0"/>
                  <a:ea typeface="ＭＳ Ｐゴシック" pitchFamily="-106" charset="-128"/>
                  <a:cs typeface="ＭＳ Ｐゴシック" pitchFamily="-106" charset="-128"/>
                </a:rPr>
                <a:t>Platform</a:t>
              </a:r>
            </a:p>
          </p:txBody>
        </p:sp>
      </p:grpSp>
      <p:cxnSp>
        <p:nvCxnSpPr>
          <p:cNvPr id="45" name="Straight Arrow Connector 44"/>
          <p:cNvCxnSpPr/>
          <p:nvPr/>
        </p:nvCxnSpPr>
        <p:spPr bwMode="auto">
          <a:xfrm flipH="1" flipV="1">
            <a:off x="2404537" y="3594653"/>
            <a:ext cx="365918" cy="1"/>
          </a:xfrm>
          <a:prstGeom prst="straightConnector1">
            <a:avLst/>
          </a:prstGeom>
          <a:solidFill>
            <a:schemeClr val="accent1"/>
          </a:solidFill>
          <a:ln w="28575" cap="rnd" cmpd="sng" algn="ctr">
            <a:solidFill>
              <a:srgbClr val="800000"/>
            </a:solidFill>
            <a:prstDash val="solid"/>
            <a:round/>
            <a:headEnd type="none" w="med" len="med"/>
            <a:tailEnd type="arrow"/>
          </a:ln>
          <a:effectLst/>
        </p:spPr>
      </p:cxnSp>
      <p:cxnSp>
        <p:nvCxnSpPr>
          <p:cNvPr id="46" name="Straight Arrow Connector 45"/>
          <p:cNvCxnSpPr/>
          <p:nvPr/>
        </p:nvCxnSpPr>
        <p:spPr bwMode="auto">
          <a:xfrm>
            <a:off x="2404537" y="3385734"/>
            <a:ext cx="365918" cy="1"/>
          </a:xfrm>
          <a:prstGeom prst="straightConnector1">
            <a:avLst/>
          </a:prstGeom>
          <a:solidFill>
            <a:schemeClr val="accent1"/>
          </a:solidFill>
          <a:ln w="28575" cap="rnd" cmpd="sng" algn="ctr">
            <a:solidFill>
              <a:schemeClr val="tx2"/>
            </a:solidFill>
            <a:prstDash val="solid"/>
            <a:round/>
            <a:headEnd type="none" w="med" len="med"/>
            <a:tailEnd type="arrow"/>
          </a:ln>
          <a:effectLst/>
        </p:spPr>
      </p:cxnSp>
      <p:sp>
        <p:nvSpPr>
          <p:cNvPr id="13" name="Rectangle 12"/>
          <p:cNvSpPr/>
          <p:nvPr/>
        </p:nvSpPr>
        <p:spPr bwMode="auto">
          <a:xfrm>
            <a:off x="4503938" y="2976990"/>
            <a:ext cx="1008000" cy="1008000"/>
          </a:xfrm>
          <a:prstGeom prst="rect">
            <a:avLst/>
          </a:prstGeom>
          <a:solidFill>
            <a:srgbClr val="CCFFCC"/>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Ad</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Lucida Sans" pitchFamily="-106" charset="0"/>
                <a:ea typeface="ＭＳ Ｐゴシック" pitchFamily="-106" charset="-128"/>
                <a:cs typeface="ＭＳ Ｐゴシック" pitchFamily="-106" charset="-128"/>
              </a:rPr>
              <a:t>Exchange</a:t>
            </a:r>
            <a:endParaRPr kumimoji="0" lang="en-US" sz="12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nvGrpSpPr>
          <p:cNvPr id="51" name="Group 50"/>
          <p:cNvGrpSpPr/>
          <p:nvPr/>
        </p:nvGrpSpPr>
        <p:grpSpPr>
          <a:xfrm>
            <a:off x="6464229" y="2963088"/>
            <a:ext cx="1145336" cy="950042"/>
            <a:chOff x="6012291" y="1983539"/>
            <a:chExt cx="1659082" cy="1376191"/>
          </a:xfrm>
        </p:grpSpPr>
        <p:sp>
          <p:nvSpPr>
            <p:cNvPr id="52" name="Dodecagon 51"/>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53" name="Oval 52"/>
            <p:cNvSpPr/>
            <p:nvPr/>
          </p:nvSpPr>
          <p:spPr bwMode="auto">
            <a:xfrm>
              <a:off x="6012291" y="2137227"/>
              <a:ext cx="1659082" cy="122250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Demand</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Side</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Platform</a:t>
              </a:r>
            </a:p>
          </p:txBody>
        </p:sp>
      </p:grpSp>
      <p:grpSp>
        <p:nvGrpSpPr>
          <p:cNvPr id="60" name="Group 59"/>
          <p:cNvGrpSpPr/>
          <p:nvPr/>
        </p:nvGrpSpPr>
        <p:grpSpPr>
          <a:xfrm>
            <a:off x="7846806" y="3121241"/>
            <a:ext cx="808861" cy="791889"/>
            <a:chOff x="6161546" y="4281959"/>
            <a:chExt cx="1171681" cy="1147098"/>
          </a:xfrm>
        </p:grpSpPr>
        <p:sp>
          <p:nvSpPr>
            <p:cNvPr id="61" name="Dodecagon 60"/>
            <p:cNvSpPr/>
            <p:nvPr/>
          </p:nvSpPr>
          <p:spPr bwMode="auto">
            <a:xfrm>
              <a:off x="6161546" y="4281959"/>
              <a:ext cx="1171676" cy="1147098"/>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62" name="Oval 61"/>
            <p:cNvSpPr/>
            <p:nvPr/>
          </p:nvSpPr>
          <p:spPr bwMode="auto">
            <a:xfrm>
              <a:off x="6298132" y="4466039"/>
              <a:ext cx="1035095" cy="843945"/>
            </a:xfrm>
            <a:prstGeom prst="ellipse">
              <a:avLst/>
            </a:prstGeom>
            <a:solidFill>
              <a:srgbClr val="800000"/>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solidFill>
                    <a:schemeClr val="bg1"/>
                  </a:solidFill>
                  <a:latin typeface="Lucida Sans" pitchFamily="-106" charset="0"/>
                  <a:ea typeface="ＭＳ Ｐゴシック" pitchFamily="-106" charset="-128"/>
                  <a:cs typeface="ＭＳ Ｐゴシック" pitchFamily="-106" charset="-128"/>
                </a:rPr>
                <a:t>Agency</a:t>
              </a:r>
            </a:p>
          </p:txBody>
        </p:sp>
      </p:grpSp>
      <p:grpSp>
        <p:nvGrpSpPr>
          <p:cNvPr id="63" name="Group 62"/>
          <p:cNvGrpSpPr/>
          <p:nvPr/>
        </p:nvGrpSpPr>
        <p:grpSpPr>
          <a:xfrm>
            <a:off x="8198467" y="3977975"/>
            <a:ext cx="808861" cy="791889"/>
            <a:chOff x="6161546" y="4281959"/>
            <a:chExt cx="1171681" cy="1147098"/>
          </a:xfrm>
        </p:grpSpPr>
        <p:sp>
          <p:nvSpPr>
            <p:cNvPr id="64" name="Dodecagon 63"/>
            <p:cNvSpPr/>
            <p:nvPr/>
          </p:nvSpPr>
          <p:spPr bwMode="auto">
            <a:xfrm>
              <a:off x="6161546" y="4281959"/>
              <a:ext cx="1171676" cy="1147098"/>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65" name="Oval 64"/>
            <p:cNvSpPr/>
            <p:nvPr/>
          </p:nvSpPr>
          <p:spPr bwMode="auto">
            <a:xfrm>
              <a:off x="6298132" y="4466039"/>
              <a:ext cx="1035095" cy="843945"/>
            </a:xfrm>
            <a:prstGeom prst="ellipse">
              <a:avLst/>
            </a:prstGeom>
            <a:solidFill>
              <a:srgbClr val="800000"/>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solidFill>
                    <a:schemeClr val="bg1"/>
                  </a:solidFill>
                  <a:latin typeface="Lucida Sans" pitchFamily="-106" charset="0"/>
                  <a:ea typeface="ＭＳ Ｐゴシック" pitchFamily="-106" charset="-128"/>
                  <a:cs typeface="ＭＳ Ｐゴシック" pitchFamily="-106" charset="-128"/>
                </a:rPr>
                <a:t>Brand</a:t>
              </a:r>
            </a:p>
          </p:txBody>
        </p:sp>
      </p:grpSp>
      <p:grpSp>
        <p:nvGrpSpPr>
          <p:cNvPr id="66" name="Group 65"/>
          <p:cNvGrpSpPr/>
          <p:nvPr/>
        </p:nvGrpSpPr>
        <p:grpSpPr>
          <a:xfrm>
            <a:off x="6464229" y="2393489"/>
            <a:ext cx="808859" cy="791889"/>
            <a:chOff x="6161548" y="1983539"/>
            <a:chExt cx="1171677" cy="1147097"/>
          </a:xfrm>
        </p:grpSpPr>
        <p:sp>
          <p:nvSpPr>
            <p:cNvPr id="67" name="Dodecagon 66"/>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68" name="Oval 67"/>
            <p:cNvSpPr/>
            <p:nvPr/>
          </p:nvSpPr>
          <p:spPr bwMode="auto">
            <a:xfrm>
              <a:off x="6365318" y="2137227"/>
              <a:ext cx="953028" cy="47019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DSP</a:t>
              </a:r>
            </a:p>
          </p:txBody>
        </p:sp>
      </p:grpSp>
      <p:grpSp>
        <p:nvGrpSpPr>
          <p:cNvPr id="69" name="Group 68"/>
          <p:cNvGrpSpPr/>
          <p:nvPr/>
        </p:nvGrpSpPr>
        <p:grpSpPr>
          <a:xfrm>
            <a:off x="6483184" y="3984990"/>
            <a:ext cx="808859" cy="791889"/>
            <a:chOff x="6161548" y="1983539"/>
            <a:chExt cx="1171677" cy="1147097"/>
          </a:xfrm>
        </p:grpSpPr>
        <p:sp>
          <p:nvSpPr>
            <p:cNvPr id="70" name="Dodecagon 69"/>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71" name="Oval 70"/>
            <p:cNvSpPr/>
            <p:nvPr/>
          </p:nvSpPr>
          <p:spPr bwMode="auto">
            <a:xfrm>
              <a:off x="6365318" y="2137227"/>
              <a:ext cx="953028" cy="47019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DSP</a:t>
              </a:r>
            </a:p>
          </p:txBody>
        </p:sp>
      </p:grpSp>
      <p:grpSp>
        <p:nvGrpSpPr>
          <p:cNvPr id="72" name="Group 71"/>
          <p:cNvGrpSpPr/>
          <p:nvPr/>
        </p:nvGrpSpPr>
        <p:grpSpPr>
          <a:xfrm>
            <a:off x="6200470" y="1755639"/>
            <a:ext cx="808859" cy="791889"/>
            <a:chOff x="6161548" y="1983539"/>
            <a:chExt cx="1171677" cy="1147097"/>
          </a:xfrm>
        </p:grpSpPr>
        <p:sp>
          <p:nvSpPr>
            <p:cNvPr id="73" name="Dodecagon 72"/>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74" name="Oval 73"/>
            <p:cNvSpPr/>
            <p:nvPr/>
          </p:nvSpPr>
          <p:spPr bwMode="auto">
            <a:xfrm>
              <a:off x="6365318" y="2137227"/>
              <a:ext cx="953028" cy="47019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DSP</a:t>
              </a:r>
            </a:p>
          </p:txBody>
        </p:sp>
      </p:grpSp>
      <p:cxnSp>
        <p:nvCxnSpPr>
          <p:cNvPr id="20" name="Straight Connector 19"/>
          <p:cNvCxnSpPr>
            <a:stCxn id="53" idx="6"/>
            <a:endCxn id="62" idx="2"/>
          </p:cNvCxnSpPr>
          <p:nvPr/>
        </p:nvCxnSpPr>
        <p:spPr bwMode="auto">
          <a:xfrm>
            <a:off x="7609565" y="3491158"/>
            <a:ext cx="331532" cy="48466"/>
          </a:xfrm>
          <a:prstGeom prst="line">
            <a:avLst/>
          </a:prstGeom>
          <a:solidFill>
            <a:schemeClr val="accent1"/>
          </a:solidFill>
          <a:ln w="28575" cap="flat" cmpd="sng" algn="ctr">
            <a:solidFill>
              <a:schemeClr val="tx1">
                <a:lumMod val="50000"/>
              </a:schemeClr>
            </a:solidFill>
            <a:prstDash val="solid"/>
            <a:round/>
            <a:headEnd type="none" w="med" len="med"/>
            <a:tailEnd type="none" w="med" len="med"/>
          </a:ln>
          <a:effectLst/>
        </p:spPr>
      </p:cxnSp>
      <p:cxnSp>
        <p:nvCxnSpPr>
          <p:cNvPr id="86" name="Straight Connector 85"/>
          <p:cNvCxnSpPr>
            <a:endCxn id="65" idx="0"/>
          </p:cNvCxnSpPr>
          <p:nvPr/>
        </p:nvCxnSpPr>
        <p:spPr bwMode="auto">
          <a:xfrm>
            <a:off x="8448330" y="3792935"/>
            <a:ext cx="201713" cy="312118"/>
          </a:xfrm>
          <a:prstGeom prst="line">
            <a:avLst/>
          </a:prstGeom>
          <a:solidFill>
            <a:schemeClr val="accent1"/>
          </a:solidFill>
          <a:ln w="28575" cap="flat" cmpd="sng" algn="ctr">
            <a:solidFill>
              <a:schemeClr val="tx1">
                <a:lumMod val="50000"/>
              </a:schemeClr>
            </a:solidFill>
            <a:prstDash val="solid"/>
            <a:round/>
            <a:headEnd type="none" w="med" len="med"/>
            <a:tailEnd type="none" w="med" len="med"/>
          </a:ln>
          <a:effectLst/>
        </p:spPr>
      </p:cxnSp>
      <p:cxnSp>
        <p:nvCxnSpPr>
          <p:cNvPr id="90" name="Straight Arrow Connector 89"/>
          <p:cNvCxnSpPr/>
          <p:nvPr/>
        </p:nvCxnSpPr>
        <p:spPr bwMode="auto">
          <a:xfrm flipH="1" flipV="1">
            <a:off x="4059952" y="3601129"/>
            <a:ext cx="365918" cy="1"/>
          </a:xfrm>
          <a:prstGeom prst="straightConnector1">
            <a:avLst/>
          </a:prstGeom>
          <a:solidFill>
            <a:schemeClr val="accent1"/>
          </a:solidFill>
          <a:ln w="28575" cap="rnd" cmpd="sng" algn="ctr">
            <a:solidFill>
              <a:srgbClr val="800000"/>
            </a:solidFill>
            <a:prstDash val="solid"/>
            <a:round/>
            <a:headEnd type="none" w="med" len="med"/>
            <a:tailEnd type="arrow"/>
          </a:ln>
          <a:effectLst/>
        </p:spPr>
      </p:cxnSp>
      <p:cxnSp>
        <p:nvCxnSpPr>
          <p:cNvPr id="92" name="Straight Arrow Connector 91"/>
          <p:cNvCxnSpPr/>
          <p:nvPr/>
        </p:nvCxnSpPr>
        <p:spPr bwMode="auto">
          <a:xfrm>
            <a:off x="5596026" y="3355700"/>
            <a:ext cx="745115" cy="0"/>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93" name="Straight Arrow Connector 92"/>
          <p:cNvCxnSpPr/>
          <p:nvPr/>
        </p:nvCxnSpPr>
        <p:spPr bwMode="auto">
          <a:xfrm flipH="1">
            <a:off x="5596027" y="3601131"/>
            <a:ext cx="745114" cy="0"/>
          </a:xfrm>
          <a:prstGeom prst="straightConnector1">
            <a:avLst/>
          </a:prstGeom>
          <a:solidFill>
            <a:schemeClr val="accent1"/>
          </a:solidFill>
          <a:ln w="28575" cap="rnd" cmpd="sng" algn="ctr">
            <a:solidFill>
              <a:srgbClr val="800000"/>
            </a:solidFill>
            <a:prstDash val="solid"/>
            <a:round/>
            <a:headEnd type="none" w="med" len="med"/>
            <a:tailEnd type="arrow"/>
          </a:ln>
          <a:effectLst/>
        </p:spPr>
      </p:cxnSp>
      <p:cxnSp>
        <p:nvCxnSpPr>
          <p:cNvPr id="98" name="Straight Arrow Connector 97"/>
          <p:cNvCxnSpPr/>
          <p:nvPr/>
        </p:nvCxnSpPr>
        <p:spPr bwMode="auto">
          <a:xfrm flipV="1">
            <a:off x="5411134" y="2186330"/>
            <a:ext cx="930007" cy="655398"/>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99" name="Straight Arrow Connector 98"/>
          <p:cNvCxnSpPr/>
          <p:nvPr/>
        </p:nvCxnSpPr>
        <p:spPr bwMode="auto">
          <a:xfrm flipH="1">
            <a:off x="5596027" y="2841728"/>
            <a:ext cx="803134" cy="363456"/>
          </a:xfrm>
          <a:prstGeom prst="straightConnector1">
            <a:avLst/>
          </a:prstGeom>
          <a:solidFill>
            <a:schemeClr val="accent1"/>
          </a:solidFill>
          <a:ln w="28575" cap="rnd" cmpd="sng" algn="ctr">
            <a:solidFill>
              <a:srgbClr val="800000">
                <a:alpha val="50000"/>
              </a:srgbClr>
            </a:solidFill>
            <a:prstDash val="solid"/>
            <a:round/>
            <a:headEnd type="none" w="med" len="med"/>
            <a:tailEnd type="arrow"/>
          </a:ln>
          <a:effectLst/>
        </p:spPr>
      </p:cxnSp>
      <p:cxnSp>
        <p:nvCxnSpPr>
          <p:cNvPr id="107" name="Straight Arrow Connector 106"/>
          <p:cNvCxnSpPr>
            <a:endCxn id="67" idx="8"/>
          </p:cNvCxnSpPr>
          <p:nvPr/>
        </p:nvCxnSpPr>
        <p:spPr bwMode="auto">
          <a:xfrm flipV="1">
            <a:off x="5596026" y="2683335"/>
            <a:ext cx="868203" cy="415749"/>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112" name="Straight Arrow Connector 111"/>
          <p:cNvCxnSpPr>
            <a:stCxn id="70" idx="8"/>
          </p:cNvCxnSpPr>
          <p:nvPr/>
        </p:nvCxnSpPr>
        <p:spPr bwMode="auto">
          <a:xfrm flipH="1" flipV="1">
            <a:off x="5604742" y="4002657"/>
            <a:ext cx="878442" cy="272179"/>
          </a:xfrm>
          <a:prstGeom prst="straightConnector1">
            <a:avLst/>
          </a:prstGeom>
          <a:solidFill>
            <a:schemeClr val="accent1"/>
          </a:solidFill>
          <a:ln w="28575" cap="rnd" cmpd="sng" algn="ctr">
            <a:solidFill>
              <a:srgbClr val="800000">
                <a:alpha val="50000"/>
              </a:srgbClr>
            </a:solidFill>
            <a:prstDash val="solid"/>
            <a:round/>
            <a:headEnd type="none" w="med" len="med"/>
            <a:tailEnd type="arrow"/>
          </a:ln>
          <a:effectLst/>
        </p:spPr>
      </p:cxnSp>
      <p:cxnSp>
        <p:nvCxnSpPr>
          <p:cNvPr id="113" name="Straight Arrow Connector 112"/>
          <p:cNvCxnSpPr>
            <a:endCxn id="70" idx="9"/>
          </p:cNvCxnSpPr>
          <p:nvPr/>
        </p:nvCxnSpPr>
        <p:spPr bwMode="auto">
          <a:xfrm>
            <a:off x="5604742" y="3830930"/>
            <a:ext cx="986814" cy="260158"/>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118" name="Straight Connector 117"/>
          <p:cNvCxnSpPr>
            <a:stCxn id="28" idx="4"/>
            <a:endCxn id="25" idx="0"/>
          </p:cNvCxnSpPr>
          <p:nvPr/>
        </p:nvCxnSpPr>
        <p:spPr bwMode="auto">
          <a:xfrm flipH="1">
            <a:off x="3438156" y="2687911"/>
            <a:ext cx="8171" cy="356962"/>
          </a:xfrm>
          <a:prstGeom prst="line">
            <a:avLst/>
          </a:prstGeom>
          <a:solidFill>
            <a:schemeClr val="accent1"/>
          </a:solidFill>
          <a:ln w="28575" cap="flat" cmpd="sng" algn="ctr">
            <a:solidFill>
              <a:schemeClr val="tx1">
                <a:lumMod val="50000"/>
              </a:schemeClr>
            </a:solidFill>
            <a:prstDash val="solid"/>
            <a:round/>
            <a:headEnd type="none" w="med" len="med"/>
            <a:tailEnd type="none" w="med" len="med"/>
          </a:ln>
          <a:effectLst/>
        </p:spPr>
      </p:cxnSp>
      <p:sp>
        <p:nvSpPr>
          <p:cNvPr id="121" name="Rectangle 120"/>
          <p:cNvSpPr/>
          <p:nvPr/>
        </p:nvSpPr>
        <p:spPr bwMode="auto">
          <a:xfrm>
            <a:off x="5411134" y="4786253"/>
            <a:ext cx="483582" cy="417463"/>
          </a:xfrm>
          <a:prstGeom prst="rect">
            <a:avLst/>
          </a:prstGeom>
          <a:solidFill>
            <a:srgbClr val="CCFFCC"/>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Ad</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Lucida Sans" pitchFamily="-106" charset="0"/>
                <a:ea typeface="ＭＳ Ｐゴシック" pitchFamily="-106" charset="-128"/>
                <a:cs typeface="ＭＳ Ｐゴシック" pitchFamily="-106" charset="-128"/>
              </a:rPr>
              <a:t>Ex.</a:t>
            </a:r>
            <a:endParaRPr kumimoji="0" lang="en-US" sz="12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cxnSp>
        <p:nvCxnSpPr>
          <p:cNvPr id="123" name="Straight Arrow Connector 122"/>
          <p:cNvCxnSpPr/>
          <p:nvPr/>
        </p:nvCxnSpPr>
        <p:spPr bwMode="auto">
          <a:xfrm>
            <a:off x="5130552" y="4080635"/>
            <a:ext cx="381382" cy="682628"/>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124" name="Straight Arrow Connector 123"/>
          <p:cNvCxnSpPr/>
          <p:nvPr/>
        </p:nvCxnSpPr>
        <p:spPr bwMode="auto">
          <a:xfrm flipH="1" flipV="1">
            <a:off x="4993410" y="4068098"/>
            <a:ext cx="352656" cy="695165"/>
          </a:xfrm>
          <a:prstGeom prst="straightConnector1">
            <a:avLst/>
          </a:prstGeom>
          <a:solidFill>
            <a:schemeClr val="accent1"/>
          </a:solidFill>
          <a:ln w="28575" cap="rnd" cmpd="sng" algn="ctr">
            <a:solidFill>
              <a:srgbClr val="800000">
                <a:alpha val="50000"/>
              </a:srgbClr>
            </a:solidFill>
            <a:prstDash val="solid"/>
            <a:round/>
            <a:headEnd type="none" w="med" len="med"/>
            <a:tailEnd type="arrow"/>
          </a:ln>
          <a:effectLst/>
        </p:spPr>
      </p:cxnSp>
    </p:spTree>
    <p:extLst>
      <p:ext uri="{BB962C8B-B14F-4D97-AF65-F5344CB8AC3E}">
        <p14:creationId xmlns:p14="http://schemas.microsoft.com/office/powerpoint/2010/main" val="3768865808"/>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Display Advertising Platforms - Auction</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43</a:t>
            </a:fld>
            <a:endParaRPr lang="en-US" dirty="0"/>
          </a:p>
        </p:txBody>
      </p:sp>
      <p:sp>
        <p:nvSpPr>
          <p:cNvPr id="50" name="Dodecagon 49"/>
          <p:cNvSpPr/>
          <p:nvPr/>
        </p:nvSpPr>
        <p:spPr bwMode="auto">
          <a:xfrm>
            <a:off x="319338" y="3099085"/>
            <a:ext cx="808858" cy="791889"/>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grpSp>
        <p:nvGrpSpPr>
          <p:cNvPr id="130" name="Group 129"/>
          <p:cNvGrpSpPr/>
          <p:nvPr/>
        </p:nvGrpSpPr>
        <p:grpSpPr>
          <a:xfrm>
            <a:off x="1347668" y="2229374"/>
            <a:ext cx="893705" cy="791889"/>
            <a:chOff x="6161546" y="1983540"/>
            <a:chExt cx="1294583" cy="1147097"/>
          </a:xfrm>
        </p:grpSpPr>
        <p:sp>
          <p:nvSpPr>
            <p:cNvPr id="76" name="Dodecagon 75"/>
            <p:cNvSpPr/>
            <p:nvPr/>
          </p:nvSpPr>
          <p:spPr bwMode="auto">
            <a:xfrm>
              <a:off x="6161546" y="1983540"/>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7" name="Oval 6"/>
            <p:cNvSpPr/>
            <p:nvPr/>
          </p:nvSpPr>
          <p:spPr bwMode="auto">
            <a:xfrm>
              <a:off x="6227532" y="2137228"/>
              <a:ext cx="1228597" cy="843946"/>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Publisher</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Content</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Server</a:t>
              </a:r>
              <a:endParaRPr kumimoji="0" lang="en-US" sz="10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grpSp>
        <p:nvGrpSpPr>
          <p:cNvPr id="136" name="Group 135"/>
          <p:cNvGrpSpPr/>
          <p:nvPr/>
        </p:nvGrpSpPr>
        <p:grpSpPr>
          <a:xfrm>
            <a:off x="1494115" y="3099084"/>
            <a:ext cx="893705" cy="791889"/>
            <a:chOff x="6161546" y="3134862"/>
            <a:chExt cx="1294583" cy="1147098"/>
          </a:xfrm>
        </p:grpSpPr>
        <p:sp>
          <p:nvSpPr>
            <p:cNvPr id="77" name="Dodecagon 76"/>
            <p:cNvSpPr/>
            <p:nvPr/>
          </p:nvSpPr>
          <p:spPr bwMode="auto">
            <a:xfrm>
              <a:off x="6161546" y="3134862"/>
              <a:ext cx="1171677" cy="1147098"/>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8" name="Oval 7"/>
            <p:cNvSpPr/>
            <p:nvPr/>
          </p:nvSpPr>
          <p:spPr bwMode="auto">
            <a:xfrm>
              <a:off x="6227532" y="3284323"/>
              <a:ext cx="1228597" cy="843945"/>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Publisher</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Ad</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Server</a:t>
              </a:r>
              <a:endParaRPr kumimoji="0" lang="en-US" sz="10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sp>
        <p:nvSpPr>
          <p:cNvPr id="9" name="Oval 8"/>
          <p:cNvSpPr/>
          <p:nvPr/>
        </p:nvSpPr>
        <p:spPr bwMode="auto">
          <a:xfrm>
            <a:off x="319338" y="3293357"/>
            <a:ext cx="753691" cy="403345"/>
          </a:xfrm>
          <a:prstGeom prst="ellipse">
            <a:avLst/>
          </a:prstGeom>
          <a:solidFill>
            <a:schemeClr val="bg2"/>
          </a:solidFill>
          <a:ln w="12700" cap="flat" cmpd="sng" algn="ctr">
            <a:solidFill>
              <a:schemeClr val="tx1"/>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User’s</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Browser</a:t>
            </a:r>
            <a:endParaRPr kumimoji="0" lang="en-US" sz="10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cxnSp>
        <p:nvCxnSpPr>
          <p:cNvPr id="11" name="Curved Connector 10"/>
          <p:cNvCxnSpPr>
            <a:stCxn id="50" idx="11"/>
            <a:endCxn id="76" idx="8"/>
          </p:cNvCxnSpPr>
          <p:nvPr/>
        </p:nvCxnSpPr>
        <p:spPr bwMode="auto">
          <a:xfrm rot="5400000" flipH="1" flipV="1">
            <a:off x="799971" y="2551389"/>
            <a:ext cx="579864" cy="515528"/>
          </a:xfrm>
          <a:prstGeom prst="curvedConnector2">
            <a:avLst/>
          </a:prstGeom>
          <a:solidFill>
            <a:schemeClr val="accent1"/>
          </a:solidFill>
          <a:ln w="28575" cap="rnd" cmpd="sng" algn="ctr">
            <a:solidFill>
              <a:schemeClr val="tx2"/>
            </a:solidFill>
            <a:prstDash val="solid"/>
            <a:round/>
            <a:headEnd type="none" w="med" len="med"/>
            <a:tailEnd type="arrow"/>
          </a:ln>
          <a:effectLst/>
        </p:spPr>
      </p:cxnSp>
      <p:grpSp>
        <p:nvGrpSpPr>
          <p:cNvPr id="135" name="Group 134"/>
          <p:cNvGrpSpPr/>
          <p:nvPr/>
        </p:nvGrpSpPr>
        <p:grpSpPr>
          <a:xfrm>
            <a:off x="4703076" y="5524773"/>
            <a:ext cx="808861" cy="791889"/>
            <a:chOff x="6161546" y="4281959"/>
            <a:chExt cx="1171681" cy="1147098"/>
          </a:xfrm>
        </p:grpSpPr>
        <p:sp>
          <p:nvSpPr>
            <p:cNvPr id="85" name="Dodecagon 84"/>
            <p:cNvSpPr/>
            <p:nvPr/>
          </p:nvSpPr>
          <p:spPr bwMode="auto">
            <a:xfrm>
              <a:off x="6161546" y="4281959"/>
              <a:ext cx="1171676" cy="1147098"/>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24" name="Oval 23"/>
            <p:cNvSpPr/>
            <p:nvPr/>
          </p:nvSpPr>
          <p:spPr bwMode="auto">
            <a:xfrm>
              <a:off x="6298132" y="4466039"/>
              <a:ext cx="1035095" cy="843945"/>
            </a:xfrm>
            <a:prstGeom prst="ellipse">
              <a:avLst/>
            </a:prstGeom>
            <a:solidFill>
              <a:srgbClr val="800000"/>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solidFill>
                    <a:schemeClr val="bg1"/>
                  </a:solidFill>
                  <a:latin typeface="Lucida Sans" pitchFamily="-106" charset="0"/>
                  <a:ea typeface="ＭＳ Ｐゴシック" pitchFamily="-106" charset="-128"/>
                  <a:cs typeface="ＭＳ Ｐゴシック" pitchFamily="-106" charset="-128"/>
                </a:rPr>
                <a:t>Agency</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solidFill>
                    <a:schemeClr val="bg1"/>
                  </a:solidFill>
                  <a:latin typeface="Lucida Sans" pitchFamily="-106" charset="0"/>
                  <a:ea typeface="ＭＳ Ｐゴシック" pitchFamily="-106" charset="-128"/>
                  <a:cs typeface="ＭＳ Ｐゴシック" pitchFamily="-106" charset="-128"/>
                </a:rPr>
                <a:t>Ad</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solidFill>
                    <a:schemeClr val="bg1"/>
                  </a:solidFill>
                  <a:latin typeface="Lucida Sans" pitchFamily="-106" charset="0"/>
                  <a:ea typeface="ＭＳ Ｐゴシック" pitchFamily="-106" charset="-128"/>
                  <a:cs typeface="ＭＳ Ｐゴシック" pitchFamily="-106" charset="-128"/>
                </a:rPr>
                <a:t>Server</a:t>
              </a:r>
              <a:endParaRPr kumimoji="0" lang="en-US" sz="1000" b="0" i="0" u="none" strike="noStrike" cap="none" normalizeH="0" baseline="0" dirty="0">
                <a:ln>
                  <a:noFill/>
                </a:ln>
                <a:solidFill>
                  <a:schemeClr val="bg1"/>
                </a:solidFill>
                <a:effectLst/>
                <a:latin typeface="Lucida Sans" pitchFamily="-106" charset="0"/>
                <a:ea typeface="ＭＳ Ｐゴシック" pitchFamily="-106" charset="-128"/>
                <a:cs typeface="ＭＳ Ｐゴシック" pitchFamily="-106" charset="-128"/>
              </a:endParaRPr>
            </a:p>
          </p:txBody>
        </p:sp>
      </p:grpSp>
      <p:cxnSp>
        <p:nvCxnSpPr>
          <p:cNvPr id="89" name="Straight Arrow Connector 88"/>
          <p:cNvCxnSpPr>
            <a:stCxn id="76" idx="7"/>
            <a:endCxn id="50" idx="0"/>
          </p:cNvCxnSpPr>
          <p:nvPr/>
        </p:nvCxnSpPr>
        <p:spPr bwMode="auto">
          <a:xfrm flipH="1">
            <a:off x="1019824" y="2731417"/>
            <a:ext cx="327843" cy="473767"/>
          </a:xfrm>
          <a:prstGeom prst="straightConnector1">
            <a:avLst/>
          </a:prstGeom>
          <a:solidFill>
            <a:schemeClr val="accent1"/>
          </a:solidFill>
          <a:ln w="28575" cap="rnd" cmpd="sng" algn="ctr">
            <a:solidFill>
              <a:schemeClr val="accent2"/>
            </a:solidFill>
            <a:prstDash val="solid"/>
            <a:round/>
            <a:headEnd type="none" w="med" len="med"/>
            <a:tailEnd type="arrow"/>
          </a:ln>
          <a:effectLst/>
        </p:spPr>
      </p:cxnSp>
      <p:cxnSp>
        <p:nvCxnSpPr>
          <p:cNvPr id="91" name="Straight Arrow Connector 90"/>
          <p:cNvCxnSpPr>
            <a:stCxn id="77" idx="7"/>
            <a:endCxn id="50" idx="2"/>
          </p:cNvCxnSpPr>
          <p:nvPr/>
        </p:nvCxnSpPr>
        <p:spPr bwMode="auto">
          <a:xfrm flipH="1" flipV="1">
            <a:off x="1128196" y="3601128"/>
            <a:ext cx="365918" cy="1"/>
          </a:xfrm>
          <a:prstGeom prst="straightConnector1">
            <a:avLst/>
          </a:prstGeom>
          <a:solidFill>
            <a:schemeClr val="accent1"/>
          </a:solidFill>
          <a:ln w="28575" cap="rnd" cmpd="sng" algn="ctr">
            <a:solidFill>
              <a:schemeClr val="accent2"/>
            </a:solidFill>
            <a:prstDash val="solid"/>
            <a:round/>
            <a:headEnd type="none" w="med" len="med"/>
            <a:tailEnd type="arrow"/>
          </a:ln>
          <a:effectLst/>
        </p:spPr>
      </p:cxnSp>
      <p:cxnSp>
        <p:nvCxnSpPr>
          <p:cNvPr id="94" name="Straight Arrow Connector 93"/>
          <p:cNvCxnSpPr>
            <a:stCxn id="50" idx="1"/>
            <a:endCxn id="77" idx="8"/>
          </p:cNvCxnSpPr>
          <p:nvPr/>
        </p:nvCxnSpPr>
        <p:spPr bwMode="auto">
          <a:xfrm>
            <a:off x="1128196" y="3388931"/>
            <a:ext cx="365918" cy="1"/>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122" name="Straight Arrow Connector 121"/>
          <p:cNvCxnSpPr/>
          <p:nvPr/>
        </p:nvCxnSpPr>
        <p:spPr bwMode="auto">
          <a:xfrm>
            <a:off x="4034336" y="3355700"/>
            <a:ext cx="469602" cy="0"/>
          </a:xfrm>
          <a:prstGeom prst="straightConnector1">
            <a:avLst/>
          </a:prstGeom>
          <a:solidFill>
            <a:schemeClr val="accent1"/>
          </a:solidFill>
          <a:ln w="28575" cap="rnd" cmpd="sng" algn="ctr">
            <a:solidFill>
              <a:schemeClr val="tx2"/>
            </a:solidFill>
            <a:prstDash val="solid"/>
            <a:round/>
            <a:headEnd type="none" w="med" len="med"/>
            <a:tailEnd type="arrow"/>
          </a:ln>
          <a:effectLst/>
        </p:spPr>
      </p:cxnSp>
      <p:grpSp>
        <p:nvGrpSpPr>
          <p:cNvPr id="22" name="Group 21"/>
          <p:cNvGrpSpPr/>
          <p:nvPr/>
        </p:nvGrpSpPr>
        <p:grpSpPr>
          <a:xfrm>
            <a:off x="2865488" y="2938776"/>
            <a:ext cx="1145336" cy="950042"/>
            <a:chOff x="6012291" y="1983539"/>
            <a:chExt cx="1659082" cy="1376191"/>
          </a:xfrm>
        </p:grpSpPr>
        <p:sp>
          <p:nvSpPr>
            <p:cNvPr id="23" name="Dodecagon 22"/>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25" name="Oval 24"/>
            <p:cNvSpPr/>
            <p:nvPr/>
          </p:nvSpPr>
          <p:spPr bwMode="auto">
            <a:xfrm>
              <a:off x="6012291" y="2137227"/>
              <a:ext cx="1659082" cy="122250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Supply</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Side</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Platform</a:t>
              </a:r>
            </a:p>
          </p:txBody>
        </p:sp>
      </p:grpSp>
      <p:grpSp>
        <p:nvGrpSpPr>
          <p:cNvPr id="26" name="Group 25"/>
          <p:cNvGrpSpPr/>
          <p:nvPr/>
        </p:nvGrpSpPr>
        <p:grpSpPr>
          <a:xfrm>
            <a:off x="2865488" y="1997545"/>
            <a:ext cx="1161678" cy="791889"/>
            <a:chOff x="6000452" y="1983539"/>
            <a:chExt cx="1682756" cy="1147097"/>
          </a:xfrm>
        </p:grpSpPr>
        <p:sp>
          <p:nvSpPr>
            <p:cNvPr id="27" name="Dodecagon 26"/>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28" name="Oval 27"/>
            <p:cNvSpPr/>
            <p:nvPr/>
          </p:nvSpPr>
          <p:spPr bwMode="auto">
            <a:xfrm>
              <a:off x="6000452" y="2137227"/>
              <a:ext cx="1682756" cy="846348"/>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800" dirty="0" smtClean="0">
                  <a:latin typeface="Lucida Sans" pitchFamily="-106" charset="0"/>
                  <a:ea typeface="ＭＳ Ｐゴシック" pitchFamily="-106" charset="-128"/>
                  <a:cs typeface="ＭＳ Ｐゴシック" pitchFamily="-106" charset="-128"/>
                </a:rPr>
                <a:t>Data</a:t>
              </a:r>
            </a:p>
            <a:p>
              <a:pPr marL="0" marR="0" indent="0" algn="ctr" defTabSz="914400" rtl="0" eaLnBrk="0" fontAlgn="base" latinLnBrk="0" hangingPunct="0">
                <a:lnSpc>
                  <a:spcPct val="100000"/>
                </a:lnSpc>
                <a:spcBef>
                  <a:spcPct val="0"/>
                </a:spcBef>
                <a:spcAft>
                  <a:spcPct val="0"/>
                </a:spcAft>
                <a:buClrTx/>
                <a:buSzTx/>
                <a:buFontTx/>
                <a:buNone/>
                <a:tabLst/>
              </a:pPr>
              <a:r>
                <a:rPr lang="en-US" sz="800" dirty="0" smtClean="0">
                  <a:latin typeface="Lucida Sans" pitchFamily="-106" charset="0"/>
                  <a:ea typeface="ＭＳ Ｐゴシック" pitchFamily="-106" charset="-128"/>
                  <a:cs typeface="ＭＳ Ｐゴシック" pitchFamily="-106" charset="-128"/>
                </a:rPr>
                <a:t>Management</a:t>
              </a:r>
            </a:p>
            <a:p>
              <a:pPr marL="0" marR="0" indent="0" algn="ctr" defTabSz="914400" rtl="0" eaLnBrk="0" fontAlgn="base" latinLnBrk="0" hangingPunct="0">
                <a:lnSpc>
                  <a:spcPct val="100000"/>
                </a:lnSpc>
                <a:spcBef>
                  <a:spcPct val="0"/>
                </a:spcBef>
                <a:spcAft>
                  <a:spcPct val="0"/>
                </a:spcAft>
                <a:buClrTx/>
                <a:buSzTx/>
                <a:buFontTx/>
                <a:buNone/>
                <a:tabLst/>
              </a:pPr>
              <a:r>
                <a:rPr lang="en-US" sz="800" dirty="0" smtClean="0">
                  <a:latin typeface="Lucida Sans" pitchFamily="-106" charset="0"/>
                  <a:ea typeface="ＭＳ Ｐゴシック" pitchFamily="-106" charset="-128"/>
                  <a:cs typeface="ＭＳ Ｐゴシック" pitchFamily="-106" charset="-128"/>
                </a:rPr>
                <a:t>Platform</a:t>
              </a:r>
            </a:p>
          </p:txBody>
        </p:sp>
      </p:grpSp>
      <p:cxnSp>
        <p:nvCxnSpPr>
          <p:cNvPr id="45" name="Straight Arrow Connector 44"/>
          <p:cNvCxnSpPr/>
          <p:nvPr/>
        </p:nvCxnSpPr>
        <p:spPr bwMode="auto">
          <a:xfrm flipH="1" flipV="1">
            <a:off x="2404537" y="3594653"/>
            <a:ext cx="365918" cy="1"/>
          </a:xfrm>
          <a:prstGeom prst="straightConnector1">
            <a:avLst/>
          </a:prstGeom>
          <a:solidFill>
            <a:schemeClr val="accent1"/>
          </a:solidFill>
          <a:ln w="28575" cap="rnd" cmpd="sng" algn="ctr">
            <a:solidFill>
              <a:srgbClr val="800000"/>
            </a:solidFill>
            <a:prstDash val="solid"/>
            <a:round/>
            <a:headEnd type="none" w="med" len="med"/>
            <a:tailEnd type="arrow"/>
          </a:ln>
          <a:effectLst/>
        </p:spPr>
      </p:cxnSp>
      <p:cxnSp>
        <p:nvCxnSpPr>
          <p:cNvPr id="46" name="Straight Arrow Connector 45"/>
          <p:cNvCxnSpPr/>
          <p:nvPr/>
        </p:nvCxnSpPr>
        <p:spPr bwMode="auto">
          <a:xfrm>
            <a:off x="2404537" y="3385734"/>
            <a:ext cx="365918" cy="1"/>
          </a:xfrm>
          <a:prstGeom prst="straightConnector1">
            <a:avLst/>
          </a:prstGeom>
          <a:solidFill>
            <a:schemeClr val="accent1"/>
          </a:solidFill>
          <a:ln w="28575" cap="rnd" cmpd="sng" algn="ctr">
            <a:solidFill>
              <a:schemeClr val="tx2"/>
            </a:solidFill>
            <a:prstDash val="solid"/>
            <a:round/>
            <a:headEnd type="none" w="med" len="med"/>
            <a:tailEnd type="arrow"/>
          </a:ln>
          <a:effectLst/>
        </p:spPr>
      </p:cxnSp>
      <p:sp>
        <p:nvSpPr>
          <p:cNvPr id="13" name="Rectangle 12"/>
          <p:cNvSpPr/>
          <p:nvPr/>
        </p:nvSpPr>
        <p:spPr bwMode="auto">
          <a:xfrm>
            <a:off x="4503938" y="2976990"/>
            <a:ext cx="1008000" cy="1008000"/>
          </a:xfrm>
          <a:prstGeom prst="rect">
            <a:avLst/>
          </a:prstGeom>
          <a:solidFill>
            <a:srgbClr val="CCFFCC"/>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Ad</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Lucida Sans" pitchFamily="-106" charset="0"/>
                <a:ea typeface="ＭＳ Ｐゴシック" pitchFamily="-106" charset="-128"/>
                <a:cs typeface="ＭＳ Ｐゴシック" pitchFamily="-106" charset="-128"/>
              </a:rPr>
              <a:t>Exchange</a:t>
            </a:r>
            <a:endParaRPr kumimoji="0" lang="en-US" sz="12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nvGrpSpPr>
          <p:cNvPr id="51" name="Group 50"/>
          <p:cNvGrpSpPr/>
          <p:nvPr/>
        </p:nvGrpSpPr>
        <p:grpSpPr>
          <a:xfrm>
            <a:off x="6464229" y="2963088"/>
            <a:ext cx="1145336" cy="950042"/>
            <a:chOff x="6012291" y="1983539"/>
            <a:chExt cx="1659082" cy="1376191"/>
          </a:xfrm>
        </p:grpSpPr>
        <p:sp>
          <p:nvSpPr>
            <p:cNvPr id="52" name="Dodecagon 51"/>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53" name="Oval 52"/>
            <p:cNvSpPr/>
            <p:nvPr/>
          </p:nvSpPr>
          <p:spPr bwMode="auto">
            <a:xfrm>
              <a:off x="6012291" y="2137227"/>
              <a:ext cx="1659082" cy="122250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Demand</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Side</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Platform</a:t>
              </a:r>
            </a:p>
          </p:txBody>
        </p:sp>
      </p:grpSp>
      <p:grpSp>
        <p:nvGrpSpPr>
          <p:cNvPr id="60" name="Group 59"/>
          <p:cNvGrpSpPr/>
          <p:nvPr/>
        </p:nvGrpSpPr>
        <p:grpSpPr>
          <a:xfrm>
            <a:off x="7846806" y="3121241"/>
            <a:ext cx="808861" cy="791889"/>
            <a:chOff x="6161546" y="4281959"/>
            <a:chExt cx="1171681" cy="1147098"/>
          </a:xfrm>
        </p:grpSpPr>
        <p:sp>
          <p:nvSpPr>
            <p:cNvPr id="61" name="Dodecagon 60"/>
            <p:cNvSpPr/>
            <p:nvPr/>
          </p:nvSpPr>
          <p:spPr bwMode="auto">
            <a:xfrm>
              <a:off x="6161546" y="4281959"/>
              <a:ext cx="1171676" cy="1147098"/>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62" name="Oval 61"/>
            <p:cNvSpPr/>
            <p:nvPr/>
          </p:nvSpPr>
          <p:spPr bwMode="auto">
            <a:xfrm>
              <a:off x="6298132" y="4466039"/>
              <a:ext cx="1035095" cy="843945"/>
            </a:xfrm>
            <a:prstGeom prst="ellipse">
              <a:avLst/>
            </a:prstGeom>
            <a:solidFill>
              <a:srgbClr val="800000"/>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solidFill>
                    <a:schemeClr val="bg1"/>
                  </a:solidFill>
                  <a:latin typeface="Lucida Sans" pitchFamily="-106" charset="0"/>
                  <a:ea typeface="ＭＳ Ｐゴシック" pitchFamily="-106" charset="-128"/>
                  <a:cs typeface="ＭＳ Ｐゴシック" pitchFamily="-106" charset="-128"/>
                </a:rPr>
                <a:t>Agency</a:t>
              </a:r>
            </a:p>
          </p:txBody>
        </p:sp>
      </p:grpSp>
      <p:grpSp>
        <p:nvGrpSpPr>
          <p:cNvPr id="63" name="Group 62"/>
          <p:cNvGrpSpPr/>
          <p:nvPr/>
        </p:nvGrpSpPr>
        <p:grpSpPr>
          <a:xfrm>
            <a:off x="8198467" y="3977975"/>
            <a:ext cx="808861" cy="791889"/>
            <a:chOff x="6161546" y="4281959"/>
            <a:chExt cx="1171681" cy="1147098"/>
          </a:xfrm>
        </p:grpSpPr>
        <p:sp>
          <p:nvSpPr>
            <p:cNvPr id="64" name="Dodecagon 63"/>
            <p:cNvSpPr/>
            <p:nvPr/>
          </p:nvSpPr>
          <p:spPr bwMode="auto">
            <a:xfrm>
              <a:off x="6161546" y="4281959"/>
              <a:ext cx="1171676" cy="1147098"/>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65" name="Oval 64"/>
            <p:cNvSpPr/>
            <p:nvPr/>
          </p:nvSpPr>
          <p:spPr bwMode="auto">
            <a:xfrm>
              <a:off x="6298132" y="4466039"/>
              <a:ext cx="1035095" cy="843945"/>
            </a:xfrm>
            <a:prstGeom prst="ellipse">
              <a:avLst/>
            </a:prstGeom>
            <a:solidFill>
              <a:srgbClr val="800000"/>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solidFill>
                    <a:schemeClr val="bg1"/>
                  </a:solidFill>
                  <a:latin typeface="Lucida Sans" pitchFamily="-106" charset="0"/>
                  <a:ea typeface="ＭＳ Ｐゴシック" pitchFamily="-106" charset="-128"/>
                  <a:cs typeface="ＭＳ Ｐゴシック" pitchFamily="-106" charset="-128"/>
                </a:rPr>
                <a:t>Brand</a:t>
              </a:r>
            </a:p>
          </p:txBody>
        </p:sp>
      </p:grpSp>
      <p:grpSp>
        <p:nvGrpSpPr>
          <p:cNvPr id="66" name="Group 65"/>
          <p:cNvGrpSpPr/>
          <p:nvPr/>
        </p:nvGrpSpPr>
        <p:grpSpPr>
          <a:xfrm>
            <a:off x="6464229" y="2393489"/>
            <a:ext cx="808859" cy="791889"/>
            <a:chOff x="6161548" y="1983539"/>
            <a:chExt cx="1171677" cy="1147097"/>
          </a:xfrm>
        </p:grpSpPr>
        <p:sp>
          <p:nvSpPr>
            <p:cNvPr id="67" name="Dodecagon 66"/>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68" name="Oval 67"/>
            <p:cNvSpPr/>
            <p:nvPr/>
          </p:nvSpPr>
          <p:spPr bwMode="auto">
            <a:xfrm>
              <a:off x="6365318" y="2137227"/>
              <a:ext cx="953028" cy="47019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DSP</a:t>
              </a:r>
            </a:p>
          </p:txBody>
        </p:sp>
      </p:grpSp>
      <p:grpSp>
        <p:nvGrpSpPr>
          <p:cNvPr id="69" name="Group 68"/>
          <p:cNvGrpSpPr/>
          <p:nvPr/>
        </p:nvGrpSpPr>
        <p:grpSpPr>
          <a:xfrm>
            <a:off x="6483184" y="3984990"/>
            <a:ext cx="808859" cy="791889"/>
            <a:chOff x="6161548" y="1983539"/>
            <a:chExt cx="1171677" cy="1147097"/>
          </a:xfrm>
        </p:grpSpPr>
        <p:sp>
          <p:nvSpPr>
            <p:cNvPr id="70" name="Dodecagon 69"/>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71" name="Oval 70"/>
            <p:cNvSpPr/>
            <p:nvPr/>
          </p:nvSpPr>
          <p:spPr bwMode="auto">
            <a:xfrm>
              <a:off x="6365318" y="2137227"/>
              <a:ext cx="953028" cy="47019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DSP</a:t>
              </a:r>
            </a:p>
          </p:txBody>
        </p:sp>
      </p:grpSp>
      <p:grpSp>
        <p:nvGrpSpPr>
          <p:cNvPr id="72" name="Group 71"/>
          <p:cNvGrpSpPr/>
          <p:nvPr/>
        </p:nvGrpSpPr>
        <p:grpSpPr>
          <a:xfrm>
            <a:off x="6200470" y="1755639"/>
            <a:ext cx="808859" cy="791889"/>
            <a:chOff x="6161548" y="1983539"/>
            <a:chExt cx="1171677" cy="1147097"/>
          </a:xfrm>
        </p:grpSpPr>
        <p:sp>
          <p:nvSpPr>
            <p:cNvPr id="73" name="Dodecagon 72"/>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74" name="Oval 73"/>
            <p:cNvSpPr/>
            <p:nvPr/>
          </p:nvSpPr>
          <p:spPr bwMode="auto">
            <a:xfrm>
              <a:off x="6365318" y="2137227"/>
              <a:ext cx="953028" cy="47019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DSP</a:t>
              </a:r>
            </a:p>
          </p:txBody>
        </p:sp>
      </p:grpSp>
      <p:cxnSp>
        <p:nvCxnSpPr>
          <p:cNvPr id="20" name="Straight Connector 19"/>
          <p:cNvCxnSpPr>
            <a:stCxn id="53" idx="6"/>
            <a:endCxn id="62" idx="2"/>
          </p:cNvCxnSpPr>
          <p:nvPr/>
        </p:nvCxnSpPr>
        <p:spPr bwMode="auto">
          <a:xfrm>
            <a:off x="7609565" y="3491158"/>
            <a:ext cx="331532" cy="48466"/>
          </a:xfrm>
          <a:prstGeom prst="line">
            <a:avLst/>
          </a:prstGeom>
          <a:solidFill>
            <a:schemeClr val="accent1"/>
          </a:solidFill>
          <a:ln w="28575" cap="flat" cmpd="sng" algn="ctr">
            <a:solidFill>
              <a:schemeClr val="tx1">
                <a:lumMod val="50000"/>
              </a:schemeClr>
            </a:solidFill>
            <a:prstDash val="solid"/>
            <a:round/>
            <a:headEnd type="none" w="med" len="med"/>
            <a:tailEnd type="none" w="med" len="med"/>
          </a:ln>
          <a:effectLst/>
        </p:spPr>
      </p:cxnSp>
      <p:cxnSp>
        <p:nvCxnSpPr>
          <p:cNvPr id="86" name="Straight Connector 85"/>
          <p:cNvCxnSpPr>
            <a:endCxn id="65" idx="0"/>
          </p:cNvCxnSpPr>
          <p:nvPr/>
        </p:nvCxnSpPr>
        <p:spPr bwMode="auto">
          <a:xfrm>
            <a:off x="8448330" y="3792935"/>
            <a:ext cx="201713" cy="312118"/>
          </a:xfrm>
          <a:prstGeom prst="line">
            <a:avLst/>
          </a:prstGeom>
          <a:solidFill>
            <a:schemeClr val="accent1"/>
          </a:solidFill>
          <a:ln w="28575" cap="flat" cmpd="sng" algn="ctr">
            <a:solidFill>
              <a:schemeClr val="tx1">
                <a:lumMod val="50000"/>
              </a:schemeClr>
            </a:solidFill>
            <a:prstDash val="solid"/>
            <a:round/>
            <a:headEnd type="none" w="med" len="med"/>
            <a:tailEnd type="none" w="med" len="med"/>
          </a:ln>
          <a:effectLst/>
        </p:spPr>
      </p:cxnSp>
      <p:cxnSp>
        <p:nvCxnSpPr>
          <p:cNvPr id="90" name="Straight Arrow Connector 89"/>
          <p:cNvCxnSpPr/>
          <p:nvPr/>
        </p:nvCxnSpPr>
        <p:spPr bwMode="auto">
          <a:xfrm flipH="1" flipV="1">
            <a:off x="4059952" y="3601129"/>
            <a:ext cx="365918" cy="1"/>
          </a:xfrm>
          <a:prstGeom prst="straightConnector1">
            <a:avLst/>
          </a:prstGeom>
          <a:solidFill>
            <a:schemeClr val="accent1"/>
          </a:solidFill>
          <a:ln w="28575" cap="rnd" cmpd="sng" algn="ctr">
            <a:solidFill>
              <a:srgbClr val="800000"/>
            </a:solidFill>
            <a:prstDash val="solid"/>
            <a:round/>
            <a:headEnd type="none" w="med" len="med"/>
            <a:tailEnd type="arrow"/>
          </a:ln>
          <a:effectLst/>
        </p:spPr>
      </p:cxnSp>
      <p:cxnSp>
        <p:nvCxnSpPr>
          <p:cNvPr id="92" name="Straight Arrow Connector 91"/>
          <p:cNvCxnSpPr/>
          <p:nvPr/>
        </p:nvCxnSpPr>
        <p:spPr bwMode="auto">
          <a:xfrm>
            <a:off x="5596026" y="3355700"/>
            <a:ext cx="745115" cy="0"/>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93" name="Straight Arrow Connector 92"/>
          <p:cNvCxnSpPr/>
          <p:nvPr/>
        </p:nvCxnSpPr>
        <p:spPr bwMode="auto">
          <a:xfrm flipH="1">
            <a:off x="5596027" y="3601131"/>
            <a:ext cx="745114" cy="0"/>
          </a:xfrm>
          <a:prstGeom prst="straightConnector1">
            <a:avLst/>
          </a:prstGeom>
          <a:solidFill>
            <a:schemeClr val="accent1"/>
          </a:solidFill>
          <a:ln w="28575" cap="rnd" cmpd="sng" algn="ctr">
            <a:solidFill>
              <a:srgbClr val="800000"/>
            </a:solidFill>
            <a:prstDash val="solid"/>
            <a:round/>
            <a:headEnd type="none" w="med" len="med"/>
            <a:tailEnd type="arrow"/>
          </a:ln>
          <a:effectLst/>
        </p:spPr>
      </p:cxnSp>
      <p:cxnSp>
        <p:nvCxnSpPr>
          <p:cNvPr id="98" name="Straight Arrow Connector 97"/>
          <p:cNvCxnSpPr/>
          <p:nvPr/>
        </p:nvCxnSpPr>
        <p:spPr bwMode="auto">
          <a:xfrm flipV="1">
            <a:off x="5411134" y="2186330"/>
            <a:ext cx="930007" cy="655398"/>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99" name="Straight Arrow Connector 98"/>
          <p:cNvCxnSpPr/>
          <p:nvPr/>
        </p:nvCxnSpPr>
        <p:spPr bwMode="auto">
          <a:xfrm flipH="1">
            <a:off x="5596027" y="2841728"/>
            <a:ext cx="803134" cy="363456"/>
          </a:xfrm>
          <a:prstGeom prst="straightConnector1">
            <a:avLst/>
          </a:prstGeom>
          <a:solidFill>
            <a:schemeClr val="accent1"/>
          </a:solidFill>
          <a:ln w="28575" cap="rnd" cmpd="sng" algn="ctr">
            <a:solidFill>
              <a:srgbClr val="800000">
                <a:alpha val="50000"/>
              </a:srgbClr>
            </a:solidFill>
            <a:prstDash val="solid"/>
            <a:round/>
            <a:headEnd type="none" w="med" len="med"/>
            <a:tailEnd type="arrow"/>
          </a:ln>
          <a:effectLst/>
        </p:spPr>
      </p:cxnSp>
      <p:cxnSp>
        <p:nvCxnSpPr>
          <p:cNvPr id="107" name="Straight Arrow Connector 106"/>
          <p:cNvCxnSpPr>
            <a:endCxn id="67" idx="8"/>
          </p:cNvCxnSpPr>
          <p:nvPr/>
        </p:nvCxnSpPr>
        <p:spPr bwMode="auto">
          <a:xfrm flipV="1">
            <a:off x="5596026" y="2683335"/>
            <a:ext cx="868203" cy="415749"/>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112" name="Straight Arrow Connector 111"/>
          <p:cNvCxnSpPr>
            <a:stCxn id="70" idx="8"/>
          </p:cNvCxnSpPr>
          <p:nvPr/>
        </p:nvCxnSpPr>
        <p:spPr bwMode="auto">
          <a:xfrm flipH="1" flipV="1">
            <a:off x="5604742" y="4002657"/>
            <a:ext cx="878442" cy="272179"/>
          </a:xfrm>
          <a:prstGeom prst="straightConnector1">
            <a:avLst/>
          </a:prstGeom>
          <a:solidFill>
            <a:schemeClr val="accent1"/>
          </a:solidFill>
          <a:ln w="28575" cap="rnd" cmpd="sng" algn="ctr">
            <a:solidFill>
              <a:srgbClr val="800000">
                <a:alpha val="50000"/>
              </a:srgbClr>
            </a:solidFill>
            <a:prstDash val="solid"/>
            <a:round/>
            <a:headEnd type="none" w="med" len="med"/>
            <a:tailEnd type="arrow"/>
          </a:ln>
          <a:effectLst/>
        </p:spPr>
      </p:cxnSp>
      <p:cxnSp>
        <p:nvCxnSpPr>
          <p:cNvPr id="113" name="Straight Arrow Connector 112"/>
          <p:cNvCxnSpPr>
            <a:endCxn id="70" idx="9"/>
          </p:cNvCxnSpPr>
          <p:nvPr/>
        </p:nvCxnSpPr>
        <p:spPr bwMode="auto">
          <a:xfrm>
            <a:off x="5604742" y="3830930"/>
            <a:ext cx="986814" cy="260158"/>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118" name="Straight Connector 117"/>
          <p:cNvCxnSpPr>
            <a:stCxn id="28" idx="4"/>
            <a:endCxn id="25" idx="0"/>
          </p:cNvCxnSpPr>
          <p:nvPr/>
        </p:nvCxnSpPr>
        <p:spPr bwMode="auto">
          <a:xfrm flipH="1">
            <a:off x="3438156" y="2687911"/>
            <a:ext cx="8171" cy="356962"/>
          </a:xfrm>
          <a:prstGeom prst="line">
            <a:avLst/>
          </a:prstGeom>
          <a:solidFill>
            <a:schemeClr val="accent1"/>
          </a:solidFill>
          <a:ln w="28575" cap="flat" cmpd="sng" algn="ctr">
            <a:solidFill>
              <a:schemeClr val="tx1">
                <a:lumMod val="50000"/>
              </a:schemeClr>
            </a:solidFill>
            <a:prstDash val="solid"/>
            <a:round/>
            <a:headEnd type="none" w="med" len="med"/>
            <a:tailEnd type="none" w="med" len="med"/>
          </a:ln>
          <a:effectLst/>
        </p:spPr>
      </p:cxnSp>
      <p:sp>
        <p:nvSpPr>
          <p:cNvPr id="121" name="Rectangle 120"/>
          <p:cNvSpPr/>
          <p:nvPr/>
        </p:nvSpPr>
        <p:spPr bwMode="auto">
          <a:xfrm>
            <a:off x="5411134" y="4786253"/>
            <a:ext cx="483582" cy="417463"/>
          </a:xfrm>
          <a:prstGeom prst="rect">
            <a:avLst/>
          </a:prstGeom>
          <a:solidFill>
            <a:srgbClr val="CCFFCC"/>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Ad</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Lucida Sans" pitchFamily="-106" charset="0"/>
                <a:ea typeface="ＭＳ Ｐゴシック" pitchFamily="-106" charset="-128"/>
                <a:cs typeface="ＭＳ Ｐゴシック" pitchFamily="-106" charset="-128"/>
              </a:rPr>
              <a:t>Ex.</a:t>
            </a:r>
            <a:endParaRPr kumimoji="0" lang="en-US" sz="12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cxnSp>
        <p:nvCxnSpPr>
          <p:cNvPr id="123" name="Straight Arrow Connector 122"/>
          <p:cNvCxnSpPr/>
          <p:nvPr/>
        </p:nvCxnSpPr>
        <p:spPr bwMode="auto">
          <a:xfrm>
            <a:off x="5130552" y="4080635"/>
            <a:ext cx="381382" cy="682628"/>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124" name="Straight Arrow Connector 123"/>
          <p:cNvCxnSpPr/>
          <p:nvPr/>
        </p:nvCxnSpPr>
        <p:spPr bwMode="auto">
          <a:xfrm flipH="1" flipV="1">
            <a:off x="4993410" y="4068098"/>
            <a:ext cx="352656" cy="695165"/>
          </a:xfrm>
          <a:prstGeom prst="straightConnector1">
            <a:avLst/>
          </a:prstGeom>
          <a:solidFill>
            <a:schemeClr val="accent1"/>
          </a:solidFill>
          <a:ln w="28575" cap="rnd" cmpd="sng" algn="ctr">
            <a:solidFill>
              <a:srgbClr val="800000">
                <a:alpha val="50000"/>
              </a:srgbClr>
            </a:solidFill>
            <a:prstDash val="solid"/>
            <a:round/>
            <a:headEnd type="none" w="med" len="med"/>
            <a:tailEnd type="arrow"/>
          </a:ln>
          <a:effectLst/>
        </p:spPr>
      </p:cxnSp>
    </p:spTree>
    <p:extLst>
      <p:ext uri="{BB962C8B-B14F-4D97-AF65-F5344CB8AC3E}">
        <p14:creationId xmlns:p14="http://schemas.microsoft.com/office/powerpoint/2010/main" val="526158043"/>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Display Advertising Platforms - Auction</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44</a:t>
            </a:fld>
            <a:endParaRPr lang="en-US" dirty="0"/>
          </a:p>
        </p:txBody>
      </p:sp>
      <p:sp>
        <p:nvSpPr>
          <p:cNvPr id="50" name="Dodecagon 49"/>
          <p:cNvSpPr/>
          <p:nvPr/>
        </p:nvSpPr>
        <p:spPr bwMode="auto">
          <a:xfrm>
            <a:off x="319338" y="3099085"/>
            <a:ext cx="808858" cy="791889"/>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grpSp>
        <p:nvGrpSpPr>
          <p:cNvPr id="130" name="Group 129"/>
          <p:cNvGrpSpPr/>
          <p:nvPr/>
        </p:nvGrpSpPr>
        <p:grpSpPr>
          <a:xfrm>
            <a:off x="1347668" y="2229374"/>
            <a:ext cx="893705" cy="791889"/>
            <a:chOff x="6161546" y="1983540"/>
            <a:chExt cx="1294583" cy="1147097"/>
          </a:xfrm>
        </p:grpSpPr>
        <p:sp>
          <p:nvSpPr>
            <p:cNvPr id="76" name="Dodecagon 75"/>
            <p:cNvSpPr/>
            <p:nvPr/>
          </p:nvSpPr>
          <p:spPr bwMode="auto">
            <a:xfrm>
              <a:off x="6161546" y="1983540"/>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7" name="Oval 6"/>
            <p:cNvSpPr/>
            <p:nvPr/>
          </p:nvSpPr>
          <p:spPr bwMode="auto">
            <a:xfrm>
              <a:off x="6227532" y="2137228"/>
              <a:ext cx="1228597" cy="843946"/>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Publisher</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Content</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Server</a:t>
              </a:r>
              <a:endParaRPr kumimoji="0" lang="en-US" sz="10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grpSp>
        <p:nvGrpSpPr>
          <p:cNvPr id="136" name="Group 135"/>
          <p:cNvGrpSpPr/>
          <p:nvPr/>
        </p:nvGrpSpPr>
        <p:grpSpPr>
          <a:xfrm>
            <a:off x="1494115" y="3099084"/>
            <a:ext cx="893705" cy="791889"/>
            <a:chOff x="6161546" y="3134862"/>
            <a:chExt cx="1294583" cy="1147098"/>
          </a:xfrm>
        </p:grpSpPr>
        <p:sp>
          <p:nvSpPr>
            <p:cNvPr id="77" name="Dodecagon 76"/>
            <p:cNvSpPr/>
            <p:nvPr/>
          </p:nvSpPr>
          <p:spPr bwMode="auto">
            <a:xfrm>
              <a:off x="6161546" y="3134862"/>
              <a:ext cx="1171677" cy="1147098"/>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8" name="Oval 7"/>
            <p:cNvSpPr/>
            <p:nvPr/>
          </p:nvSpPr>
          <p:spPr bwMode="auto">
            <a:xfrm>
              <a:off x="6227532" y="3284323"/>
              <a:ext cx="1228597" cy="843945"/>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Publisher</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Ad</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Server</a:t>
              </a:r>
              <a:endParaRPr kumimoji="0" lang="en-US" sz="10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sp>
        <p:nvSpPr>
          <p:cNvPr id="9" name="Oval 8"/>
          <p:cNvSpPr/>
          <p:nvPr/>
        </p:nvSpPr>
        <p:spPr bwMode="auto">
          <a:xfrm>
            <a:off x="319338" y="3293357"/>
            <a:ext cx="753691" cy="403345"/>
          </a:xfrm>
          <a:prstGeom prst="ellipse">
            <a:avLst/>
          </a:prstGeom>
          <a:solidFill>
            <a:schemeClr val="bg2"/>
          </a:solidFill>
          <a:ln w="12700" cap="flat" cmpd="sng" algn="ctr">
            <a:solidFill>
              <a:schemeClr val="tx1"/>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User’s</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Browser</a:t>
            </a:r>
            <a:endParaRPr kumimoji="0" lang="en-US" sz="10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cxnSp>
        <p:nvCxnSpPr>
          <p:cNvPr id="11" name="Curved Connector 10"/>
          <p:cNvCxnSpPr>
            <a:stCxn id="50" idx="11"/>
            <a:endCxn id="76" idx="8"/>
          </p:cNvCxnSpPr>
          <p:nvPr/>
        </p:nvCxnSpPr>
        <p:spPr bwMode="auto">
          <a:xfrm rot="5400000" flipH="1" flipV="1">
            <a:off x="799971" y="2551389"/>
            <a:ext cx="579864" cy="515528"/>
          </a:xfrm>
          <a:prstGeom prst="curvedConnector2">
            <a:avLst/>
          </a:prstGeom>
          <a:solidFill>
            <a:schemeClr val="accent1"/>
          </a:solidFill>
          <a:ln w="28575" cap="rnd" cmpd="sng" algn="ctr">
            <a:solidFill>
              <a:schemeClr val="tx2"/>
            </a:solidFill>
            <a:prstDash val="solid"/>
            <a:round/>
            <a:headEnd type="none" w="med" len="med"/>
            <a:tailEnd type="arrow"/>
          </a:ln>
          <a:effectLst/>
        </p:spPr>
      </p:cxnSp>
      <p:grpSp>
        <p:nvGrpSpPr>
          <p:cNvPr id="135" name="Group 134"/>
          <p:cNvGrpSpPr/>
          <p:nvPr/>
        </p:nvGrpSpPr>
        <p:grpSpPr>
          <a:xfrm>
            <a:off x="4703076" y="5524773"/>
            <a:ext cx="808861" cy="791889"/>
            <a:chOff x="6161546" y="4281959"/>
            <a:chExt cx="1171681" cy="1147098"/>
          </a:xfrm>
        </p:grpSpPr>
        <p:sp>
          <p:nvSpPr>
            <p:cNvPr id="85" name="Dodecagon 84"/>
            <p:cNvSpPr/>
            <p:nvPr/>
          </p:nvSpPr>
          <p:spPr bwMode="auto">
            <a:xfrm>
              <a:off x="6161546" y="4281959"/>
              <a:ext cx="1171676" cy="1147098"/>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24" name="Oval 23"/>
            <p:cNvSpPr/>
            <p:nvPr/>
          </p:nvSpPr>
          <p:spPr bwMode="auto">
            <a:xfrm>
              <a:off x="6298132" y="4466039"/>
              <a:ext cx="1035095" cy="843945"/>
            </a:xfrm>
            <a:prstGeom prst="ellipse">
              <a:avLst/>
            </a:prstGeom>
            <a:solidFill>
              <a:srgbClr val="800000"/>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solidFill>
                    <a:schemeClr val="bg1"/>
                  </a:solidFill>
                  <a:latin typeface="Lucida Sans" pitchFamily="-106" charset="0"/>
                  <a:ea typeface="ＭＳ Ｐゴシック" pitchFamily="-106" charset="-128"/>
                  <a:cs typeface="ＭＳ Ｐゴシック" pitchFamily="-106" charset="-128"/>
                </a:rPr>
                <a:t>Agency</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solidFill>
                    <a:schemeClr val="bg1"/>
                  </a:solidFill>
                  <a:latin typeface="Lucida Sans" pitchFamily="-106" charset="0"/>
                  <a:ea typeface="ＭＳ Ｐゴシック" pitchFamily="-106" charset="-128"/>
                  <a:cs typeface="ＭＳ Ｐゴシック" pitchFamily="-106" charset="-128"/>
                </a:rPr>
                <a:t>Ad</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solidFill>
                    <a:schemeClr val="bg1"/>
                  </a:solidFill>
                  <a:latin typeface="Lucida Sans" pitchFamily="-106" charset="0"/>
                  <a:ea typeface="ＭＳ Ｐゴシック" pitchFamily="-106" charset="-128"/>
                  <a:cs typeface="ＭＳ Ｐゴシック" pitchFamily="-106" charset="-128"/>
                </a:rPr>
                <a:t>Server</a:t>
              </a:r>
              <a:endParaRPr kumimoji="0" lang="en-US" sz="1000" b="0" i="0" u="none" strike="noStrike" cap="none" normalizeH="0" baseline="0" dirty="0">
                <a:ln>
                  <a:noFill/>
                </a:ln>
                <a:solidFill>
                  <a:schemeClr val="bg1"/>
                </a:solidFill>
                <a:effectLst/>
                <a:latin typeface="Lucida Sans" pitchFamily="-106" charset="0"/>
                <a:ea typeface="ＭＳ Ｐゴシック" pitchFamily="-106" charset="-128"/>
                <a:cs typeface="ＭＳ Ｐゴシック" pitchFamily="-106" charset="-128"/>
              </a:endParaRPr>
            </a:p>
          </p:txBody>
        </p:sp>
      </p:grpSp>
      <p:cxnSp>
        <p:nvCxnSpPr>
          <p:cNvPr id="89" name="Straight Arrow Connector 88"/>
          <p:cNvCxnSpPr>
            <a:stCxn id="76" idx="7"/>
            <a:endCxn id="50" idx="0"/>
          </p:cNvCxnSpPr>
          <p:nvPr/>
        </p:nvCxnSpPr>
        <p:spPr bwMode="auto">
          <a:xfrm flipH="1">
            <a:off x="1019824" y="2731417"/>
            <a:ext cx="327843" cy="473767"/>
          </a:xfrm>
          <a:prstGeom prst="straightConnector1">
            <a:avLst/>
          </a:prstGeom>
          <a:solidFill>
            <a:schemeClr val="accent1"/>
          </a:solidFill>
          <a:ln w="28575" cap="rnd" cmpd="sng" algn="ctr">
            <a:solidFill>
              <a:schemeClr val="accent2"/>
            </a:solidFill>
            <a:prstDash val="solid"/>
            <a:round/>
            <a:headEnd type="none" w="med" len="med"/>
            <a:tailEnd type="arrow"/>
          </a:ln>
          <a:effectLst/>
        </p:spPr>
      </p:cxnSp>
      <p:cxnSp>
        <p:nvCxnSpPr>
          <p:cNvPr id="91" name="Straight Arrow Connector 90"/>
          <p:cNvCxnSpPr>
            <a:stCxn id="77" idx="7"/>
            <a:endCxn id="50" idx="2"/>
          </p:cNvCxnSpPr>
          <p:nvPr/>
        </p:nvCxnSpPr>
        <p:spPr bwMode="auto">
          <a:xfrm flipH="1" flipV="1">
            <a:off x="1128196" y="3601128"/>
            <a:ext cx="365918" cy="1"/>
          </a:xfrm>
          <a:prstGeom prst="straightConnector1">
            <a:avLst/>
          </a:prstGeom>
          <a:solidFill>
            <a:schemeClr val="accent1"/>
          </a:solidFill>
          <a:ln w="28575" cap="rnd" cmpd="sng" algn="ctr">
            <a:solidFill>
              <a:schemeClr val="accent2"/>
            </a:solidFill>
            <a:prstDash val="solid"/>
            <a:round/>
            <a:headEnd type="none" w="med" len="med"/>
            <a:tailEnd type="arrow"/>
          </a:ln>
          <a:effectLst/>
        </p:spPr>
      </p:cxnSp>
      <p:cxnSp>
        <p:nvCxnSpPr>
          <p:cNvPr id="94" name="Straight Arrow Connector 93"/>
          <p:cNvCxnSpPr>
            <a:stCxn id="50" idx="1"/>
            <a:endCxn id="77" idx="8"/>
          </p:cNvCxnSpPr>
          <p:nvPr/>
        </p:nvCxnSpPr>
        <p:spPr bwMode="auto">
          <a:xfrm>
            <a:off x="1128196" y="3388931"/>
            <a:ext cx="365918" cy="1"/>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122" name="Straight Arrow Connector 121"/>
          <p:cNvCxnSpPr/>
          <p:nvPr/>
        </p:nvCxnSpPr>
        <p:spPr bwMode="auto">
          <a:xfrm>
            <a:off x="4034336" y="3355700"/>
            <a:ext cx="469602" cy="0"/>
          </a:xfrm>
          <a:prstGeom prst="straightConnector1">
            <a:avLst/>
          </a:prstGeom>
          <a:solidFill>
            <a:schemeClr val="accent1"/>
          </a:solidFill>
          <a:ln w="28575" cap="rnd" cmpd="sng" algn="ctr">
            <a:solidFill>
              <a:schemeClr val="tx2"/>
            </a:solidFill>
            <a:prstDash val="solid"/>
            <a:round/>
            <a:headEnd type="none" w="med" len="med"/>
            <a:tailEnd type="arrow"/>
          </a:ln>
          <a:effectLst/>
        </p:spPr>
      </p:cxnSp>
      <p:grpSp>
        <p:nvGrpSpPr>
          <p:cNvPr id="22" name="Group 21"/>
          <p:cNvGrpSpPr/>
          <p:nvPr/>
        </p:nvGrpSpPr>
        <p:grpSpPr>
          <a:xfrm>
            <a:off x="2865488" y="2938776"/>
            <a:ext cx="1145336" cy="950042"/>
            <a:chOff x="6012291" y="1983539"/>
            <a:chExt cx="1659082" cy="1376191"/>
          </a:xfrm>
        </p:grpSpPr>
        <p:sp>
          <p:nvSpPr>
            <p:cNvPr id="23" name="Dodecagon 22"/>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25" name="Oval 24"/>
            <p:cNvSpPr/>
            <p:nvPr/>
          </p:nvSpPr>
          <p:spPr bwMode="auto">
            <a:xfrm>
              <a:off x="6012291" y="2137227"/>
              <a:ext cx="1659082" cy="122250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Supply</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Side</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Platform</a:t>
              </a:r>
            </a:p>
          </p:txBody>
        </p:sp>
      </p:grpSp>
      <p:grpSp>
        <p:nvGrpSpPr>
          <p:cNvPr id="26" name="Group 25"/>
          <p:cNvGrpSpPr/>
          <p:nvPr/>
        </p:nvGrpSpPr>
        <p:grpSpPr>
          <a:xfrm>
            <a:off x="2865488" y="1997545"/>
            <a:ext cx="1161678" cy="791889"/>
            <a:chOff x="6000452" y="1983539"/>
            <a:chExt cx="1682756" cy="1147097"/>
          </a:xfrm>
        </p:grpSpPr>
        <p:sp>
          <p:nvSpPr>
            <p:cNvPr id="27" name="Dodecagon 26"/>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28" name="Oval 27"/>
            <p:cNvSpPr/>
            <p:nvPr/>
          </p:nvSpPr>
          <p:spPr bwMode="auto">
            <a:xfrm>
              <a:off x="6000452" y="2137227"/>
              <a:ext cx="1682756" cy="846348"/>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800" dirty="0" smtClean="0">
                  <a:latin typeface="Lucida Sans" pitchFamily="-106" charset="0"/>
                  <a:ea typeface="ＭＳ Ｐゴシック" pitchFamily="-106" charset="-128"/>
                  <a:cs typeface="ＭＳ Ｐゴシック" pitchFamily="-106" charset="-128"/>
                </a:rPr>
                <a:t>Data</a:t>
              </a:r>
            </a:p>
            <a:p>
              <a:pPr marL="0" marR="0" indent="0" algn="ctr" defTabSz="914400" rtl="0" eaLnBrk="0" fontAlgn="base" latinLnBrk="0" hangingPunct="0">
                <a:lnSpc>
                  <a:spcPct val="100000"/>
                </a:lnSpc>
                <a:spcBef>
                  <a:spcPct val="0"/>
                </a:spcBef>
                <a:spcAft>
                  <a:spcPct val="0"/>
                </a:spcAft>
                <a:buClrTx/>
                <a:buSzTx/>
                <a:buFontTx/>
                <a:buNone/>
                <a:tabLst/>
              </a:pPr>
              <a:r>
                <a:rPr lang="en-US" sz="800" dirty="0" smtClean="0">
                  <a:latin typeface="Lucida Sans" pitchFamily="-106" charset="0"/>
                  <a:ea typeface="ＭＳ Ｐゴシック" pitchFamily="-106" charset="-128"/>
                  <a:cs typeface="ＭＳ Ｐゴシック" pitchFamily="-106" charset="-128"/>
                </a:rPr>
                <a:t>Management</a:t>
              </a:r>
            </a:p>
            <a:p>
              <a:pPr marL="0" marR="0" indent="0" algn="ctr" defTabSz="914400" rtl="0" eaLnBrk="0" fontAlgn="base" latinLnBrk="0" hangingPunct="0">
                <a:lnSpc>
                  <a:spcPct val="100000"/>
                </a:lnSpc>
                <a:spcBef>
                  <a:spcPct val="0"/>
                </a:spcBef>
                <a:spcAft>
                  <a:spcPct val="0"/>
                </a:spcAft>
                <a:buClrTx/>
                <a:buSzTx/>
                <a:buFontTx/>
                <a:buNone/>
                <a:tabLst/>
              </a:pPr>
              <a:r>
                <a:rPr lang="en-US" sz="800" dirty="0" smtClean="0">
                  <a:latin typeface="Lucida Sans" pitchFamily="-106" charset="0"/>
                  <a:ea typeface="ＭＳ Ｐゴシック" pitchFamily="-106" charset="-128"/>
                  <a:cs typeface="ＭＳ Ｐゴシック" pitchFamily="-106" charset="-128"/>
                </a:rPr>
                <a:t>Platform</a:t>
              </a:r>
            </a:p>
          </p:txBody>
        </p:sp>
      </p:grpSp>
      <p:cxnSp>
        <p:nvCxnSpPr>
          <p:cNvPr id="45" name="Straight Arrow Connector 44"/>
          <p:cNvCxnSpPr/>
          <p:nvPr/>
        </p:nvCxnSpPr>
        <p:spPr bwMode="auto">
          <a:xfrm flipH="1" flipV="1">
            <a:off x="2404537" y="3594653"/>
            <a:ext cx="365918" cy="1"/>
          </a:xfrm>
          <a:prstGeom prst="straightConnector1">
            <a:avLst/>
          </a:prstGeom>
          <a:solidFill>
            <a:schemeClr val="accent1"/>
          </a:solidFill>
          <a:ln w="28575" cap="rnd" cmpd="sng" algn="ctr">
            <a:solidFill>
              <a:srgbClr val="800000"/>
            </a:solidFill>
            <a:prstDash val="solid"/>
            <a:round/>
            <a:headEnd type="none" w="med" len="med"/>
            <a:tailEnd type="arrow"/>
          </a:ln>
          <a:effectLst/>
        </p:spPr>
      </p:cxnSp>
      <p:cxnSp>
        <p:nvCxnSpPr>
          <p:cNvPr id="46" name="Straight Arrow Connector 45"/>
          <p:cNvCxnSpPr/>
          <p:nvPr/>
        </p:nvCxnSpPr>
        <p:spPr bwMode="auto">
          <a:xfrm>
            <a:off x="2404537" y="3385734"/>
            <a:ext cx="365918" cy="1"/>
          </a:xfrm>
          <a:prstGeom prst="straightConnector1">
            <a:avLst/>
          </a:prstGeom>
          <a:solidFill>
            <a:schemeClr val="accent1"/>
          </a:solidFill>
          <a:ln w="28575" cap="rnd" cmpd="sng" algn="ctr">
            <a:solidFill>
              <a:schemeClr val="tx2"/>
            </a:solidFill>
            <a:prstDash val="solid"/>
            <a:round/>
            <a:headEnd type="none" w="med" len="med"/>
            <a:tailEnd type="arrow"/>
          </a:ln>
          <a:effectLst/>
        </p:spPr>
      </p:cxnSp>
      <p:sp>
        <p:nvSpPr>
          <p:cNvPr id="13" name="Rectangle 12"/>
          <p:cNvSpPr/>
          <p:nvPr/>
        </p:nvSpPr>
        <p:spPr bwMode="auto">
          <a:xfrm>
            <a:off x="4503938" y="2976990"/>
            <a:ext cx="1008000" cy="1008000"/>
          </a:xfrm>
          <a:prstGeom prst="rect">
            <a:avLst/>
          </a:prstGeom>
          <a:solidFill>
            <a:srgbClr val="CCFFCC"/>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Ad</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Lucida Sans" pitchFamily="-106" charset="0"/>
                <a:ea typeface="ＭＳ Ｐゴシック" pitchFamily="-106" charset="-128"/>
                <a:cs typeface="ＭＳ Ｐゴシック" pitchFamily="-106" charset="-128"/>
              </a:rPr>
              <a:t>Exchange</a:t>
            </a:r>
            <a:endParaRPr kumimoji="0" lang="en-US" sz="12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nvGrpSpPr>
          <p:cNvPr id="51" name="Group 50"/>
          <p:cNvGrpSpPr/>
          <p:nvPr/>
        </p:nvGrpSpPr>
        <p:grpSpPr>
          <a:xfrm>
            <a:off x="6464229" y="2963088"/>
            <a:ext cx="1145336" cy="950042"/>
            <a:chOff x="6012291" y="1983539"/>
            <a:chExt cx="1659082" cy="1376191"/>
          </a:xfrm>
        </p:grpSpPr>
        <p:sp>
          <p:nvSpPr>
            <p:cNvPr id="52" name="Dodecagon 51"/>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53" name="Oval 52"/>
            <p:cNvSpPr/>
            <p:nvPr/>
          </p:nvSpPr>
          <p:spPr bwMode="auto">
            <a:xfrm>
              <a:off x="6012291" y="2137227"/>
              <a:ext cx="1659082" cy="122250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Demand</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Side</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Platform</a:t>
              </a:r>
            </a:p>
          </p:txBody>
        </p:sp>
      </p:grpSp>
      <p:grpSp>
        <p:nvGrpSpPr>
          <p:cNvPr id="60" name="Group 59"/>
          <p:cNvGrpSpPr/>
          <p:nvPr/>
        </p:nvGrpSpPr>
        <p:grpSpPr>
          <a:xfrm>
            <a:off x="7846806" y="3121241"/>
            <a:ext cx="808861" cy="791889"/>
            <a:chOff x="6161546" y="4281959"/>
            <a:chExt cx="1171681" cy="1147098"/>
          </a:xfrm>
        </p:grpSpPr>
        <p:sp>
          <p:nvSpPr>
            <p:cNvPr id="61" name="Dodecagon 60"/>
            <p:cNvSpPr/>
            <p:nvPr/>
          </p:nvSpPr>
          <p:spPr bwMode="auto">
            <a:xfrm>
              <a:off x="6161546" y="4281959"/>
              <a:ext cx="1171676" cy="1147098"/>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62" name="Oval 61"/>
            <p:cNvSpPr/>
            <p:nvPr/>
          </p:nvSpPr>
          <p:spPr bwMode="auto">
            <a:xfrm>
              <a:off x="6298132" y="4466039"/>
              <a:ext cx="1035095" cy="843945"/>
            </a:xfrm>
            <a:prstGeom prst="ellipse">
              <a:avLst/>
            </a:prstGeom>
            <a:solidFill>
              <a:srgbClr val="800000"/>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solidFill>
                    <a:schemeClr val="bg1"/>
                  </a:solidFill>
                  <a:latin typeface="Lucida Sans" pitchFamily="-106" charset="0"/>
                  <a:ea typeface="ＭＳ Ｐゴシック" pitchFamily="-106" charset="-128"/>
                  <a:cs typeface="ＭＳ Ｐゴシック" pitchFamily="-106" charset="-128"/>
                </a:rPr>
                <a:t>Agency</a:t>
              </a:r>
            </a:p>
          </p:txBody>
        </p:sp>
      </p:grpSp>
      <p:grpSp>
        <p:nvGrpSpPr>
          <p:cNvPr id="63" name="Group 62"/>
          <p:cNvGrpSpPr/>
          <p:nvPr/>
        </p:nvGrpSpPr>
        <p:grpSpPr>
          <a:xfrm>
            <a:off x="8198467" y="3977975"/>
            <a:ext cx="808861" cy="791889"/>
            <a:chOff x="6161546" y="4281959"/>
            <a:chExt cx="1171681" cy="1147098"/>
          </a:xfrm>
        </p:grpSpPr>
        <p:sp>
          <p:nvSpPr>
            <p:cNvPr id="64" name="Dodecagon 63"/>
            <p:cNvSpPr/>
            <p:nvPr/>
          </p:nvSpPr>
          <p:spPr bwMode="auto">
            <a:xfrm>
              <a:off x="6161546" y="4281959"/>
              <a:ext cx="1171676" cy="1147098"/>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65" name="Oval 64"/>
            <p:cNvSpPr/>
            <p:nvPr/>
          </p:nvSpPr>
          <p:spPr bwMode="auto">
            <a:xfrm>
              <a:off x="6298132" y="4466039"/>
              <a:ext cx="1035095" cy="843945"/>
            </a:xfrm>
            <a:prstGeom prst="ellipse">
              <a:avLst/>
            </a:prstGeom>
            <a:solidFill>
              <a:srgbClr val="800000"/>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solidFill>
                    <a:schemeClr val="bg1"/>
                  </a:solidFill>
                  <a:latin typeface="Lucida Sans" pitchFamily="-106" charset="0"/>
                  <a:ea typeface="ＭＳ Ｐゴシック" pitchFamily="-106" charset="-128"/>
                  <a:cs typeface="ＭＳ Ｐゴシック" pitchFamily="-106" charset="-128"/>
                </a:rPr>
                <a:t>Brand</a:t>
              </a:r>
            </a:p>
          </p:txBody>
        </p:sp>
      </p:grpSp>
      <p:grpSp>
        <p:nvGrpSpPr>
          <p:cNvPr id="66" name="Group 65"/>
          <p:cNvGrpSpPr/>
          <p:nvPr/>
        </p:nvGrpSpPr>
        <p:grpSpPr>
          <a:xfrm>
            <a:off x="6464229" y="2393489"/>
            <a:ext cx="808859" cy="791889"/>
            <a:chOff x="6161548" y="1983539"/>
            <a:chExt cx="1171677" cy="1147097"/>
          </a:xfrm>
        </p:grpSpPr>
        <p:sp>
          <p:nvSpPr>
            <p:cNvPr id="67" name="Dodecagon 66"/>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68" name="Oval 67"/>
            <p:cNvSpPr/>
            <p:nvPr/>
          </p:nvSpPr>
          <p:spPr bwMode="auto">
            <a:xfrm>
              <a:off x="6365318" y="2137227"/>
              <a:ext cx="953028" cy="47019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DSP</a:t>
              </a:r>
            </a:p>
          </p:txBody>
        </p:sp>
      </p:grpSp>
      <p:grpSp>
        <p:nvGrpSpPr>
          <p:cNvPr id="69" name="Group 68"/>
          <p:cNvGrpSpPr/>
          <p:nvPr/>
        </p:nvGrpSpPr>
        <p:grpSpPr>
          <a:xfrm>
            <a:off x="6483184" y="3984990"/>
            <a:ext cx="808859" cy="791889"/>
            <a:chOff x="6161548" y="1983539"/>
            <a:chExt cx="1171677" cy="1147097"/>
          </a:xfrm>
        </p:grpSpPr>
        <p:sp>
          <p:nvSpPr>
            <p:cNvPr id="70" name="Dodecagon 69"/>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71" name="Oval 70"/>
            <p:cNvSpPr/>
            <p:nvPr/>
          </p:nvSpPr>
          <p:spPr bwMode="auto">
            <a:xfrm>
              <a:off x="6365318" y="2137227"/>
              <a:ext cx="953028" cy="47019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DSP</a:t>
              </a:r>
            </a:p>
          </p:txBody>
        </p:sp>
      </p:grpSp>
      <p:grpSp>
        <p:nvGrpSpPr>
          <p:cNvPr id="72" name="Group 71"/>
          <p:cNvGrpSpPr/>
          <p:nvPr/>
        </p:nvGrpSpPr>
        <p:grpSpPr>
          <a:xfrm>
            <a:off x="6200470" y="1755639"/>
            <a:ext cx="808859" cy="791889"/>
            <a:chOff x="6161548" y="1983539"/>
            <a:chExt cx="1171677" cy="1147097"/>
          </a:xfrm>
        </p:grpSpPr>
        <p:sp>
          <p:nvSpPr>
            <p:cNvPr id="73" name="Dodecagon 72"/>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74" name="Oval 73"/>
            <p:cNvSpPr/>
            <p:nvPr/>
          </p:nvSpPr>
          <p:spPr bwMode="auto">
            <a:xfrm>
              <a:off x="6365318" y="2137227"/>
              <a:ext cx="953028" cy="47019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DSP</a:t>
              </a:r>
            </a:p>
          </p:txBody>
        </p:sp>
      </p:grpSp>
      <p:cxnSp>
        <p:nvCxnSpPr>
          <p:cNvPr id="78" name="Straight Arrow Connector 77"/>
          <p:cNvCxnSpPr>
            <a:stCxn id="50" idx="3"/>
            <a:endCxn id="85" idx="8"/>
          </p:cNvCxnSpPr>
          <p:nvPr/>
        </p:nvCxnSpPr>
        <p:spPr bwMode="auto">
          <a:xfrm>
            <a:off x="1019824" y="3784876"/>
            <a:ext cx="3683252" cy="2029743"/>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20" name="Straight Connector 19"/>
          <p:cNvCxnSpPr>
            <a:stCxn id="53" idx="6"/>
            <a:endCxn id="62" idx="2"/>
          </p:cNvCxnSpPr>
          <p:nvPr/>
        </p:nvCxnSpPr>
        <p:spPr bwMode="auto">
          <a:xfrm>
            <a:off x="7609565" y="3491158"/>
            <a:ext cx="331532" cy="48466"/>
          </a:xfrm>
          <a:prstGeom prst="line">
            <a:avLst/>
          </a:prstGeom>
          <a:solidFill>
            <a:schemeClr val="accent1"/>
          </a:solidFill>
          <a:ln w="28575" cap="flat" cmpd="sng" algn="ctr">
            <a:solidFill>
              <a:schemeClr val="tx1">
                <a:lumMod val="50000"/>
              </a:schemeClr>
            </a:solidFill>
            <a:prstDash val="solid"/>
            <a:round/>
            <a:headEnd type="none" w="med" len="med"/>
            <a:tailEnd type="none" w="med" len="med"/>
          </a:ln>
          <a:effectLst/>
        </p:spPr>
      </p:cxnSp>
      <p:cxnSp>
        <p:nvCxnSpPr>
          <p:cNvPr id="86" name="Straight Connector 85"/>
          <p:cNvCxnSpPr>
            <a:endCxn id="65" idx="0"/>
          </p:cNvCxnSpPr>
          <p:nvPr/>
        </p:nvCxnSpPr>
        <p:spPr bwMode="auto">
          <a:xfrm>
            <a:off x="8448330" y="3792935"/>
            <a:ext cx="201713" cy="312118"/>
          </a:xfrm>
          <a:prstGeom prst="line">
            <a:avLst/>
          </a:prstGeom>
          <a:solidFill>
            <a:schemeClr val="accent1"/>
          </a:solidFill>
          <a:ln w="28575" cap="flat" cmpd="sng" algn="ctr">
            <a:solidFill>
              <a:schemeClr val="tx1">
                <a:lumMod val="50000"/>
              </a:schemeClr>
            </a:solidFill>
            <a:prstDash val="solid"/>
            <a:round/>
            <a:headEnd type="none" w="med" len="med"/>
            <a:tailEnd type="none" w="med" len="med"/>
          </a:ln>
          <a:effectLst/>
        </p:spPr>
      </p:cxnSp>
      <p:cxnSp>
        <p:nvCxnSpPr>
          <p:cNvPr id="90" name="Straight Arrow Connector 89"/>
          <p:cNvCxnSpPr/>
          <p:nvPr/>
        </p:nvCxnSpPr>
        <p:spPr bwMode="auto">
          <a:xfrm flipH="1" flipV="1">
            <a:off x="4059952" y="3601129"/>
            <a:ext cx="365918" cy="1"/>
          </a:xfrm>
          <a:prstGeom prst="straightConnector1">
            <a:avLst/>
          </a:prstGeom>
          <a:solidFill>
            <a:schemeClr val="accent1"/>
          </a:solidFill>
          <a:ln w="28575" cap="rnd" cmpd="sng" algn="ctr">
            <a:solidFill>
              <a:srgbClr val="800000"/>
            </a:solidFill>
            <a:prstDash val="solid"/>
            <a:round/>
            <a:headEnd type="none" w="med" len="med"/>
            <a:tailEnd type="arrow"/>
          </a:ln>
          <a:effectLst/>
        </p:spPr>
      </p:cxnSp>
      <p:cxnSp>
        <p:nvCxnSpPr>
          <p:cNvPr id="92" name="Straight Arrow Connector 91"/>
          <p:cNvCxnSpPr/>
          <p:nvPr/>
        </p:nvCxnSpPr>
        <p:spPr bwMode="auto">
          <a:xfrm>
            <a:off x="5596026" y="3355700"/>
            <a:ext cx="745115" cy="0"/>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93" name="Straight Arrow Connector 92"/>
          <p:cNvCxnSpPr/>
          <p:nvPr/>
        </p:nvCxnSpPr>
        <p:spPr bwMode="auto">
          <a:xfrm flipH="1">
            <a:off x="5596027" y="3601131"/>
            <a:ext cx="745114" cy="0"/>
          </a:xfrm>
          <a:prstGeom prst="straightConnector1">
            <a:avLst/>
          </a:prstGeom>
          <a:solidFill>
            <a:schemeClr val="accent1"/>
          </a:solidFill>
          <a:ln w="28575" cap="rnd" cmpd="sng" algn="ctr">
            <a:solidFill>
              <a:srgbClr val="800000"/>
            </a:solidFill>
            <a:prstDash val="solid"/>
            <a:round/>
            <a:headEnd type="none" w="med" len="med"/>
            <a:tailEnd type="arrow"/>
          </a:ln>
          <a:effectLst/>
        </p:spPr>
      </p:cxnSp>
      <p:cxnSp>
        <p:nvCxnSpPr>
          <p:cNvPr id="98" name="Straight Arrow Connector 97"/>
          <p:cNvCxnSpPr/>
          <p:nvPr/>
        </p:nvCxnSpPr>
        <p:spPr bwMode="auto">
          <a:xfrm flipV="1">
            <a:off x="5411134" y="2186330"/>
            <a:ext cx="930007" cy="655398"/>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99" name="Straight Arrow Connector 98"/>
          <p:cNvCxnSpPr/>
          <p:nvPr/>
        </p:nvCxnSpPr>
        <p:spPr bwMode="auto">
          <a:xfrm flipH="1">
            <a:off x="5596027" y="2841728"/>
            <a:ext cx="803134" cy="363456"/>
          </a:xfrm>
          <a:prstGeom prst="straightConnector1">
            <a:avLst/>
          </a:prstGeom>
          <a:solidFill>
            <a:schemeClr val="accent1"/>
          </a:solidFill>
          <a:ln w="28575" cap="rnd" cmpd="sng" algn="ctr">
            <a:solidFill>
              <a:srgbClr val="800000">
                <a:alpha val="50000"/>
              </a:srgbClr>
            </a:solidFill>
            <a:prstDash val="solid"/>
            <a:round/>
            <a:headEnd type="none" w="med" len="med"/>
            <a:tailEnd type="arrow"/>
          </a:ln>
          <a:effectLst/>
        </p:spPr>
      </p:cxnSp>
      <p:cxnSp>
        <p:nvCxnSpPr>
          <p:cNvPr id="107" name="Straight Arrow Connector 106"/>
          <p:cNvCxnSpPr>
            <a:endCxn id="67" idx="8"/>
          </p:cNvCxnSpPr>
          <p:nvPr/>
        </p:nvCxnSpPr>
        <p:spPr bwMode="auto">
          <a:xfrm flipV="1">
            <a:off x="5596026" y="2683335"/>
            <a:ext cx="868203" cy="415749"/>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112" name="Straight Arrow Connector 111"/>
          <p:cNvCxnSpPr>
            <a:stCxn id="70" idx="8"/>
          </p:cNvCxnSpPr>
          <p:nvPr/>
        </p:nvCxnSpPr>
        <p:spPr bwMode="auto">
          <a:xfrm flipH="1" flipV="1">
            <a:off x="5604742" y="4002657"/>
            <a:ext cx="878442" cy="272179"/>
          </a:xfrm>
          <a:prstGeom prst="straightConnector1">
            <a:avLst/>
          </a:prstGeom>
          <a:solidFill>
            <a:schemeClr val="accent1"/>
          </a:solidFill>
          <a:ln w="28575" cap="rnd" cmpd="sng" algn="ctr">
            <a:solidFill>
              <a:srgbClr val="800000">
                <a:alpha val="50000"/>
              </a:srgbClr>
            </a:solidFill>
            <a:prstDash val="solid"/>
            <a:round/>
            <a:headEnd type="none" w="med" len="med"/>
            <a:tailEnd type="arrow"/>
          </a:ln>
          <a:effectLst/>
        </p:spPr>
      </p:cxnSp>
      <p:cxnSp>
        <p:nvCxnSpPr>
          <p:cNvPr id="113" name="Straight Arrow Connector 112"/>
          <p:cNvCxnSpPr>
            <a:endCxn id="70" idx="9"/>
          </p:cNvCxnSpPr>
          <p:nvPr/>
        </p:nvCxnSpPr>
        <p:spPr bwMode="auto">
          <a:xfrm>
            <a:off x="5604742" y="3830930"/>
            <a:ext cx="986814" cy="260158"/>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118" name="Straight Connector 117"/>
          <p:cNvCxnSpPr>
            <a:stCxn id="28" idx="4"/>
            <a:endCxn id="25" idx="0"/>
          </p:cNvCxnSpPr>
          <p:nvPr/>
        </p:nvCxnSpPr>
        <p:spPr bwMode="auto">
          <a:xfrm flipH="1">
            <a:off x="3438156" y="2687911"/>
            <a:ext cx="8171" cy="356962"/>
          </a:xfrm>
          <a:prstGeom prst="line">
            <a:avLst/>
          </a:prstGeom>
          <a:solidFill>
            <a:schemeClr val="accent1"/>
          </a:solidFill>
          <a:ln w="28575" cap="flat" cmpd="sng" algn="ctr">
            <a:solidFill>
              <a:schemeClr val="tx1">
                <a:lumMod val="50000"/>
              </a:schemeClr>
            </a:solidFill>
            <a:prstDash val="solid"/>
            <a:round/>
            <a:headEnd type="none" w="med" len="med"/>
            <a:tailEnd type="none" w="med" len="med"/>
          </a:ln>
          <a:effectLst/>
        </p:spPr>
      </p:cxnSp>
      <p:sp>
        <p:nvSpPr>
          <p:cNvPr id="121" name="Rectangle 120"/>
          <p:cNvSpPr/>
          <p:nvPr/>
        </p:nvSpPr>
        <p:spPr bwMode="auto">
          <a:xfrm>
            <a:off x="5411134" y="4786253"/>
            <a:ext cx="483582" cy="417463"/>
          </a:xfrm>
          <a:prstGeom prst="rect">
            <a:avLst/>
          </a:prstGeom>
          <a:solidFill>
            <a:srgbClr val="CCFFCC"/>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Ad</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Lucida Sans" pitchFamily="-106" charset="0"/>
                <a:ea typeface="ＭＳ Ｐゴシック" pitchFamily="-106" charset="-128"/>
                <a:cs typeface="ＭＳ Ｐゴシック" pitchFamily="-106" charset="-128"/>
              </a:rPr>
              <a:t>Ex.</a:t>
            </a:r>
            <a:endParaRPr kumimoji="0" lang="en-US" sz="12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cxnSp>
        <p:nvCxnSpPr>
          <p:cNvPr id="123" name="Straight Arrow Connector 122"/>
          <p:cNvCxnSpPr/>
          <p:nvPr/>
        </p:nvCxnSpPr>
        <p:spPr bwMode="auto">
          <a:xfrm>
            <a:off x="5130552" y="4080635"/>
            <a:ext cx="381382" cy="682628"/>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124" name="Straight Arrow Connector 123"/>
          <p:cNvCxnSpPr/>
          <p:nvPr/>
        </p:nvCxnSpPr>
        <p:spPr bwMode="auto">
          <a:xfrm flipH="1" flipV="1">
            <a:off x="4993410" y="4068098"/>
            <a:ext cx="352656" cy="695165"/>
          </a:xfrm>
          <a:prstGeom prst="straightConnector1">
            <a:avLst/>
          </a:prstGeom>
          <a:solidFill>
            <a:schemeClr val="accent1"/>
          </a:solidFill>
          <a:ln w="28575" cap="rnd" cmpd="sng" algn="ctr">
            <a:solidFill>
              <a:srgbClr val="800000">
                <a:alpha val="50000"/>
              </a:srgbClr>
            </a:solidFill>
            <a:prstDash val="solid"/>
            <a:round/>
            <a:headEnd type="none" w="med" len="med"/>
            <a:tailEnd type="arrow"/>
          </a:ln>
          <a:effectLst/>
        </p:spPr>
      </p:cxnSp>
    </p:spTree>
    <p:extLst>
      <p:ext uri="{BB962C8B-B14F-4D97-AF65-F5344CB8AC3E}">
        <p14:creationId xmlns:p14="http://schemas.microsoft.com/office/powerpoint/2010/main" val="1544968839"/>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Display Advertising Platforms - Auction</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45</a:t>
            </a:fld>
            <a:endParaRPr lang="en-US" dirty="0"/>
          </a:p>
        </p:txBody>
      </p:sp>
      <p:sp>
        <p:nvSpPr>
          <p:cNvPr id="50" name="Dodecagon 49"/>
          <p:cNvSpPr/>
          <p:nvPr/>
        </p:nvSpPr>
        <p:spPr bwMode="auto">
          <a:xfrm>
            <a:off x="319338" y="3099085"/>
            <a:ext cx="808858" cy="791889"/>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grpSp>
        <p:nvGrpSpPr>
          <p:cNvPr id="130" name="Group 129"/>
          <p:cNvGrpSpPr/>
          <p:nvPr/>
        </p:nvGrpSpPr>
        <p:grpSpPr>
          <a:xfrm>
            <a:off x="1347668" y="2229374"/>
            <a:ext cx="893705" cy="791889"/>
            <a:chOff x="6161546" y="1983540"/>
            <a:chExt cx="1294583" cy="1147097"/>
          </a:xfrm>
        </p:grpSpPr>
        <p:sp>
          <p:nvSpPr>
            <p:cNvPr id="76" name="Dodecagon 75"/>
            <p:cNvSpPr/>
            <p:nvPr/>
          </p:nvSpPr>
          <p:spPr bwMode="auto">
            <a:xfrm>
              <a:off x="6161546" y="1983540"/>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7" name="Oval 6"/>
            <p:cNvSpPr/>
            <p:nvPr/>
          </p:nvSpPr>
          <p:spPr bwMode="auto">
            <a:xfrm>
              <a:off x="6227532" y="2137228"/>
              <a:ext cx="1228597" cy="843946"/>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Publisher</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Content</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Server</a:t>
              </a:r>
              <a:endParaRPr kumimoji="0" lang="en-US" sz="10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grpSp>
        <p:nvGrpSpPr>
          <p:cNvPr id="136" name="Group 135"/>
          <p:cNvGrpSpPr/>
          <p:nvPr/>
        </p:nvGrpSpPr>
        <p:grpSpPr>
          <a:xfrm>
            <a:off x="1494115" y="3099084"/>
            <a:ext cx="893705" cy="791889"/>
            <a:chOff x="6161546" y="3134862"/>
            <a:chExt cx="1294583" cy="1147098"/>
          </a:xfrm>
        </p:grpSpPr>
        <p:sp>
          <p:nvSpPr>
            <p:cNvPr id="77" name="Dodecagon 76"/>
            <p:cNvSpPr/>
            <p:nvPr/>
          </p:nvSpPr>
          <p:spPr bwMode="auto">
            <a:xfrm>
              <a:off x="6161546" y="3134862"/>
              <a:ext cx="1171677" cy="1147098"/>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8" name="Oval 7"/>
            <p:cNvSpPr/>
            <p:nvPr/>
          </p:nvSpPr>
          <p:spPr bwMode="auto">
            <a:xfrm>
              <a:off x="6227532" y="3284323"/>
              <a:ext cx="1228597" cy="843945"/>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Publisher</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Ad</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Server</a:t>
              </a:r>
              <a:endParaRPr kumimoji="0" lang="en-US" sz="10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sp>
        <p:nvSpPr>
          <p:cNvPr id="9" name="Oval 8"/>
          <p:cNvSpPr/>
          <p:nvPr/>
        </p:nvSpPr>
        <p:spPr bwMode="auto">
          <a:xfrm>
            <a:off x="319338" y="3293357"/>
            <a:ext cx="753691" cy="403345"/>
          </a:xfrm>
          <a:prstGeom prst="ellipse">
            <a:avLst/>
          </a:prstGeom>
          <a:solidFill>
            <a:schemeClr val="bg2"/>
          </a:solidFill>
          <a:ln w="12700" cap="flat" cmpd="sng" algn="ctr">
            <a:solidFill>
              <a:schemeClr val="tx1"/>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User’s</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latin typeface="Lucida Sans" pitchFamily="-106" charset="0"/>
                <a:ea typeface="ＭＳ Ｐゴシック" pitchFamily="-106" charset="-128"/>
                <a:cs typeface="ＭＳ Ｐゴシック" pitchFamily="-106" charset="-128"/>
              </a:rPr>
              <a:t>Browser</a:t>
            </a:r>
            <a:endParaRPr kumimoji="0" lang="en-US" sz="10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cxnSp>
        <p:nvCxnSpPr>
          <p:cNvPr id="11" name="Curved Connector 10"/>
          <p:cNvCxnSpPr>
            <a:stCxn id="50" idx="11"/>
            <a:endCxn id="76" idx="8"/>
          </p:cNvCxnSpPr>
          <p:nvPr/>
        </p:nvCxnSpPr>
        <p:spPr bwMode="auto">
          <a:xfrm rot="5400000" flipH="1" flipV="1">
            <a:off x="799971" y="2551389"/>
            <a:ext cx="579864" cy="515528"/>
          </a:xfrm>
          <a:prstGeom prst="curvedConnector2">
            <a:avLst/>
          </a:prstGeom>
          <a:solidFill>
            <a:schemeClr val="accent1"/>
          </a:solidFill>
          <a:ln w="28575" cap="rnd" cmpd="sng" algn="ctr">
            <a:solidFill>
              <a:schemeClr val="tx2"/>
            </a:solidFill>
            <a:prstDash val="solid"/>
            <a:round/>
            <a:headEnd type="none" w="med" len="med"/>
            <a:tailEnd type="arrow"/>
          </a:ln>
          <a:effectLst/>
        </p:spPr>
      </p:cxnSp>
      <p:grpSp>
        <p:nvGrpSpPr>
          <p:cNvPr id="135" name="Group 134"/>
          <p:cNvGrpSpPr/>
          <p:nvPr/>
        </p:nvGrpSpPr>
        <p:grpSpPr>
          <a:xfrm>
            <a:off x="4703076" y="5524773"/>
            <a:ext cx="808861" cy="791889"/>
            <a:chOff x="6161546" y="4281959"/>
            <a:chExt cx="1171681" cy="1147098"/>
          </a:xfrm>
        </p:grpSpPr>
        <p:sp>
          <p:nvSpPr>
            <p:cNvPr id="85" name="Dodecagon 84"/>
            <p:cNvSpPr/>
            <p:nvPr/>
          </p:nvSpPr>
          <p:spPr bwMode="auto">
            <a:xfrm>
              <a:off x="6161546" y="4281959"/>
              <a:ext cx="1171676" cy="1147098"/>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24" name="Oval 23"/>
            <p:cNvSpPr/>
            <p:nvPr/>
          </p:nvSpPr>
          <p:spPr bwMode="auto">
            <a:xfrm>
              <a:off x="6298132" y="4466039"/>
              <a:ext cx="1035095" cy="843945"/>
            </a:xfrm>
            <a:prstGeom prst="ellipse">
              <a:avLst/>
            </a:prstGeom>
            <a:solidFill>
              <a:srgbClr val="800000"/>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solidFill>
                    <a:schemeClr val="bg1"/>
                  </a:solidFill>
                  <a:latin typeface="Lucida Sans" pitchFamily="-106" charset="0"/>
                  <a:ea typeface="ＭＳ Ｐゴシック" pitchFamily="-106" charset="-128"/>
                  <a:cs typeface="ＭＳ Ｐゴシック" pitchFamily="-106" charset="-128"/>
                </a:rPr>
                <a:t>Agency</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solidFill>
                    <a:schemeClr val="bg1"/>
                  </a:solidFill>
                  <a:latin typeface="Lucida Sans" pitchFamily="-106" charset="0"/>
                  <a:ea typeface="ＭＳ Ｐゴシック" pitchFamily="-106" charset="-128"/>
                  <a:cs typeface="ＭＳ Ｐゴシック" pitchFamily="-106" charset="-128"/>
                </a:rPr>
                <a:t>Ad</a:t>
              </a:r>
            </a:p>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solidFill>
                    <a:schemeClr val="bg1"/>
                  </a:solidFill>
                  <a:latin typeface="Lucida Sans" pitchFamily="-106" charset="0"/>
                  <a:ea typeface="ＭＳ Ｐゴシック" pitchFamily="-106" charset="-128"/>
                  <a:cs typeface="ＭＳ Ｐゴシック" pitchFamily="-106" charset="-128"/>
                </a:rPr>
                <a:t>Server</a:t>
              </a:r>
              <a:endParaRPr kumimoji="0" lang="en-US" sz="1000" b="0" i="0" u="none" strike="noStrike" cap="none" normalizeH="0" baseline="0" dirty="0">
                <a:ln>
                  <a:noFill/>
                </a:ln>
                <a:solidFill>
                  <a:schemeClr val="bg1"/>
                </a:solidFill>
                <a:effectLst/>
                <a:latin typeface="Lucida Sans" pitchFamily="-106" charset="0"/>
                <a:ea typeface="ＭＳ Ｐゴシック" pitchFamily="-106" charset="-128"/>
                <a:cs typeface="ＭＳ Ｐゴシック" pitchFamily="-106" charset="-128"/>
              </a:endParaRPr>
            </a:p>
          </p:txBody>
        </p:sp>
      </p:grpSp>
      <p:cxnSp>
        <p:nvCxnSpPr>
          <p:cNvPr id="29" name="Curved Connector 28"/>
          <p:cNvCxnSpPr>
            <a:stCxn id="85" idx="7"/>
            <a:endCxn id="50" idx="4"/>
          </p:cNvCxnSpPr>
          <p:nvPr/>
        </p:nvCxnSpPr>
        <p:spPr bwMode="auto">
          <a:xfrm rot="10800000">
            <a:off x="832140" y="3890974"/>
            <a:ext cx="3870937" cy="2135842"/>
          </a:xfrm>
          <a:prstGeom prst="curvedConnector2">
            <a:avLst/>
          </a:prstGeom>
          <a:solidFill>
            <a:schemeClr val="accent1"/>
          </a:solidFill>
          <a:ln w="28575" cap="rnd" cmpd="sng" algn="ctr">
            <a:solidFill>
              <a:srgbClr val="800000"/>
            </a:solidFill>
            <a:prstDash val="solid"/>
            <a:round/>
            <a:headEnd type="none" w="med" len="med"/>
            <a:tailEnd type="arrow"/>
          </a:ln>
          <a:effectLst/>
        </p:spPr>
      </p:cxnSp>
      <p:cxnSp>
        <p:nvCxnSpPr>
          <p:cNvPr id="89" name="Straight Arrow Connector 88"/>
          <p:cNvCxnSpPr>
            <a:stCxn id="76" idx="7"/>
            <a:endCxn id="50" idx="0"/>
          </p:cNvCxnSpPr>
          <p:nvPr/>
        </p:nvCxnSpPr>
        <p:spPr bwMode="auto">
          <a:xfrm flipH="1">
            <a:off x="1019824" y="2731417"/>
            <a:ext cx="327843" cy="473767"/>
          </a:xfrm>
          <a:prstGeom prst="straightConnector1">
            <a:avLst/>
          </a:prstGeom>
          <a:solidFill>
            <a:schemeClr val="accent1"/>
          </a:solidFill>
          <a:ln w="28575" cap="rnd" cmpd="sng" algn="ctr">
            <a:solidFill>
              <a:schemeClr val="accent2"/>
            </a:solidFill>
            <a:prstDash val="solid"/>
            <a:round/>
            <a:headEnd type="none" w="med" len="med"/>
            <a:tailEnd type="arrow"/>
          </a:ln>
          <a:effectLst/>
        </p:spPr>
      </p:cxnSp>
      <p:cxnSp>
        <p:nvCxnSpPr>
          <p:cNvPr id="91" name="Straight Arrow Connector 90"/>
          <p:cNvCxnSpPr>
            <a:stCxn id="77" idx="7"/>
            <a:endCxn id="50" idx="2"/>
          </p:cNvCxnSpPr>
          <p:nvPr/>
        </p:nvCxnSpPr>
        <p:spPr bwMode="auto">
          <a:xfrm flipH="1" flipV="1">
            <a:off x="1128196" y="3601128"/>
            <a:ext cx="365918" cy="1"/>
          </a:xfrm>
          <a:prstGeom prst="straightConnector1">
            <a:avLst/>
          </a:prstGeom>
          <a:solidFill>
            <a:schemeClr val="accent1"/>
          </a:solidFill>
          <a:ln w="28575" cap="rnd" cmpd="sng" algn="ctr">
            <a:solidFill>
              <a:schemeClr val="accent2"/>
            </a:solidFill>
            <a:prstDash val="solid"/>
            <a:round/>
            <a:headEnd type="none" w="med" len="med"/>
            <a:tailEnd type="arrow"/>
          </a:ln>
          <a:effectLst/>
        </p:spPr>
      </p:cxnSp>
      <p:cxnSp>
        <p:nvCxnSpPr>
          <p:cNvPr id="94" name="Straight Arrow Connector 93"/>
          <p:cNvCxnSpPr>
            <a:stCxn id="50" idx="1"/>
            <a:endCxn id="77" idx="8"/>
          </p:cNvCxnSpPr>
          <p:nvPr/>
        </p:nvCxnSpPr>
        <p:spPr bwMode="auto">
          <a:xfrm>
            <a:off x="1128196" y="3388931"/>
            <a:ext cx="365918" cy="1"/>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122" name="Straight Arrow Connector 121"/>
          <p:cNvCxnSpPr/>
          <p:nvPr/>
        </p:nvCxnSpPr>
        <p:spPr bwMode="auto">
          <a:xfrm>
            <a:off x="4034336" y="3355700"/>
            <a:ext cx="469602" cy="0"/>
          </a:xfrm>
          <a:prstGeom prst="straightConnector1">
            <a:avLst/>
          </a:prstGeom>
          <a:solidFill>
            <a:schemeClr val="accent1"/>
          </a:solidFill>
          <a:ln w="28575" cap="rnd" cmpd="sng" algn="ctr">
            <a:solidFill>
              <a:schemeClr val="tx2"/>
            </a:solidFill>
            <a:prstDash val="solid"/>
            <a:round/>
            <a:headEnd type="none" w="med" len="med"/>
            <a:tailEnd type="arrow"/>
          </a:ln>
          <a:effectLst/>
        </p:spPr>
      </p:cxnSp>
      <p:grpSp>
        <p:nvGrpSpPr>
          <p:cNvPr id="22" name="Group 21"/>
          <p:cNvGrpSpPr/>
          <p:nvPr/>
        </p:nvGrpSpPr>
        <p:grpSpPr>
          <a:xfrm>
            <a:off x="2865488" y="2938776"/>
            <a:ext cx="1145336" cy="950042"/>
            <a:chOff x="6012291" y="1983539"/>
            <a:chExt cx="1659082" cy="1376191"/>
          </a:xfrm>
        </p:grpSpPr>
        <p:sp>
          <p:nvSpPr>
            <p:cNvPr id="23" name="Dodecagon 22"/>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25" name="Oval 24"/>
            <p:cNvSpPr/>
            <p:nvPr/>
          </p:nvSpPr>
          <p:spPr bwMode="auto">
            <a:xfrm>
              <a:off x="6012291" y="2137227"/>
              <a:ext cx="1659082" cy="122250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Supply</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Side</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Platform</a:t>
              </a:r>
            </a:p>
          </p:txBody>
        </p:sp>
      </p:grpSp>
      <p:grpSp>
        <p:nvGrpSpPr>
          <p:cNvPr id="26" name="Group 25"/>
          <p:cNvGrpSpPr/>
          <p:nvPr/>
        </p:nvGrpSpPr>
        <p:grpSpPr>
          <a:xfrm>
            <a:off x="2865488" y="1997545"/>
            <a:ext cx="1161678" cy="791889"/>
            <a:chOff x="6000452" y="1983539"/>
            <a:chExt cx="1682756" cy="1147097"/>
          </a:xfrm>
        </p:grpSpPr>
        <p:sp>
          <p:nvSpPr>
            <p:cNvPr id="27" name="Dodecagon 26"/>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28" name="Oval 27"/>
            <p:cNvSpPr/>
            <p:nvPr/>
          </p:nvSpPr>
          <p:spPr bwMode="auto">
            <a:xfrm>
              <a:off x="6000452" y="2137227"/>
              <a:ext cx="1682756" cy="846348"/>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800" dirty="0" smtClean="0">
                  <a:latin typeface="Lucida Sans" pitchFamily="-106" charset="0"/>
                  <a:ea typeface="ＭＳ Ｐゴシック" pitchFamily="-106" charset="-128"/>
                  <a:cs typeface="ＭＳ Ｐゴシック" pitchFamily="-106" charset="-128"/>
                </a:rPr>
                <a:t>Data</a:t>
              </a:r>
            </a:p>
            <a:p>
              <a:pPr marL="0" marR="0" indent="0" algn="ctr" defTabSz="914400" rtl="0" eaLnBrk="0" fontAlgn="base" latinLnBrk="0" hangingPunct="0">
                <a:lnSpc>
                  <a:spcPct val="100000"/>
                </a:lnSpc>
                <a:spcBef>
                  <a:spcPct val="0"/>
                </a:spcBef>
                <a:spcAft>
                  <a:spcPct val="0"/>
                </a:spcAft>
                <a:buClrTx/>
                <a:buSzTx/>
                <a:buFontTx/>
                <a:buNone/>
                <a:tabLst/>
              </a:pPr>
              <a:r>
                <a:rPr lang="en-US" sz="800" dirty="0" smtClean="0">
                  <a:latin typeface="Lucida Sans" pitchFamily="-106" charset="0"/>
                  <a:ea typeface="ＭＳ Ｐゴシック" pitchFamily="-106" charset="-128"/>
                  <a:cs typeface="ＭＳ Ｐゴシック" pitchFamily="-106" charset="-128"/>
                </a:rPr>
                <a:t>Management</a:t>
              </a:r>
            </a:p>
            <a:p>
              <a:pPr marL="0" marR="0" indent="0" algn="ctr" defTabSz="914400" rtl="0" eaLnBrk="0" fontAlgn="base" latinLnBrk="0" hangingPunct="0">
                <a:lnSpc>
                  <a:spcPct val="100000"/>
                </a:lnSpc>
                <a:spcBef>
                  <a:spcPct val="0"/>
                </a:spcBef>
                <a:spcAft>
                  <a:spcPct val="0"/>
                </a:spcAft>
                <a:buClrTx/>
                <a:buSzTx/>
                <a:buFontTx/>
                <a:buNone/>
                <a:tabLst/>
              </a:pPr>
              <a:r>
                <a:rPr lang="en-US" sz="800" dirty="0" smtClean="0">
                  <a:latin typeface="Lucida Sans" pitchFamily="-106" charset="0"/>
                  <a:ea typeface="ＭＳ Ｐゴシック" pitchFamily="-106" charset="-128"/>
                  <a:cs typeface="ＭＳ Ｐゴシック" pitchFamily="-106" charset="-128"/>
                </a:rPr>
                <a:t>Platform</a:t>
              </a:r>
            </a:p>
          </p:txBody>
        </p:sp>
      </p:grpSp>
      <p:cxnSp>
        <p:nvCxnSpPr>
          <p:cNvPr id="45" name="Straight Arrow Connector 44"/>
          <p:cNvCxnSpPr/>
          <p:nvPr/>
        </p:nvCxnSpPr>
        <p:spPr bwMode="auto">
          <a:xfrm flipH="1" flipV="1">
            <a:off x="2404537" y="3594653"/>
            <a:ext cx="365918" cy="1"/>
          </a:xfrm>
          <a:prstGeom prst="straightConnector1">
            <a:avLst/>
          </a:prstGeom>
          <a:solidFill>
            <a:schemeClr val="accent1"/>
          </a:solidFill>
          <a:ln w="28575" cap="rnd" cmpd="sng" algn="ctr">
            <a:solidFill>
              <a:srgbClr val="800000"/>
            </a:solidFill>
            <a:prstDash val="solid"/>
            <a:round/>
            <a:headEnd type="none" w="med" len="med"/>
            <a:tailEnd type="arrow"/>
          </a:ln>
          <a:effectLst/>
        </p:spPr>
      </p:cxnSp>
      <p:cxnSp>
        <p:nvCxnSpPr>
          <p:cNvPr id="46" name="Straight Arrow Connector 45"/>
          <p:cNvCxnSpPr/>
          <p:nvPr/>
        </p:nvCxnSpPr>
        <p:spPr bwMode="auto">
          <a:xfrm>
            <a:off x="2404537" y="3385734"/>
            <a:ext cx="365918" cy="1"/>
          </a:xfrm>
          <a:prstGeom prst="straightConnector1">
            <a:avLst/>
          </a:prstGeom>
          <a:solidFill>
            <a:schemeClr val="accent1"/>
          </a:solidFill>
          <a:ln w="28575" cap="rnd" cmpd="sng" algn="ctr">
            <a:solidFill>
              <a:schemeClr val="tx2"/>
            </a:solidFill>
            <a:prstDash val="solid"/>
            <a:round/>
            <a:headEnd type="none" w="med" len="med"/>
            <a:tailEnd type="arrow"/>
          </a:ln>
          <a:effectLst/>
        </p:spPr>
      </p:cxnSp>
      <p:sp>
        <p:nvSpPr>
          <p:cNvPr id="13" name="Rectangle 12"/>
          <p:cNvSpPr/>
          <p:nvPr/>
        </p:nvSpPr>
        <p:spPr bwMode="auto">
          <a:xfrm>
            <a:off x="4503938" y="2976990"/>
            <a:ext cx="1008000" cy="1008000"/>
          </a:xfrm>
          <a:prstGeom prst="rect">
            <a:avLst/>
          </a:prstGeom>
          <a:solidFill>
            <a:srgbClr val="CCFFCC"/>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Ad</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Lucida Sans" pitchFamily="-106" charset="0"/>
                <a:ea typeface="ＭＳ Ｐゴシック" pitchFamily="-106" charset="-128"/>
                <a:cs typeface="ＭＳ Ｐゴシック" pitchFamily="-106" charset="-128"/>
              </a:rPr>
              <a:t>Exchange</a:t>
            </a:r>
            <a:endParaRPr kumimoji="0" lang="en-US" sz="12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grpSp>
        <p:nvGrpSpPr>
          <p:cNvPr id="51" name="Group 50"/>
          <p:cNvGrpSpPr/>
          <p:nvPr/>
        </p:nvGrpSpPr>
        <p:grpSpPr>
          <a:xfrm>
            <a:off x="6464229" y="2963088"/>
            <a:ext cx="1145336" cy="950042"/>
            <a:chOff x="6012291" y="1983539"/>
            <a:chExt cx="1659082" cy="1376191"/>
          </a:xfrm>
        </p:grpSpPr>
        <p:sp>
          <p:nvSpPr>
            <p:cNvPr id="52" name="Dodecagon 51"/>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53" name="Oval 52"/>
            <p:cNvSpPr/>
            <p:nvPr/>
          </p:nvSpPr>
          <p:spPr bwMode="auto">
            <a:xfrm>
              <a:off x="6012291" y="2137227"/>
              <a:ext cx="1659082" cy="122250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Demand</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Side</a:t>
              </a: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Platform</a:t>
              </a:r>
            </a:p>
          </p:txBody>
        </p:sp>
      </p:grpSp>
      <p:grpSp>
        <p:nvGrpSpPr>
          <p:cNvPr id="60" name="Group 59"/>
          <p:cNvGrpSpPr/>
          <p:nvPr/>
        </p:nvGrpSpPr>
        <p:grpSpPr>
          <a:xfrm>
            <a:off x="7846806" y="3121241"/>
            <a:ext cx="808861" cy="791889"/>
            <a:chOff x="6161546" y="4281959"/>
            <a:chExt cx="1171681" cy="1147098"/>
          </a:xfrm>
        </p:grpSpPr>
        <p:sp>
          <p:nvSpPr>
            <p:cNvPr id="61" name="Dodecagon 60"/>
            <p:cNvSpPr/>
            <p:nvPr/>
          </p:nvSpPr>
          <p:spPr bwMode="auto">
            <a:xfrm>
              <a:off x="6161546" y="4281959"/>
              <a:ext cx="1171676" cy="1147098"/>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62" name="Oval 61"/>
            <p:cNvSpPr/>
            <p:nvPr/>
          </p:nvSpPr>
          <p:spPr bwMode="auto">
            <a:xfrm>
              <a:off x="6298132" y="4466039"/>
              <a:ext cx="1035095" cy="843945"/>
            </a:xfrm>
            <a:prstGeom prst="ellipse">
              <a:avLst/>
            </a:prstGeom>
            <a:solidFill>
              <a:srgbClr val="800000"/>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solidFill>
                    <a:schemeClr val="bg1"/>
                  </a:solidFill>
                  <a:latin typeface="Lucida Sans" pitchFamily="-106" charset="0"/>
                  <a:ea typeface="ＭＳ Ｐゴシック" pitchFamily="-106" charset="-128"/>
                  <a:cs typeface="ＭＳ Ｐゴシック" pitchFamily="-106" charset="-128"/>
                </a:rPr>
                <a:t>Agency</a:t>
              </a:r>
            </a:p>
          </p:txBody>
        </p:sp>
      </p:grpSp>
      <p:grpSp>
        <p:nvGrpSpPr>
          <p:cNvPr id="63" name="Group 62"/>
          <p:cNvGrpSpPr/>
          <p:nvPr/>
        </p:nvGrpSpPr>
        <p:grpSpPr>
          <a:xfrm>
            <a:off x="8198467" y="3977975"/>
            <a:ext cx="808861" cy="791889"/>
            <a:chOff x="6161546" y="4281959"/>
            <a:chExt cx="1171681" cy="1147098"/>
          </a:xfrm>
        </p:grpSpPr>
        <p:sp>
          <p:nvSpPr>
            <p:cNvPr id="64" name="Dodecagon 63"/>
            <p:cNvSpPr/>
            <p:nvPr/>
          </p:nvSpPr>
          <p:spPr bwMode="auto">
            <a:xfrm>
              <a:off x="6161546" y="4281959"/>
              <a:ext cx="1171676" cy="1147098"/>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65" name="Oval 64"/>
            <p:cNvSpPr/>
            <p:nvPr/>
          </p:nvSpPr>
          <p:spPr bwMode="auto">
            <a:xfrm>
              <a:off x="6298132" y="4466039"/>
              <a:ext cx="1035095" cy="843945"/>
            </a:xfrm>
            <a:prstGeom prst="ellipse">
              <a:avLst/>
            </a:prstGeom>
            <a:solidFill>
              <a:srgbClr val="800000"/>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000" dirty="0" smtClean="0">
                  <a:solidFill>
                    <a:schemeClr val="bg1"/>
                  </a:solidFill>
                  <a:latin typeface="Lucida Sans" pitchFamily="-106" charset="0"/>
                  <a:ea typeface="ＭＳ Ｐゴシック" pitchFamily="-106" charset="-128"/>
                  <a:cs typeface="ＭＳ Ｐゴシック" pitchFamily="-106" charset="-128"/>
                </a:rPr>
                <a:t>Brand</a:t>
              </a:r>
            </a:p>
          </p:txBody>
        </p:sp>
      </p:grpSp>
      <p:grpSp>
        <p:nvGrpSpPr>
          <p:cNvPr id="66" name="Group 65"/>
          <p:cNvGrpSpPr/>
          <p:nvPr/>
        </p:nvGrpSpPr>
        <p:grpSpPr>
          <a:xfrm>
            <a:off x="6464229" y="2393489"/>
            <a:ext cx="808859" cy="791889"/>
            <a:chOff x="6161548" y="1983539"/>
            <a:chExt cx="1171677" cy="1147097"/>
          </a:xfrm>
        </p:grpSpPr>
        <p:sp>
          <p:nvSpPr>
            <p:cNvPr id="67" name="Dodecagon 66"/>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68" name="Oval 67"/>
            <p:cNvSpPr/>
            <p:nvPr/>
          </p:nvSpPr>
          <p:spPr bwMode="auto">
            <a:xfrm>
              <a:off x="6365318" y="2137227"/>
              <a:ext cx="953028" cy="47019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DSP</a:t>
              </a:r>
            </a:p>
          </p:txBody>
        </p:sp>
      </p:grpSp>
      <p:grpSp>
        <p:nvGrpSpPr>
          <p:cNvPr id="69" name="Group 68"/>
          <p:cNvGrpSpPr/>
          <p:nvPr/>
        </p:nvGrpSpPr>
        <p:grpSpPr>
          <a:xfrm>
            <a:off x="6483184" y="3984990"/>
            <a:ext cx="808859" cy="791889"/>
            <a:chOff x="6161548" y="1983539"/>
            <a:chExt cx="1171677" cy="1147097"/>
          </a:xfrm>
        </p:grpSpPr>
        <p:sp>
          <p:nvSpPr>
            <p:cNvPr id="70" name="Dodecagon 69"/>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71" name="Oval 70"/>
            <p:cNvSpPr/>
            <p:nvPr/>
          </p:nvSpPr>
          <p:spPr bwMode="auto">
            <a:xfrm>
              <a:off x="6365318" y="2137227"/>
              <a:ext cx="953028" cy="47019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DSP</a:t>
              </a:r>
            </a:p>
          </p:txBody>
        </p:sp>
      </p:grpSp>
      <p:grpSp>
        <p:nvGrpSpPr>
          <p:cNvPr id="72" name="Group 71"/>
          <p:cNvGrpSpPr/>
          <p:nvPr/>
        </p:nvGrpSpPr>
        <p:grpSpPr>
          <a:xfrm>
            <a:off x="6200470" y="1755639"/>
            <a:ext cx="808859" cy="791889"/>
            <a:chOff x="6161548" y="1983539"/>
            <a:chExt cx="1171677" cy="1147097"/>
          </a:xfrm>
        </p:grpSpPr>
        <p:sp>
          <p:nvSpPr>
            <p:cNvPr id="73" name="Dodecagon 72"/>
            <p:cNvSpPr/>
            <p:nvPr/>
          </p:nvSpPr>
          <p:spPr bwMode="auto">
            <a:xfrm>
              <a:off x="6161548" y="1983539"/>
              <a:ext cx="1171677" cy="1147097"/>
            </a:xfrm>
            <a:prstGeom prst="dodecagon">
              <a:avLst/>
            </a:prstGeom>
            <a:solidFill>
              <a:schemeClr val="accent1">
                <a:alpha val="0"/>
              </a:schemeClr>
            </a:solidFill>
            <a:ln w="12700" cap="flat" cmpd="sng" algn="ctr">
              <a:solidFill>
                <a:schemeClr val="accent2">
                  <a:alpha val="0"/>
                </a:schemeClr>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74" name="Oval 73"/>
            <p:cNvSpPr/>
            <p:nvPr/>
          </p:nvSpPr>
          <p:spPr bwMode="auto">
            <a:xfrm>
              <a:off x="6365318" y="2137227"/>
              <a:ext cx="953028" cy="470193"/>
            </a:xfrm>
            <a:prstGeom prst="ellipse">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DSP</a:t>
              </a:r>
            </a:p>
          </p:txBody>
        </p:sp>
      </p:grpSp>
      <p:cxnSp>
        <p:nvCxnSpPr>
          <p:cNvPr id="78" name="Straight Arrow Connector 77"/>
          <p:cNvCxnSpPr>
            <a:stCxn id="50" idx="3"/>
            <a:endCxn id="85" idx="8"/>
          </p:cNvCxnSpPr>
          <p:nvPr/>
        </p:nvCxnSpPr>
        <p:spPr bwMode="auto">
          <a:xfrm>
            <a:off x="1019824" y="3784876"/>
            <a:ext cx="3683252" cy="2029743"/>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20" name="Straight Connector 19"/>
          <p:cNvCxnSpPr>
            <a:stCxn id="53" idx="6"/>
            <a:endCxn id="62" idx="2"/>
          </p:cNvCxnSpPr>
          <p:nvPr/>
        </p:nvCxnSpPr>
        <p:spPr bwMode="auto">
          <a:xfrm>
            <a:off x="7609565" y="3491158"/>
            <a:ext cx="331532" cy="48466"/>
          </a:xfrm>
          <a:prstGeom prst="line">
            <a:avLst/>
          </a:prstGeom>
          <a:solidFill>
            <a:schemeClr val="accent1"/>
          </a:solidFill>
          <a:ln w="28575" cap="flat" cmpd="sng" algn="ctr">
            <a:solidFill>
              <a:schemeClr val="tx1">
                <a:lumMod val="50000"/>
              </a:schemeClr>
            </a:solidFill>
            <a:prstDash val="solid"/>
            <a:round/>
            <a:headEnd type="none" w="med" len="med"/>
            <a:tailEnd type="none" w="med" len="med"/>
          </a:ln>
          <a:effectLst/>
        </p:spPr>
      </p:cxnSp>
      <p:cxnSp>
        <p:nvCxnSpPr>
          <p:cNvPr id="86" name="Straight Connector 85"/>
          <p:cNvCxnSpPr>
            <a:endCxn id="65" idx="0"/>
          </p:cNvCxnSpPr>
          <p:nvPr/>
        </p:nvCxnSpPr>
        <p:spPr bwMode="auto">
          <a:xfrm>
            <a:off x="8448330" y="3792935"/>
            <a:ext cx="201713" cy="312118"/>
          </a:xfrm>
          <a:prstGeom prst="line">
            <a:avLst/>
          </a:prstGeom>
          <a:solidFill>
            <a:schemeClr val="accent1"/>
          </a:solidFill>
          <a:ln w="28575" cap="flat" cmpd="sng" algn="ctr">
            <a:solidFill>
              <a:schemeClr val="tx1">
                <a:lumMod val="50000"/>
              </a:schemeClr>
            </a:solidFill>
            <a:prstDash val="solid"/>
            <a:round/>
            <a:headEnd type="none" w="med" len="med"/>
            <a:tailEnd type="none" w="med" len="med"/>
          </a:ln>
          <a:effectLst/>
        </p:spPr>
      </p:cxnSp>
      <p:cxnSp>
        <p:nvCxnSpPr>
          <p:cNvPr id="90" name="Straight Arrow Connector 89"/>
          <p:cNvCxnSpPr/>
          <p:nvPr/>
        </p:nvCxnSpPr>
        <p:spPr bwMode="auto">
          <a:xfrm flipH="1" flipV="1">
            <a:off x="4059952" y="3601129"/>
            <a:ext cx="365918" cy="1"/>
          </a:xfrm>
          <a:prstGeom prst="straightConnector1">
            <a:avLst/>
          </a:prstGeom>
          <a:solidFill>
            <a:schemeClr val="accent1"/>
          </a:solidFill>
          <a:ln w="28575" cap="rnd" cmpd="sng" algn="ctr">
            <a:solidFill>
              <a:srgbClr val="800000"/>
            </a:solidFill>
            <a:prstDash val="solid"/>
            <a:round/>
            <a:headEnd type="none" w="med" len="med"/>
            <a:tailEnd type="arrow"/>
          </a:ln>
          <a:effectLst/>
        </p:spPr>
      </p:cxnSp>
      <p:cxnSp>
        <p:nvCxnSpPr>
          <p:cNvPr id="92" name="Straight Arrow Connector 91"/>
          <p:cNvCxnSpPr/>
          <p:nvPr/>
        </p:nvCxnSpPr>
        <p:spPr bwMode="auto">
          <a:xfrm>
            <a:off x="5596026" y="3355700"/>
            <a:ext cx="745115" cy="0"/>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93" name="Straight Arrow Connector 92"/>
          <p:cNvCxnSpPr/>
          <p:nvPr/>
        </p:nvCxnSpPr>
        <p:spPr bwMode="auto">
          <a:xfrm flipH="1">
            <a:off x="5596027" y="3601131"/>
            <a:ext cx="745114" cy="0"/>
          </a:xfrm>
          <a:prstGeom prst="straightConnector1">
            <a:avLst/>
          </a:prstGeom>
          <a:solidFill>
            <a:schemeClr val="accent1"/>
          </a:solidFill>
          <a:ln w="28575" cap="rnd" cmpd="sng" algn="ctr">
            <a:solidFill>
              <a:srgbClr val="800000"/>
            </a:solidFill>
            <a:prstDash val="solid"/>
            <a:round/>
            <a:headEnd type="none" w="med" len="med"/>
            <a:tailEnd type="arrow"/>
          </a:ln>
          <a:effectLst/>
        </p:spPr>
      </p:cxnSp>
      <p:cxnSp>
        <p:nvCxnSpPr>
          <p:cNvPr id="98" name="Straight Arrow Connector 97"/>
          <p:cNvCxnSpPr/>
          <p:nvPr/>
        </p:nvCxnSpPr>
        <p:spPr bwMode="auto">
          <a:xfrm flipV="1">
            <a:off x="5411134" y="2186330"/>
            <a:ext cx="930007" cy="655398"/>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99" name="Straight Arrow Connector 98"/>
          <p:cNvCxnSpPr/>
          <p:nvPr/>
        </p:nvCxnSpPr>
        <p:spPr bwMode="auto">
          <a:xfrm flipH="1">
            <a:off x="5596027" y="2841728"/>
            <a:ext cx="803134" cy="363456"/>
          </a:xfrm>
          <a:prstGeom prst="straightConnector1">
            <a:avLst/>
          </a:prstGeom>
          <a:solidFill>
            <a:schemeClr val="accent1"/>
          </a:solidFill>
          <a:ln w="28575" cap="rnd" cmpd="sng" algn="ctr">
            <a:solidFill>
              <a:srgbClr val="800000">
                <a:alpha val="50000"/>
              </a:srgbClr>
            </a:solidFill>
            <a:prstDash val="solid"/>
            <a:round/>
            <a:headEnd type="none" w="med" len="med"/>
            <a:tailEnd type="arrow"/>
          </a:ln>
          <a:effectLst/>
        </p:spPr>
      </p:cxnSp>
      <p:cxnSp>
        <p:nvCxnSpPr>
          <p:cNvPr id="107" name="Straight Arrow Connector 106"/>
          <p:cNvCxnSpPr>
            <a:endCxn id="67" idx="8"/>
          </p:cNvCxnSpPr>
          <p:nvPr/>
        </p:nvCxnSpPr>
        <p:spPr bwMode="auto">
          <a:xfrm flipV="1">
            <a:off x="5596026" y="2683335"/>
            <a:ext cx="868203" cy="415749"/>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112" name="Straight Arrow Connector 111"/>
          <p:cNvCxnSpPr>
            <a:stCxn id="70" idx="8"/>
          </p:cNvCxnSpPr>
          <p:nvPr/>
        </p:nvCxnSpPr>
        <p:spPr bwMode="auto">
          <a:xfrm flipH="1" flipV="1">
            <a:off x="5604742" y="4002657"/>
            <a:ext cx="878442" cy="272179"/>
          </a:xfrm>
          <a:prstGeom prst="straightConnector1">
            <a:avLst/>
          </a:prstGeom>
          <a:solidFill>
            <a:schemeClr val="accent1"/>
          </a:solidFill>
          <a:ln w="28575" cap="rnd" cmpd="sng" algn="ctr">
            <a:solidFill>
              <a:srgbClr val="800000">
                <a:alpha val="50000"/>
              </a:srgbClr>
            </a:solidFill>
            <a:prstDash val="solid"/>
            <a:round/>
            <a:headEnd type="none" w="med" len="med"/>
            <a:tailEnd type="arrow"/>
          </a:ln>
          <a:effectLst/>
        </p:spPr>
      </p:cxnSp>
      <p:cxnSp>
        <p:nvCxnSpPr>
          <p:cNvPr id="113" name="Straight Arrow Connector 112"/>
          <p:cNvCxnSpPr>
            <a:endCxn id="70" idx="9"/>
          </p:cNvCxnSpPr>
          <p:nvPr/>
        </p:nvCxnSpPr>
        <p:spPr bwMode="auto">
          <a:xfrm>
            <a:off x="5604742" y="3830930"/>
            <a:ext cx="986814" cy="260158"/>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118" name="Straight Connector 117"/>
          <p:cNvCxnSpPr>
            <a:stCxn id="28" idx="4"/>
            <a:endCxn id="25" idx="0"/>
          </p:cNvCxnSpPr>
          <p:nvPr/>
        </p:nvCxnSpPr>
        <p:spPr bwMode="auto">
          <a:xfrm flipH="1">
            <a:off x="3438156" y="2687911"/>
            <a:ext cx="8171" cy="356962"/>
          </a:xfrm>
          <a:prstGeom prst="line">
            <a:avLst/>
          </a:prstGeom>
          <a:solidFill>
            <a:schemeClr val="accent1"/>
          </a:solidFill>
          <a:ln w="28575" cap="flat" cmpd="sng" algn="ctr">
            <a:solidFill>
              <a:schemeClr val="tx1">
                <a:lumMod val="50000"/>
              </a:schemeClr>
            </a:solidFill>
            <a:prstDash val="solid"/>
            <a:round/>
            <a:headEnd type="none" w="med" len="med"/>
            <a:tailEnd type="none" w="med" len="med"/>
          </a:ln>
          <a:effectLst/>
        </p:spPr>
      </p:cxnSp>
      <p:sp>
        <p:nvSpPr>
          <p:cNvPr id="121" name="Rectangle 120"/>
          <p:cNvSpPr/>
          <p:nvPr/>
        </p:nvSpPr>
        <p:spPr bwMode="auto">
          <a:xfrm>
            <a:off x="5411134" y="4786253"/>
            <a:ext cx="483582" cy="417463"/>
          </a:xfrm>
          <a:prstGeom prst="rect">
            <a:avLst/>
          </a:prstGeom>
          <a:solidFill>
            <a:srgbClr val="CCFFCC"/>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Ad</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Lucida Sans" pitchFamily="-106" charset="0"/>
                <a:ea typeface="ＭＳ Ｐゴシック" pitchFamily="-106" charset="-128"/>
                <a:cs typeface="ＭＳ Ｐゴシック" pitchFamily="-106" charset="-128"/>
              </a:rPr>
              <a:t>Ex.</a:t>
            </a:r>
            <a:endParaRPr kumimoji="0" lang="en-US" sz="12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cxnSp>
        <p:nvCxnSpPr>
          <p:cNvPr id="123" name="Straight Arrow Connector 122"/>
          <p:cNvCxnSpPr/>
          <p:nvPr/>
        </p:nvCxnSpPr>
        <p:spPr bwMode="auto">
          <a:xfrm>
            <a:off x="5130552" y="4080635"/>
            <a:ext cx="381382" cy="682628"/>
          </a:xfrm>
          <a:prstGeom prst="straightConnector1">
            <a:avLst/>
          </a:prstGeom>
          <a:solidFill>
            <a:schemeClr val="accent1"/>
          </a:solidFill>
          <a:ln w="28575" cap="rnd" cmpd="sng" algn="ctr">
            <a:solidFill>
              <a:schemeClr val="tx2"/>
            </a:solidFill>
            <a:prstDash val="solid"/>
            <a:round/>
            <a:headEnd type="none" w="med" len="med"/>
            <a:tailEnd type="arrow"/>
          </a:ln>
          <a:effectLst/>
        </p:spPr>
      </p:cxnSp>
      <p:cxnSp>
        <p:nvCxnSpPr>
          <p:cNvPr id="124" name="Straight Arrow Connector 123"/>
          <p:cNvCxnSpPr/>
          <p:nvPr/>
        </p:nvCxnSpPr>
        <p:spPr bwMode="auto">
          <a:xfrm flipH="1" flipV="1">
            <a:off x="4993410" y="4068098"/>
            <a:ext cx="352656" cy="695165"/>
          </a:xfrm>
          <a:prstGeom prst="straightConnector1">
            <a:avLst/>
          </a:prstGeom>
          <a:solidFill>
            <a:schemeClr val="accent1"/>
          </a:solidFill>
          <a:ln w="28575" cap="rnd" cmpd="sng" algn="ctr">
            <a:solidFill>
              <a:srgbClr val="800000">
                <a:alpha val="50000"/>
              </a:srgbClr>
            </a:solidFill>
            <a:prstDash val="solid"/>
            <a:round/>
            <a:headEnd type="none" w="med" len="med"/>
            <a:tailEnd type="arrow"/>
          </a:ln>
          <a:effectLst/>
        </p:spPr>
      </p:cxnSp>
      <p:cxnSp>
        <p:nvCxnSpPr>
          <p:cNvPr id="126" name="Straight Connector 125"/>
          <p:cNvCxnSpPr>
            <a:stCxn id="62" idx="3"/>
            <a:endCxn id="85" idx="1"/>
          </p:cNvCxnSpPr>
          <p:nvPr/>
        </p:nvCxnSpPr>
        <p:spPr bwMode="auto">
          <a:xfrm flipH="1">
            <a:off x="5511934" y="3745608"/>
            <a:ext cx="2533809" cy="2069011"/>
          </a:xfrm>
          <a:prstGeom prst="line">
            <a:avLst/>
          </a:prstGeom>
          <a:solidFill>
            <a:schemeClr val="accent1"/>
          </a:solidFill>
          <a:ln w="28575" cap="flat" cmpd="sng" algn="ctr">
            <a:solidFill>
              <a:schemeClr val="tx1">
                <a:lumMod val="50000"/>
              </a:schemeClr>
            </a:solidFill>
            <a:prstDash val="solid"/>
            <a:round/>
            <a:headEnd type="arrow" w="med" len="med"/>
            <a:tailEnd type="none" w="med" len="med"/>
          </a:ln>
          <a:effectLst/>
        </p:spPr>
      </p:cxnSp>
    </p:spTree>
    <p:extLst>
      <p:ext uri="{BB962C8B-B14F-4D97-AF65-F5344CB8AC3E}">
        <p14:creationId xmlns:p14="http://schemas.microsoft.com/office/powerpoint/2010/main" val="1190204043"/>
      </p:ext>
    </p:extLst>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Third Party Information</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46</a:t>
            </a:fld>
            <a:endParaRPr lang="en-US" dirty="0"/>
          </a:p>
        </p:txBody>
      </p:sp>
      <p:sp>
        <p:nvSpPr>
          <p:cNvPr id="4" name="Content Placeholder 3"/>
          <p:cNvSpPr>
            <a:spLocks noGrp="1"/>
          </p:cNvSpPr>
          <p:nvPr>
            <p:ph idx="1"/>
          </p:nvPr>
        </p:nvSpPr>
        <p:spPr>
          <a:xfrm>
            <a:off x="324000" y="5817430"/>
            <a:ext cx="8496000" cy="556701"/>
          </a:xfrm>
        </p:spPr>
        <p:txBody>
          <a:bodyPr/>
          <a:lstStyle/>
          <a:p>
            <a:pPr marL="0" indent="0">
              <a:buNone/>
            </a:pPr>
            <a:r>
              <a:rPr lang="en-US" sz="1400" dirty="0" smtClean="0"/>
              <a:t>User’s browser                      Website Adds                 Ad server augmentation                  Advertiser Specific</a:t>
            </a:r>
            <a:endParaRPr lang="en-US" sz="1400" dirty="0"/>
          </a:p>
        </p:txBody>
      </p:sp>
      <p:sp>
        <p:nvSpPr>
          <p:cNvPr id="9" name="Rectangle 8"/>
          <p:cNvSpPr/>
          <p:nvPr/>
        </p:nvSpPr>
        <p:spPr bwMode="auto">
          <a:xfrm>
            <a:off x="640736" y="1559106"/>
            <a:ext cx="1276554" cy="1030055"/>
          </a:xfrm>
          <a:prstGeom prst="rect">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Lucida Sans" pitchFamily="-106" charset="0"/>
                <a:ea typeface="ＭＳ Ｐゴシック" pitchFamily="-106" charset="-128"/>
                <a:cs typeface="ＭＳ Ｐゴシック" pitchFamily="-106" charset="-128"/>
              </a:rPr>
              <a:t>IP Address</a:t>
            </a:r>
            <a:r>
              <a:rPr kumimoji="0" lang="en-US" sz="1200" b="1" i="0" u="none" strike="noStrike" cap="none" normalizeH="0" dirty="0" smtClean="0">
                <a:ln>
                  <a:noFill/>
                </a:ln>
                <a:solidFill>
                  <a:schemeClr val="tx1"/>
                </a:solidFill>
                <a:effectLst/>
                <a:latin typeface="Lucida Sans" pitchFamily="-106" charset="0"/>
                <a:ea typeface="ＭＳ Ｐゴシック" pitchFamily="-106" charset="-128"/>
                <a:cs typeface="ＭＳ Ｐゴシック" pitchFamily="-106" charset="-128"/>
              </a:rPr>
              <a:t> </a:t>
            </a: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1" i="0" u="none" strike="noStrike" cap="none" normalizeH="0" dirty="0" smtClean="0">
              <a:ln>
                <a:noFill/>
              </a:ln>
              <a:solidFill>
                <a:schemeClr val="tx1"/>
              </a:solidFill>
              <a:effectLst/>
              <a:latin typeface="Lucida Sans" pitchFamily="-106" charset="0"/>
              <a:ea typeface="ＭＳ Ｐゴシック" pitchFamily="-106" charset="-128"/>
              <a:cs typeface="ＭＳ Ｐゴシック" pitchFamily="-106" charset="-128"/>
            </a:endParaRPr>
          </a:p>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dirty="0" smtClean="0">
                <a:ln>
                  <a:noFill/>
                </a:ln>
                <a:solidFill>
                  <a:schemeClr val="tx1"/>
                </a:solidFill>
                <a:effectLst/>
                <a:latin typeface="Lucida Sans" pitchFamily="-106" charset="0"/>
                <a:ea typeface="ＭＳ Ｐゴシック" pitchFamily="-106" charset="-128"/>
                <a:cs typeface="ＭＳ Ｐゴシック" pitchFamily="-106" charset="-128"/>
              </a:rPr>
              <a:t>User Agent</a:t>
            </a: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1" i="0" u="none" strike="noStrike" cap="none" normalizeH="0" dirty="0" smtClean="0">
              <a:ln>
                <a:noFill/>
              </a:ln>
              <a:solidFill>
                <a:schemeClr val="tx1"/>
              </a:solidFill>
              <a:effectLst/>
              <a:latin typeface="Lucida Sans" pitchFamily="-106" charset="0"/>
              <a:ea typeface="ＭＳ Ｐゴシック" pitchFamily="-106" charset="-128"/>
              <a:cs typeface="ＭＳ Ｐゴシック" pitchFamily="-106" charset="-128"/>
            </a:endParaRPr>
          </a:p>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dirty="0" smtClean="0">
                <a:ln>
                  <a:noFill/>
                </a:ln>
                <a:solidFill>
                  <a:schemeClr val="tx1"/>
                </a:solidFill>
                <a:effectLst/>
                <a:latin typeface="Lucida Sans" pitchFamily="-106" charset="0"/>
                <a:ea typeface="ＭＳ Ｐゴシック" pitchFamily="-106" charset="-128"/>
                <a:cs typeface="ＭＳ Ｐゴシック" pitchFamily="-106" charset="-128"/>
              </a:rPr>
              <a:t>Cookies</a:t>
            </a:r>
            <a:endParaRPr kumimoji="0" lang="en-US" sz="1200" b="1"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10" name="Rectangle 9"/>
          <p:cNvSpPr/>
          <p:nvPr/>
        </p:nvSpPr>
        <p:spPr bwMode="auto">
          <a:xfrm>
            <a:off x="2481007" y="1559106"/>
            <a:ext cx="1304414" cy="2545862"/>
          </a:xfrm>
          <a:prstGeom prst="rect">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Lucida Sans" pitchFamily="-106" charset="0"/>
                <a:ea typeface="ＭＳ Ｐゴシック" pitchFamily="-106" charset="-128"/>
                <a:cs typeface="ＭＳ Ｐゴシック" pitchFamily="-106" charset="-128"/>
              </a:rPr>
              <a:t>IP Address</a:t>
            </a:r>
            <a:r>
              <a:rPr kumimoji="0" lang="en-US" sz="1200" b="0" i="0" u="none" strike="noStrike" cap="none" normalizeH="0" dirty="0" smtClean="0">
                <a:ln>
                  <a:noFill/>
                </a:ln>
                <a:solidFill>
                  <a:schemeClr val="tx1"/>
                </a:solidFill>
                <a:effectLst/>
                <a:latin typeface="Lucida Sans" pitchFamily="-106" charset="0"/>
                <a:ea typeface="ＭＳ Ｐゴシック" pitchFamily="-106" charset="-128"/>
                <a:cs typeface="ＭＳ Ｐゴシック" pitchFamily="-106" charset="-128"/>
              </a:rPr>
              <a:t> </a:t>
            </a: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dirty="0" smtClean="0">
              <a:ln>
                <a:noFill/>
              </a:ln>
              <a:solidFill>
                <a:schemeClr val="tx1"/>
              </a:solidFill>
              <a:effectLst/>
              <a:latin typeface="Lucida Sans" pitchFamily="-106" charset="0"/>
              <a:ea typeface="ＭＳ Ｐゴシック" pitchFamily="-106" charset="-128"/>
              <a:cs typeface="ＭＳ Ｐゴシック" pitchFamily="-106" charset="-128"/>
            </a:endParaRPr>
          </a:p>
          <a:p>
            <a:pPr marL="0" marR="0" indent="0" algn="ctr" defTabSz="914400" rtl="0" eaLnBrk="0" fontAlgn="base" latinLnBrk="0" hangingPunct="0">
              <a:lnSpc>
                <a:spcPct val="100000"/>
              </a:lnSpc>
              <a:spcBef>
                <a:spcPct val="0"/>
              </a:spcBef>
              <a:spcAft>
                <a:spcPct val="0"/>
              </a:spcAft>
              <a:buClrTx/>
              <a:buSzTx/>
              <a:buFontTx/>
              <a:buNone/>
              <a:tabLst/>
            </a:pPr>
            <a:r>
              <a:rPr lang="en-US" sz="1200" dirty="0" smtClean="0">
                <a:latin typeface="Lucida Sans" pitchFamily="-106" charset="0"/>
                <a:ea typeface="ＭＳ Ｐゴシック" pitchFamily="-106" charset="-128"/>
                <a:cs typeface="ＭＳ Ｐゴシック" pitchFamily="-106" charset="-128"/>
              </a:rPr>
              <a:t>User Agent</a:t>
            </a: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dirty="0" smtClean="0">
              <a:ln>
                <a:noFill/>
              </a:ln>
              <a:solidFill>
                <a:schemeClr val="tx1"/>
              </a:solidFill>
              <a:effectLst/>
              <a:latin typeface="Lucida Sans" pitchFamily="-106" charset="0"/>
              <a:ea typeface="ＭＳ Ｐゴシック" pitchFamily="-106" charset="-128"/>
              <a:cs typeface="ＭＳ Ｐゴシック" pitchFamily="-106" charset="-128"/>
            </a:endParaRPr>
          </a:p>
          <a:p>
            <a:pPr marL="0" marR="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dirty="0" smtClean="0">
                <a:ln>
                  <a:noFill/>
                </a:ln>
                <a:solidFill>
                  <a:schemeClr val="tx1"/>
                </a:solidFill>
                <a:effectLst/>
                <a:latin typeface="Lucida Sans" pitchFamily="-106" charset="0"/>
                <a:ea typeface="ＭＳ Ｐゴシック" pitchFamily="-106" charset="-128"/>
                <a:cs typeface="ＭＳ Ｐゴシック" pitchFamily="-106" charset="-128"/>
              </a:rPr>
              <a:t>Cookies</a:t>
            </a:r>
          </a:p>
          <a:p>
            <a:pPr marL="0" marR="0" indent="0" algn="ctr" defTabSz="914400" rtl="0" eaLnBrk="0" fontAlgn="base" latinLnBrk="0" hangingPunct="0">
              <a:lnSpc>
                <a:spcPct val="100000"/>
              </a:lnSpc>
              <a:spcBef>
                <a:spcPct val="0"/>
              </a:spcBef>
              <a:spcAft>
                <a:spcPct val="0"/>
              </a:spcAft>
              <a:buClrTx/>
              <a:buSzTx/>
              <a:buFontTx/>
              <a:buNone/>
              <a:tabLst/>
            </a:pPr>
            <a:endParaRPr lang="en-US" sz="1200" baseline="0" dirty="0">
              <a:latin typeface="Lucida Sans" pitchFamily="-106" charset="0"/>
              <a:ea typeface="ＭＳ Ｐゴシック" pitchFamily="-106" charset="-128"/>
              <a:cs typeface="ＭＳ Ｐゴシック" pitchFamily="-106" charset="-128"/>
            </a:endParaRPr>
          </a:p>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dirty="0" smtClean="0">
                <a:ln>
                  <a:noFill/>
                </a:ln>
                <a:solidFill>
                  <a:schemeClr val="tx1"/>
                </a:solidFill>
                <a:effectLst/>
                <a:latin typeface="Lucida Sans" pitchFamily="-106" charset="0"/>
                <a:ea typeface="ＭＳ Ｐゴシック" pitchFamily="-106" charset="-128"/>
                <a:cs typeface="ＭＳ Ｐゴシック" pitchFamily="-106" charset="-128"/>
              </a:rPr>
              <a:t>Referring URL </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dirty="0" smtClean="0">
                <a:ln>
                  <a:noFill/>
                </a:ln>
                <a:solidFill>
                  <a:schemeClr val="tx1"/>
                </a:solidFill>
                <a:effectLst/>
                <a:latin typeface="Lucida Sans" pitchFamily="-106" charset="0"/>
                <a:ea typeface="ＭＳ Ｐゴシック" pitchFamily="-106" charset="-128"/>
                <a:cs typeface="ＭＳ Ｐゴシック" pitchFamily="-106" charset="-128"/>
              </a:rPr>
              <a:t>Location URL</a:t>
            </a:r>
          </a:p>
          <a:p>
            <a:pPr marL="0" marR="0" indent="0" algn="ctr" defTabSz="914400" rtl="0" eaLnBrk="0" fontAlgn="base" latinLnBrk="0" hangingPunct="0">
              <a:lnSpc>
                <a:spcPct val="100000"/>
              </a:lnSpc>
              <a:spcBef>
                <a:spcPct val="0"/>
              </a:spcBef>
              <a:spcAft>
                <a:spcPct val="0"/>
              </a:spcAft>
              <a:buClrTx/>
              <a:buSzTx/>
              <a:buFontTx/>
              <a:buNone/>
              <a:tabLst/>
            </a:pPr>
            <a:endParaRPr lang="en-US" sz="1200" b="1" baseline="0" dirty="0">
              <a:latin typeface="Lucida Sans" pitchFamily="-106" charset="0"/>
              <a:ea typeface="ＭＳ Ｐゴシック" pitchFamily="-106" charset="-128"/>
              <a:cs typeface="ＭＳ Ｐゴシック" pitchFamily="-106" charset="-128"/>
            </a:endParaRPr>
          </a:p>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dirty="0" smtClean="0">
                <a:ln>
                  <a:noFill/>
                </a:ln>
                <a:solidFill>
                  <a:schemeClr val="tx1"/>
                </a:solidFill>
                <a:effectLst/>
                <a:latin typeface="Lucida Sans" pitchFamily="-106" charset="0"/>
                <a:ea typeface="ＭＳ Ｐゴシック" pitchFamily="-106" charset="-128"/>
                <a:cs typeface="ＭＳ Ｐゴシック" pitchFamily="-106" charset="-128"/>
              </a:rPr>
              <a:t>Site specific </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dirty="0" smtClean="0">
                <a:ln>
                  <a:noFill/>
                </a:ln>
                <a:solidFill>
                  <a:schemeClr val="tx1"/>
                </a:solidFill>
                <a:effectLst/>
                <a:latin typeface="Lucida Sans" pitchFamily="-106" charset="0"/>
                <a:ea typeface="ＭＳ Ｐゴシック" pitchFamily="-106" charset="-128"/>
                <a:cs typeface="ＭＳ Ｐゴシック" pitchFamily="-106" charset="-128"/>
              </a:rPr>
              <a:t>information</a:t>
            </a:r>
            <a:endParaRPr kumimoji="0" lang="en-US" sz="1200" b="1"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11" name="Rectangle 10"/>
          <p:cNvSpPr/>
          <p:nvPr/>
        </p:nvSpPr>
        <p:spPr bwMode="auto">
          <a:xfrm>
            <a:off x="4403401" y="1559106"/>
            <a:ext cx="1458451" cy="3930571"/>
          </a:xfrm>
          <a:prstGeom prst="rect">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noAutofit/>
          </a:bodyPr>
          <a:lstStyle/>
          <a:p>
            <a:pPr algn="ctr" defTabSz="914400" eaLnBrk="0" fontAlgn="base" hangingPunct="0">
              <a:spcBef>
                <a:spcPct val="0"/>
              </a:spcBef>
              <a:spcAft>
                <a:spcPct val="0"/>
              </a:spcAft>
            </a:pPr>
            <a:r>
              <a:rPr lang="en-US" sz="1200" dirty="0">
                <a:latin typeface="Lucida Sans" pitchFamily="-106" charset="0"/>
                <a:ea typeface="ＭＳ Ｐゴシック" pitchFamily="-106" charset="-128"/>
                <a:cs typeface="ＭＳ Ｐゴシック" pitchFamily="-106" charset="-128"/>
              </a:rPr>
              <a:t>IP Address </a:t>
            </a:r>
          </a:p>
          <a:p>
            <a:pPr algn="ctr" defTabSz="914400" eaLnBrk="0" fontAlgn="base" hangingPunct="0">
              <a:spcBef>
                <a:spcPct val="0"/>
              </a:spcBef>
              <a:spcAft>
                <a:spcPct val="0"/>
              </a:spcAft>
            </a:pPr>
            <a:endParaRPr lang="en-US" sz="1200" dirty="0">
              <a:latin typeface="Lucida Sans" pitchFamily="-106" charset="0"/>
              <a:ea typeface="ＭＳ Ｐゴシック" pitchFamily="-106" charset="-128"/>
              <a:cs typeface="ＭＳ Ｐゴシック" pitchFamily="-106" charset="-128"/>
            </a:endParaRPr>
          </a:p>
          <a:p>
            <a:pPr algn="ctr" defTabSz="914400" eaLnBrk="0" fontAlgn="base" hangingPunct="0">
              <a:spcBef>
                <a:spcPct val="0"/>
              </a:spcBef>
              <a:spcAft>
                <a:spcPct val="0"/>
              </a:spcAft>
            </a:pPr>
            <a:r>
              <a:rPr lang="en-US" sz="1200" dirty="0">
                <a:latin typeface="Lucida Sans" pitchFamily="-106" charset="0"/>
                <a:ea typeface="ＭＳ Ｐゴシック" pitchFamily="-106" charset="-128"/>
                <a:cs typeface="ＭＳ Ｐゴシック" pitchFamily="-106" charset="-128"/>
              </a:rPr>
              <a:t>User Agent</a:t>
            </a:r>
          </a:p>
          <a:p>
            <a:pPr algn="ctr" defTabSz="914400" eaLnBrk="0" fontAlgn="base" hangingPunct="0">
              <a:spcBef>
                <a:spcPct val="0"/>
              </a:spcBef>
              <a:spcAft>
                <a:spcPct val="0"/>
              </a:spcAft>
            </a:pPr>
            <a:endParaRPr lang="en-US" sz="1200" dirty="0">
              <a:latin typeface="Lucida Sans" pitchFamily="-106" charset="0"/>
              <a:ea typeface="ＭＳ Ｐゴシック" pitchFamily="-106" charset="-128"/>
              <a:cs typeface="ＭＳ Ｐゴシック" pitchFamily="-106" charset="-128"/>
            </a:endParaRPr>
          </a:p>
          <a:p>
            <a:pPr algn="ctr" defTabSz="914400" eaLnBrk="0" fontAlgn="base" hangingPunct="0">
              <a:spcBef>
                <a:spcPct val="0"/>
              </a:spcBef>
              <a:spcAft>
                <a:spcPct val="0"/>
              </a:spcAft>
            </a:pPr>
            <a:r>
              <a:rPr lang="en-US" sz="1200" dirty="0">
                <a:latin typeface="Lucida Sans" pitchFamily="-106" charset="0"/>
                <a:ea typeface="ＭＳ Ｐゴシック" pitchFamily="-106" charset="-128"/>
                <a:cs typeface="ＭＳ Ｐゴシック" pitchFamily="-106" charset="-128"/>
              </a:rPr>
              <a:t>Cookies</a:t>
            </a:r>
          </a:p>
          <a:p>
            <a:pPr marL="0" marR="0" indent="0" algn="ctr" defTabSz="914400" rtl="0" eaLnBrk="0" fontAlgn="base" latinLnBrk="0" hangingPunct="0">
              <a:lnSpc>
                <a:spcPct val="100000"/>
              </a:lnSpc>
              <a:spcBef>
                <a:spcPct val="0"/>
              </a:spcBef>
              <a:spcAft>
                <a:spcPct val="0"/>
              </a:spcAft>
              <a:buClrTx/>
              <a:buSzTx/>
              <a:buFontTx/>
              <a:buNone/>
              <a:tabLst/>
            </a:pPr>
            <a:endParaRPr lang="en-US" sz="1200" baseline="0" dirty="0">
              <a:latin typeface="Lucida Sans" pitchFamily="-106" charset="0"/>
              <a:ea typeface="ＭＳ Ｐゴシック" pitchFamily="-106" charset="-128"/>
              <a:cs typeface="ＭＳ Ｐゴシック" pitchFamily="-106" charset="-128"/>
            </a:endParaRPr>
          </a:p>
          <a:p>
            <a:pPr algn="ctr" defTabSz="914400" eaLnBrk="0" fontAlgn="base" hangingPunct="0">
              <a:spcBef>
                <a:spcPct val="0"/>
              </a:spcBef>
              <a:spcAft>
                <a:spcPct val="0"/>
              </a:spcAft>
            </a:pPr>
            <a:r>
              <a:rPr lang="en-US" sz="1200" dirty="0">
                <a:latin typeface="Lucida Sans" pitchFamily="-106" charset="0"/>
                <a:ea typeface="ＭＳ Ｐゴシック" pitchFamily="-106" charset="-128"/>
                <a:cs typeface="ＭＳ Ｐゴシック" pitchFamily="-106" charset="-128"/>
              </a:rPr>
              <a:t>Referring </a:t>
            </a:r>
            <a:r>
              <a:rPr lang="en-US" sz="1200" dirty="0" smtClean="0">
                <a:latin typeface="Lucida Sans" pitchFamily="-106" charset="0"/>
                <a:ea typeface="ＭＳ Ｐゴシック" pitchFamily="-106" charset="-128"/>
                <a:cs typeface="ＭＳ Ｐゴシック" pitchFamily="-106" charset="-128"/>
              </a:rPr>
              <a:t>URL </a:t>
            </a:r>
          </a:p>
          <a:p>
            <a:pPr algn="ctr" defTabSz="914400" eaLnBrk="0" fontAlgn="base" hangingPunct="0">
              <a:spcBef>
                <a:spcPct val="0"/>
              </a:spcBef>
              <a:spcAft>
                <a:spcPct val="0"/>
              </a:spcAft>
            </a:pPr>
            <a:r>
              <a:rPr lang="en-US" sz="1200" dirty="0" smtClean="0">
                <a:latin typeface="Lucida Sans" pitchFamily="-106" charset="0"/>
                <a:ea typeface="ＭＳ Ｐゴシック" pitchFamily="-106" charset="-128"/>
                <a:cs typeface="ＭＳ Ｐゴシック" pitchFamily="-106" charset="-128"/>
              </a:rPr>
              <a:t>Location </a:t>
            </a:r>
            <a:r>
              <a:rPr lang="en-US" sz="1200" dirty="0">
                <a:latin typeface="Lucida Sans" pitchFamily="-106" charset="0"/>
                <a:ea typeface="ＭＳ Ｐゴシック" pitchFamily="-106" charset="-128"/>
                <a:cs typeface="ＭＳ Ｐゴシック" pitchFamily="-106" charset="-128"/>
              </a:rPr>
              <a:t>URL</a:t>
            </a:r>
          </a:p>
          <a:p>
            <a:pPr algn="ctr" defTabSz="914400" eaLnBrk="0" fontAlgn="base" hangingPunct="0">
              <a:spcBef>
                <a:spcPct val="0"/>
              </a:spcBef>
              <a:spcAft>
                <a:spcPct val="0"/>
              </a:spcAft>
            </a:pPr>
            <a:endParaRPr lang="en-US" sz="1200" dirty="0">
              <a:latin typeface="Lucida Sans" pitchFamily="-106" charset="0"/>
              <a:ea typeface="ＭＳ Ｐゴシック" pitchFamily="-106" charset="-128"/>
              <a:cs typeface="ＭＳ Ｐゴシック" pitchFamily="-106" charset="-128"/>
            </a:endParaRPr>
          </a:p>
          <a:p>
            <a:pPr algn="ctr" defTabSz="914400" eaLnBrk="0" fontAlgn="base" hangingPunct="0">
              <a:spcBef>
                <a:spcPct val="0"/>
              </a:spcBef>
              <a:spcAft>
                <a:spcPct val="0"/>
              </a:spcAft>
            </a:pPr>
            <a:r>
              <a:rPr lang="en-US" sz="1200" dirty="0">
                <a:latin typeface="Lucida Sans" pitchFamily="-106" charset="0"/>
                <a:ea typeface="ＭＳ Ｐゴシック" pitchFamily="-106" charset="-128"/>
                <a:cs typeface="ＭＳ Ｐゴシック" pitchFamily="-106" charset="-128"/>
              </a:rPr>
              <a:t>Site specific </a:t>
            </a:r>
            <a:endParaRPr lang="en-US" sz="1200" dirty="0" smtClean="0">
              <a:latin typeface="Lucida Sans" pitchFamily="-106" charset="0"/>
              <a:ea typeface="ＭＳ Ｐゴシック" pitchFamily="-106" charset="-128"/>
              <a:cs typeface="ＭＳ Ｐゴシック" pitchFamily="-106" charset="-128"/>
            </a:endParaRPr>
          </a:p>
          <a:p>
            <a:pPr algn="ctr" defTabSz="914400" eaLnBrk="0" fontAlgn="base" hangingPunct="0">
              <a:spcBef>
                <a:spcPct val="0"/>
              </a:spcBef>
              <a:spcAft>
                <a:spcPct val="0"/>
              </a:spcAft>
            </a:pPr>
            <a:r>
              <a:rPr lang="en-US" sz="1200" dirty="0" smtClean="0">
                <a:latin typeface="Lucida Sans" pitchFamily="-106" charset="0"/>
                <a:ea typeface="ＭＳ Ｐゴシック" pitchFamily="-106" charset="-128"/>
                <a:cs typeface="ＭＳ Ｐゴシック" pitchFamily="-106" charset="-128"/>
              </a:rPr>
              <a:t>information</a:t>
            </a:r>
            <a:endParaRPr lang="en-US" sz="1200" dirty="0">
              <a:latin typeface="Lucida Sans" pitchFamily="-106" charset="0"/>
              <a:ea typeface="ＭＳ Ｐゴシック" pitchFamily="-106" charset="-128"/>
              <a:cs typeface="ＭＳ Ｐゴシック" pitchFamily="-106" charset="-128"/>
            </a:endParaRPr>
          </a:p>
          <a:p>
            <a:pPr algn="ctr" defTabSz="914400" eaLnBrk="0" fontAlgn="base" hangingPunct="0">
              <a:spcBef>
                <a:spcPct val="0"/>
              </a:spcBef>
              <a:spcAft>
                <a:spcPct val="0"/>
              </a:spcAft>
            </a:pPr>
            <a:endParaRPr lang="en-US" sz="1200" dirty="0">
              <a:latin typeface="Lucida Sans" pitchFamily="-106" charset="0"/>
              <a:ea typeface="ＭＳ Ｐゴシック" pitchFamily="-106" charset="-128"/>
              <a:cs typeface="ＭＳ Ｐゴシック" pitchFamily="-106" charset="-128"/>
            </a:endParaRPr>
          </a:p>
          <a:p>
            <a:pPr algn="ctr" defTabSz="914400" eaLnBrk="0" fontAlgn="base" hangingPunct="0">
              <a:spcBef>
                <a:spcPct val="0"/>
              </a:spcBef>
              <a:spcAft>
                <a:spcPct val="0"/>
              </a:spcAft>
            </a:pPr>
            <a:r>
              <a:rPr lang="en-US" sz="1200" b="1" dirty="0">
                <a:latin typeface="Lucida Sans" pitchFamily="-106" charset="0"/>
                <a:ea typeface="ＭＳ Ｐゴシック" pitchFamily="-106" charset="-128"/>
                <a:cs typeface="ＭＳ Ｐゴシック" pitchFamily="-106" charset="-128"/>
              </a:rPr>
              <a:t>Geo Location</a:t>
            </a:r>
          </a:p>
          <a:p>
            <a:pPr algn="ctr" defTabSz="914400" eaLnBrk="0" fontAlgn="base" hangingPunct="0">
              <a:spcBef>
                <a:spcPct val="0"/>
              </a:spcBef>
              <a:spcAft>
                <a:spcPct val="0"/>
              </a:spcAft>
            </a:pPr>
            <a:endParaRPr lang="en-US" sz="1200" b="1" dirty="0">
              <a:latin typeface="Lucida Sans" pitchFamily="-106" charset="0"/>
              <a:ea typeface="ＭＳ Ｐゴシック" pitchFamily="-106" charset="-128"/>
              <a:cs typeface="ＭＳ Ｐゴシック" pitchFamily="-106" charset="-128"/>
            </a:endParaRPr>
          </a:p>
          <a:p>
            <a:pPr algn="ctr" defTabSz="914400" eaLnBrk="0" fontAlgn="base" hangingPunct="0">
              <a:spcBef>
                <a:spcPct val="0"/>
              </a:spcBef>
              <a:spcAft>
                <a:spcPct val="0"/>
              </a:spcAft>
            </a:pPr>
            <a:r>
              <a:rPr lang="en-US" sz="1200" b="1" dirty="0" smtClean="0">
                <a:latin typeface="Lucida Sans" pitchFamily="-106" charset="0"/>
                <a:ea typeface="ＭＳ Ｐゴシック" pitchFamily="-106" charset="-128"/>
                <a:cs typeface="ＭＳ Ｐゴシック" pitchFamily="-106" charset="-128"/>
              </a:rPr>
              <a:t>Income Bracket</a:t>
            </a:r>
            <a:endParaRPr lang="en-US" sz="1200" b="1" dirty="0">
              <a:latin typeface="Lucida Sans" pitchFamily="-106" charset="0"/>
              <a:ea typeface="ＭＳ Ｐゴシック" pitchFamily="-106" charset="-128"/>
              <a:cs typeface="ＭＳ Ｐゴシック" pitchFamily="-106" charset="-128"/>
            </a:endParaRPr>
          </a:p>
          <a:p>
            <a:pPr algn="ctr" defTabSz="914400" eaLnBrk="0" fontAlgn="base" hangingPunct="0">
              <a:spcBef>
                <a:spcPct val="0"/>
              </a:spcBef>
              <a:spcAft>
                <a:spcPct val="0"/>
              </a:spcAft>
            </a:pPr>
            <a:endParaRPr lang="en-US" sz="1200" b="1" dirty="0">
              <a:latin typeface="Lucida Sans" pitchFamily="-106" charset="0"/>
              <a:ea typeface="ＭＳ Ｐゴシック" pitchFamily="-106" charset="-128"/>
              <a:cs typeface="ＭＳ Ｐゴシック" pitchFamily="-106" charset="-128"/>
            </a:endParaRPr>
          </a:p>
          <a:p>
            <a:pPr algn="ctr" defTabSz="914400" eaLnBrk="0" fontAlgn="base" hangingPunct="0">
              <a:spcBef>
                <a:spcPct val="0"/>
              </a:spcBef>
              <a:spcAft>
                <a:spcPct val="0"/>
              </a:spcAft>
            </a:pPr>
            <a:r>
              <a:rPr lang="en-US" sz="1200" b="1" dirty="0">
                <a:latin typeface="Lucida Sans" pitchFamily="-106" charset="0"/>
                <a:ea typeface="ＭＳ Ｐゴシック" pitchFamily="-106" charset="-128"/>
                <a:cs typeface="ＭＳ Ｐゴシック" pitchFamily="-106" charset="-128"/>
              </a:rPr>
              <a:t>Recent </a:t>
            </a:r>
            <a:r>
              <a:rPr lang="en-US" sz="1200" b="1" dirty="0" smtClean="0">
                <a:latin typeface="Lucida Sans" pitchFamily="-106" charset="0"/>
                <a:ea typeface="ＭＳ Ｐゴシック" pitchFamily="-106" charset="-128"/>
                <a:cs typeface="ＭＳ Ｐゴシック" pitchFamily="-106" charset="-128"/>
              </a:rPr>
              <a:t>User </a:t>
            </a:r>
          </a:p>
          <a:p>
            <a:pPr algn="ctr" defTabSz="914400" eaLnBrk="0" fontAlgn="base" hangingPunct="0">
              <a:spcBef>
                <a:spcPct val="0"/>
              </a:spcBef>
              <a:spcAft>
                <a:spcPct val="0"/>
              </a:spcAft>
            </a:pPr>
            <a:r>
              <a:rPr lang="en-US" sz="1200" b="1" dirty="0" err="1" smtClean="0">
                <a:latin typeface="Lucida Sans" pitchFamily="-106" charset="0"/>
                <a:ea typeface="ＭＳ Ｐゴシック" pitchFamily="-106" charset="-128"/>
                <a:cs typeface="ＭＳ Ｐゴシック" pitchFamily="-106" charset="-128"/>
              </a:rPr>
              <a:t>Behaviour</a:t>
            </a:r>
            <a:endParaRPr lang="en-US" sz="1200" b="1" dirty="0">
              <a:latin typeface="Lucida Sans" pitchFamily="-106" charset="0"/>
              <a:ea typeface="ＭＳ Ｐゴシック" pitchFamily="-106" charset="-128"/>
              <a:cs typeface="ＭＳ Ｐゴシック" pitchFamily="-106" charset="-128"/>
            </a:endParaRPr>
          </a:p>
          <a:p>
            <a:pPr algn="ctr" defTabSz="914400" eaLnBrk="0" fontAlgn="base" hangingPunct="0">
              <a:spcBef>
                <a:spcPct val="0"/>
              </a:spcBef>
              <a:spcAft>
                <a:spcPct val="0"/>
              </a:spcAft>
            </a:pPr>
            <a:endParaRPr lang="en-US" sz="1200" b="1" dirty="0">
              <a:latin typeface="Lucida Sans" pitchFamily="-106" charset="0"/>
              <a:ea typeface="ＭＳ Ｐゴシック" pitchFamily="-106" charset="-128"/>
              <a:cs typeface="ＭＳ Ｐゴシック" pitchFamily="-106" charset="-128"/>
            </a:endParaRPr>
          </a:p>
          <a:p>
            <a:pPr algn="ctr" defTabSz="914400" eaLnBrk="0" fontAlgn="base" hangingPunct="0">
              <a:spcBef>
                <a:spcPct val="0"/>
              </a:spcBef>
              <a:spcAft>
                <a:spcPct val="0"/>
              </a:spcAft>
            </a:pPr>
            <a:r>
              <a:rPr lang="en-US" sz="1200" b="1" dirty="0">
                <a:latin typeface="Lucida Sans" pitchFamily="-106" charset="0"/>
                <a:ea typeface="ＭＳ Ｐゴシック" pitchFamily="-106" charset="-128"/>
                <a:cs typeface="ＭＳ Ｐゴシック" pitchFamily="-106" charset="-128"/>
              </a:rPr>
              <a:t>Content Type</a:t>
            </a:r>
          </a:p>
          <a:p>
            <a:pPr algn="ctr" defTabSz="914400" eaLnBrk="0" fontAlgn="base" hangingPunct="0">
              <a:spcBef>
                <a:spcPct val="0"/>
              </a:spcBef>
              <a:spcAft>
                <a:spcPct val="0"/>
              </a:spcAft>
            </a:pPr>
            <a:endParaRPr lang="en-US" sz="1200" dirty="0">
              <a:latin typeface="Lucida Sans" pitchFamily="-106" charset="0"/>
              <a:ea typeface="ＭＳ Ｐゴシック" pitchFamily="-106" charset="-128"/>
              <a:cs typeface="ＭＳ Ｐゴシック" pitchFamily="-106" charset="-128"/>
            </a:endParaRPr>
          </a:p>
        </p:txBody>
      </p:sp>
      <p:sp>
        <p:nvSpPr>
          <p:cNvPr id="12" name="Rectangle 11"/>
          <p:cNvSpPr/>
          <p:nvPr/>
        </p:nvSpPr>
        <p:spPr bwMode="auto">
          <a:xfrm>
            <a:off x="6948189" y="1559105"/>
            <a:ext cx="1458451" cy="4209153"/>
          </a:xfrm>
          <a:prstGeom prst="rect">
            <a:avLst/>
          </a:prstGeom>
          <a:solidFill>
            <a:schemeClr val="accent1"/>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noAutofit/>
          </a:bodyPr>
          <a:lstStyle/>
          <a:p>
            <a:pPr algn="ctr" defTabSz="914400" eaLnBrk="0" fontAlgn="base" hangingPunct="0">
              <a:spcBef>
                <a:spcPct val="0"/>
              </a:spcBef>
              <a:spcAft>
                <a:spcPct val="0"/>
              </a:spcAft>
            </a:pPr>
            <a:r>
              <a:rPr lang="en-US" sz="1200" dirty="0">
                <a:latin typeface="Lucida Sans" pitchFamily="-106" charset="0"/>
                <a:ea typeface="ＭＳ Ｐゴシック" pitchFamily="-106" charset="-128"/>
                <a:cs typeface="ＭＳ Ｐゴシック" pitchFamily="-106" charset="-128"/>
              </a:rPr>
              <a:t>IP Address </a:t>
            </a:r>
          </a:p>
          <a:p>
            <a:pPr algn="ctr" defTabSz="914400" eaLnBrk="0" fontAlgn="base" hangingPunct="0">
              <a:spcBef>
                <a:spcPct val="0"/>
              </a:spcBef>
              <a:spcAft>
                <a:spcPct val="0"/>
              </a:spcAft>
            </a:pPr>
            <a:endParaRPr lang="en-US" sz="1200" dirty="0">
              <a:latin typeface="Lucida Sans" pitchFamily="-106" charset="0"/>
              <a:ea typeface="ＭＳ Ｐゴシック" pitchFamily="-106" charset="-128"/>
              <a:cs typeface="ＭＳ Ｐゴシック" pitchFamily="-106" charset="-128"/>
            </a:endParaRPr>
          </a:p>
          <a:p>
            <a:pPr algn="ctr" defTabSz="914400" eaLnBrk="0" fontAlgn="base" hangingPunct="0">
              <a:spcBef>
                <a:spcPct val="0"/>
              </a:spcBef>
              <a:spcAft>
                <a:spcPct val="0"/>
              </a:spcAft>
            </a:pPr>
            <a:r>
              <a:rPr lang="en-US" sz="1200" dirty="0">
                <a:latin typeface="Lucida Sans" pitchFamily="-106" charset="0"/>
                <a:ea typeface="ＭＳ Ｐゴシック" pitchFamily="-106" charset="-128"/>
                <a:cs typeface="ＭＳ Ｐゴシック" pitchFamily="-106" charset="-128"/>
              </a:rPr>
              <a:t>User Agent</a:t>
            </a:r>
          </a:p>
          <a:p>
            <a:pPr algn="ctr" defTabSz="914400" eaLnBrk="0" fontAlgn="base" hangingPunct="0">
              <a:spcBef>
                <a:spcPct val="0"/>
              </a:spcBef>
              <a:spcAft>
                <a:spcPct val="0"/>
              </a:spcAft>
            </a:pPr>
            <a:endParaRPr lang="en-US" sz="1200" dirty="0">
              <a:latin typeface="Lucida Sans" pitchFamily="-106" charset="0"/>
              <a:ea typeface="ＭＳ Ｐゴシック" pitchFamily="-106" charset="-128"/>
              <a:cs typeface="ＭＳ Ｐゴシック" pitchFamily="-106" charset="-128"/>
            </a:endParaRPr>
          </a:p>
          <a:p>
            <a:pPr algn="ctr" defTabSz="914400" eaLnBrk="0" fontAlgn="base" hangingPunct="0">
              <a:spcBef>
                <a:spcPct val="0"/>
              </a:spcBef>
              <a:spcAft>
                <a:spcPct val="0"/>
              </a:spcAft>
            </a:pPr>
            <a:r>
              <a:rPr lang="en-US" sz="1200" dirty="0">
                <a:latin typeface="Lucida Sans" pitchFamily="-106" charset="0"/>
                <a:ea typeface="ＭＳ Ｐゴシック" pitchFamily="-106" charset="-128"/>
                <a:cs typeface="ＭＳ Ｐゴシック" pitchFamily="-106" charset="-128"/>
              </a:rPr>
              <a:t>Cookies</a:t>
            </a:r>
          </a:p>
          <a:p>
            <a:pPr marL="0" marR="0" indent="0" algn="ctr" defTabSz="914400" rtl="0" eaLnBrk="0" fontAlgn="base" latinLnBrk="0" hangingPunct="0">
              <a:lnSpc>
                <a:spcPct val="100000"/>
              </a:lnSpc>
              <a:spcBef>
                <a:spcPct val="0"/>
              </a:spcBef>
              <a:spcAft>
                <a:spcPct val="0"/>
              </a:spcAft>
              <a:buClrTx/>
              <a:buSzTx/>
              <a:buFontTx/>
              <a:buNone/>
              <a:tabLst/>
            </a:pPr>
            <a:endParaRPr lang="en-US" sz="1200" baseline="0" dirty="0">
              <a:latin typeface="Lucida Sans" pitchFamily="-106" charset="0"/>
              <a:ea typeface="ＭＳ Ｐゴシック" pitchFamily="-106" charset="-128"/>
              <a:cs typeface="ＭＳ Ｐゴシック" pitchFamily="-106" charset="-128"/>
            </a:endParaRPr>
          </a:p>
          <a:p>
            <a:pPr marL="0" marR="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dirty="0" smtClean="0">
                <a:ln>
                  <a:noFill/>
                </a:ln>
                <a:solidFill>
                  <a:schemeClr val="tx1"/>
                </a:solidFill>
                <a:effectLst/>
                <a:latin typeface="Lucida Sans" pitchFamily="-106" charset="0"/>
                <a:ea typeface="ＭＳ Ｐゴシック" pitchFamily="-106" charset="-128"/>
                <a:cs typeface="ＭＳ Ｐゴシック" pitchFamily="-106" charset="-128"/>
              </a:rPr>
              <a:t>Referring URL </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Lucida Sans" pitchFamily="-106" charset="0"/>
                <a:ea typeface="ＭＳ Ｐゴシック" pitchFamily="-106" charset="-128"/>
                <a:cs typeface="ＭＳ Ｐゴシック" pitchFamily="-106" charset="-128"/>
              </a:rPr>
              <a:t>Location</a:t>
            </a:r>
            <a:r>
              <a:rPr kumimoji="0" lang="en-US" sz="1200" b="0" i="0" u="none" strike="noStrike" cap="none" normalizeH="0" dirty="0" smtClean="0">
                <a:ln>
                  <a:noFill/>
                </a:ln>
                <a:solidFill>
                  <a:schemeClr val="tx1"/>
                </a:solidFill>
                <a:effectLst/>
                <a:latin typeface="Lucida Sans" pitchFamily="-106" charset="0"/>
                <a:ea typeface="ＭＳ Ｐゴシック" pitchFamily="-106" charset="-128"/>
                <a:cs typeface="ＭＳ Ｐゴシック" pitchFamily="-106" charset="-128"/>
              </a:rPr>
              <a:t> URL</a:t>
            </a:r>
          </a:p>
          <a:p>
            <a:pPr marL="0" marR="0" indent="0" algn="ctr" defTabSz="914400" rtl="0" eaLnBrk="0" fontAlgn="base" latinLnBrk="0" hangingPunct="0">
              <a:lnSpc>
                <a:spcPct val="100000"/>
              </a:lnSpc>
              <a:spcBef>
                <a:spcPct val="0"/>
              </a:spcBef>
              <a:spcAft>
                <a:spcPct val="0"/>
              </a:spcAft>
              <a:buClrTx/>
              <a:buSzTx/>
              <a:buFontTx/>
              <a:buNone/>
              <a:tabLst/>
            </a:pPr>
            <a:endParaRPr lang="en-US" sz="1200" baseline="0" dirty="0">
              <a:latin typeface="Lucida Sans" pitchFamily="-106" charset="0"/>
              <a:ea typeface="ＭＳ Ｐゴシック" pitchFamily="-106" charset="-128"/>
              <a:cs typeface="ＭＳ Ｐゴシック" pitchFamily="-106" charset="-128"/>
            </a:endParaRPr>
          </a:p>
          <a:p>
            <a:pPr marL="0" marR="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dirty="0" smtClean="0">
                <a:ln>
                  <a:noFill/>
                </a:ln>
                <a:solidFill>
                  <a:schemeClr val="tx1"/>
                </a:solidFill>
                <a:effectLst/>
                <a:latin typeface="Lucida Sans" pitchFamily="-106" charset="0"/>
                <a:ea typeface="ＭＳ Ｐゴシック" pitchFamily="-106" charset="-128"/>
                <a:cs typeface="ＭＳ Ｐゴシック" pitchFamily="-106" charset="-128"/>
              </a:rPr>
              <a:t>Site specific </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dirty="0" smtClean="0">
                <a:ln>
                  <a:noFill/>
                </a:ln>
                <a:solidFill>
                  <a:schemeClr val="tx1"/>
                </a:solidFill>
                <a:effectLst/>
                <a:latin typeface="Lucida Sans" pitchFamily="-106" charset="0"/>
                <a:ea typeface="ＭＳ Ｐゴシック" pitchFamily="-106" charset="-128"/>
                <a:cs typeface="ＭＳ Ｐゴシック" pitchFamily="-106" charset="-128"/>
              </a:rPr>
              <a:t>information</a:t>
            </a:r>
          </a:p>
          <a:p>
            <a:pPr marL="0" marR="0" indent="0" algn="ctr" defTabSz="914400" rtl="0" eaLnBrk="0" fontAlgn="base" latinLnBrk="0" hangingPunct="0">
              <a:lnSpc>
                <a:spcPct val="100000"/>
              </a:lnSpc>
              <a:spcBef>
                <a:spcPct val="0"/>
              </a:spcBef>
              <a:spcAft>
                <a:spcPct val="0"/>
              </a:spcAft>
              <a:buClrTx/>
              <a:buSzTx/>
              <a:buFontTx/>
              <a:buNone/>
              <a:tabLst/>
            </a:pPr>
            <a:endParaRPr lang="en-US" sz="1200" baseline="0" dirty="0">
              <a:latin typeface="Lucida Sans" pitchFamily="-106" charset="0"/>
              <a:ea typeface="ＭＳ Ｐゴシック" pitchFamily="-106" charset="-128"/>
              <a:cs typeface="ＭＳ Ｐゴシック" pitchFamily="-106" charset="-128"/>
            </a:endParaRPr>
          </a:p>
          <a:p>
            <a:pPr marL="0" marR="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dirty="0" smtClean="0">
                <a:ln>
                  <a:noFill/>
                </a:ln>
                <a:solidFill>
                  <a:schemeClr val="tx1"/>
                </a:solidFill>
                <a:effectLst/>
                <a:latin typeface="Lucida Sans" pitchFamily="-106" charset="0"/>
                <a:ea typeface="ＭＳ Ｐゴシック" pitchFamily="-106" charset="-128"/>
                <a:cs typeface="ＭＳ Ｐゴシック" pitchFamily="-106" charset="-128"/>
              </a:rPr>
              <a:t>Geo Location</a:t>
            </a:r>
          </a:p>
          <a:p>
            <a:pPr marL="0" marR="0" indent="0" algn="ctr" defTabSz="914400" rtl="0" eaLnBrk="0" fontAlgn="base" latinLnBrk="0" hangingPunct="0">
              <a:lnSpc>
                <a:spcPct val="100000"/>
              </a:lnSpc>
              <a:spcBef>
                <a:spcPct val="0"/>
              </a:spcBef>
              <a:spcAft>
                <a:spcPct val="0"/>
              </a:spcAft>
              <a:buClrTx/>
              <a:buSzTx/>
              <a:buFontTx/>
              <a:buNone/>
              <a:tabLst/>
            </a:pPr>
            <a:endParaRPr lang="en-US" sz="1200" baseline="0" dirty="0">
              <a:latin typeface="Lucida Sans" pitchFamily="-106" charset="0"/>
              <a:ea typeface="ＭＳ Ｐゴシック" pitchFamily="-106" charset="-128"/>
              <a:cs typeface="ＭＳ Ｐゴシック" pitchFamily="-106" charset="-128"/>
            </a:endParaRPr>
          </a:p>
          <a:p>
            <a:pPr marL="0" marR="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dirty="0" smtClean="0">
                <a:ln>
                  <a:noFill/>
                </a:ln>
                <a:solidFill>
                  <a:schemeClr val="tx1"/>
                </a:solidFill>
                <a:effectLst/>
                <a:latin typeface="Lucida Sans" pitchFamily="-106" charset="0"/>
                <a:ea typeface="ＭＳ Ｐゴシック" pitchFamily="-106" charset="-128"/>
                <a:cs typeface="ＭＳ Ｐゴシック" pitchFamily="-106" charset="-128"/>
              </a:rPr>
              <a:t>Income Bracket</a:t>
            </a:r>
          </a:p>
          <a:p>
            <a:pPr marL="0" marR="0" indent="0" algn="ctr" defTabSz="914400" rtl="0" eaLnBrk="0" fontAlgn="base" latinLnBrk="0" hangingPunct="0">
              <a:lnSpc>
                <a:spcPct val="100000"/>
              </a:lnSpc>
              <a:spcBef>
                <a:spcPct val="0"/>
              </a:spcBef>
              <a:spcAft>
                <a:spcPct val="0"/>
              </a:spcAft>
              <a:buClrTx/>
              <a:buSzTx/>
              <a:buFontTx/>
              <a:buNone/>
              <a:tabLst/>
            </a:pPr>
            <a:endParaRPr lang="en-US" sz="1200" baseline="0" dirty="0">
              <a:latin typeface="Lucida Sans" pitchFamily="-106" charset="0"/>
              <a:ea typeface="ＭＳ Ｐゴシック" pitchFamily="-106" charset="-128"/>
              <a:cs typeface="ＭＳ Ｐゴシック" pitchFamily="-106" charset="-128"/>
            </a:endParaRPr>
          </a:p>
          <a:p>
            <a:pPr marL="0" marR="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dirty="0" smtClean="0">
                <a:ln>
                  <a:noFill/>
                </a:ln>
                <a:solidFill>
                  <a:schemeClr val="tx1"/>
                </a:solidFill>
                <a:effectLst/>
                <a:latin typeface="Lucida Sans" pitchFamily="-106" charset="0"/>
                <a:ea typeface="ＭＳ Ｐゴシック" pitchFamily="-106" charset="-128"/>
                <a:cs typeface="ＭＳ Ｐゴシック" pitchFamily="-106" charset="-128"/>
              </a:rPr>
              <a:t>Recent User</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dirty="0" smtClean="0">
                <a:ln>
                  <a:noFill/>
                </a:ln>
                <a:solidFill>
                  <a:schemeClr val="tx1"/>
                </a:solidFill>
                <a:effectLst/>
                <a:latin typeface="Lucida Sans" pitchFamily="-106" charset="0"/>
                <a:ea typeface="ＭＳ Ｐゴシック" pitchFamily="-106" charset="-128"/>
                <a:cs typeface="ＭＳ Ｐゴシック" pitchFamily="-106" charset="-128"/>
              </a:rPr>
              <a:t> </a:t>
            </a:r>
            <a:r>
              <a:rPr kumimoji="0" lang="en-US" sz="1200" b="0" i="0" u="none" strike="noStrike" cap="none" normalizeH="0" dirty="0" err="1" smtClean="0">
                <a:ln>
                  <a:noFill/>
                </a:ln>
                <a:solidFill>
                  <a:schemeClr val="tx1"/>
                </a:solidFill>
                <a:effectLst/>
                <a:latin typeface="Lucida Sans" pitchFamily="-106" charset="0"/>
                <a:ea typeface="ＭＳ Ｐゴシック" pitchFamily="-106" charset="-128"/>
                <a:cs typeface="ＭＳ Ｐゴシック" pitchFamily="-106" charset="-128"/>
              </a:rPr>
              <a:t>Behaviour</a:t>
            </a:r>
            <a:endParaRPr kumimoji="0" lang="en-US" sz="1200" b="0" i="0" u="none" strike="noStrike" cap="none" normalizeH="0" dirty="0" smtClean="0">
              <a:ln>
                <a:noFill/>
              </a:ln>
              <a:solidFill>
                <a:schemeClr val="tx1"/>
              </a:solidFill>
              <a:effectLst/>
              <a:latin typeface="Lucida Sans" pitchFamily="-106" charset="0"/>
              <a:ea typeface="ＭＳ Ｐゴシック" pitchFamily="-106" charset="-128"/>
              <a:cs typeface="ＭＳ Ｐゴシック" pitchFamily="-106" charset="-128"/>
            </a:endParaRPr>
          </a:p>
          <a:p>
            <a:pPr marL="0" marR="0" indent="0" algn="ctr" defTabSz="914400" rtl="0" eaLnBrk="0" fontAlgn="base" latinLnBrk="0" hangingPunct="0">
              <a:lnSpc>
                <a:spcPct val="100000"/>
              </a:lnSpc>
              <a:spcBef>
                <a:spcPct val="0"/>
              </a:spcBef>
              <a:spcAft>
                <a:spcPct val="0"/>
              </a:spcAft>
              <a:buClrTx/>
              <a:buSzTx/>
              <a:buFontTx/>
              <a:buNone/>
              <a:tabLst/>
            </a:pPr>
            <a:endParaRPr lang="en-US" sz="1200" baseline="0" dirty="0">
              <a:latin typeface="Lucida Sans" pitchFamily="-106" charset="0"/>
              <a:ea typeface="ＭＳ Ｐゴシック" pitchFamily="-106" charset="-128"/>
              <a:cs typeface="ＭＳ Ｐゴシック" pitchFamily="-106" charset="-128"/>
            </a:endParaRPr>
          </a:p>
          <a:p>
            <a:pPr marL="0" marR="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dirty="0" smtClean="0">
                <a:ln>
                  <a:noFill/>
                </a:ln>
                <a:solidFill>
                  <a:schemeClr val="tx1"/>
                </a:solidFill>
                <a:effectLst/>
                <a:latin typeface="Lucida Sans" pitchFamily="-106" charset="0"/>
                <a:ea typeface="ＭＳ Ｐゴシック" pitchFamily="-106" charset="-128"/>
                <a:cs typeface="ＭＳ Ｐゴシック" pitchFamily="-106" charset="-128"/>
              </a:rPr>
              <a:t>Content Type</a:t>
            </a:r>
          </a:p>
          <a:p>
            <a:pPr marL="0" marR="0" indent="0" algn="ctr" defTabSz="914400" rtl="0" eaLnBrk="0" fontAlgn="base" latinLnBrk="0" hangingPunct="0">
              <a:lnSpc>
                <a:spcPct val="100000"/>
              </a:lnSpc>
              <a:spcBef>
                <a:spcPct val="0"/>
              </a:spcBef>
              <a:spcAft>
                <a:spcPct val="0"/>
              </a:spcAft>
              <a:buClrTx/>
              <a:buSzTx/>
              <a:buFontTx/>
              <a:buNone/>
              <a:tabLst/>
            </a:pPr>
            <a:endParaRPr lang="en-US" sz="1200" baseline="0" dirty="0">
              <a:latin typeface="Lucida Sans" pitchFamily="-106" charset="0"/>
              <a:ea typeface="ＭＳ Ｐゴシック" pitchFamily="-106" charset="-128"/>
              <a:cs typeface="ＭＳ Ｐゴシック" pitchFamily="-106" charset="-128"/>
            </a:endParaRPr>
          </a:p>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dirty="0" smtClean="0">
                <a:ln>
                  <a:noFill/>
                </a:ln>
                <a:solidFill>
                  <a:schemeClr val="tx1"/>
                </a:solidFill>
                <a:effectLst/>
                <a:latin typeface="Lucida Sans" pitchFamily="-106" charset="0"/>
                <a:ea typeface="ＭＳ Ｐゴシック" pitchFamily="-106" charset="-128"/>
                <a:cs typeface="ＭＳ Ｐゴシック" pitchFamily="-106" charset="-128"/>
              </a:rPr>
              <a:t>Advertiser Cookie</a:t>
            </a:r>
            <a:endParaRPr kumimoji="0" lang="en-US" sz="1200" b="1"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cxnSp>
        <p:nvCxnSpPr>
          <p:cNvPr id="7" name="Straight Arrow Connector 6"/>
          <p:cNvCxnSpPr/>
          <p:nvPr/>
        </p:nvCxnSpPr>
        <p:spPr bwMode="auto">
          <a:xfrm>
            <a:off x="3547806" y="1745226"/>
            <a:ext cx="999613" cy="2064774"/>
          </a:xfrm>
          <a:prstGeom prst="straightConnector1">
            <a:avLst/>
          </a:prstGeom>
          <a:solidFill>
            <a:schemeClr val="accent1"/>
          </a:solidFill>
          <a:ln w="12700" cap="flat" cmpd="sng" algn="ctr">
            <a:solidFill>
              <a:schemeClr val="accent2"/>
            </a:solidFill>
            <a:prstDash val="solid"/>
            <a:round/>
            <a:headEnd type="none" w="med" len="med"/>
            <a:tailEnd type="arrow"/>
          </a:ln>
          <a:effectLst/>
        </p:spPr>
      </p:cxnSp>
      <p:cxnSp>
        <p:nvCxnSpPr>
          <p:cNvPr id="16" name="Straight Arrow Connector 15"/>
          <p:cNvCxnSpPr/>
          <p:nvPr/>
        </p:nvCxnSpPr>
        <p:spPr bwMode="auto">
          <a:xfrm>
            <a:off x="5129161" y="4023032"/>
            <a:ext cx="0" cy="147484"/>
          </a:xfrm>
          <a:prstGeom prst="straightConnector1">
            <a:avLst/>
          </a:prstGeom>
          <a:solidFill>
            <a:schemeClr val="accent1"/>
          </a:solidFill>
          <a:ln w="12700" cap="flat" cmpd="sng" algn="ctr">
            <a:solidFill>
              <a:schemeClr val="accent2"/>
            </a:solidFill>
            <a:prstDash val="solid"/>
            <a:round/>
            <a:headEnd type="none" w="med" len="med"/>
            <a:tailEnd type="arrow"/>
          </a:ln>
          <a:effectLst/>
        </p:spPr>
      </p:cxnSp>
      <p:cxnSp>
        <p:nvCxnSpPr>
          <p:cNvPr id="18" name="Straight Arrow Connector 17"/>
          <p:cNvCxnSpPr/>
          <p:nvPr/>
        </p:nvCxnSpPr>
        <p:spPr bwMode="auto">
          <a:xfrm>
            <a:off x="3547806" y="2408903"/>
            <a:ext cx="999613" cy="2269613"/>
          </a:xfrm>
          <a:prstGeom prst="straightConnector1">
            <a:avLst/>
          </a:prstGeom>
          <a:solidFill>
            <a:schemeClr val="accent1"/>
          </a:solidFill>
          <a:ln w="12700" cap="flat" cmpd="sng" algn="ctr">
            <a:solidFill>
              <a:schemeClr val="accent2"/>
            </a:solidFill>
            <a:prstDash val="solid"/>
            <a:round/>
            <a:headEnd type="none" w="med" len="med"/>
            <a:tailEnd type="arrow"/>
          </a:ln>
          <a:effectLst/>
        </p:spPr>
      </p:cxnSp>
      <p:cxnSp>
        <p:nvCxnSpPr>
          <p:cNvPr id="20" name="Straight Arrow Connector 19"/>
          <p:cNvCxnSpPr/>
          <p:nvPr/>
        </p:nvCxnSpPr>
        <p:spPr bwMode="auto">
          <a:xfrm>
            <a:off x="3654322" y="3454400"/>
            <a:ext cx="843935" cy="1732116"/>
          </a:xfrm>
          <a:prstGeom prst="straightConnector1">
            <a:avLst/>
          </a:prstGeom>
          <a:solidFill>
            <a:schemeClr val="accent1"/>
          </a:solidFill>
          <a:ln w="12700" cap="flat" cmpd="sng" algn="ctr">
            <a:solidFill>
              <a:schemeClr val="accent2"/>
            </a:solidFill>
            <a:prstDash val="solid"/>
            <a:round/>
            <a:headEnd type="none" w="med" len="med"/>
            <a:tailEnd type="arrow"/>
          </a:ln>
          <a:effectLst/>
        </p:spPr>
      </p:cxnSp>
    </p:spTree>
    <p:extLst>
      <p:ext uri="{BB962C8B-B14F-4D97-AF65-F5344CB8AC3E}">
        <p14:creationId xmlns:p14="http://schemas.microsoft.com/office/powerpoint/2010/main" val="3175271795"/>
      </p:ext>
    </p:extLst>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Cookies</a:t>
            </a:r>
            <a:endParaRPr lang="en-GB" dirty="0"/>
          </a:p>
        </p:txBody>
      </p:sp>
      <p:sp>
        <p:nvSpPr>
          <p:cNvPr id="4" name="Text Placeholder 3"/>
          <p:cNvSpPr>
            <a:spLocks noGrp="1"/>
          </p:cNvSpPr>
          <p:nvPr>
            <p:ph type="body" sz="quarter" idx="10"/>
          </p:nvPr>
        </p:nvSpPr>
        <p:spPr/>
        <p:txBody>
          <a:bodyPr/>
          <a:lstStyle/>
          <a:p>
            <a:endParaRPr lang="en-GB" dirty="0"/>
          </a:p>
        </p:txBody>
      </p:sp>
    </p:spTree>
    <p:extLst>
      <p:ext uri="{BB962C8B-B14F-4D97-AF65-F5344CB8AC3E}">
        <p14:creationId xmlns:p14="http://schemas.microsoft.com/office/powerpoint/2010/main" val="2244848224"/>
      </p:ext>
    </p:extLst>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Browser Cookies</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48</a:t>
            </a:fld>
            <a:endParaRPr lang="en-US" dirty="0"/>
          </a:p>
        </p:txBody>
      </p:sp>
      <p:sp>
        <p:nvSpPr>
          <p:cNvPr id="4" name="Content Placeholder 3"/>
          <p:cNvSpPr>
            <a:spLocks noGrp="1"/>
          </p:cNvSpPr>
          <p:nvPr>
            <p:ph idx="1"/>
          </p:nvPr>
        </p:nvSpPr>
        <p:spPr>
          <a:xfrm>
            <a:off x="324000" y="1692000"/>
            <a:ext cx="8496000" cy="4469088"/>
          </a:xfrm>
        </p:spPr>
        <p:txBody>
          <a:bodyPr/>
          <a:lstStyle/>
          <a:p>
            <a:r>
              <a:rPr lang="en-US" dirty="0" smtClean="0"/>
              <a:t>Cookies are small text files </a:t>
            </a:r>
          </a:p>
          <a:p>
            <a:r>
              <a:rPr lang="en-US" dirty="0" smtClean="0"/>
              <a:t>Their information is set and accessed by web servers</a:t>
            </a:r>
          </a:p>
          <a:p>
            <a:r>
              <a:rPr lang="en-US" dirty="0" smtClean="0"/>
              <a:t>They identify you and remember things about you</a:t>
            </a:r>
          </a:p>
          <a:p>
            <a:r>
              <a:rPr lang="en-US" dirty="0" smtClean="0"/>
              <a:t>Record your browsing activities</a:t>
            </a:r>
          </a:p>
          <a:p>
            <a:pPr lvl="1"/>
            <a:r>
              <a:rPr lang="en-US" dirty="0"/>
              <a:t>Pages content you looked at</a:t>
            </a:r>
          </a:p>
          <a:p>
            <a:pPr lvl="1"/>
            <a:r>
              <a:rPr lang="en-US" dirty="0"/>
              <a:t>When you visited</a:t>
            </a:r>
          </a:p>
          <a:p>
            <a:pPr lvl="1"/>
            <a:r>
              <a:rPr lang="en-US" dirty="0"/>
              <a:t>What you searched</a:t>
            </a:r>
          </a:p>
          <a:p>
            <a:pPr lvl="1"/>
            <a:r>
              <a:rPr lang="en-US" dirty="0"/>
              <a:t>You clicked on an ad</a:t>
            </a:r>
          </a:p>
          <a:p>
            <a:endParaRPr lang="en-US" dirty="0" smtClean="0"/>
          </a:p>
        </p:txBody>
      </p:sp>
    </p:spTree>
    <p:extLst>
      <p:ext uri="{BB962C8B-B14F-4D97-AF65-F5344CB8AC3E}">
        <p14:creationId xmlns:p14="http://schemas.microsoft.com/office/powerpoint/2010/main" val="244986464"/>
      </p:ext>
    </p:extLst>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bwMode="auto">
          <a:xfrm>
            <a:off x="599440" y="2804160"/>
            <a:ext cx="7716976" cy="1178560"/>
          </a:xfrm>
          <a:prstGeom prst="rect">
            <a:avLst/>
          </a:prstGeom>
          <a:solidFill>
            <a:schemeClr val="accent1">
              <a:alpha val="60000"/>
            </a:schemeClr>
          </a:solidFill>
          <a:ln w="12700" cap="flat" cmpd="sng" algn="ctr">
            <a:solidFill>
              <a:schemeClr val="accent2"/>
            </a:solidFill>
            <a:prstDash val="solid"/>
            <a:round/>
            <a:headEnd type="none" w="med" len="med"/>
            <a:tailEnd type="none" w="med" len="med"/>
          </a:ln>
          <a:effectLst/>
        </p:spPr>
        <p:txBody>
          <a:bodyPr vert="horz" wrap="squar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6" name="Rectangle 5"/>
          <p:cNvSpPr/>
          <p:nvPr/>
        </p:nvSpPr>
        <p:spPr bwMode="auto">
          <a:xfrm>
            <a:off x="599440" y="4500880"/>
            <a:ext cx="7716976" cy="853440"/>
          </a:xfrm>
          <a:prstGeom prst="rect">
            <a:avLst/>
          </a:prstGeom>
          <a:solidFill>
            <a:schemeClr val="accent1">
              <a:alpha val="60000"/>
            </a:schemeClr>
          </a:solidFill>
          <a:ln w="12700" cap="flat" cmpd="sng" algn="ctr">
            <a:solidFill>
              <a:schemeClr val="accent2"/>
            </a:solidFill>
            <a:prstDash val="solid"/>
            <a:round/>
            <a:headEnd type="none" w="med" len="med"/>
            <a:tailEnd type="none" w="med" len="med"/>
          </a:ln>
          <a:effectLst/>
        </p:spPr>
        <p:txBody>
          <a:bodyPr vert="horz" wrap="squar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2" name="Title 1"/>
          <p:cNvSpPr>
            <a:spLocks noGrp="1"/>
          </p:cNvSpPr>
          <p:nvPr>
            <p:ph type="title"/>
          </p:nvPr>
        </p:nvSpPr>
        <p:spPr/>
        <p:txBody>
          <a:bodyPr/>
          <a:lstStyle/>
          <a:p>
            <a:r>
              <a:rPr lang="en-US" dirty="0" smtClean="0"/>
              <a:t>HTTP Cookies</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49</a:t>
            </a:fld>
            <a:endParaRPr lang="en-US" dirty="0"/>
          </a:p>
        </p:txBody>
      </p:sp>
      <p:sp>
        <p:nvSpPr>
          <p:cNvPr id="4" name="Content Placeholder 3"/>
          <p:cNvSpPr>
            <a:spLocks noGrp="1"/>
          </p:cNvSpPr>
          <p:nvPr>
            <p:ph idx="1"/>
          </p:nvPr>
        </p:nvSpPr>
        <p:spPr>
          <a:xfrm>
            <a:off x="324000" y="1692000"/>
            <a:ext cx="8007200" cy="4469088"/>
          </a:xfrm>
        </p:spPr>
        <p:txBody>
          <a:bodyPr/>
          <a:lstStyle/>
          <a:p>
            <a:r>
              <a:rPr lang="en-US" dirty="0" smtClean="0"/>
              <a:t>1991 - Lou </a:t>
            </a:r>
            <a:r>
              <a:rPr lang="en-US" dirty="0" err="1" smtClean="0"/>
              <a:t>Montulli</a:t>
            </a:r>
            <a:r>
              <a:rPr lang="en-US" dirty="0" smtClean="0"/>
              <a:t> developed cookies for use on Lynx</a:t>
            </a:r>
          </a:p>
          <a:p>
            <a:r>
              <a:rPr lang="en-US" dirty="0" smtClean="0"/>
              <a:t>Magic cookie </a:t>
            </a:r>
            <a:endParaRPr lang="en-GB" dirty="0"/>
          </a:p>
          <a:p>
            <a:pPr marL="360000" lvl="1" indent="0">
              <a:buNone/>
            </a:pPr>
            <a:r>
              <a:rPr lang="en-US" dirty="0" smtClean="0"/>
              <a:t>“</a:t>
            </a:r>
            <a:r>
              <a:rPr lang="en-US" i="1" dirty="0" smtClean="0"/>
              <a:t>something that </a:t>
            </a:r>
            <a:r>
              <a:rPr lang="en-US" b="1" i="1" dirty="0" smtClean="0"/>
              <a:t>passed between routines or programs</a:t>
            </a:r>
            <a:r>
              <a:rPr lang="en-US" i="1" dirty="0" smtClean="0"/>
              <a:t> that enable the receiver to perform some operation, a capability ticket or opaque </a:t>
            </a:r>
            <a:r>
              <a:rPr lang="en-US" b="1" i="1" dirty="0" smtClean="0"/>
              <a:t>identifier”</a:t>
            </a:r>
          </a:p>
          <a:p>
            <a:r>
              <a:rPr lang="en-US" dirty="0" smtClean="0"/>
              <a:t>1994 - Cookies were used in Netscape</a:t>
            </a:r>
          </a:p>
          <a:p>
            <a:pPr marL="360000" lvl="1" indent="0">
              <a:buNone/>
            </a:pPr>
            <a:r>
              <a:rPr lang="en-US" i="1" dirty="0" smtClean="0"/>
              <a:t>“verify whether </a:t>
            </a:r>
            <a:r>
              <a:rPr lang="en-US" b="1" i="1" dirty="0" smtClean="0"/>
              <a:t>users</a:t>
            </a:r>
            <a:r>
              <a:rPr lang="en-US" i="1" dirty="0" smtClean="0"/>
              <a:t> </a:t>
            </a:r>
            <a:r>
              <a:rPr lang="en-US" b="1" i="1" dirty="0" smtClean="0"/>
              <a:t>had visited Netscape website before </a:t>
            </a:r>
            <a:r>
              <a:rPr lang="en-US" i="1" dirty="0" smtClean="0"/>
              <a:t>and enabled websites to </a:t>
            </a:r>
            <a:r>
              <a:rPr lang="en-US" b="1" i="1" dirty="0" smtClean="0"/>
              <a:t>remember your preferences</a:t>
            </a:r>
            <a:r>
              <a:rPr lang="en-US" i="1" dirty="0" smtClean="0"/>
              <a:t>”</a:t>
            </a:r>
          </a:p>
          <a:p>
            <a:pPr marL="0" indent="0">
              <a:buNone/>
            </a:pPr>
            <a:endParaRPr lang="en-US" dirty="0" smtClean="0"/>
          </a:p>
          <a:p>
            <a:endParaRPr lang="en-US" dirty="0"/>
          </a:p>
        </p:txBody>
      </p:sp>
    </p:spTree>
    <p:extLst>
      <p:ext uri="{BB962C8B-B14F-4D97-AF65-F5344CB8AC3E}">
        <p14:creationId xmlns:p14="http://schemas.microsoft.com/office/powerpoint/2010/main" val="127552410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Factors that Affect the Rates Charged</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5</a:t>
            </a:fld>
            <a:endParaRPr lang="en-US" dirty="0"/>
          </a:p>
        </p:txBody>
      </p:sp>
      <p:sp>
        <p:nvSpPr>
          <p:cNvPr id="4" name="Content Placeholder 3"/>
          <p:cNvSpPr>
            <a:spLocks noGrp="1"/>
          </p:cNvSpPr>
          <p:nvPr>
            <p:ph idx="1"/>
          </p:nvPr>
        </p:nvSpPr>
        <p:spPr/>
        <p:txBody>
          <a:bodyPr/>
          <a:lstStyle/>
          <a:p>
            <a:r>
              <a:rPr lang="en-US" dirty="0" smtClean="0"/>
              <a:t>Ad size and type</a:t>
            </a:r>
          </a:p>
          <a:p>
            <a:r>
              <a:rPr lang="en-US" dirty="0" smtClean="0">
                <a:solidFill>
                  <a:srgbClr val="A6A6A6"/>
                </a:solidFill>
              </a:rPr>
              <a:t>Location of an ad on the page</a:t>
            </a:r>
          </a:p>
          <a:p>
            <a:r>
              <a:rPr lang="en-US" dirty="0" smtClean="0">
                <a:solidFill>
                  <a:srgbClr val="A6A6A6"/>
                </a:solidFill>
              </a:rPr>
              <a:t>The nature of the site</a:t>
            </a:r>
          </a:p>
          <a:p>
            <a:r>
              <a:rPr lang="en-US" dirty="0" smtClean="0">
                <a:solidFill>
                  <a:srgbClr val="A6A6A6"/>
                </a:solidFill>
              </a:rPr>
              <a:t>Contract length</a:t>
            </a:r>
          </a:p>
          <a:p>
            <a:r>
              <a:rPr lang="en-US" dirty="0" smtClean="0">
                <a:solidFill>
                  <a:srgbClr val="A6A6A6"/>
                </a:solidFill>
              </a:rPr>
              <a:t>Cost Model</a:t>
            </a:r>
            <a:endParaRPr lang="en-US" dirty="0">
              <a:solidFill>
                <a:srgbClr val="A6A6A6"/>
              </a:solidFill>
            </a:endParaRPr>
          </a:p>
        </p:txBody>
      </p:sp>
    </p:spTree>
    <p:extLst>
      <p:ext uri="{BB962C8B-B14F-4D97-AF65-F5344CB8AC3E}">
        <p14:creationId xmlns:p14="http://schemas.microsoft.com/office/powerpoint/2010/main" val="1195371702"/>
      </p:ext>
    </p:extLst>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bwMode="auto">
          <a:xfrm>
            <a:off x="477520" y="3596640"/>
            <a:ext cx="7934960" cy="2564448"/>
          </a:xfrm>
          <a:prstGeom prst="rect">
            <a:avLst/>
          </a:prstGeom>
          <a:solidFill>
            <a:schemeClr val="accent1">
              <a:alpha val="60000"/>
            </a:schemeClr>
          </a:solidFill>
          <a:ln w="12700" cap="flat" cmpd="sng" algn="ctr">
            <a:solidFill>
              <a:schemeClr val="accent2"/>
            </a:solidFill>
            <a:prstDash val="solid"/>
            <a:round/>
            <a:headEnd type="none" w="med" len="med"/>
            <a:tailEnd type="none" w="med" len="med"/>
          </a:ln>
          <a:effectLst/>
        </p:spPr>
        <p:txBody>
          <a:bodyPr vert="horz" wrap="non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4" name="Content Placeholder 3"/>
          <p:cNvSpPr>
            <a:spLocks noGrp="1"/>
          </p:cNvSpPr>
          <p:nvPr>
            <p:ph idx="1"/>
          </p:nvPr>
        </p:nvSpPr>
        <p:spPr>
          <a:xfrm>
            <a:off x="324000" y="1692000"/>
            <a:ext cx="8088480" cy="4129680"/>
          </a:xfrm>
        </p:spPr>
        <p:txBody>
          <a:bodyPr/>
          <a:lstStyle/>
          <a:p>
            <a:r>
              <a:rPr lang="en-US" dirty="0" smtClean="0"/>
              <a:t>1996 - media started to report on the potential threat to privacy</a:t>
            </a:r>
          </a:p>
          <a:p>
            <a:r>
              <a:rPr lang="en-US" dirty="0" smtClean="0"/>
              <a:t>1998 - US Department of Energy Computer Incident Advisory Capability released a bulletin:</a:t>
            </a:r>
          </a:p>
          <a:p>
            <a:pPr marL="360000" lvl="1" indent="0">
              <a:buNone/>
            </a:pPr>
            <a:r>
              <a:rPr lang="en-US" i="1" dirty="0" smtClean="0"/>
              <a:t>“The </a:t>
            </a:r>
            <a:r>
              <a:rPr lang="en-US" b="1" i="1" dirty="0" smtClean="0"/>
              <a:t>vulnerability of systems to damage or snooping </a:t>
            </a:r>
            <a:r>
              <a:rPr lang="en-US" i="1" dirty="0" smtClean="0"/>
              <a:t>by using Web browser </a:t>
            </a:r>
            <a:r>
              <a:rPr lang="en-US" b="1" i="1" dirty="0" smtClean="0"/>
              <a:t>cookies is essentially nonexistent</a:t>
            </a:r>
            <a:r>
              <a:rPr lang="en-US" i="1" dirty="0" smtClean="0"/>
              <a:t>.  Cookies can only tell a Web server if you have been there before and can pass short bits of information (such as user number) from the Web server back to itself the next time you visit... Information about where you came from and what. Web pages you visit already exists in the Web server’s log files and could also be used to track users browsing habits, cookies just make it easier.”</a:t>
            </a:r>
          </a:p>
          <a:p>
            <a:endParaRPr lang="en-US" dirty="0" smtClean="0"/>
          </a:p>
          <a:p>
            <a:endParaRPr lang="en-US" dirty="0"/>
          </a:p>
        </p:txBody>
      </p:sp>
      <p:sp>
        <p:nvSpPr>
          <p:cNvPr id="2" name="Title 1"/>
          <p:cNvSpPr>
            <a:spLocks noGrp="1"/>
          </p:cNvSpPr>
          <p:nvPr>
            <p:ph type="title"/>
          </p:nvPr>
        </p:nvSpPr>
        <p:spPr/>
        <p:txBody>
          <a:bodyPr/>
          <a:lstStyle/>
          <a:p>
            <a:r>
              <a:rPr lang="en-US" dirty="0" smtClean="0"/>
              <a:t>HTTP Cookies</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50</a:t>
            </a:fld>
            <a:endParaRPr lang="en-US" dirty="0"/>
          </a:p>
        </p:txBody>
      </p:sp>
    </p:spTree>
    <p:extLst>
      <p:ext uri="{BB962C8B-B14F-4D97-AF65-F5344CB8AC3E}">
        <p14:creationId xmlns:p14="http://schemas.microsoft.com/office/powerpoint/2010/main" val="3830467544"/>
      </p:ext>
    </p:extLst>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Cookies and HTTP</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51</a:t>
            </a:fld>
            <a:endParaRPr lang="en-US" dirty="0"/>
          </a:p>
        </p:txBody>
      </p:sp>
      <p:sp>
        <p:nvSpPr>
          <p:cNvPr id="4" name="Content Placeholder 3"/>
          <p:cNvSpPr>
            <a:spLocks noGrp="1"/>
          </p:cNvSpPr>
          <p:nvPr>
            <p:ph idx="1"/>
          </p:nvPr>
        </p:nvSpPr>
        <p:spPr>
          <a:xfrm>
            <a:off x="324000" y="1692000"/>
            <a:ext cx="8496000" cy="4469088"/>
          </a:xfrm>
        </p:spPr>
        <p:txBody>
          <a:bodyPr/>
          <a:lstStyle/>
          <a:p>
            <a:r>
              <a:rPr lang="en-US" dirty="0" smtClean="0"/>
              <a:t>Scope of the cookie (Domain and Path)</a:t>
            </a:r>
          </a:p>
          <a:p>
            <a:r>
              <a:rPr lang="en-US" dirty="0" smtClean="0"/>
              <a:t>HTTP Request Header </a:t>
            </a:r>
            <a:r>
              <a:rPr lang="mr-IN" dirty="0" smtClean="0"/>
              <a:t>–</a:t>
            </a:r>
            <a:r>
              <a:rPr lang="en-US" dirty="0" smtClean="0"/>
              <a:t> Browser sends cookies</a:t>
            </a:r>
          </a:p>
          <a:p>
            <a:pPr lvl="1"/>
            <a:r>
              <a:rPr lang="en-US" dirty="0" smtClean="0"/>
              <a:t>Cookie: name1=value1; name2=value2</a:t>
            </a:r>
          </a:p>
          <a:p>
            <a:r>
              <a:rPr lang="en-US" dirty="0" smtClean="0"/>
              <a:t>HTTP Response Header </a:t>
            </a:r>
            <a:r>
              <a:rPr lang="mr-IN" dirty="0" smtClean="0"/>
              <a:t>–</a:t>
            </a:r>
            <a:r>
              <a:rPr lang="en-US" dirty="0" smtClean="0"/>
              <a:t> Site sets cookies</a:t>
            </a:r>
          </a:p>
          <a:p>
            <a:pPr lvl="1"/>
            <a:r>
              <a:rPr lang="en-US" dirty="0" smtClean="0"/>
              <a:t>Set-Cookie: name1=value1</a:t>
            </a:r>
          </a:p>
          <a:p>
            <a:pPr lvl="1"/>
            <a:r>
              <a:rPr lang="en-US" dirty="0" smtClean="0"/>
              <a:t>Set-Cookie: name2=value2; Expires=Wed, 09 Jun 2021 10:18:14 GMT</a:t>
            </a:r>
          </a:p>
        </p:txBody>
      </p:sp>
    </p:spTree>
    <p:extLst>
      <p:ext uri="{BB962C8B-B14F-4D97-AF65-F5344CB8AC3E}">
        <p14:creationId xmlns:p14="http://schemas.microsoft.com/office/powerpoint/2010/main" val="244986464"/>
      </p:ext>
    </p:extLst>
  </p:cSld>
  <p:clrMapOvr>
    <a:masterClrMapping/>
  </p:clrMapOvr>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Party Cookies</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52</a:t>
            </a:fld>
            <a:endParaRPr lang="en-US" dirty="0"/>
          </a:p>
        </p:txBody>
      </p:sp>
      <p:sp>
        <p:nvSpPr>
          <p:cNvPr id="4" name="Content Placeholder 3"/>
          <p:cNvSpPr>
            <a:spLocks noGrp="1"/>
          </p:cNvSpPr>
          <p:nvPr>
            <p:ph idx="1"/>
          </p:nvPr>
        </p:nvSpPr>
        <p:spPr>
          <a:xfrm>
            <a:off x="324000" y="1692000"/>
            <a:ext cx="8496000" cy="4469088"/>
          </a:xfrm>
        </p:spPr>
        <p:txBody>
          <a:bodyPr/>
          <a:lstStyle/>
          <a:p>
            <a:r>
              <a:rPr lang="en-US" dirty="0" smtClean="0"/>
              <a:t>Placed by a site when you visit it</a:t>
            </a:r>
          </a:p>
          <a:p>
            <a:r>
              <a:rPr lang="en-US" dirty="0" smtClean="0"/>
              <a:t>Make your experience on the web more efficient</a:t>
            </a:r>
          </a:p>
          <a:p>
            <a:r>
              <a:rPr lang="en-US" dirty="0" smtClean="0"/>
              <a:t>For example</a:t>
            </a:r>
          </a:p>
          <a:p>
            <a:pPr lvl="1"/>
            <a:r>
              <a:rPr lang="en-US" dirty="0" smtClean="0"/>
              <a:t>Log-in name</a:t>
            </a:r>
          </a:p>
          <a:p>
            <a:pPr lvl="1"/>
            <a:r>
              <a:rPr lang="en-US" dirty="0" smtClean="0"/>
              <a:t>Session</a:t>
            </a:r>
          </a:p>
          <a:p>
            <a:pPr lvl="1"/>
            <a:r>
              <a:rPr lang="en-US" dirty="0" smtClean="0"/>
              <a:t>Preferences</a:t>
            </a:r>
          </a:p>
          <a:p>
            <a:pPr lvl="1"/>
            <a:r>
              <a:rPr lang="en-US" dirty="0" smtClean="0"/>
              <a:t>Game scores</a:t>
            </a:r>
          </a:p>
          <a:p>
            <a:pPr lvl="1"/>
            <a:r>
              <a:rPr lang="en-US" dirty="0" smtClean="0"/>
              <a:t>Items </a:t>
            </a:r>
            <a:r>
              <a:rPr lang="en-US" dirty="0"/>
              <a:t>in your shopping cart</a:t>
            </a:r>
          </a:p>
          <a:p>
            <a:pPr lvl="2"/>
            <a:endParaRPr lang="en-US" dirty="0" smtClean="0"/>
          </a:p>
        </p:txBody>
      </p:sp>
    </p:spTree>
    <p:extLst>
      <p:ext uri="{BB962C8B-B14F-4D97-AF65-F5344CB8AC3E}">
        <p14:creationId xmlns:p14="http://schemas.microsoft.com/office/powerpoint/2010/main" val="3978305375"/>
      </p:ext>
    </p:extLst>
  </p:cSld>
  <p:clrMapOvr>
    <a:masterClrMapping/>
  </p:clrMapOvr>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Third Party Cookies</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53</a:t>
            </a:fld>
            <a:endParaRPr lang="en-US" dirty="0"/>
          </a:p>
        </p:txBody>
      </p:sp>
      <p:sp>
        <p:nvSpPr>
          <p:cNvPr id="4" name="Content Placeholder 3"/>
          <p:cNvSpPr>
            <a:spLocks noGrp="1"/>
          </p:cNvSpPr>
          <p:nvPr>
            <p:ph idx="1"/>
          </p:nvPr>
        </p:nvSpPr>
        <p:spPr>
          <a:xfrm>
            <a:off x="324000" y="1692000"/>
            <a:ext cx="8496000" cy="4469088"/>
          </a:xfrm>
        </p:spPr>
        <p:txBody>
          <a:bodyPr/>
          <a:lstStyle/>
          <a:p>
            <a:r>
              <a:rPr lang="en-US" dirty="0" smtClean="0"/>
              <a:t>Placed by someone other than the site you are on </a:t>
            </a:r>
            <a:endParaRPr lang="en-US" dirty="0"/>
          </a:p>
          <a:p>
            <a:r>
              <a:rPr lang="en-US" dirty="0" smtClean="0"/>
              <a:t>Include an advertising network or a company that helps track website usage</a:t>
            </a:r>
            <a:endParaRPr lang="en-US" dirty="0"/>
          </a:p>
          <a:p>
            <a:r>
              <a:rPr lang="en-US" dirty="0" smtClean="0"/>
              <a:t>Usually attached to images and other webpage components</a:t>
            </a:r>
          </a:p>
          <a:p>
            <a:pPr lvl="1"/>
            <a:r>
              <a:rPr lang="en-US" dirty="0" err="1"/>
              <a:t>e</a:t>
            </a:r>
            <a:r>
              <a:rPr lang="en-US" dirty="0" err="1" smtClean="0"/>
              <a:t>g</a:t>
            </a:r>
            <a:r>
              <a:rPr lang="en-US" dirty="0" smtClean="0"/>
              <a:t> invisible 1x1 images</a:t>
            </a:r>
          </a:p>
        </p:txBody>
      </p:sp>
    </p:spTree>
    <p:extLst>
      <p:ext uri="{BB962C8B-B14F-4D97-AF65-F5344CB8AC3E}">
        <p14:creationId xmlns:p14="http://schemas.microsoft.com/office/powerpoint/2010/main" val="244986464"/>
      </p:ext>
    </p:extLst>
  </p:cSld>
  <p:clrMapOvr>
    <a:masterClrMapping/>
  </p:clrMapOvr>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Transient </a:t>
            </a:r>
            <a:r>
              <a:rPr lang="en-US" dirty="0" err="1" smtClean="0"/>
              <a:t>vs</a:t>
            </a:r>
            <a:r>
              <a:rPr lang="en-US" dirty="0" smtClean="0"/>
              <a:t> Persistent Cookies</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54</a:t>
            </a:fld>
            <a:endParaRPr lang="en-US" dirty="0"/>
          </a:p>
        </p:txBody>
      </p:sp>
      <p:sp>
        <p:nvSpPr>
          <p:cNvPr id="4" name="Content Placeholder 3"/>
          <p:cNvSpPr>
            <a:spLocks noGrp="1"/>
          </p:cNvSpPr>
          <p:nvPr>
            <p:ph idx="1"/>
          </p:nvPr>
        </p:nvSpPr>
        <p:spPr>
          <a:xfrm>
            <a:off x="324000" y="1692000"/>
            <a:ext cx="8496000" cy="4469088"/>
          </a:xfrm>
        </p:spPr>
        <p:txBody>
          <a:bodyPr/>
          <a:lstStyle/>
          <a:p>
            <a:r>
              <a:rPr lang="en-US" dirty="0" smtClean="0"/>
              <a:t>Transient Cookies</a:t>
            </a:r>
          </a:p>
          <a:p>
            <a:pPr lvl="1"/>
            <a:r>
              <a:rPr lang="en-US" dirty="0" smtClean="0"/>
              <a:t> help “</a:t>
            </a:r>
            <a:r>
              <a:rPr lang="en-US" dirty="0" err="1" smtClean="0"/>
              <a:t>sessionize</a:t>
            </a:r>
            <a:r>
              <a:rPr lang="en-US" dirty="0" smtClean="0"/>
              <a:t>” your experience on a website</a:t>
            </a:r>
          </a:p>
          <a:p>
            <a:pPr lvl="1"/>
            <a:r>
              <a:rPr lang="en-US" dirty="0" smtClean="0"/>
              <a:t>“set” when we visit the site, it disappears when we leave</a:t>
            </a:r>
          </a:p>
        </p:txBody>
      </p:sp>
    </p:spTree>
    <p:extLst>
      <p:ext uri="{BB962C8B-B14F-4D97-AF65-F5344CB8AC3E}">
        <p14:creationId xmlns:p14="http://schemas.microsoft.com/office/powerpoint/2010/main" val="3783088014"/>
      </p:ext>
    </p:extLst>
  </p:cSld>
  <p:clrMapOvr>
    <a:masterClrMapping/>
  </p:clrMapOvr>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Transient </a:t>
            </a:r>
            <a:r>
              <a:rPr lang="en-US" dirty="0" err="1" smtClean="0"/>
              <a:t>vs</a:t>
            </a:r>
            <a:r>
              <a:rPr lang="en-US" dirty="0" smtClean="0"/>
              <a:t> Persistent Cookies</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55</a:t>
            </a:fld>
            <a:endParaRPr lang="en-US" dirty="0"/>
          </a:p>
        </p:txBody>
      </p:sp>
      <p:sp>
        <p:nvSpPr>
          <p:cNvPr id="4" name="Content Placeholder 3"/>
          <p:cNvSpPr>
            <a:spLocks noGrp="1"/>
          </p:cNvSpPr>
          <p:nvPr>
            <p:ph idx="1"/>
          </p:nvPr>
        </p:nvSpPr>
        <p:spPr>
          <a:xfrm>
            <a:off x="324000" y="1692000"/>
            <a:ext cx="8496000" cy="4469088"/>
          </a:xfrm>
        </p:spPr>
        <p:txBody>
          <a:bodyPr/>
          <a:lstStyle/>
          <a:p>
            <a:r>
              <a:rPr lang="en-US" dirty="0" smtClean="0"/>
              <a:t>Persistent Cookies</a:t>
            </a:r>
          </a:p>
          <a:p>
            <a:pPr lvl="1"/>
            <a:r>
              <a:rPr lang="en-US" dirty="0" smtClean="0"/>
              <a:t>Set the first time a website is visited</a:t>
            </a:r>
          </a:p>
          <a:p>
            <a:pPr lvl="1"/>
            <a:r>
              <a:rPr lang="en-US" dirty="0" smtClean="0"/>
              <a:t>Remains there for the duration that the website determines	</a:t>
            </a:r>
          </a:p>
          <a:p>
            <a:pPr lvl="1"/>
            <a:r>
              <a:rPr lang="en-US" dirty="0" smtClean="0"/>
              <a:t>Help identify a unique browser to our website, closest thing to tracking a person/unique visitor</a:t>
            </a:r>
          </a:p>
          <a:p>
            <a:pPr lvl="1"/>
            <a:r>
              <a:rPr lang="en-US" dirty="0" smtClean="0"/>
              <a:t>Can contain Personally Identifiable Information (PII) data</a:t>
            </a:r>
          </a:p>
          <a:p>
            <a:pPr lvl="2"/>
            <a:r>
              <a:rPr lang="en-US" dirty="0" smtClean="0"/>
              <a:t>Random string of numbers or letters that only the company who set the cookie can read</a:t>
            </a:r>
          </a:p>
        </p:txBody>
      </p:sp>
    </p:spTree>
    <p:extLst>
      <p:ext uri="{BB962C8B-B14F-4D97-AF65-F5344CB8AC3E}">
        <p14:creationId xmlns:p14="http://schemas.microsoft.com/office/powerpoint/2010/main" val="244986464"/>
      </p:ext>
    </p:extLst>
  </p:cSld>
  <p:clrMapOvr>
    <a:masterClrMapping/>
  </p:clrMapOvr>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ICO Survey - Feb 2015</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56</a:t>
            </a:fld>
            <a:endParaRPr lang="en-US" dirty="0"/>
          </a:p>
        </p:txBody>
      </p:sp>
      <p:sp>
        <p:nvSpPr>
          <p:cNvPr id="4" name="Content Placeholder 3"/>
          <p:cNvSpPr>
            <a:spLocks noGrp="1"/>
          </p:cNvSpPr>
          <p:nvPr>
            <p:ph idx="1"/>
          </p:nvPr>
        </p:nvSpPr>
        <p:spPr/>
        <p:txBody>
          <a:bodyPr/>
          <a:lstStyle/>
          <a:p>
            <a:r>
              <a:rPr lang="en-US" dirty="0" smtClean="0"/>
              <a:t>Surveyed 16,555 cookies</a:t>
            </a:r>
          </a:p>
          <a:p>
            <a:r>
              <a:rPr lang="en-US" dirty="0" smtClean="0"/>
              <a:t>Average </a:t>
            </a:r>
            <a:r>
              <a:rPr lang="en-US" dirty="0"/>
              <a:t>website places 34 cookies </a:t>
            </a:r>
            <a:r>
              <a:rPr lang="en-US" dirty="0" smtClean="0"/>
              <a:t>your </a:t>
            </a:r>
            <a:r>
              <a:rPr lang="en-US" dirty="0"/>
              <a:t>first </a:t>
            </a:r>
            <a:r>
              <a:rPr lang="en-US" dirty="0" smtClean="0"/>
              <a:t>visit</a:t>
            </a:r>
            <a:endParaRPr lang="en-US" dirty="0"/>
          </a:p>
          <a:p>
            <a:pPr lvl="1"/>
            <a:r>
              <a:rPr lang="en-US" dirty="0" smtClean="0"/>
              <a:t>70% third</a:t>
            </a:r>
            <a:r>
              <a:rPr lang="en-US" dirty="0"/>
              <a:t>-party </a:t>
            </a:r>
            <a:r>
              <a:rPr lang="en-US" dirty="0" smtClean="0"/>
              <a:t>cookies</a:t>
            </a:r>
          </a:p>
          <a:p>
            <a:pPr lvl="1"/>
            <a:r>
              <a:rPr lang="en-US" dirty="0" smtClean="0"/>
              <a:t>30% first-party cookies</a:t>
            </a:r>
          </a:p>
          <a:p>
            <a:r>
              <a:rPr lang="en-US" dirty="0" smtClean="0"/>
              <a:t>3 websites set cookie’s expiry date to 31</a:t>
            </a:r>
            <a:r>
              <a:rPr lang="en-US" baseline="30000" dirty="0" smtClean="0"/>
              <a:t>st</a:t>
            </a:r>
            <a:r>
              <a:rPr lang="en-US" dirty="0" smtClean="0"/>
              <a:t> Dec 9999</a:t>
            </a:r>
          </a:p>
          <a:p>
            <a:r>
              <a:rPr lang="en-US" dirty="0" smtClean="0"/>
              <a:t>The average cookie is set to expire after one to two years</a:t>
            </a:r>
          </a:p>
          <a:p>
            <a:r>
              <a:rPr lang="en-US" dirty="0" smtClean="0"/>
              <a:t>86% of cookies are persistent cookies</a:t>
            </a:r>
          </a:p>
          <a:p>
            <a:r>
              <a:rPr lang="en-US" dirty="0" smtClean="0"/>
              <a:t>14% of cookies were transient cookies</a:t>
            </a:r>
            <a:endParaRPr lang="en-US" dirty="0"/>
          </a:p>
        </p:txBody>
      </p:sp>
    </p:spTree>
    <p:extLst>
      <p:ext uri="{BB962C8B-B14F-4D97-AF65-F5344CB8AC3E}">
        <p14:creationId xmlns:p14="http://schemas.microsoft.com/office/powerpoint/2010/main" val="3604428710"/>
      </p:ext>
    </p:extLst>
  </p:cSld>
  <p:clrMapOvr>
    <a:masterClrMapping/>
  </p:clrMapOvr>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Cookie Issues</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57</a:t>
            </a:fld>
            <a:endParaRPr lang="en-US" dirty="0"/>
          </a:p>
        </p:txBody>
      </p:sp>
      <p:sp>
        <p:nvSpPr>
          <p:cNvPr id="4" name="Content Placeholder 3"/>
          <p:cNvSpPr>
            <a:spLocks noGrp="1"/>
          </p:cNvSpPr>
          <p:nvPr>
            <p:ph idx="1"/>
          </p:nvPr>
        </p:nvSpPr>
        <p:spPr>
          <a:xfrm>
            <a:off x="324000" y="1692000"/>
            <a:ext cx="7915760" cy="4469088"/>
          </a:xfrm>
        </p:spPr>
        <p:txBody>
          <a:bodyPr/>
          <a:lstStyle/>
          <a:p>
            <a:r>
              <a:rPr lang="en-US" dirty="0"/>
              <a:t>Clearly cookies have an important </a:t>
            </a:r>
            <a:r>
              <a:rPr lang="en-US" dirty="0" smtClean="0"/>
              <a:t>function</a:t>
            </a:r>
          </a:p>
          <a:p>
            <a:r>
              <a:rPr lang="en-US" dirty="0" smtClean="0"/>
              <a:t>But they are a potential threat</a:t>
            </a:r>
          </a:p>
          <a:p>
            <a:pPr marL="360000" lvl="1" indent="0">
              <a:buNone/>
            </a:pPr>
            <a:r>
              <a:rPr lang="en-US" i="1" dirty="0" smtClean="0"/>
              <a:t>Unfortunately, the original intent of the cookie has been subverted by some unscrupulous entities who have found a way to use this process to actually track your movements across the Web. They do this by surreptitiously planting their cookies and then retrieving them in such a way that allows them to build detailed profiles of your interests, spending habits, and lifestyle.</a:t>
            </a:r>
          </a:p>
          <a:p>
            <a:pPr marL="360000" lvl="1" indent="0" algn="r">
              <a:buNone/>
            </a:pPr>
            <a:r>
              <a:rPr lang="en-US" i="1" dirty="0"/>
              <a:t>	</a:t>
            </a:r>
            <a:r>
              <a:rPr lang="en-US" i="1" dirty="0" smtClean="0"/>
              <a:t>			- Cookie </a:t>
            </a:r>
            <a:r>
              <a:rPr lang="en-US" i="1" dirty="0"/>
              <a:t>C</a:t>
            </a:r>
            <a:r>
              <a:rPr lang="en-US" i="1" dirty="0" smtClean="0"/>
              <a:t>entral</a:t>
            </a:r>
            <a:endParaRPr lang="en-US" i="1" dirty="0"/>
          </a:p>
        </p:txBody>
      </p:sp>
    </p:spTree>
    <p:extLst>
      <p:ext uri="{BB962C8B-B14F-4D97-AF65-F5344CB8AC3E}">
        <p14:creationId xmlns:p14="http://schemas.microsoft.com/office/powerpoint/2010/main" val="3490520453"/>
      </p:ext>
    </p:extLst>
  </p:cSld>
  <p:clrMapOvr>
    <a:masterClrMapping/>
  </p:clrMapOvr>
  <p:timing>
    <p:tnLst>
      <p:par>
        <p:cTn xmlns:p14="http://schemas.microsoft.com/office/powerpoint/2010/mai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Tracking</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58</a:t>
            </a:fld>
            <a:endParaRPr lang="en-US" dirty="0"/>
          </a:p>
        </p:txBody>
      </p:sp>
      <p:sp>
        <p:nvSpPr>
          <p:cNvPr id="4" name="Content Placeholder 3"/>
          <p:cNvSpPr>
            <a:spLocks noGrp="1"/>
          </p:cNvSpPr>
          <p:nvPr>
            <p:ph idx="1"/>
          </p:nvPr>
        </p:nvSpPr>
        <p:spPr/>
        <p:txBody>
          <a:bodyPr/>
          <a:lstStyle/>
          <a:p>
            <a:r>
              <a:rPr lang="en-US" dirty="0" smtClean="0"/>
              <a:t>Ad agencies and analytics companies can track you across members of their network</a:t>
            </a:r>
          </a:p>
          <a:p>
            <a:pPr lvl="1"/>
            <a:r>
              <a:rPr lang="en-US" dirty="0"/>
              <a:t>May reconcile across multiple tracking </a:t>
            </a:r>
            <a:r>
              <a:rPr lang="en-US" dirty="0" smtClean="0"/>
              <a:t>networks</a:t>
            </a:r>
          </a:p>
          <a:p>
            <a:r>
              <a:rPr lang="en-US" dirty="0" smtClean="0"/>
              <a:t>Understand your web-browsing activity in order to better profile you</a:t>
            </a:r>
          </a:p>
          <a:p>
            <a:r>
              <a:rPr lang="en-US" dirty="0" err="1" smtClean="0"/>
              <a:t>Evercookies</a:t>
            </a:r>
            <a:r>
              <a:rPr lang="en-US" dirty="0" smtClean="0"/>
              <a:t>, Device fingerprinting, Cross-device tracking</a:t>
            </a:r>
            <a:endParaRPr lang="en-US" dirty="0"/>
          </a:p>
        </p:txBody>
      </p:sp>
    </p:spTree>
    <p:extLst>
      <p:ext uri="{BB962C8B-B14F-4D97-AF65-F5344CB8AC3E}">
        <p14:creationId xmlns:p14="http://schemas.microsoft.com/office/powerpoint/2010/main" val="4241739578"/>
      </p:ext>
    </p:extLst>
  </p:cSld>
  <p:clrMapOvr>
    <a:masterClrMapping/>
  </p:clrMapOvr>
  <p:timing>
    <p:tnLst>
      <p:par>
        <p:cTn xmlns:p14="http://schemas.microsoft.com/office/powerpoint/2010/mai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makes it easier to blend into the crowd?</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59</a:t>
            </a:fld>
            <a:endParaRPr lang="en-US" dirty="0"/>
          </a:p>
        </p:txBody>
      </p:sp>
      <p:sp>
        <p:nvSpPr>
          <p:cNvPr id="6" name="Content Placeholder 3"/>
          <p:cNvSpPr>
            <a:spLocks noGrp="1"/>
          </p:cNvSpPr>
          <p:nvPr>
            <p:ph idx="1"/>
          </p:nvPr>
        </p:nvSpPr>
        <p:spPr>
          <a:xfrm>
            <a:off x="324000" y="1692000"/>
            <a:ext cx="8496000" cy="4469088"/>
          </a:xfrm>
        </p:spPr>
        <p:txBody>
          <a:bodyPr/>
          <a:lstStyle/>
          <a:p>
            <a:r>
              <a:rPr lang="en-US" dirty="0" smtClean="0"/>
              <a:t>Use a system configuration that many others use</a:t>
            </a:r>
          </a:p>
          <a:p>
            <a:pPr lvl="1"/>
            <a:r>
              <a:rPr lang="en-US" dirty="0" smtClean="0"/>
              <a:t>Don’t install other fonts and browser plugins</a:t>
            </a:r>
          </a:p>
          <a:p>
            <a:r>
              <a:rPr lang="en-US" dirty="0" smtClean="0"/>
              <a:t>Clear your cache and cookie each time you close your browser</a:t>
            </a:r>
          </a:p>
          <a:p>
            <a:r>
              <a:rPr lang="en-US" dirty="0" smtClean="0"/>
              <a:t>Disable JavaScript and Flash</a:t>
            </a:r>
          </a:p>
          <a:p>
            <a:pPr lvl="1"/>
            <a:r>
              <a:rPr lang="en-US" dirty="0" smtClean="0"/>
              <a:t>Many websites will not function unless enabled</a:t>
            </a:r>
          </a:p>
          <a:p>
            <a:r>
              <a:rPr lang="en-US" dirty="0" smtClean="0"/>
              <a:t>Control which scripts are allowed to run</a:t>
            </a:r>
          </a:p>
          <a:p>
            <a:pPr lvl="1"/>
            <a:r>
              <a:rPr lang="en-US" dirty="0" smtClean="0"/>
              <a:t>Some website may not function when certain scripts are blocked</a:t>
            </a:r>
          </a:p>
        </p:txBody>
      </p:sp>
    </p:spTree>
    <p:extLst>
      <p:ext uri="{BB962C8B-B14F-4D97-AF65-F5344CB8AC3E}">
        <p14:creationId xmlns:p14="http://schemas.microsoft.com/office/powerpoint/2010/main" val="201968222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Advertisement’s </a:t>
            </a:r>
            <a:r>
              <a:rPr lang="en-US" dirty="0"/>
              <a:t>Size </a:t>
            </a:r>
            <a:r>
              <a:rPr lang="en-US" dirty="0" smtClean="0"/>
              <a:t>and Type - Mobile</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6</a:t>
            </a:fld>
            <a:endParaRPr lang="en-US" dirty="0"/>
          </a:p>
        </p:txBody>
      </p:sp>
      <p:pic>
        <p:nvPicPr>
          <p:cNvPr id="5" name="Picture 4" descr="ad-sizes1.png"/>
          <p:cNvPicPr>
            <a:picLocks noChangeAspect="1"/>
          </p:cNvPicPr>
          <p:nvPr/>
        </p:nvPicPr>
        <p:blipFill rotWithShape="1">
          <a:blip r:embed="rId2">
            <a:extLst>
              <a:ext uri="{28A0092B-C50C-407E-A947-70E740481C1C}">
                <a14:useLocalDpi xmlns:a14="http://schemas.microsoft.com/office/drawing/2010/main" val="0"/>
              </a:ext>
            </a:extLst>
          </a:blip>
          <a:srcRect l="3541" r="3149"/>
          <a:stretch/>
        </p:blipFill>
        <p:spPr>
          <a:xfrm>
            <a:off x="-1" y="2271690"/>
            <a:ext cx="9126449" cy="3275670"/>
          </a:xfrm>
          <a:prstGeom prst="rect">
            <a:avLst/>
          </a:prstGeom>
        </p:spPr>
      </p:pic>
    </p:spTree>
    <p:extLst>
      <p:ext uri="{BB962C8B-B14F-4D97-AF65-F5344CB8AC3E}">
        <p14:creationId xmlns:p14="http://schemas.microsoft.com/office/powerpoint/2010/main" val="1198620032"/>
      </p:ext>
    </p:extLst>
  </p:cSld>
  <p:clrMapOvr>
    <a:masterClrMapping/>
  </p:clrMapOvr>
  <p:timing>
    <p:tnLst>
      <p:par>
        <p:cTn xmlns:p14="http://schemas.microsoft.com/office/powerpoint/2010/mai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Am I Unique? </a:t>
            </a:r>
            <a:r>
              <a:rPr lang="en-US" dirty="0" err="1" smtClean="0"/>
              <a:t>amiunique.org</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60</a:t>
            </a:fld>
            <a:endParaRPr lang="en-US" dirty="0"/>
          </a:p>
        </p:txBody>
      </p:sp>
      <p:pic>
        <p:nvPicPr>
          <p:cNvPr id="5" name="Picture 4" descr="Screen Shot 2017-11-28 at 07.53.56.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2096" y="1653971"/>
            <a:ext cx="7930019" cy="4925127"/>
          </a:xfrm>
          <a:prstGeom prst="rect">
            <a:avLst/>
          </a:prstGeom>
        </p:spPr>
      </p:pic>
    </p:spTree>
    <p:extLst>
      <p:ext uri="{BB962C8B-B14F-4D97-AF65-F5344CB8AC3E}">
        <p14:creationId xmlns:p14="http://schemas.microsoft.com/office/powerpoint/2010/main" val="2096707674"/>
      </p:ext>
    </p:extLst>
  </p:cSld>
  <p:clrMapOvr>
    <a:masterClrMapping/>
  </p:clrMapOvr>
  <p:timing>
    <p:tnLst>
      <p:par>
        <p:cTn xmlns:p14="http://schemas.microsoft.com/office/powerpoint/2010/mai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Cookie theft</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61</a:t>
            </a:fld>
            <a:endParaRPr lang="en-US" dirty="0"/>
          </a:p>
        </p:txBody>
      </p:sp>
      <p:sp>
        <p:nvSpPr>
          <p:cNvPr id="4" name="Content Placeholder 3"/>
          <p:cNvSpPr>
            <a:spLocks noGrp="1"/>
          </p:cNvSpPr>
          <p:nvPr>
            <p:ph idx="1"/>
          </p:nvPr>
        </p:nvSpPr>
        <p:spPr/>
        <p:txBody>
          <a:bodyPr/>
          <a:lstStyle/>
          <a:p>
            <a:r>
              <a:rPr lang="en-US" dirty="0" smtClean="0"/>
              <a:t>Cookie store session data</a:t>
            </a:r>
          </a:p>
          <a:p>
            <a:r>
              <a:rPr lang="en-US" dirty="0" smtClean="0"/>
              <a:t>Cookies are usually store as plain text</a:t>
            </a:r>
          </a:p>
          <a:p>
            <a:r>
              <a:rPr lang="en-US" dirty="0" smtClean="0"/>
              <a:t>Use https</a:t>
            </a:r>
          </a:p>
          <a:p>
            <a:r>
              <a:rPr lang="en-US" dirty="0" smtClean="0"/>
              <a:t>Encrypt your </a:t>
            </a:r>
            <a:r>
              <a:rPr lang="en-US" smtClean="0"/>
              <a:t>hard drive</a:t>
            </a:r>
            <a:endParaRPr lang="en-US" dirty="0"/>
          </a:p>
        </p:txBody>
      </p:sp>
    </p:spTree>
    <p:extLst>
      <p:ext uri="{BB962C8B-B14F-4D97-AF65-F5344CB8AC3E}">
        <p14:creationId xmlns:p14="http://schemas.microsoft.com/office/powerpoint/2010/main" val="3700416854"/>
      </p:ext>
    </p:extLst>
  </p:cSld>
  <p:clrMapOvr>
    <a:masterClrMapping/>
  </p:clrMapOvr>
  <p:timing>
    <p:tnLst>
      <p:par>
        <p:cTn xmlns:p14="http://schemas.microsoft.com/office/powerpoint/2010/mai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Tracking in the USA </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62</a:t>
            </a:fld>
            <a:endParaRPr lang="en-US" dirty="0"/>
          </a:p>
        </p:txBody>
      </p:sp>
      <p:sp>
        <p:nvSpPr>
          <p:cNvPr id="4" name="Content Placeholder 3"/>
          <p:cNvSpPr>
            <a:spLocks noGrp="1"/>
          </p:cNvSpPr>
          <p:nvPr>
            <p:ph idx="1"/>
          </p:nvPr>
        </p:nvSpPr>
        <p:spPr/>
        <p:txBody>
          <a:bodyPr/>
          <a:lstStyle/>
          <a:p>
            <a:r>
              <a:rPr lang="en-US" dirty="0" smtClean="0"/>
              <a:t>A handful </a:t>
            </a:r>
            <a:r>
              <a:rPr lang="en-US" dirty="0"/>
              <a:t>of big </a:t>
            </a:r>
            <a:r>
              <a:rPr lang="en-US" dirty="0" smtClean="0"/>
              <a:t>companies hold </a:t>
            </a:r>
            <a:r>
              <a:rPr lang="en-US" dirty="0"/>
              <a:t>a vast amount of personally identifiable information about millions of </a:t>
            </a:r>
            <a:r>
              <a:rPr lang="en-US" dirty="0" smtClean="0"/>
              <a:t>people</a:t>
            </a:r>
          </a:p>
          <a:p>
            <a:r>
              <a:rPr lang="en-US" dirty="0" smtClean="0"/>
              <a:t>There </a:t>
            </a:r>
            <a:r>
              <a:rPr lang="en-US" dirty="0"/>
              <a:t>have been attempts to introduce “Do Not Track” </a:t>
            </a:r>
            <a:r>
              <a:rPr lang="en-US" dirty="0" smtClean="0"/>
              <a:t>legislation</a:t>
            </a:r>
            <a:endParaRPr lang="en-US" dirty="0"/>
          </a:p>
          <a:p>
            <a:r>
              <a:rPr lang="en-US" dirty="0" smtClean="0"/>
              <a:t>Various </a:t>
            </a:r>
            <a:r>
              <a:rPr lang="en-US" dirty="0"/>
              <a:t>bills have been introduced, </a:t>
            </a:r>
            <a:r>
              <a:rPr lang="en-US" dirty="0" smtClean="0"/>
              <a:t>but </a:t>
            </a:r>
            <a:r>
              <a:rPr lang="en-US" dirty="0"/>
              <a:t>withdrawn or </a:t>
            </a:r>
            <a:r>
              <a:rPr lang="en-US" dirty="0" smtClean="0"/>
              <a:t>failed</a:t>
            </a:r>
          </a:p>
          <a:p>
            <a:r>
              <a:rPr lang="en-US" dirty="0" smtClean="0"/>
              <a:t>It is difficulty to </a:t>
            </a:r>
            <a:r>
              <a:rPr lang="en-US" dirty="0"/>
              <a:t>establishing standards and agreeing workable </a:t>
            </a:r>
            <a:r>
              <a:rPr lang="en-US" dirty="0" smtClean="0"/>
              <a:t>legislation </a:t>
            </a:r>
            <a:endParaRPr lang="en-US" dirty="0"/>
          </a:p>
        </p:txBody>
      </p:sp>
    </p:spTree>
    <p:extLst>
      <p:ext uri="{BB962C8B-B14F-4D97-AF65-F5344CB8AC3E}">
        <p14:creationId xmlns:p14="http://schemas.microsoft.com/office/powerpoint/2010/main" val="118588386"/>
      </p:ext>
    </p:extLst>
  </p:cSld>
  <p:clrMapOvr>
    <a:masterClrMapping/>
  </p:clrMapOvr>
  <p:timing>
    <p:tnLst>
      <p:par>
        <p:cTn xmlns:p14="http://schemas.microsoft.com/office/powerpoint/2010/mai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GDPR Cookie Consent</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63</a:t>
            </a:fld>
            <a:endParaRPr lang="en-US" dirty="0"/>
          </a:p>
        </p:txBody>
      </p:sp>
      <p:sp>
        <p:nvSpPr>
          <p:cNvPr id="4" name="Content Placeholder 3"/>
          <p:cNvSpPr>
            <a:spLocks noGrp="1"/>
          </p:cNvSpPr>
          <p:nvPr>
            <p:ph idx="1"/>
          </p:nvPr>
        </p:nvSpPr>
        <p:spPr/>
        <p:txBody>
          <a:bodyPr/>
          <a:lstStyle/>
          <a:p>
            <a:r>
              <a:rPr lang="en-US" b="1" dirty="0" smtClean="0"/>
              <a:t>Cookies </a:t>
            </a:r>
            <a:r>
              <a:rPr lang="en-US" b="1" dirty="0"/>
              <a:t>can be personal </a:t>
            </a:r>
            <a:r>
              <a:rPr lang="en-US" b="1" dirty="0" smtClean="0"/>
              <a:t>data</a:t>
            </a:r>
            <a:endParaRPr lang="en-US" dirty="0"/>
          </a:p>
          <a:p>
            <a:pPr lvl="1"/>
            <a:r>
              <a:rPr lang="en-US" dirty="0" smtClean="0"/>
              <a:t>online </a:t>
            </a:r>
            <a:r>
              <a:rPr lang="en-US" dirty="0"/>
              <a:t>identifiers, </a:t>
            </a:r>
            <a:r>
              <a:rPr lang="en-US" dirty="0" smtClean="0"/>
              <a:t>including pseudonymous</a:t>
            </a:r>
            <a:r>
              <a:rPr lang="en-US" dirty="0"/>
              <a:t>, </a:t>
            </a:r>
            <a:r>
              <a:rPr lang="en-US" dirty="0" smtClean="0"/>
              <a:t>which has the potential </a:t>
            </a:r>
            <a:r>
              <a:rPr lang="en-US" dirty="0"/>
              <a:t>for an individual to be identified or singled </a:t>
            </a:r>
            <a:r>
              <a:rPr lang="en-US" dirty="0" smtClean="0"/>
              <a:t>out is personal data</a:t>
            </a:r>
            <a:endParaRPr lang="en-US" dirty="0"/>
          </a:p>
          <a:p>
            <a:r>
              <a:rPr lang="en-US" b="1" dirty="0"/>
              <a:t>Implied consent</a:t>
            </a:r>
            <a:r>
              <a:rPr lang="en-US" dirty="0"/>
              <a:t> </a:t>
            </a:r>
            <a:r>
              <a:rPr lang="en-US" b="1" dirty="0"/>
              <a:t>is no longer going to be </a:t>
            </a:r>
            <a:r>
              <a:rPr lang="en-US" b="1" dirty="0" smtClean="0"/>
              <a:t>compliant</a:t>
            </a:r>
            <a:r>
              <a:rPr lang="en-US" dirty="0" smtClean="0"/>
              <a:t>.</a:t>
            </a:r>
          </a:p>
          <a:p>
            <a:pPr lvl="1"/>
            <a:r>
              <a:rPr lang="en-US" dirty="0" smtClean="0"/>
              <a:t>GDPR </a:t>
            </a:r>
            <a:r>
              <a:rPr lang="en-US" dirty="0"/>
              <a:t>requires the user to make an ‘affirmative </a:t>
            </a:r>
            <a:r>
              <a:rPr lang="en-US" dirty="0" smtClean="0"/>
              <a:t>action’</a:t>
            </a:r>
            <a:endParaRPr lang="en-US" dirty="0"/>
          </a:p>
          <a:p>
            <a:r>
              <a:rPr lang="en-US" b="1" dirty="0"/>
              <a:t>Advice to adjust browser settings won’t be </a:t>
            </a:r>
            <a:r>
              <a:rPr lang="en-US" b="1" dirty="0" smtClean="0"/>
              <a:t>enough</a:t>
            </a:r>
            <a:r>
              <a:rPr lang="en-US" dirty="0" smtClean="0"/>
              <a:t>.</a:t>
            </a:r>
          </a:p>
          <a:p>
            <a:pPr lvl="1"/>
            <a:r>
              <a:rPr lang="en-US" dirty="0" smtClean="0"/>
              <a:t>GDPR </a:t>
            </a:r>
            <a:r>
              <a:rPr lang="en-US" dirty="0"/>
              <a:t>says it must be as easy to withdraw </a:t>
            </a:r>
            <a:r>
              <a:rPr lang="en-US" dirty="0" smtClean="0"/>
              <a:t>consent </a:t>
            </a:r>
          </a:p>
          <a:p>
            <a:pPr lvl="1"/>
            <a:r>
              <a:rPr lang="en-US" dirty="0" smtClean="0"/>
              <a:t>Telling </a:t>
            </a:r>
            <a:r>
              <a:rPr lang="en-US" dirty="0"/>
              <a:t>people to block cookies </a:t>
            </a:r>
            <a:r>
              <a:rPr lang="en-US" dirty="0" smtClean="0"/>
              <a:t>isn’t sufficient</a:t>
            </a:r>
            <a:endParaRPr lang="en-US" dirty="0"/>
          </a:p>
        </p:txBody>
      </p:sp>
    </p:spTree>
    <p:extLst>
      <p:ext uri="{BB962C8B-B14F-4D97-AF65-F5344CB8AC3E}">
        <p14:creationId xmlns:p14="http://schemas.microsoft.com/office/powerpoint/2010/main" val="2076673168"/>
      </p:ext>
    </p:extLst>
  </p:cSld>
  <p:clrMapOvr>
    <a:masterClrMapping/>
  </p:clrMapOvr>
  <p:timing>
    <p:tnLst>
      <p:par>
        <p:cTn xmlns:p14="http://schemas.microsoft.com/office/powerpoint/2010/mai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GDPR Cookie Consent</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64</a:t>
            </a:fld>
            <a:endParaRPr lang="en-US" dirty="0"/>
          </a:p>
        </p:txBody>
      </p:sp>
      <p:sp>
        <p:nvSpPr>
          <p:cNvPr id="4" name="Content Placeholder 3"/>
          <p:cNvSpPr>
            <a:spLocks noGrp="1"/>
          </p:cNvSpPr>
          <p:nvPr>
            <p:ph idx="1"/>
          </p:nvPr>
        </p:nvSpPr>
        <p:spPr/>
        <p:txBody>
          <a:bodyPr/>
          <a:lstStyle/>
          <a:p>
            <a:r>
              <a:rPr lang="en-US" b="1" dirty="0" smtClean="0"/>
              <a:t>‘</a:t>
            </a:r>
            <a:r>
              <a:rPr lang="en-US" b="1" dirty="0"/>
              <a:t>By using this site, you accept cookies’ statements </a:t>
            </a:r>
            <a:r>
              <a:rPr lang="en-US" b="1" dirty="0" smtClean="0"/>
              <a:t>are not compliant</a:t>
            </a:r>
            <a:endParaRPr lang="en-US" dirty="0" smtClean="0"/>
          </a:p>
          <a:p>
            <a:pPr lvl="1"/>
            <a:r>
              <a:rPr lang="en-US" dirty="0" smtClean="0"/>
              <a:t>If </a:t>
            </a:r>
            <a:r>
              <a:rPr lang="en-US" dirty="0"/>
              <a:t>there is no genuine and free choice, then there is no valid consent. </a:t>
            </a:r>
            <a:endParaRPr lang="en-US" dirty="0" smtClean="0"/>
          </a:p>
          <a:p>
            <a:r>
              <a:rPr lang="en-US" b="1" dirty="0" smtClean="0"/>
              <a:t>Sites </a:t>
            </a:r>
            <a:r>
              <a:rPr lang="en-US" b="1" dirty="0"/>
              <a:t>will need an always available opt-</a:t>
            </a:r>
            <a:r>
              <a:rPr lang="en-US" b="1" dirty="0" smtClean="0"/>
              <a:t>out</a:t>
            </a:r>
            <a:endParaRPr lang="en-US" dirty="0" smtClean="0"/>
          </a:p>
          <a:p>
            <a:r>
              <a:rPr lang="en-US" b="1" dirty="0" smtClean="0"/>
              <a:t>Consent </a:t>
            </a:r>
            <a:r>
              <a:rPr lang="en-US" b="1" dirty="0"/>
              <a:t>will need to be specific to different cookie </a:t>
            </a:r>
            <a:r>
              <a:rPr lang="en-US" b="1" dirty="0" smtClean="0"/>
              <a:t>purposes</a:t>
            </a:r>
            <a:r>
              <a:rPr lang="en-US" dirty="0"/>
              <a:t>  </a:t>
            </a:r>
            <a:endParaRPr lang="en-US" dirty="0" smtClean="0"/>
          </a:p>
          <a:p>
            <a:pPr lvl="1"/>
            <a:r>
              <a:rPr lang="en-US" dirty="0" smtClean="0"/>
              <a:t>Granular </a:t>
            </a:r>
            <a:r>
              <a:rPr lang="en-US" dirty="0"/>
              <a:t>levels of </a:t>
            </a:r>
            <a:r>
              <a:rPr lang="en-US" dirty="0" smtClean="0"/>
              <a:t>control - separate </a:t>
            </a:r>
            <a:r>
              <a:rPr lang="en-US" dirty="0"/>
              <a:t>consents for tracking and analytics </a:t>
            </a:r>
            <a:r>
              <a:rPr lang="en-US" dirty="0" smtClean="0"/>
              <a:t>cookies</a:t>
            </a:r>
            <a:endParaRPr lang="en-US" dirty="0"/>
          </a:p>
        </p:txBody>
      </p:sp>
    </p:spTree>
    <p:extLst>
      <p:ext uri="{BB962C8B-B14F-4D97-AF65-F5344CB8AC3E}">
        <p14:creationId xmlns:p14="http://schemas.microsoft.com/office/powerpoint/2010/main" val="2151061433"/>
      </p:ext>
    </p:extLst>
  </p:cSld>
  <p:clrMapOvr>
    <a:masterClrMapping/>
  </p:clrMapOvr>
  <p:timing>
    <p:tnLst>
      <p:par>
        <p:cTn xmlns:p14="http://schemas.microsoft.com/office/powerpoint/2010/mai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Privacy Conclusions</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65</a:t>
            </a:fld>
            <a:endParaRPr lang="en-US" dirty="0"/>
          </a:p>
        </p:txBody>
      </p:sp>
      <p:sp>
        <p:nvSpPr>
          <p:cNvPr id="4" name="Content Placeholder 3"/>
          <p:cNvSpPr>
            <a:spLocks noGrp="1"/>
          </p:cNvSpPr>
          <p:nvPr>
            <p:ph idx="1"/>
          </p:nvPr>
        </p:nvSpPr>
        <p:spPr/>
        <p:txBody>
          <a:bodyPr/>
          <a:lstStyle/>
          <a:p>
            <a:r>
              <a:rPr lang="en-US" dirty="0" smtClean="0"/>
              <a:t>Regulating cookies may not improve </a:t>
            </a:r>
            <a:r>
              <a:rPr lang="en-US" dirty="0"/>
              <a:t>online </a:t>
            </a:r>
            <a:r>
              <a:rPr lang="en-US" dirty="0" smtClean="0"/>
              <a:t>privacy</a:t>
            </a:r>
          </a:p>
          <a:p>
            <a:r>
              <a:rPr lang="en-US" dirty="0"/>
              <a:t>There are similar technologies that most people don’t know about (like local </a:t>
            </a:r>
            <a:r>
              <a:rPr lang="en-US" dirty="0" smtClean="0"/>
              <a:t>storage)</a:t>
            </a:r>
            <a:r>
              <a:rPr lang="en-US" dirty="0"/>
              <a:t>, which can do the same </a:t>
            </a:r>
            <a:r>
              <a:rPr lang="en-US" dirty="0" smtClean="0"/>
              <a:t>thing</a:t>
            </a:r>
            <a:endParaRPr lang="en-US" dirty="0"/>
          </a:p>
          <a:p>
            <a:r>
              <a:rPr lang="en-US" dirty="0" smtClean="0"/>
              <a:t>Cookies </a:t>
            </a:r>
            <a:r>
              <a:rPr lang="en-US" dirty="0"/>
              <a:t>by themselves pose no threat to the average </a:t>
            </a:r>
            <a:r>
              <a:rPr lang="en-US" dirty="0" smtClean="0"/>
              <a:t>person</a:t>
            </a:r>
            <a:endParaRPr lang="en-US" dirty="0"/>
          </a:p>
          <a:p>
            <a:r>
              <a:rPr lang="en-US" dirty="0" smtClean="0"/>
              <a:t>Information </a:t>
            </a:r>
            <a:r>
              <a:rPr lang="en-US" dirty="0"/>
              <a:t>that companies store about you (with or without cookies) is always a concern, and should be </a:t>
            </a:r>
            <a:r>
              <a:rPr lang="en-US" dirty="0" smtClean="0"/>
              <a:t>protected</a:t>
            </a:r>
          </a:p>
          <a:p>
            <a:r>
              <a:rPr lang="en-US" dirty="0" smtClean="0"/>
              <a:t>The </a:t>
            </a:r>
            <a:r>
              <a:rPr lang="en-US" dirty="0"/>
              <a:t>real issue isn’t the technology, it’s what people choose to do with it, but that’s harder to police</a:t>
            </a:r>
          </a:p>
          <a:p>
            <a:endParaRPr lang="en-US" dirty="0"/>
          </a:p>
        </p:txBody>
      </p:sp>
    </p:spTree>
    <p:extLst>
      <p:ext uri="{BB962C8B-B14F-4D97-AF65-F5344CB8AC3E}">
        <p14:creationId xmlns:p14="http://schemas.microsoft.com/office/powerpoint/2010/main" val="2437206679"/>
      </p:ext>
    </p:extLst>
  </p:cSld>
  <p:clrMapOvr>
    <a:masterClrMapping/>
  </p:clrMapOvr>
  <p:timing>
    <p:tnLst>
      <p:par>
        <p:cTn xmlns:p14="http://schemas.microsoft.com/office/powerpoint/2010/mai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66</a:t>
            </a:fld>
            <a:endParaRPr lang="en-US" dirty="0"/>
          </a:p>
        </p:txBody>
      </p:sp>
      <p:sp>
        <p:nvSpPr>
          <p:cNvPr id="4" name="Content Placeholder 3"/>
          <p:cNvSpPr>
            <a:spLocks noGrp="1"/>
          </p:cNvSpPr>
          <p:nvPr>
            <p:ph idx="1"/>
          </p:nvPr>
        </p:nvSpPr>
        <p:spPr>
          <a:xfrm>
            <a:off x="324000" y="1692000"/>
            <a:ext cx="8496000" cy="4469088"/>
          </a:xfrm>
        </p:spPr>
        <p:txBody>
          <a:bodyPr/>
          <a:lstStyle/>
          <a:p>
            <a:r>
              <a:rPr lang="en-US" dirty="0" smtClean="0"/>
              <a:t>Client server Web is private two-party communication</a:t>
            </a:r>
          </a:p>
          <a:p>
            <a:r>
              <a:rPr lang="en-US" dirty="0" smtClean="0"/>
              <a:t>But adverts are from a third party, on behalf of a fourth party, mediated by a fifth party</a:t>
            </a:r>
          </a:p>
          <a:p>
            <a:r>
              <a:rPr lang="en-US" dirty="0" smtClean="0"/>
              <a:t>Google try to occupy the whole service space themselves</a:t>
            </a:r>
          </a:p>
          <a:p>
            <a:r>
              <a:rPr lang="en-US" dirty="0" smtClean="0"/>
              <a:t>Everyone else has to piece it together with different specialist services</a:t>
            </a:r>
          </a:p>
          <a:p>
            <a:r>
              <a:rPr lang="en-US" dirty="0" smtClean="0"/>
              <a:t>Snooping to gain knowledge for the market to increase the value of transactions. Cookies!</a:t>
            </a:r>
          </a:p>
        </p:txBody>
      </p:sp>
    </p:spTree>
    <p:extLst>
      <p:ext uri="{BB962C8B-B14F-4D97-AF65-F5344CB8AC3E}">
        <p14:creationId xmlns:p14="http://schemas.microsoft.com/office/powerpoint/2010/main" val="244986464"/>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Factors that Affect the Rates Charged</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7</a:t>
            </a:fld>
            <a:endParaRPr lang="en-US" dirty="0"/>
          </a:p>
        </p:txBody>
      </p:sp>
      <p:sp>
        <p:nvSpPr>
          <p:cNvPr id="4" name="Content Placeholder 3"/>
          <p:cNvSpPr>
            <a:spLocks noGrp="1"/>
          </p:cNvSpPr>
          <p:nvPr>
            <p:ph idx="1"/>
          </p:nvPr>
        </p:nvSpPr>
        <p:spPr/>
        <p:txBody>
          <a:bodyPr/>
          <a:lstStyle/>
          <a:p>
            <a:r>
              <a:rPr lang="en-US" dirty="0" smtClean="0">
                <a:solidFill>
                  <a:srgbClr val="A6A6A6"/>
                </a:solidFill>
              </a:rPr>
              <a:t>Ad size and type</a:t>
            </a:r>
          </a:p>
          <a:p>
            <a:r>
              <a:rPr lang="en-US" dirty="0" smtClean="0"/>
              <a:t>Location of an ad on the page</a:t>
            </a:r>
            <a:endParaRPr lang="en-US" dirty="0" smtClean="0">
              <a:solidFill>
                <a:srgbClr val="A6A6A6"/>
              </a:solidFill>
            </a:endParaRPr>
          </a:p>
          <a:p>
            <a:r>
              <a:rPr lang="en-US" dirty="0" smtClean="0">
                <a:solidFill>
                  <a:srgbClr val="A6A6A6"/>
                </a:solidFill>
              </a:rPr>
              <a:t>The nature of the site</a:t>
            </a:r>
          </a:p>
          <a:p>
            <a:r>
              <a:rPr lang="en-US" dirty="0" smtClean="0">
                <a:solidFill>
                  <a:srgbClr val="A6A6A6"/>
                </a:solidFill>
              </a:rPr>
              <a:t>Contract length</a:t>
            </a:r>
          </a:p>
          <a:p>
            <a:r>
              <a:rPr lang="en-US" dirty="0" smtClean="0">
                <a:solidFill>
                  <a:srgbClr val="A6A6A6"/>
                </a:solidFill>
              </a:rPr>
              <a:t>Cost Model</a:t>
            </a:r>
            <a:endParaRPr lang="en-US" dirty="0">
              <a:solidFill>
                <a:srgbClr val="A6A6A6"/>
              </a:solidFill>
            </a:endParaRPr>
          </a:p>
        </p:txBody>
      </p:sp>
    </p:spTree>
    <p:extLst>
      <p:ext uri="{BB962C8B-B14F-4D97-AF65-F5344CB8AC3E}">
        <p14:creationId xmlns:p14="http://schemas.microsoft.com/office/powerpoint/2010/main" val="3583174014"/>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specs-digital-roadblock-1.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09926" y="3717475"/>
            <a:ext cx="4684372" cy="2710690"/>
          </a:xfrm>
          <a:prstGeom prst="rect">
            <a:avLst/>
          </a:prstGeom>
        </p:spPr>
      </p:pic>
      <p:sp>
        <p:nvSpPr>
          <p:cNvPr id="2" name="Title 1"/>
          <p:cNvSpPr>
            <a:spLocks noGrp="1"/>
          </p:cNvSpPr>
          <p:nvPr>
            <p:ph type="title"/>
          </p:nvPr>
        </p:nvSpPr>
        <p:spPr/>
        <p:txBody>
          <a:bodyPr/>
          <a:lstStyle/>
          <a:p>
            <a:r>
              <a:rPr lang="en-US" dirty="0" smtClean="0"/>
              <a:t>Location of Advertisements </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8</a:t>
            </a:fld>
            <a:endParaRPr lang="en-US" dirty="0"/>
          </a:p>
        </p:txBody>
      </p:sp>
      <p:sp>
        <p:nvSpPr>
          <p:cNvPr id="4" name="Content Placeholder 3"/>
          <p:cNvSpPr>
            <a:spLocks noGrp="1"/>
          </p:cNvSpPr>
          <p:nvPr>
            <p:ph idx="1"/>
          </p:nvPr>
        </p:nvSpPr>
        <p:spPr>
          <a:xfrm>
            <a:off x="324000" y="1692001"/>
            <a:ext cx="8496000" cy="2830949"/>
          </a:xfrm>
        </p:spPr>
        <p:txBody>
          <a:bodyPr/>
          <a:lstStyle/>
          <a:p>
            <a:r>
              <a:rPr lang="en-US" dirty="0" smtClean="0"/>
              <a:t>Each </a:t>
            </a:r>
            <a:r>
              <a:rPr lang="en-US" dirty="0"/>
              <a:t>page may have multiple banners </a:t>
            </a:r>
            <a:r>
              <a:rPr lang="en-US" dirty="0" smtClean="0"/>
              <a:t>so more than one impression can be sold per page view</a:t>
            </a:r>
            <a:endParaRPr lang="en-US" dirty="0"/>
          </a:p>
          <a:p>
            <a:r>
              <a:rPr lang="en-US" dirty="0" smtClean="0"/>
              <a:t>Ads do not have a </a:t>
            </a:r>
            <a:r>
              <a:rPr lang="en-US" dirty="0" err="1" smtClean="0"/>
              <a:t>standardised</a:t>
            </a:r>
            <a:r>
              <a:rPr lang="en-US" dirty="0" smtClean="0"/>
              <a:t> placement, but larger ones and ones in better positions typically cost more</a:t>
            </a:r>
          </a:p>
          <a:p>
            <a:endParaRPr lang="en-US" dirty="0" smtClean="0"/>
          </a:p>
        </p:txBody>
      </p:sp>
      <p:pic>
        <p:nvPicPr>
          <p:cNvPr id="7" name="Picture 6" descr="unnamed.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8881" y="3776662"/>
            <a:ext cx="3810000" cy="2540000"/>
          </a:xfrm>
          <a:prstGeom prst="rect">
            <a:avLst/>
          </a:prstGeom>
        </p:spPr>
      </p:pic>
    </p:spTree>
    <p:extLst>
      <p:ext uri="{BB962C8B-B14F-4D97-AF65-F5344CB8AC3E}">
        <p14:creationId xmlns:p14="http://schemas.microsoft.com/office/powerpoint/2010/main" val="2184755704"/>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Facebook Ad Placement</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9</a:t>
            </a:fld>
            <a:endParaRPr lang="en-US" dirty="0"/>
          </a:p>
        </p:txBody>
      </p:sp>
      <p:sp>
        <p:nvSpPr>
          <p:cNvPr id="4" name="Content Placeholder 3"/>
          <p:cNvSpPr>
            <a:spLocks noGrp="1"/>
          </p:cNvSpPr>
          <p:nvPr>
            <p:ph idx="1"/>
          </p:nvPr>
        </p:nvSpPr>
        <p:spPr/>
        <p:txBody>
          <a:bodyPr/>
          <a:lstStyle/>
          <a:p>
            <a:pPr marL="457200" indent="-457200">
              <a:buFont typeface="+mj-lt"/>
              <a:buAutoNum type="arabicPeriod"/>
            </a:pPr>
            <a:r>
              <a:rPr lang="en-US" sz="1800" dirty="0" smtClean="0"/>
              <a:t>Facebook Desktop Newsfeed</a:t>
            </a:r>
          </a:p>
          <a:p>
            <a:pPr marL="457200" indent="-457200">
              <a:buFont typeface="+mj-lt"/>
              <a:buAutoNum type="arabicPeriod"/>
            </a:pPr>
            <a:r>
              <a:rPr lang="en-US" sz="1800" dirty="0" smtClean="0"/>
              <a:t>Facebook Mobile Newsfeed</a:t>
            </a:r>
          </a:p>
          <a:p>
            <a:pPr marL="457200" indent="-457200">
              <a:buFont typeface="+mj-lt"/>
              <a:buAutoNum type="arabicPeriod"/>
            </a:pPr>
            <a:r>
              <a:rPr lang="en-US" sz="1800" dirty="0" smtClean="0"/>
              <a:t>The Right-hand Column</a:t>
            </a:r>
          </a:p>
          <a:p>
            <a:pPr marL="457200" indent="-457200">
              <a:buFont typeface="+mj-lt"/>
              <a:buAutoNum type="arabicPeriod"/>
            </a:pPr>
            <a:r>
              <a:rPr lang="en-US" sz="1800" dirty="0" smtClean="0"/>
              <a:t>Facebook Instant Articles</a:t>
            </a:r>
          </a:p>
          <a:p>
            <a:pPr marL="457200" indent="-457200">
              <a:buFont typeface="+mj-lt"/>
              <a:buAutoNum type="arabicPeriod"/>
            </a:pPr>
            <a:r>
              <a:rPr lang="en-US" sz="1800" dirty="0" smtClean="0"/>
              <a:t>Facebook In-Stream Articles</a:t>
            </a:r>
          </a:p>
          <a:p>
            <a:pPr marL="457200" indent="-457200">
              <a:buFont typeface="+mj-lt"/>
              <a:buAutoNum type="arabicPeriod"/>
            </a:pPr>
            <a:r>
              <a:rPr lang="en-US" sz="1800" dirty="0" smtClean="0"/>
              <a:t>Facebook Suggested Videos</a:t>
            </a:r>
          </a:p>
          <a:p>
            <a:pPr marL="457200" indent="-457200">
              <a:buFont typeface="+mj-lt"/>
              <a:buAutoNum type="arabicPeriod"/>
            </a:pPr>
            <a:r>
              <a:rPr lang="en-US" sz="1800" dirty="0" err="1" smtClean="0"/>
              <a:t>Instagram</a:t>
            </a:r>
            <a:r>
              <a:rPr lang="en-US" sz="1800" dirty="0" smtClean="0"/>
              <a:t> Feed </a:t>
            </a:r>
          </a:p>
          <a:p>
            <a:pPr marL="457200" indent="-457200">
              <a:buFont typeface="+mj-lt"/>
              <a:buAutoNum type="arabicPeriod"/>
            </a:pPr>
            <a:r>
              <a:rPr lang="en-US" sz="1800" dirty="0" err="1" smtClean="0"/>
              <a:t>Instagram</a:t>
            </a:r>
            <a:r>
              <a:rPr lang="en-US" sz="1800" dirty="0" smtClean="0"/>
              <a:t> Stories</a:t>
            </a:r>
          </a:p>
          <a:p>
            <a:pPr marL="457200" indent="-457200">
              <a:buFont typeface="+mj-lt"/>
              <a:buAutoNum type="arabicPeriod"/>
            </a:pPr>
            <a:r>
              <a:rPr lang="en-US" sz="1800" dirty="0" smtClean="0"/>
              <a:t>Facebook Audience Network</a:t>
            </a:r>
            <a:endParaRPr lang="en-US" sz="1800" dirty="0"/>
          </a:p>
        </p:txBody>
      </p:sp>
    </p:spTree>
    <p:extLst>
      <p:ext uri="{BB962C8B-B14F-4D97-AF65-F5344CB8AC3E}">
        <p14:creationId xmlns:p14="http://schemas.microsoft.com/office/powerpoint/2010/main" val="1463497678"/>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Search Engines">
  <a:themeElements>
    <a:clrScheme name="Custom 1">
      <a:dk1>
        <a:srgbClr val="323D43"/>
      </a:dk1>
      <a:lt1>
        <a:srgbClr val="FFFFFF"/>
      </a:lt1>
      <a:dk2>
        <a:srgbClr val="014359"/>
      </a:dk2>
      <a:lt2>
        <a:srgbClr val="77ADD3"/>
      </a:lt2>
      <a:accent1>
        <a:srgbClr val="979E45"/>
      </a:accent1>
      <a:accent2>
        <a:srgbClr val="4F5A20"/>
      </a:accent2>
      <a:accent3>
        <a:srgbClr val="FFFFFF"/>
      </a:accent3>
      <a:accent4>
        <a:srgbClr val="293338"/>
      </a:accent4>
      <a:accent5>
        <a:srgbClr val="C9CCB0"/>
      </a:accent5>
      <a:accent6>
        <a:srgbClr val="47511C"/>
      </a:accent6>
      <a:hlink>
        <a:srgbClr val="A67891"/>
      </a:hlink>
      <a:folHlink>
        <a:srgbClr val="8F9E94"/>
      </a:folHlink>
    </a:clrScheme>
    <a:fontScheme name="uos_ppt__template_electronics">
      <a:majorFont>
        <a:latin typeface="Georgia"/>
        <a:ea typeface="ＭＳ Ｐゴシック"/>
        <a:cs typeface="ＭＳ Ｐゴシック"/>
      </a:majorFont>
      <a:minorFont>
        <a:latin typeface="Georgia"/>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spPr>
      <a:bodyPr vert="horz" wrap="none" lIns="91440" tIns="45720" rIns="91440" bIns="0" numCol="1" anchor="t"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spPr>
      <a:bodyPr vert="horz" wrap="none" lIns="91440" tIns="45720" rIns="91440" bIns="0" numCol="1" anchor="t"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defRPr>
        </a:defPPr>
      </a:lstStyle>
    </a:lnDef>
  </a:objectDefaults>
  <a:extraClrSchemeLst>
    <a:extraClrScheme>
      <a:clrScheme name="uos_ppt__template_electronics 1">
        <a:dk1>
          <a:srgbClr val="323D43"/>
        </a:dk1>
        <a:lt1>
          <a:srgbClr val="FFFFFF"/>
        </a:lt1>
        <a:dk2>
          <a:srgbClr val="014359"/>
        </a:dk2>
        <a:lt2>
          <a:srgbClr val="77ADD3"/>
        </a:lt2>
        <a:accent1>
          <a:srgbClr val="979E45"/>
        </a:accent1>
        <a:accent2>
          <a:srgbClr val="4F5A20"/>
        </a:accent2>
        <a:accent3>
          <a:srgbClr val="FFFFFF"/>
        </a:accent3>
        <a:accent4>
          <a:srgbClr val="293338"/>
        </a:accent4>
        <a:accent5>
          <a:srgbClr val="C9CCB0"/>
        </a:accent5>
        <a:accent6>
          <a:srgbClr val="47511C"/>
        </a:accent6>
        <a:hlink>
          <a:srgbClr val="A67891"/>
        </a:hlink>
        <a:folHlink>
          <a:srgbClr val="8F9E94"/>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11 - CSS" id="{A9F95300-17D0-C845-92AA-829B010B7BE7}" vid="{A5DC916A-1AF4-684A-82FE-8F29E5F01FD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Search Engines.potx</Template>
  <TotalTime>32435</TotalTime>
  <Words>2492</Words>
  <Application>Microsoft Macintosh PowerPoint</Application>
  <PresentationFormat>On-screen Show (4:3)</PresentationFormat>
  <Paragraphs>887</Paragraphs>
  <Slides>66</Slides>
  <Notes>55</Notes>
  <HiddenSlides>0</HiddenSlides>
  <MMClips>0</MMClips>
  <ScaleCrop>false</ScaleCrop>
  <HeadingPairs>
    <vt:vector size="4" baseType="variant">
      <vt:variant>
        <vt:lpstr>Theme</vt:lpstr>
      </vt:variant>
      <vt:variant>
        <vt:i4>1</vt:i4>
      </vt:variant>
      <vt:variant>
        <vt:lpstr>Slide Titles</vt:lpstr>
      </vt:variant>
      <vt:variant>
        <vt:i4>66</vt:i4>
      </vt:variant>
    </vt:vector>
  </HeadingPairs>
  <TitlesOfParts>
    <vt:vector size="67" baseType="lpstr">
      <vt:lpstr>Search Engines</vt:lpstr>
      <vt:lpstr>Web Advertising and Cookies</vt:lpstr>
      <vt:lpstr>Advertisers and Audience Templates</vt:lpstr>
      <vt:lpstr>Web Advertising</vt:lpstr>
      <vt:lpstr>Terminology</vt:lpstr>
      <vt:lpstr>Factors that Affect the Rates Charged</vt:lpstr>
      <vt:lpstr>Advertisement’s Size and Type - Mobile</vt:lpstr>
      <vt:lpstr>Factors that Affect the Rates Charged</vt:lpstr>
      <vt:lpstr>Location of Advertisements </vt:lpstr>
      <vt:lpstr>Facebook Ad Placement</vt:lpstr>
      <vt:lpstr>Factors that Affect the Rates Charged</vt:lpstr>
      <vt:lpstr>Cost Model</vt:lpstr>
      <vt:lpstr>Cost Model</vt:lpstr>
      <vt:lpstr>Effectiveness and Pricing of Advertisement </vt:lpstr>
      <vt:lpstr>Issues</vt:lpstr>
      <vt:lpstr>Delivery Methods</vt:lpstr>
      <vt:lpstr>Search Linked Ads</vt:lpstr>
      <vt:lpstr>Search Linked Ads - Google Adwords</vt:lpstr>
      <vt:lpstr>Auctions for AdWords</vt:lpstr>
      <vt:lpstr>Context Linked Ads - AdSense </vt:lpstr>
      <vt:lpstr>AdWords vs AdSense</vt:lpstr>
      <vt:lpstr>Display Advertising Platform</vt:lpstr>
      <vt:lpstr>Display Advertising Platforms</vt:lpstr>
      <vt:lpstr>Display Advertising Platforms</vt:lpstr>
      <vt:lpstr>Display Advertising Platforms</vt:lpstr>
      <vt:lpstr>Display Advertising Platforms</vt:lpstr>
      <vt:lpstr>Display Advertising Platforms</vt:lpstr>
      <vt:lpstr>Display Advertising Platforms</vt:lpstr>
      <vt:lpstr>Display Advertising Platforms</vt:lpstr>
      <vt:lpstr>Display Advertising Platforms</vt:lpstr>
      <vt:lpstr>Display Advertising Platforms - Auction</vt:lpstr>
      <vt:lpstr>Display Advertising Platforms - Auction</vt:lpstr>
      <vt:lpstr>Display Advertising Platforms - Auction</vt:lpstr>
      <vt:lpstr>Display Advertising Platforms - Auction</vt:lpstr>
      <vt:lpstr>Display Advertising Platforms - Auction</vt:lpstr>
      <vt:lpstr>Display Advertising Platforms - Auction</vt:lpstr>
      <vt:lpstr>Display Advertising Platforms - Auction</vt:lpstr>
      <vt:lpstr>Display Advertising Platforms - Auction</vt:lpstr>
      <vt:lpstr>Display Advertising Platforms - Auction</vt:lpstr>
      <vt:lpstr>Display Advertising Platforms - Auction</vt:lpstr>
      <vt:lpstr>Display Advertising Platforms - Auction</vt:lpstr>
      <vt:lpstr>Display Advertising Platforms - Auction</vt:lpstr>
      <vt:lpstr>Display Advertising Platforms - Auction</vt:lpstr>
      <vt:lpstr>Display Advertising Platforms - Auction</vt:lpstr>
      <vt:lpstr>Display Advertising Platforms - Auction</vt:lpstr>
      <vt:lpstr>Display Advertising Platforms - Auction</vt:lpstr>
      <vt:lpstr>Third Party Information</vt:lpstr>
      <vt:lpstr>Cookies</vt:lpstr>
      <vt:lpstr>Browser Cookies</vt:lpstr>
      <vt:lpstr>HTTP Cookies</vt:lpstr>
      <vt:lpstr>HTTP Cookies</vt:lpstr>
      <vt:lpstr>Cookies and HTTP</vt:lpstr>
      <vt:lpstr>First Party Cookies</vt:lpstr>
      <vt:lpstr>Third Party Cookies</vt:lpstr>
      <vt:lpstr>Transient vs Persistent Cookies</vt:lpstr>
      <vt:lpstr>Transient vs Persistent Cookies</vt:lpstr>
      <vt:lpstr>ICO Survey - Feb 2015</vt:lpstr>
      <vt:lpstr>Cookie Issues</vt:lpstr>
      <vt:lpstr>Tracking</vt:lpstr>
      <vt:lpstr>What makes it easier to blend into the crowd?</vt:lpstr>
      <vt:lpstr>Am I Unique? amiunique.org</vt:lpstr>
      <vt:lpstr>Cookie theft</vt:lpstr>
      <vt:lpstr>Tracking in the USA </vt:lpstr>
      <vt:lpstr>GDPR Cookie Consent</vt:lpstr>
      <vt:lpstr>GDPR Cookie Consent</vt:lpstr>
      <vt:lpstr>Privacy Conclusions</vt:lpstr>
      <vt:lpstr>Conclusions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Cascading Stylesheets</dc:title>
  <dc:creator>Gibbins N.M.</dc:creator>
  <cp:lastModifiedBy>Heather Packer</cp:lastModifiedBy>
  <cp:revision>294</cp:revision>
  <dcterms:created xsi:type="dcterms:W3CDTF">2017-10-22T16:39:59Z</dcterms:created>
  <dcterms:modified xsi:type="dcterms:W3CDTF">2018-12-13T17:07:07Z</dcterms:modified>
</cp:coreProperties>
</file>