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13"/>
  </p:notesMasterIdLst>
  <p:sldIdLst>
    <p:sldId id="256" r:id="rId2"/>
    <p:sldId id="330" r:id="rId3"/>
    <p:sldId id="352" r:id="rId4"/>
    <p:sldId id="350" r:id="rId5"/>
    <p:sldId id="312" r:id="rId6"/>
    <p:sldId id="351" r:id="rId7"/>
    <p:sldId id="311" r:id="rId8"/>
    <p:sldId id="308" r:id="rId9"/>
    <p:sldId id="336" r:id="rId10"/>
    <p:sldId id="304" r:id="rId11"/>
    <p:sldId id="33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8B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94" autoAdjust="0"/>
    <p:restoredTop sz="73443" autoAdjust="0"/>
  </p:normalViewPr>
  <p:slideViewPr>
    <p:cSldViewPr snapToGrid="0" snapToObjects="1" showGuides="1">
      <p:cViewPr>
        <p:scale>
          <a:sx n="140" d="100"/>
          <a:sy n="140" d="100"/>
        </p:scale>
        <p:origin x="-480" y="-80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20/12/18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15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785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409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409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0000" lvl="1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192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0000" lvl="1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192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416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90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266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763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://video.netcinema.com/6Y7B23V" TargetMode="External"/><Relationship Id="rId5" Type="http://schemas.openxmlformats.org/officeDocument/2006/relationships/hyperlink" Target="http://KingCDN.com/NetC6Y7B23V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://video.netcinema.com/6Y7B23V" TargetMode="External"/><Relationship Id="rId5" Type="http://schemas.openxmlformats.org/officeDocument/2006/relationships/hyperlink" Target="http://KingCDN.com/NetC6Y7B23V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Content Delivery Network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COMP3220/6218</a:t>
            </a:r>
          </a:p>
          <a:p>
            <a:r>
              <a:rPr lang="en-GB" dirty="0" smtClean="0"/>
              <a:t>Web Infrastructure/Architecture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</a:t>
            </a:r>
            <a:r>
              <a:rPr lang="en-GB" dirty="0" smtClean="0"/>
              <a:t>Packer </a:t>
            </a:r>
            <a:r>
              <a:rPr lang="mr-IN" dirty="0" smtClean="0"/>
              <a:t>–</a:t>
            </a:r>
            <a:r>
              <a:rPr lang="en-GB" dirty="0" smtClean="0"/>
              <a:t> hp3@ecs.soton.ac.uk</a:t>
            </a:r>
          </a:p>
          <a:p>
            <a:r>
              <a:rPr lang="en-GB" dirty="0" smtClean="0"/>
              <a:t>3/12/18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53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26" y="1646970"/>
            <a:ext cx="7692571" cy="49824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Netflix’s First Approach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</a:t>
            </a:r>
            <a:r>
              <a:rPr lang="en-US" dirty="0" err="1" smtClean="0"/>
              <a:t>OpenConnect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</a:t>
            </a:r>
            <a:r>
              <a:rPr lang="en-US" dirty="0" err="1" smtClean="0"/>
              <a:t>optimised</a:t>
            </a:r>
            <a:r>
              <a:rPr lang="en-US" dirty="0" smtClean="0"/>
              <a:t> for delivery large files</a:t>
            </a:r>
          </a:p>
          <a:p>
            <a:r>
              <a:rPr lang="en-US" dirty="0" smtClean="0"/>
              <a:t>Data centers around the world</a:t>
            </a:r>
          </a:p>
          <a:p>
            <a:r>
              <a:rPr lang="en-US" dirty="0" smtClean="0"/>
              <a:t>Client Intelligence</a:t>
            </a:r>
          </a:p>
          <a:p>
            <a:pPr lvl="1"/>
            <a:r>
              <a:rPr lang="en-US" dirty="0" smtClean="0"/>
              <a:t>Calculates best edge server to use</a:t>
            </a:r>
          </a:p>
          <a:p>
            <a:pPr lvl="1"/>
            <a:r>
              <a:rPr lang="en-US" dirty="0" smtClean="0"/>
              <a:t>Continually probes the best way of receiving content (automatically switches between different CDNs and different bitrate levels)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182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ankMap-World-noborder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r="5489"/>
          <a:stretch/>
        </p:blipFill>
        <p:spPr>
          <a:xfrm>
            <a:off x="18000" y="2236575"/>
            <a:ext cx="9104400" cy="45632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853530"/>
            <a:ext cx="8496000" cy="649288"/>
          </a:xfrm>
        </p:spPr>
        <p:txBody>
          <a:bodyPr/>
          <a:lstStyle/>
          <a:p>
            <a:r>
              <a:rPr lang="en-US" dirty="0" smtClean="0"/>
              <a:t>CDN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67400" y="6332152"/>
            <a:ext cx="1752600" cy="3127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8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07" y="5452328"/>
            <a:ext cx="369695" cy="369695"/>
          </a:xfrm>
          <a:prstGeom prst="rect">
            <a:avLst/>
          </a:prstGeom>
        </p:spPr>
      </p:pic>
      <p:pic>
        <p:nvPicPr>
          <p:cNvPr id="13" name="Picture 12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758" y="1630697"/>
            <a:ext cx="277321" cy="377629"/>
          </a:xfrm>
          <a:prstGeom prst="rect">
            <a:avLst/>
          </a:prstGeom>
        </p:spPr>
      </p:pic>
      <p:pic>
        <p:nvPicPr>
          <p:cNvPr id="15" name="Picture 14" descr="Map_pin_icon.sv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965" y="1630698"/>
            <a:ext cx="281760" cy="383617"/>
          </a:xfrm>
          <a:prstGeom prst="rect">
            <a:avLst/>
          </a:prstGeom>
        </p:spPr>
      </p:pic>
      <p:pic>
        <p:nvPicPr>
          <p:cNvPr id="16" name="Picture 15" descr="Map_pin_icon.sv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7" y="2913868"/>
            <a:ext cx="281760" cy="383617"/>
          </a:xfrm>
          <a:prstGeom prst="rect">
            <a:avLst/>
          </a:prstGeom>
        </p:spPr>
      </p:pic>
      <p:pic>
        <p:nvPicPr>
          <p:cNvPr id="17" name="Picture 16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958" y="5299327"/>
            <a:ext cx="277321" cy="377629"/>
          </a:xfrm>
          <a:prstGeom prst="rect">
            <a:avLst/>
          </a:prstGeom>
        </p:spPr>
      </p:pic>
      <p:pic>
        <p:nvPicPr>
          <p:cNvPr id="18" name="Picture 17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302" y="2697007"/>
            <a:ext cx="277321" cy="377629"/>
          </a:xfrm>
          <a:prstGeom prst="rect">
            <a:avLst/>
          </a:prstGeom>
        </p:spPr>
      </p:pic>
      <p:pic>
        <p:nvPicPr>
          <p:cNvPr id="19" name="Picture 18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54" y="3409547"/>
            <a:ext cx="277321" cy="377629"/>
          </a:xfrm>
          <a:prstGeom prst="rect">
            <a:avLst/>
          </a:prstGeom>
        </p:spPr>
      </p:pic>
      <p:pic>
        <p:nvPicPr>
          <p:cNvPr id="20" name="Picture 19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214" y="4927567"/>
            <a:ext cx="277321" cy="377629"/>
          </a:xfrm>
          <a:prstGeom prst="rect">
            <a:avLst/>
          </a:prstGeom>
        </p:spPr>
      </p:pic>
      <p:pic>
        <p:nvPicPr>
          <p:cNvPr id="21" name="Picture 20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990" y="2727987"/>
            <a:ext cx="277321" cy="377629"/>
          </a:xfrm>
          <a:prstGeom prst="rect">
            <a:avLst/>
          </a:prstGeom>
        </p:spPr>
      </p:pic>
      <p:pic>
        <p:nvPicPr>
          <p:cNvPr id="22" name="Picture 21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502" y="3967187"/>
            <a:ext cx="277321" cy="377629"/>
          </a:xfrm>
          <a:prstGeom prst="rect">
            <a:avLst/>
          </a:prstGeom>
        </p:spPr>
      </p:pic>
      <p:pic>
        <p:nvPicPr>
          <p:cNvPr id="23" name="Picture 22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06" y="4648747"/>
            <a:ext cx="277321" cy="377629"/>
          </a:xfrm>
          <a:prstGeom prst="rect">
            <a:avLst/>
          </a:prstGeom>
        </p:spPr>
      </p:pic>
      <p:pic>
        <p:nvPicPr>
          <p:cNvPr id="24" name="Picture 23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34" y="2666027"/>
            <a:ext cx="277321" cy="377629"/>
          </a:xfrm>
          <a:prstGeom prst="rect">
            <a:avLst/>
          </a:prstGeom>
        </p:spPr>
      </p:pic>
      <p:pic>
        <p:nvPicPr>
          <p:cNvPr id="25" name="Picture 24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62" y="3394057"/>
            <a:ext cx="277321" cy="377629"/>
          </a:xfrm>
          <a:prstGeom prst="rect">
            <a:avLst/>
          </a:prstGeom>
        </p:spPr>
      </p:pic>
      <p:pic>
        <p:nvPicPr>
          <p:cNvPr id="27" name="Picture 26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51" y="1623798"/>
            <a:ext cx="369695" cy="369695"/>
          </a:xfrm>
          <a:prstGeom prst="rect">
            <a:avLst/>
          </a:prstGeom>
        </p:spPr>
      </p:pic>
      <p:pic>
        <p:nvPicPr>
          <p:cNvPr id="28" name="Picture 27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899" y="3451618"/>
            <a:ext cx="369695" cy="369695"/>
          </a:xfrm>
          <a:prstGeom prst="rect">
            <a:avLst/>
          </a:prstGeom>
        </p:spPr>
      </p:pic>
      <p:pic>
        <p:nvPicPr>
          <p:cNvPr id="29" name="Picture 28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75" y="3219268"/>
            <a:ext cx="369695" cy="369695"/>
          </a:xfrm>
          <a:prstGeom prst="rect">
            <a:avLst/>
          </a:prstGeom>
        </p:spPr>
      </p:pic>
      <p:cxnSp>
        <p:nvCxnSpPr>
          <p:cNvPr id="31" name="Straight Connector 30"/>
          <p:cNvCxnSpPr>
            <a:stCxn id="16" idx="3"/>
            <a:endCxn id="24" idx="1"/>
          </p:cNvCxnSpPr>
          <p:nvPr/>
        </p:nvCxnSpPr>
        <p:spPr bwMode="auto">
          <a:xfrm flipV="1">
            <a:off x="707277" y="2854842"/>
            <a:ext cx="405457" cy="25083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16" idx="2"/>
            <a:endCxn id="25" idx="1"/>
          </p:cNvCxnSpPr>
          <p:nvPr/>
        </p:nvCxnSpPr>
        <p:spPr bwMode="auto">
          <a:xfrm>
            <a:off x="566397" y="3297485"/>
            <a:ext cx="252065" cy="28538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5439100" y="1828108"/>
            <a:ext cx="38052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1061021" y="3676308"/>
            <a:ext cx="733185" cy="101890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endCxn id="19" idx="1"/>
          </p:cNvCxnSpPr>
          <p:nvPr/>
        </p:nvCxnSpPr>
        <p:spPr bwMode="auto">
          <a:xfrm>
            <a:off x="3926301" y="2886318"/>
            <a:ext cx="903553" cy="71204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flipV="1">
            <a:off x="5134365" y="3028166"/>
            <a:ext cx="779649" cy="40030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 flipV="1">
            <a:off x="4580583" y="3859193"/>
            <a:ext cx="308743" cy="97355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 flipH="1" flipV="1">
            <a:off x="5119167" y="3655324"/>
            <a:ext cx="794847" cy="31186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flipH="1" flipV="1">
            <a:off x="6265278" y="4181983"/>
            <a:ext cx="1011680" cy="11232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>
            <a:stCxn id="29" idx="0"/>
          </p:cNvCxnSpPr>
          <p:nvPr/>
        </p:nvCxnSpPr>
        <p:spPr bwMode="auto">
          <a:xfrm flipV="1">
            <a:off x="3605923" y="3110679"/>
            <a:ext cx="101396" cy="10858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>
            <a:stCxn id="9" idx="0"/>
          </p:cNvCxnSpPr>
          <p:nvPr/>
        </p:nvCxnSpPr>
        <p:spPr bwMode="auto">
          <a:xfrm flipH="1" flipV="1">
            <a:off x="1975125" y="5054362"/>
            <a:ext cx="146430" cy="39796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flipV="1">
            <a:off x="6259554" y="3787176"/>
            <a:ext cx="584369" cy="20164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>
            <a:off x="7200147" y="1828164"/>
            <a:ext cx="36969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>
            <a:off x="1498640" y="2849746"/>
            <a:ext cx="1937923" cy="3314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708658" y="1626794"/>
            <a:ext cx="107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1989794" y="1608013"/>
            <a:ext cx="1541568" cy="375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 Server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3863842" y="1623503"/>
            <a:ext cx="154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Edge Server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5874802" y="146610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CDN Connection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7653442" y="144811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</a:p>
          <a:p>
            <a:r>
              <a:rPr lang="en-US" dirty="0" smtClean="0"/>
              <a:t>Connection</a:t>
            </a:r>
            <a:endParaRPr lang="en-US" dirty="0"/>
          </a:p>
        </p:txBody>
      </p:sp>
      <p:cxnSp>
        <p:nvCxnSpPr>
          <p:cNvPr id="95" name="Straight Connector 94"/>
          <p:cNvCxnSpPr/>
          <p:nvPr/>
        </p:nvCxnSpPr>
        <p:spPr bwMode="auto">
          <a:xfrm>
            <a:off x="0" y="150281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Straight Connector 98"/>
          <p:cNvCxnSpPr/>
          <p:nvPr/>
        </p:nvCxnSpPr>
        <p:spPr bwMode="auto">
          <a:xfrm>
            <a:off x="-2480" y="215089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21418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ankMap-World-noborder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r="5489"/>
          <a:stretch/>
        </p:blipFill>
        <p:spPr>
          <a:xfrm>
            <a:off x="18000" y="2236575"/>
            <a:ext cx="9104400" cy="45632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853530"/>
            <a:ext cx="8496000" cy="649288"/>
          </a:xfrm>
        </p:spPr>
        <p:txBody>
          <a:bodyPr/>
          <a:lstStyle/>
          <a:p>
            <a:r>
              <a:rPr lang="en-US" dirty="0" smtClean="0"/>
              <a:t>CDN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67400" y="6332152"/>
            <a:ext cx="1752600" cy="3127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Picture 8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07" y="5452328"/>
            <a:ext cx="369695" cy="369695"/>
          </a:xfrm>
          <a:prstGeom prst="rect">
            <a:avLst/>
          </a:prstGeom>
        </p:spPr>
      </p:pic>
      <p:pic>
        <p:nvPicPr>
          <p:cNvPr id="13" name="Picture 12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758" y="1630697"/>
            <a:ext cx="277321" cy="377629"/>
          </a:xfrm>
          <a:prstGeom prst="rect">
            <a:avLst/>
          </a:prstGeom>
        </p:spPr>
      </p:pic>
      <p:pic>
        <p:nvPicPr>
          <p:cNvPr id="15" name="Picture 14" descr="Map_pin_icon.sv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965" y="1630698"/>
            <a:ext cx="281760" cy="383617"/>
          </a:xfrm>
          <a:prstGeom prst="rect">
            <a:avLst/>
          </a:prstGeom>
        </p:spPr>
      </p:pic>
      <p:pic>
        <p:nvPicPr>
          <p:cNvPr id="16" name="Picture 15" descr="Map_pin_icon.sv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7" y="2913868"/>
            <a:ext cx="281760" cy="383617"/>
          </a:xfrm>
          <a:prstGeom prst="rect">
            <a:avLst/>
          </a:prstGeom>
        </p:spPr>
      </p:pic>
      <p:pic>
        <p:nvPicPr>
          <p:cNvPr id="17" name="Picture 16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958" y="5299327"/>
            <a:ext cx="277321" cy="377629"/>
          </a:xfrm>
          <a:prstGeom prst="rect">
            <a:avLst/>
          </a:prstGeom>
        </p:spPr>
      </p:pic>
      <p:pic>
        <p:nvPicPr>
          <p:cNvPr id="18" name="Picture 17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302" y="2697007"/>
            <a:ext cx="277321" cy="377629"/>
          </a:xfrm>
          <a:prstGeom prst="rect">
            <a:avLst/>
          </a:prstGeom>
        </p:spPr>
      </p:pic>
      <p:pic>
        <p:nvPicPr>
          <p:cNvPr id="19" name="Picture 18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54" y="3409547"/>
            <a:ext cx="277321" cy="377629"/>
          </a:xfrm>
          <a:prstGeom prst="rect">
            <a:avLst/>
          </a:prstGeom>
        </p:spPr>
      </p:pic>
      <p:pic>
        <p:nvPicPr>
          <p:cNvPr id="20" name="Picture 19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214" y="4927567"/>
            <a:ext cx="277321" cy="377629"/>
          </a:xfrm>
          <a:prstGeom prst="rect">
            <a:avLst/>
          </a:prstGeom>
        </p:spPr>
      </p:pic>
      <p:pic>
        <p:nvPicPr>
          <p:cNvPr id="21" name="Picture 20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990" y="2727987"/>
            <a:ext cx="277321" cy="377629"/>
          </a:xfrm>
          <a:prstGeom prst="rect">
            <a:avLst/>
          </a:prstGeom>
        </p:spPr>
      </p:pic>
      <p:pic>
        <p:nvPicPr>
          <p:cNvPr id="22" name="Picture 21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502" y="3967187"/>
            <a:ext cx="277321" cy="377629"/>
          </a:xfrm>
          <a:prstGeom prst="rect">
            <a:avLst/>
          </a:prstGeom>
        </p:spPr>
      </p:pic>
      <p:pic>
        <p:nvPicPr>
          <p:cNvPr id="23" name="Picture 22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06" y="4648747"/>
            <a:ext cx="277321" cy="377629"/>
          </a:xfrm>
          <a:prstGeom prst="rect">
            <a:avLst/>
          </a:prstGeom>
        </p:spPr>
      </p:pic>
      <p:pic>
        <p:nvPicPr>
          <p:cNvPr id="24" name="Picture 23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34" y="2666027"/>
            <a:ext cx="277321" cy="377629"/>
          </a:xfrm>
          <a:prstGeom prst="rect">
            <a:avLst/>
          </a:prstGeom>
        </p:spPr>
      </p:pic>
      <p:pic>
        <p:nvPicPr>
          <p:cNvPr id="25" name="Picture 24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62" y="3394057"/>
            <a:ext cx="277321" cy="377629"/>
          </a:xfrm>
          <a:prstGeom prst="rect">
            <a:avLst/>
          </a:prstGeom>
        </p:spPr>
      </p:pic>
      <p:pic>
        <p:nvPicPr>
          <p:cNvPr id="27" name="Picture 26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51" y="1623798"/>
            <a:ext cx="369695" cy="369695"/>
          </a:xfrm>
          <a:prstGeom prst="rect">
            <a:avLst/>
          </a:prstGeom>
        </p:spPr>
      </p:pic>
      <p:pic>
        <p:nvPicPr>
          <p:cNvPr id="28" name="Picture 27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899" y="3451618"/>
            <a:ext cx="369695" cy="369695"/>
          </a:xfrm>
          <a:prstGeom prst="rect">
            <a:avLst/>
          </a:prstGeom>
        </p:spPr>
      </p:pic>
      <p:pic>
        <p:nvPicPr>
          <p:cNvPr id="29" name="Picture 28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75" y="3219268"/>
            <a:ext cx="369695" cy="369695"/>
          </a:xfrm>
          <a:prstGeom prst="rect">
            <a:avLst/>
          </a:prstGeom>
        </p:spPr>
      </p:pic>
      <p:cxnSp>
        <p:nvCxnSpPr>
          <p:cNvPr id="31" name="Straight Connector 30"/>
          <p:cNvCxnSpPr>
            <a:stCxn id="16" idx="3"/>
            <a:endCxn id="24" idx="1"/>
          </p:cNvCxnSpPr>
          <p:nvPr/>
        </p:nvCxnSpPr>
        <p:spPr bwMode="auto">
          <a:xfrm flipV="1">
            <a:off x="707277" y="2854842"/>
            <a:ext cx="405457" cy="25083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16" idx="2"/>
            <a:endCxn id="25" idx="1"/>
          </p:cNvCxnSpPr>
          <p:nvPr/>
        </p:nvCxnSpPr>
        <p:spPr bwMode="auto">
          <a:xfrm>
            <a:off x="566397" y="3297485"/>
            <a:ext cx="252065" cy="28538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5439100" y="1828108"/>
            <a:ext cx="38052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1061021" y="3676308"/>
            <a:ext cx="733185" cy="101890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endCxn id="19" idx="1"/>
          </p:cNvCxnSpPr>
          <p:nvPr/>
        </p:nvCxnSpPr>
        <p:spPr bwMode="auto">
          <a:xfrm>
            <a:off x="3926301" y="2886318"/>
            <a:ext cx="903553" cy="71204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flipV="1">
            <a:off x="5134365" y="3028166"/>
            <a:ext cx="779649" cy="40030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 flipV="1">
            <a:off x="4580583" y="3859193"/>
            <a:ext cx="308743" cy="97355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 flipH="1" flipV="1">
            <a:off x="5119167" y="3655324"/>
            <a:ext cx="794847" cy="31186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flipH="1" flipV="1">
            <a:off x="6265278" y="4181983"/>
            <a:ext cx="1011680" cy="11232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flipV="1">
            <a:off x="6259554" y="3787176"/>
            <a:ext cx="584369" cy="20164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>
            <a:off x="7200147" y="1828164"/>
            <a:ext cx="36969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>
            <a:off x="1498640" y="2849746"/>
            <a:ext cx="1937923" cy="3314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708658" y="1626794"/>
            <a:ext cx="107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1989794" y="1608013"/>
            <a:ext cx="1541568" cy="375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 Server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3863842" y="1623503"/>
            <a:ext cx="154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Edge Server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5874802" y="146610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CDN Connection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7653442" y="144811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</a:p>
          <a:p>
            <a:r>
              <a:rPr lang="en-US" dirty="0" smtClean="0"/>
              <a:t>Connection</a:t>
            </a:r>
            <a:endParaRPr lang="en-US" dirty="0"/>
          </a:p>
        </p:txBody>
      </p:sp>
      <p:cxnSp>
        <p:nvCxnSpPr>
          <p:cNvPr id="95" name="Straight Connector 94"/>
          <p:cNvCxnSpPr/>
          <p:nvPr/>
        </p:nvCxnSpPr>
        <p:spPr bwMode="auto">
          <a:xfrm>
            <a:off x="0" y="150281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Straight Connector 98"/>
          <p:cNvCxnSpPr/>
          <p:nvPr/>
        </p:nvCxnSpPr>
        <p:spPr bwMode="auto">
          <a:xfrm>
            <a:off x="-2480" y="215089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142271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CDN?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 descr="Screen Shot 2018-12-11 at 13.43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29" y="1847006"/>
            <a:ext cx="8820000" cy="401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578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906" y="2667002"/>
            <a:ext cx="4738167" cy="35650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6252786" cy="4469088"/>
          </a:xfrm>
        </p:spPr>
        <p:txBody>
          <a:bodyPr/>
          <a:lstStyle/>
          <a:p>
            <a:r>
              <a:rPr lang="en-US" dirty="0"/>
              <a:t>A CDN has to be able to tell clients where to find resources</a:t>
            </a:r>
          </a:p>
          <a:p>
            <a:r>
              <a:rPr lang="en-US" dirty="0"/>
              <a:t>A client will request a </a:t>
            </a:r>
            <a:r>
              <a:rPr lang="en-US" dirty="0" smtClean="0"/>
              <a:t>file, with one URL but retrieve it from another</a:t>
            </a:r>
          </a:p>
          <a:p>
            <a:pPr marL="0" indent="0">
              <a:buNone/>
            </a:pPr>
            <a:r>
              <a:rPr lang="en-US" sz="1600" dirty="0" smtClean="0">
                <a:hlinkClick r:id="rId4"/>
              </a:rPr>
              <a:t>http</a:t>
            </a:r>
            <a:r>
              <a:rPr lang="en-US" sz="1600" dirty="0">
                <a:hlinkClick r:id="rId4"/>
              </a:rPr>
              <a:t>://video.netcinema.com/</a:t>
            </a:r>
            <a:r>
              <a:rPr lang="en-US" sz="1600" dirty="0" smtClean="0">
                <a:hlinkClick r:id="rId4"/>
              </a:rPr>
              <a:t>6Y7B23V</a:t>
            </a:r>
            <a:endParaRPr lang="en-US" sz="1600" dirty="0"/>
          </a:p>
          <a:p>
            <a:pPr marL="0" indent="0">
              <a:buNone/>
            </a:pPr>
            <a:r>
              <a:rPr lang="en-US" sz="1600" dirty="0" smtClean="0">
                <a:hlinkClick r:id="rId5"/>
              </a:rPr>
              <a:t>http</a:t>
            </a:r>
            <a:r>
              <a:rPr lang="en-US" sz="1600" dirty="0">
                <a:hlinkClick r:id="rId5"/>
              </a:rPr>
              <a:t>://KingCDN.com/NetC6Y7B23V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449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906" y="2667002"/>
            <a:ext cx="4738167" cy="35650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6252786" cy="4469088"/>
          </a:xfrm>
        </p:spPr>
        <p:txBody>
          <a:bodyPr/>
          <a:lstStyle/>
          <a:p>
            <a:r>
              <a:rPr lang="en-US" dirty="0"/>
              <a:t>A CDN has to be able to tell clients where to find resources</a:t>
            </a:r>
          </a:p>
          <a:p>
            <a:r>
              <a:rPr lang="en-US" dirty="0"/>
              <a:t>A client will request a </a:t>
            </a:r>
            <a:r>
              <a:rPr lang="en-US" dirty="0" smtClean="0"/>
              <a:t>file, with one URL but retrieve it from another</a:t>
            </a:r>
          </a:p>
          <a:p>
            <a:pPr marL="0" indent="0">
              <a:buNone/>
            </a:pPr>
            <a:r>
              <a:rPr lang="en-US" sz="1600" dirty="0" smtClean="0">
                <a:hlinkClick r:id="rId4"/>
              </a:rPr>
              <a:t>http</a:t>
            </a:r>
            <a:r>
              <a:rPr lang="en-US" sz="1600" dirty="0">
                <a:hlinkClick r:id="rId4"/>
              </a:rPr>
              <a:t>://video.netcinema.com/</a:t>
            </a:r>
            <a:r>
              <a:rPr lang="en-US" sz="1600" dirty="0" smtClean="0">
                <a:hlinkClick r:id="rId4"/>
              </a:rPr>
              <a:t>6Y7B23V</a:t>
            </a:r>
            <a:endParaRPr lang="en-US" sz="1600" dirty="0"/>
          </a:p>
          <a:p>
            <a:pPr marL="0" indent="0">
              <a:buNone/>
            </a:pPr>
            <a:r>
              <a:rPr lang="en-US" sz="1600" dirty="0" smtClean="0">
                <a:hlinkClick r:id="rId5"/>
              </a:rPr>
              <a:t>http</a:t>
            </a:r>
            <a:r>
              <a:rPr lang="en-US" sz="1600" dirty="0">
                <a:hlinkClick r:id="rId5"/>
              </a:rPr>
              <a:t>://KingCDN.com/NetC6Y7B23V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6576785" y="3500447"/>
            <a:ext cx="1830287" cy="1440160"/>
          </a:xfrm>
          <a:prstGeom prst="ellipse">
            <a:avLst/>
          </a:prstGeom>
          <a:solidFill>
            <a:schemeClr val="accent1">
              <a:alpha val="53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6530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 Cluster Selection Strategy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CDN DNS decides</a:t>
            </a:r>
          </a:p>
          <a:p>
            <a:pPr lvl="1"/>
            <a:r>
              <a:rPr lang="en-US" dirty="0" smtClean="0"/>
              <a:t>Pick CDN node geographically closest to client</a:t>
            </a:r>
          </a:p>
          <a:p>
            <a:pPr lvl="1"/>
            <a:r>
              <a:rPr lang="en-US" dirty="0" smtClean="0"/>
              <a:t>Pick CDN node with shortest delay</a:t>
            </a:r>
            <a:r>
              <a:rPr lang="en-US" dirty="0"/>
              <a:t> </a:t>
            </a:r>
            <a:r>
              <a:rPr lang="en-US" dirty="0" smtClean="0"/>
              <a:t>(min hops) to client (CDN nodes periodically ping access ISPs, report results to CDN DNS)</a:t>
            </a:r>
          </a:p>
          <a:p>
            <a:r>
              <a:rPr lang="en-US" dirty="0" smtClean="0"/>
              <a:t>Or let the Client decide – give client a list of several CDN servers</a:t>
            </a:r>
          </a:p>
        </p:txBody>
      </p:sp>
    </p:spTree>
    <p:extLst>
      <p:ext uri="{BB962C8B-B14F-4D97-AF65-F5344CB8AC3E}">
        <p14:creationId xmlns:p14="http://schemas.microsoft.com/office/powerpoint/2010/main" val="2728009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DASH - Dynamic Adaptive Streaming over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501509"/>
            <a:ext cx="8496000" cy="4469088"/>
          </a:xfrm>
        </p:spPr>
        <p:txBody>
          <a:bodyPr/>
          <a:lstStyle/>
          <a:p>
            <a:r>
              <a:rPr lang="en-US" dirty="0" smtClean="0"/>
              <a:t>Server</a:t>
            </a:r>
            <a:endParaRPr lang="en-US" dirty="0"/>
          </a:p>
          <a:p>
            <a:pPr lvl="1"/>
            <a:r>
              <a:rPr lang="en-US" dirty="0" smtClean="0"/>
              <a:t>Divides video files into multiple chucks</a:t>
            </a:r>
          </a:p>
          <a:p>
            <a:pPr lvl="1"/>
            <a:r>
              <a:rPr lang="en-US" dirty="0" smtClean="0"/>
              <a:t>Each chunk stored encoded at different bit rates</a:t>
            </a:r>
          </a:p>
          <a:p>
            <a:pPr lvl="1"/>
            <a:r>
              <a:rPr lang="en-US" dirty="0" smtClean="0"/>
              <a:t>Manifest file: provides URLs for different chunks</a:t>
            </a:r>
          </a:p>
          <a:p>
            <a:r>
              <a:rPr lang="en-US" dirty="0" smtClean="0"/>
              <a:t>Client</a:t>
            </a:r>
          </a:p>
          <a:p>
            <a:pPr lvl="1"/>
            <a:r>
              <a:rPr lang="en-US" dirty="0" smtClean="0"/>
              <a:t>Periodically measures server-to-client bandwidth</a:t>
            </a:r>
          </a:p>
          <a:p>
            <a:pPr lvl="1"/>
            <a:r>
              <a:rPr lang="en-US" dirty="0" smtClean="0"/>
              <a:t>Consulting manifest, requests one chunk at a time</a:t>
            </a:r>
          </a:p>
          <a:p>
            <a:pPr lvl="1"/>
            <a:r>
              <a:rPr lang="en-US" dirty="0" smtClean="0"/>
              <a:t>Chooses maximum coding rate sustainable given current bandwidth</a:t>
            </a:r>
          </a:p>
          <a:p>
            <a:pPr lvl="1"/>
            <a:r>
              <a:rPr lang="en-US" dirty="0" smtClean="0"/>
              <a:t>Can choose different coding rates at different points in time (depending on available bandwidth at time)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Commercial CDNs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Limelight Networks</a:t>
            </a:r>
          </a:p>
          <a:p>
            <a:r>
              <a:rPr lang="en-US" dirty="0" smtClean="0"/>
              <a:t>Level 3 Communications</a:t>
            </a:r>
          </a:p>
          <a:p>
            <a:r>
              <a:rPr lang="en-US" dirty="0" smtClean="0"/>
              <a:t>Akamai Technologies</a:t>
            </a:r>
          </a:p>
          <a:p>
            <a:r>
              <a:rPr lang="en-US" dirty="0" smtClean="0"/>
              <a:t>Amazon </a:t>
            </a:r>
            <a:r>
              <a:rPr lang="en-US" dirty="0" err="1" smtClean="0"/>
              <a:t>CloudFront</a:t>
            </a:r>
            <a:endParaRPr lang="en-US" dirty="0" smtClean="0"/>
          </a:p>
          <a:p>
            <a:r>
              <a:rPr lang="en-US" dirty="0" err="1" smtClean="0"/>
              <a:t>CloudFlare</a:t>
            </a:r>
            <a:endParaRPr lang="en-US" dirty="0" smtClean="0"/>
          </a:p>
          <a:p>
            <a:r>
              <a:rPr lang="en-US" dirty="0" smtClean="0"/>
              <a:t>IBM Cloud Video</a:t>
            </a:r>
          </a:p>
          <a:p>
            <a:r>
              <a:rPr lang="en-US" dirty="0" err="1" smtClean="0"/>
              <a:t>Livestream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024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earch Engine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Search Engines.potx</Template>
  <TotalTime>30805</TotalTime>
  <Words>351</Words>
  <Application>Microsoft Macintosh PowerPoint</Application>
  <PresentationFormat>On-screen Show (4:3)</PresentationFormat>
  <Paragraphs>80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Search Engines</vt:lpstr>
      <vt:lpstr>Content Delivery Network</vt:lpstr>
      <vt:lpstr>CDN</vt:lpstr>
      <vt:lpstr>CDN</vt:lpstr>
      <vt:lpstr>Why use CDN?</vt:lpstr>
      <vt:lpstr>CDN: Simple Content Access Scenario</vt:lpstr>
      <vt:lpstr>CDN: Simple Content Access Scenario</vt:lpstr>
      <vt:lpstr>CDN Cluster Selection Strategy</vt:lpstr>
      <vt:lpstr>DASH - Dynamic Adaptive Streaming over HTTP</vt:lpstr>
      <vt:lpstr>Commercial CDNs</vt:lpstr>
      <vt:lpstr>Case Study: Netflix’s First Approach</vt:lpstr>
      <vt:lpstr>Netflix OpenConnect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218</cp:revision>
  <dcterms:created xsi:type="dcterms:W3CDTF">2017-10-22T16:39:59Z</dcterms:created>
  <dcterms:modified xsi:type="dcterms:W3CDTF">2018-12-20T16:54:39Z</dcterms:modified>
</cp:coreProperties>
</file>