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3"/>
  </p:notesMasterIdLst>
  <p:sldIdLst>
    <p:sldId id="256" r:id="rId2"/>
    <p:sldId id="330" r:id="rId3"/>
    <p:sldId id="352" r:id="rId4"/>
    <p:sldId id="350" r:id="rId5"/>
    <p:sldId id="312" r:id="rId6"/>
    <p:sldId id="351" r:id="rId7"/>
    <p:sldId id="311" r:id="rId8"/>
    <p:sldId id="308" r:id="rId9"/>
    <p:sldId id="336" r:id="rId10"/>
    <p:sldId id="304" r:id="rId11"/>
    <p:sldId id="33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B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4" autoAdjust="0"/>
    <p:restoredTop sz="73443" autoAdjust="0"/>
  </p:normalViewPr>
  <p:slideViewPr>
    <p:cSldViewPr snapToGrid="0" snapToObjects="1" showGuides="1">
      <p:cViewPr>
        <p:scale>
          <a:sx n="140" d="100"/>
          <a:sy n="140" d="100"/>
        </p:scale>
        <p:origin x="-480" y="-80"/>
      </p:cViewPr>
      <p:guideLst>
        <p:guide orient="horz" pos="2160"/>
        <p:guide pos="1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2A4C-5F41-EE42-801F-DE2CCC1C7619}" type="datetimeFigureOut">
              <a:rPr lang="en-GB" smtClean="0"/>
              <a:t>20/12/18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9C0A1-F8F3-BA48-987D-8D509ECBA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8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9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0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9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19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416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9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6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6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3850" y="4076700"/>
            <a:ext cx="8496300" cy="2112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568" userDrawn="1">
          <p15:clr>
            <a:srgbClr val="FBAE40"/>
          </p15:clr>
        </p15:guide>
        <p15:guide id="2" pos="2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75: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10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24000" y="3005050"/>
            <a:ext cx="8496300" cy="3160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6316662"/>
            <a:ext cx="6585941" cy="312738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credit</a:t>
            </a:r>
          </a:p>
        </p:txBody>
      </p:sp>
    </p:spTree>
    <p:extLst>
      <p:ext uri="{BB962C8B-B14F-4D97-AF65-F5344CB8AC3E}">
        <p14:creationId xmlns:p14="http://schemas.microsoft.com/office/powerpoint/2010/main" val="134429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7827" y="4077072"/>
            <a:ext cx="8496300" cy="2100263"/>
          </a:xfrm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4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388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51" r:id="rId4"/>
    <p:sldLayoutId id="2147483742" r:id="rId5"/>
    <p:sldLayoutId id="2147483743" r:id="rId6"/>
    <p:sldLayoutId id="2147483753" r:id="rId7"/>
    <p:sldLayoutId id="2147483750" r:id="rId8"/>
    <p:sldLayoutId id="2147483752" r:id="rId9"/>
    <p:sldLayoutId id="2147483754" r:id="rId10"/>
    <p:sldLayoutId id="2147483755" r:id="rId11"/>
    <p:sldLayoutId id="2147483744" r:id="rId12"/>
    <p:sldLayoutId id="214748374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video.netcinema.com/6Y7B23V" TargetMode="External"/><Relationship Id="rId5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video.netcinema.com/6Y7B23V" TargetMode="External"/><Relationship Id="rId5" Type="http://schemas.openxmlformats.org/officeDocument/2006/relationships/hyperlink" Target="http://KingCDN.com/NetC6Y7B23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Content Delivery Network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COMP3220/6218</a:t>
            </a:r>
          </a:p>
          <a:p>
            <a:r>
              <a:rPr lang="en-GB" dirty="0" smtClean="0"/>
              <a:t>Web Infrastructure/Architecture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Heather </a:t>
            </a:r>
            <a:r>
              <a:rPr lang="en-GB" dirty="0" smtClean="0"/>
              <a:t>Packer </a:t>
            </a:r>
            <a:r>
              <a:rPr lang="mr-IN" dirty="0" smtClean="0"/>
              <a:t>–</a:t>
            </a:r>
            <a:r>
              <a:rPr lang="en-GB" dirty="0" smtClean="0"/>
              <a:t> hp3@ecs.soton.ac.uk</a:t>
            </a:r>
          </a:p>
          <a:p>
            <a:r>
              <a:rPr lang="en-GB" dirty="0" smtClean="0"/>
              <a:t>3/12/18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5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6" y="1646970"/>
            <a:ext cx="7692571" cy="4982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Netflix’s First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Netflix </a:t>
            </a:r>
            <a:r>
              <a:rPr lang="en-US" dirty="0" err="1" smtClean="0"/>
              <a:t>OpenConnect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optimised</a:t>
            </a:r>
            <a:r>
              <a:rPr lang="en-US" dirty="0" smtClean="0"/>
              <a:t> for delivery large files</a:t>
            </a:r>
          </a:p>
          <a:p>
            <a:r>
              <a:rPr lang="en-US" dirty="0" smtClean="0"/>
              <a:t>Data centers around the world</a:t>
            </a:r>
          </a:p>
          <a:p>
            <a:r>
              <a:rPr lang="en-US" dirty="0" smtClean="0"/>
              <a:t>Client Intelligence</a:t>
            </a:r>
          </a:p>
          <a:p>
            <a:pPr lvl="1"/>
            <a:r>
              <a:rPr lang="en-US" dirty="0" smtClean="0"/>
              <a:t>Calculates best edge server to use</a:t>
            </a:r>
          </a:p>
          <a:p>
            <a:pPr lvl="1"/>
            <a:r>
              <a:rPr lang="en-US" dirty="0" smtClean="0"/>
              <a:t>Continually probes the best way of receiving content (automatically switches between different CDNs and different bitrate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8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Map-World-noborde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8000" y="2236575"/>
            <a:ext cx="9104400" cy="456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85353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67400" y="633215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7" y="5452328"/>
            <a:ext cx="369695" cy="369695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58" y="1630697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65" y="1630698"/>
            <a:ext cx="281760" cy="383617"/>
          </a:xfrm>
          <a:prstGeom prst="rect">
            <a:avLst/>
          </a:prstGeom>
        </p:spPr>
      </p:pic>
      <p:pic>
        <p:nvPicPr>
          <p:cNvPr id="16" name="Picture 15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7" y="2913868"/>
            <a:ext cx="281760" cy="383617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58" y="5299327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02" y="2697007"/>
            <a:ext cx="277321" cy="377629"/>
          </a:xfrm>
          <a:prstGeom prst="rect">
            <a:avLst/>
          </a:prstGeom>
        </p:spPr>
      </p:pic>
      <p:pic>
        <p:nvPicPr>
          <p:cNvPr id="19" name="Picture 18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54" y="3409547"/>
            <a:ext cx="277321" cy="377629"/>
          </a:xfrm>
          <a:prstGeom prst="rect">
            <a:avLst/>
          </a:prstGeom>
        </p:spPr>
      </p:pic>
      <p:pic>
        <p:nvPicPr>
          <p:cNvPr id="20" name="Picture 19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4" y="4927567"/>
            <a:ext cx="277321" cy="377629"/>
          </a:xfrm>
          <a:prstGeom prst="rect">
            <a:avLst/>
          </a:prstGeom>
        </p:spPr>
      </p:pic>
      <p:pic>
        <p:nvPicPr>
          <p:cNvPr id="21" name="Picture 20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90" y="2727987"/>
            <a:ext cx="277321" cy="377629"/>
          </a:xfrm>
          <a:prstGeom prst="rect">
            <a:avLst/>
          </a:prstGeom>
        </p:spPr>
      </p:pic>
      <p:pic>
        <p:nvPicPr>
          <p:cNvPr id="22" name="Picture 21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02" y="3967187"/>
            <a:ext cx="277321" cy="377629"/>
          </a:xfrm>
          <a:prstGeom prst="rect">
            <a:avLst/>
          </a:prstGeom>
        </p:spPr>
      </p:pic>
      <p:pic>
        <p:nvPicPr>
          <p:cNvPr id="23" name="Picture 2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06" y="4648747"/>
            <a:ext cx="277321" cy="377629"/>
          </a:xfrm>
          <a:prstGeom prst="rect">
            <a:avLst/>
          </a:prstGeom>
        </p:spPr>
      </p:pic>
      <p:pic>
        <p:nvPicPr>
          <p:cNvPr id="24" name="Picture 23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4" y="2666027"/>
            <a:ext cx="277321" cy="377629"/>
          </a:xfrm>
          <a:prstGeom prst="rect">
            <a:avLst/>
          </a:prstGeom>
        </p:spPr>
      </p:pic>
      <p:pic>
        <p:nvPicPr>
          <p:cNvPr id="25" name="Picture 24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" y="3394057"/>
            <a:ext cx="277321" cy="377629"/>
          </a:xfrm>
          <a:prstGeom prst="rect">
            <a:avLst/>
          </a:prstGeom>
        </p:spPr>
      </p:pic>
      <p:pic>
        <p:nvPicPr>
          <p:cNvPr id="27" name="Picture 26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" y="1623798"/>
            <a:ext cx="369695" cy="369695"/>
          </a:xfrm>
          <a:prstGeom prst="rect">
            <a:avLst/>
          </a:prstGeom>
        </p:spPr>
      </p:pic>
      <p:pic>
        <p:nvPicPr>
          <p:cNvPr id="28" name="Picture 27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99" y="3451618"/>
            <a:ext cx="369695" cy="369695"/>
          </a:xfrm>
          <a:prstGeom prst="rect">
            <a:avLst/>
          </a:prstGeom>
        </p:spPr>
      </p:pic>
      <p:pic>
        <p:nvPicPr>
          <p:cNvPr id="29" name="Picture 2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5" y="3219268"/>
            <a:ext cx="369695" cy="369695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16" idx="3"/>
            <a:endCxn id="24" idx="1"/>
          </p:cNvCxnSpPr>
          <p:nvPr/>
        </p:nvCxnSpPr>
        <p:spPr bwMode="auto">
          <a:xfrm flipV="1">
            <a:off x="707277" y="2854842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6" idx="2"/>
            <a:endCxn id="25" idx="1"/>
          </p:cNvCxnSpPr>
          <p:nvPr/>
        </p:nvCxnSpPr>
        <p:spPr bwMode="auto">
          <a:xfrm>
            <a:off x="566397" y="3297485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39100" y="182810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061021" y="3676308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19" idx="1"/>
          </p:cNvCxnSpPr>
          <p:nvPr/>
        </p:nvCxnSpPr>
        <p:spPr bwMode="auto">
          <a:xfrm>
            <a:off x="3926301" y="2886318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134365" y="3028166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580583" y="3859193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5119167" y="3655324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 flipV="1">
            <a:off x="6265278" y="4181983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29" idx="0"/>
          </p:cNvCxnSpPr>
          <p:nvPr/>
        </p:nvCxnSpPr>
        <p:spPr bwMode="auto">
          <a:xfrm flipV="1">
            <a:off x="3605923" y="3110679"/>
            <a:ext cx="101396" cy="1085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9" idx="0"/>
          </p:cNvCxnSpPr>
          <p:nvPr/>
        </p:nvCxnSpPr>
        <p:spPr bwMode="auto">
          <a:xfrm flipH="1" flipV="1">
            <a:off x="1975125" y="5054362"/>
            <a:ext cx="146430" cy="3979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259554" y="3787176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7200147" y="182816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498640" y="2849746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8658" y="162679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989794" y="1608013"/>
            <a:ext cx="1541568" cy="37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63842" y="162350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874802" y="146610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CDN Connection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653442" y="144811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0" y="150281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-2480" y="215089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41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Map-World-noborder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5489"/>
          <a:stretch/>
        </p:blipFill>
        <p:spPr>
          <a:xfrm>
            <a:off x="18000" y="2236575"/>
            <a:ext cx="9104400" cy="4563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853530"/>
            <a:ext cx="8496000" cy="649288"/>
          </a:xfrm>
        </p:spPr>
        <p:txBody>
          <a:bodyPr/>
          <a:lstStyle/>
          <a:p>
            <a:r>
              <a:rPr lang="en-US" dirty="0" smtClean="0"/>
              <a:t>CDN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67400" y="6332152"/>
            <a:ext cx="1752600" cy="3127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07" y="5452328"/>
            <a:ext cx="369695" cy="369695"/>
          </a:xfrm>
          <a:prstGeom prst="rect">
            <a:avLst/>
          </a:prstGeom>
        </p:spPr>
      </p:pic>
      <p:pic>
        <p:nvPicPr>
          <p:cNvPr id="13" name="Picture 1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758" y="1630697"/>
            <a:ext cx="277321" cy="377629"/>
          </a:xfrm>
          <a:prstGeom prst="rect">
            <a:avLst/>
          </a:prstGeom>
        </p:spPr>
      </p:pic>
      <p:pic>
        <p:nvPicPr>
          <p:cNvPr id="15" name="Picture 14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65" y="1630698"/>
            <a:ext cx="281760" cy="383617"/>
          </a:xfrm>
          <a:prstGeom prst="rect">
            <a:avLst/>
          </a:prstGeom>
        </p:spPr>
      </p:pic>
      <p:pic>
        <p:nvPicPr>
          <p:cNvPr id="16" name="Picture 15" descr="Map_pin_icon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7" y="2913868"/>
            <a:ext cx="281760" cy="383617"/>
          </a:xfrm>
          <a:prstGeom prst="rect">
            <a:avLst/>
          </a:prstGeom>
        </p:spPr>
      </p:pic>
      <p:pic>
        <p:nvPicPr>
          <p:cNvPr id="17" name="Picture 16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58" y="5299327"/>
            <a:ext cx="277321" cy="377629"/>
          </a:xfrm>
          <a:prstGeom prst="rect">
            <a:avLst/>
          </a:prstGeom>
        </p:spPr>
      </p:pic>
      <p:pic>
        <p:nvPicPr>
          <p:cNvPr id="18" name="Picture 17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02" y="2697007"/>
            <a:ext cx="277321" cy="377629"/>
          </a:xfrm>
          <a:prstGeom prst="rect">
            <a:avLst/>
          </a:prstGeom>
        </p:spPr>
      </p:pic>
      <p:pic>
        <p:nvPicPr>
          <p:cNvPr id="19" name="Picture 18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854" y="3409547"/>
            <a:ext cx="277321" cy="377629"/>
          </a:xfrm>
          <a:prstGeom prst="rect">
            <a:avLst/>
          </a:prstGeom>
        </p:spPr>
      </p:pic>
      <p:pic>
        <p:nvPicPr>
          <p:cNvPr id="20" name="Picture 19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4" y="4927567"/>
            <a:ext cx="277321" cy="377629"/>
          </a:xfrm>
          <a:prstGeom prst="rect">
            <a:avLst/>
          </a:prstGeom>
        </p:spPr>
      </p:pic>
      <p:pic>
        <p:nvPicPr>
          <p:cNvPr id="21" name="Picture 20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90" y="2727987"/>
            <a:ext cx="277321" cy="377629"/>
          </a:xfrm>
          <a:prstGeom prst="rect">
            <a:avLst/>
          </a:prstGeom>
        </p:spPr>
      </p:pic>
      <p:pic>
        <p:nvPicPr>
          <p:cNvPr id="22" name="Picture 21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02" y="3967187"/>
            <a:ext cx="277321" cy="377629"/>
          </a:xfrm>
          <a:prstGeom prst="rect">
            <a:avLst/>
          </a:prstGeom>
        </p:spPr>
      </p:pic>
      <p:pic>
        <p:nvPicPr>
          <p:cNvPr id="23" name="Picture 22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06" y="4648747"/>
            <a:ext cx="277321" cy="377629"/>
          </a:xfrm>
          <a:prstGeom prst="rect">
            <a:avLst/>
          </a:prstGeom>
        </p:spPr>
      </p:pic>
      <p:pic>
        <p:nvPicPr>
          <p:cNvPr id="24" name="Picture 23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4" y="2666027"/>
            <a:ext cx="277321" cy="377629"/>
          </a:xfrm>
          <a:prstGeom prst="rect">
            <a:avLst/>
          </a:prstGeom>
        </p:spPr>
      </p:pic>
      <p:pic>
        <p:nvPicPr>
          <p:cNvPr id="25" name="Picture 24" descr="Map_pin_icon_green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" y="3394057"/>
            <a:ext cx="277321" cy="377629"/>
          </a:xfrm>
          <a:prstGeom prst="rect">
            <a:avLst/>
          </a:prstGeom>
        </p:spPr>
      </p:pic>
      <p:pic>
        <p:nvPicPr>
          <p:cNvPr id="27" name="Picture 26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" y="1623798"/>
            <a:ext cx="369695" cy="369695"/>
          </a:xfrm>
          <a:prstGeom prst="rect">
            <a:avLst/>
          </a:prstGeom>
        </p:spPr>
      </p:pic>
      <p:pic>
        <p:nvPicPr>
          <p:cNvPr id="28" name="Picture 27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99" y="3451618"/>
            <a:ext cx="369695" cy="369695"/>
          </a:xfrm>
          <a:prstGeom prst="rect">
            <a:avLst/>
          </a:prstGeom>
        </p:spPr>
      </p:pic>
      <p:pic>
        <p:nvPicPr>
          <p:cNvPr id="29" name="Picture 28" descr="Elliot_Grieve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75" y="3219268"/>
            <a:ext cx="369695" cy="369695"/>
          </a:xfrm>
          <a:prstGeom prst="rect">
            <a:avLst/>
          </a:prstGeom>
        </p:spPr>
      </p:pic>
      <p:cxnSp>
        <p:nvCxnSpPr>
          <p:cNvPr id="31" name="Straight Connector 30"/>
          <p:cNvCxnSpPr>
            <a:stCxn id="16" idx="3"/>
            <a:endCxn id="24" idx="1"/>
          </p:cNvCxnSpPr>
          <p:nvPr/>
        </p:nvCxnSpPr>
        <p:spPr bwMode="auto">
          <a:xfrm flipV="1">
            <a:off x="707277" y="2854842"/>
            <a:ext cx="405457" cy="2508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6" idx="2"/>
            <a:endCxn id="25" idx="1"/>
          </p:cNvCxnSpPr>
          <p:nvPr/>
        </p:nvCxnSpPr>
        <p:spPr bwMode="auto">
          <a:xfrm>
            <a:off x="566397" y="3297485"/>
            <a:ext cx="252065" cy="2853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5439100" y="1828108"/>
            <a:ext cx="38052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061021" y="3676308"/>
            <a:ext cx="733185" cy="101890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endCxn id="19" idx="1"/>
          </p:cNvCxnSpPr>
          <p:nvPr/>
        </p:nvCxnSpPr>
        <p:spPr bwMode="auto">
          <a:xfrm>
            <a:off x="3926301" y="2886318"/>
            <a:ext cx="903553" cy="71204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134365" y="3028166"/>
            <a:ext cx="779649" cy="4003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flipV="1">
            <a:off x="4580583" y="3859193"/>
            <a:ext cx="308743" cy="9735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H="1" flipV="1">
            <a:off x="5119167" y="3655324"/>
            <a:ext cx="794847" cy="3118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 flipV="1">
            <a:off x="6265278" y="4181983"/>
            <a:ext cx="1011680" cy="11232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6259554" y="3787176"/>
            <a:ext cx="584369" cy="2016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7200147" y="1828164"/>
            <a:ext cx="36969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498640" y="2849746"/>
            <a:ext cx="1937923" cy="331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E8B1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08658" y="1626794"/>
            <a:ext cx="107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1989794" y="1608013"/>
            <a:ext cx="1541568" cy="37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Server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63842" y="1623503"/>
            <a:ext cx="154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Edge Server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874802" y="146610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CDN Connection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653442" y="1448113"/>
            <a:ext cx="154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Connection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0" y="150281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-2480" y="2150898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227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CDN?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Shot 2018-12-11 at 13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9" y="1847006"/>
            <a:ext cx="8820000" cy="40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7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6" y="2667002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6252786" cy="4469088"/>
          </a:xfrm>
        </p:spPr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</a:t>
            </a:r>
            <a:r>
              <a:rPr lang="en-US" dirty="0" smtClean="0"/>
              <a:t>file, with one URL but retrieve it from another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://video.netcinema.com/</a:t>
            </a:r>
            <a:r>
              <a:rPr lang="en-US" sz="1600" dirty="0" smtClean="0">
                <a:hlinkClick r:id="rId4"/>
              </a:rPr>
              <a:t>6Y7B23V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://KingCDN.com/NetC6Y7B23V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4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2-01 at 13.3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6" y="2667002"/>
            <a:ext cx="4738167" cy="356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CDN: Simple Content Access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692000"/>
            <a:ext cx="6252786" cy="4469088"/>
          </a:xfrm>
        </p:spPr>
        <p:txBody>
          <a:bodyPr/>
          <a:lstStyle/>
          <a:p>
            <a:r>
              <a:rPr lang="en-US" dirty="0"/>
              <a:t>A CDN has to be able to tell clients where to find resources</a:t>
            </a:r>
          </a:p>
          <a:p>
            <a:r>
              <a:rPr lang="en-US" dirty="0"/>
              <a:t>A client will request a </a:t>
            </a:r>
            <a:r>
              <a:rPr lang="en-US" dirty="0" smtClean="0"/>
              <a:t>file, with one URL but retrieve it from another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://video.netcinema.com/</a:t>
            </a:r>
            <a:r>
              <a:rPr lang="en-US" sz="1600" dirty="0" smtClean="0">
                <a:hlinkClick r:id="rId4"/>
              </a:rPr>
              <a:t>6Y7B23V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://KingCDN.com/NetC6Y7B23V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6576785" y="3500447"/>
            <a:ext cx="1830287" cy="1440160"/>
          </a:xfrm>
          <a:prstGeom prst="ellipse">
            <a:avLst/>
          </a:prstGeom>
          <a:solidFill>
            <a:schemeClr val="accent1">
              <a:alpha val="53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5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CDN Cluster Selection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CDN DNS decides</a:t>
            </a:r>
          </a:p>
          <a:p>
            <a:pPr lvl="1"/>
            <a:r>
              <a:rPr lang="en-US" dirty="0" smtClean="0"/>
              <a:t>Pick CDN node geographically closest to client</a:t>
            </a:r>
          </a:p>
          <a:p>
            <a:pPr lvl="1"/>
            <a:r>
              <a:rPr lang="en-US" dirty="0" smtClean="0"/>
              <a:t>Pick CDN node with shortest delay</a:t>
            </a:r>
            <a:r>
              <a:rPr lang="en-US" dirty="0"/>
              <a:t> </a:t>
            </a:r>
            <a:r>
              <a:rPr lang="en-US" dirty="0" smtClean="0"/>
              <a:t>(min hops) to client (CDN nodes periodically ping access ISPs, report results to CDN DNS)</a:t>
            </a:r>
          </a:p>
          <a:p>
            <a:r>
              <a:rPr lang="en-US" dirty="0" smtClean="0"/>
              <a:t>Or let the Client decide – give client a list of several CDN servers</a:t>
            </a:r>
          </a:p>
        </p:txBody>
      </p:sp>
    </p:spTree>
    <p:extLst>
      <p:ext uri="{BB962C8B-B14F-4D97-AF65-F5344CB8AC3E}">
        <p14:creationId xmlns:p14="http://schemas.microsoft.com/office/powerpoint/2010/main" val="272800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DASH - Dynamic Adaptive Streaming over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4000" y="1501509"/>
            <a:ext cx="8496000" cy="4469088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  <a:p>
            <a:pPr lvl="1"/>
            <a:r>
              <a:rPr lang="en-US" dirty="0" smtClean="0"/>
              <a:t>Divides video files into multiple chucks</a:t>
            </a:r>
          </a:p>
          <a:p>
            <a:pPr lvl="1"/>
            <a:r>
              <a:rPr lang="en-US" dirty="0" smtClean="0"/>
              <a:t>Each chunk stored encoded at different bit rates</a:t>
            </a:r>
          </a:p>
          <a:p>
            <a:pPr lvl="1"/>
            <a:r>
              <a:rPr lang="en-US" dirty="0" smtClean="0"/>
              <a:t>Manifest file: provides URLs for different chunks</a:t>
            </a:r>
          </a:p>
          <a:p>
            <a:r>
              <a:rPr lang="en-US" dirty="0" smtClean="0"/>
              <a:t>Client</a:t>
            </a:r>
          </a:p>
          <a:p>
            <a:pPr lvl="1"/>
            <a:r>
              <a:rPr lang="en-US" dirty="0" smtClean="0"/>
              <a:t>Periodically measures server-to-client bandwidth</a:t>
            </a:r>
          </a:p>
          <a:p>
            <a:pPr lvl="1"/>
            <a:r>
              <a:rPr lang="en-US" dirty="0" smtClean="0"/>
              <a:t>Consulting manifest, requests one chunk at a time</a:t>
            </a:r>
          </a:p>
          <a:p>
            <a:pPr lvl="1"/>
            <a:r>
              <a:rPr lang="en-US" dirty="0" smtClean="0"/>
              <a:t>Chooses maximum coding rate sustainable given current bandwidth</a:t>
            </a:r>
          </a:p>
          <a:p>
            <a:pPr lvl="1"/>
            <a:r>
              <a:rPr lang="en-US" dirty="0" smtClean="0"/>
              <a:t>Can choose different coding rates at different points in time (depending on available bandwidth at time)</a:t>
            </a:r>
          </a:p>
        </p:txBody>
      </p:sp>
    </p:spTree>
    <p:extLst>
      <p:ext uri="{BB962C8B-B14F-4D97-AF65-F5344CB8AC3E}">
        <p14:creationId xmlns:p14="http://schemas.microsoft.com/office/powerpoint/2010/main" val="24498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CDNs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Limelight Networks</a:t>
            </a:r>
          </a:p>
          <a:p>
            <a:r>
              <a:rPr lang="en-US" dirty="0" smtClean="0"/>
              <a:t>Level 3 Communications</a:t>
            </a:r>
          </a:p>
          <a:p>
            <a:r>
              <a:rPr lang="en-US" dirty="0" smtClean="0"/>
              <a:t>Akamai Technologies</a:t>
            </a:r>
          </a:p>
          <a:p>
            <a:r>
              <a:rPr lang="en-US" dirty="0" smtClean="0"/>
              <a:t>Amazon </a:t>
            </a:r>
            <a:r>
              <a:rPr lang="en-US" dirty="0" err="1" smtClean="0"/>
              <a:t>CloudFront</a:t>
            </a:r>
            <a:endParaRPr lang="en-US" dirty="0" smtClean="0"/>
          </a:p>
          <a:p>
            <a:r>
              <a:rPr lang="en-US" dirty="0" err="1" smtClean="0"/>
              <a:t>CloudFlare</a:t>
            </a:r>
            <a:endParaRPr lang="en-US" dirty="0" smtClean="0"/>
          </a:p>
          <a:p>
            <a:r>
              <a:rPr lang="en-US" dirty="0" smtClean="0"/>
              <a:t>IBM Cloud Video</a:t>
            </a:r>
          </a:p>
          <a:p>
            <a:r>
              <a:rPr lang="en-US" dirty="0" err="1" smtClean="0"/>
              <a:t>Livestream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arch Engines">
  <a:themeElements>
    <a:clrScheme name="Custom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1 - CSS" id="{A9F95300-17D0-C845-92AA-829B010B7BE7}" vid="{A5DC916A-1AF4-684A-82FE-8F29E5F01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Search Engines.potx</Template>
  <TotalTime>30805</TotalTime>
  <Words>351</Words>
  <Application>Microsoft Macintosh PowerPoint</Application>
  <PresentationFormat>On-screen Show (4:3)</PresentationFormat>
  <Paragraphs>80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Search Engines</vt:lpstr>
      <vt:lpstr>Content Delivery Network</vt:lpstr>
      <vt:lpstr>CDN</vt:lpstr>
      <vt:lpstr>CDN</vt:lpstr>
      <vt:lpstr>Why use CDN?</vt:lpstr>
      <vt:lpstr>CDN: Simple Content Access Scenario</vt:lpstr>
      <vt:lpstr>CDN: Simple Content Access Scenario</vt:lpstr>
      <vt:lpstr>CDN Cluster Selection Strategy</vt:lpstr>
      <vt:lpstr>DASH - Dynamic Adaptive Streaming over HTTP</vt:lpstr>
      <vt:lpstr>Commercial CDNs</vt:lpstr>
      <vt:lpstr>Case Study: Netflix’s First Approach</vt:lpstr>
      <vt:lpstr>Netflix OpenConnect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Cascading Stylesheets</dc:title>
  <dc:creator>Gibbins N.M.</dc:creator>
  <cp:lastModifiedBy>Heather Packer</cp:lastModifiedBy>
  <cp:revision>218</cp:revision>
  <dcterms:created xsi:type="dcterms:W3CDTF">2017-10-22T16:39:59Z</dcterms:created>
  <dcterms:modified xsi:type="dcterms:W3CDTF">2018-12-20T16:54:39Z</dcterms:modified>
</cp:coreProperties>
</file>