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28"/>
  </p:notesMasterIdLst>
  <p:sldIdLst>
    <p:sldId id="296" r:id="rId3"/>
    <p:sldId id="291" r:id="rId4"/>
    <p:sldId id="295" r:id="rId5"/>
    <p:sldId id="281" r:id="rId6"/>
    <p:sldId id="272" r:id="rId7"/>
    <p:sldId id="273" r:id="rId8"/>
    <p:sldId id="274" r:id="rId9"/>
    <p:sldId id="282" r:id="rId10"/>
    <p:sldId id="275" r:id="rId11"/>
    <p:sldId id="283" r:id="rId12"/>
    <p:sldId id="276" r:id="rId13"/>
    <p:sldId id="277" r:id="rId14"/>
    <p:sldId id="292" r:id="rId15"/>
    <p:sldId id="278" r:id="rId16"/>
    <p:sldId id="279" r:id="rId17"/>
    <p:sldId id="287" r:id="rId18"/>
    <p:sldId id="286" r:id="rId19"/>
    <p:sldId id="285" r:id="rId20"/>
    <p:sldId id="261" r:id="rId21"/>
    <p:sldId id="288" r:id="rId22"/>
    <p:sldId id="289" r:id="rId23"/>
    <p:sldId id="294" r:id="rId24"/>
    <p:sldId id="290" r:id="rId25"/>
    <p:sldId id="293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72" autoAdjust="0"/>
  </p:normalViewPr>
  <p:slideViewPr>
    <p:cSldViewPr snapToGrid="0" snapToObjects="1">
      <p:cViewPr varScale="1">
        <p:scale>
          <a:sx n="118" d="100"/>
          <a:sy n="118" d="100"/>
        </p:scale>
        <p:origin x="-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6B4E-406D-8647-837E-97431D2D16A0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F05CC-A91C-0C4C-821B-5C977743E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05CC-A91C-0C4C-821B-5C977743E2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4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02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0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0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05CC-A91C-0C4C-821B-5C977743E2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4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37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05CC-A91C-0C4C-821B-5C977743E2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36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05CC-A91C-0C4C-821B-5C977743E2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05CC-A91C-0C4C-821B-5C977743E2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4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05CC-A91C-0C4C-821B-5C977743E2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3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66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0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8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E8BB5E83-09C5-4D49-BDE9-83D80AB2946C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ADBB02E2-BE7C-C941-957D-2AE12B1CFC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Privacy, the Internet and the Dark Web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COMP3220/6218</a:t>
            </a:r>
          </a:p>
          <a:p>
            <a:r>
              <a:rPr lang="en-US" dirty="0"/>
              <a:t>Web Infrastructure/Architecture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Heather S. Packer hp3@ecs.soton.ac.uk</a:t>
            </a:r>
          </a:p>
          <a:p>
            <a:r>
              <a:rPr lang="en-US" dirty="0" smtClean="0"/>
              <a:t>7/12/18</a:t>
            </a:r>
          </a:p>
        </p:txBody>
      </p:sp>
    </p:spTree>
    <p:extLst>
      <p:ext uri="{BB962C8B-B14F-4D97-AF65-F5344CB8AC3E}">
        <p14:creationId xmlns:p14="http://schemas.microsoft.com/office/powerpoint/2010/main" val="181108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>
            <a:off x="3159642" y="2741649"/>
            <a:ext cx="2143658" cy="1517977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0" y="2788119"/>
            <a:ext cx="1657383" cy="1657383"/>
          </a:xfrm>
          <a:prstGeom prst="rect">
            <a:avLst/>
          </a:prstGeom>
        </p:spPr>
      </p:pic>
      <p:pic>
        <p:nvPicPr>
          <p:cNvPr id="7" name="Picture 6" descr="2000px-Server-multipl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21" y="2292787"/>
            <a:ext cx="1872971" cy="26483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787927" y="3500639"/>
            <a:ext cx="281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eye-309166_960_7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465" y="2153396"/>
            <a:ext cx="863544" cy="4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04979"/>
            <a:ext cx="1657383" cy="1657383"/>
          </a:xfrm>
          <a:prstGeom prst="rect">
            <a:avLst/>
          </a:prstGeom>
        </p:spPr>
      </p:pic>
      <p:pic>
        <p:nvPicPr>
          <p:cNvPr id="7" name="Picture 6" descr="2000px-Server-multipl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59" y="2509647"/>
            <a:ext cx="1522429" cy="2152715"/>
          </a:xfrm>
          <a:prstGeom prst="rect">
            <a:avLst/>
          </a:prstGeom>
        </p:spPr>
      </p:pic>
      <p:pic>
        <p:nvPicPr>
          <p:cNvPr id="8" name="Picture 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1825272"/>
            <a:ext cx="1177004" cy="1177004"/>
          </a:xfrm>
          <a:prstGeom prst="rect">
            <a:avLst/>
          </a:prstGeom>
        </p:spPr>
      </p:pic>
      <p:pic>
        <p:nvPicPr>
          <p:cNvPr id="11" name="Picture 10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1825272"/>
            <a:ext cx="1177004" cy="1177004"/>
          </a:xfrm>
          <a:prstGeom prst="rect">
            <a:avLst/>
          </a:prstGeom>
        </p:spPr>
      </p:pic>
      <p:pic>
        <p:nvPicPr>
          <p:cNvPr id="12" name="Picture 11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1825272"/>
            <a:ext cx="1177004" cy="1177004"/>
          </a:xfrm>
          <a:prstGeom prst="rect">
            <a:avLst/>
          </a:prstGeom>
        </p:spPr>
      </p:pic>
      <p:pic>
        <p:nvPicPr>
          <p:cNvPr id="13" name="Picture 12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3294284"/>
            <a:ext cx="1177004" cy="1177004"/>
          </a:xfrm>
          <a:prstGeom prst="rect">
            <a:avLst/>
          </a:prstGeom>
        </p:spPr>
      </p:pic>
      <p:pic>
        <p:nvPicPr>
          <p:cNvPr id="14" name="Picture 13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4874219"/>
            <a:ext cx="1177004" cy="1177004"/>
          </a:xfrm>
          <a:prstGeom prst="rect">
            <a:avLst/>
          </a:prstGeom>
        </p:spPr>
      </p:pic>
      <p:pic>
        <p:nvPicPr>
          <p:cNvPr id="15" name="Picture 14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3294284"/>
            <a:ext cx="1177004" cy="1177004"/>
          </a:xfrm>
          <a:prstGeom prst="rect">
            <a:avLst/>
          </a:prstGeom>
        </p:spPr>
      </p:pic>
      <p:pic>
        <p:nvPicPr>
          <p:cNvPr id="16" name="Picture 1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4874219"/>
            <a:ext cx="1177004" cy="1177004"/>
          </a:xfrm>
          <a:prstGeom prst="rect">
            <a:avLst/>
          </a:prstGeom>
        </p:spPr>
      </p:pic>
      <p:pic>
        <p:nvPicPr>
          <p:cNvPr id="17" name="Picture 16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3294284"/>
            <a:ext cx="1177004" cy="1177004"/>
          </a:xfrm>
          <a:prstGeom prst="rect">
            <a:avLst/>
          </a:prstGeom>
        </p:spPr>
      </p:pic>
      <p:pic>
        <p:nvPicPr>
          <p:cNvPr id="18" name="Picture 1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4874219"/>
            <a:ext cx="1177004" cy="11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04979"/>
            <a:ext cx="1657383" cy="1657383"/>
          </a:xfrm>
          <a:prstGeom prst="rect">
            <a:avLst/>
          </a:prstGeom>
        </p:spPr>
      </p:pic>
      <p:pic>
        <p:nvPicPr>
          <p:cNvPr id="7" name="Picture 6" descr="2000px-Server-multipl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59" y="2509647"/>
            <a:ext cx="1522429" cy="2152715"/>
          </a:xfrm>
          <a:prstGeom prst="rect">
            <a:avLst/>
          </a:prstGeom>
        </p:spPr>
      </p:pic>
      <p:pic>
        <p:nvPicPr>
          <p:cNvPr id="8" name="Picture 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1825272"/>
            <a:ext cx="1177004" cy="1177004"/>
          </a:xfrm>
          <a:prstGeom prst="rect">
            <a:avLst/>
          </a:prstGeom>
        </p:spPr>
      </p:pic>
      <p:pic>
        <p:nvPicPr>
          <p:cNvPr id="11" name="Picture 10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1825272"/>
            <a:ext cx="1177004" cy="1177004"/>
          </a:xfrm>
          <a:prstGeom prst="rect">
            <a:avLst/>
          </a:prstGeom>
        </p:spPr>
      </p:pic>
      <p:pic>
        <p:nvPicPr>
          <p:cNvPr id="12" name="Picture 11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1825272"/>
            <a:ext cx="1177004" cy="1177004"/>
          </a:xfrm>
          <a:prstGeom prst="rect">
            <a:avLst/>
          </a:prstGeom>
        </p:spPr>
      </p:pic>
      <p:pic>
        <p:nvPicPr>
          <p:cNvPr id="13" name="Picture 12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3294284"/>
            <a:ext cx="1177004" cy="1177004"/>
          </a:xfrm>
          <a:prstGeom prst="rect">
            <a:avLst/>
          </a:prstGeom>
        </p:spPr>
      </p:pic>
      <p:pic>
        <p:nvPicPr>
          <p:cNvPr id="14" name="Picture 13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4874219"/>
            <a:ext cx="1177004" cy="1177004"/>
          </a:xfrm>
          <a:prstGeom prst="rect">
            <a:avLst/>
          </a:prstGeom>
        </p:spPr>
      </p:pic>
      <p:pic>
        <p:nvPicPr>
          <p:cNvPr id="15" name="Picture 14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3294284"/>
            <a:ext cx="1177004" cy="1177004"/>
          </a:xfrm>
          <a:prstGeom prst="rect">
            <a:avLst/>
          </a:prstGeom>
        </p:spPr>
      </p:pic>
      <p:pic>
        <p:nvPicPr>
          <p:cNvPr id="16" name="Picture 1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4874219"/>
            <a:ext cx="1177004" cy="1177004"/>
          </a:xfrm>
          <a:prstGeom prst="rect">
            <a:avLst/>
          </a:prstGeom>
        </p:spPr>
      </p:pic>
      <p:pic>
        <p:nvPicPr>
          <p:cNvPr id="17" name="Picture 16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3294284"/>
            <a:ext cx="1177004" cy="1177004"/>
          </a:xfrm>
          <a:prstGeom prst="rect">
            <a:avLst/>
          </a:prstGeom>
        </p:spPr>
      </p:pic>
      <p:pic>
        <p:nvPicPr>
          <p:cNvPr id="18" name="Picture 1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4874219"/>
            <a:ext cx="1177004" cy="1177004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8" idx="1"/>
          </p:cNvCxnSpPr>
          <p:nvPr/>
        </p:nvCxnSpPr>
        <p:spPr bwMode="auto">
          <a:xfrm flipV="1">
            <a:off x="1981383" y="2413774"/>
            <a:ext cx="589821" cy="13501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8" idx="3"/>
            <a:endCxn id="18" idx="1"/>
          </p:cNvCxnSpPr>
          <p:nvPr/>
        </p:nvCxnSpPr>
        <p:spPr bwMode="auto">
          <a:xfrm>
            <a:off x="3748208" y="2413774"/>
            <a:ext cx="384846" cy="30489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8" idx="3"/>
            <a:endCxn id="17" idx="1"/>
          </p:cNvCxnSpPr>
          <p:nvPr/>
        </p:nvCxnSpPr>
        <p:spPr bwMode="auto">
          <a:xfrm flipV="1">
            <a:off x="5310058" y="3882786"/>
            <a:ext cx="356353" cy="15799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7123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04979"/>
            <a:ext cx="1657383" cy="1657383"/>
          </a:xfrm>
          <a:prstGeom prst="rect">
            <a:avLst/>
          </a:prstGeom>
        </p:spPr>
      </p:pic>
      <p:pic>
        <p:nvPicPr>
          <p:cNvPr id="7" name="Picture 6" descr="2000px-Server-multipl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59" y="2509647"/>
            <a:ext cx="1522429" cy="2152715"/>
          </a:xfrm>
          <a:prstGeom prst="rect">
            <a:avLst/>
          </a:prstGeom>
        </p:spPr>
      </p:pic>
      <p:pic>
        <p:nvPicPr>
          <p:cNvPr id="8" name="Picture 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1825272"/>
            <a:ext cx="1177004" cy="1177004"/>
          </a:xfrm>
          <a:prstGeom prst="rect">
            <a:avLst/>
          </a:prstGeom>
        </p:spPr>
      </p:pic>
      <p:pic>
        <p:nvPicPr>
          <p:cNvPr id="11" name="Picture 10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1825272"/>
            <a:ext cx="1177004" cy="1177004"/>
          </a:xfrm>
          <a:prstGeom prst="rect">
            <a:avLst/>
          </a:prstGeom>
        </p:spPr>
      </p:pic>
      <p:pic>
        <p:nvPicPr>
          <p:cNvPr id="12" name="Picture 11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1825272"/>
            <a:ext cx="1177004" cy="1177004"/>
          </a:xfrm>
          <a:prstGeom prst="rect">
            <a:avLst/>
          </a:prstGeom>
        </p:spPr>
      </p:pic>
      <p:pic>
        <p:nvPicPr>
          <p:cNvPr id="13" name="Picture 12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3294284"/>
            <a:ext cx="1177004" cy="1177004"/>
          </a:xfrm>
          <a:prstGeom prst="rect">
            <a:avLst/>
          </a:prstGeom>
        </p:spPr>
      </p:pic>
      <p:pic>
        <p:nvPicPr>
          <p:cNvPr id="14" name="Picture 13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4874219"/>
            <a:ext cx="1177004" cy="1177004"/>
          </a:xfrm>
          <a:prstGeom prst="rect">
            <a:avLst/>
          </a:prstGeom>
        </p:spPr>
      </p:pic>
      <p:pic>
        <p:nvPicPr>
          <p:cNvPr id="15" name="Picture 14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3294284"/>
            <a:ext cx="1177004" cy="1177004"/>
          </a:xfrm>
          <a:prstGeom prst="rect">
            <a:avLst/>
          </a:prstGeom>
        </p:spPr>
      </p:pic>
      <p:pic>
        <p:nvPicPr>
          <p:cNvPr id="16" name="Picture 1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4874219"/>
            <a:ext cx="1177004" cy="1177004"/>
          </a:xfrm>
          <a:prstGeom prst="rect">
            <a:avLst/>
          </a:prstGeom>
        </p:spPr>
      </p:pic>
      <p:pic>
        <p:nvPicPr>
          <p:cNvPr id="17" name="Picture 16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3294284"/>
            <a:ext cx="1177004" cy="1177004"/>
          </a:xfrm>
          <a:prstGeom prst="rect">
            <a:avLst/>
          </a:prstGeom>
        </p:spPr>
      </p:pic>
      <p:pic>
        <p:nvPicPr>
          <p:cNvPr id="18" name="Picture 1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4874219"/>
            <a:ext cx="1177004" cy="1177004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8" idx="1"/>
          </p:cNvCxnSpPr>
          <p:nvPr/>
        </p:nvCxnSpPr>
        <p:spPr bwMode="auto">
          <a:xfrm flipV="1">
            <a:off x="1981383" y="2413774"/>
            <a:ext cx="589821" cy="13501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8" idx="3"/>
            <a:endCxn id="18" idx="1"/>
          </p:cNvCxnSpPr>
          <p:nvPr/>
        </p:nvCxnSpPr>
        <p:spPr bwMode="auto">
          <a:xfrm>
            <a:off x="3748208" y="2413774"/>
            <a:ext cx="384846" cy="30489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8" idx="3"/>
            <a:endCxn id="17" idx="1"/>
          </p:cNvCxnSpPr>
          <p:nvPr/>
        </p:nvCxnSpPr>
        <p:spPr bwMode="auto">
          <a:xfrm flipV="1">
            <a:off x="5310058" y="3882786"/>
            <a:ext cx="356353" cy="15799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7" idx="3"/>
            <a:endCxn id="7" idx="1"/>
          </p:cNvCxnSpPr>
          <p:nvPr/>
        </p:nvCxnSpPr>
        <p:spPr bwMode="auto">
          <a:xfrm flipV="1">
            <a:off x="6843415" y="3586005"/>
            <a:ext cx="448744" cy="296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80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04979"/>
            <a:ext cx="1657383" cy="1657383"/>
          </a:xfrm>
          <a:prstGeom prst="rect">
            <a:avLst/>
          </a:prstGeom>
        </p:spPr>
      </p:pic>
      <p:pic>
        <p:nvPicPr>
          <p:cNvPr id="7" name="Picture 6" descr="2000px-Server-multipl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59" y="2509647"/>
            <a:ext cx="1522429" cy="2152715"/>
          </a:xfrm>
          <a:prstGeom prst="rect">
            <a:avLst/>
          </a:prstGeom>
        </p:spPr>
      </p:pic>
      <p:pic>
        <p:nvPicPr>
          <p:cNvPr id="8" name="Picture 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1825272"/>
            <a:ext cx="1177004" cy="1177004"/>
          </a:xfrm>
          <a:prstGeom prst="rect">
            <a:avLst/>
          </a:prstGeom>
        </p:spPr>
      </p:pic>
      <p:pic>
        <p:nvPicPr>
          <p:cNvPr id="11" name="Picture 10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1825272"/>
            <a:ext cx="1177004" cy="1177004"/>
          </a:xfrm>
          <a:prstGeom prst="rect">
            <a:avLst/>
          </a:prstGeom>
        </p:spPr>
      </p:pic>
      <p:pic>
        <p:nvPicPr>
          <p:cNvPr id="12" name="Picture 11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1825272"/>
            <a:ext cx="1177004" cy="1177004"/>
          </a:xfrm>
          <a:prstGeom prst="rect">
            <a:avLst/>
          </a:prstGeom>
        </p:spPr>
      </p:pic>
      <p:pic>
        <p:nvPicPr>
          <p:cNvPr id="13" name="Picture 12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3294284"/>
            <a:ext cx="1177004" cy="1177004"/>
          </a:xfrm>
          <a:prstGeom prst="rect">
            <a:avLst/>
          </a:prstGeom>
        </p:spPr>
      </p:pic>
      <p:pic>
        <p:nvPicPr>
          <p:cNvPr id="14" name="Picture 13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4874219"/>
            <a:ext cx="1177004" cy="1177004"/>
          </a:xfrm>
          <a:prstGeom prst="rect">
            <a:avLst/>
          </a:prstGeom>
        </p:spPr>
      </p:pic>
      <p:pic>
        <p:nvPicPr>
          <p:cNvPr id="15" name="Picture 14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3294284"/>
            <a:ext cx="1177004" cy="1177004"/>
          </a:xfrm>
          <a:prstGeom prst="rect">
            <a:avLst/>
          </a:prstGeom>
        </p:spPr>
      </p:pic>
      <p:pic>
        <p:nvPicPr>
          <p:cNvPr id="16" name="Picture 1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4874219"/>
            <a:ext cx="1177004" cy="1177004"/>
          </a:xfrm>
          <a:prstGeom prst="rect">
            <a:avLst/>
          </a:prstGeom>
        </p:spPr>
      </p:pic>
      <p:pic>
        <p:nvPicPr>
          <p:cNvPr id="17" name="Picture 16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3294284"/>
            <a:ext cx="1177004" cy="1177004"/>
          </a:xfrm>
          <a:prstGeom prst="rect">
            <a:avLst/>
          </a:prstGeom>
        </p:spPr>
      </p:pic>
      <p:pic>
        <p:nvPicPr>
          <p:cNvPr id="18" name="Picture 1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4874219"/>
            <a:ext cx="1177004" cy="1177004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8" idx="1"/>
          </p:cNvCxnSpPr>
          <p:nvPr/>
        </p:nvCxnSpPr>
        <p:spPr bwMode="auto">
          <a:xfrm flipV="1">
            <a:off x="1981383" y="2413774"/>
            <a:ext cx="589821" cy="13501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8" idx="3"/>
            <a:endCxn id="18" idx="1"/>
          </p:cNvCxnSpPr>
          <p:nvPr/>
        </p:nvCxnSpPr>
        <p:spPr bwMode="auto">
          <a:xfrm>
            <a:off x="3748208" y="2413774"/>
            <a:ext cx="384846" cy="30489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8" idx="3"/>
            <a:endCxn id="17" idx="1"/>
          </p:cNvCxnSpPr>
          <p:nvPr/>
        </p:nvCxnSpPr>
        <p:spPr bwMode="auto">
          <a:xfrm flipV="1">
            <a:off x="5310058" y="3882786"/>
            <a:ext cx="356353" cy="15799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7" idx="3"/>
            <a:endCxn id="7" idx="1"/>
          </p:cNvCxnSpPr>
          <p:nvPr/>
        </p:nvCxnSpPr>
        <p:spPr bwMode="auto">
          <a:xfrm flipV="1">
            <a:off x="6843415" y="3586005"/>
            <a:ext cx="448744" cy="296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eye-309166_960_7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9739" y="3155910"/>
            <a:ext cx="532420" cy="2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Hidden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to create private websites and other apps </a:t>
            </a:r>
          </a:p>
          <a:p>
            <a:r>
              <a:rPr lang="en-US" dirty="0" smtClean="0"/>
              <a:t>Can only be found using the TOR browser</a:t>
            </a:r>
          </a:p>
          <a:p>
            <a:r>
              <a:rPr lang="en-US" dirty="0" smtClean="0"/>
              <a:t>Content remains within the TOR network </a:t>
            </a:r>
            <a:r>
              <a:rPr lang="mr-IN" dirty="0" smtClean="0"/>
              <a:t>–</a:t>
            </a:r>
            <a:r>
              <a:rPr lang="en-US" dirty="0" smtClean="0"/>
              <a:t> does not use exit nodes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669404" y="3925120"/>
            <a:ext cx="4290303" cy="2781018"/>
            <a:chOff x="324000" y="1825272"/>
            <a:chExt cx="6519415" cy="4225951"/>
          </a:xfrm>
        </p:grpSpPr>
        <p:pic>
          <p:nvPicPr>
            <p:cNvPr id="6" name="Picture 5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04979"/>
              <a:ext cx="1657383" cy="1657383"/>
            </a:xfrm>
            <a:prstGeom prst="rect">
              <a:avLst/>
            </a:prstGeom>
          </p:spPr>
        </p:pic>
        <p:pic>
          <p:nvPicPr>
            <p:cNvPr id="7" name="Picture 6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204" y="1825272"/>
              <a:ext cx="1177004" cy="1177004"/>
            </a:xfrm>
            <a:prstGeom prst="rect">
              <a:avLst/>
            </a:prstGeom>
          </p:spPr>
        </p:pic>
        <p:pic>
          <p:nvPicPr>
            <p:cNvPr id="8" name="Picture 7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054" y="1825272"/>
              <a:ext cx="1177004" cy="1177004"/>
            </a:xfrm>
            <a:prstGeom prst="rect">
              <a:avLst/>
            </a:prstGeom>
          </p:spPr>
        </p:pic>
        <p:pic>
          <p:nvPicPr>
            <p:cNvPr id="9" name="Picture 8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411" y="1825272"/>
              <a:ext cx="1177004" cy="1177004"/>
            </a:xfrm>
            <a:prstGeom prst="rect">
              <a:avLst/>
            </a:prstGeom>
          </p:spPr>
        </p:pic>
        <p:pic>
          <p:nvPicPr>
            <p:cNvPr id="10" name="Picture 9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204" y="3294284"/>
              <a:ext cx="1177004" cy="1177004"/>
            </a:xfrm>
            <a:prstGeom prst="rect">
              <a:avLst/>
            </a:prstGeom>
          </p:spPr>
        </p:pic>
        <p:pic>
          <p:nvPicPr>
            <p:cNvPr id="11" name="Picture 10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204" y="4874219"/>
              <a:ext cx="1177004" cy="1177004"/>
            </a:xfrm>
            <a:prstGeom prst="rect">
              <a:avLst/>
            </a:prstGeom>
          </p:spPr>
        </p:pic>
        <p:pic>
          <p:nvPicPr>
            <p:cNvPr id="12" name="Picture 11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054" y="3294284"/>
              <a:ext cx="1177004" cy="1177004"/>
            </a:xfrm>
            <a:prstGeom prst="rect">
              <a:avLst/>
            </a:prstGeom>
          </p:spPr>
        </p:pic>
        <p:pic>
          <p:nvPicPr>
            <p:cNvPr id="13" name="Picture 12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411" y="4874219"/>
              <a:ext cx="1177004" cy="1177004"/>
            </a:xfrm>
            <a:prstGeom prst="rect">
              <a:avLst/>
            </a:prstGeom>
          </p:spPr>
        </p:pic>
        <p:pic>
          <p:nvPicPr>
            <p:cNvPr id="14" name="Picture 13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411" y="3294284"/>
              <a:ext cx="1177004" cy="1177004"/>
            </a:xfrm>
            <a:prstGeom prst="rect">
              <a:avLst/>
            </a:prstGeom>
          </p:spPr>
        </p:pic>
        <p:pic>
          <p:nvPicPr>
            <p:cNvPr id="15" name="Picture 14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054" y="4874219"/>
              <a:ext cx="1177004" cy="1177004"/>
            </a:xfrm>
            <a:prstGeom prst="rect">
              <a:avLst/>
            </a:prstGeom>
            <a:effectLst>
              <a:glow rad="101600">
                <a:schemeClr val="tx2">
                  <a:lumMod val="50000"/>
                  <a:lumOff val="50000"/>
                  <a:alpha val="75000"/>
                </a:schemeClr>
              </a:glow>
            </a:effectLst>
          </p:spPr>
        </p:pic>
        <p:cxnSp>
          <p:nvCxnSpPr>
            <p:cNvPr id="16" name="Straight Connector 15"/>
            <p:cNvCxnSpPr>
              <a:endCxn id="7" idx="1"/>
            </p:cNvCxnSpPr>
            <p:nvPr/>
          </p:nvCxnSpPr>
          <p:spPr bwMode="auto">
            <a:xfrm flipV="1">
              <a:off x="1981383" y="2413774"/>
              <a:ext cx="589821" cy="13501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7" idx="3"/>
              <a:endCxn id="15" idx="1"/>
            </p:cNvCxnSpPr>
            <p:nvPr/>
          </p:nvCxnSpPr>
          <p:spPr bwMode="auto">
            <a:xfrm>
              <a:off x="3748208" y="2413774"/>
              <a:ext cx="384846" cy="30489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667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</a:t>
            </a:r>
            <a:r>
              <a:rPr lang="en-US" dirty="0"/>
              <a:t>H</a:t>
            </a:r>
            <a:r>
              <a:rPr lang="en-US" dirty="0" smtClean="0"/>
              <a:t>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4" name="Picture 3" descr="Screen Shot 2018-12-06 at 21.10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1" y="1668070"/>
            <a:ext cx="8888216" cy="44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5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8534"/>
            <a:ext cx="8229600" cy="384693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Who would want to use TOR?</a:t>
            </a:r>
            <a:br>
              <a:rPr lang="en-US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3217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570"/>
            <a:ext cx="8229600" cy="39518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Should we all go dark*?</a:t>
            </a:r>
            <a:br>
              <a:rPr lang="en-US" dirty="0" smtClean="0"/>
            </a:br>
            <a:r>
              <a:rPr lang="en-US" sz="2000" dirty="0" smtClean="0"/>
              <a:t>*(everyone using TOR and/or private networks)</a:t>
            </a:r>
          </a:p>
        </p:txBody>
      </p:sp>
    </p:spTree>
    <p:extLst>
      <p:ext uri="{BB962C8B-B14F-4D97-AF65-F5344CB8AC3E}">
        <p14:creationId xmlns:p14="http://schemas.microsoft.com/office/powerpoint/2010/main" val="4111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Laws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4625" lvl="1" indent="-174625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Current </a:t>
            </a:r>
            <a:r>
              <a:rPr lang="en-US" dirty="0"/>
              <a:t>laws are vaguely applicable to the </a:t>
            </a:r>
            <a:r>
              <a:rPr lang="en-US" dirty="0" smtClean="0"/>
              <a:t>dark web</a:t>
            </a:r>
          </a:p>
          <a:p>
            <a:pPr marL="174625" lvl="1" indent="-174625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Hacking is regulated by the Computer </a:t>
            </a:r>
            <a:r>
              <a:rPr lang="en-US" dirty="0"/>
              <a:t>Misuse Act </a:t>
            </a:r>
            <a:r>
              <a:rPr lang="en-US" dirty="0" smtClean="0"/>
              <a:t>(UK) and Computer Fraud and Abuse Act (US),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44625" lvl="2" indent="-174625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Bans trespassing, </a:t>
            </a:r>
            <a:r>
              <a:rPr lang="en-US" dirty="0" err="1" smtClean="0"/>
              <a:t>unauthorised</a:t>
            </a:r>
            <a:r>
              <a:rPr lang="en-US" dirty="0" smtClean="0"/>
              <a:t> accessing and damaging computers</a:t>
            </a:r>
          </a:p>
          <a:p>
            <a:pPr marL="714625" lvl="3" indent="-174625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DarkWeb</a:t>
            </a:r>
            <a:r>
              <a:rPr lang="en-US" dirty="0" smtClean="0"/>
              <a:t> enables hackers (Purchase malware, Collection of ransom from </a:t>
            </a:r>
            <a:r>
              <a:rPr lang="en-US" dirty="0" err="1" smtClean="0"/>
              <a:t>ransomware</a:t>
            </a:r>
            <a:r>
              <a:rPr lang="en-US" dirty="0" smtClean="0"/>
              <a:t> attacks)</a:t>
            </a:r>
          </a:p>
          <a:p>
            <a:pPr marL="444625" lvl="2" indent="-174625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Bars trafficking, </a:t>
            </a:r>
            <a:r>
              <a:rPr lang="en-US" dirty="0" err="1" smtClean="0"/>
              <a:t>unauthorised</a:t>
            </a:r>
            <a:r>
              <a:rPr lang="en-US" dirty="0" smtClean="0"/>
              <a:t> computer access and computer espionage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587"/>
            <a:ext cx="8229600" cy="39938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Should we care about privacy on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60633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 Road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Laundering</a:t>
            </a:r>
          </a:p>
          <a:p>
            <a:r>
              <a:rPr lang="en-US" b="1" dirty="0" smtClean="0"/>
              <a:t>Computer hacking</a:t>
            </a:r>
          </a:p>
          <a:p>
            <a:r>
              <a:rPr lang="en-US" dirty="0" smtClean="0"/>
              <a:t>Conspiracy to traffic narcotics</a:t>
            </a:r>
          </a:p>
          <a:p>
            <a:r>
              <a:rPr lang="en-US" dirty="0" smtClean="0"/>
              <a:t>Attempting to kill people</a:t>
            </a:r>
          </a:p>
          <a:p>
            <a:r>
              <a:rPr lang="en-US" dirty="0" smtClean="0"/>
              <a:t>Running a criminal enterprise</a:t>
            </a:r>
          </a:p>
          <a:p>
            <a:r>
              <a:rPr lang="en-US" dirty="0" smtClean="0"/>
              <a:t>Orchestrating a conspiracy to sell fake IDs</a:t>
            </a:r>
          </a:p>
          <a:p>
            <a:r>
              <a:rPr lang="en-US" b="1" dirty="0" smtClean="0"/>
              <a:t>Conspiracy to sell hacking tools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003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1090"/>
            <a:ext cx="8229600" cy="400437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role should the government play in the Dark Web?</a:t>
            </a:r>
            <a:br>
              <a:rPr lang="en-US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02816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1090"/>
            <a:ext cx="8229600" cy="400437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role should the government play in the Dark Web?</a:t>
            </a:r>
            <a:br>
              <a:rPr lang="en-US" dirty="0" smtClean="0"/>
            </a:b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6303" y="4481904"/>
            <a:ext cx="13559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000" dirty="0" smtClean="0"/>
              <a:t>Should </a:t>
            </a:r>
            <a:r>
              <a:rPr lang="en-US" sz="2000" dirty="0"/>
              <a:t>anonymity on the web be banned</a:t>
            </a:r>
            <a:r>
              <a:rPr lang="en-US" sz="2000" dirty="0" smtClean="0"/>
              <a:t>?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How </a:t>
            </a:r>
            <a:r>
              <a:rPr lang="en-US" sz="2000" dirty="0"/>
              <a:t>should we handle coordinating regulations internationally</a:t>
            </a:r>
            <a:r>
              <a:rPr lang="en-US" sz="2000" dirty="0" smtClean="0"/>
              <a:t>?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Some </a:t>
            </a:r>
            <a:r>
              <a:rPr lang="en-US" sz="2000" dirty="0"/>
              <a:t>content all agree is illegal, some is not</a:t>
            </a:r>
          </a:p>
        </p:txBody>
      </p:sp>
    </p:spTree>
    <p:extLst>
      <p:ext uri="{BB962C8B-B14F-4D97-AF65-F5344CB8AC3E}">
        <p14:creationId xmlns:p14="http://schemas.microsoft.com/office/powerpoint/2010/main" val="1434981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1661"/>
            <a:ext cx="8229600" cy="420380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are the appropriate tactics for government intervention on the Dark Web?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0134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1661"/>
            <a:ext cx="8229600" cy="420380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are the appropriate tactics for government intervention on the Dark Web?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8213" y="3684198"/>
            <a:ext cx="8268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400" dirty="0" smtClean="0"/>
              <a:t>What </a:t>
            </a:r>
            <a:r>
              <a:rPr lang="en-US" sz="2400" dirty="0"/>
              <a:t>can we do to deter people from starting nefarious hidden </a:t>
            </a:r>
            <a:r>
              <a:rPr lang="en-US" sz="2400" dirty="0" smtClean="0"/>
              <a:t>services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Should </a:t>
            </a:r>
            <a:r>
              <a:rPr lang="en-US" sz="2400" dirty="0"/>
              <a:t>we make users accountable for their actions</a:t>
            </a:r>
            <a:r>
              <a:rPr lang="en-US" sz="2400" dirty="0" smtClean="0"/>
              <a:t>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7992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2082"/>
            <a:ext cx="8229600" cy="3983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If the tracked services is one privacy extreme and Dark Web is another, is there a middle ground?</a:t>
            </a:r>
            <a:br>
              <a:rPr lang="en-US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6649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587"/>
            <a:ext cx="8229600" cy="39938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Should we care about privacy on the Internet?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640" y="4020071"/>
            <a:ext cx="7577582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Sharing your personal data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Sharing </a:t>
            </a:r>
            <a:r>
              <a:rPr lang="en-US" sz="2400" dirty="0" err="1"/>
              <a:t>fitbit</a:t>
            </a:r>
            <a:r>
              <a:rPr lang="en-US" sz="2400" dirty="0"/>
              <a:t> </a:t>
            </a:r>
            <a:r>
              <a:rPr lang="en-US" sz="2400" dirty="0" smtClean="0"/>
              <a:t>data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Sharing </a:t>
            </a:r>
            <a:r>
              <a:rPr lang="en-US" sz="2400" dirty="0"/>
              <a:t>your home plan </a:t>
            </a:r>
            <a:r>
              <a:rPr lang="en-US" sz="2400" dirty="0" smtClean="0"/>
              <a:t>(Roomba)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3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err="1" smtClean="0"/>
              <a:t>vs</a:t>
            </a:r>
            <a:r>
              <a:rPr lang="en-US" dirty="0" smtClean="0"/>
              <a:t> World Wide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Internet is a global system</a:t>
            </a:r>
          </a:p>
          <a:p>
            <a:pPr lvl="1"/>
            <a:r>
              <a:rPr lang="en-US" dirty="0" smtClean="0"/>
              <a:t>Collection of interconnected computer networks</a:t>
            </a:r>
          </a:p>
          <a:p>
            <a:pPr lvl="1"/>
            <a:r>
              <a:rPr lang="en-US" dirty="0" smtClean="0"/>
              <a:t>Using Internet protocols to link devices</a:t>
            </a:r>
          </a:p>
          <a:p>
            <a:pPr lvl="1"/>
            <a:r>
              <a:rPr lang="en-US" dirty="0" smtClean="0"/>
              <a:t>Provides the backbone for services</a:t>
            </a:r>
          </a:p>
          <a:p>
            <a:pPr lvl="2"/>
            <a:r>
              <a:rPr lang="en-US" dirty="0" smtClean="0"/>
              <a:t>World Wide Web</a:t>
            </a:r>
          </a:p>
          <a:p>
            <a:pPr lvl="2"/>
            <a:r>
              <a:rPr lang="en-US" dirty="0" smtClean="0"/>
              <a:t>Email</a:t>
            </a:r>
          </a:p>
          <a:p>
            <a:pPr lvl="2"/>
            <a:r>
              <a:rPr lang="en-US" dirty="0" smtClean="0"/>
              <a:t>File sharing</a:t>
            </a:r>
          </a:p>
          <a:p>
            <a:pPr lvl="2"/>
            <a:r>
              <a:rPr lang="en-US" dirty="0" err="1" smtClean="0"/>
              <a:t>Darknets</a:t>
            </a:r>
            <a:endParaRPr lang="en-US" dirty="0" smtClean="0"/>
          </a:p>
          <a:p>
            <a:pPr lvl="2"/>
            <a:r>
              <a:rPr lang="en-US" dirty="0" smtClean="0"/>
              <a:t>Social Networking (messaging) </a:t>
            </a:r>
          </a:p>
        </p:txBody>
      </p:sp>
    </p:spTree>
    <p:extLst>
      <p:ext uri="{BB962C8B-B14F-4D97-AF65-F5344CB8AC3E}">
        <p14:creationId xmlns:p14="http://schemas.microsoft.com/office/powerpoint/2010/main" val="126255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err="1" smtClean="0"/>
              <a:t>vs</a:t>
            </a:r>
            <a:r>
              <a:rPr lang="en-US" dirty="0" smtClean="0"/>
              <a:t> World Wide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Internet is a global system</a:t>
            </a:r>
          </a:p>
          <a:p>
            <a:pPr lvl="1"/>
            <a:r>
              <a:rPr lang="en-US" dirty="0" smtClean="0"/>
              <a:t>Collection of interconnected computer networks</a:t>
            </a:r>
          </a:p>
          <a:p>
            <a:pPr lvl="1"/>
            <a:r>
              <a:rPr lang="en-US" dirty="0" smtClean="0"/>
              <a:t>Using Internet protocols to link devices</a:t>
            </a:r>
          </a:p>
          <a:p>
            <a:pPr lvl="1"/>
            <a:r>
              <a:rPr lang="en-US" dirty="0" smtClean="0"/>
              <a:t>Provides the backbone for services</a:t>
            </a:r>
          </a:p>
          <a:p>
            <a:pPr lvl="2"/>
            <a:r>
              <a:rPr lang="en-US" b="1" dirty="0" smtClean="0"/>
              <a:t>World Wide Web (Surface and Deep Web)</a:t>
            </a:r>
          </a:p>
          <a:p>
            <a:pPr lvl="2"/>
            <a:r>
              <a:rPr lang="en-US" dirty="0" smtClean="0"/>
              <a:t>Email</a:t>
            </a:r>
          </a:p>
          <a:p>
            <a:pPr lvl="2"/>
            <a:r>
              <a:rPr lang="en-US" dirty="0" smtClean="0"/>
              <a:t>File sharing</a:t>
            </a:r>
          </a:p>
          <a:p>
            <a:pPr lvl="2"/>
            <a:r>
              <a:rPr lang="en-US" b="1" dirty="0" err="1" smtClean="0"/>
              <a:t>Darknets</a:t>
            </a:r>
            <a:r>
              <a:rPr lang="en-US" b="1" dirty="0" smtClean="0"/>
              <a:t> (Dark Web)</a:t>
            </a:r>
          </a:p>
          <a:p>
            <a:pPr lvl="2"/>
            <a:r>
              <a:rPr lang="en-US" dirty="0"/>
              <a:t>Social Networking (messaging)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45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Deep Web?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 content which is not </a:t>
            </a:r>
            <a:r>
              <a:rPr lang="en-US" dirty="0"/>
              <a:t>indexed by standard search engines</a:t>
            </a:r>
          </a:p>
          <a:p>
            <a:r>
              <a:rPr lang="en-US" dirty="0" smtClean="0"/>
              <a:t>Content of the deep web is hidden behind HTML forms</a:t>
            </a:r>
          </a:p>
        </p:txBody>
      </p:sp>
    </p:spTree>
    <p:extLst>
      <p:ext uri="{BB962C8B-B14F-4D97-AF65-F5344CB8AC3E}">
        <p14:creationId xmlns:p14="http://schemas.microsoft.com/office/powerpoint/2010/main" val="357615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Deep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66396" y="1692000"/>
            <a:ext cx="4832400" cy="44690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Early </a:t>
            </a:r>
            <a:r>
              <a:rPr lang="en-US" dirty="0"/>
              <a:t>estimates </a:t>
            </a:r>
            <a:r>
              <a:rPr lang="en-US" dirty="0" smtClean="0"/>
              <a:t>suggest it is 400-550 times </a:t>
            </a:r>
            <a:r>
              <a:rPr lang="en-US" dirty="0"/>
              <a:t>larger than the surface web. </a:t>
            </a:r>
            <a:endParaRPr lang="en-US" dirty="0" smtClean="0"/>
          </a:p>
          <a:p>
            <a:r>
              <a:rPr lang="en-US" dirty="0" smtClean="0"/>
              <a:t>2001 - speculated it was 7.5 </a:t>
            </a:r>
            <a:r>
              <a:rPr lang="en-US" dirty="0"/>
              <a:t>petabytes</a:t>
            </a:r>
            <a:r>
              <a:rPr lang="en-US" dirty="0" smtClean="0"/>
              <a:t>.</a:t>
            </a:r>
          </a:p>
          <a:p>
            <a:r>
              <a:rPr lang="en-US" dirty="0"/>
              <a:t>2004 </a:t>
            </a:r>
            <a:r>
              <a:rPr lang="en-US" dirty="0" smtClean="0"/>
              <a:t>- around </a:t>
            </a:r>
            <a:r>
              <a:rPr lang="en-US" dirty="0"/>
              <a:t>300,000 </a:t>
            </a:r>
            <a:r>
              <a:rPr lang="en-US" dirty="0" smtClean="0"/>
              <a:t>websites</a:t>
            </a:r>
          </a:p>
          <a:p>
            <a:r>
              <a:rPr lang="en-US" dirty="0" smtClean="0"/>
              <a:t>2006 - 14,000 deep websites in the Russian WWW</a:t>
            </a:r>
          </a:p>
          <a:p>
            <a:r>
              <a:rPr lang="en-US" dirty="0"/>
              <a:t>Estimated that 99% of web content is hidden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ceberg201505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6" r="15083"/>
          <a:stretch/>
        </p:blipFill>
        <p:spPr>
          <a:xfrm>
            <a:off x="324000" y="1751116"/>
            <a:ext cx="3697200" cy="45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Dark Web?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WWW content existing on </a:t>
            </a:r>
            <a:r>
              <a:rPr lang="en-US" dirty="0" err="1"/>
              <a:t>darknets</a:t>
            </a:r>
            <a:r>
              <a:rPr lang="en-US" dirty="0"/>
              <a:t>, overlay networks which use the Internet</a:t>
            </a:r>
          </a:p>
          <a:p>
            <a:r>
              <a:rPr lang="en-US" dirty="0"/>
              <a:t>They require specific software, configurations and </a:t>
            </a:r>
            <a:r>
              <a:rPr lang="en-US" dirty="0" err="1"/>
              <a:t>authorisation</a:t>
            </a:r>
            <a:r>
              <a:rPr lang="en-US" dirty="0"/>
              <a:t> to access</a:t>
            </a:r>
          </a:p>
        </p:txBody>
      </p:sp>
    </p:spTree>
    <p:extLst>
      <p:ext uri="{BB962C8B-B14F-4D97-AF65-F5344CB8AC3E}">
        <p14:creationId xmlns:p14="http://schemas.microsoft.com/office/powerpoint/2010/main" val="257432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4686000" cy="4469088"/>
          </a:xfrm>
        </p:spPr>
        <p:txBody>
          <a:bodyPr>
            <a:normAutofit/>
          </a:bodyPr>
          <a:lstStyle/>
          <a:p>
            <a:r>
              <a:rPr lang="en-US" dirty="0" smtClean="0"/>
              <a:t>The onion router</a:t>
            </a:r>
          </a:p>
          <a:p>
            <a:pPr lvl="1"/>
            <a:r>
              <a:rPr lang="en-US" dirty="0" smtClean="0"/>
              <a:t>TOR browser</a:t>
            </a:r>
          </a:p>
          <a:p>
            <a:pPr lvl="1"/>
            <a:r>
              <a:rPr lang="en-US" dirty="0" smtClean="0"/>
              <a:t>TOR network</a:t>
            </a:r>
          </a:p>
          <a:p>
            <a:r>
              <a:rPr lang="en-US" dirty="0" smtClean="0"/>
              <a:t>Browse the web anonymously </a:t>
            </a:r>
          </a:p>
          <a:p>
            <a:r>
              <a:rPr lang="en-US" dirty="0" smtClean="0"/>
              <a:t>Developed 1990s by US Naval Research Lab</a:t>
            </a:r>
          </a:p>
          <a:p>
            <a:pPr lvl="1"/>
            <a:r>
              <a:rPr lang="en-US" dirty="0" smtClean="0"/>
              <a:t>Protect US intelligence online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300px-Tor-logo-2011-flat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00" y="1692000"/>
            <a:ext cx="3810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92347"/>
      </p:ext>
    </p:extLst>
  </p:cSld>
  <p:clrMapOvr>
    <a:masterClrMapping/>
  </p:clrMapOvr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1 - CSS" id="{A9F95300-17D0-C845-92AA-829B010B7BE7}" vid="{A5DC916A-1AF4-684A-82FE-8F29E5F01FDC}"/>
    </a:ext>
  </a:extLst>
</a:theme>
</file>

<file path=ppt/theme/theme2.xml><?xml version="1.0" encoding="utf-8"?>
<a:theme xmlns:a="http://schemas.openxmlformats.org/drawingml/2006/main" name="1_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1 - CSS" id="{A9F95300-17D0-C845-92AA-829B010B7BE7}" vid="{A5DC916A-1AF4-684A-82FE-8F29E5F01F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866</TotalTime>
  <Words>573</Words>
  <Application>Microsoft Macintosh PowerPoint</Application>
  <PresentationFormat>On-screen Show (4:3)</PresentationFormat>
  <Paragraphs>115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ecs</vt:lpstr>
      <vt:lpstr>1_ecs</vt:lpstr>
      <vt:lpstr>Privacy, the Internet and the Dark Web</vt:lpstr>
      <vt:lpstr>Should we care about privacy on the Internet?</vt:lpstr>
      <vt:lpstr>Should we care about privacy on the Internet?</vt:lpstr>
      <vt:lpstr>Internet vs World Wide Web</vt:lpstr>
      <vt:lpstr>Internet vs World Wide Web</vt:lpstr>
      <vt:lpstr>What is the Deep Web?</vt:lpstr>
      <vt:lpstr>The Deep Web</vt:lpstr>
      <vt:lpstr>What is the Dark Web?</vt:lpstr>
      <vt:lpstr>Tor</vt:lpstr>
      <vt:lpstr>Web Browsers</vt:lpstr>
      <vt:lpstr>TOR Network</vt:lpstr>
      <vt:lpstr>TOR Network</vt:lpstr>
      <vt:lpstr>TOR Network</vt:lpstr>
      <vt:lpstr>TOR Network</vt:lpstr>
      <vt:lpstr>TOR Hidden Services</vt:lpstr>
      <vt:lpstr>TOR Hidden Services</vt:lpstr>
      <vt:lpstr>Who would want to use TOR? </vt:lpstr>
      <vt:lpstr>Should we all go dark*? *(everyone using TOR and/or private networks)</vt:lpstr>
      <vt:lpstr>Current Laws</vt:lpstr>
      <vt:lpstr>Silk Road Charges</vt:lpstr>
      <vt:lpstr>What role should the government play in the Dark Web? </vt:lpstr>
      <vt:lpstr>What role should the government play in the Dark Web? </vt:lpstr>
      <vt:lpstr>What are the appropriate tactics for government intervention on the Dark Web?  </vt:lpstr>
      <vt:lpstr>What are the appropriate tactics for government intervention on the Dark Web?  </vt:lpstr>
      <vt:lpstr>If the tracked services is one privacy extreme and Dark Web is another, is there a middle ground? 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Packer</dc:creator>
  <cp:lastModifiedBy>Heather Packer</cp:lastModifiedBy>
  <cp:revision>38</cp:revision>
  <dcterms:created xsi:type="dcterms:W3CDTF">2018-12-05T12:19:40Z</dcterms:created>
  <dcterms:modified xsi:type="dcterms:W3CDTF">2018-12-13T09:12:36Z</dcterms:modified>
</cp:coreProperties>
</file>