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2"/>
  </p:notesMasterIdLst>
  <p:sldIdLst>
    <p:sldId id="256" r:id="rId2"/>
    <p:sldId id="351" r:id="rId3"/>
    <p:sldId id="353" r:id="rId4"/>
    <p:sldId id="300" r:id="rId5"/>
    <p:sldId id="352" r:id="rId6"/>
    <p:sldId id="328" r:id="rId7"/>
    <p:sldId id="327" r:id="rId8"/>
    <p:sldId id="341" r:id="rId9"/>
    <p:sldId id="302" r:id="rId10"/>
    <p:sldId id="324" r:id="rId11"/>
    <p:sldId id="333" r:id="rId12"/>
    <p:sldId id="340" r:id="rId13"/>
    <p:sldId id="303" r:id="rId14"/>
    <p:sldId id="325" r:id="rId15"/>
    <p:sldId id="322" r:id="rId16"/>
    <p:sldId id="326" r:id="rId17"/>
    <p:sldId id="316" r:id="rId18"/>
    <p:sldId id="315" r:id="rId19"/>
    <p:sldId id="318" r:id="rId20"/>
    <p:sldId id="323" r:id="rId21"/>
    <p:sldId id="307" r:id="rId22"/>
    <p:sldId id="354" r:id="rId23"/>
    <p:sldId id="329" r:id="rId24"/>
    <p:sldId id="330" r:id="rId25"/>
    <p:sldId id="332" r:id="rId26"/>
    <p:sldId id="336" r:id="rId27"/>
    <p:sldId id="313" r:id="rId28"/>
    <p:sldId id="312" r:id="rId29"/>
    <p:sldId id="343" r:id="rId30"/>
    <p:sldId id="344" r:id="rId31"/>
    <p:sldId id="347" r:id="rId32"/>
    <p:sldId id="345" r:id="rId33"/>
    <p:sldId id="348" r:id="rId34"/>
    <p:sldId id="311" r:id="rId35"/>
    <p:sldId id="310" r:id="rId36"/>
    <p:sldId id="304" r:id="rId37"/>
    <p:sldId id="308" r:id="rId38"/>
    <p:sldId id="335" r:id="rId39"/>
    <p:sldId id="338" r:id="rId40"/>
    <p:sldId id="339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8B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94"/>
    <p:restoredTop sz="73443" autoAdjust="0"/>
  </p:normalViewPr>
  <p:slideViewPr>
    <p:cSldViewPr snapToGrid="0" snapToObjects="1" showGuides="1">
      <p:cViewPr>
        <p:scale>
          <a:sx n="140" d="100"/>
          <a:sy n="140" d="100"/>
        </p:scale>
        <p:origin x="1920" y="-80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13/12/18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15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20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559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723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917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707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045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778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625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88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62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372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926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51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51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2694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093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another way to visualize a CDN, in the style we used before.  Where the local machines use the closest edge server.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410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666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5863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00" lvl="1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921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145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129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3189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445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6576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4558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4169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6516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638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909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779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785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995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908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908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32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424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87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video.netcinema.com/6Y7B23V" TargetMode="External"/><Relationship Id="rId5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video.netcinema.com/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Content Caches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</a:p>
          <a:p>
            <a:r>
              <a:rPr lang="en-GB" dirty="0" smtClean="0"/>
              <a:t>Web Infrastructure/Architecture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</a:p>
          <a:p>
            <a:r>
              <a:rPr lang="en-GB" dirty="0" smtClean="0"/>
              <a:t>3/12/18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739428" y="1549288"/>
            <a:ext cx="1743488" cy="1743488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067400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7" name="Straight Arrow Connector 16"/>
          <p:cNvCxnSpPr>
            <a:stCxn id="7" idx="1"/>
            <a:endCxn id="10" idx="2"/>
          </p:cNvCxnSpPr>
          <p:nvPr/>
        </p:nvCxnSpPr>
        <p:spPr bwMode="auto">
          <a:xfrm flipV="1">
            <a:off x="1886238" y="2783728"/>
            <a:ext cx="189216" cy="75707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11" idx="1"/>
            <a:endCxn id="10" idx="3"/>
          </p:cNvCxnSpPr>
          <p:nvPr/>
        </p:nvCxnSpPr>
        <p:spPr bwMode="auto">
          <a:xfrm flipH="1">
            <a:off x="2486934" y="2372248"/>
            <a:ext cx="458046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endCxn id="11" idx="2"/>
          </p:cNvCxnSpPr>
          <p:nvPr/>
        </p:nvCxnSpPr>
        <p:spPr bwMode="auto">
          <a:xfrm flipV="1">
            <a:off x="7478880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9" name="Group 48"/>
          <p:cNvGrpSpPr/>
          <p:nvPr/>
        </p:nvGrpSpPr>
        <p:grpSpPr>
          <a:xfrm>
            <a:off x="1084246" y="3540802"/>
            <a:ext cx="1843073" cy="1506341"/>
            <a:chOff x="1084246" y="3540802"/>
            <a:chExt cx="1843073" cy="1506341"/>
          </a:xfrm>
        </p:grpSpPr>
        <p:sp>
          <p:nvSpPr>
            <p:cNvPr id="7" name="Can 6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21" name="Straight Arrow Connector 20"/>
            <p:cNvCxnSpPr>
              <a:stCxn id="18" idx="0"/>
              <a:endCxn id="7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Browser Cache</a:t>
              </a:r>
              <a:endParaRPr lang="en-US" dirty="0"/>
            </a:p>
          </p:txBody>
        </p:sp>
        <p:sp>
          <p:nvSpPr>
            <p:cNvPr id="18" name="Folded Corner 17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239099" y="161082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662422" y="1610821"/>
            <a:ext cx="1803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6954297" y="3571141"/>
            <a:ext cx="1058741" cy="639596"/>
            <a:chOff x="6954297" y="3571141"/>
            <a:chExt cx="1058741" cy="639596"/>
          </a:xfrm>
        </p:grpSpPr>
        <p:sp>
          <p:nvSpPr>
            <p:cNvPr id="52" name="Folded Corner 51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9191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 </a:t>
            </a:r>
            <a:r>
              <a:rPr lang="en-US" dirty="0" err="1" smtClean="0"/>
              <a:t>vs</a:t>
            </a:r>
            <a:r>
              <a:rPr lang="en-US" dirty="0" smtClean="0"/>
              <a:t>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340293"/>
              </p:ext>
            </p:extLst>
          </p:nvPr>
        </p:nvGraphicFramePr>
        <p:xfrm>
          <a:off x="323850" y="1692275"/>
          <a:ext cx="849630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Cache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Cookies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Stores</a:t>
                      </a:r>
                      <a:r>
                        <a:rPr lang="en-US" baseline="0" dirty="0" smtClean="0"/>
                        <a:t> files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 session info or </a:t>
                      </a:r>
                      <a:r>
                        <a:rPr lang="en-US" baseline="0" dirty="0" smtClean="0"/>
                        <a:t>tracking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Faster viewing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Preferences</a:t>
                      </a:r>
                      <a:r>
                        <a:rPr lang="en-US" baseline="0" dirty="0" smtClean="0"/>
                        <a:t> and targeting advertising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Stored locally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Stored locally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537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and Caches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Browser caches can also be used for tracking you</a:t>
            </a:r>
          </a:p>
          <a:p>
            <a:r>
              <a:rPr lang="en-US" dirty="0"/>
              <a:t>It is possible to track you cross-site and across browser restarts, even if you disable or clear cookies </a:t>
            </a:r>
            <a:endParaRPr lang="en-US" dirty="0" smtClean="0"/>
          </a:p>
          <a:p>
            <a:r>
              <a:rPr lang="en-US" dirty="0" smtClean="0"/>
              <a:t>Browsers </a:t>
            </a:r>
            <a:r>
              <a:rPr lang="en-US" dirty="0"/>
              <a:t>cache content based on the expiration headers provided by the </a:t>
            </a:r>
            <a:r>
              <a:rPr lang="en-US" dirty="0" smtClean="0"/>
              <a:t>server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web application can include unique content in a page, and then use JavaScript to check if the content is cached or not in order to identify a user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It is difficult to defend against unless you routinely (e.g. on closing the browser) delete all content. </a:t>
            </a:r>
          </a:p>
        </p:txBody>
      </p:sp>
    </p:spTree>
    <p:extLst>
      <p:ext uri="{BB962C8B-B14F-4D97-AF65-F5344CB8AC3E}">
        <p14:creationId xmlns:p14="http://schemas.microsoft.com/office/powerpoint/2010/main" val="3718064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Cache located close to the clients (hosted by University or Internet Service Provider)</a:t>
            </a:r>
            <a:endParaRPr lang="en-US" dirty="0"/>
          </a:p>
          <a:p>
            <a:pPr lvl="1"/>
            <a:r>
              <a:rPr lang="en-US" dirty="0" smtClean="0"/>
              <a:t>Decrease bandwidth usage</a:t>
            </a:r>
          </a:p>
          <a:p>
            <a:pPr lvl="1"/>
            <a:r>
              <a:rPr lang="en-US" dirty="0" smtClean="0"/>
              <a:t>Decreases network latency</a:t>
            </a:r>
          </a:p>
          <a:p>
            <a:r>
              <a:rPr lang="en-US" dirty="0" smtClean="0"/>
              <a:t>Scale provides the main advantage: many users within the ISP may all be asking for the same web pages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147787" y="1433300"/>
            <a:ext cx="2666054" cy="2154116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067400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24" name="Curved Connector 23"/>
          <p:cNvCxnSpPr/>
          <p:nvPr/>
        </p:nvCxnSpPr>
        <p:spPr bwMode="auto">
          <a:xfrm rot="16200000" flipV="1">
            <a:off x="2767631" y="2131283"/>
            <a:ext cx="1511602" cy="2072993"/>
          </a:xfrm>
          <a:prstGeom prst="curvedConnector2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Curved Connector 32"/>
          <p:cNvCxnSpPr>
            <a:stCxn id="11" idx="1"/>
          </p:cNvCxnSpPr>
          <p:nvPr/>
        </p:nvCxnSpPr>
        <p:spPr bwMode="auto">
          <a:xfrm rot="10800000" flipV="1">
            <a:off x="4559928" y="2372247"/>
            <a:ext cx="2507472" cy="1551333"/>
          </a:xfrm>
          <a:prstGeom prst="curvedConnector2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endCxn id="11" idx="2"/>
          </p:cNvCxnSpPr>
          <p:nvPr/>
        </p:nvCxnSpPr>
        <p:spPr bwMode="auto">
          <a:xfrm flipV="1">
            <a:off x="7478880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9" name="Group 48"/>
          <p:cNvGrpSpPr/>
          <p:nvPr/>
        </p:nvGrpSpPr>
        <p:grpSpPr>
          <a:xfrm>
            <a:off x="3841110" y="3943542"/>
            <a:ext cx="1843073" cy="1506341"/>
            <a:chOff x="1177174" y="3540802"/>
            <a:chExt cx="1843073" cy="1506341"/>
          </a:xfrm>
        </p:grpSpPr>
        <p:sp>
          <p:nvSpPr>
            <p:cNvPr id="50" name="Can 49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51" name="Straight Arrow Connector 50"/>
            <p:cNvCxnSpPr>
              <a:stCxn id="53" idx="0"/>
              <a:endCxn id="50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1177174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Proxy Cache</a:t>
              </a:r>
              <a:endParaRPr lang="en-US" dirty="0"/>
            </a:p>
          </p:txBody>
        </p:sp>
        <p:sp>
          <p:nvSpPr>
            <p:cNvPr id="53" name="Folded Corner 52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409467" y="289649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016191" y="1610821"/>
            <a:ext cx="103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6954297" y="3571141"/>
            <a:ext cx="1058741" cy="639596"/>
            <a:chOff x="6954297" y="3571141"/>
            <a:chExt cx="1058741" cy="639596"/>
          </a:xfrm>
        </p:grpSpPr>
        <p:sp>
          <p:nvSpPr>
            <p:cNvPr id="57" name="Folded Corner 56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8887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Cache proxy located closer to the origin web server</a:t>
            </a:r>
          </a:p>
          <a:p>
            <a:r>
              <a:rPr lang="en-US" dirty="0" smtClean="0"/>
              <a:t>Usually deployed by a Web host</a:t>
            </a:r>
          </a:p>
          <a:p>
            <a:r>
              <a:rPr lang="en-US" dirty="0" smtClean="0"/>
              <a:t>Decreases load on the Web service (e.g. database)</a:t>
            </a:r>
          </a:p>
          <a:p>
            <a:r>
              <a:rPr lang="en-US" dirty="0" smtClean="0"/>
              <a:t>Several reverse proxy caches implemented together can for a Content Delivery Network</a:t>
            </a:r>
          </a:p>
        </p:txBody>
      </p:sp>
    </p:spTree>
    <p:extLst>
      <p:ext uri="{BB962C8B-B14F-4D97-AF65-F5344CB8AC3E}">
        <p14:creationId xmlns:p14="http://schemas.microsoft.com/office/powerpoint/2010/main" val="733763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739428" y="1549288"/>
            <a:ext cx="1743488" cy="1743488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408136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9" name="Straight Arrow Connector 18"/>
          <p:cNvCxnSpPr>
            <a:stCxn id="11" idx="1"/>
          </p:cNvCxnSpPr>
          <p:nvPr/>
        </p:nvCxnSpPr>
        <p:spPr bwMode="auto">
          <a:xfrm flipH="1">
            <a:off x="6902535" y="2372248"/>
            <a:ext cx="505601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endCxn id="10" idx="3"/>
          </p:cNvCxnSpPr>
          <p:nvPr/>
        </p:nvCxnSpPr>
        <p:spPr bwMode="auto">
          <a:xfrm flipH="1">
            <a:off x="2486934" y="2372248"/>
            <a:ext cx="325190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7819616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7" name="Group 26"/>
          <p:cNvGrpSpPr/>
          <p:nvPr/>
        </p:nvGrpSpPr>
        <p:grpSpPr>
          <a:xfrm>
            <a:off x="5513814" y="1852392"/>
            <a:ext cx="1843073" cy="1783340"/>
            <a:chOff x="1084246" y="3540802"/>
            <a:chExt cx="1843073" cy="1783340"/>
          </a:xfrm>
        </p:grpSpPr>
        <p:sp>
          <p:nvSpPr>
            <p:cNvPr id="28" name="Can 27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29" name="Straight Arrow Connector 28"/>
            <p:cNvCxnSpPr>
              <a:stCxn id="31" idx="0"/>
              <a:endCxn id="28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1084246" y="4677811"/>
              <a:ext cx="1843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Reverse Proxy Cache</a:t>
              </a:r>
              <a:endParaRPr lang="en-US" dirty="0"/>
            </a:p>
          </p:txBody>
        </p:sp>
        <p:sp>
          <p:nvSpPr>
            <p:cNvPr id="31" name="Folded Corner 30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332027" y="288100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356927" y="1610821"/>
            <a:ext cx="103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7295033" y="3571141"/>
            <a:ext cx="1058741" cy="639596"/>
            <a:chOff x="6954297" y="3571141"/>
            <a:chExt cx="1058741" cy="639596"/>
          </a:xfrm>
        </p:grpSpPr>
        <p:sp>
          <p:nvSpPr>
            <p:cNvPr id="36" name="Folded Corner 35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5355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8" y="900000"/>
            <a:ext cx="9134928" cy="649288"/>
          </a:xfrm>
        </p:spPr>
        <p:txBody>
          <a:bodyPr/>
          <a:lstStyle/>
          <a:p>
            <a:r>
              <a:rPr lang="en-US" sz="2700" dirty="0" smtClean="0"/>
              <a:t>Caches can be controlled with HTTP: Last-Modified Header</a:t>
            </a:r>
            <a:endParaRPr lang="en-US" sz="27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536" y="2017290"/>
            <a:ext cx="4245096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GET /HTTP/1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HTTP/1 200 OK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Last-Modified: Tue 14 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Nov 2017 </a:t>
            </a: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08:00: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20 GMT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31044" y="207675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GET /HTTP/</a:t>
            </a:r>
            <a:r>
              <a:rPr lang="en-US" sz="1200" dirty="0" smtClean="0">
                <a:latin typeface="Andale Mono"/>
                <a:cs typeface="Andale Mono"/>
              </a:rPr>
              <a:t>1</a:t>
            </a: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Accept: */</a:t>
            </a:r>
            <a:r>
              <a:rPr lang="en-US" sz="1200" dirty="0" smtClean="0">
                <a:latin typeface="Andale Mono"/>
                <a:cs typeface="Andale Mono"/>
              </a:rPr>
              <a:t>*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If-Modified-Since: </a:t>
            </a: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Tue 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14 Nov 2017 08:00:20 GMT</a:t>
            </a:r>
          </a:p>
          <a:p>
            <a:pPr marL="0" indent="0">
              <a:buNone/>
            </a:pPr>
            <a:endParaRPr lang="en-US" sz="1200" dirty="0" smtClean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</a:t>
            </a:r>
            <a:r>
              <a:rPr lang="en-US" sz="1200" dirty="0">
                <a:latin typeface="Andale Mono"/>
                <a:cs typeface="Andale Mono"/>
              </a:rPr>
              <a:t>/</a:t>
            </a:r>
            <a:r>
              <a:rPr lang="en-US" sz="1200" dirty="0" smtClean="0">
                <a:latin typeface="Andale Mono"/>
                <a:cs typeface="Andale Mono"/>
              </a:rPr>
              <a:t>1 304 Not Modified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Date: Wed 15 Nov 2017 07</a:t>
            </a:r>
            <a:r>
              <a:rPr lang="en-US" sz="1200" dirty="0" smtClean="0">
                <a:latin typeface="Andale Mono"/>
                <a:cs typeface="Andale Mono"/>
              </a:rPr>
              <a:t>:55:10 GMT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Last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-Modified: Tue 14 Nov 2017 08:00:20 GMT</a:t>
            </a: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234509" y="1551931"/>
            <a:ext cx="8585491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Conditional GET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336770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59890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Headers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Last-</a:t>
            </a:r>
            <a:r>
              <a:rPr lang="en-US" dirty="0" smtClean="0"/>
              <a:t>Modified</a:t>
            </a:r>
          </a:p>
          <a:p>
            <a:r>
              <a:rPr lang="en-US" dirty="0" smtClean="0"/>
              <a:t>Cache-Control flags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o-store			- no-cache	</a:t>
            </a:r>
          </a:p>
          <a:p>
            <a:pPr lvl="1"/>
            <a:r>
              <a:rPr lang="en-US" dirty="0" smtClean="0"/>
              <a:t>max-age			- must-revalidate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roxy-revalidate		- no-transform</a:t>
            </a:r>
          </a:p>
          <a:p>
            <a:r>
              <a:rPr lang="en-US" dirty="0" err="1" smtClean="0"/>
              <a:t>Etag</a:t>
            </a:r>
            <a:r>
              <a:rPr lang="en-US" dirty="0" smtClean="0"/>
              <a:t> – used in validation</a:t>
            </a:r>
          </a:p>
          <a:p>
            <a:r>
              <a:rPr lang="en-US" dirty="0" smtClean="0"/>
              <a:t>Content-Length – can be used in caching policies</a:t>
            </a:r>
          </a:p>
        </p:txBody>
      </p:sp>
    </p:spTree>
    <p:extLst>
      <p:ext uri="{BB962C8B-B14F-4D97-AF65-F5344CB8AC3E}">
        <p14:creationId xmlns:p14="http://schemas.microsoft.com/office/powerpoint/2010/main" val="921015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with Cache-Control Header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536" y="2017290"/>
            <a:ext cx="4245096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GET /HTTP/1.1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HTTP/1.1 200 OK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Last-Modified: Thurs 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7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 Dec 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2017 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08:00: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20 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GMT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Cache-Control: max-age=86400</a:t>
            </a:r>
            <a:endParaRPr lang="en-US" sz="1200" dirty="0">
              <a:solidFill>
                <a:srgbClr val="FF0000"/>
              </a:solidFill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31044" y="207675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* No request sent *</a:t>
            </a: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234509" y="1551931"/>
            <a:ext cx="8585491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36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caching?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32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Content </a:t>
            </a:r>
            <a:r>
              <a:rPr lang="en-GB" dirty="0" smtClean="0"/>
              <a:t>Delivery </a:t>
            </a:r>
            <a:r>
              <a:rPr lang="en-GB" dirty="0" smtClean="0"/>
              <a:t>Networks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41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Stream video content to 100,000+ simultaneous users</a:t>
            </a:r>
          </a:p>
          <a:p>
            <a:r>
              <a:rPr lang="en-US" dirty="0" smtClean="0"/>
              <a:t>You could use a single large “mega-server”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Stream video content </a:t>
            </a:r>
            <a:r>
              <a:rPr lang="en-US" b="1" dirty="0"/>
              <a:t>to 100,000+ simultaneous users</a:t>
            </a:r>
          </a:p>
          <a:p>
            <a:r>
              <a:rPr lang="en-US" dirty="0" smtClean="0"/>
              <a:t>You could use a single large “mega-server”</a:t>
            </a:r>
          </a:p>
          <a:p>
            <a:pPr lvl="1"/>
            <a:r>
              <a:rPr lang="en-US" dirty="0" smtClean="0"/>
              <a:t>Single point of failure</a:t>
            </a:r>
          </a:p>
          <a:p>
            <a:pPr lvl="1"/>
            <a:r>
              <a:rPr lang="en-US" dirty="0" smtClean="0"/>
              <a:t>Point of network congestion</a:t>
            </a:r>
          </a:p>
          <a:p>
            <a:pPr lvl="1"/>
            <a:r>
              <a:rPr lang="en-US" dirty="0" smtClean="0"/>
              <a:t>Long path to distant clients</a:t>
            </a:r>
          </a:p>
          <a:p>
            <a:pPr lvl="1"/>
            <a:r>
              <a:rPr lang="en-US" dirty="0" smtClean="0"/>
              <a:t>Multiple copies of video sent over outgoing link</a:t>
            </a:r>
          </a:p>
          <a:p>
            <a:r>
              <a:rPr lang="en-US" dirty="0" smtClean="0"/>
              <a:t>This solution </a:t>
            </a:r>
            <a:r>
              <a:rPr lang="en-US" b="1" dirty="0" smtClean="0"/>
              <a:t>doesn’t</a:t>
            </a:r>
            <a:r>
              <a:rPr lang="en-US" dirty="0" smtClean="0"/>
              <a:t> work in practice</a:t>
            </a:r>
          </a:p>
        </p:txBody>
      </p:sp>
    </p:spTree>
    <p:extLst>
      <p:ext uri="{BB962C8B-B14F-4D97-AF65-F5344CB8AC3E}">
        <p14:creationId xmlns:p14="http://schemas.microsoft.com/office/powerpoint/2010/main" val="1256279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Delivery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CDN a geographically distributed network of proxy servers (edge nodes)</a:t>
            </a:r>
          </a:p>
          <a:p>
            <a:r>
              <a:rPr lang="en-US" dirty="0" smtClean="0"/>
              <a:t>Hosts static content (such as images, CSS and JS)</a:t>
            </a:r>
          </a:p>
          <a:p>
            <a:r>
              <a:rPr lang="en-US" dirty="0" smtClean="0"/>
              <a:t>Data travels to user via the shortest path (reduced latency) </a:t>
            </a:r>
          </a:p>
        </p:txBody>
      </p:sp>
    </p:spTree>
    <p:extLst>
      <p:ext uri="{BB962C8B-B14F-4D97-AF65-F5344CB8AC3E}">
        <p14:creationId xmlns:p14="http://schemas.microsoft.com/office/powerpoint/2010/main" val="227952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nkMap-World-noborder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8000" y="2236575"/>
            <a:ext cx="9104400" cy="45632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85353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7400" y="633215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9" name="Picture 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07" y="5452328"/>
            <a:ext cx="369695" cy="369695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58" y="1630697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65" y="1630698"/>
            <a:ext cx="281760" cy="383617"/>
          </a:xfrm>
          <a:prstGeom prst="rect">
            <a:avLst/>
          </a:prstGeom>
        </p:spPr>
      </p:pic>
      <p:pic>
        <p:nvPicPr>
          <p:cNvPr id="16" name="Picture 15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2913868"/>
            <a:ext cx="281760" cy="383617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58" y="5299327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02" y="2697007"/>
            <a:ext cx="277321" cy="377629"/>
          </a:xfrm>
          <a:prstGeom prst="rect">
            <a:avLst/>
          </a:prstGeom>
        </p:spPr>
      </p:pic>
      <p:pic>
        <p:nvPicPr>
          <p:cNvPr id="19" name="Picture 18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54" y="3409547"/>
            <a:ext cx="277321" cy="377629"/>
          </a:xfrm>
          <a:prstGeom prst="rect">
            <a:avLst/>
          </a:prstGeom>
        </p:spPr>
      </p:pic>
      <p:pic>
        <p:nvPicPr>
          <p:cNvPr id="20" name="Picture 19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14" y="4927567"/>
            <a:ext cx="277321" cy="377629"/>
          </a:xfrm>
          <a:prstGeom prst="rect">
            <a:avLst/>
          </a:prstGeom>
        </p:spPr>
      </p:pic>
      <p:pic>
        <p:nvPicPr>
          <p:cNvPr id="21" name="Picture 20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990" y="2727987"/>
            <a:ext cx="277321" cy="377629"/>
          </a:xfrm>
          <a:prstGeom prst="rect">
            <a:avLst/>
          </a:prstGeom>
        </p:spPr>
      </p:pic>
      <p:pic>
        <p:nvPicPr>
          <p:cNvPr id="22" name="Picture 21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02" y="3967187"/>
            <a:ext cx="277321" cy="377629"/>
          </a:xfrm>
          <a:prstGeom prst="rect">
            <a:avLst/>
          </a:prstGeom>
        </p:spPr>
      </p:pic>
      <p:pic>
        <p:nvPicPr>
          <p:cNvPr id="23" name="Picture 2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06" y="4648747"/>
            <a:ext cx="277321" cy="377629"/>
          </a:xfrm>
          <a:prstGeom prst="rect">
            <a:avLst/>
          </a:prstGeom>
        </p:spPr>
      </p:pic>
      <p:pic>
        <p:nvPicPr>
          <p:cNvPr id="24" name="Picture 23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34" y="2666027"/>
            <a:ext cx="277321" cy="377629"/>
          </a:xfrm>
          <a:prstGeom prst="rect">
            <a:avLst/>
          </a:prstGeom>
        </p:spPr>
      </p:pic>
      <p:pic>
        <p:nvPicPr>
          <p:cNvPr id="25" name="Picture 24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2" y="3394057"/>
            <a:ext cx="277321" cy="377629"/>
          </a:xfrm>
          <a:prstGeom prst="rect">
            <a:avLst/>
          </a:prstGeom>
        </p:spPr>
      </p:pic>
      <p:pic>
        <p:nvPicPr>
          <p:cNvPr id="27" name="Picture 26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1" y="1623798"/>
            <a:ext cx="369695" cy="369695"/>
          </a:xfrm>
          <a:prstGeom prst="rect">
            <a:avLst/>
          </a:prstGeom>
        </p:spPr>
      </p:pic>
      <p:pic>
        <p:nvPicPr>
          <p:cNvPr id="28" name="Picture 27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899" y="3451618"/>
            <a:ext cx="369695" cy="369695"/>
          </a:xfrm>
          <a:prstGeom prst="rect">
            <a:avLst/>
          </a:prstGeom>
        </p:spPr>
      </p:pic>
      <p:pic>
        <p:nvPicPr>
          <p:cNvPr id="29" name="Picture 2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75" y="3219268"/>
            <a:ext cx="369695" cy="369695"/>
          </a:xfrm>
          <a:prstGeom prst="rect">
            <a:avLst/>
          </a:prstGeom>
        </p:spPr>
      </p:pic>
      <p:cxnSp>
        <p:nvCxnSpPr>
          <p:cNvPr id="31" name="Straight Connector 30"/>
          <p:cNvCxnSpPr>
            <a:stCxn id="16" idx="3"/>
            <a:endCxn id="24" idx="1"/>
          </p:cNvCxnSpPr>
          <p:nvPr/>
        </p:nvCxnSpPr>
        <p:spPr bwMode="auto">
          <a:xfrm flipV="1">
            <a:off x="707277" y="2854842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6" idx="2"/>
            <a:endCxn id="25" idx="1"/>
          </p:cNvCxnSpPr>
          <p:nvPr/>
        </p:nvCxnSpPr>
        <p:spPr bwMode="auto">
          <a:xfrm>
            <a:off x="566397" y="3297485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439100" y="182810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061021" y="3676308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endCxn id="19" idx="1"/>
          </p:cNvCxnSpPr>
          <p:nvPr/>
        </p:nvCxnSpPr>
        <p:spPr bwMode="auto">
          <a:xfrm>
            <a:off x="3926301" y="2886318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5134365" y="3028166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4580583" y="3859193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H="1" flipV="1">
            <a:off x="5119167" y="3655324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H="1" flipV="1">
            <a:off x="6265278" y="4181983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29" idx="0"/>
          </p:cNvCxnSpPr>
          <p:nvPr/>
        </p:nvCxnSpPr>
        <p:spPr bwMode="auto">
          <a:xfrm flipV="1">
            <a:off x="3605923" y="3110679"/>
            <a:ext cx="101396" cy="10858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9" idx="0"/>
          </p:cNvCxnSpPr>
          <p:nvPr/>
        </p:nvCxnSpPr>
        <p:spPr bwMode="auto">
          <a:xfrm flipH="1" flipV="1">
            <a:off x="1975125" y="5054362"/>
            <a:ext cx="146430" cy="39796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flipV="1">
            <a:off x="6259554" y="3787176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>
            <a:off x="7200147" y="182816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1498640" y="2849746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708658" y="162679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989794" y="1608013"/>
            <a:ext cx="1541568" cy="37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863842" y="162350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5874802" y="146610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CDN Connection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653442" y="144811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  <p:cxnSp>
        <p:nvCxnSpPr>
          <p:cNvPr id="95" name="Straight Connector 94"/>
          <p:cNvCxnSpPr/>
          <p:nvPr/>
        </p:nvCxnSpPr>
        <p:spPr bwMode="auto">
          <a:xfrm>
            <a:off x="0" y="150281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/>
          <p:cNvCxnSpPr/>
          <p:nvPr/>
        </p:nvCxnSpPr>
        <p:spPr bwMode="auto">
          <a:xfrm>
            <a:off x="-2480" y="215089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2141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/>
          <p:nvPr/>
        </p:nvCxnSpPr>
        <p:spPr bwMode="auto">
          <a:xfrm>
            <a:off x="5717703" y="2434840"/>
            <a:ext cx="10311" cy="75044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91" y="90000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176252" y="631666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289909" y="804407"/>
            <a:ext cx="7373312" cy="5918604"/>
            <a:chOff x="1187883" y="-2382314"/>
            <a:chExt cx="9111637" cy="7314033"/>
          </a:xfrm>
        </p:grpSpPr>
        <p:sp>
          <p:nvSpPr>
            <p:cNvPr id="5" name="Cloud 4"/>
            <p:cNvSpPr/>
            <p:nvPr/>
          </p:nvSpPr>
          <p:spPr bwMode="auto">
            <a:xfrm>
              <a:off x="1925576" y="-2382314"/>
              <a:ext cx="8373944" cy="7088484"/>
            </a:xfrm>
            <a:prstGeom prst="cloud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06243" y="4108758"/>
              <a:ext cx="822960" cy="822961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23" name="Straight Arrow Connector 22"/>
            <p:cNvCxnSpPr>
              <a:stCxn id="67" idx="3"/>
              <a:endCxn id="10" idx="3"/>
            </p:cNvCxnSpPr>
            <p:nvPr/>
          </p:nvCxnSpPr>
          <p:spPr bwMode="auto">
            <a:xfrm flipH="1">
              <a:off x="3329203" y="3834675"/>
              <a:ext cx="1966561" cy="68556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1187883" y="4121014"/>
              <a:ext cx="193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Local Machine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310357" y="3025616"/>
            <a:ext cx="1692001" cy="1413143"/>
            <a:chOff x="1084246" y="3540802"/>
            <a:chExt cx="1843073" cy="1539317"/>
          </a:xfrm>
        </p:grpSpPr>
        <p:sp>
          <p:nvSpPr>
            <p:cNvPr id="42" name="Can 41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84246" y="4677811"/>
              <a:ext cx="1843073" cy="402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50" name="Rectangle 49"/>
          <p:cNvSpPr/>
          <p:nvPr/>
        </p:nvSpPr>
        <p:spPr bwMode="auto">
          <a:xfrm>
            <a:off x="6777602" y="1504446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51" name="Straight Arrow Connector 50"/>
          <p:cNvCxnSpPr>
            <a:stCxn id="50" idx="1"/>
          </p:cNvCxnSpPr>
          <p:nvPr/>
        </p:nvCxnSpPr>
        <p:spPr bwMode="auto">
          <a:xfrm flipH="1">
            <a:off x="5627690" y="1915926"/>
            <a:ext cx="1149912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3" name="Group 52"/>
          <p:cNvGrpSpPr/>
          <p:nvPr/>
        </p:nvGrpSpPr>
        <p:grpSpPr>
          <a:xfrm>
            <a:off x="4324119" y="1396070"/>
            <a:ext cx="1712838" cy="1506341"/>
            <a:chOff x="1084246" y="3540802"/>
            <a:chExt cx="1843073" cy="1506341"/>
          </a:xfrm>
        </p:grpSpPr>
        <p:sp>
          <p:nvSpPr>
            <p:cNvPr id="54" name="Can 53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6741881" y="875679"/>
            <a:ext cx="103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4062627" y="4819867"/>
            <a:ext cx="1888186" cy="1413143"/>
            <a:chOff x="1285542" y="3540802"/>
            <a:chExt cx="2056777" cy="1539317"/>
          </a:xfrm>
        </p:grpSpPr>
        <p:sp>
          <p:nvSpPr>
            <p:cNvPr id="67" name="Can 66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499246" y="4677811"/>
              <a:ext cx="1843073" cy="402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77" name="Rectangle 76"/>
          <p:cNvSpPr/>
          <p:nvPr/>
        </p:nvSpPr>
        <p:spPr bwMode="auto">
          <a:xfrm>
            <a:off x="1012450" y="3161605"/>
            <a:ext cx="665955" cy="66595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-54392" y="3171523"/>
            <a:ext cx="1566689" cy="29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cxnSp>
        <p:nvCxnSpPr>
          <p:cNvPr id="79" name="Straight Arrow Connector 78"/>
          <p:cNvCxnSpPr/>
          <p:nvPr/>
        </p:nvCxnSpPr>
        <p:spPr bwMode="auto">
          <a:xfrm flipH="1">
            <a:off x="1699476" y="3556850"/>
            <a:ext cx="795677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/>
          <p:nvPr/>
        </p:nvCxnSpPr>
        <p:spPr bwMode="auto">
          <a:xfrm flipH="1">
            <a:off x="3022720" y="5835270"/>
            <a:ext cx="1591355" cy="55476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/>
          <p:nvPr/>
        </p:nvCxnSpPr>
        <p:spPr bwMode="auto">
          <a:xfrm flipH="1">
            <a:off x="3345694" y="1959429"/>
            <a:ext cx="1144714" cy="107669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4" name="Can 83"/>
          <p:cNvSpPr/>
          <p:nvPr/>
        </p:nvSpPr>
        <p:spPr bwMode="auto">
          <a:xfrm>
            <a:off x="6600571" y="3927038"/>
            <a:ext cx="1102917" cy="1015403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88" name="Straight Arrow Connector 87"/>
          <p:cNvCxnSpPr/>
          <p:nvPr/>
        </p:nvCxnSpPr>
        <p:spPr bwMode="auto">
          <a:xfrm flipH="1">
            <a:off x="4614089" y="2186214"/>
            <a:ext cx="2163513" cy="263365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 flipH="1">
            <a:off x="7156777" y="2327406"/>
            <a:ext cx="1" cy="159963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506615" y="4954771"/>
            <a:ext cx="16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865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CDNs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Limelight Networks</a:t>
            </a:r>
          </a:p>
          <a:p>
            <a:r>
              <a:rPr lang="en-US" dirty="0" smtClean="0"/>
              <a:t>Level 3 Communications</a:t>
            </a:r>
          </a:p>
          <a:p>
            <a:r>
              <a:rPr lang="en-US" dirty="0" smtClean="0"/>
              <a:t>Akamai Technologies</a:t>
            </a:r>
          </a:p>
          <a:p>
            <a:r>
              <a:rPr lang="en-US" dirty="0" smtClean="0"/>
              <a:t>Amazon </a:t>
            </a:r>
            <a:r>
              <a:rPr lang="en-US" dirty="0" err="1" smtClean="0"/>
              <a:t>CloudFront</a:t>
            </a:r>
            <a:endParaRPr lang="en-US" dirty="0" smtClean="0"/>
          </a:p>
          <a:p>
            <a:r>
              <a:rPr lang="en-US" dirty="0" err="1" smtClean="0"/>
              <a:t>CloudFlare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24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Motivational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Streaming video to 100,000+ simultaneous users</a:t>
            </a:r>
          </a:p>
          <a:p>
            <a:r>
              <a:rPr lang="en-US" dirty="0" smtClean="0"/>
              <a:t>Working Web solution: store/serve many copies of video at multiple geographically distributed sites (CDN)</a:t>
            </a:r>
          </a:p>
          <a:p>
            <a:r>
              <a:rPr lang="en-US" dirty="0" smtClean="0"/>
              <a:t>Two strategies:</a:t>
            </a:r>
          </a:p>
          <a:p>
            <a:pPr lvl="1"/>
            <a:r>
              <a:rPr lang="en-GB" dirty="0" smtClean="0"/>
              <a:t>Push CDN servers deep into many access networks</a:t>
            </a:r>
          </a:p>
          <a:p>
            <a:pPr lvl="2"/>
            <a:r>
              <a:rPr lang="en-GB" dirty="0" smtClean="0"/>
              <a:t>Close to users</a:t>
            </a:r>
          </a:p>
          <a:p>
            <a:pPr lvl="2"/>
            <a:r>
              <a:rPr lang="en-GB" dirty="0" smtClean="0"/>
              <a:t>Used by Akamai, 1700 locations</a:t>
            </a:r>
          </a:p>
          <a:p>
            <a:pPr lvl="1"/>
            <a:r>
              <a:rPr lang="en-GB" dirty="0" smtClean="0"/>
              <a:t>Place larger clusters at key points in the network near internet exchanges</a:t>
            </a:r>
          </a:p>
          <a:p>
            <a:pPr lvl="2"/>
            <a:r>
              <a:rPr lang="en-GB" dirty="0" smtClean="0"/>
              <a:t>Used by Limelight</a:t>
            </a:r>
          </a:p>
        </p:txBody>
      </p:sp>
    </p:spTree>
    <p:extLst>
      <p:ext uri="{BB962C8B-B14F-4D97-AF65-F5344CB8AC3E}">
        <p14:creationId xmlns:p14="http://schemas.microsoft.com/office/powerpoint/2010/main" val="3758531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06" y="2667002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6252786" cy="4469088"/>
          </a:xfrm>
        </p:spPr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</a:t>
            </a:r>
            <a:r>
              <a:rPr lang="en-US" dirty="0" smtClean="0"/>
              <a:t>file, with one URL but retrieve it from another</a:t>
            </a:r>
          </a:p>
          <a:p>
            <a:pPr marL="0" indent="0">
              <a:buNone/>
            </a:pPr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://video.netcinema.com/</a:t>
            </a:r>
            <a:r>
              <a:rPr lang="en-US" sz="1600" dirty="0" smtClean="0">
                <a:hlinkClick r:id="rId4"/>
              </a:rPr>
              <a:t>6Y7B23V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>
                <a:hlinkClick r:id="rId5"/>
              </a:rPr>
              <a:t>http</a:t>
            </a:r>
            <a:r>
              <a:rPr lang="en-US" sz="1600" dirty="0">
                <a:hlinkClick r:id="rId5"/>
              </a:rPr>
              <a:t>://KingCDN.com/NetC6Y7B23V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44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755571" y="2839357"/>
            <a:ext cx="3601358" cy="3619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76921" y="3258460"/>
            <a:ext cx="5513615" cy="314597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66919" y="3410861"/>
            <a:ext cx="836393" cy="294820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721783" y="3546930"/>
            <a:ext cx="925293" cy="435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47627" y="4261732"/>
            <a:ext cx="925293" cy="435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3383642" y="3193142"/>
            <a:ext cx="5436357" cy="2967945"/>
          </a:xfrm>
        </p:spPr>
        <p:txBody>
          <a:bodyPr/>
          <a:lstStyle/>
          <a:p>
            <a:pPr marL="817200" lvl="1" indent="-457200">
              <a:buFont typeface="+mj-lt"/>
              <a:buAutoNum type="arabicPeriod"/>
            </a:pPr>
            <a:r>
              <a:rPr lang="en-US" dirty="0"/>
              <a:t>Requests URL for </a:t>
            </a:r>
            <a:r>
              <a:rPr lang="en-US" dirty="0" err="1" smtClean="0"/>
              <a:t>video</a:t>
            </a:r>
            <a:r>
              <a:rPr lang="en-US" dirty="0" err="1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://video.netcinema.com/</a:t>
            </a:r>
            <a:r>
              <a:rPr lang="en-US" dirty="0" smtClean="0">
                <a:hlinkClick r:id="rId4"/>
              </a:rPr>
              <a:t>6Y7B23V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95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Slashdot effect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slashdo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57" y="1750786"/>
            <a:ext cx="6558327" cy="442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76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787071" y="4780643"/>
            <a:ext cx="5796633" cy="200478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263572" y="2839357"/>
            <a:ext cx="3320132" cy="3619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877797" y="3837213"/>
            <a:ext cx="1342533" cy="296635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601670" y="3744696"/>
            <a:ext cx="618660" cy="119924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77797" y="3819071"/>
            <a:ext cx="1551200" cy="23083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68467" y="4256271"/>
            <a:ext cx="618660" cy="119924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720867" y="3701118"/>
            <a:ext cx="466260" cy="32661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980564" y="3191319"/>
            <a:ext cx="1661885" cy="103597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Content Placeholder 3"/>
          <p:cNvSpPr>
            <a:spLocks noGrp="1"/>
          </p:cNvSpPr>
          <p:nvPr>
            <p:ph idx="1"/>
          </p:nvPr>
        </p:nvSpPr>
        <p:spPr>
          <a:xfrm>
            <a:off x="4136571" y="3465286"/>
            <a:ext cx="4925786" cy="2695801"/>
          </a:xfrm>
        </p:spPr>
        <p:txBody>
          <a:bodyPr/>
          <a:lstStyle/>
          <a:p>
            <a:pPr marL="360000" lvl="1" indent="0">
              <a:buNone/>
            </a:pPr>
            <a:r>
              <a:rPr lang="en-US" dirty="0" smtClean="0"/>
              <a:t>2. Resolves Domain name via </a:t>
            </a:r>
            <a:r>
              <a:rPr lang="en-US" dirty="0"/>
              <a:t>local DNS </a:t>
            </a:r>
            <a:r>
              <a:rPr lang="en-US" dirty="0" err="1" smtClean="0"/>
              <a:t>video.netcinema.com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28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787071" y="4780643"/>
            <a:ext cx="5796633" cy="200478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454071" y="4336072"/>
            <a:ext cx="3202214" cy="217721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877797" y="3837213"/>
            <a:ext cx="1342533" cy="296635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601670" y="3744696"/>
            <a:ext cx="618660" cy="119924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77797" y="3819071"/>
            <a:ext cx="1551200" cy="23083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68467" y="4256271"/>
            <a:ext cx="618660" cy="119924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720867" y="3701118"/>
            <a:ext cx="466260" cy="32661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345219" y="3751032"/>
            <a:ext cx="705748" cy="296635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992796" y="3722748"/>
            <a:ext cx="704846" cy="53352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Content Placeholder 3"/>
          <p:cNvSpPr>
            <a:spLocks noGrp="1"/>
          </p:cNvSpPr>
          <p:nvPr>
            <p:ph idx="1"/>
          </p:nvPr>
        </p:nvSpPr>
        <p:spPr>
          <a:xfrm>
            <a:off x="3383642" y="5061848"/>
            <a:ext cx="5436357" cy="1298801"/>
          </a:xfrm>
        </p:spPr>
        <p:txBody>
          <a:bodyPr/>
          <a:lstStyle/>
          <a:p>
            <a:pPr marL="360000" lvl="1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NetCinema</a:t>
            </a:r>
            <a:r>
              <a:rPr lang="en-US" dirty="0" smtClean="0"/>
              <a:t> </a:t>
            </a:r>
            <a:r>
              <a:rPr lang="en-US" dirty="0"/>
              <a:t>DNS returns </a:t>
            </a:r>
            <a:r>
              <a:rPr lang="en-US" dirty="0" smtClean="0"/>
              <a:t>Domain name </a:t>
            </a:r>
            <a:r>
              <a:rPr lang="en-US" dirty="0" err="1" smtClean="0"/>
              <a:t>KingCDN.com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1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551215" y="4254502"/>
            <a:ext cx="1732642" cy="202587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95929" y="5152571"/>
            <a:ext cx="2574471" cy="134257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507976" y="4760908"/>
            <a:ext cx="5436357" cy="1598158"/>
          </a:xfrm>
        </p:spPr>
        <p:txBody>
          <a:bodyPr/>
          <a:lstStyle/>
          <a:p>
            <a:pPr marL="360000" lvl="1" indent="0">
              <a:buNone/>
            </a:pPr>
            <a:r>
              <a:rPr lang="en-US" dirty="0" smtClean="0"/>
              <a:t>4. Resolves Domain name  </a:t>
            </a:r>
            <a:r>
              <a:rPr lang="en-US" dirty="0" err="1" smtClean="0"/>
              <a:t>KingCDN.com</a:t>
            </a:r>
            <a:endParaRPr lang="en-US" dirty="0"/>
          </a:p>
          <a:p>
            <a:pPr marL="817200" lvl="1" indent="-457200">
              <a:buFont typeface="+mj-lt"/>
              <a:buAutoNum type="arabicPeriod"/>
            </a:pPr>
            <a:endParaRPr lang="en-US" dirty="0"/>
          </a:p>
          <a:p>
            <a:pPr marL="360000" lvl="1" indent="0">
              <a:buNone/>
            </a:pPr>
            <a:r>
              <a:rPr lang="en-US" dirty="0" smtClean="0"/>
              <a:t>5. Returns </a:t>
            </a:r>
            <a:r>
              <a:rPr lang="en-US" dirty="0"/>
              <a:t>IP of </a:t>
            </a:r>
            <a:r>
              <a:rPr lang="en-US" dirty="0" err="1" smtClean="0"/>
              <a:t>KingCDN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77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17690" y="1556767"/>
            <a:ext cx="5436357" cy="1598158"/>
          </a:xfrm>
        </p:spPr>
        <p:txBody>
          <a:bodyPr/>
          <a:lstStyle/>
          <a:p>
            <a:pPr marL="360000" lvl="1" indent="0">
              <a:buNone/>
            </a:pPr>
            <a:r>
              <a:rPr lang="en-US" dirty="0" smtClean="0"/>
              <a:t>6. Requests URL </a:t>
            </a:r>
            <a:r>
              <a:rPr lang="en-US" dirty="0">
                <a:hlinkClick r:id="rId4"/>
              </a:rPr>
              <a:t>http://KingCDN.com/NetC6Y7B23V</a:t>
            </a:r>
            <a:r>
              <a:rPr lang="en-US" dirty="0"/>
              <a:t> </a:t>
            </a:r>
          </a:p>
          <a:p>
            <a:pPr marL="3600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91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 Cluster Selection Strategy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CDN DNS decides</a:t>
            </a:r>
          </a:p>
          <a:p>
            <a:pPr lvl="1"/>
            <a:r>
              <a:rPr lang="en-US" dirty="0" smtClean="0"/>
              <a:t>Pick CDN node geographically closest to client</a:t>
            </a:r>
          </a:p>
          <a:p>
            <a:pPr lvl="1"/>
            <a:r>
              <a:rPr lang="en-US" dirty="0" smtClean="0"/>
              <a:t>Pick CDN node with shortest delay</a:t>
            </a:r>
            <a:r>
              <a:rPr lang="en-US" dirty="0"/>
              <a:t> </a:t>
            </a:r>
            <a:r>
              <a:rPr lang="en-US" dirty="0" smtClean="0"/>
              <a:t>(min hops) to client (CDN nodes periodically ping access ISPs, report results to CDN DNS)</a:t>
            </a:r>
          </a:p>
          <a:p>
            <a:r>
              <a:rPr lang="en-US" dirty="0" smtClean="0"/>
              <a:t>Or let the Client decide – give client a list of several CDN servers</a:t>
            </a:r>
          </a:p>
        </p:txBody>
      </p:sp>
    </p:spTree>
    <p:extLst>
      <p:ext uri="{BB962C8B-B14F-4D97-AF65-F5344CB8AC3E}">
        <p14:creationId xmlns:p14="http://schemas.microsoft.com/office/powerpoint/2010/main" val="2728009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Netflix’s first Approach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Owned very little infrastructure, uses 3</a:t>
            </a:r>
            <a:r>
              <a:rPr lang="en-US" baseline="30000" dirty="0" smtClean="0"/>
              <a:t>rd</a:t>
            </a:r>
            <a:r>
              <a:rPr lang="en-US" dirty="0" smtClean="0"/>
              <a:t> party services</a:t>
            </a:r>
          </a:p>
          <a:p>
            <a:pPr lvl="1"/>
            <a:r>
              <a:rPr lang="en-US" dirty="0" smtClean="0"/>
              <a:t>Own registration, payment servers</a:t>
            </a:r>
          </a:p>
          <a:p>
            <a:pPr lvl="1"/>
            <a:r>
              <a:rPr lang="en-US" dirty="0" smtClean="0"/>
              <a:t>Amazon (3</a:t>
            </a:r>
            <a:r>
              <a:rPr lang="en-US" baseline="30000" dirty="0" smtClean="0"/>
              <a:t>rd</a:t>
            </a:r>
            <a:r>
              <a:rPr lang="en-US" dirty="0" smtClean="0"/>
              <a:t> party) cloud services</a:t>
            </a:r>
          </a:p>
          <a:p>
            <a:pPr lvl="2"/>
            <a:r>
              <a:rPr lang="en-US" dirty="0" smtClean="0"/>
              <a:t>Netflix uploads studio master to Amazon cloud</a:t>
            </a:r>
          </a:p>
          <a:p>
            <a:pPr lvl="2"/>
            <a:r>
              <a:rPr lang="en-US" dirty="0" smtClean="0"/>
              <a:t>Create multiple version of movie (different encodings) in cloud</a:t>
            </a:r>
          </a:p>
          <a:p>
            <a:pPr lvl="2"/>
            <a:r>
              <a:rPr lang="en-US" dirty="0" smtClean="0"/>
              <a:t>Upload versions from cloud to CDNs</a:t>
            </a:r>
          </a:p>
          <a:p>
            <a:pPr lvl="1"/>
            <a:r>
              <a:rPr lang="en-US" dirty="0" smtClean="0"/>
              <a:t>Three 3</a:t>
            </a:r>
            <a:r>
              <a:rPr lang="en-US" baseline="30000" dirty="0" smtClean="0"/>
              <a:t>rd</a:t>
            </a:r>
            <a:r>
              <a:rPr lang="en-US" dirty="0" smtClean="0"/>
              <a:t> party CDNs host/stream Netflix content: Akamai, Limelight, Level-3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9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5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6" y="1646970"/>
            <a:ext cx="7692571" cy="4982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DASH - Dynamic Adaptive Streaming over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501509"/>
            <a:ext cx="8496000" cy="4469088"/>
          </a:xfrm>
        </p:spPr>
        <p:txBody>
          <a:bodyPr/>
          <a:lstStyle/>
          <a:p>
            <a:r>
              <a:rPr lang="en-US" dirty="0" smtClean="0"/>
              <a:t>Server</a:t>
            </a:r>
            <a:endParaRPr lang="en-US" dirty="0"/>
          </a:p>
          <a:p>
            <a:pPr lvl="1"/>
            <a:r>
              <a:rPr lang="en-US" dirty="0" smtClean="0"/>
              <a:t>Divides video files into multiple chucks</a:t>
            </a:r>
          </a:p>
          <a:p>
            <a:pPr lvl="1"/>
            <a:r>
              <a:rPr lang="en-US" dirty="0" smtClean="0"/>
              <a:t>Each chunk stored encoded at different bit rates</a:t>
            </a:r>
          </a:p>
          <a:p>
            <a:pPr lvl="1"/>
            <a:r>
              <a:rPr lang="en-US" dirty="0" smtClean="0"/>
              <a:t>Manifest file: provides URLs for different chunks</a:t>
            </a:r>
          </a:p>
          <a:p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Periodically measures server-to-client bandwidth</a:t>
            </a:r>
          </a:p>
          <a:p>
            <a:pPr lvl="1"/>
            <a:r>
              <a:rPr lang="en-US" dirty="0" smtClean="0"/>
              <a:t>Consulting manifest, requests one chunk at a time</a:t>
            </a:r>
          </a:p>
          <a:p>
            <a:pPr lvl="1"/>
            <a:r>
              <a:rPr lang="en-US" dirty="0" smtClean="0"/>
              <a:t>Chooses maximum coding rate sustainable given current bandwidth</a:t>
            </a:r>
          </a:p>
          <a:p>
            <a:pPr lvl="1"/>
            <a:r>
              <a:rPr lang="en-US" dirty="0" smtClean="0"/>
              <a:t>Can choose different coding rates at different points in time (depending on available bandwidth at time)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MPEG-DASH Adoption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MPEG DASH is independent, open and international standard, which has broad support from the industry</a:t>
            </a:r>
          </a:p>
          <a:p>
            <a:r>
              <a:rPr lang="en-US" dirty="0" smtClean="0"/>
              <a:t>HTML5 Media Source Extensions and </a:t>
            </a:r>
            <a:r>
              <a:rPr lang="en-US" dirty="0" err="1" smtClean="0"/>
              <a:t>HbbTV</a:t>
            </a:r>
            <a:r>
              <a:rPr lang="en-US" dirty="0" smtClean="0"/>
              <a:t> are MPEG-DASH enabled</a:t>
            </a:r>
          </a:p>
          <a:p>
            <a:r>
              <a:rPr lang="en-US" dirty="0" smtClean="0"/>
              <a:t>Heavy plugins like Silverlight and Flash perform poorly and cause security issues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4280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</a:t>
            </a:r>
            <a:r>
              <a:rPr lang="en-US" dirty="0" err="1" smtClean="0"/>
              <a:t>OpenConnect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r>
              <a:rPr lang="en-US" dirty="0" err="1" smtClean="0"/>
              <a:t>optimised</a:t>
            </a:r>
            <a:r>
              <a:rPr lang="en-US" dirty="0" smtClean="0"/>
              <a:t> for delivery large files</a:t>
            </a:r>
          </a:p>
          <a:p>
            <a:r>
              <a:rPr lang="en-US" dirty="0" smtClean="0"/>
              <a:t>Data centers around the world</a:t>
            </a:r>
          </a:p>
          <a:p>
            <a:r>
              <a:rPr lang="en-US" dirty="0" smtClean="0"/>
              <a:t>Client Intelligence</a:t>
            </a:r>
          </a:p>
          <a:p>
            <a:pPr lvl="1"/>
            <a:r>
              <a:rPr lang="en-US" dirty="0" smtClean="0"/>
              <a:t>Calculates best edge server to use</a:t>
            </a:r>
          </a:p>
          <a:p>
            <a:pPr lvl="1"/>
            <a:r>
              <a:rPr lang="en-US" dirty="0" smtClean="0"/>
              <a:t>Continually probes the best way of receiving content (automatically switches between different CDNs and different bitrate levels)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8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Caching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The temporary storage (caching) of frequently accessed data for rapid access</a:t>
            </a:r>
          </a:p>
          <a:p>
            <a:pPr lvl="1"/>
            <a:r>
              <a:rPr lang="en-US" dirty="0" smtClean="0"/>
              <a:t>Web documents</a:t>
            </a:r>
          </a:p>
          <a:p>
            <a:pPr lvl="1"/>
            <a:r>
              <a:rPr lang="en-US" dirty="0" smtClean="0"/>
              <a:t>HTML pages</a:t>
            </a:r>
          </a:p>
          <a:p>
            <a:pPr lvl="1"/>
            <a:r>
              <a:rPr lang="en-US" dirty="0" smtClean="0"/>
              <a:t>Images</a:t>
            </a:r>
          </a:p>
          <a:p>
            <a:r>
              <a:rPr lang="en-US" dirty="0" smtClean="0"/>
              <a:t>Caches can be located at various points in a network</a:t>
            </a:r>
          </a:p>
          <a:p>
            <a:pPr lvl="1"/>
            <a:r>
              <a:rPr lang="en-US" dirty="0" smtClean="0"/>
              <a:t>Reduces access time/latency for clients</a:t>
            </a:r>
          </a:p>
          <a:p>
            <a:pPr lvl="1"/>
            <a:r>
              <a:rPr lang="en-US" dirty="0" smtClean="0"/>
              <a:t>Reduces bandwidth usage across slower links</a:t>
            </a:r>
          </a:p>
          <a:p>
            <a:pPr lvl="1"/>
            <a:r>
              <a:rPr lang="en-US" dirty="0" smtClean="0"/>
              <a:t>Reduces load on a server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Caches</a:t>
            </a:r>
          </a:p>
          <a:p>
            <a:pPr lvl="1"/>
            <a:r>
              <a:rPr lang="en-US" dirty="0" smtClean="0"/>
              <a:t>Browser</a:t>
            </a:r>
          </a:p>
          <a:p>
            <a:pPr lvl="1"/>
            <a:r>
              <a:rPr lang="en-US" dirty="0" smtClean="0"/>
              <a:t>Proxy</a:t>
            </a:r>
          </a:p>
          <a:p>
            <a:pPr lvl="1"/>
            <a:r>
              <a:rPr lang="en-US" dirty="0" smtClean="0"/>
              <a:t>Reverse Proxy</a:t>
            </a:r>
          </a:p>
          <a:p>
            <a:r>
              <a:rPr lang="en-US" dirty="0" smtClean="0"/>
              <a:t>Cache Control Headers</a:t>
            </a:r>
          </a:p>
          <a:p>
            <a:r>
              <a:rPr lang="en-US" dirty="0" smtClean="0"/>
              <a:t>Content Delivery Networks</a:t>
            </a:r>
          </a:p>
          <a:p>
            <a:r>
              <a:rPr lang="en-US" dirty="0" smtClean="0"/>
              <a:t>CDNs in practice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896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be Cached?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532627" cy="2939377"/>
          </a:xfrm>
        </p:spPr>
        <p:txBody>
          <a:bodyPr/>
          <a:lstStyle/>
          <a:p>
            <a:r>
              <a:rPr lang="en-US" dirty="0" smtClean="0"/>
              <a:t>Cache friendly:</a:t>
            </a:r>
          </a:p>
          <a:p>
            <a:pPr lvl="1"/>
            <a:r>
              <a:rPr lang="en-US" dirty="0" smtClean="0"/>
              <a:t>Logos and brand images</a:t>
            </a:r>
          </a:p>
          <a:p>
            <a:pPr lvl="1"/>
            <a:r>
              <a:rPr lang="en-US" dirty="0" smtClean="0"/>
              <a:t>Style sheets</a:t>
            </a:r>
          </a:p>
          <a:p>
            <a:pPr lvl="1"/>
            <a:r>
              <a:rPr lang="en-US" dirty="0" err="1" smtClean="0"/>
              <a:t>Javascript</a:t>
            </a:r>
            <a:r>
              <a:rPr lang="en-US" dirty="0" smtClean="0"/>
              <a:t> files, site and library </a:t>
            </a:r>
          </a:p>
          <a:p>
            <a:pPr lvl="1"/>
            <a:r>
              <a:rPr lang="en-US" dirty="0" smtClean="0"/>
              <a:t>Downloadable content</a:t>
            </a:r>
          </a:p>
          <a:p>
            <a:pPr lvl="1"/>
            <a:r>
              <a:rPr lang="en-US" dirty="0" smtClean="0"/>
              <a:t>Media files</a:t>
            </a:r>
          </a:p>
          <a:p>
            <a:pPr marL="3600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2532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be Cached?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532627" cy="2939377"/>
          </a:xfrm>
        </p:spPr>
        <p:txBody>
          <a:bodyPr/>
          <a:lstStyle/>
          <a:p>
            <a:r>
              <a:rPr lang="en-US" dirty="0" smtClean="0"/>
              <a:t>Cache friendly:</a:t>
            </a:r>
          </a:p>
          <a:p>
            <a:pPr lvl="1"/>
            <a:r>
              <a:rPr lang="en-US" dirty="0" smtClean="0"/>
              <a:t>Logos and brand images</a:t>
            </a:r>
          </a:p>
          <a:p>
            <a:pPr lvl="1"/>
            <a:r>
              <a:rPr lang="en-US" dirty="0" smtClean="0"/>
              <a:t>Style sheets</a:t>
            </a:r>
          </a:p>
          <a:p>
            <a:pPr lvl="1"/>
            <a:r>
              <a:rPr lang="en-US" dirty="0" err="1" smtClean="0"/>
              <a:t>Javascript</a:t>
            </a:r>
            <a:r>
              <a:rPr lang="en-US" dirty="0" smtClean="0"/>
              <a:t> files, site and library </a:t>
            </a:r>
          </a:p>
          <a:p>
            <a:pPr lvl="1"/>
            <a:r>
              <a:rPr lang="en-US" dirty="0" smtClean="0"/>
              <a:t>Downloadable content</a:t>
            </a:r>
          </a:p>
          <a:p>
            <a:pPr lvl="1"/>
            <a:r>
              <a:rPr lang="en-US" dirty="0" smtClean="0"/>
              <a:t>Media files</a:t>
            </a:r>
          </a:p>
          <a:p>
            <a:pPr marL="360000" lvl="1" indent="0">
              <a:buNone/>
            </a:pPr>
            <a:endParaRPr lang="en-US" dirty="0" smtClean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73648" y="1689500"/>
            <a:ext cx="3532627" cy="311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Be careful caching:</a:t>
            </a:r>
          </a:p>
          <a:p>
            <a:pPr lvl="1"/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HTML pages</a:t>
            </a:r>
          </a:p>
          <a:p>
            <a:pPr lvl="1"/>
            <a:r>
              <a:rPr lang="en-US" dirty="0" smtClean="0"/>
              <a:t>Rotating images</a:t>
            </a:r>
          </a:p>
          <a:p>
            <a:pPr lvl="1"/>
            <a:r>
              <a:rPr lang="en-US" dirty="0" smtClean="0"/>
              <a:t>Frequently modified </a:t>
            </a:r>
            <a:r>
              <a:rPr lang="en-US" dirty="0" err="1" smtClean="0"/>
              <a:t>Javascript</a:t>
            </a:r>
            <a:r>
              <a:rPr lang="en-US" dirty="0" smtClean="0"/>
              <a:t> and CSS</a:t>
            </a:r>
          </a:p>
          <a:p>
            <a:pPr lvl="1"/>
            <a:r>
              <a:rPr lang="en-US" dirty="0" smtClean="0"/>
              <a:t>Content requested with authentication cookies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810848" y="4879217"/>
            <a:ext cx="5995292" cy="152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Never cache</a:t>
            </a:r>
          </a:p>
          <a:p>
            <a:pPr lvl="1"/>
            <a:r>
              <a:rPr lang="en-US" dirty="0" smtClean="0"/>
              <a:t>Sensitive data</a:t>
            </a:r>
          </a:p>
          <a:p>
            <a:pPr lvl="1"/>
            <a:r>
              <a:rPr lang="en-US" dirty="0" smtClean="0"/>
              <a:t>User-specific data that frequently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2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 server </a:t>
            </a:r>
            <a:r>
              <a:rPr lang="en-US" dirty="0" smtClean="0"/>
              <a:t>– original location of content</a:t>
            </a:r>
          </a:p>
          <a:p>
            <a:r>
              <a:rPr lang="en-US" b="1" dirty="0" smtClean="0"/>
              <a:t>Hit</a:t>
            </a:r>
            <a:r>
              <a:rPr lang="en-US" dirty="0" smtClean="0"/>
              <a:t> – response in cache</a:t>
            </a:r>
          </a:p>
          <a:p>
            <a:r>
              <a:rPr lang="en-US" b="1" dirty="0" smtClean="0"/>
              <a:t>Miss</a:t>
            </a:r>
            <a:r>
              <a:rPr lang="en-US" dirty="0" smtClean="0"/>
              <a:t> – response is not in the cache</a:t>
            </a:r>
          </a:p>
          <a:p>
            <a:r>
              <a:rPr lang="en-US" b="1" dirty="0" smtClean="0"/>
              <a:t>Stale content</a:t>
            </a:r>
            <a:r>
              <a:rPr lang="en-US" dirty="0" smtClean="0"/>
              <a:t> – Expired response </a:t>
            </a:r>
          </a:p>
          <a:p>
            <a:r>
              <a:rPr lang="en-US" b="1" dirty="0" smtClean="0"/>
              <a:t>Cache hit ratio </a:t>
            </a:r>
            <a:r>
              <a:rPr lang="en-US" dirty="0" smtClean="0"/>
              <a:t>– </a:t>
            </a:r>
            <a:r>
              <a:rPr lang="en-US" dirty="0" err="1" smtClean="0"/>
              <a:t>hits:total</a:t>
            </a:r>
            <a:r>
              <a:rPr lang="en-US" dirty="0" smtClean="0"/>
              <a:t> requests</a:t>
            </a:r>
          </a:p>
          <a:p>
            <a:r>
              <a:rPr lang="en-US" b="1" dirty="0" smtClean="0"/>
              <a:t>Validation</a:t>
            </a:r>
            <a:r>
              <a:rPr lang="en-US" dirty="0" smtClean="0"/>
              <a:t> – Check that cached response is most recent version</a:t>
            </a:r>
          </a:p>
          <a:p>
            <a:r>
              <a:rPr lang="en-US" b="1" dirty="0" smtClean="0"/>
              <a:t>Invalidation</a:t>
            </a:r>
            <a:r>
              <a:rPr lang="en-US" dirty="0" smtClean="0"/>
              <a:t> – Removal of response before it expires, due to update on origin server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4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Web Caching Solutions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</a:p>
          <a:p>
            <a:r>
              <a:rPr lang="en-US" dirty="0" smtClean="0"/>
              <a:t>Proxy Cache</a:t>
            </a:r>
          </a:p>
          <a:p>
            <a:r>
              <a:rPr lang="en-US" dirty="0" smtClean="0"/>
              <a:t>Reverse Proxy Cache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38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Browsers maintain a small cache</a:t>
            </a:r>
          </a:p>
          <a:p>
            <a:r>
              <a:rPr lang="en-US" dirty="0" smtClean="0"/>
              <a:t>Stored locally</a:t>
            </a:r>
          </a:p>
          <a:p>
            <a:r>
              <a:rPr lang="en-US" dirty="0"/>
              <a:t>Cache for a </a:t>
            </a:r>
            <a:r>
              <a:rPr lang="en-US" dirty="0" smtClean="0"/>
              <a:t>single </a:t>
            </a:r>
            <a:r>
              <a:rPr lang="en-US" dirty="0"/>
              <a:t>user </a:t>
            </a:r>
            <a:r>
              <a:rPr lang="en-US" dirty="0" smtClean="0"/>
              <a:t>or application</a:t>
            </a:r>
          </a:p>
          <a:p>
            <a:r>
              <a:rPr lang="en-US" dirty="0" smtClean="0"/>
              <a:t>Browser sets a caching policy, deciding what data to cache</a:t>
            </a:r>
          </a:p>
          <a:p>
            <a:pPr lvl="1"/>
            <a:r>
              <a:rPr lang="en-US" dirty="0" smtClean="0"/>
              <a:t>User specific content</a:t>
            </a:r>
          </a:p>
          <a:p>
            <a:pPr lvl="1"/>
            <a:r>
              <a:rPr lang="en-US" dirty="0" smtClean="0"/>
              <a:t>Expensive content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30737</TotalTime>
  <Words>1482</Words>
  <Application>Microsoft Macintosh PowerPoint</Application>
  <PresentationFormat>On-screen Show (4:3)</PresentationFormat>
  <Paragraphs>326</Paragraphs>
  <Slides>40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Search Engines</vt:lpstr>
      <vt:lpstr>Content Caches</vt:lpstr>
      <vt:lpstr>Caching</vt:lpstr>
      <vt:lpstr>Slashdot effect</vt:lpstr>
      <vt:lpstr>Web Caching</vt:lpstr>
      <vt:lpstr>What Can be Cached?</vt:lpstr>
      <vt:lpstr>What Can be Cached?</vt:lpstr>
      <vt:lpstr>Terminology</vt:lpstr>
      <vt:lpstr>Different Web Caching Solutions</vt:lpstr>
      <vt:lpstr>Browser Cache </vt:lpstr>
      <vt:lpstr>Browser Cache </vt:lpstr>
      <vt:lpstr>Browser Cache vs Cookies</vt:lpstr>
      <vt:lpstr>Tracking and Caches</vt:lpstr>
      <vt:lpstr>Proxy Cache </vt:lpstr>
      <vt:lpstr>Proxy Cache </vt:lpstr>
      <vt:lpstr>Reverse Proxy Cache </vt:lpstr>
      <vt:lpstr>Reverse Proxy Cache </vt:lpstr>
      <vt:lpstr>Caches can be controlled with HTTP: Last-Modified Header</vt:lpstr>
      <vt:lpstr>Caching Headers</vt:lpstr>
      <vt:lpstr>HTTP with Cache-Control Header</vt:lpstr>
      <vt:lpstr>Content Delivery Networks</vt:lpstr>
      <vt:lpstr>Motivation Scenario</vt:lpstr>
      <vt:lpstr>Motivation Scenario</vt:lpstr>
      <vt:lpstr>Content Delivery Network</vt:lpstr>
      <vt:lpstr>CDN</vt:lpstr>
      <vt:lpstr>CDN</vt:lpstr>
      <vt:lpstr>Commercial CDNs</vt:lpstr>
      <vt:lpstr>Motivational Scenario</vt:lpstr>
      <vt:lpstr>CDN: simple content access scenario</vt:lpstr>
      <vt:lpstr>CDN: simple content access scenario</vt:lpstr>
      <vt:lpstr>CDN: simple content access scenario</vt:lpstr>
      <vt:lpstr>CDN: simple content access scenario</vt:lpstr>
      <vt:lpstr>CDN: simple content access scenario</vt:lpstr>
      <vt:lpstr>CDN: simple content access scenario</vt:lpstr>
      <vt:lpstr>CDN Cluster Selection Strategy</vt:lpstr>
      <vt:lpstr>Case Study: Netflix’s first Approach</vt:lpstr>
      <vt:lpstr>Case Study: Netflix</vt:lpstr>
      <vt:lpstr>DASH - Dynamic Adaptive Streaming over HTTP</vt:lpstr>
      <vt:lpstr>MPEG-DASH Adoption</vt:lpstr>
      <vt:lpstr>Netflix OpenConnect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244</cp:revision>
  <dcterms:created xsi:type="dcterms:W3CDTF">2017-10-22T16:39:59Z</dcterms:created>
  <dcterms:modified xsi:type="dcterms:W3CDTF">2018-12-13T09:09:51Z</dcterms:modified>
</cp:coreProperties>
</file>