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60"/>
  </p:notesMasterIdLst>
  <p:handoutMasterIdLst>
    <p:handoutMasterId r:id="rId61"/>
  </p:handoutMasterIdLst>
  <p:sldIdLst>
    <p:sldId id="402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56" r:id="rId56"/>
    <p:sldId id="457" r:id="rId57"/>
    <p:sldId id="458" r:id="rId58"/>
    <p:sldId id="459" r:id="rId59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808" autoAdjust="0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A9CAA-9CAA-2745-90B3-27CEDC0C170C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D2800-8EB3-C245-A3A1-5E3850450C75}">
      <dgm:prSet phldrT="[Text]"/>
      <dgm:spPr/>
      <dgm:t>
        <a:bodyPr/>
        <a:lstStyle/>
        <a:p>
          <a:r>
            <a:rPr lang="en-GB" smtClean="0"/>
            <a:t>orientate</a:t>
          </a:r>
          <a:endParaRPr lang="en-GB"/>
        </a:p>
      </dgm:t>
    </dgm:pt>
    <dgm:pt modelId="{3AEDC0E6-0738-CE4F-96FF-9E33F7F8A2FA}" type="parTrans" cxnId="{EFEA03FC-9026-6640-9D26-620C3F0FBC9E}">
      <dgm:prSet/>
      <dgm:spPr/>
      <dgm:t>
        <a:bodyPr/>
        <a:lstStyle/>
        <a:p>
          <a:endParaRPr lang="en-GB"/>
        </a:p>
      </dgm:t>
    </dgm:pt>
    <dgm:pt modelId="{4964E4AB-2148-8B46-A46B-70E694AE7A09}" type="sibTrans" cxnId="{EFEA03FC-9026-6640-9D26-620C3F0FBC9E}">
      <dgm:prSet/>
      <dgm:spPr/>
      <dgm:t>
        <a:bodyPr/>
        <a:lstStyle/>
        <a:p>
          <a:endParaRPr lang="en-GB"/>
        </a:p>
      </dgm:t>
    </dgm:pt>
    <dgm:pt modelId="{41529281-714C-1147-8C30-F4C5FCDB1F6A}">
      <dgm:prSet phldrT="[Text]"/>
      <dgm:spPr/>
      <dgm:t>
        <a:bodyPr/>
        <a:lstStyle/>
        <a:p>
          <a:r>
            <a:rPr lang="en-GB" smtClean="0"/>
            <a:t>plan</a:t>
          </a:r>
          <a:endParaRPr lang="en-GB"/>
        </a:p>
      </dgm:t>
    </dgm:pt>
    <dgm:pt modelId="{81AF682D-57B8-F247-AFEF-6FA0594F7105}" type="parTrans" cxnId="{6C6C4236-82D2-584C-B218-2E043CEA179B}">
      <dgm:prSet/>
      <dgm:spPr/>
      <dgm:t>
        <a:bodyPr/>
        <a:lstStyle/>
        <a:p>
          <a:endParaRPr lang="en-GB"/>
        </a:p>
      </dgm:t>
    </dgm:pt>
    <dgm:pt modelId="{EEEB284C-1043-BB41-A251-C2BCB4A93A7C}" type="sibTrans" cxnId="{6C6C4236-82D2-584C-B218-2E043CEA179B}">
      <dgm:prSet/>
      <dgm:spPr/>
      <dgm:t>
        <a:bodyPr/>
        <a:lstStyle/>
        <a:p>
          <a:endParaRPr lang="en-GB"/>
        </a:p>
      </dgm:t>
    </dgm:pt>
    <dgm:pt modelId="{34CB8E39-A8D9-534E-A46D-E40213AB61D2}">
      <dgm:prSet phldrT="[Text]"/>
      <dgm:spPr/>
      <dgm:t>
        <a:bodyPr/>
        <a:lstStyle/>
        <a:p>
          <a:r>
            <a:rPr lang="en-GB" smtClean="0"/>
            <a:t>research</a:t>
          </a:r>
          <a:endParaRPr lang="en-GB"/>
        </a:p>
      </dgm:t>
    </dgm:pt>
    <dgm:pt modelId="{DBAC251A-D3EE-7F4C-9A2D-82B377F290E9}" type="parTrans" cxnId="{D2761F40-F518-7F49-ACF5-097F9B2FBE88}">
      <dgm:prSet/>
      <dgm:spPr/>
      <dgm:t>
        <a:bodyPr/>
        <a:lstStyle/>
        <a:p>
          <a:endParaRPr lang="en-GB"/>
        </a:p>
      </dgm:t>
    </dgm:pt>
    <dgm:pt modelId="{410A4C4C-AFBE-B94C-A5D2-D514EDD11511}" type="sibTrans" cxnId="{D2761F40-F518-7F49-ACF5-097F9B2FBE88}">
      <dgm:prSet/>
      <dgm:spPr/>
      <dgm:t>
        <a:bodyPr/>
        <a:lstStyle/>
        <a:p>
          <a:endParaRPr lang="en-GB"/>
        </a:p>
      </dgm:t>
    </dgm:pt>
    <dgm:pt modelId="{FA398D1C-51FE-604C-A56B-E0DBCA15D0F7}">
      <dgm:prSet phldrT="[Text]"/>
      <dgm:spPr/>
      <dgm:t>
        <a:bodyPr/>
        <a:lstStyle/>
        <a:p>
          <a:r>
            <a:rPr lang="en-GB" smtClean="0"/>
            <a:t>Write</a:t>
          </a:r>
          <a:endParaRPr lang="en-GB"/>
        </a:p>
      </dgm:t>
    </dgm:pt>
    <dgm:pt modelId="{811422ED-97C8-2C46-8892-0B4D75939735}" type="parTrans" cxnId="{DC2CD018-3A5E-B04B-A9D1-0AED7C4BC9BD}">
      <dgm:prSet/>
      <dgm:spPr/>
      <dgm:t>
        <a:bodyPr/>
        <a:lstStyle/>
        <a:p>
          <a:endParaRPr lang="en-GB"/>
        </a:p>
      </dgm:t>
    </dgm:pt>
    <dgm:pt modelId="{E4B02005-26D5-2C4C-A46A-955D8AFE6F5C}" type="sibTrans" cxnId="{DC2CD018-3A5E-B04B-A9D1-0AED7C4BC9BD}">
      <dgm:prSet/>
      <dgm:spPr/>
      <dgm:t>
        <a:bodyPr/>
        <a:lstStyle/>
        <a:p>
          <a:endParaRPr lang="en-GB"/>
        </a:p>
      </dgm:t>
    </dgm:pt>
    <dgm:pt modelId="{79A8752C-EAAF-7B47-AA72-E4B31AB48515}" type="pres">
      <dgm:prSet presAssocID="{F66A9CAA-9CAA-2745-90B3-27CEDC0C17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51FD0F-1A8A-7E41-8C30-363CAC634420}" type="pres">
      <dgm:prSet presAssocID="{F66A9CAA-9CAA-2745-90B3-27CEDC0C170C}" presName="ellipse" presStyleLbl="trBgShp" presStyleIdx="0" presStyleCnt="1"/>
      <dgm:spPr/>
    </dgm:pt>
    <dgm:pt modelId="{C28AAB5D-688B-394A-ADD2-D03F67340D38}" type="pres">
      <dgm:prSet presAssocID="{F66A9CAA-9CAA-2745-90B3-27CEDC0C170C}" presName="arrow1" presStyleLbl="fgShp" presStyleIdx="0" presStyleCnt="1"/>
      <dgm:spPr/>
    </dgm:pt>
    <dgm:pt modelId="{E65E86FD-4E61-D543-9222-90E02F9F9A01}" type="pres">
      <dgm:prSet presAssocID="{F66A9CAA-9CAA-2745-90B3-27CEDC0C170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66B6E-6493-AD45-877A-A913DA77C23D}" type="pres">
      <dgm:prSet presAssocID="{41529281-714C-1147-8C30-F4C5FCDB1F6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B63E9B-57EF-304B-877B-1678788DB5E5}" type="pres">
      <dgm:prSet presAssocID="{34CB8E39-A8D9-534E-A46D-E40213AB61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AD41F-96CF-9143-8F35-47CAF0885CDB}" type="pres">
      <dgm:prSet presAssocID="{FA398D1C-51FE-604C-A56B-E0DBCA15D0F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07914-F671-F847-8FE9-3E615775E15C}" type="pres">
      <dgm:prSet presAssocID="{F66A9CAA-9CAA-2745-90B3-27CEDC0C170C}" presName="funnel" presStyleLbl="trAlignAcc1" presStyleIdx="0" presStyleCnt="1"/>
      <dgm:spPr/>
    </dgm:pt>
  </dgm:ptLst>
  <dgm:cxnLst>
    <dgm:cxn modelId="{6C6C4236-82D2-584C-B218-2E043CEA179B}" srcId="{F66A9CAA-9CAA-2745-90B3-27CEDC0C170C}" destId="{41529281-714C-1147-8C30-F4C5FCDB1F6A}" srcOrd="1" destOrd="0" parTransId="{81AF682D-57B8-F247-AFEF-6FA0594F7105}" sibTransId="{EEEB284C-1043-BB41-A251-C2BCB4A93A7C}"/>
    <dgm:cxn modelId="{B1601DD6-BF6A-8F49-823B-712BEB29BE55}" type="presOf" srcId="{062D2800-8EB3-C245-A3A1-5E3850450C75}" destId="{E29AD41F-96CF-9143-8F35-47CAF0885CDB}" srcOrd="0" destOrd="0" presId="urn:microsoft.com/office/officeart/2005/8/layout/funnel1"/>
    <dgm:cxn modelId="{93C220D3-1394-1345-9DDD-5D1B264B529E}" type="presOf" srcId="{41529281-714C-1147-8C30-F4C5FCDB1F6A}" destId="{78B63E9B-57EF-304B-877B-1678788DB5E5}" srcOrd="0" destOrd="0" presId="urn:microsoft.com/office/officeart/2005/8/layout/funnel1"/>
    <dgm:cxn modelId="{D2761F40-F518-7F49-ACF5-097F9B2FBE88}" srcId="{F66A9CAA-9CAA-2745-90B3-27CEDC0C170C}" destId="{34CB8E39-A8D9-534E-A46D-E40213AB61D2}" srcOrd="2" destOrd="0" parTransId="{DBAC251A-D3EE-7F4C-9A2D-82B377F290E9}" sibTransId="{410A4C4C-AFBE-B94C-A5D2-D514EDD11511}"/>
    <dgm:cxn modelId="{D06A253C-EC93-9841-9E91-3944CEE17467}" type="presOf" srcId="{F66A9CAA-9CAA-2745-90B3-27CEDC0C170C}" destId="{79A8752C-EAAF-7B47-AA72-E4B31AB48515}" srcOrd="0" destOrd="0" presId="urn:microsoft.com/office/officeart/2005/8/layout/funnel1"/>
    <dgm:cxn modelId="{DC2CD018-3A5E-B04B-A9D1-0AED7C4BC9BD}" srcId="{F66A9CAA-9CAA-2745-90B3-27CEDC0C170C}" destId="{FA398D1C-51FE-604C-A56B-E0DBCA15D0F7}" srcOrd="3" destOrd="0" parTransId="{811422ED-97C8-2C46-8892-0B4D75939735}" sibTransId="{E4B02005-26D5-2C4C-A46A-955D8AFE6F5C}"/>
    <dgm:cxn modelId="{BA52C6C5-91A8-DD4C-95B3-05D72587AA6F}" type="presOf" srcId="{FA398D1C-51FE-604C-A56B-E0DBCA15D0F7}" destId="{E65E86FD-4E61-D543-9222-90E02F9F9A01}" srcOrd="0" destOrd="0" presId="urn:microsoft.com/office/officeart/2005/8/layout/funnel1"/>
    <dgm:cxn modelId="{B8CAC85B-37EF-C548-86A4-04A999E6D877}" type="presOf" srcId="{34CB8E39-A8D9-534E-A46D-E40213AB61D2}" destId="{B9866B6E-6493-AD45-877A-A913DA77C23D}" srcOrd="0" destOrd="0" presId="urn:microsoft.com/office/officeart/2005/8/layout/funnel1"/>
    <dgm:cxn modelId="{EFEA03FC-9026-6640-9D26-620C3F0FBC9E}" srcId="{F66A9CAA-9CAA-2745-90B3-27CEDC0C170C}" destId="{062D2800-8EB3-C245-A3A1-5E3850450C75}" srcOrd="0" destOrd="0" parTransId="{3AEDC0E6-0738-CE4F-96FF-9E33F7F8A2FA}" sibTransId="{4964E4AB-2148-8B46-A46B-70E694AE7A09}"/>
    <dgm:cxn modelId="{5A57A747-720F-B84A-BE81-0BEDCB40E5C8}" type="presParOf" srcId="{79A8752C-EAAF-7B47-AA72-E4B31AB48515}" destId="{7151FD0F-1A8A-7E41-8C30-363CAC634420}" srcOrd="0" destOrd="0" presId="urn:microsoft.com/office/officeart/2005/8/layout/funnel1"/>
    <dgm:cxn modelId="{E0D91B43-BF5D-B249-9CF5-76FD178A113E}" type="presParOf" srcId="{79A8752C-EAAF-7B47-AA72-E4B31AB48515}" destId="{C28AAB5D-688B-394A-ADD2-D03F67340D38}" srcOrd="1" destOrd="0" presId="urn:microsoft.com/office/officeart/2005/8/layout/funnel1"/>
    <dgm:cxn modelId="{4FAF35F3-06FC-B142-884E-109A8F127154}" type="presParOf" srcId="{79A8752C-EAAF-7B47-AA72-E4B31AB48515}" destId="{E65E86FD-4E61-D543-9222-90E02F9F9A01}" srcOrd="2" destOrd="0" presId="urn:microsoft.com/office/officeart/2005/8/layout/funnel1"/>
    <dgm:cxn modelId="{CAFFE46A-0A65-F94B-979C-38967A2DB8BD}" type="presParOf" srcId="{79A8752C-EAAF-7B47-AA72-E4B31AB48515}" destId="{B9866B6E-6493-AD45-877A-A913DA77C23D}" srcOrd="3" destOrd="0" presId="urn:microsoft.com/office/officeart/2005/8/layout/funnel1"/>
    <dgm:cxn modelId="{65DEB966-F084-A741-B011-B88DAC6BB737}" type="presParOf" srcId="{79A8752C-EAAF-7B47-AA72-E4B31AB48515}" destId="{78B63E9B-57EF-304B-877B-1678788DB5E5}" srcOrd="4" destOrd="0" presId="urn:microsoft.com/office/officeart/2005/8/layout/funnel1"/>
    <dgm:cxn modelId="{9728530E-BE13-054C-A6F7-089870ED4783}" type="presParOf" srcId="{79A8752C-EAAF-7B47-AA72-E4B31AB48515}" destId="{E29AD41F-96CF-9143-8F35-47CAF0885CDB}" srcOrd="5" destOrd="0" presId="urn:microsoft.com/office/officeart/2005/8/layout/funnel1"/>
    <dgm:cxn modelId="{04D52EE8-3347-5A44-82B5-91727C451939}" type="presParOf" srcId="{79A8752C-EAAF-7B47-AA72-E4B31AB48515}" destId="{E7F07914-F671-F847-8FE9-3E615775E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smtClean="0"/>
            <a:t>think/reflect</a:t>
          </a:r>
          <a:endParaRPr lang="en-GB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smtClean="0"/>
            <a:t>record</a:t>
          </a:r>
          <a:endParaRPr lang="en-GB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smtClean="0"/>
            <a:t>refine</a:t>
          </a:r>
          <a:endParaRPr lang="en-GB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smtClean="0"/>
            <a:t>review</a:t>
          </a:r>
          <a:endParaRPr lang="en-GB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smtClean="0"/>
            <a:t>write</a:t>
          </a:r>
          <a:endParaRPr lang="en-GB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7A100BCB-159A-E948-A459-FB538AAAC75F}" type="presOf" srcId="{F166DD95-9B82-2744-9610-4348A66A075E}" destId="{9AF329C3-BDC1-8F4E-B64C-BC35BEBA66D5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6F8BA08C-64A9-BC4E-A4CC-1D4D4B7E8AD2}" type="presOf" srcId="{41028A9C-4F02-BC47-97A8-66377793B9D0}" destId="{350534E5-0FC8-E347-9912-3167ABA2F68C}" srcOrd="0" destOrd="0" presId="urn:microsoft.com/office/officeart/2005/8/layout/cycle1"/>
    <dgm:cxn modelId="{E9AD810F-7036-D04A-ACED-8347C66447EE}" type="presOf" srcId="{9F10E7CD-66C8-E54B-AF3B-44BACF717D06}" destId="{B745A962-5A80-2649-83CE-0310835B096A}" srcOrd="0" destOrd="0" presId="urn:microsoft.com/office/officeart/2005/8/layout/cycle1"/>
    <dgm:cxn modelId="{40A8C36B-6BC1-6948-886B-3568C52A4490}" type="presOf" srcId="{ED46D8EF-3CBA-084D-AB27-4B5482AF8511}" destId="{F2B20683-2329-7646-9530-8F281211271B}" srcOrd="0" destOrd="0" presId="urn:microsoft.com/office/officeart/2005/8/layout/cycle1"/>
    <dgm:cxn modelId="{410CAD38-15C2-CA4B-A642-0A900640EBDE}" type="presOf" srcId="{8FF1DC0A-4493-2A45-89C4-812937656C5E}" destId="{FAA2B6EF-D0DA-4045-9456-D506E87B061D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87DC85B4-27AD-0045-B292-4F791A96DF11}" type="presOf" srcId="{DB5CCB36-23E9-F242-9CC2-416238CB1899}" destId="{D2DF35A7-3F5F-BB4C-A5E6-FC653A53DF36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CB60856A-E223-BB4A-8BBE-978020278936}" type="presOf" srcId="{0F81D86B-4865-6F4D-BE5B-E6066D07EFA3}" destId="{319D4F4D-D5BA-9F42-B7DF-1E6565952C8E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8D23AC76-876F-3A40-A9B8-5920971F9B70}" type="presOf" srcId="{91CFC621-40CB-794B-A4E9-7CB8850C3258}" destId="{E88D6ADA-BA88-AD42-B366-5E64A371709F}" srcOrd="0" destOrd="0" presId="urn:microsoft.com/office/officeart/2005/8/layout/cycle1"/>
    <dgm:cxn modelId="{66DD2020-1899-9D4D-A011-1DB3D7E7F202}" type="presOf" srcId="{E01CD94E-1660-154E-84CF-76DFE1EF5E81}" destId="{43BB499B-F4A8-3C47-B21A-F7A9CAD26C35}" srcOrd="0" destOrd="0" presId="urn:microsoft.com/office/officeart/2005/8/layout/cycle1"/>
    <dgm:cxn modelId="{7F494FBD-9849-724D-B10C-6371F4F9D865}" type="presOf" srcId="{AF06A818-2D7C-354B-93D0-8A80B13C2DC1}" destId="{4780B090-22AB-614B-9C3D-357D62C393E5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D8A48F17-0E4C-9A4D-8C86-4B412A73FA5D}" type="presOf" srcId="{03ED807D-B9E8-E845-A545-CC9E8252C3EA}" destId="{4DC7A19C-723A-8F46-A989-6854150ABCD3}" srcOrd="0" destOrd="0" presId="urn:microsoft.com/office/officeart/2005/8/layout/cycle1"/>
    <dgm:cxn modelId="{5D9169D4-E534-E045-88C2-B4B8AAEE90D1}" type="presParOf" srcId="{E88D6ADA-BA88-AD42-B366-5E64A371709F}" destId="{CF39874C-C65F-314E-9EA9-1904B0522C27}" srcOrd="0" destOrd="0" presId="urn:microsoft.com/office/officeart/2005/8/layout/cycle1"/>
    <dgm:cxn modelId="{0E9F964E-4C05-104C-81EF-5297BB607312}" type="presParOf" srcId="{E88D6ADA-BA88-AD42-B366-5E64A371709F}" destId="{F2B20683-2329-7646-9530-8F281211271B}" srcOrd="1" destOrd="0" presId="urn:microsoft.com/office/officeart/2005/8/layout/cycle1"/>
    <dgm:cxn modelId="{E272E7DF-091E-4246-B346-4A6D05BC49D5}" type="presParOf" srcId="{E88D6ADA-BA88-AD42-B366-5E64A371709F}" destId="{350534E5-0FC8-E347-9912-3167ABA2F68C}" srcOrd="2" destOrd="0" presId="urn:microsoft.com/office/officeart/2005/8/layout/cycle1"/>
    <dgm:cxn modelId="{75830ECB-84E3-6147-B6A8-5F75F24004AC}" type="presParOf" srcId="{E88D6ADA-BA88-AD42-B366-5E64A371709F}" destId="{12E34027-69D6-2A4D-9B2B-12BDDCDC54E1}" srcOrd="3" destOrd="0" presId="urn:microsoft.com/office/officeart/2005/8/layout/cycle1"/>
    <dgm:cxn modelId="{F24B0F0D-8CE1-F440-B4A7-87365FF77E25}" type="presParOf" srcId="{E88D6ADA-BA88-AD42-B366-5E64A371709F}" destId="{D2DF35A7-3F5F-BB4C-A5E6-FC653A53DF36}" srcOrd="4" destOrd="0" presId="urn:microsoft.com/office/officeart/2005/8/layout/cycle1"/>
    <dgm:cxn modelId="{435E0869-996B-614B-A8D7-47E74617FB39}" type="presParOf" srcId="{E88D6ADA-BA88-AD42-B366-5E64A371709F}" destId="{9AF329C3-BDC1-8F4E-B64C-BC35BEBA66D5}" srcOrd="5" destOrd="0" presId="urn:microsoft.com/office/officeart/2005/8/layout/cycle1"/>
    <dgm:cxn modelId="{9190CA4E-DBCE-B847-B6E9-057A37B4BCF5}" type="presParOf" srcId="{E88D6ADA-BA88-AD42-B366-5E64A371709F}" destId="{FC0946F4-F94A-6B4C-9429-837B9B766E82}" srcOrd="6" destOrd="0" presId="urn:microsoft.com/office/officeart/2005/8/layout/cycle1"/>
    <dgm:cxn modelId="{7F08CC65-638B-274D-95CE-C59420BCE5B1}" type="presParOf" srcId="{E88D6ADA-BA88-AD42-B366-5E64A371709F}" destId="{FAA2B6EF-D0DA-4045-9456-D506E87B061D}" srcOrd="7" destOrd="0" presId="urn:microsoft.com/office/officeart/2005/8/layout/cycle1"/>
    <dgm:cxn modelId="{FC5303B4-E214-4146-BDDE-1B338E24EA65}" type="presParOf" srcId="{E88D6ADA-BA88-AD42-B366-5E64A371709F}" destId="{B745A962-5A80-2649-83CE-0310835B096A}" srcOrd="8" destOrd="0" presId="urn:microsoft.com/office/officeart/2005/8/layout/cycle1"/>
    <dgm:cxn modelId="{3388431F-1448-BF4A-9DA6-A06271F79BCE}" type="presParOf" srcId="{E88D6ADA-BA88-AD42-B366-5E64A371709F}" destId="{26331AE6-D102-4144-A491-23585E8DDDE7}" srcOrd="9" destOrd="0" presId="urn:microsoft.com/office/officeart/2005/8/layout/cycle1"/>
    <dgm:cxn modelId="{679A7598-807B-2A4F-BE33-638071694B30}" type="presParOf" srcId="{E88D6ADA-BA88-AD42-B366-5E64A371709F}" destId="{4780B090-22AB-614B-9C3D-357D62C393E5}" srcOrd="10" destOrd="0" presId="urn:microsoft.com/office/officeart/2005/8/layout/cycle1"/>
    <dgm:cxn modelId="{2B6A07CA-CF8F-D347-9010-7087F8F6FD3E}" type="presParOf" srcId="{E88D6ADA-BA88-AD42-B366-5E64A371709F}" destId="{319D4F4D-D5BA-9F42-B7DF-1E6565952C8E}" srcOrd="11" destOrd="0" presId="urn:microsoft.com/office/officeart/2005/8/layout/cycle1"/>
    <dgm:cxn modelId="{2D42BC75-7C09-3648-99F5-CE3DD654F55F}" type="presParOf" srcId="{E88D6ADA-BA88-AD42-B366-5E64A371709F}" destId="{8B10A592-E0A5-D14A-BF44-4C8F3B8A152D}" srcOrd="12" destOrd="0" presId="urn:microsoft.com/office/officeart/2005/8/layout/cycle1"/>
    <dgm:cxn modelId="{EF5BC5CD-EBA5-2748-ADDD-4FA4723FA950}" type="presParOf" srcId="{E88D6ADA-BA88-AD42-B366-5E64A371709F}" destId="{4DC7A19C-723A-8F46-A989-6854150ABCD3}" srcOrd="13" destOrd="0" presId="urn:microsoft.com/office/officeart/2005/8/layout/cycle1"/>
    <dgm:cxn modelId="{74E931A5-3B73-4A46-950F-FE8965C5D407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smtClean="0"/>
            <a:t>think/reflect</a:t>
          </a:r>
          <a:endParaRPr lang="en-GB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smtClean="0"/>
            <a:t>record</a:t>
          </a:r>
          <a:endParaRPr lang="en-GB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smtClean="0"/>
            <a:t>refine</a:t>
          </a:r>
          <a:endParaRPr lang="en-GB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smtClean="0"/>
            <a:t>review</a:t>
          </a:r>
          <a:endParaRPr lang="en-GB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smtClean="0"/>
            <a:t>write</a:t>
          </a:r>
          <a:endParaRPr lang="en-GB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08F26345-8FFA-B44F-BCFB-B21ABC2DF4C5}" type="presOf" srcId="{9F10E7CD-66C8-E54B-AF3B-44BACF717D06}" destId="{B745A962-5A80-2649-83CE-0310835B096A}" srcOrd="0" destOrd="0" presId="urn:microsoft.com/office/officeart/2005/8/layout/cycle1"/>
    <dgm:cxn modelId="{14089783-F657-F544-A39B-28168E7AB677}" type="presOf" srcId="{41028A9C-4F02-BC47-97A8-66377793B9D0}" destId="{350534E5-0FC8-E347-9912-3167ABA2F68C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087BEB2E-E16B-F847-8A6F-A1FE8FC3C9C5}" type="presOf" srcId="{ED46D8EF-3CBA-084D-AB27-4B5482AF8511}" destId="{F2B20683-2329-7646-9530-8F281211271B}" srcOrd="0" destOrd="0" presId="urn:microsoft.com/office/officeart/2005/8/layout/cycle1"/>
    <dgm:cxn modelId="{14204F45-81FF-D145-8FE9-7C80C0350D88}" type="presOf" srcId="{03ED807D-B9E8-E845-A545-CC9E8252C3EA}" destId="{4DC7A19C-723A-8F46-A989-6854150ABCD3}" srcOrd="0" destOrd="0" presId="urn:microsoft.com/office/officeart/2005/8/layout/cycle1"/>
    <dgm:cxn modelId="{A5193862-B281-7745-98DB-4ABAC5E15DE9}" type="presOf" srcId="{AF06A818-2D7C-354B-93D0-8A80B13C2DC1}" destId="{4780B090-22AB-614B-9C3D-357D62C393E5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23CE5198-4260-CA43-8C8E-29C998622994}" type="presOf" srcId="{DB5CCB36-23E9-F242-9CC2-416238CB1899}" destId="{D2DF35A7-3F5F-BB4C-A5E6-FC653A53DF36}" srcOrd="0" destOrd="0" presId="urn:microsoft.com/office/officeart/2005/8/layout/cycle1"/>
    <dgm:cxn modelId="{083862B7-A958-044D-95AE-9A2896E59D36}" type="presOf" srcId="{8FF1DC0A-4493-2A45-89C4-812937656C5E}" destId="{FAA2B6EF-D0DA-4045-9456-D506E87B061D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3A18CE73-8369-AC4B-B64D-6C627177DE80}" type="presOf" srcId="{91CFC621-40CB-794B-A4E9-7CB8850C3258}" destId="{E88D6ADA-BA88-AD42-B366-5E64A371709F}" srcOrd="0" destOrd="0" presId="urn:microsoft.com/office/officeart/2005/8/layout/cycle1"/>
    <dgm:cxn modelId="{1D21F791-1DCD-B447-AA5F-EC71175B980E}" type="presOf" srcId="{E01CD94E-1660-154E-84CF-76DFE1EF5E81}" destId="{43BB499B-F4A8-3C47-B21A-F7A9CAD26C35}" srcOrd="0" destOrd="0" presId="urn:microsoft.com/office/officeart/2005/8/layout/cycle1"/>
    <dgm:cxn modelId="{75175738-E766-8C45-AA9B-2F2B1A28CF72}" type="presOf" srcId="{0F81D86B-4865-6F4D-BE5B-E6066D07EFA3}" destId="{319D4F4D-D5BA-9F42-B7DF-1E6565952C8E}" srcOrd="0" destOrd="0" presId="urn:microsoft.com/office/officeart/2005/8/layout/cycle1"/>
    <dgm:cxn modelId="{22D8325F-391F-144C-AF25-A00D7574EDE9}" type="presOf" srcId="{F166DD95-9B82-2744-9610-4348A66A075E}" destId="{9AF329C3-BDC1-8F4E-B64C-BC35BEBA66D5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188E5E02-59BC-6C4B-9ECA-41E8627ED48F}" type="presParOf" srcId="{E88D6ADA-BA88-AD42-B366-5E64A371709F}" destId="{CF39874C-C65F-314E-9EA9-1904B0522C27}" srcOrd="0" destOrd="0" presId="urn:microsoft.com/office/officeart/2005/8/layout/cycle1"/>
    <dgm:cxn modelId="{977AF678-14F5-9F4E-8396-8ADF445B2495}" type="presParOf" srcId="{E88D6ADA-BA88-AD42-B366-5E64A371709F}" destId="{F2B20683-2329-7646-9530-8F281211271B}" srcOrd="1" destOrd="0" presId="urn:microsoft.com/office/officeart/2005/8/layout/cycle1"/>
    <dgm:cxn modelId="{3D6FBCA4-A2E0-AA44-BB12-26925AAD54A8}" type="presParOf" srcId="{E88D6ADA-BA88-AD42-B366-5E64A371709F}" destId="{350534E5-0FC8-E347-9912-3167ABA2F68C}" srcOrd="2" destOrd="0" presId="urn:microsoft.com/office/officeart/2005/8/layout/cycle1"/>
    <dgm:cxn modelId="{D05BF5EC-28AE-9443-9271-CD2525A4BC98}" type="presParOf" srcId="{E88D6ADA-BA88-AD42-B366-5E64A371709F}" destId="{12E34027-69D6-2A4D-9B2B-12BDDCDC54E1}" srcOrd="3" destOrd="0" presId="urn:microsoft.com/office/officeart/2005/8/layout/cycle1"/>
    <dgm:cxn modelId="{A0C3801E-748B-2647-B662-152708A2822D}" type="presParOf" srcId="{E88D6ADA-BA88-AD42-B366-5E64A371709F}" destId="{D2DF35A7-3F5F-BB4C-A5E6-FC653A53DF36}" srcOrd="4" destOrd="0" presId="urn:microsoft.com/office/officeart/2005/8/layout/cycle1"/>
    <dgm:cxn modelId="{D39D54A7-E3BA-F049-8FD7-B718899DB0AB}" type="presParOf" srcId="{E88D6ADA-BA88-AD42-B366-5E64A371709F}" destId="{9AF329C3-BDC1-8F4E-B64C-BC35BEBA66D5}" srcOrd="5" destOrd="0" presId="urn:microsoft.com/office/officeart/2005/8/layout/cycle1"/>
    <dgm:cxn modelId="{0118202F-64EF-C54C-8128-56245CD06A4F}" type="presParOf" srcId="{E88D6ADA-BA88-AD42-B366-5E64A371709F}" destId="{FC0946F4-F94A-6B4C-9429-837B9B766E82}" srcOrd="6" destOrd="0" presId="urn:microsoft.com/office/officeart/2005/8/layout/cycle1"/>
    <dgm:cxn modelId="{FE85CFF7-ED72-5D43-AAA7-BFB374262B3D}" type="presParOf" srcId="{E88D6ADA-BA88-AD42-B366-5E64A371709F}" destId="{FAA2B6EF-D0DA-4045-9456-D506E87B061D}" srcOrd="7" destOrd="0" presId="urn:microsoft.com/office/officeart/2005/8/layout/cycle1"/>
    <dgm:cxn modelId="{B32F66AC-EC27-0649-BDEB-3C17E292837E}" type="presParOf" srcId="{E88D6ADA-BA88-AD42-B366-5E64A371709F}" destId="{B745A962-5A80-2649-83CE-0310835B096A}" srcOrd="8" destOrd="0" presId="urn:microsoft.com/office/officeart/2005/8/layout/cycle1"/>
    <dgm:cxn modelId="{35CE50B3-FCFF-6841-AFA6-A9BB309113AD}" type="presParOf" srcId="{E88D6ADA-BA88-AD42-B366-5E64A371709F}" destId="{26331AE6-D102-4144-A491-23585E8DDDE7}" srcOrd="9" destOrd="0" presId="urn:microsoft.com/office/officeart/2005/8/layout/cycle1"/>
    <dgm:cxn modelId="{BFF2D9EB-65D6-4942-B366-267FE7FB13B1}" type="presParOf" srcId="{E88D6ADA-BA88-AD42-B366-5E64A371709F}" destId="{4780B090-22AB-614B-9C3D-357D62C393E5}" srcOrd="10" destOrd="0" presId="urn:microsoft.com/office/officeart/2005/8/layout/cycle1"/>
    <dgm:cxn modelId="{36391003-11A3-3046-BA01-70C807F160DB}" type="presParOf" srcId="{E88D6ADA-BA88-AD42-B366-5E64A371709F}" destId="{319D4F4D-D5BA-9F42-B7DF-1E6565952C8E}" srcOrd="11" destOrd="0" presId="urn:microsoft.com/office/officeart/2005/8/layout/cycle1"/>
    <dgm:cxn modelId="{ACE08AC0-A0A2-B544-86FC-2B0978B3E9C4}" type="presParOf" srcId="{E88D6ADA-BA88-AD42-B366-5E64A371709F}" destId="{8B10A592-E0A5-D14A-BF44-4C8F3B8A152D}" srcOrd="12" destOrd="0" presId="urn:microsoft.com/office/officeart/2005/8/layout/cycle1"/>
    <dgm:cxn modelId="{E4813709-B8B2-514A-BFC2-C14D379093AA}" type="presParOf" srcId="{E88D6ADA-BA88-AD42-B366-5E64A371709F}" destId="{4DC7A19C-723A-8F46-A989-6854150ABCD3}" srcOrd="13" destOrd="0" presId="urn:microsoft.com/office/officeart/2005/8/layout/cycle1"/>
    <dgm:cxn modelId="{9F96BDBC-2227-774E-A6F4-8E3B1FC6F7FF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FD0F-1A8A-7E41-8C30-363CAC634420}">
      <dsp:nvSpPr>
        <dsp:cNvPr id="0" name=""/>
        <dsp:cNvSpPr/>
      </dsp:nvSpPr>
      <dsp:spPr>
        <a:xfrm>
          <a:off x="645566" y="987869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AB5D-688B-394A-ADD2-D03F67340D38}">
      <dsp:nvSpPr>
        <dsp:cNvPr id="0" name=""/>
        <dsp:cNvSpPr/>
      </dsp:nvSpPr>
      <dsp:spPr>
        <a:xfrm>
          <a:off x="1600199" y="2994063"/>
          <a:ext cx="457200" cy="29260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5E86FD-4E61-D543-9222-90E02F9F9A01}">
      <dsp:nvSpPr>
        <dsp:cNvPr id="0" name=""/>
        <dsp:cNvSpPr/>
      </dsp:nvSpPr>
      <dsp:spPr>
        <a:xfrm>
          <a:off x="731519" y="3228149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Write</a:t>
          </a:r>
          <a:endParaRPr lang="en-GB" sz="2000" kern="1200"/>
        </a:p>
      </dsp:txBody>
      <dsp:txXfrm>
        <a:off x="731519" y="3228149"/>
        <a:ext cx="2194560" cy="548640"/>
      </dsp:txXfrm>
    </dsp:sp>
    <dsp:sp modelId="{B9866B6E-6493-AD45-877A-A913DA77C23D}">
      <dsp:nvSpPr>
        <dsp:cNvPr id="0" name=""/>
        <dsp:cNvSpPr/>
      </dsp:nvSpPr>
      <dsp:spPr>
        <a:xfrm>
          <a:off x="1503273" y="1870448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research</a:t>
          </a:r>
          <a:endParaRPr lang="en-GB" sz="1000" kern="1200"/>
        </a:p>
      </dsp:txBody>
      <dsp:txXfrm>
        <a:off x="1623793" y="1990968"/>
        <a:ext cx="581920" cy="581920"/>
      </dsp:txXfrm>
    </dsp:sp>
    <dsp:sp modelId="{78B63E9B-57EF-304B-877B-1678788DB5E5}">
      <dsp:nvSpPr>
        <dsp:cNvPr id="0" name=""/>
        <dsp:cNvSpPr/>
      </dsp:nvSpPr>
      <dsp:spPr>
        <a:xfrm>
          <a:off x="914399" y="1253045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plan</a:t>
          </a:r>
          <a:endParaRPr lang="en-GB" sz="1000" kern="1200"/>
        </a:p>
      </dsp:txBody>
      <dsp:txXfrm>
        <a:off x="1034919" y="1373565"/>
        <a:ext cx="581920" cy="581920"/>
      </dsp:txXfrm>
    </dsp:sp>
    <dsp:sp modelId="{E29AD41F-96CF-9143-8F35-47CAF0885CDB}">
      <dsp:nvSpPr>
        <dsp:cNvPr id="0" name=""/>
        <dsp:cNvSpPr/>
      </dsp:nvSpPr>
      <dsp:spPr>
        <a:xfrm>
          <a:off x="1755648" y="1054072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orientate</a:t>
          </a:r>
          <a:endParaRPr lang="en-GB" sz="1000" kern="1200"/>
        </a:p>
      </dsp:txBody>
      <dsp:txXfrm>
        <a:off x="1876168" y="1174592"/>
        <a:ext cx="581920" cy="581920"/>
      </dsp:txXfrm>
    </dsp:sp>
    <dsp:sp modelId="{E7F07914-F671-F847-8FE9-3E615775E15C}">
      <dsp:nvSpPr>
        <dsp:cNvPr id="0" name=""/>
        <dsp:cNvSpPr/>
      </dsp:nvSpPr>
      <dsp:spPr>
        <a:xfrm>
          <a:off x="548639" y="887285"/>
          <a:ext cx="2560320" cy="2048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think/reflect</a:t>
          </a:r>
          <a:endParaRPr lang="en-GB" sz="1100" kern="1200"/>
        </a:p>
      </dsp:txBody>
      <dsp:txXfrm>
        <a:off x="2248829" y="584530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record</a:t>
          </a:r>
          <a:endParaRPr lang="en-GB" sz="1100" kern="1200"/>
        </a:p>
      </dsp:txBody>
      <dsp:txXfrm>
        <a:off x="2779397" y="2217450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6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refine</a:t>
          </a:r>
          <a:endParaRPr lang="en-GB" sz="1100" kern="1200"/>
        </a:p>
      </dsp:txBody>
      <dsp:txXfrm>
        <a:off x="1390352" y="3226650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review</a:t>
          </a:r>
          <a:endParaRPr lang="en-GB" sz="1100" kern="1200"/>
        </a:p>
      </dsp:txBody>
      <dsp:txXfrm>
        <a:off x="1307" y="2217450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write</a:t>
          </a:r>
          <a:endParaRPr lang="en-GB" sz="1100" kern="1200"/>
        </a:p>
      </dsp:txBody>
      <dsp:txXfrm>
        <a:off x="531875" y="584530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think/reflect</a:t>
          </a:r>
          <a:endParaRPr lang="en-GB" sz="1100" kern="1200"/>
        </a:p>
      </dsp:txBody>
      <dsp:txXfrm>
        <a:off x="2248829" y="584847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record</a:t>
          </a:r>
          <a:endParaRPr lang="en-GB" sz="1100" kern="1200"/>
        </a:p>
      </dsp:txBody>
      <dsp:txXfrm>
        <a:off x="2779397" y="2217768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9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refine</a:t>
          </a:r>
          <a:endParaRPr lang="en-GB" sz="1100" kern="1200"/>
        </a:p>
      </dsp:txBody>
      <dsp:txXfrm>
        <a:off x="1390352" y="3226968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review</a:t>
          </a:r>
          <a:endParaRPr lang="en-GB" sz="1100" kern="1200"/>
        </a:p>
      </dsp:txBody>
      <dsp:txXfrm>
        <a:off x="1307" y="2217768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write</a:t>
          </a:r>
          <a:endParaRPr lang="en-GB" sz="1100" kern="1200"/>
        </a:p>
      </dsp:txBody>
      <dsp:txXfrm>
        <a:off x="531875" y="584847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3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728936-0856-2145-8A29-D8BAE954A6FE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A5615-9174-7B4B-AFEE-3DECC241E23D}" type="slidenum">
              <a:rPr lang="en-GB"/>
              <a:pPr/>
              <a:t>49</a:t>
            </a:fld>
            <a:endParaRPr lang="en-GB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E891D-E6AA-C74F-B0AF-9BF5BE10E8D3}" type="slidenum">
              <a:rPr lang="en-GB"/>
              <a:pPr/>
              <a:t>50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045EF-D7BF-FD46-9038-A5B3C65E83BE}" type="slidenum">
              <a:rPr lang="en-GB"/>
              <a:pPr/>
              <a:t>51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32595B-DE3C-C844-BF0A-AD85406BECEF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B7281-8C9D-3D44-B6A6-236CB837A4B5}" type="slidenum">
              <a:rPr lang="en-GB"/>
              <a:pPr/>
              <a:t>52</a:t>
            </a:fld>
            <a:endParaRPr lang="en-GB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485BD4-1ED5-0D49-A9C0-2785E99DA918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F13BE-42A1-A644-BD02-E579CD5EB7D5}" type="slidenum">
              <a:rPr lang="en-GB"/>
              <a:pPr/>
              <a:t>53</a:t>
            </a:fld>
            <a:endParaRPr lang="en-GB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788061-688C-F540-AF43-7BE3C8BBE208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0F87-30D5-9D49-B197-C711289E1A69}" type="slidenum">
              <a:rPr lang="en-GB"/>
              <a:pPr/>
              <a:t>54</a:t>
            </a:fld>
            <a:endParaRPr lang="en-GB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CD8D55-3135-904B-A2EE-399BDB2B4A53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13E7-4D78-B145-946B-DFA599A82721}" type="slidenum">
              <a:rPr lang="en-GB"/>
              <a:pPr/>
              <a:t>55</a:t>
            </a:fld>
            <a:endParaRPr lang="en-GB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4587"/>
          </a:xfrm>
          <a:noFill/>
          <a:ln/>
        </p:spPr>
        <p:txBody>
          <a:bodyPr/>
          <a:lstStyle/>
          <a:p>
            <a:r>
              <a:rPr lang="en-GB">
                <a:latin typeface="Palatino" pitchFamily="-110" charset="0"/>
              </a:rPr>
              <a:t>Southampton University Computer Services or SUCS provide a large number of public</a:t>
            </a:r>
          </a:p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6F3670-9AEC-CB4D-98C9-AF81D81D3B82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B9CB7-0A54-DD47-A57E-63DC132E3957}" type="slidenum">
              <a:rPr lang="en-GB"/>
              <a:pPr/>
              <a:t>56</a:t>
            </a:fld>
            <a:endParaRPr lang="en-GB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D9258-2E51-4345-873F-AD84D9DB35A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8A281F-C390-9144-BFD4-24EC256A4FC7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037EF-CF8A-5240-8B70-693F5BFF6D5B}" type="slidenum">
              <a:rPr lang="en-GB"/>
              <a:pPr/>
              <a:t>34</a:t>
            </a:fld>
            <a:endParaRPr lang="en-GB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85F94C-2506-1D4A-BE65-1207F729E8D1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0E3DD-AA01-F241-B91E-B6246A2185A3}" type="slidenum">
              <a:rPr lang="en-GB"/>
              <a:pPr/>
              <a:t>35</a:t>
            </a:fld>
            <a:endParaRPr lang="en-GB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18842"/>
          </a:xfrm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B25551-001E-164B-9B3C-3BBBA91D077C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C343-534D-5543-9584-A270CEBB124A}" type="slidenum">
              <a:rPr lang="en-GB"/>
              <a:pPr/>
              <a:t>36</a:t>
            </a:fld>
            <a:endParaRPr lang="en-GB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Get feedback from class</a:t>
            </a:r>
          </a:p>
          <a:p>
            <a:r>
              <a:rPr lang="en-GB">
                <a:latin typeface="Times New Roman" pitchFamily="-110" charset="0"/>
              </a:rPr>
              <a:t>Questions – did you get the corrections right first time?</a:t>
            </a:r>
          </a:p>
          <a:p>
            <a:r>
              <a:rPr lang="en-GB">
                <a:latin typeface="Times New Roman" pitchFamily="-110" charset="0"/>
              </a:rPr>
              <a:t>Can someone write up the correct version</a:t>
            </a:r>
          </a:p>
          <a:p>
            <a:r>
              <a:rPr lang="en-GB">
                <a:latin typeface="Times New Roman" pitchFamily="-110" charset="0"/>
              </a:rPr>
              <a:t>Simple example but shows how working with someone else can assist in revision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49E48-CF09-9749-AF68-30A0B4CDA1F5}" type="slidenum">
              <a:rPr lang="en-GB"/>
              <a:pPr/>
              <a:t>41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EB9A0C-9315-EF49-8818-58862EF6ACA5}" type="datetime1">
              <a:rPr lang="en-GB"/>
              <a:pPr/>
              <a:t>10/12/2018</a:t>
            </a:fld>
            <a:endParaRPr lang="en-GB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170D4-88B4-6642-94C8-A108AFC19314}" type="slidenum">
              <a:rPr lang="en-GB"/>
              <a:pPr/>
              <a:t>47</a:t>
            </a:fld>
            <a:endParaRPr lang="en-GB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B588-C263-8241-B20C-945F5942B09B}" type="slidenum">
              <a:rPr lang="en-GB"/>
              <a:pPr/>
              <a:t>48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87B2-9069-F14C-A348-F67ACC0ADFDF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B7E4-0F39-D448-8216-17938FA4C031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708-DCFE-B440-A236-41ABE9FFB085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5706-B458-274D-A11C-9AEA2E3A3B00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9091-E716-4043-A45F-191C457C6469}" type="datetime1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COMP1205 http://edshare.soton.ac.uk/19200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AD37C87-A88D-A44F-8AE1-E9EE7E03A3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2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C98C2-FB0A-D94F-988F-94601A4F6964}" type="datetime1">
              <a:rPr lang="en-GB" smtClean="0"/>
              <a:t>10/12/2018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COMP1205 http://edshare.soton.ac.uk/19200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D5D8-BEF4-7143-987B-5AE2AF6EDF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D4290-918C-864B-BEC7-E20247137DE1}" type="datetime1">
              <a:rPr lang="en-GB" smtClean="0"/>
              <a:t>10/12/2018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COMP1205 http://edshare.soton.ac.uk/19200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4437-5F13-6242-B3DF-BCAFD0D329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7081-67EC-9547-9A3D-0E43333DBC84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7633-3239-3841-8D06-8AA99FD68CE1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9B51-D119-5A46-B07C-37AA01C777A9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COMP1205 http://</a:t>
            </a:r>
            <a:r>
              <a:rPr lang="en-US" dirty="0" err="1" smtClean="0"/>
              <a:t>edshare.soton.ac.uk</a:t>
            </a:r>
            <a:r>
              <a:rPr lang="en-US" dirty="0" smtClean="0"/>
              <a:t>/19200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2E2C-2543-EC4D-9E92-46092631A44B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990A-2E72-6D48-A2FD-2DCF384C6E6D}" type="datetime1">
              <a:rPr lang="en-GB" smtClean="0"/>
              <a:t>10/12/2018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CF49-A0E7-0543-9D20-05EF77566985}" type="datetime1">
              <a:rPr lang="en-GB" smtClean="0"/>
              <a:t>10/12/2018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327C-4909-3F4F-A846-26C2E2D5F648}" type="datetime1">
              <a:rPr lang="en-GB" smtClean="0"/>
              <a:t>10/12/2018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A51C-C158-0E4D-BEE9-04CDB4544784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4A52-A663-3940-B1A0-53CCEDF70F03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5603-8525-DC4E-B034-81177880BB32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BC32-43F1-B54D-A142-9E4C6CD04A09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20E7-34ED-D647-A944-E66E5E1102F6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319E-B687-294C-8B96-18F42016EE53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A800-B364-5444-B3E6-DCA32EABCDF7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639A-5FDF-E542-B929-02158A9B04B8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E3A47-F21B-734C-891F-A7F7593A01BE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EFB1-A4FF-EA4B-AE3E-468079260D3F}" type="datetime1">
              <a:rPr lang="en-GB" smtClean="0"/>
              <a:t>10/12/2018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218A-5BBB-DA43-832D-A39E3D25FD35}" type="datetime1">
              <a:rPr lang="en-GB" smtClean="0"/>
              <a:t>10/12/2018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4FC3-0E1E-5645-AD9B-28CE9601A7E5}" type="datetime1">
              <a:rPr lang="en-GB" smtClean="0"/>
              <a:t>10/12/2018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0754-87EA-4240-A0E5-221BE8E835C1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3490A-4FC2-B24B-AC4F-0413D86CF391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9F236-2898-C84D-B131-186925528041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133A-FEC2-134A-9F1D-26D897F02D39}" type="datetime1">
              <a:rPr lang="en-GB" smtClean="0"/>
              <a:t>10/12/2018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9805-E941-F743-901C-55C2A18263CA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D875-A65C-F147-BC9E-76BA5E1F9B51}" type="datetime1">
              <a:rPr lang="en-GB" smtClean="0"/>
              <a:t>10/12/2018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616F-1160-3D4E-BAAE-510465AED47C}" type="datetime1">
              <a:rPr lang="en-GB" smtClean="0"/>
              <a:t>10/12/2018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22DC-87FD-344F-8FDC-BDCDF0F3631C}" type="datetime1">
              <a:rPr lang="en-GB" smtClean="0"/>
              <a:t>10/12/2018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C78A-49B7-AC4D-BFB3-ECC3C92AE089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014C-CFC1-8246-87C6-1FCD4ADCD45E}" type="datetime1">
              <a:rPr lang="en-GB" smtClean="0"/>
              <a:t>10/12/2018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fld id="{14987A1C-6100-2343-AE56-6D6A96B89191}" type="datetime1">
              <a:rPr lang="en-GB" smtClean="0"/>
              <a:t>10/12/2018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98" r:id="rId14"/>
    <p:sldLayoutId id="2147483799" r:id="rId15"/>
    <p:sldLayoutId id="2147483800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fld id="{3077B1DA-F5CC-E542-A576-434A5A93F580}" type="datetime1">
              <a:rPr lang="en-GB" smtClean="0"/>
              <a:t>10/12/2018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fld id="{2C08417F-0A70-1146-B223-1CB550245D77}" type="datetime1">
              <a:rPr lang="en-GB" smtClean="0"/>
              <a:t>10/12/2018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edshare.soton.ac.uk/15127/" TargetMode="External"/><Relationship Id="rId5" Type="http://schemas.openxmlformats.org/officeDocument/2006/relationships/hyperlink" Target="http://www.edshare.soton.ac.uk/15350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edshare.soton.ac.uk/145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4582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5362/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share.soton.ac.uk/id/document/32479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Technical Report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mistakes from previous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692624"/>
            <a:ext cx="8496300" cy="175260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Su White</a:t>
            </a:r>
          </a:p>
          <a:p>
            <a:endParaRPr lang="en-GB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(COMP1205)</a:t>
            </a:r>
            <a:endParaRPr lang="en-GB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work\201617\comp1205\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61248"/>
            <a:ext cx="30670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the </a:t>
            </a:r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Confused and confusing</a:t>
            </a:r>
          </a:p>
          <a:p>
            <a:r>
              <a:rPr lang="en-GB" dirty="0" smtClean="0"/>
              <a:t>Does not follow suggested formats</a:t>
            </a:r>
          </a:p>
          <a:p>
            <a:r>
              <a:rPr lang="en-GB" dirty="0" smtClean="0"/>
              <a:t>Rambling</a:t>
            </a:r>
          </a:p>
          <a:p>
            <a:pPr marL="82296" indent="0">
              <a:buNone/>
            </a:pPr>
            <a:r>
              <a:rPr lang="en-GB" dirty="0" smtClean="0"/>
              <a:t>Reasons? </a:t>
            </a:r>
          </a:p>
          <a:p>
            <a:r>
              <a:rPr lang="en-GB" dirty="0" smtClean="0"/>
              <a:t>Probably rushed or left ‘til the last minute. </a:t>
            </a:r>
          </a:p>
          <a:p>
            <a:r>
              <a:rPr lang="en-GB" dirty="0" smtClean="0"/>
              <a:t>Unlikely to have been reviewed/revised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80527" y="5692170"/>
            <a:ext cx="932452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smtClean="0"/>
              <a:t>Remember</a:t>
            </a:r>
          </a:p>
          <a:p>
            <a:pPr algn="ctr"/>
            <a:r>
              <a:rPr lang="en-GB" sz="2400" smtClean="0"/>
              <a:t>your </a:t>
            </a:r>
            <a:r>
              <a:rPr lang="en-GB" sz="2400"/>
              <a:t>reader gets to the abstract </a:t>
            </a:r>
            <a:r>
              <a:rPr lang="en-GB" sz="2400" smtClean="0"/>
              <a:t>first</a:t>
            </a:r>
            <a:br>
              <a:rPr lang="en-GB" sz="2400" smtClean="0"/>
            </a:br>
            <a:r>
              <a:rPr lang="en-GB" sz="2400" smtClean="0"/>
              <a:t> it </a:t>
            </a:r>
            <a:r>
              <a:rPr lang="en-GB" sz="2400"/>
              <a:t>sets their </a:t>
            </a:r>
            <a:r>
              <a:rPr lang="en-GB" sz="2400" smtClean="0"/>
              <a:t>expectations </a:t>
            </a:r>
            <a:br>
              <a:rPr lang="en-GB" sz="2400" smtClean="0"/>
            </a:br>
            <a:r>
              <a:rPr lang="en-GB" sz="2400" smtClean="0"/>
              <a:t>make </a:t>
            </a:r>
            <a:r>
              <a:rPr lang="en-GB" sz="2400"/>
              <a:t>it good</a:t>
            </a:r>
          </a:p>
        </p:txBody>
      </p:sp>
    </p:spTree>
    <p:extLst>
      <p:ext uri="{BB962C8B-B14F-4D97-AF65-F5344CB8AC3E}">
        <p14:creationId xmlns:p14="http://schemas.microsoft.com/office/powerpoint/2010/main" val="581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introduction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Tells </a:t>
            </a:r>
            <a:r>
              <a:rPr lang="en-US" dirty="0"/>
              <a:t>me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the question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state of the art is in the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The scale and scope of the problem 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reference </a:t>
            </a:r>
            <a:r>
              <a:rPr lang="en-US" dirty="0" smtClean="0"/>
              <a:t>current/relevant literature</a:t>
            </a:r>
          </a:p>
          <a:p>
            <a:pPr lvl="1"/>
            <a:r>
              <a:rPr lang="en-US" dirty="0" smtClean="0"/>
              <a:t>Will appear knowledgeable and well informed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5786735"/>
            <a:ext cx="9252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dirty="0"/>
              <a:t>Think scope and scale</a:t>
            </a:r>
          </a:p>
        </p:txBody>
      </p:sp>
    </p:spTree>
    <p:extLst>
      <p:ext uri="{BB962C8B-B14F-4D97-AF65-F5344CB8AC3E}">
        <p14:creationId xmlns:p14="http://schemas.microsoft.com/office/powerpoint/2010/main" val="386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the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 repeats the abstract</a:t>
            </a:r>
          </a:p>
          <a:p>
            <a:r>
              <a:rPr lang="en-GB" dirty="0" smtClean="0"/>
              <a:t>Does not communicate why the problem is important or interesting</a:t>
            </a:r>
          </a:p>
          <a:p>
            <a:r>
              <a:rPr lang="en-GB" dirty="0" smtClean="0"/>
              <a:t>Does not indicate how big the problem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4735890"/>
            <a:ext cx="92525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smtClean="0"/>
              <a:t>Remember</a:t>
            </a:r>
          </a:p>
          <a:p>
            <a:pPr algn="ctr"/>
            <a:r>
              <a:rPr lang="en-GB" sz="2400" smtClean="0"/>
              <a:t>the </a:t>
            </a:r>
            <a:r>
              <a:rPr lang="en-GB" sz="2400"/>
              <a:t>reader wants to be reassured </a:t>
            </a:r>
            <a:r>
              <a:rPr lang="en-GB" sz="2400" smtClean="0"/>
              <a:t>that</a:t>
            </a:r>
            <a:br>
              <a:rPr lang="en-GB" sz="2400" smtClean="0"/>
            </a:br>
            <a:r>
              <a:rPr lang="en-GB" sz="2400" smtClean="0"/>
              <a:t>you </a:t>
            </a:r>
            <a:r>
              <a:rPr lang="en-GB" sz="2400"/>
              <a:t>are </a:t>
            </a:r>
            <a:r>
              <a:rPr lang="en-GB" sz="2400" smtClean="0"/>
              <a:t>competent </a:t>
            </a:r>
            <a:br>
              <a:rPr lang="en-GB" sz="2400" smtClean="0"/>
            </a:br>
            <a:r>
              <a:rPr lang="en-GB" sz="2400" smtClean="0"/>
              <a:t>you </a:t>
            </a:r>
            <a:r>
              <a:rPr lang="en-GB" sz="2400"/>
              <a:t>have something interesting to </a:t>
            </a:r>
            <a:r>
              <a:rPr lang="en-GB" sz="2400" smtClean="0"/>
              <a:t>say</a:t>
            </a:r>
          </a:p>
          <a:p>
            <a:pPr algn="ctr"/>
            <a:r>
              <a:rPr lang="en-GB" sz="2400" smtClean="0"/>
              <a:t>Pay attention to how you write this section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48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Argument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/>
              <a:t>Quality and clarity of argument /</a:t>
            </a:r>
            <a:r>
              <a:rPr lang="en-US" b="1" err="1"/>
              <a:t>enjoyability</a:t>
            </a:r>
            <a:r>
              <a:rPr lang="en-US" b="1"/>
              <a:t> </a:t>
            </a:r>
            <a:endParaRPr lang="en-US" b="1" smtClean="0"/>
          </a:p>
          <a:p>
            <a:r>
              <a:rPr lang="en-US" smtClean="0"/>
              <a:t>Narrative/story ties </a:t>
            </a:r>
            <a:r>
              <a:rPr lang="en-US"/>
              <a:t>the report together </a:t>
            </a:r>
            <a:endParaRPr lang="en-US" smtClean="0"/>
          </a:p>
          <a:p>
            <a:r>
              <a:rPr lang="en-US" smtClean="0"/>
              <a:t>Makes </a:t>
            </a:r>
            <a:r>
              <a:rPr lang="en-US"/>
              <a:t>even complex topics easier to understand. 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6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the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story is difficult to find</a:t>
            </a:r>
          </a:p>
          <a:p>
            <a:r>
              <a:rPr lang="en-GB" dirty="0" smtClean="0"/>
              <a:t>The writing has not been structured</a:t>
            </a:r>
          </a:p>
          <a:p>
            <a:r>
              <a:rPr lang="en-GB" dirty="0" smtClean="0"/>
              <a:t>There is lots of description but no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4241741"/>
            <a:ext cx="92525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Remember</a:t>
            </a:r>
          </a:p>
          <a:p>
            <a:pPr algn="ctr"/>
            <a:r>
              <a:rPr lang="en-GB" sz="2400"/>
              <a:t>Introduce each new idea with a new paragraph</a:t>
            </a:r>
          </a:p>
          <a:p>
            <a:pPr algn="ctr"/>
            <a:r>
              <a:rPr lang="en-GB" sz="2400"/>
              <a:t>Use sub headings to structure your work</a:t>
            </a:r>
          </a:p>
          <a:p>
            <a:pPr algn="ctr"/>
            <a:r>
              <a:rPr lang="en-GB" sz="2400"/>
              <a:t>Tables and diagrams can be used to explain structure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and </a:t>
            </a:r>
            <a:r>
              <a:rPr lang="en-GB" sz="2400"/>
              <a:t>make complex problems 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3380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</a:t>
            </a:r>
            <a:r>
              <a:rPr lang="en-US" dirty="0"/>
              <a:t>analysis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overall analysis and conclusions </a:t>
            </a:r>
            <a:endParaRPr lang="en-US" b="1" dirty="0" smtClean="0"/>
          </a:p>
          <a:p>
            <a:r>
              <a:rPr lang="en-US" dirty="0" smtClean="0"/>
              <a:t>Summarizes and </a:t>
            </a:r>
            <a:r>
              <a:rPr lang="en-US" dirty="0"/>
              <a:t>analyzes what has been learned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order to synthesize and address answers to the questions asked in the introduction. </a:t>
            </a: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limitations of report /possibly suggesting further work. </a:t>
            </a: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03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the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Text is descriptive rather than analytical</a:t>
            </a:r>
          </a:p>
          <a:p>
            <a:r>
              <a:rPr lang="en-GB" dirty="0" smtClean="0"/>
              <a:t>Does not relate to the introduction</a:t>
            </a:r>
          </a:p>
          <a:p>
            <a:r>
              <a:rPr lang="en-GB" dirty="0"/>
              <a:t>Makes no recommendations</a:t>
            </a:r>
          </a:p>
          <a:p>
            <a:r>
              <a:rPr lang="en-GB" dirty="0" smtClean="0"/>
              <a:t>No effort is made to discuss limitation of report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4368665"/>
            <a:ext cx="925251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/>
              <a:t>Remember</a:t>
            </a:r>
          </a:p>
          <a:p>
            <a:pPr algn="ctr"/>
            <a:r>
              <a:rPr lang="en-GB" sz="2000"/>
              <a:t>You need to give yourself time to reflect on what you have investigated </a:t>
            </a: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this will help you understand the </a:t>
            </a:r>
            <a:r>
              <a:rPr lang="en-GB" sz="2000"/>
              <a:t>limitations or your report, </a:t>
            </a:r>
            <a:endParaRPr lang="en-GB" sz="2000" smtClean="0"/>
          </a:p>
          <a:p>
            <a:pPr algn="ctr"/>
            <a:r>
              <a:rPr lang="en-GB" sz="2000" smtClean="0"/>
              <a:t>Explain conclusions with recommendations </a:t>
            </a:r>
            <a:r>
              <a:rPr lang="en-GB" sz="2000"/>
              <a:t>or </a:t>
            </a:r>
            <a:r>
              <a:rPr lang="en-GB" sz="2000" smtClean="0"/>
              <a:t>suggested further work</a:t>
            </a:r>
          </a:p>
          <a:p>
            <a:pPr algn="ctr"/>
            <a:r>
              <a:rPr lang="en-GB" sz="2000" smtClean="0"/>
              <a:t>Wordless recreation can be valuable here</a:t>
            </a:r>
            <a:br>
              <a:rPr lang="en-GB" sz="2000" smtClean="0"/>
            </a:br>
            <a:r>
              <a:rPr lang="en-GB" sz="2000" smtClean="0"/>
              <a:t>make thinking time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781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cited literature </a:t>
            </a:r>
            <a:endParaRPr lang="en-US" b="1" dirty="0" smtClean="0"/>
          </a:p>
          <a:p>
            <a:r>
              <a:rPr lang="en-US" dirty="0" smtClean="0"/>
              <a:t>Wide range of recent sources</a:t>
            </a:r>
          </a:p>
          <a:p>
            <a:r>
              <a:rPr lang="en-US" dirty="0" smtClean="0"/>
              <a:t>Certainly credible, ideally </a:t>
            </a:r>
            <a:r>
              <a:rPr lang="en-US" dirty="0"/>
              <a:t>peer‐reviewed, </a:t>
            </a:r>
            <a:endParaRPr lang="en-US" dirty="0" smtClean="0"/>
          </a:p>
          <a:p>
            <a:pPr lvl="1"/>
            <a:r>
              <a:rPr lang="en-US" dirty="0" smtClean="0"/>
              <a:t>appropriately up‐to‐date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Footnotes </a:t>
            </a:r>
            <a:r>
              <a:rPr lang="en-US" dirty="0"/>
              <a:t>for refs. to material which might change e.g. </a:t>
            </a:r>
            <a:r>
              <a:rPr lang="en-US" dirty="0" smtClean="0"/>
              <a:t>websites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70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cited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only/mostly references from web sites </a:t>
            </a:r>
          </a:p>
          <a:p>
            <a:r>
              <a:rPr lang="en-GB" dirty="0" smtClean="0"/>
              <a:t>The literature is based on a few texts and mostly out of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4988392"/>
            <a:ext cx="92525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Remember</a:t>
            </a:r>
          </a:p>
          <a:p>
            <a:pPr algn="ctr"/>
            <a:r>
              <a:rPr lang="en-GB" sz="2400"/>
              <a:t>You will never cite every reference you look at</a:t>
            </a:r>
          </a:p>
          <a:p>
            <a:pPr algn="ctr"/>
            <a:r>
              <a:rPr lang="en-GB" sz="2400"/>
              <a:t>Some references tell you what to leave out</a:t>
            </a:r>
          </a:p>
          <a:p>
            <a:pPr algn="ctr"/>
            <a:r>
              <a:rPr lang="en-GB" sz="2400"/>
              <a:t>References will support your arguments </a:t>
            </a:r>
          </a:p>
          <a:p>
            <a:pPr algn="ctr"/>
            <a:r>
              <a:rPr lang="en-GB" sz="2400"/>
              <a:t>Don’t make claims which are not backed up</a:t>
            </a:r>
          </a:p>
        </p:txBody>
      </p:sp>
    </p:spTree>
    <p:extLst>
      <p:ext uri="{BB962C8B-B14F-4D97-AF65-F5344CB8AC3E}">
        <p14:creationId xmlns:p14="http://schemas.microsoft.com/office/powerpoint/2010/main" val="277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and appearance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/>
              <a:t>Structure and appearance of report </a:t>
            </a:r>
            <a:endParaRPr lang="en-US"/>
          </a:p>
          <a:p>
            <a:r>
              <a:rPr lang="en-US"/>
              <a:t>Excellent appearance. </a:t>
            </a:r>
            <a:endParaRPr lang="en-US" smtClean="0"/>
          </a:p>
          <a:p>
            <a:r>
              <a:rPr lang="en-US" smtClean="0"/>
              <a:t>Strong </a:t>
            </a:r>
            <a:r>
              <a:rPr lang="en-US"/>
              <a:t>structure of main sections, well laid out. </a:t>
            </a:r>
            <a:endParaRPr lang="en-US" smtClean="0"/>
          </a:p>
          <a:p>
            <a:r>
              <a:rPr lang="en-US" smtClean="0"/>
              <a:t>Clearly </a:t>
            </a:r>
            <a:r>
              <a:rPr lang="en-US"/>
              <a:t>structured and </a:t>
            </a:r>
            <a:r>
              <a:rPr lang="en-US" smtClean="0"/>
              <a:t>logical</a:t>
            </a:r>
          </a:p>
          <a:p>
            <a:r>
              <a:rPr lang="en-US" smtClean="0"/>
              <a:t>Good/relevant </a:t>
            </a:r>
            <a:r>
              <a:rPr lang="en-US"/>
              <a:t>diagrams/illustrations.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15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Rules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Before any hand-in you should have made sure you</a:t>
            </a:r>
          </a:p>
          <a:p>
            <a:pPr lvl="1"/>
            <a:r>
              <a:rPr lang="en-GB" smtClean="0"/>
              <a:t>address all of the assessment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Writing is a craft</a:t>
            </a:r>
          </a:p>
          <a:p>
            <a:pPr lvl="1"/>
            <a:r>
              <a:rPr lang="en-GB"/>
              <a:t> a good document will go through more than one revision</a:t>
            </a:r>
          </a:p>
          <a:p>
            <a:pPr lvl="1"/>
            <a:r>
              <a:rPr lang="en-GB"/>
              <a:t>There is never a perfect solution to a written </a:t>
            </a:r>
            <a:r>
              <a:rPr lang="en-GB" smtClean="0"/>
              <a:t>problem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70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Mistakes in structure &amp; appearance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work is badly formatted</a:t>
            </a:r>
          </a:p>
          <a:p>
            <a:r>
              <a:rPr lang="en-GB" dirty="0" smtClean="0"/>
              <a:t>Pasted in text uses different fonts</a:t>
            </a:r>
          </a:p>
          <a:p>
            <a:r>
              <a:rPr lang="en-GB" dirty="0" smtClean="0"/>
              <a:t>Diagrams and tables do not have labels</a:t>
            </a:r>
          </a:p>
          <a:p>
            <a:r>
              <a:rPr lang="en-GB" dirty="0" smtClean="0"/>
              <a:t>Spelling mistakes and visually messy</a:t>
            </a:r>
          </a:p>
          <a:p>
            <a:r>
              <a:rPr lang="en-GB" dirty="0" smtClean="0"/>
              <a:t>Limited use of sub-headings/visual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99780" y="5322264"/>
            <a:ext cx="925252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Remember</a:t>
            </a:r>
            <a:br>
              <a:rPr lang="en-GB" sz="2400" dirty="0" smtClean="0"/>
            </a:br>
            <a:r>
              <a:rPr lang="en-GB" sz="2400" dirty="0" smtClean="0"/>
              <a:t>Structure from the beginning</a:t>
            </a:r>
            <a:endParaRPr lang="en-GB" sz="2400" dirty="0"/>
          </a:p>
          <a:p>
            <a:pPr algn="ctr"/>
            <a:r>
              <a:rPr lang="en-GB" sz="2400" dirty="0"/>
              <a:t>Allow sufficient time to review formatting </a:t>
            </a:r>
            <a:endParaRPr lang="en-GB" sz="2400" dirty="0" smtClean="0"/>
          </a:p>
          <a:p>
            <a:pPr algn="ctr"/>
            <a:r>
              <a:rPr lang="en-GB" sz="2400" dirty="0" smtClean="0"/>
              <a:t>These are easy </a:t>
            </a:r>
            <a:r>
              <a:rPr lang="en-GB" sz="2400" dirty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8868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/>
              <a:t>Readability </a:t>
            </a:r>
            <a:endParaRPr lang="en-US" b="1" smtClean="0"/>
          </a:p>
          <a:p>
            <a:r>
              <a:rPr lang="en-US" smtClean="0"/>
              <a:t>how </a:t>
            </a:r>
            <a:r>
              <a:rPr lang="en-US"/>
              <a:t>easy is it to read and understand this </a:t>
            </a:r>
            <a:r>
              <a:rPr lang="en-US" smtClean="0"/>
              <a:t>report?</a:t>
            </a:r>
            <a:endParaRPr lang="en-US"/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65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readability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grammar</a:t>
            </a:r>
          </a:p>
          <a:p>
            <a:r>
              <a:rPr lang="en-GB" dirty="0" smtClean="0"/>
              <a:t>Words missing, the argument leaps around a lot</a:t>
            </a:r>
          </a:p>
          <a:p>
            <a:r>
              <a:rPr lang="en-GB" dirty="0" smtClean="0"/>
              <a:t>Avoided using structure to help communicate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-108520" y="4988392"/>
            <a:ext cx="92525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Proof reading by others </a:t>
            </a:r>
            <a:r>
              <a:rPr lang="en-GB" sz="2400" dirty="0" smtClean="0"/>
              <a:t>&amp; reading </a:t>
            </a:r>
            <a:r>
              <a:rPr lang="en-GB" sz="2400" dirty="0"/>
              <a:t>aloud can help spot </a:t>
            </a:r>
            <a:r>
              <a:rPr lang="en-GB" sz="2400" dirty="0" smtClean="0"/>
              <a:t>confusion (e.g. text to speech)</a:t>
            </a:r>
            <a:endParaRPr lang="en-GB" sz="2400" dirty="0"/>
          </a:p>
          <a:p>
            <a:pPr algn="ctr"/>
            <a:r>
              <a:rPr lang="en-GB" sz="2400" dirty="0"/>
              <a:t>You need time to correct </a:t>
            </a:r>
            <a:r>
              <a:rPr lang="en-GB" sz="2400" dirty="0" smtClean="0"/>
              <a:t>readability</a:t>
            </a:r>
            <a:br>
              <a:rPr lang="en-GB" sz="2400" dirty="0" smtClean="0"/>
            </a:br>
            <a:r>
              <a:rPr lang="en-GB" sz="2400" dirty="0" smtClean="0"/>
              <a:t>make sure you schedule that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54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References: </a:t>
            </a:r>
            <a:endParaRPr lang="en-US" b="1" dirty="0" smtClean="0"/>
          </a:p>
          <a:p>
            <a:r>
              <a:rPr lang="en-US" dirty="0" smtClean="0"/>
              <a:t>Correct use </a:t>
            </a:r>
            <a:r>
              <a:rPr lang="en-US" dirty="0"/>
              <a:t>of citations</a:t>
            </a:r>
            <a:r>
              <a:rPr lang="en-US" dirty="0" smtClean="0"/>
              <a:t>/ reference list</a:t>
            </a:r>
          </a:p>
          <a:p>
            <a:r>
              <a:rPr lang="en-US" dirty="0" smtClean="0"/>
              <a:t>Adheres </a:t>
            </a:r>
            <a:r>
              <a:rPr lang="en-US" dirty="0"/>
              <a:t>to Harvard convention (Name, Date)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56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use number formats</a:t>
            </a:r>
          </a:p>
          <a:p>
            <a:r>
              <a:rPr lang="en-GB" dirty="0" smtClean="0"/>
              <a:t>Students use a mix of formats</a:t>
            </a:r>
          </a:p>
          <a:p>
            <a:r>
              <a:rPr lang="en-GB" dirty="0" smtClean="0"/>
              <a:t>References are incomplete</a:t>
            </a:r>
          </a:p>
          <a:p>
            <a:r>
              <a:rPr lang="en-GB" dirty="0" smtClean="0"/>
              <a:t>Lack of attention to detail</a:t>
            </a:r>
          </a:p>
          <a:p>
            <a:r>
              <a:rPr lang="en-GB" dirty="0" smtClean="0"/>
              <a:t>Poor use of reference manager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5278904"/>
            <a:ext cx="92525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Remember</a:t>
            </a:r>
          </a:p>
          <a:p>
            <a:pPr algn="ctr"/>
            <a:r>
              <a:rPr lang="en-GB" sz="2400"/>
              <a:t>University Library notes provide guidance </a:t>
            </a:r>
          </a:p>
          <a:p>
            <a:pPr algn="ctr"/>
            <a:r>
              <a:rPr lang="en-GB" sz="2400"/>
              <a:t>Cite them right can check text for you</a:t>
            </a:r>
          </a:p>
          <a:p>
            <a:pPr algn="ctr"/>
            <a:r>
              <a:rPr lang="en-GB" sz="2400"/>
              <a:t>References are </a:t>
            </a:r>
            <a:r>
              <a:rPr lang="en-GB" sz="2400" smtClean="0"/>
              <a:t>used to </a:t>
            </a:r>
            <a:r>
              <a:rPr lang="en-GB" sz="2400"/>
              <a:t>find a copy of the </a:t>
            </a:r>
            <a:r>
              <a:rPr lang="en-GB" sz="2400" smtClean="0"/>
              <a:t>source</a:t>
            </a:r>
          </a:p>
          <a:p>
            <a:pPr algn="ctr"/>
            <a:r>
              <a:rPr lang="en-GB" sz="2400" smtClean="0"/>
              <a:t>make </a:t>
            </a:r>
            <a:r>
              <a:rPr lang="en-GB" sz="2400"/>
              <a:t>them complete</a:t>
            </a:r>
          </a:p>
        </p:txBody>
      </p:sp>
    </p:spTree>
    <p:extLst>
      <p:ext uri="{BB962C8B-B14F-4D97-AF65-F5344CB8AC3E}">
        <p14:creationId xmlns:p14="http://schemas.microsoft.com/office/powerpoint/2010/main" val="1283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Academic Integrity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/>
              <a:t>Quality of academic </a:t>
            </a:r>
            <a:r>
              <a:rPr lang="en-US" b="1" smtClean="0"/>
              <a:t>integrity and originality </a:t>
            </a:r>
            <a:endParaRPr lang="en-US"/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62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in academic integrity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Notes don</a:t>
            </a:r>
            <a:r>
              <a:rPr lang="mr-IN" dirty="0" smtClean="0"/>
              <a:t>’</a:t>
            </a:r>
            <a:r>
              <a:rPr lang="en-GB" dirty="0" smtClean="0"/>
              <a:t>t get turned into </a:t>
            </a:r>
            <a:r>
              <a:rPr lang="en-GB" dirty="0" smtClean="0"/>
              <a:t>‘final version’</a:t>
            </a:r>
            <a:endParaRPr lang="en-GB" dirty="0" smtClean="0"/>
          </a:p>
          <a:p>
            <a:r>
              <a:rPr lang="en-GB" dirty="0" smtClean="0"/>
              <a:t>Over reliance on direct quotes</a:t>
            </a:r>
          </a:p>
          <a:p>
            <a:r>
              <a:rPr lang="en-GB" dirty="0" smtClean="0"/>
              <a:t>Panic cut and paste from many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-90264" y="4549676"/>
            <a:ext cx="932452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Remember</a:t>
            </a:r>
          </a:p>
          <a:p>
            <a:pPr algn="ctr"/>
            <a:r>
              <a:rPr lang="en-GB" sz="2400"/>
              <a:t>We are hoping this will not be a problem</a:t>
            </a:r>
          </a:p>
          <a:p>
            <a:pPr algn="ctr"/>
            <a:r>
              <a:rPr lang="en-GB" sz="2400"/>
              <a:t>You have had a chance to see typical mistakes</a:t>
            </a:r>
          </a:p>
          <a:p>
            <a:pPr algn="ctr"/>
            <a:r>
              <a:rPr lang="en-GB" sz="2400"/>
              <a:t>Trust yourself to use your own </a:t>
            </a:r>
            <a:r>
              <a:rPr lang="en-GB" sz="2400" smtClean="0"/>
              <a:t>writing </a:t>
            </a:r>
            <a:br>
              <a:rPr lang="en-GB" sz="2400" smtClean="0"/>
            </a:br>
            <a:r>
              <a:rPr lang="en-GB" sz="2400" smtClean="0"/>
              <a:t>better </a:t>
            </a:r>
            <a:r>
              <a:rPr lang="en-GB" sz="2400"/>
              <a:t>learn </a:t>
            </a:r>
            <a:r>
              <a:rPr lang="en-GB" sz="2400" smtClean="0"/>
              <a:t>how you </a:t>
            </a:r>
            <a:r>
              <a:rPr lang="en-GB" sz="2400"/>
              <a:t>need to improve you writing 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than be penalised </a:t>
            </a:r>
            <a:r>
              <a:rPr lang="en-GB" sz="2400"/>
              <a:t>for </a:t>
            </a:r>
            <a:r>
              <a:rPr lang="en-GB" sz="2400" smtClean="0"/>
              <a:t>poor academic </a:t>
            </a:r>
            <a:r>
              <a:rPr lang="en-GB" sz="2400"/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17911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Things you must do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Include </a:t>
            </a:r>
            <a:endParaRPr lang="en-GB"/>
          </a:p>
          <a:p>
            <a:pPr lvl="1"/>
            <a:r>
              <a:rPr lang="en-GB" smtClean="0"/>
              <a:t>academic integrity statement</a:t>
            </a:r>
          </a:p>
          <a:p>
            <a:pPr lvl="1"/>
            <a:r>
              <a:rPr lang="en-GB" smtClean="0"/>
              <a:t>the summary of your brief</a:t>
            </a:r>
          </a:p>
          <a:p>
            <a:r>
              <a:rPr lang="en-GB" smtClean="0"/>
              <a:t>These go between the title page and the abstract</a:t>
            </a:r>
          </a:p>
          <a:p>
            <a:r>
              <a:rPr lang="en-GB" smtClean="0"/>
              <a:t>Best start the abstract on a new page </a:t>
            </a:r>
            <a:r>
              <a:rPr lang="mr-IN" smtClean="0"/>
              <a:t>–</a:t>
            </a:r>
            <a:r>
              <a:rPr lang="en-GB" smtClean="0"/>
              <a:t> we have a word limit not a page limit</a:t>
            </a:r>
          </a:p>
          <a:p>
            <a:r>
              <a:rPr lang="en-GB" smtClean="0"/>
              <a:t>You must use the template provided </a:t>
            </a:r>
            <a:r>
              <a:rPr lang="mr-IN" smtClean="0"/>
              <a:t>–</a:t>
            </a:r>
            <a:r>
              <a:rPr lang="en-GB" smtClean="0"/>
              <a:t> this is a professional development class. You are expected to demonstrate that you can use Word, since it is the the common business program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5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Academic Integrity Statement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Include on the page after your title page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09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Don’t include unless you have something to acknowledge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67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Know yourself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mtClean="0"/>
              <a:t>Generally</a:t>
            </a:r>
            <a:endParaRPr lang="en-GB"/>
          </a:p>
          <a:p>
            <a:r>
              <a:rPr lang="en-GB" smtClean="0"/>
              <a:t>What are your strengths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mtClean="0"/>
              <a:t>Writing specific</a:t>
            </a:r>
          </a:p>
          <a:p>
            <a:r>
              <a:rPr lang="en-GB"/>
              <a:t>What are your </a:t>
            </a:r>
            <a:r>
              <a:rPr lang="en-GB" smtClean="0"/>
              <a:t>strengths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6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Word Limit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Do not exceed the word limit</a:t>
            </a:r>
          </a:p>
          <a:p>
            <a:r>
              <a:rPr lang="en-GB" smtClean="0"/>
              <a:t>You will have to trim what you have written</a:t>
            </a:r>
          </a:p>
          <a:p>
            <a:pPr lvl="1"/>
            <a:r>
              <a:rPr lang="en-GB" smtClean="0"/>
              <a:t>This means you have to have a fair draft well before the actual deadline!</a:t>
            </a:r>
          </a:p>
          <a:p>
            <a:pPr lvl="1"/>
            <a:r>
              <a:rPr lang="en-GB"/>
              <a:t>A second pair of eyes can help you find ways to shorten and ways to clarify</a:t>
            </a:r>
          </a:p>
          <a:p>
            <a:pPr lvl="2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GB" smtClean="0"/>
              <a:t>Friends or peers are good make good proof readers</a:t>
            </a:r>
          </a:p>
          <a:p>
            <a:pPr lvl="1"/>
            <a:r>
              <a:rPr lang="en-GB" smtClean="0"/>
              <a:t>You can learn how to write better by reading other people’s work</a:t>
            </a:r>
            <a:endParaRPr lang="en-GB"/>
          </a:p>
          <a:p>
            <a:pPr lvl="1"/>
            <a:r>
              <a:rPr lang="en-GB"/>
              <a:t>Sometimes a good diagram can save you lots of words</a:t>
            </a:r>
          </a:p>
          <a:p>
            <a:pPr lvl="2"/>
            <a:r>
              <a:rPr lang="en-GB"/>
              <a:t>Use a diagram to </a:t>
            </a:r>
          </a:p>
          <a:p>
            <a:pPr lvl="3"/>
            <a:r>
              <a:rPr lang="en-GB"/>
              <a:t>summarise a set of relationships</a:t>
            </a:r>
          </a:p>
          <a:p>
            <a:pPr lvl="3"/>
            <a:r>
              <a:rPr lang="en-GB"/>
              <a:t>Provide some insights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34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Getting help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We have a list of students who have specific educational statements</a:t>
            </a:r>
          </a:p>
          <a:p>
            <a:r>
              <a:rPr lang="en-GB" dirty="0" smtClean="0"/>
              <a:t>If you think you need help seek it out</a:t>
            </a:r>
          </a:p>
          <a:p>
            <a:r>
              <a:rPr lang="en-GB" dirty="0" smtClean="0"/>
              <a:t>The library writing centre offer drop in appointments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Find and use some online writing tools</a:t>
            </a:r>
          </a:p>
          <a:p>
            <a:r>
              <a:rPr lang="en-GB" dirty="0" smtClean="0"/>
              <a:t>You can use word to check your writing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43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Reminders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material which follows </a:t>
            </a:r>
            <a:br>
              <a:rPr lang="en-GB" dirty="0" smtClean="0"/>
            </a:br>
            <a:r>
              <a:rPr lang="en-GB" dirty="0" smtClean="0"/>
              <a:t>has been covered in previous lectures</a:t>
            </a:r>
          </a:p>
          <a:p>
            <a:r>
              <a:rPr lang="en-GB" dirty="0" smtClean="0"/>
              <a:t>It is included here so you can review it easily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 have had the theory</a:t>
            </a:r>
            <a:r>
              <a:rPr lang="is-IS" smtClean="0"/>
              <a:t>…</a:t>
            </a:r>
            <a:endParaRPr lang="en-GB"/>
          </a:p>
        </p:txBody>
      </p:sp>
      <p:pic>
        <p:nvPicPr>
          <p:cNvPr id="7" name="Content Placeholder 6" descr="Screenshot 2015-11-23 07.05.0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92" b="-37192"/>
          <a:stretch>
            <a:fillRect/>
          </a:stretch>
        </p:blipFill>
        <p:spPr>
          <a:xfrm>
            <a:off x="345477" y="1425575"/>
            <a:ext cx="3657600" cy="4664075"/>
          </a:xfrm>
        </p:spPr>
      </p:pic>
      <p:pic>
        <p:nvPicPr>
          <p:cNvPr id="6" name="Content Placeholder 5" descr="Screenshot 2015-11-23 07.05.48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50" b="-373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006619" y="1535545"/>
            <a:ext cx="417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/>
              <a:t>Lets imagine the process </a:t>
            </a:r>
            <a:r>
              <a:rPr lang="en-GB" sz="2800">
                <a:sym typeface="Wingdings"/>
              </a:rPr>
              <a:t></a:t>
            </a:r>
            <a:endParaRPr lang="en-GB" sz="2800"/>
          </a:p>
        </p:txBody>
      </p:sp>
      <p:sp>
        <p:nvSpPr>
          <p:cNvPr id="9" name="Rectangle 8"/>
          <p:cNvSpPr/>
          <p:nvPr/>
        </p:nvSpPr>
        <p:spPr>
          <a:xfrm>
            <a:off x="5220072" y="5389541"/>
            <a:ext cx="344196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>
                <a:hlinkClick r:id="rId4"/>
              </a:rPr>
              <a:t>http</a:t>
            </a:r>
            <a:r>
              <a:rPr lang="en-GB" sz="1600" dirty="0" smtClean="0">
                <a:hlinkClick r:id="rId4"/>
              </a:rPr>
              <a:t>://edshare.soton.ac.uk/15127</a:t>
            </a:r>
            <a:r>
              <a:rPr lang="en-GB" sz="1600" dirty="0">
                <a:hlinkClick r:id="rId4"/>
              </a:rPr>
              <a:t>/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23850" y="5389541"/>
            <a:ext cx="350837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</a:t>
            </a:r>
            <a:r>
              <a:rPr lang="en-GB" sz="1600" dirty="0" smtClean="0">
                <a:hlinkClick r:id="rId5"/>
              </a:rPr>
              <a:t>://edshare.soton.ac.uk/15350</a:t>
            </a:r>
            <a:r>
              <a:rPr lang="en-GB" sz="1600" dirty="0" smtClean="0">
                <a:hlinkClick r:id="rId5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8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/>
              <a:t>What do you want to </a:t>
            </a:r>
            <a:r>
              <a:rPr lang="en-GB" smtClean="0"/>
              <a:t>learn today?</a:t>
            </a:r>
            <a:endParaRPr lang="en-GB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772816"/>
            <a:ext cx="5112494" cy="4114800"/>
          </a:xfrm>
          <a:noFill/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800"/>
              <a:t>Think about how you </a:t>
            </a:r>
            <a:r>
              <a:rPr lang="en-GB" sz="2800" u="sng"/>
              <a:t>write</a:t>
            </a:r>
            <a:r>
              <a:rPr lang="en-GB" sz="2800" smtClean="0"/>
              <a:t>:</a:t>
            </a:r>
          </a:p>
          <a:p>
            <a:r>
              <a:rPr lang="en-GB" sz="2800" smtClean="0"/>
              <a:t>What can you already do well which will be useful?</a:t>
            </a:r>
          </a:p>
          <a:p>
            <a:r>
              <a:rPr lang="en-GB" sz="2800" smtClean="0"/>
              <a:t>Where are your weaknesses?</a:t>
            </a:r>
          </a:p>
          <a:p>
            <a:pPr>
              <a:buFont typeface="Wingdings" pitchFamily="-110" charset="2"/>
              <a:buNone/>
            </a:pP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>Based on this reflection</a:t>
            </a:r>
            <a:br>
              <a:rPr lang="en-GB" sz="2800" smtClean="0"/>
            </a:br>
            <a:r>
              <a:rPr lang="en-GB" sz="2800" smtClean="0"/>
              <a:t/>
            </a:r>
            <a:br>
              <a:rPr lang="en-GB" sz="2800" smtClean="0"/>
            </a:br>
            <a:endParaRPr lang="en-GB" sz="2800"/>
          </a:p>
        </p:txBody>
      </p:sp>
      <p:pic>
        <p:nvPicPr>
          <p:cNvPr id="3" name="Content Placeholder 2" descr="Screen Shot 2012-10-08 at 09.35.0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>
          <a:xfrm flipH="1">
            <a:off x="5613574" y="1556792"/>
            <a:ext cx="3530426" cy="41148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50825" y="6524625"/>
            <a:ext cx="1873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1800"/>
              <a:t>Activity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smtClean="0"/>
              <a:t>write down </a:t>
            </a:r>
            <a:r>
              <a:rPr lang="en-GB" sz="2800" b="1" smtClean="0"/>
              <a:t>three </a:t>
            </a:r>
            <a:r>
              <a:rPr lang="en-GB" sz="2800"/>
              <a:t>things you would like to get out of the session today</a:t>
            </a:r>
          </a:p>
        </p:txBody>
      </p:sp>
    </p:spTree>
    <p:extLst>
      <p:ext uri="{BB962C8B-B14F-4D97-AF65-F5344CB8AC3E}">
        <p14:creationId xmlns:p14="http://schemas.microsoft.com/office/powerpoint/2010/main" val="1579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 need to learn how to…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572000"/>
          </a:xfrm>
        </p:spPr>
        <p:txBody>
          <a:bodyPr/>
          <a:lstStyle/>
          <a:p>
            <a:r>
              <a:rPr lang="en-GB" sz="2000"/>
              <a:t>Organise writing clearly and logically </a:t>
            </a:r>
            <a:br>
              <a:rPr lang="en-GB" sz="2000"/>
            </a:br>
            <a:endParaRPr lang="en-GB" sz="2000"/>
          </a:p>
          <a:p>
            <a:r>
              <a:rPr lang="en-GB" sz="2000"/>
              <a:t>Handle evidence appropriately in writing to present a structured and logical argument</a:t>
            </a:r>
            <a:br>
              <a:rPr lang="en-GB" sz="2000"/>
            </a:br>
            <a:endParaRPr lang="en-GB" sz="2000"/>
          </a:p>
          <a:p>
            <a:r>
              <a:rPr lang="en-GB" sz="2000"/>
              <a:t>Explain concepts in formal context</a:t>
            </a:r>
          </a:p>
          <a:p>
            <a:pPr>
              <a:buFont typeface="Wingdings" pitchFamily="-110" charset="2"/>
              <a:buNone/>
            </a:pPr>
            <a:endParaRPr lang="en-GB" sz="2000"/>
          </a:p>
          <a:p>
            <a:r>
              <a:rPr lang="en-GB" sz="2000"/>
              <a:t>Structure your work for correctly for t</a:t>
            </a:r>
            <a:r>
              <a:rPr lang="en-US" sz="2000"/>
              <a:t>he</a:t>
            </a:r>
            <a:r>
              <a:rPr lang="en-GB" sz="2000"/>
              <a:t> appropriate audience</a:t>
            </a:r>
          </a:p>
          <a:p>
            <a:endParaRPr lang="en-GB" sz="240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810000" cy="4114800"/>
          </a:xfrm>
        </p:spPr>
        <p:txBody>
          <a:bodyPr/>
          <a:lstStyle/>
          <a:p>
            <a:r>
              <a:rPr lang="en-GB" sz="2000"/>
              <a:t>Understand strategies for revision at the document, paragraph and sentence levels</a:t>
            </a:r>
            <a:br>
              <a:rPr lang="en-GB" sz="2000"/>
            </a:br>
            <a:endParaRPr lang="en-GB" sz="2000"/>
          </a:p>
          <a:p>
            <a:r>
              <a:rPr lang="en-GB" sz="2000"/>
              <a:t>Understand grammatical and stylistic usage</a:t>
            </a:r>
            <a:br>
              <a:rPr lang="en-GB" sz="2000"/>
            </a:br>
            <a:endParaRPr lang="en-GB" sz="2000"/>
          </a:p>
          <a:p>
            <a:r>
              <a:rPr lang="en-GB" sz="2000"/>
              <a:t>Be able to edit and refine your own written work</a:t>
            </a:r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879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/>
              <a:t>Sum wondeful peeple gt evrytng write 1st thyme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063" y="2212975"/>
            <a:ext cx="3810000" cy="4103688"/>
          </a:xfrm>
          <a:noFill/>
        </p:spPr>
        <p:txBody>
          <a:bodyPr/>
          <a:lstStyle/>
          <a:p>
            <a:r>
              <a:rPr lang="en-GB"/>
              <a:t>This information/class is not for you!!</a:t>
            </a:r>
            <a:br>
              <a:rPr lang="en-GB"/>
            </a:br>
            <a:endParaRPr lang="en-GB"/>
          </a:p>
          <a:p>
            <a:r>
              <a:rPr lang="en-GB"/>
              <a:t>But you may be able to help your friends and colleagues</a:t>
            </a:r>
            <a:br>
              <a:rPr lang="en-GB"/>
            </a:br>
            <a:endParaRPr lang="en-GB"/>
          </a:p>
          <a:p>
            <a:r>
              <a:rPr lang="en-GB"/>
              <a:t>You may learn from helping them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en-GB" smtClean="0"/>
          </a:p>
          <a:p>
            <a:pPr marL="82296" indent="0">
              <a:buNone/>
            </a:pPr>
            <a:endParaRPr lang="en-GB"/>
          </a:p>
          <a:p>
            <a:pPr marL="82296" indent="0">
              <a:buNone/>
            </a:pPr>
            <a:endParaRPr lang="en-GB" smtClean="0"/>
          </a:p>
          <a:p>
            <a:pPr marL="82296" indent="0">
              <a:buNone/>
            </a:pPr>
            <a:endParaRPr lang="en-GB"/>
          </a:p>
          <a:p>
            <a:pPr marL="82296" indent="0">
              <a:buNone/>
            </a:pPr>
            <a:endParaRPr lang="en-GB" smtClean="0"/>
          </a:p>
          <a:p>
            <a:pPr marL="82296" indent="0">
              <a:buNone/>
            </a:pPr>
            <a:r>
              <a:rPr lang="en-GB" smtClean="0"/>
              <a:t>Btw</a:t>
            </a:r>
            <a:r>
              <a:rPr lang="en-GB"/>
              <a:t>… </a:t>
            </a:r>
            <a:br>
              <a:rPr lang="en-GB"/>
            </a:br>
            <a:r>
              <a:rPr lang="en-GB"/>
              <a:t>can you write down the correct version of my heading?</a:t>
            </a:r>
            <a:br>
              <a:rPr lang="en-GB"/>
            </a:br>
            <a:endParaRPr lang="en-GB" smtClean="0"/>
          </a:p>
          <a:p>
            <a:endParaRPr lang="en-GB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00800"/>
            <a:ext cx="1512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000"/>
              <a:t>Activity 2</a:t>
            </a: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 rot="452676">
            <a:off x="5319851" y="718847"/>
            <a:ext cx="3600450" cy="3644901"/>
          </a:xfrm>
          <a:prstGeom prst="irregularSeal1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2400" b="1">
                <a:latin typeface="Bradley Hand ITC" pitchFamily="66" charset="0"/>
              </a:rPr>
              <a:t>NB spell checkers</a:t>
            </a:r>
            <a:br>
              <a:rPr lang="en-GB" sz="2400" b="1">
                <a:latin typeface="Bradley Hand ITC" pitchFamily="66" charset="0"/>
              </a:rPr>
            </a:br>
            <a:r>
              <a:rPr lang="en-GB" sz="2400" b="1">
                <a:latin typeface="Bradley Hand ITC" pitchFamily="66" charset="0"/>
              </a:rPr>
              <a:t>do not correct</a:t>
            </a:r>
            <a:br>
              <a:rPr lang="en-GB" sz="2400" b="1">
                <a:latin typeface="Bradley Hand ITC" pitchFamily="66" charset="0"/>
              </a:rPr>
            </a:br>
            <a:r>
              <a:rPr lang="en-GB" sz="2400" b="1" u="sng">
                <a:latin typeface="Bradley Hand ITC" pitchFamily="66" charset="0"/>
              </a:rPr>
              <a:t>all</a:t>
            </a:r>
            <a:r>
              <a:rPr lang="en-GB" sz="2400" b="1">
                <a:latin typeface="Bradley Hand ITC" pitchFamily="66" charset="0"/>
              </a:rPr>
              <a:t> mistakes</a:t>
            </a:r>
          </a:p>
        </p:txBody>
      </p:sp>
    </p:spTree>
    <p:extLst>
      <p:ext uri="{BB962C8B-B14F-4D97-AF65-F5344CB8AC3E}">
        <p14:creationId xmlns:p14="http://schemas.microsoft.com/office/powerpoint/2010/main" val="207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Think about the process and purpose of writing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GB" smtClean="0"/>
              <a:t>Two minutes:</a:t>
            </a:r>
          </a:p>
          <a:p>
            <a:pPr marL="82296" indent="0">
              <a:buNone/>
            </a:pPr>
            <a:r>
              <a:rPr lang="en-GB" smtClean="0"/>
              <a:t>What is the purpose of</a:t>
            </a:r>
          </a:p>
          <a:p>
            <a:r>
              <a:rPr lang="en-GB" smtClean="0"/>
              <a:t> writing the technical report</a:t>
            </a:r>
            <a:endParaRPr lang="en-GB"/>
          </a:p>
          <a:p>
            <a:pPr lvl="1"/>
            <a:r>
              <a:rPr lang="en-GB" smtClean="0"/>
              <a:t>in this module</a:t>
            </a:r>
          </a:p>
          <a:p>
            <a:r>
              <a:rPr lang="en-GB" smtClean="0"/>
              <a:t>writing reports</a:t>
            </a:r>
          </a:p>
          <a:p>
            <a:pPr lvl="1"/>
            <a:r>
              <a:rPr lang="en-GB" smtClean="0"/>
              <a:t> as part of your degree</a:t>
            </a:r>
          </a:p>
          <a:p>
            <a:r>
              <a:rPr lang="en-GB" smtClean="0"/>
              <a:t>writing </a:t>
            </a:r>
          </a:p>
          <a:p>
            <a:pPr lvl="1"/>
            <a:r>
              <a:rPr lang="en-GB" smtClean="0"/>
              <a:t>in a professional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GB" smtClean="0"/>
              <a:t>Includes:</a:t>
            </a:r>
          </a:p>
          <a:p>
            <a:r>
              <a:rPr lang="en-GB" smtClean="0"/>
              <a:t>Learning how to write (and practicing)</a:t>
            </a:r>
          </a:p>
          <a:p>
            <a:r>
              <a:rPr lang="en-GB" smtClean="0"/>
              <a:t>Recording a process for ‘reproduction’</a:t>
            </a:r>
          </a:p>
          <a:p>
            <a:r>
              <a:rPr lang="en-GB" smtClean="0"/>
              <a:t>Demonstrating knowledge, skills and understanding</a:t>
            </a:r>
          </a:p>
          <a:p>
            <a:r>
              <a:rPr lang="en-GB" smtClean="0"/>
              <a:t>Communicating scientific or technical findings/discoveries/insights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Look at the technical report spec’</a:t>
            </a:r>
            <a:endParaRPr lang="en-GB"/>
          </a:p>
        </p:txBody>
      </p:sp>
      <p:pic>
        <p:nvPicPr>
          <p:cNvPr id="7" name="Content Placeholder 6" descr="Screenshot 2015-11-23 07.54.4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b="1957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992909" y="5403548"/>
            <a:ext cx="8278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http:/</a:t>
            </a:r>
            <a:r>
              <a:rPr lang="en-GB"/>
              <a:t>/</a:t>
            </a:r>
            <a:r>
              <a:rPr lang="en-GB" sz="2400"/>
              <a:t>www.edshare.soton.ac.uk</a:t>
            </a:r>
            <a:r>
              <a:rPr lang="en-GB" smtClean="0"/>
              <a:t>/</a:t>
            </a:r>
            <a:r>
              <a:rPr lang="en-GB" sz="2000" smtClean="0"/>
              <a:t>14582/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3149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Look at the mark scheme</a:t>
            </a:r>
            <a:endParaRPr lang="en-GB"/>
          </a:p>
        </p:txBody>
      </p:sp>
      <p:pic>
        <p:nvPicPr>
          <p:cNvPr id="8" name="Content Placeholder 7" descr="Screenshot 2015-11-23 07.43.4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91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992909" y="5786735"/>
            <a:ext cx="8151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http://www.edshare.soton.ac.uk/15362/</a:t>
            </a:r>
          </a:p>
        </p:txBody>
      </p:sp>
    </p:spTree>
    <p:extLst>
      <p:ext uri="{BB962C8B-B14F-4D97-AF65-F5344CB8AC3E}">
        <p14:creationId xmlns:p14="http://schemas.microsoft.com/office/powerpoint/2010/main" val="4175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Know yourself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Generally</a:t>
            </a:r>
            <a:endParaRPr lang="en-GB" dirty="0"/>
          </a:p>
          <a:p>
            <a:r>
              <a:rPr lang="en-GB" dirty="0" smtClean="0"/>
              <a:t>What are your weaknesses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Writing specific</a:t>
            </a:r>
          </a:p>
          <a:p>
            <a:r>
              <a:rPr lang="en-GB" dirty="0"/>
              <a:t>What are your weaknesses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17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process – and pragmatics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056462"/>
              </p:ext>
            </p:extLst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51411"/>
              </p:ext>
            </p:extLst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1293091" y="5334000"/>
            <a:ext cx="51707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Your first draft will never be good enough to hand in!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829562" y="6002774"/>
            <a:ext cx="34465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Always hand in before the deadline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Getting Started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You wish to communicate “What you have found out”. If you didn’t find anything out : </a:t>
            </a:r>
            <a:r>
              <a:rPr lang="en-GB" sz="2000" smtClean="0"/>
              <a:t>STOP!</a:t>
            </a:r>
          </a:p>
          <a:p>
            <a:endParaRPr lang="en-GB" sz="2000" smtClean="0"/>
          </a:p>
          <a:p>
            <a:r>
              <a:rPr lang="en-GB" sz="2000" smtClean="0"/>
              <a:t>Usually technical </a:t>
            </a:r>
            <a:r>
              <a:rPr lang="en-GB" sz="2000"/>
              <a:t>reports are intended </a:t>
            </a:r>
            <a:r>
              <a:rPr lang="en-GB" sz="2000" smtClean="0"/>
              <a:t>to communicate new knowledge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>“I had this hypothesis and I tested it like this; here are my results and this is what we learn from them</a:t>
            </a:r>
            <a:r>
              <a:rPr lang="en-GB" sz="2000" smtClean="0"/>
              <a:t>”</a:t>
            </a:r>
          </a:p>
          <a:p>
            <a:endParaRPr lang="en-GB" sz="2000" smtClean="0"/>
          </a:p>
          <a:p>
            <a:r>
              <a:rPr lang="en-GB" sz="2000"/>
              <a:t>BUT as a student </a:t>
            </a: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you </a:t>
            </a:r>
            <a:r>
              <a:rPr lang="en-GB" sz="2000"/>
              <a:t>are asked to write technical reports about things that you know that the person who reads it (the marker) will already know. Don’t worry – your marker is not your audience (see later) – and your task is still to express what *you* found out.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Use the process  to learn about yourself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How do you think and learn?</a:t>
            </a:r>
          </a:p>
          <a:p>
            <a:endParaRPr lang="en-GB" smtClean="0"/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mtClean="0"/>
              <a:t>How can you refine what you do?:</a:t>
            </a:r>
          </a:p>
          <a:p>
            <a:r>
              <a:rPr lang="en-GB" smtClean="0"/>
              <a:t>To work </a:t>
            </a:r>
            <a:r>
              <a:rPr lang="en-GB" b="1" smtClean="0"/>
              <a:t>smarter</a:t>
            </a:r>
            <a:r>
              <a:rPr lang="en-GB" smtClean="0"/>
              <a:t> not harder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Working collaboratively can be more fun/productive</a:t>
            </a:r>
            <a:r>
              <a:rPr lang="is-IS" smtClean="0"/>
              <a:t>…</a:t>
            </a:r>
            <a:endParaRPr lang="en-GB"/>
          </a:p>
        </p:txBody>
      </p:sp>
      <p:pic>
        <p:nvPicPr>
          <p:cNvPr id="6" name="Content Placeholder 5" descr="Screenshot 2015-11-23 08.22.18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4" b="-35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mtClean="0"/>
              <a:t>But write your report individually</a:t>
            </a:r>
          </a:p>
          <a:p>
            <a:r>
              <a:rPr lang="en-GB" smtClean="0"/>
              <a:t>Find your own words</a:t>
            </a:r>
          </a:p>
          <a:p>
            <a:r>
              <a:rPr lang="en-GB" smtClean="0"/>
              <a:t>Select your quotes – and cite them accurately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7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Bear in mind existing guidance</a:t>
            </a:r>
            <a:endParaRPr lang="en-GB"/>
          </a:p>
        </p:txBody>
      </p:sp>
      <p:pic>
        <p:nvPicPr>
          <p:cNvPr id="7" name="Content Placeholder 6" descr="Screenshot 2015-11-23 08.24.5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75" b="-8387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3656944"/>
              </p:ext>
            </p:extLst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we know about plagiarism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People who are rushed:</a:t>
            </a:r>
          </a:p>
          <a:p>
            <a:pPr lvl="1"/>
            <a:r>
              <a:rPr lang="en-GB" smtClean="0"/>
              <a:t>Take shortcuts</a:t>
            </a:r>
          </a:p>
          <a:p>
            <a:pPr lvl="1"/>
            <a:r>
              <a:rPr lang="en-GB" smtClean="0"/>
              <a:t>May feel panicked</a:t>
            </a:r>
          </a:p>
          <a:p>
            <a:pPr lvl="1"/>
            <a:r>
              <a:rPr lang="en-GB" smtClean="0"/>
              <a:t>May not make good decisions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smtClean="0"/>
              <a:t>…</a:t>
            </a:r>
            <a:r>
              <a:rPr lang="en-GB" smtClean="0"/>
              <a:t>how to avoid it</a:t>
            </a:r>
          </a:p>
          <a:p>
            <a:pPr lvl="1"/>
            <a:r>
              <a:rPr lang="en-GB" smtClean="0"/>
              <a:t>Carve our enough time</a:t>
            </a:r>
          </a:p>
          <a:p>
            <a:pPr lvl="1"/>
            <a:r>
              <a:rPr lang="en-GB" smtClean="0"/>
              <a:t>Add a buffer for the unexpected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8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Advice includes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mtClean="0"/>
              <a:t>Set aside time for research and writing</a:t>
            </a:r>
            <a:endParaRPr lang="en-GB"/>
          </a:p>
          <a:p>
            <a:r>
              <a:rPr lang="en-GB"/>
              <a:t>challenge common </a:t>
            </a:r>
            <a:r>
              <a:rPr lang="en-GB" smtClean="0"/>
              <a:t>assumptions </a:t>
            </a:r>
            <a:endParaRPr lang="en-GB"/>
          </a:p>
          <a:p>
            <a:r>
              <a:rPr lang="en-GB"/>
              <a:t>overcome </a:t>
            </a:r>
            <a:r>
              <a:rPr lang="en-GB" smtClean="0"/>
              <a:t>procrastination </a:t>
            </a:r>
            <a:endParaRPr lang="en-GB"/>
          </a:p>
          <a:p>
            <a:r>
              <a:rPr lang="en-GB"/>
              <a:t>eliminate </a:t>
            </a:r>
            <a:r>
              <a:rPr lang="en-GB" smtClean="0"/>
              <a:t>distractions </a:t>
            </a:r>
            <a:endParaRPr lang="en-GB"/>
          </a:p>
          <a:p>
            <a:r>
              <a:rPr lang="en-GB"/>
              <a:t>use a </a:t>
            </a:r>
            <a:r>
              <a:rPr lang="en-GB" smtClean="0"/>
              <a:t>timer</a:t>
            </a:r>
            <a:endParaRPr lang="en-GB"/>
          </a:p>
          <a:p>
            <a:r>
              <a:rPr lang="en-GB"/>
              <a:t>set SMART </a:t>
            </a:r>
            <a:r>
              <a:rPr lang="en-GB" smtClean="0"/>
              <a:t>goals </a:t>
            </a:r>
            <a:endParaRPr lang="en-GB"/>
          </a:p>
          <a:p>
            <a:r>
              <a:rPr lang="en-GB"/>
              <a:t>chunk your project into small </a:t>
            </a:r>
            <a:r>
              <a:rPr lang="en-GB" smtClean="0"/>
              <a:t>tasks</a:t>
            </a:r>
            <a:endParaRPr lang="en-GB"/>
          </a:p>
          <a:p>
            <a:r>
              <a:rPr lang="en-GB"/>
              <a:t>track </a:t>
            </a:r>
            <a:r>
              <a:rPr lang="en-GB" smtClean="0"/>
              <a:t>your progress </a:t>
            </a:r>
            <a:endParaRPr lang="en-GB"/>
          </a:p>
          <a:p>
            <a:r>
              <a:rPr lang="en-GB"/>
              <a:t>m</a:t>
            </a:r>
            <a:r>
              <a:rPr lang="en-GB" smtClean="0"/>
              <a:t>ake yourself accountable</a:t>
            </a:r>
            <a:endParaRPr lang="en-GB"/>
          </a:p>
        </p:txBody>
      </p:sp>
      <p:pic>
        <p:nvPicPr>
          <p:cNvPr id="6" name="Content Placeholder 5" descr="Screenshot 2015-11-23 08.45.0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4" b="-1525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1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Reports are not personal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42063" cy="457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5184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800"/>
              <a:t>With thanks to nataliedee.com</a:t>
            </a:r>
          </a:p>
        </p:txBody>
      </p:sp>
    </p:spTree>
    <p:extLst>
      <p:ext uri="{BB962C8B-B14F-4D97-AF65-F5344CB8AC3E}">
        <p14:creationId xmlns:p14="http://schemas.microsoft.com/office/powerpoint/2010/main" val="2702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970838" cy="728663"/>
          </a:xfrm>
        </p:spPr>
        <p:txBody>
          <a:bodyPr>
            <a:normAutofit/>
          </a:bodyPr>
          <a:lstStyle/>
          <a:p>
            <a:r>
              <a:rPr lang="en-GB"/>
              <a:t>Structure of a Technical Report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4679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GB" sz="1600" b="1"/>
              <a:t>[Title page]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name, affiliation, date, contact details, etc.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[Declaration]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who did this work?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[Acknowledgement]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to those who have helped or influenced your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[Contents]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sections, sub sections and page numbers (probably not sub sub sections)</a:t>
            </a:r>
          </a:p>
          <a:p>
            <a:pPr>
              <a:lnSpc>
                <a:spcPct val="80000"/>
              </a:lnSpc>
            </a:pPr>
            <a:r>
              <a:rPr lang="en-GB" sz="1600" b="1"/>
              <a:t>Abstract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stand-alone summary of report </a:t>
            </a:r>
          </a:p>
          <a:p>
            <a:pPr>
              <a:lnSpc>
                <a:spcPct val="80000"/>
              </a:lnSpc>
            </a:pPr>
            <a:r>
              <a:rPr lang="en-GB" sz="1600" b="1"/>
              <a:t>Introduction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provides the motivation and context and outlines other related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Main technical sections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theory, experimental method, results, discussion </a:t>
            </a:r>
          </a:p>
          <a:p>
            <a:pPr>
              <a:lnSpc>
                <a:spcPct val="80000"/>
              </a:lnSpc>
            </a:pPr>
            <a:r>
              <a:rPr lang="en-GB" sz="1600" b="1"/>
              <a:t>Conclusions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and appropriate future work</a:t>
            </a:r>
          </a:p>
          <a:p>
            <a:pPr>
              <a:lnSpc>
                <a:spcPct val="80000"/>
              </a:lnSpc>
            </a:pPr>
            <a:r>
              <a:rPr lang="en-GB" sz="1600" b="1"/>
              <a:t>References</a:t>
            </a:r>
            <a:r>
              <a:rPr lang="en-GB" sz="1600"/>
              <a:t>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[Web References]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[Bibliography]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[Appendices]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anything which would interfere with the continuity of the main report (typically detail) </a:t>
            </a:r>
          </a:p>
          <a:p>
            <a:pPr>
              <a:lnSpc>
                <a:spcPct val="80000"/>
              </a:lnSpc>
            </a:pPr>
            <a:endParaRPr lang="en-GB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Report function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lvl="1"/>
            <a:r>
              <a:rPr lang="en-GB" sz="2000">
                <a:ea typeface="ＭＳ Ｐゴシック" pitchFamily="-110" charset="-128"/>
              </a:rPr>
              <a:t>Abstract summarises the work presented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Introduction (provides context)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Itemise the key work(s)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Identify where your contribution fits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key ideas, describe methods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Results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Draw Conclusions</a:t>
            </a:r>
          </a:p>
        </p:txBody>
      </p:sp>
      <p:pic>
        <p:nvPicPr>
          <p:cNvPr id="634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33375"/>
            <a:ext cx="2990850" cy="4114800"/>
          </a:xfrm>
          <a:noFill/>
        </p:spPr>
      </p:pic>
      <p:sp>
        <p:nvSpPr>
          <p:cNvPr id="63494" name="AutoShape 5"/>
          <p:cNvSpPr>
            <a:spLocks noChangeArrowheads="1"/>
          </p:cNvSpPr>
          <p:nvPr/>
        </p:nvSpPr>
        <p:spPr bwMode="auto">
          <a:xfrm rot="871030">
            <a:off x="4751388" y="4005263"/>
            <a:ext cx="4392612" cy="2303462"/>
          </a:xfrm>
          <a:prstGeom prst="wedgeEllipseCallout">
            <a:avLst>
              <a:gd name="adj1" fmla="val -64130"/>
              <a:gd name="adj2" fmla="val 58639"/>
            </a:avLst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3200" b="1">
                <a:latin typeface="Bradley Hand ITC" pitchFamily="66" charset="0"/>
              </a:rPr>
              <a:t>Remember Your report is not a detective novel!</a:t>
            </a:r>
          </a:p>
        </p:txBody>
      </p:sp>
    </p:spTree>
    <p:extLst>
      <p:ext uri="{BB962C8B-B14F-4D97-AF65-F5344CB8AC3E}">
        <p14:creationId xmlns:p14="http://schemas.microsoft.com/office/powerpoint/2010/main" val="408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Assessment criteria mistakes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mtClean="0"/>
              <a:t>Students often</a:t>
            </a:r>
          </a:p>
          <a:p>
            <a:r>
              <a:rPr lang="en-GB" smtClean="0"/>
              <a:t>Don’t do one/many things you get marks for</a:t>
            </a:r>
          </a:p>
          <a:p>
            <a:r>
              <a:rPr lang="en-GB" smtClean="0"/>
              <a:t>Appear to give more importance to some criteria than others</a:t>
            </a:r>
          </a:p>
          <a:p>
            <a:r>
              <a:rPr lang="en-GB" smtClean="0"/>
              <a:t>Possible reasons?</a:t>
            </a:r>
          </a:p>
          <a:p>
            <a:pPr lvl="1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5503762" y="4090873"/>
            <a:ext cx="2968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smtClean="0"/>
              <a:t>Rushed </a:t>
            </a:r>
            <a:r>
              <a:rPr lang="en-GB" sz="2400"/>
              <a:t>last minute?</a:t>
            </a:r>
          </a:p>
          <a:p>
            <a:pPr lvl="1"/>
            <a:r>
              <a:rPr lang="en-GB" sz="2400"/>
              <a:t>Lack of focus?</a:t>
            </a:r>
          </a:p>
          <a:p>
            <a:pPr lvl="1"/>
            <a:r>
              <a:rPr lang="en-GB" sz="2400"/>
              <a:t>Blink panic?</a:t>
            </a:r>
          </a:p>
          <a:p>
            <a:pPr lvl="1"/>
            <a:r>
              <a:rPr lang="en-GB" sz="2400"/>
              <a:t>No review of text</a:t>
            </a:r>
          </a:p>
        </p:txBody>
      </p:sp>
    </p:spTree>
    <p:extLst>
      <p:ext uri="{BB962C8B-B14F-4D97-AF65-F5344CB8AC3E}">
        <p14:creationId xmlns:p14="http://schemas.microsoft.com/office/powerpoint/2010/main" val="13120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Abstract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marL="381000" indent="-381000"/>
            <a:r>
              <a:rPr lang="en-GB" sz="1600"/>
              <a:t>must be stand-alone</a:t>
            </a:r>
          </a:p>
          <a:p>
            <a:pPr marL="381000" indent="-381000"/>
            <a:r>
              <a:rPr lang="en-GB" sz="1600"/>
              <a:t>must not contain citations</a:t>
            </a:r>
          </a:p>
          <a:p>
            <a:pPr marL="381000" indent="-381000"/>
            <a:r>
              <a:rPr lang="en-GB" sz="1600"/>
              <a:t>is a concise summary – not a précis.</a:t>
            </a:r>
          </a:p>
          <a:p>
            <a:pPr marL="381000" indent="-381000"/>
            <a:r>
              <a:rPr lang="en-GB" sz="1600" b="1"/>
              <a:t>IS VERY </a:t>
            </a:r>
            <a:r>
              <a:rPr lang="en-GB" sz="1600" b="1" smtClean="0"/>
              <a:t>IMPORTANT</a:t>
            </a:r>
          </a:p>
          <a:p>
            <a:pPr marL="381000" indent="-381000"/>
            <a:endParaRPr lang="en-GB" sz="2000" b="1" smtClean="0"/>
          </a:p>
        </p:txBody>
      </p:sp>
      <p:pic>
        <p:nvPicPr>
          <p:cNvPr id="7" name="Content Placeholder 6" descr="Picture 2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8105" b="-38105"/>
          <a:stretch>
            <a:fillRect/>
          </a:stretch>
        </p:blipFill>
        <p:spPr>
          <a:xfrm>
            <a:off x="4800600" y="609600"/>
            <a:ext cx="3810000" cy="4186238"/>
          </a:xfrm>
        </p:spPr>
      </p:pic>
      <p:sp>
        <p:nvSpPr>
          <p:cNvPr id="8" name="Rectangle 7"/>
          <p:cNvSpPr/>
          <p:nvPr/>
        </p:nvSpPr>
        <p:spPr>
          <a:xfrm>
            <a:off x="2057400" y="36576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>
              <a:buNone/>
            </a:pPr>
            <a:r>
              <a:rPr lang="en-GB" sz="1600" smtClean="0"/>
              <a:t>Use four or five sentences.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smtClean="0">
                <a:ea typeface="ＭＳ Ｐゴシック" pitchFamily="-110" charset="-128"/>
              </a:rPr>
              <a:t>What is the problem, and why is it a problem?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smtClean="0">
                <a:ea typeface="ＭＳ Ｐゴシック" pitchFamily="-110" charset="-128"/>
              </a:rPr>
              <a:t>What is your idea for a suggested solution?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smtClean="0">
                <a:ea typeface="ＭＳ Ｐゴシック" pitchFamily="-110" charset="-128"/>
              </a:rPr>
              <a:t>How did test your idea?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smtClean="0">
                <a:ea typeface="ＭＳ Ｐゴシック" pitchFamily="-110" charset="-128"/>
              </a:rPr>
              <a:t>What results did you get?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smtClean="0">
                <a:ea typeface="ＭＳ Ｐゴシック" pitchFamily="-110" charset="-128"/>
              </a:rPr>
              <a:t>Why is that useful?</a:t>
            </a:r>
            <a:endParaRPr lang="en-GB" sz="1800" smtClean="0">
              <a:ea typeface="ＭＳ Ｐゴシック" pitchFamily="-110" charset="-128"/>
            </a:endParaRPr>
          </a:p>
          <a:p>
            <a:pPr marL="381000" indent="-381000"/>
            <a:r>
              <a:rPr lang="en-GB" sz="1600" smtClean="0"/>
              <a:t>It’s a good idea to write the abstract before you begin (even if you re-write it after you finish)</a:t>
            </a:r>
            <a:endParaRPr lang="en-GB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Report Abstract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z="2000"/>
              <a:t>Tea drinkers report major differences in their satisfaction with cups of tea, even when they have been made from the same tea leaves. </a:t>
            </a:r>
            <a:endParaRPr lang="en-GB" sz="2000" smtClean="0"/>
          </a:p>
          <a:p>
            <a:pPr marL="82296" indent="0">
              <a:buNone/>
            </a:pPr>
            <a:r>
              <a:rPr lang="en-GB" sz="2000" smtClean="0"/>
              <a:t>One </a:t>
            </a:r>
            <a:r>
              <a:rPr lang="en-GB" sz="2000"/>
              <a:t>possible cause of this variability is the temperature of the water at the time it is poured over the tea leaves</a:t>
            </a:r>
            <a:r>
              <a:rPr lang="en-GB" sz="2000" smtClean="0"/>
              <a:t>.</a:t>
            </a:r>
          </a:p>
          <a:p>
            <a:pPr marL="82296" indent="0">
              <a:buNone/>
            </a:pPr>
            <a:r>
              <a:rPr lang="en-GB" sz="2000" smtClean="0"/>
              <a:t> </a:t>
            </a:r>
            <a:r>
              <a:rPr lang="en-GB" sz="2000"/>
              <a:t>This report describes an experiment in which one hundred tea drinkers were asked their views on teas made with water at different temperatures. </a:t>
            </a:r>
            <a:endParaRPr lang="en-GB" sz="2000" smtClean="0"/>
          </a:p>
          <a:p>
            <a:pPr marL="82296" indent="0">
              <a:buNone/>
            </a:pPr>
            <a:r>
              <a:rPr lang="en-GB" sz="2000" smtClean="0"/>
              <a:t>The </a:t>
            </a:r>
            <a:r>
              <a:rPr lang="en-GB" sz="2000"/>
              <a:t>results demonstrate a significant preference for tea made with </a:t>
            </a:r>
            <a:r>
              <a:rPr lang="en-GB" sz="2000" smtClean="0"/>
              <a:t>near boiling </a:t>
            </a:r>
            <a:r>
              <a:rPr lang="en-GB" sz="2000"/>
              <a:t>water. </a:t>
            </a:r>
            <a:endParaRPr lang="en-GB" sz="2000" smtClean="0"/>
          </a:p>
          <a:p>
            <a:pPr marL="82296" indent="0">
              <a:buNone/>
            </a:pPr>
            <a:r>
              <a:rPr lang="en-GB" sz="2000" smtClean="0"/>
              <a:t>The </a:t>
            </a:r>
            <a:r>
              <a:rPr lang="en-GB" sz="2000"/>
              <a:t>perceived quality of tea, particularly in the USA, would be much enhanced if caterers observed this convention. </a:t>
            </a:r>
          </a:p>
          <a:p>
            <a:endParaRPr lang="en-GB" sz="2000"/>
          </a:p>
          <a:p>
            <a:r>
              <a:rPr lang="en-GB" sz="2000"/>
              <a:t>(5 sentences, </a:t>
            </a:r>
            <a:r>
              <a:rPr lang="en-GB" sz="2000" smtClean="0"/>
              <a:t>98 </a:t>
            </a:r>
            <a:r>
              <a:rPr lang="en-GB" sz="2000"/>
              <a:t>words)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COMP1205 http://edshare.soton.ac.uk/19200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Work and improve over time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  <a:noFill/>
        </p:spPr>
        <p:txBody>
          <a:bodyPr/>
          <a:lstStyle/>
          <a:p>
            <a:r>
              <a:rPr lang="en-GB"/>
              <a:t>Have a plan</a:t>
            </a:r>
          </a:p>
          <a:p>
            <a:r>
              <a:rPr lang="en-GB"/>
              <a:t>Do good work</a:t>
            </a:r>
          </a:p>
          <a:p>
            <a:r>
              <a:rPr lang="en-GB"/>
              <a:t>Record your work</a:t>
            </a:r>
          </a:p>
          <a:p>
            <a:r>
              <a:rPr lang="en-GB"/>
              <a:t>Analyse the results</a:t>
            </a:r>
          </a:p>
          <a:p>
            <a:r>
              <a:rPr lang="en-GB"/>
              <a:t>Capture the whole process</a:t>
            </a:r>
          </a:p>
          <a:p>
            <a:r>
              <a:rPr lang="en-GB"/>
              <a:t>Meet your deadlines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/>
              <a:t>Some aspects will apply equally to:</a:t>
            </a:r>
          </a:p>
          <a:p>
            <a:r>
              <a:rPr lang="en-GB"/>
              <a:t>Every written task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pPr>
              <a:buFont typeface="Wingdings" pitchFamily="-110" charset="2"/>
              <a:buNone/>
            </a:pPr>
            <a:r>
              <a:rPr lang="en-GB"/>
              <a:t>	Use opportunities to refine your process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these are skills for life</a:t>
            </a:r>
          </a:p>
        </p:txBody>
      </p:sp>
    </p:spTree>
    <p:extLst>
      <p:ext uri="{BB962C8B-B14F-4D97-AF65-F5344CB8AC3E}">
        <p14:creationId xmlns:p14="http://schemas.microsoft.com/office/powerpoint/2010/main" val="38935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 an Audit Trail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References</a:t>
            </a:r>
          </a:p>
          <a:p>
            <a:pPr>
              <a:lnSpc>
                <a:spcPct val="90000"/>
              </a:lnSpc>
            </a:pPr>
            <a:r>
              <a:rPr lang="en-GB" sz="2000"/>
              <a:t>Provide an audit trail</a:t>
            </a:r>
          </a:p>
          <a:p>
            <a:pPr>
              <a:lnSpc>
                <a:spcPct val="90000"/>
              </a:lnSpc>
            </a:pPr>
            <a:r>
              <a:rPr lang="en-GB" sz="2000"/>
              <a:t>Acknowledge others’ work</a:t>
            </a:r>
          </a:p>
          <a:p>
            <a:pPr>
              <a:lnSpc>
                <a:spcPct val="90000"/>
              </a:lnSpc>
            </a:pPr>
            <a:r>
              <a:rPr lang="en-GB" sz="2000"/>
              <a:t>Are concise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Should be replicable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  List references </a:t>
            </a:r>
          </a:p>
          <a:p>
            <a:pPr>
              <a:lnSpc>
                <a:spcPct val="90000"/>
              </a:lnSpc>
            </a:pPr>
            <a:r>
              <a:rPr lang="en-GB" sz="2000"/>
              <a:t>consistently, </a:t>
            </a:r>
          </a:p>
          <a:p>
            <a:pPr>
              <a:lnSpc>
                <a:spcPct val="90000"/>
              </a:lnSpc>
            </a:pPr>
            <a:r>
              <a:rPr lang="en-GB" sz="2000"/>
              <a:t>correctly, </a:t>
            </a:r>
          </a:p>
          <a:p>
            <a:pPr>
              <a:lnSpc>
                <a:spcPct val="90000"/>
              </a:lnSpc>
            </a:pPr>
            <a:r>
              <a:rPr lang="en-GB" sz="2000"/>
              <a:t>completely</a:t>
            </a:r>
          </a:p>
          <a:p>
            <a:pPr>
              <a:lnSpc>
                <a:spcPct val="90000"/>
              </a:lnSpc>
            </a:pPr>
            <a:endParaRPr lang="en-GB" sz="1600"/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6675" y="2205038"/>
            <a:ext cx="3381375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</a:t>
            </a:r>
            <a:r>
              <a:rPr lang="en-GB" sz="2000" b="1"/>
              <a:t>They need to be: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complete and in a standard format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16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They need to contain: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 b="1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enough detail to locate the same source again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Do not include: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ISBN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Library call numbers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4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smarter not harder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400"/>
              <a:t>One touch</a:t>
            </a:r>
          </a:p>
          <a:p>
            <a:r>
              <a:rPr lang="en-GB" sz="2400"/>
              <a:t>Write your bibliography as you go</a:t>
            </a:r>
          </a:p>
          <a:p>
            <a:r>
              <a:rPr lang="en-GB" sz="2400"/>
              <a:t>Always get full references</a:t>
            </a:r>
          </a:p>
          <a:p>
            <a:r>
              <a:rPr lang="en-GB" sz="2400"/>
              <a:t> Record how and when</a:t>
            </a:r>
          </a:p>
          <a:p>
            <a:r>
              <a:rPr lang="en-GB" sz="2400"/>
              <a:t>Collect to a standard format</a:t>
            </a:r>
          </a:p>
          <a:p>
            <a:pPr>
              <a:buFont typeface="Wingdings" pitchFamily="-110" charset="2"/>
              <a:buNone/>
            </a:pPr>
            <a:endParaRPr lang="en-GB" sz="2400"/>
          </a:p>
        </p:txBody>
      </p:sp>
      <p:pic>
        <p:nvPicPr>
          <p:cNvPr id="94213" name="Picture 5" descr="MCj039102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2789238"/>
            <a:ext cx="3024188" cy="2978150"/>
          </a:xfrm>
        </p:spPr>
      </p:pic>
    </p:spTree>
    <p:extLst>
      <p:ext uri="{BB962C8B-B14F-4D97-AF65-F5344CB8AC3E}">
        <p14:creationId xmlns:p14="http://schemas.microsoft.com/office/powerpoint/2010/main" val="24766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needed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900"/>
              <a:t>Gather information before </a:t>
            </a:r>
            <a:r>
              <a:rPr lang="en-GB" sz="2900" i="1"/>
              <a:t>and</a:t>
            </a:r>
            <a:r>
              <a:rPr lang="en-GB" sz="2900"/>
              <a:t> during writing </a:t>
            </a:r>
          </a:p>
          <a:p>
            <a:pPr>
              <a:lnSpc>
                <a:spcPct val="90000"/>
              </a:lnSpc>
            </a:pPr>
            <a:r>
              <a:rPr lang="en-GB" sz="2900"/>
              <a:t>Begin to organise information as you obtain it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from others: </a:t>
            </a:r>
            <a:br>
              <a:rPr lang="en-GB" sz="2900"/>
            </a:br>
            <a:r>
              <a:rPr lang="en-GB" sz="2900"/>
              <a:t>record full bibliographic details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you generate:  </a:t>
            </a:r>
            <a:br>
              <a:rPr lang="en-GB" sz="2900"/>
            </a:br>
            <a:r>
              <a:rPr lang="en-GB" sz="2900"/>
              <a:t>keep a complete logbook record</a:t>
            </a:r>
          </a:p>
          <a:p>
            <a:pPr>
              <a:lnSpc>
                <a:spcPct val="90000"/>
              </a:lnSpc>
            </a:pPr>
            <a:endParaRPr lang="en-GB" sz="29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COMP1205 http://edshare.soton.ac.uk/19200</a:t>
            </a:r>
            <a:endParaRPr lang="en-GB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track of your sources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With notes, copies of  articles, useful diagrams, etc., </a:t>
            </a:r>
          </a:p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NB</a:t>
            </a:r>
          </a:p>
          <a:p>
            <a:pPr>
              <a:lnSpc>
                <a:spcPct val="90000"/>
              </a:lnSpc>
            </a:pPr>
            <a:r>
              <a:rPr lang="en-GB" sz="1800"/>
              <a:t>Authors, complete name of work, editors if any, publisher, year/month of publication, volume no., page numbers</a:t>
            </a:r>
          </a:p>
          <a:p>
            <a:pPr>
              <a:lnSpc>
                <a:spcPct val="90000"/>
              </a:lnSpc>
            </a:pPr>
            <a:r>
              <a:rPr lang="en-GB" sz="1800"/>
              <a:t>URL plus any clues as to original paper source. </a:t>
            </a:r>
          </a:p>
          <a:p>
            <a:pPr>
              <a:lnSpc>
                <a:spcPct val="90000"/>
              </a:lnSpc>
            </a:pPr>
            <a:r>
              <a:rPr lang="en-GB" sz="1800"/>
              <a:t>If class notes, is there a printed textbook? </a:t>
            </a:r>
          </a:p>
          <a:p>
            <a:pPr>
              <a:lnSpc>
                <a:spcPct val="90000"/>
              </a:lnSpc>
            </a:pPr>
            <a:r>
              <a:rPr lang="en-GB" sz="1800"/>
              <a:t> If a self-contained paper, look for any and all clues to find the </a:t>
            </a:r>
            <a:r>
              <a:rPr lang="en-GB" sz="1900" u="sng"/>
              <a:t>original citation</a:t>
            </a:r>
            <a:r>
              <a:rPr lang="en-GB" sz="1800"/>
              <a:t> (e.g. author’s publication list on Web page).</a:t>
            </a:r>
            <a:endParaRPr lang="en-GB" sz="2000"/>
          </a:p>
        </p:txBody>
      </p:sp>
      <p:pic>
        <p:nvPicPr>
          <p:cNvPr id="98309" name="Picture 4" descr="MCj0237627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114675"/>
            <a:ext cx="2368550" cy="2293938"/>
          </a:xfrm>
        </p:spPr>
      </p:pic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212850" y="5704185"/>
            <a:ext cx="364778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400" smtClean="0"/>
              <a:t>Avoid plagiarism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145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minute solution?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Use your time strategically</a:t>
            </a:r>
          </a:p>
          <a:p>
            <a:pPr lvl="1"/>
            <a:r>
              <a:rPr lang="en-GB" smtClean="0"/>
              <a:t>What changes will get you more marks?</a:t>
            </a:r>
          </a:p>
          <a:p>
            <a:pPr lvl="1"/>
            <a:r>
              <a:rPr lang="en-GB" smtClean="0"/>
              <a:t>Look at the assessment criteria carefully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-180527" y="5285015"/>
            <a:ext cx="9324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GB" sz="2400">
                <a:hlinkClick r:id="rId2"/>
              </a:rPr>
              <a:t>http://edshare.soton.ac.uk/id/document/324795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6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you hand </a:t>
            </a:r>
            <a:r>
              <a:rPr lang="en-GB" dirty="0" smtClean="0"/>
              <a:t>in: Review </a:t>
            </a:r>
            <a:r>
              <a:rPr lang="en-GB" dirty="0" smtClean="0"/>
              <a:t>each </a:t>
            </a:r>
            <a:r>
              <a:rPr lang="en-GB" dirty="0" smtClean="0"/>
              <a:t>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Objectively analyse your likely score</a:t>
            </a:r>
          </a:p>
          <a:p>
            <a:pPr lvl="1"/>
            <a:r>
              <a:rPr lang="en-GB" dirty="0" smtClean="0"/>
              <a:t>Or work out how to get some help with that task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Decide how you might change the work</a:t>
            </a:r>
          </a:p>
          <a:p>
            <a:pPr lvl="1"/>
            <a:r>
              <a:rPr lang="en-GB" dirty="0" smtClean="0"/>
              <a:t>Evaluate how long that would take </a:t>
            </a:r>
            <a:br>
              <a:rPr lang="en-GB" dirty="0" smtClean="0"/>
            </a:br>
            <a:r>
              <a:rPr lang="en-GB" dirty="0" smtClean="0"/>
              <a:t>(how much effort)</a:t>
            </a:r>
          </a:p>
          <a:p>
            <a:r>
              <a:rPr lang="en-GB" dirty="0" smtClean="0"/>
              <a:t>Review the total set of possible changes</a:t>
            </a:r>
          </a:p>
          <a:p>
            <a:pPr lvl="1"/>
            <a:r>
              <a:rPr lang="en-GB" dirty="0" smtClean="0"/>
              <a:t>Make the changes which will have the biggest impact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-108520" y="5904358"/>
            <a:ext cx="925252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/>
              <a:t>NEVER THROW AWAY EASY </a:t>
            </a:r>
            <a:r>
              <a:rPr lang="en-GB" sz="1600" b="1" dirty="0" smtClean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7291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quick quiz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do students do wrong?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8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Abstract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/>
              <a:t>Quality of the abstract </a:t>
            </a:r>
            <a:endParaRPr lang="en-US" b="1" smtClean="0"/>
          </a:p>
          <a:p>
            <a:r>
              <a:rPr lang="en-US" smtClean="0"/>
              <a:t>The </a:t>
            </a:r>
            <a:r>
              <a:rPr lang="en-US"/>
              <a:t>abstract should tell me </a:t>
            </a:r>
            <a:endParaRPr lang="en-US" smtClean="0"/>
          </a:p>
          <a:p>
            <a:pPr lvl="1"/>
            <a:r>
              <a:rPr lang="en-US" smtClean="0"/>
              <a:t>why </a:t>
            </a:r>
            <a:r>
              <a:rPr lang="en-US"/>
              <a:t>I need to read </a:t>
            </a:r>
            <a:r>
              <a:rPr lang="en-US" smtClean="0"/>
              <a:t>this</a:t>
            </a:r>
          </a:p>
          <a:p>
            <a:pPr lvl="1"/>
            <a:r>
              <a:rPr lang="en-US" smtClean="0"/>
              <a:t>what </a:t>
            </a:r>
            <a:r>
              <a:rPr lang="en-US"/>
              <a:t>I will learn </a:t>
            </a:r>
            <a:endParaRPr lang="en-US" smtClean="0"/>
          </a:p>
          <a:p>
            <a:pPr lvl="1"/>
            <a:r>
              <a:rPr lang="en-US" smtClean="0"/>
              <a:t>the </a:t>
            </a:r>
            <a:r>
              <a:rPr lang="en-US"/>
              <a:t>important conclusion </a:t>
            </a:r>
          </a:p>
          <a:p>
            <a:r>
              <a:rPr lang="en-US" smtClean="0"/>
              <a:t>It </a:t>
            </a:r>
            <a:r>
              <a:rPr lang="en-US"/>
              <a:t>must be stand‐alone.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COMP1205 http://edshare.soton.ac.uk/19200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99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10781</TotalTime>
  <Words>2318</Words>
  <Application>Microsoft Macintosh PowerPoint</Application>
  <PresentationFormat>On-screen Show (4:3)</PresentationFormat>
  <Paragraphs>487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Bradley Hand ITC</vt:lpstr>
      <vt:lpstr>Geneva</vt:lpstr>
      <vt:lpstr>Georgia</vt:lpstr>
      <vt:lpstr>Lucida Sans</vt:lpstr>
      <vt:lpstr>ＭＳ Ｐゴシック</vt:lpstr>
      <vt:lpstr>Palatino</vt:lpstr>
      <vt:lpstr>Times New Roman</vt:lpstr>
      <vt:lpstr>Wingdings</vt:lpstr>
      <vt:lpstr>Arial</vt:lpstr>
      <vt:lpstr>Towards a classification framework for social machines</vt:lpstr>
      <vt:lpstr>UOS divider slide design</vt:lpstr>
      <vt:lpstr>UOS full bleed image</vt:lpstr>
      <vt:lpstr>Technical Report Typical mistakes from previous students</vt:lpstr>
      <vt:lpstr>General Rules</vt:lpstr>
      <vt:lpstr>Know yourself</vt:lpstr>
      <vt:lpstr>Know yourself</vt:lpstr>
      <vt:lpstr>Assessment criteria mistakes</vt:lpstr>
      <vt:lpstr>Last minute solution?</vt:lpstr>
      <vt:lpstr>Before you hand in: Review each criteria</vt:lpstr>
      <vt:lpstr>A quick quiz</vt:lpstr>
      <vt:lpstr>Abstract</vt:lpstr>
      <vt:lpstr>Mistakes in the abstract</vt:lpstr>
      <vt:lpstr>Introduction</vt:lpstr>
      <vt:lpstr>Mistakes in the introduction</vt:lpstr>
      <vt:lpstr>Argument</vt:lpstr>
      <vt:lpstr>Mistakes in the argument</vt:lpstr>
      <vt:lpstr>Overall analysis and conclusions</vt:lpstr>
      <vt:lpstr>Mistakes in the conclusions</vt:lpstr>
      <vt:lpstr>Literature</vt:lpstr>
      <vt:lpstr>Mistakes in cited literature</vt:lpstr>
      <vt:lpstr>Structure and appearance</vt:lpstr>
      <vt:lpstr>Mistakes in structure &amp; appearance</vt:lpstr>
      <vt:lpstr>Readability</vt:lpstr>
      <vt:lpstr>Mistakes in readability</vt:lpstr>
      <vt:lpstr>References</vt:lpstr>
      <vt:lpstr>Mistakes in references</vt:lpstr>
      <vt:lpstr>Academic Integrity</vt:lpstr>
      <vt:lpstr>Mistakes in academic integrity</vt:lpstr>
      <vt:lpstr>Things you must do</vt:lpstr>
      <vt:lpstr>Academic Integrity Statement</vt:lpstr>
      <vt:lpstr>Acknowledgements </vt:lpstr>
      <vt:lpstr>Word Limit</vt:lpstr>
      <vt:lpstr>Getting help</vt:lpstr>
      <vt:lpstr>Reminders</vt:lpstr>
      <vt:lpstr>We have had the theory…</vt:lpstr>
      <vt:lpstr>What do you want to learn today?</vt:lpstr>
      <vt:lpstr>You need to learn how to…</vt:lpstr>
      <vt:lpstr>Sum wondeful peeple gt evrytng write 1st thyme</vt:lpstr>
      <vt:lpstr>Think about the process and purpose of writing</vt:lpstr>
      <vt:lpstr>Look at the technical report spec’</vt:lpstr>
      <vt:lpstr>Look at the mark scheme</vt:lpstr>
      <vt:lpstr>The process – and pragmatics</vt:lpstr>
      <vt:lpstr>Before Getting Started</vt:lpstr>
      <vt:lpstr>Use the process  to learn about yourself</vt:lpstr>
      <vt:lpstr>Working collaboratively can be more fun/productive…</vt:lpstr>
      <vt:lpstr>Bear in mind existing guidance</vt:lpstr>
      <vt:lpstr>What we know about plagiarism</vt:lpstr>
      <vt:lpstr>Advice includes</vt:lpstr>
      <vt:lpstr>Reports are not personal</vt:lpstr>
      <vt:lpstr>Structure of a Technical Report</vt:lpstr>
      <vt:lpstr>Report function</vt:lpstr>
      <vt:lpstr>The Abstract</vt:lpstr>
      <vt:lpstr>Experimental Report Abstract</vt:lpstr>
      <vt:lpstr>Work and improve over time</vt:lpstr>
      <vt:lpstr>Record an Audit Trail</vt:lpstr>
      <vt:lpstr>Work smarter not harder</vt:lpstr>
      <vt:lpstr>Information needed</vt:lpstr>
      <vt:lpstr>Keep track of your sources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240</cp:revision>
  <cp:lastPrinted>2014-01-20T12:02:34Z</cp:lastPrinted>
  <dcterms:created xsi:type="dcterms:W3CDTF">2013-04-26T07:53:01Z</dcterms:created>
  <dcterms:modified xsi:type="dcterms:W3CDTF">2018-12-10T14:58:46Z</dcterms:modified>
</cp:coreProperties>
</file>