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0" r:id="rId1"/>
  </p:sldMasterIdLst>
  <p:notesMasterIdLst>
    <p:notesMasterId r:id="rId16"/>
  </p:notes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08"/>
    <p:restoredTop sz="94692"/>
  </p:normalViewPr>
  <p:slideViewPr>
    <p:cSldViewPr snapToGrid="0" snapToObjects="1">
      <p:cViewPr varScale="1">
        <p:scale>
          <a:sx n="100" d="100"/>
          <a:sy n="100" d="100"/>
        </p:scale>
        <p:origin x="46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875A53-E2DF-534D-9564-E4466751527B}" type="datetimeFigureOut">
              <a:rPr lang="en-GB" smtClean="0"/>
              <a:t>03/12/2018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278535-161A-7947-9612-760732225E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1445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7D9258-2E51-4345-873F-AD84D9DB35A1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04835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34DB6E3-8011-C446-B2F8-5B6BBF302E45}" type="slidenum">
              <a:rPr lang="en-GB"/>
              <a:pPr/>
              <a:t>2</a:t>
            </a:fld>
            <a:endParaRPr lang="en-GB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3137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EAC6DFA-9C25-E54B-A87A-95150C6F0004}" type="slidenum">
              <a:rPr lang="en-GB"/>
              <a:pPr/>
              <a:t>3</a:t>
            </a:fld>
            <a:endParaRPr lang="en-GB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13474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6B47E4D-0D4A-E04C-A9B7-4CD0045A638C}" type="slidenum">
              <a:rPr lang="en-GB"/>
              <a:pPr/>
              <a:t>5</a:t>
            </a:fld>
            <a:endParaRPr lang="en-GB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0784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7EBA077-71CC-DC42-AEA9-32E49995B777}" type="slidenum">
              <a:rPr lang="en-GB"/>
              <a:pPr/>
              <a:t>11</a:t>
            </a:fld>
            <a:endParaRPr lang="en-GB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84894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1EFD25C-531D-134D-ACEB-8C4D0752E6F5}" type="slidenum">
              <a:rPr lang="en-GB"/>
              <a:pPr/>
              <a:t>14</a:t>
            </a:fld>
            <a:endParaRPr lang="en-GB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902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25F48-5D67-3549-95E7-78EB6437B0C4}" type="datetimeFigureOut">
              <a:rPr lang="en-GB" smtClean="0"/>
              <a:t>03/12/2018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AAE92-A925-DD40-AE4A-7F64B35C3F21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25F48-5D67-3549-95E7-78EB6437B0C4}" type="datetimeFigureOut">
              <a:rPr lang="en-GB" smtClean="0"/>
              <a:t>03/12/2018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AAE92-A925-DD40-AE4A-7F64B35C3F21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25F48-5D67-3549-95E7-78EB6437B0C4}" type="datetimeFigureOut">
              <a:rPr lang="en-GB" smtClean="0"/>
              <a:t>03/12/2018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AAE92-A925-DD40-AE4A-7F64B35C3F21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25F48-5D67-3549-95E7-78EB6437B0C4}" type="datetimeFigureOut">
              <a:rPr lang="en-GB" smtClean="0"/>
              <a:t>03/12/2018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AAE92-A925-DD40-AE4A-7F64B35C3F21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25F48-5D67-3549-95E7-78EB6437B0C4}" type="datetimeFigureOut">
              <a:rPr lang="en-GB" smtClean="0"/>
              <a:t>03/12/2018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AAE92-A925-DD40-AE4A-7F64B35C3F21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25F48-5D67-3549-95E7-78EB6437B0C4}" type="datetimeFigureOut">
              <a:rPr lang="en-GB" smtClean="0"/>
              <a:t>03/12/2018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AAE92-A925-DD40-AE4A-7F64B35C3F21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25F48-5D67-3549-95E7-78EB6437B0C4}" type="datetimeFigureOut">
              <a:rPr lang="en-GB" smtClean="0"/>
              <a:t>03/12/2018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AAE92-A925-DD40-AE4A-7F64B35C3F21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25F48-5D67-3549-95E7-78EB6437B0C4}" type="datetimeFigureOut">
              <a:rPr lang="en-GB" smtClean="0"/>
              <a:t>03/12/2018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AAE92-A925-DD40-AE4A-7F64B35C3F21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25F48-5D67-3549-95E7-78EB6437B0C4}" type="datetimeFigureOut">
              <a:rPr lang="en-GB" smtClean="0"/>
              <a:t>03/12/2018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AAE92-A925-DD40-AE4A-7F64B35C3F21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25F48-5D67-3549-95E7-78EB6437B0C4}" type="datetimeFigureOut">
              <a:rPr lang="en-GB" smtClean="0"/>
              <a:t>03/12/2018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AAE92-A925-DD40-AE4A-7F64B35C3F21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25F48-5D67-3549-95E7-78EB6437B0C4}" type="datetimeFigureOut">
              <a:rPr lang="en-GB" smtClean="0"/>
              <a:t>03/12/2018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AAE92-A925-DD40-AE4A-7F64B35C3F21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B25F48-5D67-3549-95E7-78EB6437B0C4}" type="datetimeFigureOut">
              <a:rPr lang="en-GB" smtClean="0"/>
              <a:t>03/12/2018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7AAE92-A925-DD40-AE4A-7F64B35C3F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9975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eng.nuim.ie/jringwood/Teaching/repwrite.pdf" TargetMode="External"/><Relationship Id="rId4" Type="http://schemas.openxmlformats.org/officeDocument/2006/relationships/hyperlink" Target="https://www.google.com/url?sa=t&amp;rct=j&amp;q=&amp;esrc=s&amp;source=web&amp;cd=1&amp;ved=2ahUKEwiPh4W08IPfAhVPsqQKHQZ5Ca8QFjAAegQICRAC&amp;url=http%3A%2F%2Fwww.eeng.nuim.ie%2Fjringwood%2FTeaching%2Frepwrite.pdf&amp;usg=AOvVaw08rfbKemLqv2i44mVs14LY" TargetMode="External"/><Relationship Id="rId5" Type="http://schemas.openxmlformats.org/officeDocument/2006/relationships/hyperlink" Target="http://library.soton.ac.uk/sash/writing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4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4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4400" dirty="0">
                <a:latin typeface="Arial" panose="020B0604020202020204" pitchFamily="34" charset="0"/>
                <a:cs typeface="Arial" panose="020B0604020202020204" pitchFamily="34" charset="0"/>
              </a:rPr>
              <a:t>Technical writing</a:t>
            </a:r>
            <a:endParaRPr lang="en-GB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47850" y="3692624"/>
            <a:ext cx="8496300" cy="1752600"/>
          </a:xfrm>
        </p:spPr>
        <p:txBody>
          <a:bodyPr/>
          <a:lstStyle/>
          <a:p>
            <a:r>
              <a:rPr lang="en-GB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 Su White</a:t>
            </a:r>
          </a:p>
          <a:p>
            <a:endParaRPr lang="en-GB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Professional Development (COMP1205)</a:t>
            </a:r>
            <a:endParaRPr lang="en-GB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3" descr="D:\work\201617\comp1205\cc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7100" y="5445224"/>
            <a:ext cx="3067050" cy="10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85663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Technical report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tructure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/>
          </p:nvPr>
        </p:nvGraphicFramePr>
        <p:xfrm>
          <a:off x="1905000" y="1595438"/>
          <a:ext cx="8382000" cy="4881880"/>
        </p:xfrm>
        <a:graphic>
          <a:graphicData uri="http://schemas.openxmlformats.org/drawingml/2006/table">
            <a:tbl>
              <a:tblPr bandRow="1">
                <a:tableStyleId>{912C8C85-51F0-491E-9774-3900AFEF0FD7}</a:tableStyleId>
              </a:tblPr>
              <a:tblGrid>
                <a:gridCol w="2133600"/>
                <a:gridCol w="6248400"/>
              </a:tblGrid>
              <a:tr h="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Title page</a:t>
                      </a:r>
                      <a:endParaRPr lang="en-US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Name, affiliation, date, contact details, etc. </a:t>
                      </a:r>
                      <a:endParaRPr lang="en-US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Declaration</a:t>
                      </a:r>
                      <a:endParaRPr lang="en-US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Who did this work</a:t>
                      </a:r>
                      <a:endParaRPr lang="en-US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Acknowledgement</a:t>
                      </a:r>
                      <a:endParaRPr lang="en-US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People who have helped or influenced your work </a:t>
                      </a:r>
                      <a:endParaRPr lang="en-US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Contents</a:t>
                      </a:r>
                      <a:endParaRPr lang="en-US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Sections, sub-sections and page numbers </a:t>
                      </a:r>
                      <a:br>
                        <a:rPr lang="en-GB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GB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(probably not sub-sub-sections)</a:t>
                      </a:r>
                      <a:endParaRPr lang="en-US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Abstract</a:t>
                      </a:r>
                      <a:endParaRPr lang="en-US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Standalone summary of report </a:t>
                      </a:r>
                      <a:endParaRPr lang="en-US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Introduction</a:t>
                      </a:r>
                      <a:endParaRPr lang="en-US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Provides the motivation and context and outlines other related work</a:t>
                      </a:r>
                      <a:endParaRPr lang="en-US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Main body</a:t>
                      </a:r>
                      <a:endParaRPr lang="en-US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Theory, experimental method, results, discussion </a:t>
                      </a:r>
                      <a:endParaRPr lang="en-US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Conclusions</a:t>
                      </a:r>
                      <a:endParaRPr lang="en-US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Including </a:t>
                      </a:r>
                      <a:r>
                        <a:rPr lang="en-GB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appropriate future work</a:t>
                      </a:r>
                      <a:endParaRPr lang="en-US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References</a:t>
                      </a:r>
                      <a:endParaRPr lang="en-US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Works that you have cited</a:t>
                      </a:r>
                      <a:endParaRPr lang="en-US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Bibliography</a:t>
                      </a:r>
                      <a:endParaRPr lang="en-US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Sources of further information</a:t>
                      </a:r>
                      <a:endParaRPr lang="en-US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Appendices</a:t>
                      </a:r>
                      <a:endParaRPr lang="en-US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Anything which would interfere with the continuity of the main report (typically detail) </a:t>
                      </a:r>
                      <a:endParaRPr lang="en-US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6BC146-EC9B-5F48-A9C2-96687BBD5841}" type="datetime1">
              <a:rPr lang="en-GB" smtClean="0"/>
              <a:t>03/12/2018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4854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Introduction and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conclusion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060" name="Rectangle 3"/>
          <p:cNvSpPr>
            <a:spLocks noGrp="1" noChangeArrowheads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The introduction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should </a:t>
            </a:r>
            <a:endParaRPr lang="en-GB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otivate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why you have done the 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work</a:t>
            </a:r>
          </a:p>
          <a:p>
            <a:pPr lvl="1"/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emonstrate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your awareness of related 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literature</a:t>
            </a:r>
          </a:p>
          <a:p>
            <a:pPr lvl="1"/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Explain your objectives 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Most things you touch upon in the introduction will be discussed </a:t>
            </a:r>
            <a:endParaRPr lang="en-GB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further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in the main sections of the 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report</a:t>
            </a:r>
          </a:p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Don’t waste space listing the title of each section to come</a:t>
            </a:r>
            <a:endParaRPr lang="en-GB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The conclusion should</a:t>
            </a:r>
          </a:p>
          <a:p>
            <a:pPr lvl="1"/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Make it clear what the ‘take away message is’</a:t>
            </a:r>
          </a:p>
          <a:p>
            <a:pPr lvl="1"/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Demonstrate analysis and synthesis that you have undertaken</a:t>
            </a:r>
          </a:p>
          <a:p>
            <a:pPr lvl="1"/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Explain any limitations in your work</a:t>
            </a:r>
          </a:p>
          <a:p>
            <a:pPr lvl="1"/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Detail future work to be undertaken</a:t>
            </a:r>
          </a:p>
          <a:p>
            <a:pPr lvl="1"/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No new facts unless they refer to future work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C4163EE-AD25-6247-BFAE-42C8B05906BE}" type="datetime1">
              <a:rPr lang="en-GB" smtClean="0"/>
              <a:t>03/12/2018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6715944" y="5098504"/>
            <a:ext cx="81369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/>
            <a:r>
              <a:rPr lang="en-GB" sz="2000" dirty="0" smtClean="0"/>
              <a:t>They are </a:t>
            </a:r>
            <a:r>
              <a:rPr lang="en-GB" sz="2000" dirty="0"/>
              <a:t>a pair </a:t>
            </a:r>
            <a:r>
              <a:rPr lang="mr-IN" sz="2000" dirty="0"/>
              <a:t>–</a:t>
            </a:r>
            <a:r>
              <a:rPr lang="en-GB" sz="2000" dirty="0"/>
              <a:t> and must be </a:t>
            </a:r>
            <a:r>
              <a:rPr lang="en-GB" sz="2000" dirty="0"/>
              <a:t>standalone</a:t>
            </a:r>
            <a:br>
              <a:rPr lang="en-GB" sz="2000" dirty="0"/>
            </a:br>
            <a:r>
              <a:rPr lang="en-GB" sz="2000" dirty="0"/>
              <a:t>Not </a:t>
            </a:r>
            <a:r>
              <a:rPr lang="en-GB" sz="2000" dirty="0"/>
              <a:t>everyone wants to read the detail</a:t>
            </a:r>
          </a:p>
        </p:txBody>
      </p:sp>
    </p:spTree>
    <p:extLst>
      <p:ext uri="{BB962C8B-B14F-4D97-AF65-F5344CB8AC3E}">
        <p14:creationId xmlns:p14="http://schemas.microsoft.com/office/powerpoint/2010/main" val="5256005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Pictures and tables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Can be very useful 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Follow citation/referencing rules from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academic integrity lectures </a:t>
            </a:r>
          </a:p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if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you reuse someone else’s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material acknowledge, paraphrase</a:t>
            </a:r>
            <a:endParaRPr lang="en-GB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Each table and picture</a:t>
            </a:r>
          </a:p>
          <a:p>
            <a:pPr lvl="1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need to be mentioned in the text</a:t>
            </a:r>
          </a:p>
          <a:p>
            <a:pPr lvl="1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needs a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caption</a:t>
            </a:r>
            <a:endParaRPr lang="en-GB" dirty="0"/>
          </a:p>
          <a:p>
            <a:pPr lvl="1"/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Tables </a:t>
            </a:r>
            <a:r>
              <a:rPr lang="mr-IN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 above the table</a:t>
            </a:r>
          </a:p>
          <a:p>
            <a:pPr lvl="1"/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Figures </a:t>
            </a:r>
            <a:r>
              <a:rPr lang="mr-IN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 below the figures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7702061" y="6374424"/>
            <a:ext cx="1905000" cy="331177"/>
          </a:xfrm>
        </p:spPr>
        <p:txBody>
          <a:bodyPr/>
          <a:lstStyle/>
          <a:p>
            <a:fld id="{59900BE5-2BF4-7448-A1A5-F299742B8CC0}" type="datetime1">
              <a:rPr lang="en-GB" smtClean="0"/>
              <a:t>03/12/2018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40524" y="6248400"/>
            <a:ext cx="3323492" cy="457200"/>
          </a:xfrm>
        </p:spPr>
        <p:txBody>
          <a:bodyPr/>
          <a:lstStyle/>
          <a:p>
            <a:pPr algn="l"/>
            <a:endParaRPr kumimoji="0" lang="en-US" dirty="0"/>
          </a:p>
        </p:txBody>
      </p:sp>
      <p:sp>
        <p:nvSpPr>
          <p:cNvPr id="6" name="Slide Number Placeholder 4"/>
          <p:cNvSpPr txBox="1">
            <a:spLocks/>
          </p:cNvSpPr>
          <p:nvPr/>
        </p:nvSpPr>
        <p:spPr bwMode="auto">
          <a:xfrm>
            <a:off x="8401050" y="6308725"/>
            <a:ext cx="19050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9pPr>
          </a:lstStyle>
          <a:p>
            <a:fld id="{C1AC07C0-4185-4980-AEF7-9C22F08CAECA}" type="slidenum">
              <a:rPr lang="en-GB"/>
              <a:pPr/>
              <a:t>12</a:t>
            </a:fld>
            <a:endParaRPr lang="en-GB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 bwMode="auto">
          <a:xfrm>
            <a:off x="8401050" y="6308725"/>
            <a:ext cx="19050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9pPr>
          </a:lstStyle>
          <a:p>
            <a:fld id="{6294C92D-0306-4E69-9CD3-20855E849650}" type="slidenum">
              <a:rPr lang="en-US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3687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References and bibliography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The reference section is a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list of all sources you cite, no duplicates</a:t>
            </a:r>
          </a:p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The bibliography is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further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reading which has not been cited</a:t>
            </a:r>
            <a:endParaRPr lang="en-GB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 first is compulsory, the second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optional</a:t>
            </a:r>
          </a:p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They are disjoint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7702061" y="6374424"/>
            <a:ext cx="1905000" cy="331177"/>
          </a:xfrm>
        </p:spPr>
        <p:txBody>
          <a:bodyPr/>
          <a:lstStyle/>
          <a:p>
            <a:fld id="{431CC2A3-4B66-5F42-82DD-87547F38C68B}" type="datetime1">
              <a:rPr lang="en-GB" smtClean="0"/>
              <a:t>03/12/2018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40524" y="6248400"/>
            <a:ext cx="3323492" cy="457200"/>
          </a:xfrm>
        </p:spPr>
        <p:txBody>
          <a:bodyPr/>
          <a:lstStyle/>
          <a:p>
            <a:pPr algn="l"/>
            <a:endParaRPr kumimoji="0" lang="en-US" dirty="0"/>
          </a:p>
        </p:txBody>
      </p:sp>
      <p:sp>
        <p:nvSpPr>
          <p:cNvPr id="5" name="Slide Number Placeholder 4"/>
          <p:cNvSpPr txBox="1">
            <a:spLocks/>
          </p:cNvSpPr>
          <p:nvPr/>
        </p:nvSpPr>
        <p:spPr bwMode="auto">
          <a:xfrm>
            <a:off x="8401050" y="6308725"/>
            <a:ext cx="19050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9pPr>
          </a:lstStyle>
          <a:p>
            <a:fld id="{C1AC07C0-4185-4980-AEF7-9C22F08CAECA}" type="slidenum">
              <a:rPr lang="en-GB"/>
              <a:pPr/>
              <a:t>13</a:t>
            </a:fld>
            <a:endParaRPr lang="en-GB"/>
          </a:p>
        </p:txBody>
      </p:sp>
      <p:sp>
        <p:nvSpPr>
          <p:cNvPr id="6" name="Slide Number Placeholder 3"/>
          <p:cNvSpPr txBox="1">
            <a:spLocks/>
          </p:cNvSpPr>
          <p:nvPr/>
        </p:nvSpPr>
        <p:spPr bwMode="auto">
          <a:xfrm>
            <a:off x="8401050" y="6308725"/>
            <a:ext cx="19050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9pPr>
          </a:lstStyle>
          <a:p>
            <a:fld id="{6294C92D-0306-4E69-9CD3-20855E849650}" type="slidenum">
              <a:rPr lang="en-US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19958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Some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links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300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Hints on 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technical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riting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(John Ringwood) </a:t>
            </a:r>
            <a:endParaRPr lang="en-GB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These are not recent (1999) </a:t>
            </a:r>
          </a:p>
          <a:p>
            <a:pPr lvl="1"/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But they are comprehensive and clear </a:t>
            </a:r>
          </a:p>
          <a:p>
            <a:pPr marL="750887" lvl="2" indent="-342900">
              <a:lnSpc>
                <a:spcPct val="100000"/>
              </a:lnSpc>
              <a:spcAft>
                <a:spcPct val="70000"/>
              </a:spcAft>
            </a:pPr>
            <a:r>
              <a:rPr lang="en-GB" sz="2400" dirty="0" smtClean="0">
                <a:hlinkClick r:id="rId3"/>
              </a:rPr>
              <a:t>www.eeng.nuim.ie/jringwood/Teaching/repwrite.pdf</a:t>
            </a:r>
            <a:endParaRPr lang="en-GB" sz="2400" dirty="0" smtClean="0"/>
          </a:p>
          <a:p>
            <a:pPr marL="342900" lvl="1" indent="-342900">
              <a:lnSpc>
                <a:spcPct val="100000"/>
              </a:lnSpc>
              <a:spcAft>
                <a:spcPct val="70000"/>
              </a:spcAft>
              <a:buFontTx/>
              <a:buChar char="•"/>
            </a:pP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Also useful are the library writing support services</a:t>
            </a:r>
            <a:endParaRPr lang="en-GB" dirty="0">
              <a:hlinkClick r:id="rId4"/>
            </a:endParaRPr>
          </a:p>
          <a:p>
            <a:pPr lvl="1"/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://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library.soton.ac.uk/sash/writing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7702061" y="6374424"/>
            <a:ext cx="1905000" cy="331177"/>
          </a:xfrm>
        </p:spPr>
        <p:txBody>
          <a:bodyPr/>
          <a:lstStyle/>
          <a:p>
            <a:fld id="{474D7857-8086-F048-B4D2-76FB06A52DDE}" type="datetime1">
              <a:rPr lang="en-GB" smtClean="0"/>
              <a:t>03/12/2018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40524" y="6248400"/>
            <a:ext cx="3323492" cy="457200"/>
          </a:xfrm>
        </p:spPr>
        <p:txBody>
          <a:bodyPr/>
          <a:lstStyle/>
          <a:p>
            <a:pPr algn="l"/>
            <a:endParaRPr kumimoji="0" lang="en-US" dirty="0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 bwMode="auto">
          <a:xfrm>
            <a:off x="8401050" y="6308725"/>
            <a:ext cx="19050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9pPr>
          </a:lstStyle>
          <a:p>
            <a:fld id="{6294C92D-0306-4E69-9CD3-20855E849650}" type="slidenum">
              <a:rPr lang="en-US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2275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9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Technical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report writing: fundamentals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532" name="Rectangle 10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The purpose of 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technical report is to 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communicate</a:t>
            </a:r>
            <a:endParaRPr lang="en-GB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What 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you did</a:t>
            </a:r>
          </a:p>
          <a:p>
            <a:pPr lvl="1" eaLnBrk="1" hangingPunct="1"/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Why you did it</a:t>
            </a:r>
          </a:p>
          <a:p>
            <a:pPr lvl="1" eaLnBrk="1" hangingPunct="1"/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What you have found out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7702061" y="6374424"/>
            <a:ext cx="1905000" cy="331177"/>
          </a:xfrm>
        </p:spPr>
        <p:txBody>
          <a:bodyPr/>
          <a:lstStyle/>
          <a:p>
            <a:fld id="{D38D55C5-18D7-6F4C-A706-3B7AF08FB5AC}" type="datetime1">
              <a:rPr lang="en-GB" smtClean="0"/>
              <a:t>03/12/2018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40524" y="6248400"/>
            <a:ext cx="3323492" cy="457200"/>
          </a:xfrm>
        </p:spPr>
        <p:txBody>
          <a:bodyPr/>
          <a:lstStyle/>
          <a:p>
            <a:pPr algn="l"/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429303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Before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getting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tarted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9379" name="Rectangle 3"/>
          <p:cNvSpPr>
            <a:spLocks noGrp="1" noChangeArrowheads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You wish to communicate “What you have found out”. </a:t>
            </a:r>
            <a:endParaRPr lang="en-GB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If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you didn’t find anything 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out: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STOP NOW!</a:t>
            </a:r>
          </a:p>
          <a:p>
            <a:pPr eaLnBrk="1" hangingPunct="1"/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Most technical reports are intended as </a:t>
            </a: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communication of new </a:t>
            </a:r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knowledge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I had this hypothesis and I tested it like this; </a:t>
            </a: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here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are my results and this is what we learn from them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As a student you are asked to write technical reports about things that you know that the person who reads it (the marker) will already know </a:t>
            </a:r>
          </a:p>
          <a:p>
            <a:pPr lvl="1"/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Your marker is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not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your audience</a:t>
            </a:r>
          </a:p>
          <a:p>
            <a:pPr lvl="1"/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Your audience are people with an IT background, who need an introduction to the report topic</a:t>
            </a:r>
          </a:p>
          <a:p>
            <a:pPr lvl="1"/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Your task is still to give an account of that topic using recent and relevant 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sources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528A2-BC59-074C-B8F1-516CFE1F6946}" type="datetime1">
              <a:rPr lang="en-GB" smtClean="0"/>
              <a:t>03/12/2018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399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Who are you writing for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04948926"/>
              </p:ext>
            </p:extLst>
          </p:nvPr>
        </p:nvGraphicFramePr>
        <p:xfrm>
          <a:off x="1703512" y="1700808"/>
          <a:ext cx="8496300" cy="4480560"/>
        </p:xfrm>
        <a:graphic>
          <a:graphicData uri="http://schemas.openxmlformats.org/drawingml/2006/table">
            <a:tbl>
              <a:tblPr>
                <a:tableStyleId>{8EC20E35-A176-4012-BC5E-935CFFF8708E}</a:tableStyleId>
              </a:tblPr>
              <a:tblGrid>
                <a:gridCol w="3012325"/>
                <a:gridCol w="5483975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Lab report</a:t>
                      </a:r>
                      <a:endParaRPr lang="en-US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2687" marR="92687"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You? Evidence of your actual results</a:t>
                      </a:r>
                    </a:p>
                    <a:p>
                      <a:endParaRPr lang="en-US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2687" marR="92687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University coursework</a:t>
                      </a:r>
                      <a:endParaRPr lang="en-US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2687" marR="92687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Should aim to explain what you have done to your ‘kid sibling’</a:t>
                      </a:r>
                      <a:endParaRPr kumimoji="0" 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2687" marR="92687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Third year project</a:t>
                      </a:r>
                      <a:endParaRPr lang="en-US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2687" marR="92687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Write for a first year student of CS/IT</a:t>
                      </a:r>
                      <a:endParaRPr kumimoji="0" 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US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2687" marR="92687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PhD thesis</a:t>
                      </a:r>
                      <a:endParaRPr lang="en-US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2687" marR="92687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Write for a CS/IT expert, but not necessarily in this domain</a:t>
                      </a:r>
                      <a:endParaRPr kumimoji="0" 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2687" marR="92687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Published scientific paper</a:t>
                      </a:r>
                      <a:endParaRPr lang="en-US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2687" marR="92687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Write for a CS/IT expert, but not necessarily in this domain</a:t>
                      </a:r>
                      <a:endParaRPr kumimoji="0" 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2687" marR="92687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Magazine article</a:t>
                      </a:r>
                      <a:endParaRPr lang="en-US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2687" marR="92687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Write for an intelligent person who knows nothing about the area (the ‘intelligent </a:t>
                      </a:r>
                      <a:r>
                        <a:rPr kumimoji="0" lang="en-GB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reader’)</a:t>
                      </a:r>
                      <a:endParaRPr kumimoji="0" 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2687" marR="92687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Blog</a:t>
                      </a:r>
                      <a:endParaRPr lang="en-US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2687" marR="92687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Your readers, followers, etc. You should know who they are and what they expect (online branding)</a:t>
                      </a:r>
                    </a:p>
                  </a:txBody>
                  <a:tcPr marL="92687" marR="92687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7702061" y="6374424"/>
            <a:ext cx="1905000" cy="331177"/>
          </a:xfrm>
        </p:spPr>
        <p:txBody>
          <a:bodyPr/>
          <a:lstStyle/>
          <a:p>
            <a:fld id="{D4243041-583D-CC4D-A1F1-009BEC2B52A1}" type="datetime1">
              <a:rPr lang="en-GB" smtClean="0"/>
              <a:t>03/12/2018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40524" y="6248400"/>
            <a:ext cx="3323492" cy="457200"/>
          </a:xfrm>
        </p:spPr>
        <p:txBody>
          <a:bodyPr/>
          <a:lstStyle/>
          <a:p>
            <a:pPr algn="l"/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8994515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Who is writing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the report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724" name="Rectangle 3"/>
          <p:cNvSpPr>
            <a:spLocks noGrp="1" noChangeArrowheads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The convention is to write everything in the </a:t>
            </a: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third person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(objectively, not subjectively) 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No room for ‘I think’/ ‘I believe’ - technical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reports should take an objective and scientific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standpoint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does not apply to blogs and magazine articles which are often intentionally </a:t>
            </a:r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subjective</a:t>
            </a:r>
          </a:p>
          <a:p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 </a:t>
            </a:r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lead to unpleasant use of passive voice. 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7702061" y="6363336"/>
            <a:ext cx="1905000" cy="331177"/>
          </a:xfrm>
        </p:spPr>
        <p:txBody>
          <a:bodyPr/>
          <a:lstStyle/>
          <a:p>
            <a:fld id="{F4D061A9-0F7B-CA48-BD6F-6F90F27F7D24}" type="datetime1">
              <a:rPr lang="en-GB" smtClean="0"/>
              <a:t>03/12/2018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40524" y="6237312"/>
            <a:ext cx="3323492" cy="457200"/>
          </a:xfrm>
        </p:spPr>
        <p:txBody>
          <a:bodyPr/>
          <a:lstStyle/>
          <a:p>
            <a:pPr algn="l"/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7385445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Who is writing the report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Compare</a:t>
            </a:r>
          </a:p>
          <a:p>
            <a:pPr lvl="1"/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‘I/We did a survey of one hundred Web sites to ascertain’</a:t>
            </a:r>
          </a:p>
          <a:p>
            <a:pPr lvl="1"/>
            <a:r>
              <a:rPr lang="en-GB" i="1" dirty="0" smtClean="0">
                <a:latin typeface="Arial" panose="020B0604020202020204" pitchFamily="34" charset="0"/>
                <a:cs typeface="Arial" panose="020B0604020202020204" pitchFamily="34" charset="0"/>
              </a:rPr>
              <a:t>‘One hundred Web sites were surveyed to ascertain’</a:t>
            </a:r>
          </a:p>
          <a:p>
            <a:pPr lvl="1"/>
            <a:r>
              <a:rPr lang="en-GB" i="1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The author surveyed one hundred Web sites to ascertain’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Some ‘expert writers’ break the rules – just as some expert artists break the rules. In both cases you need to make sure you know how to do the job ‘properly’ before you try!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7702061" y="6374424"/>
            <a:ext cx="1905000" cy="331177"/>
          </a:xfrm>
        </p:spPr>
        <p:txBody>
          <a:bodyPr/>
          <a:lstStyle/>
          <a:p>
            <a:fld id="{6B8995D1-BF1F-EF4A-895A-C6FB8BA01891}" type="datetime1">
              <a:rPr lang="en-GB" smtClean="0"/>
              <a:t>03/12/2018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40524" y="6248400"/>
            <a:ext cx="3323492" cy="457200"/>
          </a:xfrm>
        </p:spPr>
        <p:txBody>
          <a:bodyPr/>
          <a:lstStyle/>
          <a:p>
            <a:pPr algn="l"/>
            <a:endParaRPr kumimoji="0" lang="en-US" dirty="0"/>
          </a:p>
        </p:txBody>
      </p:sp>
      <p:sp>
        <p:nvSpPr>
          <p:cNvPr id="6" name="Slide Number Placeholder 3"/>
          <p:cNvSpPr txBox="1">
            <a:spLocks/>
          </p:cNvSpPr>
          <p:nvPr/>
        </p:nvSpPr>
        <p:spPr bwMode="auto">
          <a:xfrm>
            <a:off x="8401050" y="6308725"/>
            <a:ext cx="19050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9pPr>
          </a:lstStyle>
          <a:p>
            <a:fld id="{6294C92D-0306-4E69-9CD3-20855E849650}" type="slidenum">
              <a:rPr lang="en-US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16745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The author reports</a:t>
            </a:r>
            <a:r>
              <a:rPr lang="mr-IN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Compare</a:t>
            </a:r>
          </a:p>
          <a:p>
            <a:pPr lvl="1"/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‘I/We did a survey of one hundred Web sites to ascertain’</a:t>
            </a:r>
          </a:p>
          <a:p>
            <a:pPr lvl="1"/>
            <a:r>
              <a:rPr lang="en-GB" i="1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The author surveyed one hundred Web sites to ascertain’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342900" lvl="1" indent="-342900">
              <a:lnSpc>
                <a:spcPct val="100000"/>
              </a:lnSpc>
              <a:spcAft>
                <a:spcPct val="70000"/>
              </a:spcAft>
              <a:buFontTx/>
              <a:buChar char="•"/>
            </a:pPr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‘One hundred Web sites were surveyed to ascertain</a:t>
            </a:r>
            <a:r>
              <a:rPr lang="en-GB" i="1" dirty="0" smtClean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endParaRPr lang="en-GB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7702061" y="6374424"/>
            <a:ext cx="1905000" cy="331177"/>
          </a:xfrm>
        </p:spPr>
        <p:txBody>
          <a:bodyPr/>
          <a:lstStyle/>
          <a:p>
            <a:fld id="{66B199E6-7087-7F4B-9CC1-2179E163DD5A}" type="datetime1">
              <a:rPr lang="en-GB" smtClean="0"/>
              <a:t>03/12/2018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40524" y="6248400"/>
            <a:ext cx="3323492" cy="457200"/>
          </a:xfrm>
        </p:spPr>
        <p:txBody>
          <a:bodyPr/>
          <a:lstStyle/>
          <a:p>
            <a:pPr algn="l"/>
            <a:endParaRPr kumimoji="0" lang="en-US" dirty="0"/>
          </a:p>
        </p:txBody>
      </p:sp>
      <p:sp>
        <p:nvSpPr>
          <p:cNvPr id="6" name="Slide Number Placeholder 3"/>
          <p:cNvSpPr txBox="1">
            <a:spLocks/>
          </p:cNvSpPr>
          <p:nvPr/>
        </p:nvSpPr>
        <p:spPr bwMode="auto">
          <a:xfrm>
            <a:off x="8401050" y="6308725"/>
            <a:ext cx="19050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9pPr>
          </a:lstStyle>
          <a:p>
            <a:fld id="{6294C92D-0306-4E69-9CD3-20855E849650}" type="slidenum">
              <a:rPr lang="en-US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06730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Be modest/objective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Avoid self-congratulatory statements</a:t>
            </a:r>
          </a:p>
          <a:p>
            <a:pPr lvl="1"/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‘I have produced a </a:t>
            </a:r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comprehensive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 report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</a:p>
          <a:p>
            <a:pPr lvl="1"/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Let the reader decide, just report</a:t>
            </a:r>
            <a:endParaRPr lang="en-GB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lvl="1"/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 studied the most important works’ vs ‘I studied 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some of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 most important works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Don’t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oversell/brag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Explain how you selected the related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work</a:t>
            </a:r>
          </a:p>
          <a:p>
            <a:pPr lvl="1"/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let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 reader decide whether you’ve covered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everythi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ng</a:t>
            </a:r>
          </a:p>
          <a:p>
            <a:pPr lvl="1"/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>
          <a:xfrm>
            <a:off x="7702061" y="6374424"/>
            <a:ext cx="1905000" cy="331177"/>
          </a:xfrm>
        </p:spPr>
        <p:txBody>
          <a:bodyPr/>
          <a:lstStyle/>
          <a:p>
            <a:fld id="{81439734-F258-A545-B8C5-74D63084D9F6}" type="datetime1">
              <a:rPr lang="en-GB" smtClean="0"/>
              <a:t>03/12/2018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Slide Number Placeholder 3"/>
          <p:cNvSpPr txBox="1">
            <a:spLocks/>
          </p:cNvSpPr>
          <p:nvPr/>
        </p:nvSpPr>
        <p:spPr bwMode="auto">
          <a:xfrm>
            <a:off x="8401050" y="6308725"/>
            <a:ext cx="19050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9pPr>
          </a:lstStyle>
          <a:p>
            <a:fld id="{6294C92D-0306-4E69-9CD3-20855E849650}" type="slidenum">
              <a:rPr lang="en-US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03403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Style guidelines (2)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Avoid long sentences</a:t>
            </a:r>
          </a:p>
          <a:p>
            <a:pPr lvl="1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Start with: 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subject predicate object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Avoid the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use of different tenses in the same paragraph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Every sentence should add more information to your story</a:t>
            </a:r>
          </a:p>
          <a:p>
            <a:pPr lvl="1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See what happens if you delete a sentence, </a:t>
            </a:r>
            <a:endParaRPr lang="en-GB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will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 meaning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change? </a:t>
            </a:r>
          </a:p>
          <a:p>
            <a:pPr lvl="1"/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will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 reader still be able to understand what you want to say? </a:t>
            </a:r>
            <a:endParaRPr lang="en-GB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If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yes, delete it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Every sentence is part of an argumentation</a:t>
            </a:r>
          </a:p>
          <a:p>
            <a:pPr lvl="1"/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It should be related or follow from the previous one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Use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of capital letters</a:t>
            </a:r>
          </a:p>
          <a:p>
            <a:pPr lvl="1"/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Proper nouns and in places where acronyms are being defined 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E.g. Remote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Procedure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Call (RPC)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7702061" y="6374424"/>
            <a:ext cx="1905000" cy="331177"/>
          </a:xfrm>
        </p:spPr>
        <p:txBody>
          <a:bodyPr/>
          <a:lstStyle/>
          <a:p>
            <a:fld id="{A26E2955-D6E5-0E4C-876B-17A73DFABA9C}" type="datetime1">
              <a:rPr lang="en-GB" smtClean="0"/>
              <a:t>03/12/2018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40524" y="6248400"/>
            <a:ext cx="3323492" cy="457200"/>
          </a:xfrm>
        </p:spPr>
        <p:txBody>
          <a:bodyPr/>
          <a:lstStyle/>
          <a:p>
            <a:pPr algn="l"/>
            <a:endParaRPr kumimoji="0" lang="en-US" dirty="0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 bwMode="auto">
          <a:xfrm>
            <a:off x="8401050" y="6308725"/>
            <a:ext cx="19050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9pPr>
          </a:lstStyle>
          <a:p>
            <a:fld id="{6294C92D-0306-4E69-9CD3-20855E849650}" type="slidenum">
              <a:rPr lang="en-US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64172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2996</TotalTime>
  <Words>966</Words>
  <Application>Microsoft Macintosh PowerPoint</Application>
  <PresentationFormat>Widescreen</PresentationFormat>
  <Paragraphs>160</Paragraphs>
  <Slides>14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Calibri</vt:lpstr>
      <vt:lpstr>Calibri Light</vt:lpstr>
      <vt:lpstr>Georgia</vt:lpstr>
      <vt:lpstr>Mangal</vt:lpstr>
      <vt:lpstr>ＭＳ Ｐゴシック</vt:lpstr>
      <vt:lpstr>Arial</vt:lpstr>
      <vt:lpstr>Office Theme</vt:lpstr>
      <vt:lpstr> Technical writing</vt:lpstr>
      <vt:lpstr>Technical report writing: fundamentals</vt:lpstr>
      <vt:lpstr>Before getting started</vt:lpstr>
      <vt:lpstr>Who are you writing for</vt:lpstr>
      <vt:lpstr>Who is writing the report</vt:lpstr>
      <vt:lpstr>Who is writing the report</vt:lpstr>
      <vt:lpstr>The author reports…</vt:lpstr>
      <vt:lpstr>Be modest/objective</vt:lpstr>
      <vt:lpstr>Style guidelines (2)</vt:lpstr>
      <vt:lpstr>Technical report structure</vt:lpstr>
      <vt:lpstr>Introduction and conclusion</vt:lpstr>
      <vt:lpstr>Pictures and tables</vt:lpstr>
      <vt:lpstr>References and bibliography</vt:lpstr>
      <vt:lpstr>Some links</vt:lpstr>
    </vt:vector>
  </TitlesOfParts>
  <Company/>
  <LinksUpToDate>false</LinksUpToDate>
  <SharedDoc>false</SharedDoc>
  <HyperlinksChanged>false</HyperlinksChanged>
  <AppVersion>15.0029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Technical writing</dc:title>
  <dc:creator>Su White</dc:creator>
  <cp:lastModifiedBy>Su White</cp:lastModifiedBy>
  <cp:revision>1</cp:revision>
  <dcterms:created xsi:type="dcterms:W3CDTF">2018-12-03T14:42:35Z</dcterms:created>
  <dcterms:modified xsi:type="dcterms:W3CDTF">2018-12-05T16:39:19Z</dcterms:modified>
</cp:coreProperties>
</file>