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50" r:id="rId2"/>
    <p:sldMasterId id="2147483653" r:id="rId3"/>
  </p:sldMasterIdLst>
  <p:notesMasterIdLst>
    <p:notesMasterId r:id="rId79"/>
  </p:notesMasterIdLst>
  <p:handoutMasterIdLst>
    <p:handoutMasterId r:id="rId80"/>
  </p:handoutMasterIdLst>
  <p:sldIdLst>
    <p:sldId id="402" r:id="rId4"/>
    <p:sldId id="547" r:id="rId5"/>
    <p:sldId id="551" r:id="rId6"/>
    <p:sldId id="493" r:id="rId7"/>
    <p:sldId id="459" r:id="rId8"/>
    <p:sldId id="460" r:id="rId9"/>
    <p:sldId id="461" r:id="rId10"/>
    <p:sldId id="462" r:id="rId11"/>
    <p:sldId id="463" r:id="rId12"/>
    <p:sldId id="464" r:id="rId13"/>
    <p:sldId id="494" r:id="rId14"/>
    <p:sldId id="466" r:id="rId15"/>
    <p:sldId id="467" r:id="rId16"/>
    <p:sldId id="468" r:id="rId17"/>
    <p:sldId id="469" r:id="rId18"/>
    <p:sldId id="501" r:id="rId19"/>
    <p:sldId id="549" r:id="rId20"/>
    <p:sldId id="502" r:id="rId21"/>
    <p:sldId id="503" r:id="rId22"/>
    <p:sldId id="505" r:id="rId23"/>
    <p:sldId id="473" r:id="rId24"/>
    <p:sldId id="472" r:id="rId25"/>
    <p:sldId id="504" r:id="rId26"/>
    <p:sldId id="477" r:id="rId27"/>
    <p:sldId id="506" r:id="rId28"/>
    <p:sldId id="478" r:id="rId29"/>
    <p:sldId id="498" r:id="rId30"/>
    <p:sldId id="499" r:id="rId31"/>
    <p:sldId id="500" r:id="rId32"/>
    <p:sldId id="480" r:id="rId33"/>
    <p:sldId id="481" r:id="rId34"/>
    <p:sldId id="482" r:id="rId35"/>
    <p:sldId id="484" r:id="rId36"/>
    <p:sldId id="485" r:id="rId37"/>
    <p:sldId id="486" r:id="rId38"/>
    <p:sldId id="510" r:id="rId39"/>
    <p:sldId id="512" r:id="rId40"/>
    <p:sldId id="511" r:id="rId41"/>
    <p:sldId id="513" r:id="rId42"/>
    <p:sldId id="489" r:id="rId43"/>
    <p:sldId id="490" r:id="rId44"/>
    <p:sldId id="552" r:id="rId45"/>
    <p:sldId id="548" r:id="rId46"/>
    <p:sldId id="514" r:id="rId47"/>
    <p:sldId id="515" r:id="rId48"/>
    <p:sldId id="516" r:id="rId49"/>
    <p:sldId id="517" r:id="rId50"/>
    <p:sldId id="518" r:id="rId51"/>
    <p:sldId id="519" r:id="rId52"/>
    <p:sldId id="520" r:id="rId53"/>
    <p:sldId id="521" r:id="rId54"/>
    <p:sldId id="522" r:id="rId55"/>
    <p:sldId id="523" r:id="rId56"/>
    <p:sldId id="524" r:id="rId57"/>
    <p:sldId id="525" r:id="rId58"/>
    <p:sldId id="526" r:id="rId59"/>
    <p:sldId id="527" r:id="rId60"/>
    <p:sldId id="528" r:id="rId61"/>
    <p:sldId id="529" r:id="rId62"/>
    <p:sldId id="530" r:id="rId63"/>
    <p:sldId id="531" r:id="rId64"/>
    <p:sldId id="532" r:id="rId65"/>
    <p:sldId id="533" r:id="rId66"/>
    <p:sldId id="534" r:id="rId67"/>
    <p:sldId id="535" r:id="rId68"/>
    <p:sldId id="536" r:id="rId69"/>
    <p:sldId id="537" r:id="rId70"/>
    <p:sldId id="538" r:id="rId71"/>
    <p:sldId id="539" r:id="rId72"/>
    <p:sldId id="540" r:id="rId73"/>
    <p:sldId id="541" r:id="rId74"/>
    <p:sldId id="542" r:id="rId75"/>
    <p:sldId id="543" r:id="rId76"/>
    <p:sldId id="544" r:id="rId77"/>
    <p:sldId id="545" r:id="rId78"/>
  </p:sldIdLst>
  <p:sldSz cx="9144000" cy="6858000" type="screen4x3"/>
  <p:notesSz cx="6797675" cy="9874250"/>
  <p:defaultTextStyle>
    <a:defPPr>
      <a:defRPr lang="en-GB"/>
    </a:defPPr>
    <a:lvl1pPr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5A20"/>
    <a:srgbClr val="A6D85F"/>
    <a:srgbClr val="FFB300"/>
    <a:srgbClr val="FE3E14"/>
    <a:srgbClr val="F00F2C"/>
    <a:srgbClr val="8A412B"/>
    <a:srgbClr val="CCDA86"/>
    <a:srgbClr val="53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808" autoAdjust="0"/>
  </p:normalViewPr>
  <p:slideViewPr>
    <p:cSldViewPr>
      <p:cViewPr varScale="1">
        <p:scale>
          <a:sx n="100" d="100"/>
          <a:sy n="100" d="100"/>
        </p:scale>
        <p:origin x="216" y="176"/>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handoutMaster" Target="handoutMasters/handoutMaster1.xml"/><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notesMaster" Target="notesMasters/notesMaster1.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2945659" cy="4937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Arial" charset="0"/>
                <a:ea typeface="ＭＳ Ｐゴシック" pitchFamily="16" charset="-128"/>
                <a:cs typeface="ＭＳ Ｐゴシック" pitchFamily="16" charset="-128"/>
              </a:defRPr>
            </a:lvl1pPr>
          </a:lstStyle>
          <a:p>
            <a:pPr>
              <a:defRPr/>
            </a:pPr>
            <a:endParaRPr lang="en-US"/>
          </a:p>
        </p:txBody>
      </p:sp>
      <p:sp>
        <p:nvSpPr>
          <p:cNvPr id="20483" name="Rectangle 3"/>
          <p:cNvSpPr>
            <a:spLocks noGrp="1" noChangeArrowheads="1"/>
          </p:cNvSpPr>
          <p:nvPr>
            <p:ph type="dt" sz="quarter" idx="1"/>
          </p:nvPr>
        </p:nvSpPr>
        <p:spPr bwMode="auto">
          <a:xfrm>
            <a:off x="3850443" y="1"/>
            <a:ext cx="2945659" cy="4937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Arial" charset="0"/>
                <a:ea typeface="ＭＳ Ｐゴシック" pitchFamily="16" charset="-128"/>
                <a:cs typeface="ＭＳ Ｐゴシック" pitchFamily="16" charset="-128"/>
              </a:defRPr>
            </a:lvl1pPr>
          </a:lstStyle>
          <a:p>
            <a:pPr>
              <a:defRPr/>
            </a:pPr>
            <a:endParaRPr lang="en-US"/>
          </a:p>
        </p:txBody>
      </p:sp>
      <p:sp>
        <p:nvSpPr>
          <p:cNvPr id="20484" name="Rectangle 4"/>
          <p:cNvSpPr>
            <a:spLocks noGrp="1" noChangeArrowheads="1"/>
          </p:cNvSpPr>
          <p:nvPr>
            <p:ph type="ftr" sz="quarter" idx="2"/>
          </p:nvPr>
        </p:nvSpPr>
        <p:spPr bwMode="auto">
          <a:xfrm>
            <a:off x="0" y="9378825"/>
            <a:ext cx="2945659"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a:latin typeface="Arial" charset="0"/>
                <a:ea typeface="ＭＳ Ｐゴシック" pitchFamily="16" charset="-128"/>
                <a:cs typeface="ＭＳ Ｐゴシック" pitchFamily="16" charset="-128"/>
              </a:defRPr>
            </a:lvl1pPr>
          </a:lstStyle>
          <a:p>
            <a:pPr>
              <a:defRPr/>
            </a:pPr>
            <a:endParaRPr lang="en-US"/>
          </a:p>
        </p:txBody>
      </p:sp>
      <p:sp>
        <p:nvSpPr>
          <p:cNvPr id="20485" name="Rectangle 5"/>
          <p:cNvSpPr>
            <a:spLocks noGrp="1" noChangeArrowheads="1"/>
          </p:cNvSpPr>
          <p:nvPr>
            <p:ph type="sldNum" sz="quarter" idx="3"/>
          </p:nvPr>
        </p:nvSpPr>
        <p:spPr bwMode="auto">
          <a:xfrm>
            <a:off x="3850443" y="9378825"/>
            <a:ext cx="2945659"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a:latin typeface="Arial" pitchFamily="34" charset="0"/>
              </a:defRPr>
            </a:lvl1pPr>
          </a:lstStyle>
          <a:p>
            <a:fld id="{46CE7418-6476-4638-8124-34B20CAF98B4}" type="slidenum">
              <a:rPr lang="en-GB"/>
              <a:pPr/>
              <a:t>‹#›</a:t>
            </a:fld>
            <a:endParaRPr lang="en-GB"/>
          </a:p>
        </p:txBody>
      </p:sp>
    </p:spTree>
    <p:extLst>
      <p:ext uri="{BB962C8B-B14F-4D97-AF65-F5344CB8AC3E}">
        <p14:creationId xmlns:p14="http://schemas.microsoft.com/office/powerpoint/2010/main" val="4224115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659" cy="493712"/>
          </a:xfrm>
          <a:prstGeom prst="rect">
            <a:avLst/>
          </a:prstGeom>
          <a:noFill/>
          <a:ln>
            <a:noFill/>
          </a:ln>
          <a:extLst/>
        </p:spPr>
        <p:txBody>
          <a:bodyPr vert="horz" wrap="square" lIns="91440" tIns="45720" rIns="91440" bIns="45720" numCol="1" anchor="t" anchorCtr="0" compatLnSpc="1">
            <a:prstTxWarp prst="textNoShape">
              <a:avLst/>
            </a:prstTxWarp>
          </a:bodyPr>
          <a:lstStyle>
            <a:lvl1pPr algn="l">
              <a:defRPr>
                <a:latin typeface="Arial" charset="0"/>
                <a:ea typeface="ＭＳ Ｐゴシック" pitchFamily="16" charset="-128"/>
                <a:cs typeface="ＭＳ Ｐゴシック" pitchFamily="16" charset="-128"/>
              </a:defRPr>
            </a:lvl1pPr>
          </a:lstStyle>
          <a:p>
            <a:pPr>
              <a:defRPr/>
            </a:pPr>
            <a:endParaRPr lang="en-US"/>
          </a:p>
        </p:txBody>
      </p:sp>
      <p:sp>
        <p:nvSpPr>
          <p:cNvPr id="6147" name="Rectangle 3"/>
          <p:cNvSpPr>
            <a:spLocks noGrp="1" noChangeArrowheads="1"/>
          </p:cNvSpPr>
          <p:nvPr>
            <p:ph type="dt" idx="1"/>
          </p:nvPr>
        </p:nvSpPr>
        <p:spPr bwMode="auto">
          <a:xfrm>
            <a:off x="3852016" y="1"/>
            <a:ext cx="2945659" cy="493712"/>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a:latin typeface="Arial" charset="0"/>
                <a:ea typeface="ＭＳ Ｐゴシック" pitchFamily="16" charset="-128"/>
                <a:cs typeface="ＭＳ Ｐゴシック" pitchFamily="16" charset="-128"/>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358" y="4690269"/>
            <a:ext cx="4984962" cy="4443412"/>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380538"/>
            <a:ext cx="2945659" cy="493712"/>
          </a:xfrm>
          <a:prstGeom prst="rect">
            <a:avLst/>
          </a:prstGeom>
          <a:noFill/>
          <a:ln>
            <a:noFill/>
          </a:ln>
          <a:extLst/>
        </p:spPr>
        <p:txBody>
          <a:bodyPr vert="horz" wrap="square" lIns="91440" tIns="45720" rIns="91440" bIns="45720" numCol="1" anchor="b" anchorCtr="0" compatLnSpc="1">
            <a:prstTxWarp prst="textNoShape">
              <a:avLst/>
            </a:prstTxWarp>
          </a:bodyPr>
          <a:lstStyle>
            <a:lvl1pPr algn="l">
              <a:defRPr>
                <a:latin typeface="Arial" charset="0"/>
                <a:ea typeface="ＭＳ Ｐゴシック" pitchFamily="16" charset="-128"/>
                <a:cs typeface="ＭＳ Ｐゴシック" pitchFamily="16" charset="-128"/>
              </a:defRPr>
            </a:lvl1pPr>
          </a:lstStyle>
          <a:p>
            <a:pPr>
              <a:defRPr/>
            </a:pPr>
            <a:endParaRPr lang="en-US"/>
          </a:p>
        </p:txBody>
      </p:sp>
      <p:sp>
        <p:nvSpPr>
          <p:cNvPr id="6151" name="Rectangle 7"/>
          <p:cNvSpPr>
            <a:spLocks noGrp="1" noChangeArrowheads="1"/>
          </p:cNvSpPr>
          <p:nvPr>
            <p:ph type="sldNum" sz="quarter" idx="5"/>
          </p:nvPr>
        </p:nvSpPr>
        <p:spPr bwMode="auto">
          <a:xfrm>
            <a:off x="3852016" y="9380538"/>
            <a:ext cx="2945659" cy="493712"/>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a:latin typeface="Arial" pitchFamily="34" charset="0"/>
              </a:defRPr>
            </a:lvl1pPr>
          </a:lstStyle>
          <a:p>
            <a:fld id="{517D9258-2E51-4345-873F-AD84D9DB35A1}" type="slidenum">
              <a:rPr lang="en-GB"/>
              <a:pPr/>
              <a:t>‹#›</a:t>
            </a:fld>
            <a:endParaRPr lang="en-GB"/>
          </a:p>
        </p:txBody>
      </p:sp>
    </p:spTree>
    <p:extLst>
      <p:ext uri="{BB962C8B-B14F-4D97-AF65-F5344CB8AC3E}">
        <p14:creationId xmlns:p14="http://schemas.microsoft.com/office/powerpoint/2010/main" val="2612830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pitchFamily="1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pitchFamily="16"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pitchFamily="16"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pitchFamily="16"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pitchFamily="1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7D9258-2E51-4345-873F-AD84D9DB35A1}" type="slidenum">
              <a:rPr lang="en-GB" smtClean="0"/>
              <a:pPr/>
              <a:t>0</a:t>
            </a:fld>
            <a:endParaRPr lang="en-GB"/>
          </a:p>
        </p:txBody>
      </p:sp>
    </p:spTree>
    <p:extLst>
      <p:ext uri="{BB962C8B-B14F-4D97-AF65-F5344CB8AC3E}">
        <p14:creationId xmlns:p14="http://schemas.microsoft.com/office/powerpoint/2010/main" val="180983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A5EE4-BBB8-0E44-9FC1-10130B231BC9}" type="slidenum">
              <a:rPr lang="en-GB"/>
              <a:pPr/>
              <a:t>15</a:t>
            </a:fld>
            <a:endParaRPr lang="en-GB"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A5EE4-BBB8-0E44-9FC1-10130B231BC9}" type="slidenum">
              <a:rPr lang="en-GB"/>
              <a:pPr/>
              <a:t>16</a:t>
            </a:fld>
            <a:endParaRPr lang="en-GB"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0729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A3DD0-FACC-FA43-B8F3-5829FDF86BB4}" type="slidenum">
              <a:rPr lang="en-GB"/>
              <a:pPr/>
              <a:t>17</a:t>
            </a:fld>
            <a:endParaRPr lang="en-GB"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21FE0-0254-B64D-BDD7-B9F1BD6FE713}" type="slidenum">
              <a:rPr lang="en-GB"/>
              <a:pPr/>
              <a:t>18</a:t>
            </a:fld>
            <a:endParaRPr lang="en-GB"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12E09-5832-6341-B1A2-CD6A25FD117A}" type="slidenum">
              <a:rPr lang="en-GB"/>
              <a:pPr/>
              <a:t>19</a:t>
            </a:fld>
            <a:endParaRPr lang="en-GB"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52E2DF2-D75E-4E9D-ACFD-26036598A605}" type="slidenum">
              <a:rPr lang="en-GB" altLang="en-US" sz="1200"/>
              <a:pPr eaLnBrk="1" hangingPunct="1"/>
              <a:t>23</a:t>
            </a:fld>
            <a:endParaRPr lang="en-GB" altLang="en-US" sz="1200"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83533C2-12BF-4C81-A18F-29658FFC6428}" type="slidenum">
              <a:rPr lang="en-GB" altLang="en-US" sz="1200"/>
              <a:pPr eaLnBrk="1" hangingPunct="1"/>
              <a:t>25</a:t>
            </a:fld>
            <a:endParaRPr lang="en-GB" altLang="en-US" sz="1200"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7D9258-2E51-4345-873F-AD84D9DB35A1}" type="slidenum">
              <a:rPr lang="en-GB" smtClean="0"/>
              <a:pPr/>
              <a:t>26</a:t>
            </a:fld>
            <a:endParaRPr lang="en-GB" dirty="0"/>
          </a:p>
        </p:txBody>
      </p:sp>
    </p:spTree>
    <p:extLst>
      <p:ext uri="{BB962C8B-B14F-4D97-AF65-F5344CB8AC3E}">
        <p14:creationId xmlns:p14="http://schemas.microsoft.com/office/powerpoint/2010/main" val="309817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6FFFE4F-94E2-46F4-9E09-D2DF381F9ABD}" type="slidenum">
              <a:rPr lang="en-GB" altLang="en-US" sz="1200"/>
              <a:pPr eaLnBrk="1" hangingPunct="1"/>
              <a:t>29</a:t>
            </a:fld>
            <a:endParaRPr lang="en-GB" altLang="en-US" sz="1200" dirty="0"/>
          </a:p>
        </p:txBody>
      </p:sp>
      <p:sp>
        <p:nvSpPr>
          <p:cNvPr id="81922" name="Rectangle 2"/>
          <p:cNvSpPr>
            <a:spLocks noGrp="1" noRot="1" noChangeAspect="1" noChangeArrowheads="1" noTextEdit="1"/>
          </p:cNvSpPr>
          <p:nvPr>
            <p:ph type="sldImg"/>
          </p:nvPr>
        </p:nvSpPr>
        <p:spPr>
          <a:xfrm>
            <a:off x="941388" y="747713"/>
            <a:ext cx="4916487" cy="3689350"/>
          </a:xfrm>
          <a:ln/>
        </p:spPr>
      </p:sp>
      <p:sp>
        <p:nvSpPr>
          <p:cNvPr id="81923" name="Rectangle 3"/>
          <p:cNvSpPr>
            <a:spLocks noGrp="1" noChangeArrowheads="1"/>
          </p:cNvSpPr>
          <p:nvPr>
            <p:ph type="body" idx="1"/>
          </p:nvPr>
        </p:nvSpPr>
        <p:spPr>
          <a:xfrm>
            <a:off x="906357" y="4690269"/>
            <a:ext cx="4984962" cy="44434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22FC2D1-3E1D-4C01-B360-3D466DA433EC}" type="slidenum">
              <a:rPr lang="en-GB" altLang="en-US" sz="1200"/>
              <a:pPr eaLnBrk="1" hangingPunct="1"/>
              <a:t>31</a:t>
            </a:fld>
            <a:endParaRPr lang="en-GB" altLang="en-US" sz="1200"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AA3F289-A68D-4616-A180-998EFD9F9C5D}" type="slidenum">
              <a:rPr lang="en-GB" altLang="en-US" sz="1200"/>
              <a:pPr eaLnBrk="1" hangingPunct="1"/>
              <a:t>4</a:t>
            </a:fld>
            <a:endParaRPr lang="en-GB" altLang="en-US" sz="1200"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7A1C456-6A69-489B-A2A7-0804C8531608}" type="slidenum">
              <a:rPr lang="en-GB" altLang="en-US" sz="1200"/>
              <a:pPr eaLnBrk="1" hangingPunct="1"/>
              <a:t>33</a:t>
            </a:fld>
            <a:endParaRPr lang="en-GB" altLang="en-US" sz="1200"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2459523-BFF8-421D-802B-F4607EBDB1F6}" type="slidenum">
              <a:rPr lang="en-GB" altLang="en-US" sz="1200"/>
              <a:pPr eaLnBrk="1" hangingPunct="1"/>
              <a:t>34</a:t>
            </a:fld>
            <a:endParaRPr lang="en-GB" altLang="en-US" sz="1200"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C94381B-6BAA-4EED-BB08-6EEA22511F02}" type="slidenum">
              <a:rPr lang="en-GB" altLang="en-US" sz="1200"/>
              <a:pPr eaLnBrk="1" hangingPunct="1"/>
              <a:t>39</a:t>
            </a:fld>
            <a:endParaRPr lang="en-GB" altLang="en-US" sz="1200" dirty="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84E03EA-30CC-40C0-9361-F021A44463AE}" type="slidenum">
              <a:rPr lang="en-GB" altLang="en-US" sz="1200"/>
              <a:pPr eaLnBrk="1" hangingPunct="1"/>
              <a:t>40</a:t>
            </a:fld>
            <a:endParaRPr lang="en-GB" altLang="en-US" sz="1200" dirty="0"/>
          </a:p>
        </p:txBody>
      </p:sp>
      <p:sp>
        <p:nvSpPr>
          <p:cNvPr id="98306" name="Rectangle 2"/>
          <p:cNvSpPr>
            <a:spLocks noGrp="1" noRot="1" noChangeAspect="1" noChangeArrowheads="1" noTextEdit="1"/>
          </p:cNvSpPr>
          <p:nvPr>
            <p:ph type="sldImg"/>
          </p:nvPr>
        </p:nvSpPr>
        <p:spPr>
          <a:xfrm>
            <a:off x="941388" y="747713"/>
            <a:ext cx="4916487" cy="3689350"/>
          </a:xfrm>
          <a:ln/>
        </p:spPr>
      </p:sp>
      <p:sp>
        <p:nvSpPr>
          <p:cNvPr id="98307" name="Rectangle 3"/>
          <p:cNvSpPr>
            <a:spLocks noGrp="1" noChangeArrowheads="1"/>
          </p:cNvSpPr>
          <p:nvPr>
            <p:ph type="body" idx="1"/>
          </p:nvPr>
        </p:nvSpPr>
        <p:spPr>
          <a:xfrm>
            <a:off x="906357" y="4690269"/>
            <a:ext cx="4984962" cy="44434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4501D5E-8BBB-4D1C-94D2-0F7DD1D87937}" type="slidenum">
              <a:rPr lang="en-GB" altLang="en-US" sz="1200"/>
              <a:pPr eaLnBrk="1" hangingPunct="1"/>
              <a:t>69</a:t>
            </a:fld>
            <a:endParaRPr lang="en-GB" alt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78250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EB96DD9-598C-49B0-B066-A905B1C0DAA8}" type="slidenum">
              <a:rPr lang="en-GB" altLang="en-US" sz="1200"/>
              <a:pPr eaLnBrk="1" hangingPunct="1"/>
              <a:t>5</a:t>
            </a:fld>
            <a:endParaRPr lang="en-GB" altLang="en-US" sz="1200"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F2707FC-3528-4339-BD74-C6C37E7B6D02}" type="slidenum">
              <a:rPr lang="en-GB" altLang="en-US" sz="1200"/>
              <a:pPr eaLnBrk="1" hangingPunct="1"/>
              <a:t>6</a:t>
            </a:fld>
            <a:endParaRPr lang="en-GB" altLang="en-US" sz="1200"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AADB5CF-0671-4F6D-9701-31BF7EE5756D}" type="slidenum">
              <a:rPr lang="en-GB" altLang="en-US" sz="1200"/>
              <a:pPr eaLnBrk="1" hangingPunct="1"/>
              <a:t>7</a:t>
            </a:fld>
            <a:endParaRPr lang="en-GB" altLang="en-US" sz="1200"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303AB8-D530-4B5C-A93E-95F745F75CCC}" type="slidenum">
              <a:rPr lang="en-GB" altLang="en-US" sz="1200"/>
              <a:pPr eaLnBrk="1" hangingPunct="1"/>
              <a:t>9</a:t>
            </a:fld>
            <a:endParaRPr lang="en-GB" altLang="en-US" sz="1200"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E300BDA-FA79-448C-AF8A-908675EF5F20}" type="slidenum">
              <a:rPr lang="en-GB" altLang="en-US" sz="1200"/>
              <a:pPr eaLnBrk="1" hangingPunct="1"/>
              <a:t>11</a:t>
            </a:fld>
            <a:endParaRPr lang="en-GB" altLang="en-US" sz="1200" dirty="0"/>
          </a:p>
        </p:txBody>
      </p:sp>
      <p:sp>
        <p:nvSpPr>
          <p:cNvPr id="56322" name="Rectangle 2"/>
          <p:cNvSpPr>
            <a:spLocks noGrp="1" noRot="1" noChangeAspect="1" noChangeArrowheads="1" noTextEdit="1"/>
          </p:cNvSpPr>
          <p:nvPr>
            <p:ph type="sldImg"/>
          </p:nvPr>
        </p:nvSpPr>
        <p:spPr>
          <a:xfrm>
            <a:off x="941388" y="747713"/>
            <a:ext cx="4916487" cy="3689350"/>
          </a:xfrm>
          <a:ln/>
        </p:spPr>
      </p:sp>
      <p:sp>
        <p:nvSpPr>
          <p:cNvPr id="56323" name="Rectangle 3"/>
          <p:cNvSpPr>
            <a:spLocks noGrp="1" noChangeArrowheads="1"/>
          </p:cNvSpPr>
          <p:nvPr>
            <p:ph type="body" idx="1"/>
          </p:nvPr>
        </p:nvSpPr>
        <p:spPr>
          <a:xfrm>
            <a:off x="906357" y="4690269"/>
            <a:ext cx="4984962" cy="44434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E8AE26-8307-4A27-AB69-66385FA1A000}" type="slidenum">
              <a:rPr lang="en-GB" altLang="en-US" sz="1200"/>
              <a:pPr eaLnBrk="1" hangingPunct="1"/>
              <a:t>13</a:t>
            </a:fld>
            <a:endParaRPr lang="en-GB" altLang="en-US" sz="12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F528D6-B0DA-41A6-8229-43FCED06E75B}" type="slidenum">
              <a:rPr lang="en-GB" altLang="en-US" sz="1200"/>
              <a:pPr eaLnBrk="1" hangingPunct="1"/>
              <a:t>14</a:t>
            </a:fld>
            <a:endParaRPr lang="en-GB" altLang="en-US" sz="1200"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latin typeface="Arial" pitchFamily="34" charset="0"/>
            </a:endParaRPr>
          </a:p>
        </p:txBody>
      </p:sp>
      <p:pic>
        <p:nvPicPr>
          <p:cNvPr id="6" name="Picture 1033" descr="white_logo"/>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404813"/>
            <a:ext cx="2117725"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US" noProof="0" smtClean="0"/>
              <a:t>Click to edit Master title style</a:t>
            </a:r>
            <a:endParaRPr lang="en-GB" noProof="0" dirty="0" smtClean="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US" noProof="0" smtClean="0"/>
              <a:t>Click to edit Master subtitle style</a:t>
            </a:r>
            <a:endParaRPr lang="en-GB" noProof="0" smtClean="0"/>
          </a:p>
        </p:txBody>
      </p:sp>
      <p:sp>
        <p:nvSpPr>
          <p:cNvPr id="8" name="Rectangle 1030"/>
          <p:cNvSpPr>
            <a:spLocks noGrp="1" noChangeArrowheads="1"/>
          </p:cNvSpPr>
          <p:nvPr>
            <p:ph type="sldNum" sz="quarter" idx="10"/>
          </p:nvPr>
        </p:nvSpPr>
        <p:spPr>
          <a:xfrm>
            <a:off x="6553200" y="6245225"/>
            <a:ext cx="2133600" cy="476250"/>
          </a:xfrm>
        </p:spPr>
        <p:txBody>
          <a:bodyPr rIns="91440"/>
          <a:lstStyle>
            <a:lvl1pPr>
              <a:defRPr>
                <a:latin typeface="Arial" pitchFamily="34" charset="0"/>
              </a:defRPr>
            </a:lvl1pPr>
          </a:lstStyle>
          <a:p>
            <a:fld id="{C2F1A0CE-72EB-48E9-96A9-04B2B8798EFB}" type="slidenum">
              <a:rPr lang="en-GB"/>
              <a:pPr/>
              <a:t>‹#›</a:t>
            </a:fld>
            <a:endParaRPr lang="en-GB"/>
          </a:p>
        </p:txBody>
      </p:sp>
    </p:spTree>
    <p:extLst>
      <p:ext uri="{BB962C8B-B14F-4D97-AF65-F5344CB8AC3E}">
        <p14:creationId xmlns:p14="http://schemas.microsoft.com/office/powerpoint/2010/main" val="1481266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E95F3A2-0D31-4D14-98E0-03F3885A257C}" type="slidenum">
              <a:rPr lang="en-GB"/>
              <a:pPr/>
              <a:t>‹#›</a:t>
            </a:fld>
            <a:endParaRPr lang="en-GB"/>
          </a:p>
        </p:txBody>
      </p:sp>
    </p:spTree>
    <p:extLst>
      <p:ext uri="{BB962C8B-B14F-4D97-AF65-F5344CB8AC3E}">
        <p14:creationId xmlns:p14="http://schemas.microsoft.com/office/powerpoint/2010/main" val="2281535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57114DF4-1C48-4A7E-8163-297DE0BAB4FF}" type="slidenum">
              <a:rPr lang="en-GB"/>
              <a:pPr/>
              <a:t>‹#›</a:t>
            </a:fld>
            <a:endParaRPr lang="en-GB"/>
          </a:p>
        </p:txBody>
      </p:sp>
    </p:spTree>
    <p:extLst>
      <p:ext uri="{BB962C8B-B14F-4D97-AF65-F5344CB8AC3E}">
        <p14:creationId xmlns:p14="http://schemas.microsoft.com/office/powerpoint/2010/main" val="2305125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US" noProof="0" smtClean="0"/>
              <a:t>Click icon to add chart</a:t>
            </a:r>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4D4DFD6-A021-4359-A275-44DFEFEB2608}" type="slidenum">
              <a:rPr lang="en-GB"/>
              <a:pPr/>
              <a:t>‹#›</a:t>
            </a:fld>
            <a:endParaRPr lang="en-GB"/>
          </a:p>
        </p:txBody>
      </p:sp>
    </p:spTree>
    <p:extLst>
      <p:ext uri="{BB962C8B-B14F-4D97-AF65-F5344CB8AC3E}">
        <p14:creationId xmlns:p14="http://schemas.microsoft.com/office/powerpoint/2010/main" val="2817355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8288F81-721D-49A1-96B0-2409602C5615}" type="slidenum">
              <a:rPr lang="en-GB"/>
              <a:pPr/>
              <a:t>‹#›</a:t>
            </a:fld>
            <a:endParaRPr lang="en-GB"/>
          </a:p>
        </p:txBody>
      </p:sp>
    </p:spTree>
    <p:extLst>
      <p:ext uri="{BB962C8B-B14F-4D97-AF65-F5344CB8AC3E}">
        <p14:creationId xmlns:p14="http://schemas.microsoft.com/office/powerpoint/2010/main" val="879902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457200" y="6245225"/>
            <a:ext cx="2128838" cy="471488"/>
          </a:xfrm>
        </p:spPr>
        <p:txBody>
          <a:bodyPr/>
          <a:lstStyle>
            <a:lvl1pPr>
              <a:defRPr/>
            </a:lvl1pPr>
          </a:lstStyle>
          <a:p>
            <a:pPr>
              <a:defRPr/>
            </a:pPr>
            <a:endParaRPr lang="en-GB"/>
          </a:p>
        </p:txBody>
      </p:sp>
      <p:sp>
        <p:nvSpPr>
          <p:cNvPr id="4" name="Footer Placeholder 3"/>
          <p:cNvSpPr>
            <a:spLocks noGrp="1"/>
          </p:cNvSpPr>
          <p:nvPr>
            <p:ph type="ftr" idx="11"/>
          </p:nvPr>
        </p:nvSpPr>
        <p:spPr>
          <a:xfrm>
            <a:off x="3124200" y="6245225"/>
            <a:ext cx="2890838" cy="471488"/>
          </a:xfrm>
        </p:spPr>
        <p:txBody>
          <a:bodyPr/>
          <a:lstStyle>
            <a:lvl1pPr>
              <a:defRPr/>
            </a:lvl1pPr>
          </a:lstStyle>
          <a:p>
            <a:pPr>
              <a:defRPr/>
            </a:pPr>
            <a:endParaRPr lang="en-GB"/>
          </a:p>
        </p:txBody>
      </p:sp>
      <p:sp>
        <p:nvSpPr>
          <p:cNvPr id="5" name="Slide Number Placeholder 4"/>
          <p:cNvSpPr>
            <a:spLocks noGrp="1"/>
          </p:cNvSpPr>
          <p:nvPr>
            <p:ph type="sldNum" idx="12"/>
          </p:nvPr>
        </p:nvSpPr>
        <p:spPr>
          <a:xfrm>
            <a:off x="6553200" y="6245225"/>
            <a:ext cx="2128838" cy="471488"/>
          </a:xfrm>
        </p:spPr>
        <p:txBody>
          <a:bodyPr/>
          <a:lstStyle>
            <a:lvl1pPr>
              <a:defRPr/>
            </a:lvl1pPr>
          </a:lstStyle>
          <a:p>
            <a:fld id="{4AD37C87-A88D-A44F-8AE1-E9EE7E03A36D}" type="slidenum">
              <a:rPr lang="en-GB"/>
              <a:pPr/>
              <a:t>‹#›</a:t>
            </a:fld>
            <a:endParaRPr lang="en-GB"/>
          </a:p>
        </p:txBody>
      </p:sp>
    </p:spTree>
    <p:extLst>
      <p:ext uri="{BB962C8B-B14F-4D97-AF65-F5344CB8AC3E}">
        <p14:creationId xmlns:p14="http://schemas.microsoft.com/office/powerpoint/2010/main" val="1938226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latin typeface="Arial" pitchFamily="34" charset="0"/>
            </a:endParaRPr>
          </a:p>
        </p:txBody>
      </p:sp>
      <p:pic>
        <p:nvPicPr>
          <p:cNvPr id="6" name="Picture 1033" descr="white_logo"/>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33375"/>
            <a:ext cx="1727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3320436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4944103D-C5DA-40E1-A293-4204AB3D5BC0}" type="slidenum">
              <a:rPr lang="en-GB"/>
              <a:pPr/>
              <a:t>‹#›</a:t>
            </a:fld>
            <a:endParaRPr lang="en-GB"/>
          </a:p>
        </p:txBody>
      </p:sp>
    </p:spTree>
    <p:extLst>
      <p:ext uri="{BB962C8B-B14F-4D97-AF65-F5344CB8AC3E}">
        <p14:creationId xmlns:p14="http://schemas.microsoft.com/office/powerpoint/2010/main" val="2361561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FD6F1B5-0E55-4223-B6E1-753DD9389B5A}" type="slidenum">
              <a:rPr lang="en-GB"/>
              <a:pPr/>
              <a:t>‹#›</a:t>
            </a:fld>
            <a:endParaRPr lang="en-GB"/>
          </a:p>
        </p:txBody>
      </p:sp>
    </p:spTree>
    <p:extLst>
      <p:ext uri="{BB962C8B-B14F-4D97-AF65-F5344CB8AC3E}">
        <p14:creationId xmlns:p14="http://schemas.microsoft.com/office/powerpoint/2010/main" val="1246909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9A5E9D45-D077-4D29-8E98-65C94DE87303}" type="slidenum">
              <a:rPr lang="en-GB"/>
              <a:pPr/>
              <a:t>‹#›</a:t>
            </a:fld>
            <a:endParaRPr lang="en-GB"/>
          </a:p>
        </p:txBody>
      </p:sp>
    </p:spTree>
    <p:extLst>
      <p:ext uri="{BB962C8B-B14F-4D97-AF65-F5344CB8AC3E}">
        <p14:creationId xmlns:p14="http://schemas.microsoft.com/office/powerpoint/2010/main" val="3585511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6BFA9D88-5BB6-4091-8A94-78F4C788DD51}" type="slidenum">
              <a:rPr lang="en-GB"/>
              <a:pPr/>
              <a:t>‹#›</a:t>
            </a:fld>
            <a:endParaRPr lang="en-GB"/>
          </a:p>
        </p:txBody>
      </p:sp>
    </p:spTree>
    <p:extLst>
      <p:ext uri="{BB962C8B-B14F-4D97-AF65-F5344CB8AC3E}">
        <p14:creationId xmlns:p14="http://schemas.microsoft.com/office/powerpoint/2010/main" val="1187167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B76B4D-260D-4EC1-9A8A-CDDCEAC88FCA}" type="slidenum">
              <a:rPr lang="en-GB"/>
              <a:pPr/>
              <a:t>‹#›</a:t>
            </a:fld>
            <a:endParaRPr lang="en-GB"/>
          </a:p>
        </p:txBody>
      </p:sp>
    </p:spTree>
    <p:extLst>
      <p:ext uri="{BB962C8B-B14F-4D97-AF65-F5344CB8AC3E}">
        <p14:creationId xmlns:p14="http://schemas.microsoft.com/office/powerpoint/2010/main" val="3854992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A19AFB70-BF01-4ABF-A160-2426756C7EE1}" type="slidenum">
              <a:rPr lang="en-GB"/>
              <a:pPr/>
              <a:t>‹#›</a:t>
            </a:fld>
            <a:endParaRPr lang="en-GB"/>
          </a:p>
        </p:txBody>
      </p:sp>
    </p:spTree>
    <p:extLst>
      <p:ext uri="{BB962C8B-B14F-4D97-AF65-F5344CB8AC3E}">
        <p14:creationId xmlns:p14="http://schemas.microsoft.com/office/powerpoint/2010/main" val="1649013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ACB5E305-CAF5-45D4-A734-CC51E581CE7A}" type="slidenum">
              <a:rPr lang="en-GB"/>
              <a:pPr/>
              <a:t>‹#›</a:t>
            </a:fld>
            <a:endParaRPr lang="en-GB"/>
          </a:p>
        </p:txBody>
      </p:sp>
    </p:spTree>
    <p:extLst>
      <p:ext uri="{BB962C8B-B14F-4D97-AF65-F5344CB8AC3E}">
        <p14:creationId xmlns:p14="http://schemas.microsoft.com/office/powerpoint/2010/main" val="2589193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B1382A26-D3D8-4F1C-8881-05B30C534BA1}" type="slidenum">
              <a:rPr lang="en-GB"/>
              <a:pPr/>
              <a:t>‹#›</a:t>
            </a:fld>
            <a:endParaRPr lang="en-GB"/>
          </a:p>
        </p:txBody>
      </p:sp>
    </p:spTree>
    <p:extLst>
      <p:ext uri="{BB962C8B-B14F-4D97-AF65-F5344CB8AC3E}">
        <p14:creationId xmlns:p14="http://schemas.microsoft.com/office/powerpoint/2010/main" val="459468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15DC916C-7DB1-4EEE-8A10-7FBC116C3949}" type="slidenum">
              <a:rPr lang="en-GB"/>
              <a:pPr/>
              <a:t>‹#›</a:t>
            </a:fld>
            <a:endParaRPr lang="en-GB"/>
          </a:p>
        </p:txBody>
      </p:sp>
    </p:spTree>
    <p:extLst>
      <p:ext uri="{BB962C8B-B14F-4D97-AF65-F5344CB8AC3E}">
        <p14:creationId xmlns:p14="http://schemas.microsoft.com/office/powerpoint/2010/main" val="3087212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2BC29D9-8184-4EB9-AD4D-13509039A08C}" type="slidenum">
              <a:rPr lang="en-GB"/>
              <a:pPr/>
              <a:t>‹#›</a:t>
            </a:fld>
            <a:endParaRPr lang="en-GB"/>
          </a:p>
        </p:txBody>
      </p:sp>
    </p:spTree>
    <p:extLst>
      <p:ext uri="{BB962C8B-B14F-4D97-AF65-F5344CB8AC3E}">
        <p14:creationId xmlns:p14="http://schemas.microsoft.com/office/powerpoint/2010/main" val="681568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49053001-54FD-41F0-939F-B316828D95F6}" type="slidenum">
              <a:rPr lang="en-GB"/>
              <a:pPr/>
              <a:t>‹#›</a:t>
            </a:fld>
            <a:endParaRPr lang="en-GB"/>
          </a:p>
        </p:txBody>
      </p:sp>
    </p:spTree>
    <p:extLst>
      <p:ext uri="{BB962C8B-B14F-4D97-AF65-F5344CB8AC3E}">
        <p14:creationId xmlns:p14="http://schemas.microsoft.com/office/powerpoint/2010/main" val="2039408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770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77115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3272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902890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E8CFC-1513-446D-8B65-185D686A47A9}" type="slidenum">
              <a:rPr lang="en-GB"/>
              <a:pPr/>
              <a:t>‹#›</a:t>
            </a:fld>
            <a:endParaRPr lang="en-GB"/>
          </a:p>
        </p:txBody>
      </p:sp>
    </p:spTree>
    <p:extLst>
      <p:ext uri="{BB962C8B-B14F-4D97-AF65-F5344CB8AC3E}">
        <p14:creationId xmlns:p14="http://schemas.microsoft.com/office/powerpoint/2010/main" val="4106217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99764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4719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04573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40068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01560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82763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267113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C1AC07C0-4185-4980-AEF7-9C22F08CAECA}" type="slidenum">
              <a:rPr lang="en-GB"/>
              <a:pPr/>
              <a:t>‹#›</a:t>
            </a:fld>
            <a:endParaRPr lang="en-GB"/>
          </a:p>
        </p:txBody>
      </p:sp>
    </p:spTree>
    <p:extLst>
      <p:ext uri="{BB962C8B-B14F-4D97-AF65-F5344CB8AC3E}">
        <p14:creationId xmlns:p14="http://schemas.microsoft.com/office/powerpoint/2010/main" val="1442019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38E1722D-6095-4A0F-AA6A-268AC6244413}" type="slidenum">
              <a:rPr lang="en-GB"/>
              <a:pPr/>
              <a:t>‹#›</a:t>
            </a:fld>
            <a:endParaRPr lang="en-GB"/>
          </a:p>
        </p:txBody>
      </p:sp>
    </p:spTree>
    <p:extLst>
      <p:ext uri="{BB962C8B-B14F-4D97-AF65-F5344CB8AC3E}">
        <p14:creationId xmlns:p14="http://schemas.microsoft.com/office/powerpoint/2010/main" val="2876274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DDE2B00E-0011-4642-9C0D-3293ED573B49}" type="slidenum">
              <a:rPr lang="en-GB"/>
              <a:pPr/>
              <a:t>‹#›</a:t>
            </a:fld>
            <a:endParaRPr lang="en-GB"/>
          </a:p>
        </p:txBody>
      </p:sp>
    </p:spTree>
    <p:extLst>
      <p:ext uri="{BB962C8B-B14F-4D97-AF65-F5344CB8AC3E}">
        <p14:creationId xmlns:p14="http://schemas.microsoft.com/office/powerpoint/2010/main" val="2432957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27D15771-4B72-48B8-A498-731C48849CAC}" type="slidenum">
              <a:rPr lang="en-GB"/>
              <a:pPr/>
              <a:t>‹#›</a:t>
            </a:fld>
            <a:endParaRPr lang="en-GB"/>
          </a:p>
        </p:txBody>
      </p:sp>
    </p:spTree>
    <p:extLst>
      <p:ext uri="{BB962C8B-B14F-4D97-AF65-F5344CB8AC3E}">
        <p14:creationId xmlns:p14="http://schemas.microsoft.com/office/powerpoint/2010/main" val="2412898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F5D34C8F-93B0-44B4-A239-723199B3E214}" type="slidenum">
              <a:rPr lang="en-GB"/>
              <a:pPr/>
              <a:t>‹#›</a:t>
            </a:fld>
            <a:endParaRPr lang="en-GB"/>
          </a:p>
        </p:txBody>
      </p:sp>
    </p:spTree>
    <p:extLst>
      <p:ext uri="{BB962C8B-B14F-4D97-AF65-F5344CB8AC3E}">
        <p14:creationId xmlns:p14="http://schemas.microsoft.com/office/powerpoint/2010/main" val="2975088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864D2518-1DC6-4F66-A1CD-6C73F7D0879A}" type="slidenum">
              <a:rPr lang="en-GB"/>
              <a:pPr/>
              <a:t>‹#›</a:t>
            </a:fld>
            <a:endParaRPr lang="en-GB"/>
          </a:p>
        </p:txBody>
      </p:sp>
    </p:spTree>
    <p:extLst>
      <p:ext uri="{BB962C8B-B14F-4D97-AF65-F5344CB8AC3E}">
        <p14:creationId xmlns:p14="http://schemas.microsoft.com/office/powerpoint/2010/main" val="3375364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5.emf"/><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pPr>
              <a:defRPr/>
            </a:pPr>
            <a:endParaRPr lang="en-US"/>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pPr>
              <a:defRPr/>
            </a:pPr>
            <a:endParaRPr lang="en-US" dirty="0"/>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p:spPr>
        <p:txBody>
          <a:bodyPr vert="horz" wrap="square" lIns="91440" tIns="45720" rIns="0" bIns="45720" numCol="1" anchor="t" anchorCtr="0" compatLnSpc="1">
            <a:prstTxWarp prst="textNoShape">
              <a:avLst/>
            </a:prstTxWarp>
          </a:bodyPr>
          <a:lstStyle>
            <a:lvl1pPr algn="r">
              <a:defRPr sz="1400">
                <a:latin typeface="Georgia" pitchFamily="18" charset="0"/>
              </a:defRPr>
            </a:lvl1pPr>
          </a:lstStyle>
          <a:p>
            <a:fld id="{7ECF242B-FCDD-416E-8A60-3FB34C287464}" type="slidenum">
              <a:rPr lang="en-GB"/>
              <a:pPr/>
              <a:t>‹#›</a:t>
            </a:fld>
            <a:endParaRPr lang="en-GB"/>
          </a:p>
        </p:txBody>
      </p:sp>
      <p:pic>
        <p:nvPicPr>
          <p:cNvPr id="1033" name="Picture 7" descr="marine_blue _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3"/>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3850" y="333375"/>
            <a:ext cx="17272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6"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98" r:id="rId14"/>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hf hdr="0" ftr="0" dt="0"/>
  <p:txStyles>
    <p:title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pitchFamily="16" charset="-128"/>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cs typeface="ＭＳ Ｐゴシック" pitchFamily="16" charset="-128"/>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15363" name="Rectangle 3"/>
          <p:cNvSpPr>
            <a:spLocks noGrp="1" noChangeArrowheads="1"/>
          </p:cNvSpPr>
          <p:nvPr>
            <p:ph type="body" idx="1"/>
          </p:nvPr>
        </p:nvSpPr>
        <p:spPr bwMode="auto">
          <a:xfrm>
            <a:off x="323850" y="1700213"/>
            <a:ext cx="84963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pPr>
              <a:defRPr/>
            </a:pPr>
            <a:endParaRPr lang="en-US" dirty="0"/>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p:spPr>
        <p:txBody>
          <a:bodyPr vert="horz" wrap="square" lIns="91440" tIns="45720" rIns="0" bIns="45720" numCol="1" anchor="t" anchorCtr="0" compatLnSpc="1">
            <a:prstTxWarp prst="textNoShape">
              <a:avLst/>
            </a:prstTxWarp>
          </a:bodyPr>
          <a:lstStyle>
            <a:lvl1pPr algn="r">
              <a:defRPr sz="1400">
                <a:latin typeface="Georgia" pitchFamily="18" charset="0"/>
              </a:defRPr>
            </a:lvl1pPr>
          </a:lstStyle>
          <a:p>
            <a:fld id="{BB68A43F-5C98-44AF-8C7D-766220EF92DE}" type="slidenum">
              <a:rPr lang="en-GB"/>
              <a:pPr/>
              <a:t>‹#›</a:t>
            </a:fld>
            <a:endParaRPr lang="en-GB"/>
          </a:p>
        </p:txBody>
      </p:sp>
      <p:pic>
        <p:nvPicPr>
          <p:cNvPr id="15367" name="Picture 7" descr="marine_blue 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8" name="Picture 7" descr="Health Sciences_(CMYK).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381000"/>
            <a:ext cx="17399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7"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hf hdr="0" ftr="0" dt="0"/>
  <p:txStyles>
    <p:titleStyle>
      <a:lvl1pPr algn="l" rtl="0" eaLnBrk="0" fontAlgn="base" hangingPunct="0">
        <a:spcBef>
          <a:spcPct val="0"/>
        </a:spcBef>
        <a:spcAft>
          <a:spcPct val="0"/>
        </a:spcAft>
        <a:defRPr sz="3500">
          <a:solidFill>
            <a:schemeClr val="tx2"/>
          </a:solidFill>
          <a:latin typeface="+mj-lt"/>
          <a:ea typeface="ＭＳ Ｐゴシック" charset="0"/>
          <a:cs typeface="Geneva" charset="0"/>
        </a:defRPr>
      </a:lvl1pPr>
      <a:lvl2pPr algn="l" rtl="0" eaLnBrk="0" fontAlgn="base" hangingPunct="0">
        <a:spcBef>
          <a:spcPct val="0"/>
        </a:spcBef>
        <a:spcAft>
          <a:spcPct val="0"/>
        </a:spcAft>
        <a:defRPr sz="3500">
          <a:solidFill>
            <a:schemeClr val="tx2"/>
          </a:solidFill>
          <a:latin typeface="Georgia" pitchFamily="16" charset="0"/>
          <a:ea typeface="ＭＳ Ｐゴシック" charset="0"/>
          <a:cs typeface="Geneva" charset="0"/>
        </a:defRPr>
      </a:lvl2pPr>
      <a:lvl3pPr algn="l" rtl="0" eaLnBrk="0" fontAlgn="base" hangingPunct="0">
        <a:spcBef>
          <a:spcPct val="0"/>
        </a:spcBef>
        <a:spcAft>
          <a:spcPct val="0"/>
        </a:spcAft>
        <a:defRPr sz="3500">
          <a:solidFill>
            <a:schemeClr val="tx2"/>
          </a:solidFill>
          <a:latin typeface="Georgia" pitchFamily="16" charset="0"/>
          <a:ea typeface="ＭＳ Ｐゴシック" charset="0"/>
          <a:cs typeface="Geneva" charset="0"/>
        </a:defRPr>
      </a:lvl3pPr>
      <a:lvl4pPr algn="l" rtl="0" eaLnBrk="0" fontAlgn="base" hangingPunct="0">
        <a:spcBef>
          <a:spcPct val="0"/>
        </a:spcBef>
        <a:spcAft>
          <a:spcPct val="0"/>
        </a:spcAft>
        <a:defRPr sz="3500">
          <a:solidFill>
            <a:schemeClr val="tx2"/>
          </a:solidFill>
          <a:latin typeface="Georgia" pitchFamily="16" charset="0"/>
          <a:ea typeface="ＭＳ Ｐゴシック" charset="0"/>
          <a:cs typeface="Geneva" charset="0"/>
        </a:defRPr>
      </a:lvl4pPr>
      <a:lvl5pPr algn="l" rtl="0" eaLnBrk="0" fontAlgn="base" hangingPunct="0">
        <a:spcBef>
          <a:spcPct val="0"/>
        </a:spcBef>
        <a:spcAft>
          <a:spcPct val="0"/>
        </a:spcAft>
        <a:defRPr sz="3500">
          <a:solidFill>
            <a:schemeClr val="tx2"/>
          </a:solidFill>
          <a:latin typeface="Georgia" pitchFamily="16" charset="0"/>
          <a:ea typeface="ＭＳ Ｐゴシック" charset="0"/>
          <a:cs typeface="Geneva"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ea typeface="Geneva" charset="-128"/>
          <a:cs typeface="Geneva" charset="0"/>
        </a:defRPr>
      </a:lvl2pPr>
      <a:lvl3pPr marL="1143000" indent="-228600" algn="l" rtl="0" eaLnBrk="0" fontAlgn="base" hangingPunct="0">
        <a:spcBef>
          <a:spcPct val="20000"/>
        </a:spcBef>
        <a:spcAft>
          <a:spcPct val="5000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50000"/>
        </a:spcAft>
        <a:buChar char="–"/>
        <a:defRPr sz="2400">
          <a:solidFill>
            <a:schemeClr val="tx1"/>
          </a:solidFill>
          <a:latin typeface="+mn-lt"/>
          <a:ea typeface="Geneva" charset="-128"/>
          <a:cs typeface="Geneva" charset="0"/>
        </a:defRPr>
      </a:lvl4pPr>
      <a:lvl5pPr marL="2057400" indent="-228600" algn="l" rtl="0" eaLnBrk="0" fontAlgn="base" hangingPunct="0">
        <a:spcBef>
          <a:spcPct val="20000"/>
        </a:spcBef>
        <a:spcAft>
          <a:spcPct val="50000"/>
        </a:spcAft>
        <a:buChar char="»"/>
        <a:defRPr sz="2400">
          <a:solidFill>
            <a:schemeClr val="tx1"/>
          </a:solidFill>
          <a:latin typeface="+mn-lt"/>
          <a:ea typeface="Geneva" charset="-128"/>
          <a:cs typeface="Geneva" charset="0"/>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27651" name="Rectangle 3"/>
          <p:cNvSpPr>
            <a:spLocks noGrp="1" noChangeArrowheads="1"/>
          </p:cNvSpPr>
          <p:nvPr>
            <p:ph type="body" idx="1"/>
          </p:nvPr>
        </p:nvSpPr>
        <p:spPr bwMode="auto">
          <a:xfrm>
            <a:off x="323850" y="1700213"/>
            <a:ext cx="84963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pPr>
              <a:defRPr/>
            </a:pPr>
            <a:endParaRPr lang="en-US"/>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hf hdr="0" ftr="0" dt="0"/>
  <p:txStyles>
    <p:titleStyle>
      <a:lvl1pPr algn="l" rtl="0" eaLnBrk="0" fontAlgn="base" hangingPunct="0">
        <a:spcBef>
          <a:spcPct val="0"/>
        </a:spcBef>
        <a:spcAft>
          <a:spcPct val="0"/>
        </a:spcAft>
        <a:defRPr sz="3500">
          <a:solidFill>
            <a:schemeClr val="tx2"/>
          </a:solidFill>
          <a:latin typeface="+mj-lt"/>
          <a:ea typeface="ＭＳ Ｐゴシック" charset="0"/>
          <a:cs typeface="Geneva" charset="0"/>
        </a:defRPr>
      </a:lvl1pPr>
      <a:lvl2pPr algn="l" rtl="0" eaLnBrk="0" fontAlgn="base" hangingPunct="0">
        <a:spcBef>
          <a:spcPct val="0"/>
        </a:spcBef>
        <a:spcAft>
          <a:spcPct val="0"/>
        </a:spcAft>
        <a:defRPr sz="3500">
          <a:solidFill>
            <a:schemeClr val="tx2"/>
          </a:solidFill>
          <a:latin typeface="Georgia" pitchFamily="16" charset="0"/>
          <a:ea typeface="ＭＳ Ｐゴシック" charset="0"/>
          <a:cs typeface="Geneva" charset="0"/>
        </a:defRPr>
      </a:lvl2pPr>
      <a:lvl3pPr algn="l" rtl="0" eaLnBrk="0" fontAlgn="base" hangingPunct="0">
        <a:spcBef>
          <a:spcPct val="0"/>
        </a:spcBef>
        <a:spcAft>
          <a:spcPct val="0"/>
        </a:spcAft>
        <a:defRPr sz="3500">
          <a:solidFill>
            <a:schemeClr val="tx2"/>
          </a:solidFill>
          <a:latin typeface="Georgia" pitchFamily="16" charset="0"/>
          <a:ea typeface="ＭＳ Ｐゴシック" charset="0"/>
          <a:cs typeface="Geneva" charset="0"/>
        </a:defRPr>
      </a:lvl3pPr>
      <a:lvl4pPr algn="l" rtl="0" eaLnBrk="0" fontAlgn="base" hangingPunct="0">
        <a:spcBef>
          <a:spcPct val="0"/>
        </a:spcBef>
        <a:spcAft>
          <a:spcPct val="0"/>
        </a:spcAft>
        <a:defRPr sz="3500">
          <a:solidFill>
            <a:schemeClr val="tx2"/>
          </a:solidFill>
          <a:latin typeface="Georgia" pitchFamily="16" charset="0"/>
          <a:ea typeface="ＭＳ Ｐゴシック" charset="0"/>
          <a:cs typeface="Geneva" charset="0"/>
        </a:defRPr>
      </a:lvl4pPr>
      <a:lvl5pPr algn="l" rtl="0" eaLnBrk="0" fontAlgn="base" hangingPunct="0">
        <a:spcBef>
          <a:spcPct val="0"/>
        </a:spcBef>
        <a:spcAft>
          <a:spcPct val="0"/>
        </a:spcAft>
        <a:defRPr sz="3500">
          <a:solidFill>
            <a:schemeClr val="tx2"/>
          </a:solidFill>
          <a:latin typeface="Georgia" pitchFamily="16" charset="0"/>
          <a:ea typeface="ＭＳ Ｐゴシック" charset="0"/>
          <a:cs typeface="Geneva"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ea typeface="Geneva" charset="-128"/>
          <a:cs typeface="Geneva" charset="0"/>
        </a:defRPr>
      </a:lvl2pPr>
      <a:lvl3pPr marL="1143000" indent="-228600" algn="l" rtl="0" eaLnBrk="0" fontAlgn="base" hangingPunct="0">
        <a:spcBef>
          <a:spcPct val="20000"/>
        </a:spcBef>
        <a:spcAft>
          <a:spcPct val="5000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50000"/>
        </a:spcAft>
        <a:buChar char="–"/>
        <a:defRPr sz="2400">
          <a:solidFill>
            <a:schemeClr val="tx1"/>
          </a:solidFill>
          <a:latin typeface="+mn-lt"/>
          <a:ea typeface="Geneva" charset="-128"/>
          <a:cs typeface="Geneva" charset="0"/>
        </a:defRPr>
      </a:lvl4pPr>
      <a:lvl5pPr marL="2057400" indent="-228600" algn="l" rtl="0" eaLnBrk="0" fontAlgn="base" hangingPunct="0">
        <a:spcBef>
          <a:spcPct val="20000"/>
        </a:spcBef>
        <a:spcAft>
          <a:spcPct val="50000"/>
        </a:spcAft>
        <a:buChar char="»"/>
        <a:defRPr sz="2400">
          <a:solidFill>
            <a:schemeClr val="tx1"/>
          </a:solidFill>
          <a:latin typeface="+mn-lt"/>
          <a:ea typeface="Geneva" charset="-128"/>
          <a:cs typeface="Geneva" charset="0"/>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secure.ecs.soton.ac.uk/module/1617/COMP1205/33423/"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9.emf"/><Relationship Id="rId6"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hyperlink" Target="http://news.bbc.co.uk/1/hi/health/7452877.stm"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3" Type="http://schemas.openxmlformats.org/officeDocument/2006/relationships/hyperlink" Target="http://www.calendar.soton.ac.uk/sectionIV/academic-integrity-regs.html" TargetMode="External"/><Relationship Id="rId4" Type="http://schemas.openxmlformats.org/officeDocument/2006/relationships/hyperlink" Target="http://www.plagiarism.org/article/preventing-plagiarism-when-writing" TargetMode="External"/><Relationship Id="rId5" Type="http://schemas.openxmlformats.org/officeDocument/2006/relationships/hyperlink" Target="http://library.soton.ac.uk/sash/ai"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 Id="rId3" Type="http://schemas.openxmlformats.org/officeDocument/2006/relationships/image" Target="../media/image1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calendar.soton.ac.uk/sectionIV/academic-integrity-regs.htm" TargetMode="External"/><Relationship Id="rId4" Type="http://schemas.openxmlformats.org/officeDocument/2006/relationships/hyperlink" Target="http://www.calendar.soton.ac.uk/sectionIV/academic-integrity-regs.html" TargetMode="Externa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secure.ecs.soton.ac.uk/notes/ellabs/1/l12/" TargetMode="Externa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acemaker.pres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hyperlink" Target="http://ccr.sigcomm.org/online/files/p83-keshavA.pdf" TargetMode="External"/><Relationship Id="rId4" Type="http://schemas.openxmlformats.org/officeDocument/2006/relationships/hyperlink" Target="NULL" TargetMode="External"/><Relationship Id="rId5" Type="http://schemas.openxmlformats.org/officeDocument/2006/relationships/hyperlink" Target="http://users.ecs.soton.ac.uk/hcd/reviewing.html" TargetMode="External"/><Relationship Id="rId6" Type="http://schemas.openxmlformats.org/officeDocument/2006/relationships/hyperlink" Target="http://www.eecs.harvard.edu/~michaelm/postscripts/ReadPaper.pdf" TargetMode="External"/><Relationship Id="rId1" Type="http://schemas.openxmlformats.org/officeDocument/2006/relationships/slideLayout" Target="../slideLayouts/slideLayout2.xml"/><Relationship Id="rId2" Type="http://schemas.openxmlformats.org/officeDocument/2006/relationships/hyperlink" Target="https://medium.com/advice-and-help-in-authoring-a-phd-or-non-fiction/doing-a-quick-literature-review-f94700f947ce#.aea9ztz05"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3dkRsTqdDA"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400" dirty="0" smtClean="0">
                <a:latin typeface="Arial" panose="020B0604020202020204" pitchFamily="34" charset="0"/>
                <a:cs typeface="Arial" panose="020B0604020202020204" pitchFamily="34" charset="0"/>
              </a:rPr>
              <a:t>Academic integrity in context</a:t>
            </a:r>
            <a:br>
              <a:rPr lang="en-GB" sz="4400" dirty="0" smtClean="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P</a:t>
            </a:r>
            <a:r>
              <a:rPr lang="en-GB" sz="4400" dirty="0" smtClean="0">
                <a:latin typeface="Arial" panose="020B0604020202020204" pitchFamily="34" charset="0"/>
                <a:cs typeface="Arial" panose="020B0604020202020204" pitchFamily="34" charset="0"/>
              </a:rPr>
              <a:t>reparing for a technical report</a:t>
            </a:r>
            <a:endParaRPr lang="en-GB" sz="4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23850" y="3836640"/>
            <a:ext cx="8496300" cy="1752600"/>
          </a:xfrm>
        </p:spPr>
        <p:txBody>
          <a:bodyPr/>
          <a:lstStyle/>
          <a:p>
            <a:r>
              <a:rPr lang="en-GB" sz="2400" dirty="0" smtClean="0">
                <a:solidFill>
                  <a:schemeClr val="accent3"/>
                </a:solidFill>
                <a:latin typeface="Arial" panose="020B0604020202020204" pitchFamily="34" charset="0"/>
                <a:cs typeface="Arial" panose="020B0604020202020204" pitchFamily="34" charset="0"/>
              </a:rPr>
              <a:t>Dr </a:t>
            </a:r>
            <a:r>
              <a:rPr lang="en-GB" sz="2400" dirty="0" smtClean="0">
                <a:solidFill>
                  <a:schemeClr val="accent3"/>
                </a:solidFill>
                <a:latin typeface="Arial" panose="020B0604020202020204" pitchFamily="34" charset="0"/>
                <a:cs typeface="Arial" panose="020B0604020202020204" pitchFamily="34" charset="0"/>
              </a:rPr>
              <a:t>Su White</a:t>
            </a:r>
          </a:p>
          <a:p>
            <a:endParaRPr lang="en-GB" sz="2400" dirty="0" smtClean="0">
              <a:solidFill>
                <a:schemeClr val="accent3"/>
              </a:solidFill>
              <a:latin typeface="Arial" panose="020B0604020202020204" pitchFamily="34" charset="0"/>
              <a:cs typeface="Arial" panose="020B0604020202020204" pitchFamily="34" charset="0"/>
            </a:endParaRPr>
          </a:p>
          <a:p>
            <a:r>
              <a:rPr lang="en-GB" sz="2400" dirty="0" smtClean="0">
                <a:solidFill>
                  <a:schemeClr val="bg2"/>
                </a:solidFill>
                <a:latin typeface="Arial" panose="020B0604020202020204" pitchFamily="34" charset="0"/>
                <a:cs typeface="Arial" panose="020B0604020202020204" pitchFamily="34" charset="0"/>
              </a:rPr>
              <a:t>Professional Development (COMP1205)</a:t>
            </a:r>
            <a:endParaRPr lang="en-GB" sz="2400" dirty="0">
              <a:solidFill>
                <a:schemeClr val="bg2"/>
              </a:solidFill>
              <a:latin typeface="Arial" panose="020B0604020202020204" pitchFamily="34" charset="0"/>
              <a:cs typeface="Arial" panose="020B0604020202020204" pitchFamily="34" charset="0"/>
            </a:endParaRPr>
          </a:p>
        </p:txBody>
      </p:sp>
      <p:pic>
        <p:nvPicPr>
          <p:cNvPr id="5" name="Picture 3" descr="D:\work\201617\comp1205\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5620970"/>
            <a:ext cx="3067050" cy="10668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hlinkClick r:id="rId4"/>
          </p:cNvPr>
          <p:cNvSpPr/>
          <p:nvPr/>
        </p:nvSpPr>
        <p:spPr>
          <a:xfrm>
            <a:off x="-85576" y="6719500"/>
            <a:ext cx="9238828" cy="2769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fontAlgn="base" hangingPunct="0">
              <a:spcBef>
                <a:spcPct val="0"/>
              </a:spcBef>
              <a:spcAft>
                <a:spcPct val="0"/>
              </a:spcAft>
            </a:pPr>
            <a:r>
              <a:rPr lang="en-GB" sz="1200" dirty="0">
                <a:solidFill>
                  <a:srgbClr val="323D43"/>
                </a:solidFill>
              </a:rPr>
              <a:t>https</a:t>
            </a:r>
            <a:r>
              <a:rPr lang="en-GB" sz="1200" dirty="0" smtClean="0">
                <a:solidFill>
                  <a:srgbClr val="323D43"/>
                </a:solidFill>
              </a:rPr>
              <a:t>://</a:t>
            </a:r>
            <a:r>
              <a:rPr lang="en-GB" dirty="0" smtClean="0">
                <a:solidFill>
                  <a:srgbClr val="323D43"/>
                </a:solidFill>
              </a:rPr>
              <a:t>http</a:t>
            </a:r>
            <a:r>
              <a:rPr lang="en-GB" dirty="0">
                <a:solidFill>
                  <a:srgbClr val="323D43"/>
                </a:solidFill>
              </a:rPr>
              <a:t>://</a:t>
            </a:r>
            <a:r>
              <a:rPr lang="en-GB" dirty="0">
                <a:solidFill>
                  <a:srgbClr val="323D43"/>
                </a:solidFill>
              </a:rPr>
              <a:t>www.edshare.soton.ac.uk</a:t>
            </a:r>
            <a:r>
              <a:rPr lang="en-GB" dirty="0">
                <a:solidFill>
                  <a:srgbClr val="323D43"/>
                </a:solidFill>
              </a:rPr>
              <a:t>/17840/</a:t>
            </a:r>
            <a:endParaRPr lang="en-GB" sz="1200" dirty="0">
              <a:solidFill>
                <a:srgbClr val="323D43"/>
              </a:solidFill>
            </a:endParaRPr>
          </a:p>
        </p:txBody>
      </p:sp>
    </p:spTree>
    <p:extLst>
      <p:ext uri="{BB962C8B-B14F-4D97-AF65-F5344CB8AC3E}">
        <p14:creationId xmlns:p14="http://schemas.microsoft.com/office/powerpoint/2010/main" val="3997968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Range of penalties</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48129" name="Rectangle 3"/>
          <p:cNvSpPr>
            <a:spLocks noGrp="1" noChangeArrowheads="1"/>
          </p:cNvSpPr>
          <p:nvPr>
            <p:ph sz="half" idx="1"/>
          </p:nvPr>
        </p:nvSpPr>
        <p:spPr/>
        <p:txBody>
          <a:bodyPr>
            <a:normAutofit fontScale="77500" lnSpcReduction="20000"/>
          </a:bodyPr>
          <a:lstStyle/>
          <a:p>
            <a:pPr marL="269875" indent="-269875" eaLnBrk="1" hangingPunct="1">
              <a:buFont typeface="Arial" charset="0"/>
              <a:buChar char="•"/>
              <a:defRPr/>
            </a:pPr>
            <a:r>
              <a:rPr lang="en-GB" dirty="0">
                <a:latin typeface="Arial" panose="020B0604020202020204" pitchFamily="34" charset="0"/>
                <a:cs typeface="Arial" panose="020B0604020202020204" pitchFamily="34" charset="0"/>
              </a:rPr>
              <a:t>W</a:t>
            </a:r>
            <a:r>
              <a:rPr lang="en-GB" dirty="0" smtClean="0">
                <a:latin typeface="Arial" panose="020B0604020202020204" pitchFamily="34" charset="0"/>
                <a:cs typeface="Arial" panose="020B0604020202020204" pitchFamily="34" charset="0"/>
              </a:rPr>
              <a:t>ritten warning.</a:t>
            </a:r>
          </a:p>
          <a:p>
            <a:pPr marL="269875" indent="-269875" eaLnBrk="1" hangingPunct="1">
              <a:buFont typeface="Arial" charset="0"/>
              <a:buChar char="•"/>
              <a:defRPr/>
            </a:pPr>
            <a:r>
              <a:rPr lang="en-GB" dirty="0">
                <a:latin typeface="Arial" panose="020B0604020202020204" pitchFamily="34" charset="0"/>
                <a:cs typeface="Arial" panose="020B0604020202020204" pitchFamily="34" charset="0"/>
              </a:rPr>
              <a:t>R</a:t>
            </a:r>
            <a:r>
              <a:rPr lang="en-GB" dirty="0" smtClean="0">
                <a:latin typeface="Arial" panose="020B0604020202020204" pitchFamily="34" charset="0"/>
                <a:cs typeface="Arial" panose="020B0604020202020204" pitchFamily="34" charset="0"/>
              </a:rPr>
              <a:t>eduction in marks for </a:t>
            </a:r>
            <a:r>
              <a:rPr lang="en-GB" dirty="0">
                <a:latin typeface="Arial" panose="020B0604020202020204" pitchFamily="34" charset="0"/>
                <a:cs typeface="Arial" panose="020B0604020202020204" pitchFamily="34" charset="0"/>
              </a:rPr>
              <a:t>the affected </a:t>
            </a:r>
            <a:r>
              <a:rPr lang="en-GB" dirty="0" smtClean="0">
                <a:latin typeface="Arial" panose="020B0604020202020204" pitchFamily="34" charset="0"/>
                <a:cs typeface="Arial" panose="020B0604020202020204" pitchFamily="34" charset="0"/>
              </a:rPr>
              <a:t>work; </a:t>
            </a:r>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ny </a:t>
            </a:r>
            <a:r>
              <a:rPr lang="en-GB" dirty="0">
                <a:latin typeface="Arial" panose="020B0604020202020204" pitchFamily="34" charset="0"/>
                <a:cs typeface="Arial" panose="020B0604020202020204" pitchFamily="34" charset="0"/>
              </a:rPr>
              <a:t>plagiarised </a:t>
            </a:r>
            <a:r>
              <a:rPr lang="en-GB" dirty="0" smtClean="0">
                <a:latin typeface="Arial" panose="020B0604020202020204" pitchFamily="34" charset="0"/>
                <a:cs typeface="Arial" panose="020B0604020202020204" pitchFamily="34" charset="0"/>
              </a:rPr>
              <a:t>material is ignored when marking.</a:t>
            </a:r>
          </a:p>
          <a:p>
            <a:pPr marL="269750" indent="-269875" eaLnBrk="1" hangingPunct="1">
              <a:buFont typeface="Arial" charset="0"/>
              <a:buChar char="•"/>
              <a:defRPr/>
            </a:pPr>
            <a:r>
              <a:rPr lang="en-GB" dirty="0">
                <a:latin typeface="Arial" panose="020B0604020202020204" pitchFamily="34" charset="0"/>
                <a:cs typeface="Arial" panose="020B0604020202020204" pitchFamily="34" charset="0"/>
              </a:rPr>
              <a:t>R</a:t>
            </a:r>
            <a:r>
              <a:rPr lang="en-GB" dirty="0" smtClean="0">
                <a:latin typeface="Arial" panose="020B0604020202020204" pitchFamily="34" charset="0"/>
                <a:cs typeface="Arial" panose="020B0604020202020204" pitchFamily="34" charset="0"/>
              </a:rPr>
              <a:t>esubmission of the piece of work for a reduced maximum mark.</a:t>
            </a:r>
            <a:endParaRPr lang="en-GB" dirty="0">
              <a:latin typeface="Arial" panose="020B0604020202020204" pitchFamily="34" charset="0"/>
              <a:cs typeface="Arial" panose="020B0604020202020204" pitchFamily="34" charset="0"/>
            </a:endParaRPr>
          </a:p>
          <a:p>
            <a:pPr marL="269875" indent="-269875" eaLnBrk="1" hangingPunct="1">
              <a:spcBef>
                <a:spcPts val="600"/>
              </a:spcBef>
              <a:buFont typeface="Arial" charset="0"/>
              <a:buChar char="•"/>
              <a:defRPr/>
            </a:pPr>
            <a:r>
              <a:rPr lang="en-GB" dirty="0">
                <a:latin typeface="Arial" panose="020B0604020202020204" pitchFamily="34" charset="0"/>
                <a:cs typeface="Arial" panose="020B0604020202020204" pitchFamily="34" charset="0"/>
              </a:rPr>
              <a:t>M</a:t>
            </a:r>
            <a:r>
              <a:rPr lang="en-GB" dirty="0" smtClean="0">
                <a:latin typeface="Arial" panose="020B0604020202020204" pitchFamily="34" charset="0"/>
                <a:cs typeface="Arial" panose="020B0604020202020204" pitchFamily="34" charset="0"/>
              </a:rPr>
              <a:t>ark of </a:t>
            </a:r>
            <a:r>
              <a:rPr lang="en-GB" dirty="0">
                <a:latin typeface="Arial" panose="020B0604020202020204" pitchFamily="34" charset="0"/>
                <a:cs typeface="Arial" panose="020B0604020202020204" pitchFamily="34" charset="0"/>
              </a:rPr>
              <a:t>zero </a:t>
            </a:r>
            <a:r>
              <a:rPr lang="en-GB" dirty="0" smtClean="0">
                <a:latin typeface="Arial" panose="020B0604020202020204" pitchFamily="34" charset="0"/>
                <a:cs typeface="Arial" panose="020B0604020202020204" pitchFamily="34" charset="0"/>
              </a:rPr>
              <a:t>is returned.</a:t>
            </a:r>
            <a:endParaRPr lang="en-GB" dirty="0">
              <a:latin typeface="Arial" panose="020B0604020202020204" pitchFamily="34" charset="0"/>
              <a:cs typeface="Arial" panose="020B0604020202020204" pitchFamily="34" charset="0"/>
            </a:endParaRPr>
          </a:p>
          <a:p>
            <a:pPr marL="269875" indent="-269875" eaLnBrk="1" hangingPunct="1">
              <a:spcBef>
                <a:spcPts val="600"/>
              </a:spcBef>
              <a:buFont typeface="Arial" charset="0"/>
              <a:buChar char="•"/>
              <a:defRPr/>
            </a:pPr>
            <a:r>
              <a:rPr lang="en-GB" dirty="0">
                <a:latin typeface="Arial" panose="020B0604020202020204" pitchFamily="34" charset="0"/>
                <a:cs typeface="Arial" panose="020B0604020202020204" pitchFamily="34" charset="0"/>
              </a:rPr>
              <a:t>F</a:t>
            </a:r>
            <a:r>
              <a:rPr lang="en-GB" dirty="0" smtClean="0">
                <a:latin typeface="Arial" panose="020B0604020202020204" pitchFamily="34" charset="0"/>
                <a:cs typeface="Arial" panose="020B0604020202020204" pitchFamily="34" charset="0"/>
              </a:rPr>
              <a:t>ailure of </a:t>
            </a:r>
            <a:r>
              <a:rPr lang="en-GB" dirty="0">
                <a:latin typeface="Arial" panose="020B0604020202020204" pitchFamily="34" charset="0"/>
                <a:cs typeface="Arial" panose="020B0604020202020204" pitchFamily="34" charset="0"/>
              </a:rPr>
              <a:t>the whole </a:t>
            </a:r>
            <a:r>
              <a:rPr lang="en-GB" dirty="0" smtClean="0">
                <a:latin typeface="Arial" panose="020B0604020202020204" pitchFamily="34" charset="0"/>
                <a:cs typeface="Arial" panose="020B0604020202020204" pitchFamily="34" charset="0"/>
              </a:rPr>
              <a:t>module.</a:t>
            </a:r>
            <a:endParaRPr lang="en-GB" dirty="0">
              <a:latin typeface="Arial" panose="020B0604020202020204" pitchFamily="34" charset="0"/>
              <a:cs typeface="Arial" panose="020B0604020202020204" pitchFamily="34" charset="0"/>
            </a:endParaRPr>
          </a:p>
        </p:txBody>
      </p:sp>
      <p:sp>
        <p:nvSpPr>
          <p:cNvPr id="2" name="Content Placeholder 1"/>
          <p:cNvSpPr>
            <a:spLocks noGrp="1"/>
          </p:cNvSpPr>
          <p:nvPr>
            <p:ph sz="half" idx="2"/>
          </p:nvPr>
        </p:nvSpPr>
        <p:spPr/>
        <p:txBody>
          <a:bodyPr/>
          <a:lstStyle/>
          <a:p>
            <a:pPr marL="269875" indent="-269875">
              <a:spcBef>
                <a:spcPts val="600"/>
              </a:spcBef>
              <a:buFont typeface="Arial" charset="0"/>
              <a:buChar char="•"/>
              <a:defRPr/>
            </a:pPr>
            <a:r>
              <a:rPr lang="en-GB" sz="2400" dirty="0">
                <a:latin typeface="Arial" panose="020B0604020202020204" pitchFamily="34" charset="0"/>
                <a:cs typeface="Arial" panose="020B0604020202020204" pitchFamily="34" charset="0"/>
              </a:rPr>
              <a:t>Failure of the whole year</a:t>
            </a:r>
          </a:p>
          <a:p>
            <a:pPr marL="269875" indent="-269875">
              <a:spcBef>
                <a:spcPts val="600"/>
              </a:spcBef>
              <a:buFont typeface="Arial" charset="0"/>
              <a:buChar char="•"/>
              <a:defRPr/>
            </a:pPr>
            <a:r>
              <a:rPr lang="en-GB" sz="2400" dirty="0">
                <a:latin typeface="Arial" panose="020B0604020202020204" pitchFamily="34" charset="0"/>
                <a:cs typeface="Arial" panose="020B0604020202020204" pitchFamily="34" charset="0"/>
              </a:rPr>
              <a:t>Reduction in degree classification</a:t>
            </a:r>
          </a:p>
          <a:p>
            <a:pPr marL="269875" indent="-269875">
              <a:spcBef>
                <a:spcPts val="600"/>
              </a:spcBef>
              <a:buFont typeface="Arial" charset="0"/>
              <a:buChar char="•"/>
              <a:defRPr/>
            </a:pPr>
            <a:r>
              <a:rPr lang="en-GB" sz="2400" dirty="0">
                <a:solidFill>
                  <a:schemeClr val="tx1">
                    <a:lumMod val="50000"/>
                  </a:schemeClr>
                </a:solidFill>
                <a:latin typeface="Arial" panose="020B0604020202020204" pitchFamily="34" charset="0"/>
                <a:cs typeface="Arial" panose="020B0604020202020204" pitchFamily="34" charset="0"/>
              </a:rPr>
              <a:t>Termination of studies</a:t>
            </a:r>
          </a:p>
          <a:p>
            <a:pPr marL="269875" indent="-269875">
              <a:spcBef>
                <a:spcPts val="600"/>
              </a:spcBef>
              <a:buFont typeface="Arial" charset="0"/>
              <a:buChar char="•"/>
              <a:defRPr/>
            </a:pPr>
            <a:r>
              <a:rPr lang="en-GB" sz="2400" dirty="0">
                <a:solidFill>
                  <a:schemeClr val="tx1">
                    <a:lumMod val="50000"/>
                  </a:schemeClr>
                </a:solidFill>
                <a:latin typeface="Arial" panose="020B0604020202020204" pitchFamily="34" charset="0"/>
                <a:cs typeface="Arial" panose="020B0604020202020204" pitchFamily="34" charset="0"/>
              </a:rPr>
              <a:t>Withdrawal of </a:t>
            </a:r>
            <a:r>
              <a:rPr lang="en-GB" sz="2400" dirty="0" smtClean="0">
                <a:solidFill>
                  <a:schemeClr val="tx1">
                    <a:lumMod val="50000"/>
                  </a:schemeClr>
                </a:solidFill>
                <a:latin typeface="Arial" panose="020B0604020202020204" pitchFamily="34" charset="0"/>
                <a:cs typeface="Arial" panose="020B0604020202020204" pitchFamily="34" charset="0"/>
              </a:rPr>
              <a:t>award</a:t>
            </a:r>
            <a:endParaRPr lang="en-US" sz="2400" dirty="0">
              <a:solidFill>
                <a:schemeClr val="tx1">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C1AC07C0-4185-4980-AEF7-9C22F08CAECA}" type="slidenum">
              <a:rPr lang="en-GB" smtClean="0"/>
              <a:pPr/>
              <a:t>9</a:t>
            </a:fld>
            <a:endParaRPr lang="en-GB"/>
          </a:p>
        </p:txBody>
      </p:sp>
    </p:spTree>
    <p:extLst>
      <p:ext uri="{BB962C8B-B14F-4D97-AF65-F5344CB8AC3E}">
        <p14:creationId xmlns:p14="http://schemas.microsoft.com/office/powerpoint/2010/main" val="1862477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What is Plagiarism </a:t>
            </a:r>
            <a:r>
              <a:rPr lang="mr-IN"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how can I avoid plagiarising?</a:t>
            </a:r>
            <a:endParaRPr lang="en-US" dirty="0">
              <a:latin typeface="Arial" panose="020B0604020202020204" pitchFamily="34" charset="0"/>
              <a:cs typeface="Arial" panose="020B0604020202020204" pitchFamily="34" charset="0"/>
            </a:endParaRPr>
          </a:p>
        </p:txBody>
      </p:sp>
      <p:sp>
        <p:nvSpPr>
          <p:cNvPr id="6" name="Subtitle 5"/>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Academic integrity</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FDBE8CFC-1513-446D-8B65-185D686A47A9}" type="slidenum">
              <a:rPr lang="en-GB" smtClean="0"/>
              <a:pPr/>
              <a:t>10</a:t>
            </a:fld>
            <a:endParaRPr lang="en-GB"/>
          </a:p>
        </p:txBody>
      </p:sp>
    </p:spTree>
    <p:extLst>
      <p:ext uri="{BB962C8B-B14F-4D97-AF65-F5344CB8AC3E}">
        <p14:creationId xmlns:p14="http://schemas.microsoft.com/office/powerpoint/2010/main" val="2321915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What is plagiarism</a:t>
            </a:r>
          </a:p>
        </p:txBody>
      </p:sp>
      <p:sp>
        <p:nvSpPr>
          <p:cNvPr id="55297" name="Rectangle 3"/>
          <p:cNvSpPr>
            <a:spLocks noGrp="1" noChangeArrowheads="1"/>
          </p:cNvSpPr>
          <p:nvPr>
            <p:ph sz="half" idx="1"/>
          </p:nvPr>
        </p:nvSpPr>
        <p:spPr/>
        <p:txBody>
          <a:bodyPr/>
          <a:lstStyle/>
          <a:p>
            <a:r>
              <a:rPr lang="en-US" sz="2400" dirty="0">
                <a:latin typeface="Arial" panose="020B0604020202020204" pitchFamily="34" charset="0"/>
                <a:cs typeface="Arial" panose="020B0604020202020204" pitchFamily="34" charset="0"/>
              </a:rPr>
              <a:t>In some countries/cultures students may expect to copy</a:t>
            </a:r>
          </a:p>
          <a:p>
            <a:r>
              <a:rPr lang="en-US" sz="2400" dirty="0">
                <a:latin typeface="Arial" panose="020B0604020202020204" pitchFamily="34" charset="0"/>
                <a:cs typeface="Arial" panose="020B0604020202020204" pitchFamily="34" charset="0"/>
              </a:rPr>
              <a:t>Teachers may want students to repeat exactly what’s in books or lecture </a:t>
            </a:r>
            <a:r>
              <a:rPr lang="en-US" sz="2400" dirty="0" smtClean="0">
                <a:latin typeface="Arial" panose="020B0604020202020204" pitchFamily="34" charset="0"/>
                <a:cs typeface="Arial" panose="020B0604020202020204" pitchFamily="34" charset="0"/>
              </a:rPr>
              <a:t>notes</a:t>
            </a:r>
            <a:endParaRPr lang="en-US" sz="2400" dirty="0">
              <a:latin typeface="Arial" panose="020B0604020202020204" pitchFamily="34" charset="0"/>
              <a:cs typeface="Arial" panose="020B0604020202020204" pitchFamily="34" charset="0"/>
            </a:endParaRPr>
          </a:p>
        </p:txBody>
      </p:sp>
      <p:sp>
        <p:nvSpPr>
          <p:cNvPr id="2" name="Content Placeholder 1"/>
          <p:cNvSpPr>
            <a:spLocks noGrp="1"/>
          </p:cNvSpPr>
          <p:nvPr>
            <p:ph sz="half" idx="2"/>
          </p:nvPr>
        </p:nvSpPr>
        <p:spPr/>
        <p:txBody>
          <a:bodyPr/>
          <a:lstStyle/>
          <a:p>
            <a:r>
              <a:rPr lang="en-GB" altLang="en-US" sz="2400" dirty="0" smtClean="0">
                <a:latin typeface="Arial" panose="020B0604020202020204" pitchFamily="34" charset="0"/>
                <a:ea typeface="ＭＳ Ｐゴシック" pitchFamily="34" charset="-128"/>
                <a:cs typeface="Arial" panose="020B0604020202020204" pitchFamily="34" charset="0"/>
              </a:rPr>
              <a:t>Here -  at </a:t>
            </a:r>
            <a:r>
              <a:rPr lang="en-GB" altLang="en-US" sz="2400" dirty="0">
                <a:latin typeface="Arial" panose="020B0604020202020204" pitchFamily="34" charset="0"/>
                <a:ea typeface="ＭＳ Ｐゴシック" pitchFamily="34" charset="-128"/>
                <a:cs typeface="Arial" panose="020B0604020202020204" pitchFamily="34" charset="0"/>
              </a:rPr>
              <a:t>the University of Southampton, all the work you submit for marking must be </a:t>
            </a:r>
            <a:r>
              <a:rPr lang="en-GB" altLang="en-US" sz="2400" b="1" dirty="0">
                <a:solidFill>
                  <a:srgbClr val="7030A0"/>
                </a:solidFill>
                <a:latin typeface="Arial" panose="020B0604020202020204" pitchFamily="34" charset="0"/>
                <a:ea typeface="ＭＳ Ｐゴシック" pitchFamily="34" charset="-128"/>
                <a:cs typeface="Arial" panose="020B0604020202020204" pitchFamily="34" charset="0"/>
              </a:rPr>
              <a:t>your own original creation</a:t>
            </a:r>
            <a:endParaRPr lang="en-GB" altLang="en-US" sz="2400" dirty="0">
              <a:latin typeface="Arial" panose="020B0604020202020204" pitchFamily="34" charset="0"/>
              <a:ea typeface="ＭＳ Ｐゴシック" pitchFamily="34" charset="-128"/>
              <a:cs typeface="Arial" panose="020B0604020202020204" pitchFamily="34" charset="0"/>
            </a:endParaRPr>
          </a:p>
          <a:p>
            <a:endParaRPr lang="en-GB" sz="2400" dirty="0"/>
          </a:p>
        </p:txBody>
      </p:sp>
      <p:sp>
        <p:nvSpPr>
          <p:cNvPr id="48133" name="Rectangle 5"/>
          <p:cNvSpPr>
            <a:spLocks noChangeArrowheads="1"/>
          </p:cNvSpPr>
          <p:nvPr/>
        </p:nvSpPr>
        <p:spPr bwMode="auto">
          <a:xfrm>
            <a:off x="-108520" y="4649156"/>
            <a:ext cx="9252520" cy="2160591"/>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Clr>
                <a:schemeClr val="accent1"/>
              </a:buClr>
              <a:buSzPct val="80000"/>
            </a:pPr>
            <a:r>
              <a:rPr lang="en-GB" altLang="en-US" dirty="0" smtClean="0">
                <a:cs typeface="Arial" panose="020B0604020202020204" pitchFamily="34" charset="0"/>
              </a:rPr>
              <a:t>Plagiarism </a:t>
            </a:r>
            <a:r>
              <a:rPr lang="en-GB" altLang="en-US" dirty="0">
                <a:cs typeface="Arial" panose="020B0604020202020204" pitchFamily="34" charset="0"/>
              </a:rPr>
              <a:t>is using someone else’</a:t>
            </a:r>
            <a:r>
              <a:rPr lang="en-GB" altLang="ja-JP" dirty="0">
                <a:cs typeface="Arial" panose="020B0604020202020204" pitchFamily="34" charset="0"/>
              </a:rPr>
              <a:t>s work or </a:t>
            </a:r>
            <a:r>
              <a:rPr lang="en-GB" altLang="ja-JP" dirty="0" smtClean="0">
                <a:cs typeface="Arial" panose="020B0604020202020204" pitchFamily="34" charset="0"/>
              </a:rPr>
              <a:t>ideas</a:t>
            </a:r>
            <a:br>
              <a:rPr lang="en-GB" altLang="ja-JP" dirty="0" smtClean="0">
                <a:cs typeface="Arial" panose="020B0604020202020204" pitchFamily="34" charset="0"/>
              </a:rPr>
            </a:br>
            <a:endParaRPr lang="en-GB" altLang="ja-JP" dirty="0" smtClean="0">
              <a:cs typeface="Arial" panose="020B0604020202020204" pitchFamily="34" charset="0"/>
            </a:endParaRPr>
          </a:p>
          <a:p>
            <a:pPr marL="342900" indent="-342900">
              <a:spcBef>
                <a:spcPct val="20000"/>
              </a:spcBef>
              <a:buClr>
                <a:schemeClr val="accent1"/>
              </a:buClr>
              <a:buSzPct val="80000"/>
              <a:buFont typeface="Arial" panose="020B0604020202020204" pitchFamily="34" charset="0"/>
              <a:buChar char="•"/>
            </a:pPr>
            <a:r>
              <a:rPr lang="en-GB" altLang="ja-JP" dirty="0" smtClean="0">
                <a:cs typeface="Arial" panose="020B0604020202020204" pitchFamily="34" charset="0"/>
              </a:rPr>
              <a:t>without </a:t>
            </a:r>
            <a:r>
              <a:rPr lang="en-GB" altLang="ja-JP" dirty="0">
                <a:cs typeface="Arial" panose="020B0604020202020204" pitchFamily="34" charset="0"/>
              </a:rPr>
              <a:t>indicating that they are not your </a:t>
            </a:r>
            <a:r>
              <a:rPr lang="en-GB" altLang="ja-JP" dirty="0" smtClean="0">
                <a:cs typeface="Arial" panose="020B0604020202020204" pitchFamily="34" charset="0"/>
              </a:rPr>
              <a:t>own</a:t>
            </a:r>
          </a:p>
          <a:p>
            <a:pPr marL="342900" indent="-342900">
              <a:spcBef>
                <a:spcPct val="20000"/>
              </a:spcBef>
              <a:buClr>
                <a:schemeClr val="accent1"/>
              </a:buClr>
              <a:buSzPct val="80000"/>
              <a:buFont typeface="Arial" panose="020B0604020202020204" pitchFamily="34" charset="0"/>
              <a:buChar char="•"/>
            </a:pPr>
            <a:r>
              <a:rPr lang="en-GB" altLang="en-US" dirty="0" smtClean="0">
                <a:cs typeface="Arial" panose="020B0604020202020204" pitchFamily="34" charset="0"/>
              </a:rPr>
              <a:t>without </a:t>
            </a:r>
            <a:r>
              <a:rPr lang="en-GB" altLang="en-US" dirty="0">
                <a:cs typeface="Arial" panose="020B0604020202020204" pitchFamily="34" charset="0"/>
              </a:rPr>
              <a:t>crediting the original </a:t>
            </a:r>
            <a:r>
              <a:rPr lang="en-GB" altLang="en-US" dirty="0" smtClean="0">
                <a:cs typeface="Arial" panose="020B0604020202020204" pitchFamily="34" charset="0"/>
              </a:rPr>
              <a:t>author</a:t>
            </a:r>
          </a:p>
          <a:p>
            <a:pPr marL="342900" indent="-342900" algn="l">
              <a:spcBef>
                <a:spcPct val="20000"/>
              </a:spcBef>
              <a:buClr>
                <a:schemeClr val="accent1"/>
              </a:buClr>
              <a:buSzPct val="80000"/>
              <a:buFont typeface="Arial" panose="020B0604020202020204" pitchFamily="34" charset="0"/>
              <a:buChar char="•"/>
            </a:pPr>
            <a:endParaRPr lang="en-GB" altLang="en-US" dirty="0" smtClean="0">
              <a:cs typeface="Arial" panose="020B0604020202020204" pitchFamily="34" charset="0"/>
            </a:endParaRPr>
          </a:p>
        </p:txBody>
      </p:sp>
      <p:sp>
        <p:nvSpPr>
          <p:cNvPr id="3" name="Slide Number Placeholder 2"/>
          <p:cNvSpPr>
            <a:spLocks noGrp="1"/>
          </p:cNvSpPr>
          <p:nvPr>
            <p:ph type="sldNum" sz="quarter" idx="12"/>
          </p:nvPr>
        </p:nvSpPr>
        <p:spPr/>
        <p:txBody>
          <a:bodyPr/>
          <a:lstStyle/>
          <a:p>
            <a:fld id="{C1AC07C0-4185-4980-AEF7-9C22F08CAECA}" type="slidenum">
              <a:rPr lang="en-GB" smtClean="0"/>
              <a:pPr/>
              <a:t>11</a:t>
            </a:fld>
            <a:endParaRPr lang="en-GB"/>
          </a:p>
        </p:txBody>
      </p:sp>
    </p:spTree>
    <p:extLst>
      <p:ext uri="{BB962C8B-B14F-4D97-AF65-F5344CB8AC3E}">
        <p14:creationId xmlns:p14="http://schemas.microsoft.com/office/powerpoint/2010/main" val="1524136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Examples of </a:t>
            </a:r>
            <a:r>
              <a:rPr lang="en-US" dirty="0" smtClean="0">
                <a:latin typeface="Arial" panose="020B0604020202020204" pitchFamily="34" charset="0"/>
                <a:cs typeface="Arial" panose="020B0604020202020204" pitchFamily="34" charset="0"/>
              </a:rPr>
              <a:t>plagiarism</a:t>
            </a:r>
            <a:endParaRPr lang="en-US" dirty="0">
              <a:latin typeface="Arial" panose="020B0604020202020204" pitchFamily="34" charset="0"/>
              <a:cs typeface="Arial" panose="020B0604020202020204" pitchFamily="34" charset="0"/>
            </a:endParaRPr>
          </a:p>
        </p:txBody>
      </p:sp>
      <p:sp>
        <p:nvSpPr>
          <p:cNvPr id="57345" name="Content Placeholder 2"/>
          <p:cNvSpPr>
            <a:spLocks noGrp="1"/>
          </p:cNvSpPr>
          <p:nvPr>
            <p:ph idx="1"/>
          </p:nvPr>
        </p:nvSpPr>
        <p:spPr/>
        <p:txBody>
          <a:bodyPr/>
          <a:lstStyle/>
          <a:p>
            <a:pPr marL="233363" indent="-269875" eaLnBrk="1" hangingPunct="1">
              <a:spcAft>
                <a:spcPts val="1500"/>
              </a:spcAft>
              <a:buFont typeface="Arial" pitchFamily="34" charset="0"/>
              <a:buChar char="•"/>
            </a:pPr>
            <a:r>
              <a:rPr lang="en-US" altLang="en-US" dirty="0">
                <a:latin typeface="Arial" panose="020B0604020202020204" pitchFamily="34" charset="0"/>
                <a:ea typeface="ＭＳ Ｐゴシック" pitchFamily="34" charset="-128"/>
                <a:cs typeface="Arial" panose="020B0604020202020204" pitchFamily="34" charset="0"/>
              </a:rPr>
              <a:t>I</a:t>
            </a:r>
            <a:r>
              <a:rPr lang="en-US" altLang="en-US" dirty="0" smtClean="0">
                <a:latin typeface="Arial" panose="020B0604020202020204" pitchFamily="34" charset="0"/>
                <a:ea typeface="ＭＳ Ｐゴシック" pitchFamily="34" charset="-128"/>
                <a:cs typeface="Arial" panose="020B0604020202020204" pitchFamily="34" charset="0"/>
              </a:rPr>
              <a:t>ncluding in your own work </a:t>
            </a:r>
            <a:r>
              <a:rPr lang="en-US" altLang="en-US" b="1" dirty="0" smtClean="0">
                <a:latin typeface="Arial" panose="020B0604020202020204" pitchFamily="34" charset="0"/>
                <a:ea typeface="ＭＳ Ｐゴシック" pitchFamily="34" charset="-128"/>
                <a:cs typeface="Arial" panose="020B0604020202020204" pitchFamily="34" charset="0"/>
              </a:rPr>
              <a:t>extracts</a:t>
            </a:r>
            <a:r>
              <a:rPr lang="en-US" altLang="en-US" dirty="0" smtClean="0">
                <a:latin typeface="Arial" panose="020B0604020202020204" pitchFamily="34" charset="0"/>
                <a:ea typeface="ＭＳ Ｐゴシック" pitchFamily="34" charset="-128"/>
                <a:cs typeface="Arial" panose="020B0604020202020204" pitchFamily="34" charset="0"/>
              </a:rPr>
              <a:t> from another person’s work without the use of quotation marks or without crediting the source</a:t>
            </a:r>
          </a:p>
          <a:p>
            <a:pPr marL="233363" indent="-269875" eaLnBrk="1" hangingPunct="1">
              <a:spcAft>
                <a:spcPts val="1500"/>
              </a:spcAft>
              <a:buFont typeface="Arial" pitchFamily="34" charset="0"/>
              <a:buChar char="•"/>
            </a:pPr>
            <a:r>
              <a:rPr lang="en-US" altLang="en-US" dirty="0">
                <a:latin typeface="Arial" panose="020B0604020202020204" pitchFamily="34" charset="0"/>
                <a:ea typeface="ＭＳ Ｐゴシック" pitchFamily="34" charset="-128"/>
                <a:cs typeface="Arial" panose="020B0604020202020204" pitchFamily="34" charset="0"/>
              </a:rPr>
              <a:t>T</a:t>
            </a:r>
            <a:r>
              <a:rPr lang="en-US" altLang="en-US" dirty="0" smtClean="0">
                <a:latin typeface="Arial" panose="020B0604020202020204" pitchFamily="34" charset="0"/>
                <a:ea typeface="ＭＳ Ｐゴシック" pitchFamily="34" charset="-128"/>
                <a:cs typeface="Arial" panose="020B0604020202020204" pitchFamily="34" charset="0"/>
              </a:rPr>
              <a:t>he use of </a:t>
            </a:r>
            <a:r>
              <a:rPr lang="en-US" altLang="en-US" b="1" dirty="0" smtClean="0">
                <a:latin typeface="Arial" panose="020B0604020202020204" pitchFamily="34" charset="0"/>
                <a:ea typeface="ＭＳ Ｐゴシック" pitchFamily="34" charset="-128"/>
                <a:cs typeface="Arial" panose="020B0604020202020204" pitchFamily="34" charset="0"/>
              </a:rPr>
              <a:t>ideas</a:t>
            </a:r>
            <a:r>
              <a:rPr lang="en-US" altLang="en-US" dirty="0" smtClean="0">
                <a:latin typeface="Arial" panose="020B0604020202020204" pitchFamily="34" charset="0"/>
                <a:ea typeface="ＭＳ Ｐゴシック" pitchFamily="34" charset="-128"/>
                <a:cs typeface="Arial" panose="020B0604020202020204" pitchFamily="34" charset="0"/>
              </a:rPr>
              <a:t> of another person without acknowledgement of the source</a:t>
            </a:r>
          </a:p>
          <a:p>
            <a:pPr marL="233363" indent="-269875" eaLnBrk="1" hangingPunct="1">
              <a:spcAft>
                <a:spcPts val="1500"/>
              </a:spcAft>
              <a:buFont typeface="Arial" pitchFamily="34" charset="0"/>
              <a:buChar char="•"/>
            </a:pPr>
            <a:r>
              <a:rPr lang="en-US" altLang="en-US" b="1" dirty="0" smtClean="0">
                <a:latin typeface="Arial" panose="020B0604020202020204" pitchFamily="34" charset="0"/>
                <a:ea typeface="ＭＳ Ｐゴシック" pitchFamily="34" charset="-128"/>
                <a:cs typeface="Arial" panose="020B0604020202020204" pitchFamily="34" charset="0"/>
              </a:rPr>
              <a:t>Paraphrasing/summarizing</a:t>
            </a:r>
            <a:r>
              <a:rPr lang="en-US" altLang="en-US" dirty="0" smtClean="0">
                <a:latin typeface="Arial" panose="020B0604020202020204" pitchFamily="34" charset="0"/>
                <a:ea typeface="ＭＳ Ｐゴシック" pitchFamily="34" charset="-128"/>
                <a:cs typeface="Arial" panose="020B0604020202020204" pitchFamily="34" charset="0"/>
              </a:rPr>
              <a:t> another person’s work without acknowledgement</a:t>
            </a:r>
          </a:p>
          <a:p>
            <a:pPr marL="233363" indent="-269875" eaLnBrk="1" hangingPunct="1">
              <a:spcAft>
                <a:spcPts val="1500"/>
              </a:spcAft>
              <a:buFont typeface="Arial" pitchFamily="34" charset="0"/>
              <a:buChar char="•"/>
            </a:pPr>
            <a:r>
              <a:rPr lang="en-US" altLang="en-US" dirty="0">
                <a:latin typeface="Arial" panose="020B0604020202020204" pitchFamily="34" charset="0"/>
                <a:ea typeface="ＭＳ Ｐゴシック" pitchFamily="34" charset="-128"/>
                <a:cs typeface="Arial" panose="020B0604020202020204" pitchFamily="34" charset="0"/>
              </a:rPr>
              <a:t>S</a:t>
            </a:r>
            <a:r>
              <a:rPr lang="en-US" altLang="en-US" dirty="0" smtClean="0">
                <a:latin typeface="Arial" panose="020B0604020202020204" pitchFamily="34" charset="0"/>
                <a:ea typeface="ＭＳ Ｐゴシック" pitchFamily="34" charset="-128"/>
                <a:cs typeface="Arial" panose="020B0604020202020204" pitchFamily="34" charset="0"/>
              </a:rPr>
              <a:t>ubmitting a piece of work entirely as your own when it was produced in </a:t>
            </a:r>
            <a:r>
              <a:rPr lang="en-US" altLang="en-US" b="1" dirty="0" smtClean="0">
                <a:latin typeface="Arial" panose="020B0604020202020204" pitchFamily="34" charset="0"/>
                <a:ea typeface="ＭＳ Ｐゴシック" pitchFamily="34" charset="-128"/>
                <a:cs typeface="Arial" panose="020B0604020202020204" pitchFamily="34" charset="0"/>
              </a:rPr>
              <a:t>collaboration</a:t>
            </a:r>
            <a:r>
              <a:rPr lang="en-US" altLang="en-US" dirty="0" smtClean="0">
                <a:latin typeface="Arial" panose="020B0604020202020204" pitchFamily="34" charset="0"/>
                <a:ea typeface="ＭＳ Ｐゴシック" pitchFamily="34" charset="-128"/>
                <a:cs typeface="Arial" panose="020B0604020202020204" pitchFamily="34" charset="0"/>
              </a:rPr>
              <a:t> with others, and </a:t>
            </a:r>
            <a:r>
              <a:rPr lang="en-US" altLang="en-US" b="1" dirty="0" smtClean="0">
                <a:latin typeface="Arial" panose="020B0604020202020204" pitchFamily="34" charset="0"/>
                <a:ea typeface="ＭＳ Ｐゴシック" pitchFamily="34" charset="-128"/>
                <a:cs typeface="Arial" panose="020B0604020202020204" pitchFamily="34" charset="0"/>
              </a:rPr>
              <a:t>not declaring that this collaboration has taken place</a:t>
            </a:r>
          </a:p>
          <a:p>
            <a:pPr marL="233363" indent="-269875" eaLnBrk="1" hangingPunct="1">
              <a:spcAft>
                <a:spcPts val="1500"/>
              </a:spcAft>
              <a:buFont typeface="Arial" pitchFamily="34" charset="0"/>
              <a:buNone/>
            </a:pP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12</a:t>
            </a:fld>
            <a:endParaRPr lang="en-GB"/>
          </a:p>
        </p:txBody>
      </p:sp>
    </p:spTree>
    <p:extLst>
      <p:ext uri="{BB962C8B-B14F-4D97-AF65-F5344CB8AC3E}">
        <p14:creationId xmlns:p14="http://schemas.microsoft.com/office/powerpoint/2010/main" val="1943709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How to avoid plagiarism</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58369" name="Rectangle 3"/>
          <p:cNvSpPr>
            <a:spLocks noGrp="1" noChangeArrowheads="1"/>
          </p:cNvSpPr>
          <p:nvPr>
            <p:ph idx="1"/>
          </p:nvPr>
        </p:nvSpPr>
        <p:spPr>
          <a:xfrm>
            <a:off x="323850" y="1700212"/>
            <a:ext cx="8496300" cy="4609107"/>
          </a:xfrm>
        </p:spPr>
        <p:txBody>
          <a:bodyPr>
            <a:normAutofit fontScale="85000" lnSpcReduction="10000"/>
          </a:bodyPr>
          <a:lstStyle/>
          <a:p>
            <a:pPr marL="457200" indent="-457200" eaLnBrk="1" hangingPunct="1">
              <a:lnSpc>
                <a:spcPct val="120000"/>
              </a:lnSpc>
              <a:spcAft>
                <a:spcPts val="600"/>
              </a:spcAft>
              <a:buFont typeface="Georgia" pitchFamily="18" charset="0"/>
              <a:buAutoNum type="arabicPeriod"/>
            </a:pPr>
            <a:r>
              <a:rPr lang="en-GB" altLang="en-US" b="1" dirty="0" smtClean="0">
                <a:latin typeface="Arial" panose="020B0604020202020204" pitchFamily="34" charset="0"/>
                <a:ea typeface="ＭＳ Ｐゴシック" pitchFamily="34" charset="-128"/>
                <a:cs typeface="Arial" panose="020B0604020202020204" pitchFamily="34" charset="0"/>
              </a:rPr>
              <a:t>Quoting</a:t>
            </a:r>
            <a:r>
              <a:rPr lang="en-GB" altLang="en-US" dirty="0" smtClean="0">
                <a:latin typeface="Arial" panose="020B0604020202020204" pitchFamily="34" charset="0"/>
                <a:ea typeface="ＭＳ Ｐゴシック" pitchFamily="34" charset="-128"/>
                <a:cs typeface="Arial" panose="020B0604020202020204" pitchFamily="34" charset="0"/>
              </a:rPr>
              <a:t> any material directly copied from elsewhere</a:t>
            </a:r>
          </a:p>
          <a:p>
            <a:pPr marL="881063" lvl="3" indent="-342900" eaLnBrk="1" hangingPunct="1">
              <a:lnSpc>
                <a:spcPct val="120000"/>
              </a:lnSpc>
              <a:spcAft>
                <a:spcPts val="600"/>
              </a:spcAft>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but this should be limited to a few words, or a sentence or two !</a:t>
            </a:r>
          </a:p>
          <a:p>
            <a:pPr marL="881063" lvl="3" indent="-342900" eaLnBrk="1" hangingPunct="1">
              <a:lnSpc>
                <a:spcPct val="120000"/>
              </a:lnSpc>
              <a:spcAft>
                <a:spcPts val="600"/>
              </a:spcAft>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extensive quoting is bad practice and should be avoided !</a:t>
            </a:r>
            <a:endParaRPr lang="en-GB" altLang="en-US" b="1" dirty="0" smtClean="0">
              <a:latin typeface="Arial" panose="020B0604020202020204" pitchFamily="34" charset="0"/>
              <a:ea typeface="ＭＳ Ｐゴシック" pitchFamily="34" charset="-128"/>
              <a:cs typeface="Arial" panose="020B0604020202020204" pitchFamily="34" charset="0"/>
            </a:endParaRPr>
          </a:p>
          <a:p>
            <a:pPr marL="457200" indent="-457200" eaLnBrk="1" hangingPunct="1">
              <a:lnSpc>
                <a:spcPct val="120000"/>
              </a:lnSpc>
              <a:spcAft>
                <a:spcPts val="600"/>
              </a:spcAft>
              <a:buFont typeface="Georgia" pitchFamily="18" charset="0"/>
              <a:buAutoNum type="arabicPeriod"/>
            </a:pPr>
            <a:r>
              <a:rPr lang="en-GB" altLang="en-US" b="1" dirty="0" smtClean="0">
                <a:latin typeface="Arial" panose="020B0604020202020204" pitchFamily="34" charset="0"/>
                <a:ea typeface="ＭＳ Ｐゴシック" pitchFamily="34" charset="-128"/>
                <a:cs typeface="Arial" panose="020B0604020202020204" pitchFamily="34" charset="0"/>
              </a:rPr>
              <a:t>Paraphrasing</a:t>
            </a:r>
            <a:r>
              <a:rPr lang="en-GB" altLang="en-US" dirty="0" smtClean="0">
                <a:latin typeface="Arial" panose="020B0604020202020204" pitchFamily="34" charset="0"/>
                <a:ea typeface="ＭＳ Ｐゴシック" pitchFamily="34" charset="-128"/>
                <a:cs typeface="Arial" panose="020B0604020202020204" pitchFamily="34" charset="0"/>
              </a:rPr>
              <a:t> other people’</a:t>
            </a:r>
            <a:r>
              <a:rPr lang="en-GB" altLang="ja-JP" dirty="0" smtClean="0">
                <a:latin typeface="Arial" panose="020B0604020202020204" pitchFamily="34" charset="0"/>
                <a:ea typeface="ＭＳ Ｐゴシック" pitchFamily="34" charset="-128"/>
                <a:cs typeface="Arial" panose="020B0604020202020204" pitchFamily="34" charset="0"/>
              </a:rPr>
              <a:t>s work (i.e. describing it in your own words)</a:t>
            </a:r>
          </a:p>
          <a:p>
            <a:pPr marL="809625" lvl="2" indent="-269875" eaLnBrk="1" hangingPunct="1">
              <a:lnSpc>
                <a:spcPct val="120000"/>
              </a:lnSpc>
              <a:spcAft>
                <a:spcPts val="600"/>
              </a:spcAft>
              <a:buFont typeface="Arial" pitchFamily="34" charset="0"/>
              <a:buChar char="•"/>
            </a:pPr>
            <a:r>
              <a:rPr lang="en-GB" altLang="ja-JP" dirty="0" smtClean="0">
                <a:latin typeface="Arial" panose="020B0604020202020204" pitchFamily="34" charset="0"/>
                <a:ea typeface="ＭＳ Ｐゴシック" pitchFamily="34" charset="-128"/>
                <a:cs typeface="Arial" panose="020B0604020202020204" pitchFamily="34" charset="0"/>
              </a:rPr>
              <a:t>most of the time you should paraphrase rather than quote !</a:t>
            </a:r>
          </a:p>
          <a:p>
            <a:pPr marL="457200" indent="-457200" eaLnBrk="1" hangingPunct="1">
              <a:lnSpc>
                <a:spcPct val="120000"/>
              </a:lnSpc>
              <a:spcAft>
                <a:spcPts val="600"/>
              </a:spcAft>
              <a:buFont typeface="Georgia" pitchFamily="18" charset="0"/>
              <a:buAutoNum type="arabicPeriod"/>
            </a:pPr>
            <a:r>
              <a:rPr lang="en-GB" altLang="en-US" b="1" dirty="0" smtClean="0">
                <a:latin typeface="Arial" panose="020B0604020202020204" pitchFamily="34" charset="0"/>
                <a:ea typeface="ＭＳ Ｐゴシック" pitchFamily="34" charset="-128"/>
                <a:cs typeface="Arial" panose="020B0604020202020204" pitchFamily="34" charset="0"/>
              </a:rPr>
              <a:t>Citing</a:t>
            </a:r>
            <a:r>
              <a:rPr lang="en-GB" altLang="en-US" dirty="0" smtClean="0">
                <a:latin typeface="Arial" panose="020B0604020202020204" pitchFamily="34" charset="0"/>
                <a:ea typeface="ＭＳ Ｐゴシック" pitchFamily="34" charset="-128"/>
                <a:cs typeface="Arial" panose="020B0604020202020204" pitchFamily="34" charset="0"/>
              </a:rPr>
              <a:t>: follow the quotation or paraphrased material with a citation such as [3], which clearly identifies an item in your bibliography </a:t>
            </a:r>
          </a:p>
          <a:p>
            <a:pPr marL="457200" indent="-457200" eaLnBrk="1" hangingPunct="1">
              <a:lnSpc>
                <a:spcPct val="120000"/>
              </a:lnSpc>
              <a:spcAft>
                <a:spcPts val="600"/>
              </a:spcAft>
              <a:buFont typeface="Georgia" pitchFamily="18" charset="0"/>
              <a:buAutoNum type="arabicPeriod"/>
            </a:pPr>
            <a:r>
              <a:rPr lang="en-GB" altLang="en-US" b="1" dirty="0" smtClean="0">
                <a:latin typeface="Arial" panose="020B0604020202020204" pitchFamily="34" charset="0"/>
                <a:ea typeface="ＭＳ Ｐゴシック" pitchFamily="34" charset="-128"/>
                <a:cs typeface="Arial" panose="020B0604020202020204" pitchFamily="34" charset="0"/>
              </a:rPr>
              <a:t>References</a:t>
            </a:r>
            <a:r>
              <a:rPr lang="en-GB" altLang="en-US" dirty="0" smtClean="0">
                <a:latin typeface="Arial" panose="020B0604020202020204" pitchFamily="34" charset="0"/>
                <a:ea typeface="ＭＳ Ｐゴシック" pitchFamily="34" charset="-128"/>
                <a:cs typeface="Arial" panose="020B0604020202020204" pitchFamily="34" charset="0"/>
              </a:rPr>
              <a:t>: </a:t>
            </a:r>
            <a:r>
              <a:rPr lang="en-GB" altLang="en-US" dirty="0" smtClean="0">
                <a:latin typeface="Arial" panose="020B0604020202020204" pitchFamily="34" charset="0"/>
                <a:ea typeface="ＭＳ Ｐゴシック" pitchFamily="34" charset="-128"/>
                <a:cs typeface="Arial" panose="020B0604020202020204" pitchFamily="34" charset="0"/>
              </a:rPr>
              <a:t>Put the </a:t>
            </a:r>
            <a:r>
              <a:rPr lang="en-GB" altLang="en-US" dirty="0" smtClean="0">
                <a:latin typeface="Arial" panose="020B0604020202020204" pitchFamily="34" charset="0"/>
                <a:ea typeface="ＭＳ Ｐゴシック" pitchFamily="34" charset="-128"/>
                <a:cs typeface="Arial" panose="020B0604020202020204" pitchFamily="34" charset="0"/>
              </a:rPr>
              <a:t>references at </a:t>
            </a:r>
            <a:r>
              <a:rPr lang="en-GB" altLang="en-US" dirty="0" smtClean="0">
                <a:latin typeface="Arial" panose="020B0604020202020204" pitchFamily="34" charset="0"/>
                <a:ea typeface="ＭＳ Ｐゴシック" pitchFamily="34" charset="-128"/>
                <a:cs typeface="Arial" panose="020B0604020202020204" pitchFamily="34" charset="0"/>
              </a:rPr>
              <a:t>the end of your report, giving details such as title, author, and year for each source you have </a:t>
            </a:r>
            <a:r>
              <a:rPr lang="en-GB" altLang="en-US" dirty="0" smtClean="0">
                <a:latin typeface="Arial" panose="020B0604020202020204" pitchFamily="34" charset="0"/>
                <a:ea typeface="ＭＳ Ｐゴシック" pitchFamily="34" charset="-128"/>
                <a:cs typeface="Arial" panose="020B0604020202020204" pitchFamily="34" charset="0"/>
              </a:rPr>
              <a:t>cited. </a:t>
            </a:r>
            <a:r>
              <a:rPr lang="en-GB" altLang="en-US" sz="2400" b="1" dirty="0" smtClean="0">
                <a:latin typeface="Arial" panose="020B0604020202020204" pitchFamily="34" charset="0"/>
                <a:ea typeface="ＭＳ Ｐゴシック" pitchFamily="34" charset="-128"/>
                <a:cs typeface="Arial" panose="020B0604020202020204" pitchFamily="34" charset="0"/>
              </a:rPr>
              <a:t>You </a:t>
            </a:r>
            <a:r>
              <a:rPr lang="en-GB" altLang="en-US" sz="2400" b="1" dirty="0" smtClean="0">
                <a:latin typeface="Arial" panose="020B0604020202020204" pitchFamily="34" charset="0"/>
                <a:ea typeface="ＭＳ Ｐゴシック" pitchFamily="34" charset="-128"/>
                <a:cs typeface="Arial" panose="020B0604020202020204" pitchFamily="34" charset="0"/>
              </a:rPr>
              <a:t>must do this for all sources!</a:t>
            </a:r>
            <a:endParaRPr lang="en-US" altLang="en-US" sz="2400" b="1"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13</a:t>
            </a:fld>
            <a:endParaRPr lang="en-GB"/>
          </a:p>
        </p:txBody>
      </p:sp>
    </p:spTree>
    <p:extLst>
      <p:ext uri="{BB962C8B-B14F-4D97-AF65-F5344CB8AC3E}">
        <p14:creationId xmlns:p14="http://schemas.microsoft.com/office/powerpoint/2010/main" val="974942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Examples of using quotes</a:t>
            </a:r>
            <a:r>
              <a:rPr lang="mr-IN" altLang="en-US" dirty="0" smtClean="0">
                <a:latin typeface="Arial" panose="020B0604020202020204" pitchFamily="34" charset="0"/>
                <a:ea typeface="ＭＳ Ｐゴシック" pitchFamily="34" charset="-128"/>
                <a:cs typeface="Arial" panose="020B0604020202020204" pitchFamily="34" charset="0"/>
              </a:rPr>
              <a:t>…</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62466" name="Rectangle 3"/>
          <p:cNvSpPr>
            <a:spLocks noGrp="1" noChangeArrowheads="1"/>
          </p:cNvSpPr>
          <p:nvPr>
            <p:ph idx="1"/>
          </p:nvPr>
        </p:nvSpPr>
        <p:spPr>
          <a:xfrm>
            <a:off x="323850" y="1700212"/>
            <a:ext cx="8496300" cy="5157787"/>
          </a:xfrm>
        </p:spPr>
        <p:txBody>
          <a:bodyPr>
            <a:normAutofit fontScale="77500" lnSpcReduction="20000"/>
          </a:bodyPr>
          <a:lstStyle/>
          <a:p>
            <a:pPr marL="269875" indent="-269875" eaLnBrk="1" hangingPunct="1">
              <a:lnSpc>
                <a:spcPct val="110000"/>
              </a:lnSpc>
              <a:spcAft>
                <a:spcPts val="900"/>
              </a:spcAft>
              <a:buFont typeface="Arial" pitchFamily="34" charset="0"/>
              <a:buChar char="•"/>
            </a:pPr>
            <a:r>
              <a:rPr lang="en-GB" altLang="en-US" sz="2600" dirty="0" smtClean="0">
                <a:latin typeface="Arial" charset="0"/>
                <a:ea typeface="Arial" charset="0"/>
                <a:cs typeface="Arial" charset="0"/>
              </a:rPr>
              <a:t>The easiest and clearest way to identify a quotation is with quotation marks </a:t>
            </a:r>
            <a:r>
              <a:rPr lang="ja-JP" altLang="en-GB" sz="2600" b="1" dirty="0" smtClean="0">
                <a:latin typeface="Arial" charset="0"/>
                <a:ea typeface="Arial" charset="0"/>
                <a:cs typeface="Arial" charset="0"/>
              </a:rPr>
              <a:t>“</a:t>
            </a:r>
            <a:r>
              <a:rPr lang="en-GB" altLang="ja-JP" sz="2600" b="1" dirty="0" smtClean="0">
                <a:latin typeface="Arial" charset="0"/>
                <a:ea typeface="Arial" charset="0"/>
                <a:cs typeface="Arial" charset="0"/>
              </a:rPr>
              <a:t>…</a:t>
            </a:r>
            <a:r>
              <a:rPr lang="ja-JP" altLang="en-GB" sz="2600" b="1" dirty="0" smtClean="0">
                <a:latin typeface="Arial" charset="0"/>
                <a:ea typeface="Arial" charset="0"/>
                <a:cs typeface="Arial" charset="0"/>
              </a:rPr>
              <a:t>”</a:t>
            </a:r>
            <a:endParaRPr lang="en-GB" altLang="ja-JP" sz="2600" b="1" dirty="0" smtClean="0">
              <a:latin typeface="Arial" charset="0"/>
              <a:ea typeface="Arial" charset="0"/>
              <a:cs typeface="Arial" charset="0"/>
            </a:endParaRPr>
          </a:p>
          <a:p>
            <a:pPr marL="269875" lvl="1" indent="0" algn="ctr" eaLnBrk="1" hangingPunct="1">
              <a:lnSpc>
                <a:spcPct val="110000"/>
              </a:lnSpc>
              <a:spcAft>
                <a:spcPts val="900"/>
              </a:spcAft>
              <a:buNone/>
            </a:pPr>
            <a:r>
              <a:rPr lang="ja-JP" altLang="en-GB" sz="2600" i="1" dirty="0" smtClean="0">
                <a:latin typeface="Arial" charset="0"/>
                <a:ea typeface="Arial" charset="0"/>
                <a:cs typeface="Arial" charset="0"/>
              </a:rPr>
              <a:t>“</a:t>
            </a:r>
            <a:r>
              <a:rPr lang="en-US" altLang="ja-JP" sz="2600" i="1" dirty="0" smtClean="0">
                <a:latin typeface="Arial" charset="0"/>
                <a:ea typeface="Arial" charset="0"/>
                <a:cs typeface="Arial" charset="0"/>
              </a:rPr>
              <a:t>Testing shows the presence, not the absence of bugs.</a:t>
            </a:r>
            <a:r>
              <a:rPr lang="en-US" altLang="en-US" sz="2600" i="1" dirty="0" smtClean="0">
                <a:latin typeface="Arial" charset="0"/>
                <a:ea typeface="Arial" charset="0"/>
                <a:cs typeface="Arial" charset="0"/>
              </a:rPr>
              <a:t>”</a:t>
            </a:r>
            <a:r>
              <a:rPr lang="en-US" altLang="ja-JP" sz="2600" i="1" dirty="0" smtClean="0">
                <a:latin typeface="Arial" charset="0"/>
                <a:ea typeface="Arial" charset="0"/>
                <a:cs typeface="Arial" charset="0"/>
              </a:rPr>
              <a:t> [1]</a:t>
            </a:r>
          </a:p>
          <a:p>
            <a:pPr marL="269875" lvl="1" indent="0" eaLnBrk="1" hangingPunct="1">
              <a:lnSpc>
                <a:spcPct val="110000"/>
              </a:lnSpc>
              <a:spcAft>
                <a:spcPts val="900"/>
              </a:spcAft>
              <a:buNone/>
            </a:pPr>
            <a:endParaRPr lang="en-US" altLang="ja-JP" sz="2600" dirty="0" smtClean="0">
              <a:latin typeface="Arial" charset="0"/>
              <a:ea typeface="Arial" charset="0"/>
              <a:cs typeface="Arial" charset="0"/>
            </a:endParaRPr>
          </a:p>
          <a:p>
            <a:pPr marL="269875" indent="-269875" eaLnBrk="1" hangingPunct="1">
              <a:lnSpc>
                <a:spcPct val="110000"/>
              </a:lnSpc>
              <a:spcAft>
                <a:spcPts val="900"/>
              </a:spcAft>
              <a:buFont typeface="Arial" pitchFamily="34" charset="0"/>
              <a:buChar char="•"/>
            </a:pPr>
            <a:r>
              <a:rPr lang="en-GB" altLang="en-US" sz="2600" dirty="0" smtClean="0">
                <a:latin typeface="Arial" charset="0"/>
                <a:ea typeface="Arial" charset="0"/>
                <a:cs typeface="Arial" charset="0"/>
              </a:rPr>
              <a:t>An alternative is to indent, or display, the quoted material, which is usually in italics</a:t>
            </a:r>
          </a:p>
          <a:p>
            <a:pPr marL="71437" indent="-269875">
              <a:lnSpc>
                <a:spcPct val="110000"/>
              </a:lnSpc>
              <a:spcAft>
                <a:spcPts val="900"/>
              </a:spcAft>
              <a:buFont typeface="Arial" pitchFamily="34" charset="0"/>
              <a:buNone/>
            </a:pPr>
            <a:r>
              <a:rPr lang="en-US" altLang="en-US" sz="2600" dirty="0" smtClean="0">
                <a:latin typeface="Arial" charset="0"/>
                <a:ea typeface="Arial" charset="0"/>
                <a:cs typeface="Arial" charset="0"/>
              </a:rPr>
              <a:t>	           </a:t>
            </a:r>
            <a:r>
              <a:rPr lang="en-US" altLang="en-US" sz="2600" i="1" dirty="0" smtClean="0">
                <a:latin typeface="Arial" charset="0"/>
                <a:ea typeface="Arial" charset="0"/>
                <a:cs typeface="Arial" charset="0"/>
              </a:rPr>
              <a:t>Testing shows the presence, not the absence of bugs</a:t>
            </a:r>
            <a:r>
              <a:rPr lang="en-US" altLang="en-US" sz="2600" i="1" dirty="0" smtClean="0">
                <a:latin typeface="Arial" charset="0"/>
                <a:ea typeface="Arial" charset="0"/>
                <a:cs typeface="Arial" charset="0"/>
              </a:rPr>
              <a:t>.[</a:t>
            </a:r>
            <a:r>
              <a:rPr lang="en-US" altLang="en-US" sz="2600" i="1" dirty="0" smtClean="0">
                <a:latin typeface="Arial" charset="0"/>
                <a:ea typeface="Arial" charset="0"/>
                <a:cs typeface="Arial" charset="0"/>
              </a:rPr>
              <a:t>1]</a:t>
            </a:r>
          </a:p>
          <a:p>
            <a:pPr marL="539750" lvl="1" indent="-269875" eaLnBrk="1" hangingPunct="1">
              <a:lnSpc>
                <a:spcPct val="110000"/>
              </a:lnSpc>
              <a:spcAft>
                <a:spcPts val="900"/>
              </a:spcAft>
              <a:buFont typeface="Arial" pitchFamily="34" charset="0"/>
              <a:buNone/>
            </a:pPr>
            <a:endParaRPr lang="en-US" altLang="en-US" sz="2600" i="1" dirty="0" smtClean="0">
              <a:latin typeface="Arial" charset="0"/>
              <a:ea typeface="Arial" charset="0"/>
              <a:cs typeface="Arial" charset="0"/>
            </a:endParaRPr>
          </a:p>
          <a:p>
            <a:pPr marL="269875" indent="-269875" eaLnBrk="1" hangingPunct="1">
              <a:lnSpc>
                <a:spcPct val="110000"/>
              </a:lnSpc>
              <a:spcAft>
                <a:spcPts val="900"/>
              </a:spcAft>
              <a:buFont typeface="Arial" pitchFamily="34" charset="0"/>
              <a:buChar char="•"/>
            </a:pPr>
            <a:r>
              <a:rPr lang="en-US" altLang="ja-JP" sz="2600" dirty="0" smtClean="0">
                <a:latin typeface="Arial" charset="0"/>
                <a:ea typeface="Arial" charset="0"/>
                <a:cs typeface="Arial" charset="0"/>
              </a:rPr>
              <a:t>But </a:t>
            </a:r>
            <a:r>
              <a:rPr lang="en-US" altLang="ja-JP" sz="2600" dirty="0" smtClean="0">
                <a:latin typeface="Arial" charset="0"/>
                <a:ea typeface="Arial" charset="0"/>
                <a:cs typeface="Arial" charset="0"/>
              </a:rPr>
              <a:t>only use quotations if paraphrasing </a:t>
            </a:r>
            <a:r>
              <a:rPr lang="en-US" altLang="ja-JP" sz="2600" dirty="0" smtClean="0">
                <a:latin typeface="Arial" charset="0"/>
                <a:ea typeface="Arial" charset="0"/>
                <a:cs typeface="Arial" charset="0"/>
              </a:rPr>
              <a:t>diminishes the value of the message!</a:t>
            </a:r>
          </a:p>
          <a:p>
            <a:pPr marL="612775" lvl="2" indent="-342900" eaLnBrk="1" hangingPunct="1">
              <a:lnSpc>
                <a:spcPct val="110000"/>
              </a:lnSpc>
              <a:spcAft>
                <a:spcPts val="900"/>
              </a:spcAft>
              <a:buFont typeface="Arial" pitchFamily="34" charset="0"/>
              <a:buChar char="•"/>
            </a:pPr>
            <a:r>
              <a:rPr lang="en-US" altLang="ja-JP" sz="2600" dirty="0" smtClean="0">
                <a:latin typeface="Arial" charset="0"/>
                <a:ea typeface="Arial" charset="0"/>
                <a:cs typeface="Arial" charset="0"/>
              </a:rPr>
              <a:t>For example </a:t>
            </a:r>
            <a:r>
              <a:rPr lang="en-GB" altLang="ja-JP" sz="2600" dirty="0" smtClean="0">
                <a:latin typeface="Arial" charset="0"/>
                <a:ea typeface="Arial" charset="0"/>
                <a:cs typeface="Arial" charset="0"/>
              </a:rPr>
              <a:t>here is a longer quote: </a:t>
            </a:r>
            <a:r>
              <a:rPr lang="ja-JP" altLang="en-GB" sz="2600" i="1" dirty="0" smtClean="0">
                <a:latin typeface="Arial" charset="0"/>
                <a:ea typeface="Arial" charset="0"/>
                <a:cs typeface="Arial" charset="0"/>
              </a:rPr>
              <a:t>“</a:t>
            </a:r>
            <a:r>
              <a:rPr lang="en-US" altLang="ja-JP" sz="2600" i="1" dirty="0" smtClean="0">
                <a:latin typeface="Arial" charset="0"/>
                <a:ea typeface="Arial" charset="0"/>
                <a:cs typeface="Arial" charset="0"/>
              </a:rPr>
              <a:t>the other pre-eminent name in British Computing, Maurice Wilkes, arguably contributed rather more than Turing, certainly in practical terms, but is much less prominent in the popular perception</a:t>
            </a:r>
            <a:r>
              <a:rPr lang="en-US" altLang="en-US" sz="2600" i="1" dirty="0" smtClean="0">
                <a:latin typeface="Arial" charset="0"/>
                <a:ea typeface="Arial" charset="0"/>
                <a:cs typeface="Arial" charset="0"/>
              </a:rPr>
              <a:t>”</a:t>
            </a:r>
            <a:r>
              <a:rPr lang="en-US" altLang="ja-JP" sz="2600" i="1" dirty="0" smtClean="0">
                <a:latin typeface="Arial" charset="0"/>
                <a:ea typeface="Arial" charset="0"/>
                <a:cs typeface="Arial" charset="0"/>
              </a:rPr>
              <a:t> [4]</a:t>
            </a:r>
          </a:p>
          <a:p>
            <a:pPr marL="269875" indent="-269875" eaLnBrk="1" hangingPunct="1">
              <a:spcAft>
                <a:spcPts val="900"/>
              </a:spcAft>
              <a:buFont typeface="Arial" pitchFamily="34" charset="0"/>
              <a:buChar char="•"/>
            </a:pPr>
            <a:endParaRPr lang="en-US" altLang="ja-JP"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14</a:t>
            </a:fld>
            <a:endParaRPr lang="en-GB"/>
          </a:p>
        </p:txBody>
      </p:sp>
    </p:spTree>
    <p:extLst>
      <p:ext uri="{BB962C8B-B14F-4D97-AF65-F5344CB8AC3E}">
        <p14:creationId xmlns:p14="http://schemas.microsoft.com/office/powerpoint/2010/main" val="3997753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323850" y="1700212"/>
            <a:ext cx="8496300" cy="5041155"/>
          </a:xfrm>
        </p:spPr>
        <p:txBody>
          <a:bodyPr>
            <a:normAutofit fontScale="85000" lnSpcReduction="20000"/>
          </a:bodyPr>
          <a:lstStyle/>
          <a:p>
            <a:pPr>
              <a:lnSpc>
                <a:spcPct val="120000"/>
              </a:lnSpc>
            </a:pPr>
            <a:r>
              <a:rPr lang="en-GB" dirty="0" smtClean="0">
                <a:latin typeface="Arial" panose="020B0604020202020204" pitchFamily="34" charset="0"/>
                <a:cs typeface="Arial" panose="020B0604020202020204" pitchFamily="34" charset="0"/>
              </a:rPr>
              <a:t>It is easy and clear to </a:t>
            </a:r>
            <a:r>
              <a:rPr lang="en-GB" dirty="0" smtClean="0">
                <a:latin typeface="Arial" panose="020B0604020202020204" pitchFamily="34" charset="0"/>
                <a:cs typeface="Arial" panose="020B0604020202020204" pitchFamily="34" charset="0"/>
              </a:rPr>
              <a:t>identify a quotation </a:t>
            </a:r>
            <a:r>
              <a:rPr lang="en-GB" dirty="0" smtClean="0">
                <a:latin typeface="Arial" panose="020B0604020202020204" pitchFamily="34" charset="0"/>
                <a:cs typeface="Arial" panose="020B0604020202020204" pitchFamily="34" charset="0"/>
              </a:rPr>
              <a:t>with </a:t>
            </a:r>
            <a:r>
              <a:rPr lang="en-GB" dirty="0" smtClean="0">
                <a:latin typeface="Arial" panose="020B0604020202020204" pitchFamily="34" charset="0"/>
                <a:cs typeface="Arial" panose="020B0604020202020204" pitchFamily="34" charset="0"/>
              </a:rPr>
              <a:t>quote marks “…” </a:t>
            </a:r>
            <a:r>
              <a:rPr lang="en-GB" dirty="0" smtClean="0">
                <a:latin typeface="Arial" panose="020B0604020202020204" pitchFamily="34" charset="0"/>
                <a:cs typeface="Arial" panose="020B0604020202020204" pitchFamily="34" charset="0"/>
              </a:rPr>
              <a:t>‘…’ as shown below</a:t>
            </a:r>
            <a:endParaRPr lang="en-GB" dirty="0" smtClean="0">
              <a:latin typeface="Arial" panose="020B0604020202020204" pitchFamily="34" charset="0"/>
              <a:cs typeface="Arial" panose="020B0604020202020204" pitchFamily="34" charset="0"/>
            </a:endParaRPr>
          </a:p>
          <a:p>
            <a:pPr marL="0" indent="0">
              <a:lnSpc>
                <a:spcPct val="120000"/>
              </a:lnSpc>
              <a:buNone/>
            </a:pPr>
            <a:r>
              <a:rPr lang="en-GB" b="1" dirty="0" smtClean="0">
                <a:solidFill>
                  <a:schemeClr val="bg2">
                    <a:lumMod val="50000"/>
                  </a:schemeClr>
                </a:solidFill>
                <a:latin typeface="Arial" panose="020B0604020202020204" pitchFamily="34" charset="0"/>
                <a:cs typeface="Arial" panose="020B0604020202020204" pitchFamily="34" charset="0"/>
              </a:rPr>
              <a:t>“</a:t>
            </a:r>
            <a:r>
              <a:rPr lang="en-US" dirty="0" smtClean="0">
                <a:solidFill>
                  <a:schemeClr val="bg2">
                    <a:lumMod val="50000"/>
                  </a:schemeClr>
                </a:solidFill>
                <a:latin typeface="Arial" panose="020B0604020202020204" pitchFamily="34" charset="0"/>
                <a:cs typeface="Arial" panose="020B0604020202020204" pitchFamily="34" charset="0"/>
              </a:rPr>
              <a:t>the </a:t>
            </a:r>
            <a:r>
              <a:rPr lang="en-US" dirty="0" smtClean="0">
                <a:solidFill>
                  <a:schemeClr val="bg2">
                    <a:lumMod val="50000"/>
                  </a:schemeClr>
                </a:solidFill>
                <a:latin typeface="Arial" panose="020B0604020202020204" pitchFamily="34" charset="0"/>
                <a:cs typeface="Arial" panose="020B0604020202020204" pitchFamily="34" charset="0"/>
              </a:rPr>
              <a:t>other pre-eminent name in British Computing, Maurice Wilkes, arguably contributed rather more than Turing, certainly in practical terms, but is much less prominent in the popular </a:t>
            </a:r>
            <a:r>
              <a:rPr lang="en-US" dirty="0" smtClean="0">
                <a:solidFill>
                  <a:schemeClr val="bg2">
                    <a:lumMod val="50000"/>
                  </a:schemeClr>
                </a:solidFill>
                <a:latin typeface="Arial" panose="020B0604020202020204" pitchFamily="34" charset="0"/>
                <a:cs typeface="Arial" panose="020B0604020202020204" pitchFamily="34" charset="0"/>
              </a:rPr>
              <a:t>perception</a:t>
            </a:r>
            <a:r>
              <a:rPr lang="en-US" dirty="0" smtClean="0">
                <a:solidFill>
                  <a:schemeClr val="bg2">
                    <a:lumMod val="50000"/>
                  </a:schemeClr>
                </a:solidFill>
                <a:latin typeface="Arial" panose="020B0604020202020204" pitchFamily="34" charset="0"/>
                <a:cs typeface="Arial" panose="020B0604020202020204" pitchFamily="34" charset="0"/>
              </a:rPr>
              <a:t>”</a:t>
            </a:r>
            <a:r>
              <a:rPr lang="en-US" dirty="0" smtClean="0">
                <a:solidFill>
                  <a:schemeClr val="bg2">
                    <a:lumMod val="50000"/>
                  </a:schemeClr>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[4] </a:t>
            </a:r>
            <a:r>
              <a:rPr lang="en-US" dirty="0" smtClean="0">
                <a:latin typeface="Arial" panose="020B0604020202020204" pitchFamily="34" charset="0"/>
                <a:cs typeface="Arial" panose="020B0604020202020204" pitchFamily="34" charset="0"/>
              </a:rPr>
              <a:t>However, Turing’s contribution towards </a:t>
            </a:r>
          </a:p>
          <a:p>
            <a:pPr>
              <a:lnSpc>
                <a:spcPct val="120000"/>
              </a:lnSpc>
            </a:pPr>
            <a:r>
              <a:rPr lang="en-GB" dirty="0" smtClean="0">
                <a:latin typeface="Arial" panose="020B0604020202020204" pitchFamily="34" charset="0"/>
                <a:cs typeface="Arial" panose="020B0604020202020204" pitchFamily="34" charset="0"/>
              </a:rPr>
              <a:t>An alternative is to indent, or display, the quoted material, which is usually in italics and sometimes </a:t>
            </a:r>
            <a:r>
              <a:rPr lang="en-GB" dirty="0" smtClean="0">
                <a:latin typeface="Arial" panose="020B0604020202020204" pitchFamily="34" charset="0"/>
                <a:cs typeface="Arial" panose="020B0604020202020204" pitchFamily="34" charset="0"/>
              </a:rPr>
              <a:t>indented. This is less clear (coloured text included for the slide only)</a:t>
            </a:r>
            <a:endParaRPr lang="en-GB" dirty="0" smtClean="0">
              <a:latin typeface="Arial" panose="020B0604020202020204" pitchFamily="34" charset="0"/>
              <a:cs typeface="Arial" panose="020B0604020202020204" pitchFamily="34" charset="0"/>
            </a:endParaRPr>
          </a:p>
          <a:p>
            <a:pPr lvl="2" indent="0">
              <a:lnSpc>
                <a:spcPct val="120000"/>
              </a:lnSpc>
              <a:buNone/>
            </a:pPr>
            <a:r>
              <a:rPr lang="en-US" i="1" dirty="0" smtClean="0">
                <a:solidFill>
                  <a:srgbClr val="7030A0"/>
                </a:solidFill>
                <a:latin typeface="Arial" panose="020B0604020202020204" pitchFamily="34" charset="0"/>
                <a:cs typeface="Arial" panose="020B0604020202020204" pitchFamily="34" charset="0"/>
              </a:rPr>
              <a:t>The other pre-eminent name in British Computing, Maurice Wilkes, arguably contributed rather more than Turing, certainly in practical terms, but is much less prominent in the popular perception </a:t>
            </a:r>
            <a:r>
              <a:rPr lang="en-US" dirty="0" smtClean="0">
                <a:solidFill>
                  <a:srgbClr val="7030A0"/>
                </a:solidFill>
                <a:latin typeface="Arial" panose="020B0604020202020204" pitchFamily="34" charset="0"/>
                <a:cs typeface="Arial" panose="020B0604020202020204" pitchFamily="34" charset="0"/>
              </a:rPr>
              <a:t>[4] </a:t>
            </a:r>
            <a:r>
              <a:rPr lang="en-US" dirty="0" smtClean="0">
                <a:latin typeface="Arial" panose="020B0604020202020204" pitchFamily="34" charset="0"/>
                <a:cs typeface="Arial" panose="020B0604020202020204" pitchFamily="34" charset="0"/>
              </a:rPr>
              <a:t>However, Turing’s contribution towards </a:t>
            </a:r>
            <a:r>
              <a:rPr lang="en-US" dirty="0" smtClean="0">
                <a:latin typeface="Arial" panose="020B0604020202020204" pitchFamily="34" charset="0"/>
                <a:cs typeface="Arial" panose="020B0604020202020204" pitchFamily="34" charset="0"/>
              </a:rPr>
              <a:t>…</a:t>
            </a:r>
          </a:p>
        </p:txBody>
      </p:sp>
      <p:sp>
        <p:nvSpPr>
          <p:cNvPr id="75778" name="Rectangle 2"/>
          <p:cNvSpPr>
            <a:spLocks noGrp="1" noChangeArrowheads="1"/>
          </p:cNvSpPr>
          <p:nvPr>
            <p:ph type="title"/>
          </p:nvPr>
        </p:nvSpPr>
        <p:spPr/>
        <p:txBody>
          <a:bodyPr/>
          <a:lstStyle/>
          <a:p>
            <a:r>
              <a:rPr lang="en-GB" dirty="0" smtClean="0">
                <a:latin typeface="Arial" panose="020B0604020202020204" pitchFamily="34" charset="0"/>
                <a:cs typeface="Arial" panose="020B0604020202020204" pitchFamily="34" charset="0"/>
              </a:rPr>
              <a:t>How to quote</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CB76B4D-260D-4EC1-9A8A-CDDCEAC88FCA}" type="slidenum">
              <a:rPr lang="en-GB" smtClean="0"/>
              <a:pPr/>
              <a:t>15</a:t>
            </a:fld>
            <a:endParaRPr lang="en-GB"/>
          </a:p>
        </p:txBody>
      </p:sp>
    </p:spTree>
    <p:extLst>
      <p:ext uri="{BB962C8B-B14F-4D97-AF65-F5344CB8AC3E}">
        <p14:creationId xmlns:p14="http://schemas.microsoft.com/office/powerpoint/2010/main" val="770153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323849" y="1721148"/>
            <a:ext cx="8496300" cy="4696122"/>
          </a:xfrm>
        </p:spPr>
        <p:txBody>
          <a:bodyPr>
            <a:noAutofit/>
          </a:bodyPr>
          <a:lstStyle/>
          <a:p>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robably the clearest way is to indent the text on both sides and enclose it in quote marks, also writing explanatory/linking text before and after the quote</a:t>
            </a:r>
            <a:r>
              <a:rPr lang="mr-IN" sz="2000" dirty="0" smtClean="0">
                <a:latin typeface="Arial" panose="020B0604020202020204" pitchFamily="34" charset="0"/>
                <a:cs typeface="Arial" panose="020B0604020202020204" pitchFamily="34" charset="0"/>
              </a:rPr>
              <a:t>…</a:t>
            </a:r>
            <a:endParaRPr lang="en-GB" sz="2000" dirty="0" smtClean="0">
              <a:latin typeface="Arial" panose="020B0604020202020204" pitchFamily="34" charset="0"/>
              <a:cs typeface="Arial" panose="020B0604020202020204" pitchFamily="34" charset="0"/>
            </a:endParaRPr>
          </a:p>
          <a:p>
            <a:pPr marL="468313" lvl="1" indent="0">
              <a:buNone/>
            </a:pPr>
            <a:r>
              <a:rPr lang="en-GB" sz="2000" dirty="0" smtClean="0">
                <a:latin typeface="Arial" panose="020B0604020202020204" pitchFamily="34" charset="0"/>
                <a:cs typeface="Arial" panose="020B0604020202020204" pitchFamily="34" charset="0"/>
              </a:rPr>
              <a:t>When considering the key figures in the the development of computing in the UK</a:t>
            </a:r>
          </a:p>
          <a:p>
            <a:pPr marL="468313" lvl="1" indent="0">
              <a:buNone/>
            </a:pPr>
            <a:endParaRPr lang="en-GB" sz="2000" dirty="0" smtClean="0">
              <a:latin typeface="Arial" panose="020B0604020202020204" pitchFamily="34" charset="0"/>
              <a:cs typeface="Arial" panose="020B0604020202020204" pitchFamily="34" charset="0"/>
            </a:endParaRPr>
          </a:p>
          <a:p>
            <a:pPr marL="0" indent="0">
              <a:buNone/>
            </a:pPr>
            <a:endParaRPr lang="en-US" sz="2000" dirty="0" smtClean="0">
              <a:solidFill>
                <a:schemeClr val="bg2">
                  <a:lumMod val="50000"/>
                </a:schemeClr>
              </a:solidFill>
              <a:latin typeface="Arial" panose="020B0604020202020204" pitchFamily="34" charset="0"/>
              <a:cs typeface="Arial" panose="020B0604020202020204" pitchFamily="34" charset="0"/>
            </a:endParaRPr>
          </a:p>
          <a:p>
            <a:pPr marL="0" indent="0">
              <a:buNone/>
            </a:pPr>
            <a:endParaRPr lang="en-US" sz="2000" dirty="0">
              <a:solidFill>
                <a:schemeClr val="bg2">
                  <a:lumMod val="50000"/>
                </a:schemeClr>
              </a:solidFill>
              <a:latin typeface="Arial" panose="020B0604020202020204" pitchFamily="34" charset="0"/>
              <a:cs typeface="Arial" panose="020B0604020202020204" pitchFamily="34" charset="0"/>
            </a:endParaRPr>
          </a:p>
          <a:p>
            <a:pPr marL="468313" lvl="1" indent="0">
              <a:buNone/>
            </a:pPr>
            <a:r>
              <a:rPr lang="en-US" sz="2000" dirty="0" smtClean="0">
                <a:latin typeface="Arial" panose="020B0604020202020204" pitchFamily="34" charset="0"/>
                <a:cs typeface="Arial" panose="020B0604020202020204" pitchFamily="34" charset="0"/>
              </a:rPr>
              <a:t>However</a:t>
            </a:r>
            <a:r>
              <a:rPr lang="en-US" sz="2000" dirty="0" smtClean="0">
                <a:latin typeface="Arial" panose="020B0604020202020204" pitchFamily="34" charset="0"/>
                <a:cs typeface="Arial" panose="020B0604020202020204" pitchFamily="34" charset="0"/>
              </a:rPr>
              <a:t>, Turing’s contribution towards </a:t>
            </a:r>
          </a:p>
        </p:txBody>
      </p:sp>
      <p:sp>
        <p:nvSpPr>
          <p:cNvPr id="75778" name="Rectangle 2"/>
          <p:cNvSpPr>
            <a:spLocks noGrp="1" noChangeArrowheads="1"/>
          </p:cNvSpPr>
          <p:nvPr>
            <p:ph type="title"/>
          </p:nvPr>
        </p:nvSpPr>
        <p:spPr/>
        <p:txBody>
          <a:bodyPr/>
          <a:lstStyle/>
          <a:p>
            <a:r>
              <a:rPr lang="en-GB" dirty="0" smtClean="0">
                <a:latin typeface="Arial" panose="020B0604020202020204" pitchFamily="34" charset="0"/>
                <a:cs typeface="Arial" panose="020B0604020202020204" pitchFamily="34" charset="0"/>
              </a:rPr>
              <a:t>Really clear quotations</a:t>
            </a:r>
            <a:r>
              <a:rPr lang="mr-IN"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54261" y="5804653"/>
            <a:ext cx="9252519"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400" dirty="0" smtClean="0"/>
              <a:t>Beware: </a:t>
            </a:r>
            <a:br>
              <a:rPr lang="en-GB" sz="2400" dirty="0" smtClean="0"/>
            </a:br>
            <a:r>
              <a:rPr lang="en-GB" sz="2400" dirty="0" smtClean="0"/>
              <a:t>A report which is mostly direct quotes will not get a good mark!</a:t>
            </a:r>
            <a:endParaRPr lang="en-GB" sz="2400" dirty="0"/>
          </a:p>
        </p:txBody>
      </p:sp>
      <p:sp>
        <p:nvSpPr>
          <p:cNvPr id="3" name="Rectangle 2"/>
          <p:cNvSpPr/>
          <p:nvPr/>
        </p:nvSpPr>
        <p:spPr>
          <a:xfrm>
            <a:off x="1259632" y="3573016"/>
            <a:ext cx="6192688" cy="1323439"/>
          </a:xfrm>
          <a:prstGeom prst="rect">
            <a:avLst/>
          </a:prstGeom>
        </p:spPr>
        <p:txBody>
          <a:bodyPr wrap="square">
            <a:spAutoFit/>
          </a:bodyPr>
          <a:lstStyle/>
          <a:p>
            <a:pPr indent="-114300" algn="l"/>
            <a:r>
              <a:rPr lang="en-GB" sz="2000" b="1"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other pre-eminent name in British Computing, Maurice Wilkes, arguably contributed rather more than Turing, certainly in practical terms, but is much less prominent in the popular </a:t>
            </a:r>
            <a:r>
              <a:rPr lang="en-US" sz="2000" dirty="0" smtClean="0">
                <a:latin typeface="Arial" panose="020B0604020202020204" pitchFamily="34" charset="0"/>
                <a:cs typeface="Arial" panose="020B0604020202020204" pitchFamily="34" charset="0"/>
              </a:rPr>
              <a:t>perception.” </a:t>
            </a:r>
            <a:r>
              <a:rPr lang="en-US" sz="2000" dirty="0">
                <a:latin typeface="Arial" panose="020B0604020202020204" pitchFamily="34" charset="0"/>
                <a:cs typeface="Arial" panose="020B0604020202020204" pitchFamily="34" charset="0"/>
              </a:rPr>
              <a:t>[1] </a:t>
            </a:r>
          </a:p>
        </p:txBody>
      </p:sp>
      <p:sp>
        <p:nvSpPr>
          <p:cNvPr id="4" name="Slide Number Placeholder 3"/>
          <p:cNvSpPr>
            <a:spLocks noGrp="1"/>
          </p:cNvSpPr>
          <p:nvPr>
            <p:ph type="sldNum" sz="quarter" idx="12"/>
          </p:nvPr>
        </p:nvSpPr>
        <p:spPr/>
        <p:txBody>
          <a:bodyPr/>
          <a:lstStyle/>
          <a:p>
            <a:fld id="{6CB76B4D-260D-4EC1-9A8A-CDDCEAC88FCA}" type="slidenum">
              <a:rPr lang="en-GB" smtClean="0"/>
              <a:pPr/>
              <a:t>16</a:t>
            </a:fld>
            <a:endParaRPr lang="en-GB"/>
          </a:p>
        </p:txBody>
      </p:sp>
    </p:spTree>
    <p:extLst>
      <p:ext uri="{BB962C8B-B14F-4D97-AF65-F5344CB8AC3E}">
        <p14:creationId xmlns:p14="http://schemas.microsoft.com/office/powerpoint/2010/main" val="5456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323850" y="1700212"/>
            <a:ext cx="8496300" cy="5157787"/>
          </a:xfrm>
        </p:spPr>
        <p:txBody>
          <a:bodyPr>
            <a:normAutofit fontScale="70000" lnSpcReduction="20000"/>
          </a:bodyPr>
          <a:lstStyle/>
          <a:p>
            <a:r>
              <a:rPr lang="en-GB" b="1" dirty="0" smtClean="0">
                <a:latin typeface="Arial" panose="020B0604020202020204" pitchFamily="34" charset="0"/>
                <a:cs typeface="Arial" panose="020B0604020202020204" pitchFamily="34" charset="0"/>
              </a:rPr>
              <a:t>In th</a:t>
            </a:r>
            <a:r>
              <a:rPr lang="en-GB" b="1" dirty="0" smtClean="0">
                <a:latin typeface="Arial" panose="020B0604020202020204" pitchFamily="34" charset="0"/>
                <a:cs typeface="Arial" panose="020B0604020202020204" pitchFamily="34" charset="0"/>
              </a:rPr>
              <a:t>e </a:t>
            </a:r>
            <a:r>
              <a:rPr lang="en-GB" b="1" dirty="0" smtClean="0">
                <a:latin typeface="Arial" panose="020B0604020202020204" pitchFamily="34" charset="0"/>
                <a:cs typeface="Arial" panose="020B0604020202020204" pitchFamily="34" charset="0"/>
              </a:rPr>
              <a:t>vast </a:t>
            </a:r>
            <a:r>
              <a:rPr lang="en-GB" b="1" dirty="0" smtClean="0">
                <a:latin typeface="Arial" panose="020B0604020202020204" pitchFamily="34" charset="0"/>
                <a:cs typeface="Arial" panose="020B0604020202020204" pitchFamily="34" charset="0"/>
              </a:rPr>
              <a:t>majority of </a:t>
            </a:r>
            <a:r>
              <a:rPr lang="en-GB" b="1" dirty="0" smtClean="0">
                <a:latin typeface="Arial" panose="020B0604020202020204" pitchFamily="34" charset="0"/>
                <a:cs typeface="Arial" panose="020B0604020202020204" pitchFamily="34" charset="0"/>
              </a:rPr>
              <a:t>cases you will paraphrase rather than quote</a:t>
            </a:r>
            <a:endParaRPr lang="en-GB" b="1"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Copyright law only allows you to copy small amounts of text (one or two line)</a:t>
            </a:r>
          </a:p>
          <a:p>
            <a:pPr lvl="1"/>
            <a:r>
              <a:rPr lang="en-GB" dirty="0">
                <a:latin typeface="Arial" panose="020B0604020202020204" pitchFamily="34" charset="0"/>
                <a:cs typeface="Arial" panose="020B0604020202020204" pitchFamily="34" charset="0"/>
              </a:rPr>
              <a:t>L</a:t>
            </a:r>
            <a:r>
              <a:rPr lang="en-GB" dirty="0" smtClean="0">
                <a:latin typeface="Arial" panose="020B0604020202020204" pitchFamily="34" charset="0"/>
                <a:cs typeface="Arial" panose="020B0604020202020204" pitchFamily="34" charset="0"/>
              </a:rPr>
              <a:t>onger quotes require the author to give permission</a:t>
            </a:r>
          </a:p>
          <a:p>
            <a:r>
              <a:rPr lang="en-GB" dirty="0" smtClean="0">
                <a:latin typeface="Arial" panose="020B0604020202020204" pitchFamily="34" charset="0"/>
                <a:cs typeface="Arial" panose="020B0604020202020204" pitchFamily="34" charset="0"/>
              </a:rPr>
              <a:t>In such cases you should paraphrase the source by putting the material in your own words</a:t>
            </a:r>
          </a:p>
          <a:p>
            <a:pPr marL="750887" lvl="2" indent="-342900">
              <a:lnSpc>
                <a:spcPct val="100000"/>
              </a:lnSpc>
              <a:spcAft>
                <a:spcPct val="70000"/>
              </a:spcAft>
            </a:pPr>
            <a:r>
              <a:rPr lang="en-GB" b="1" dirty="0">
                <a:solidFill>
                  <a:schemeClr val="tx2">
                    <a:lumMod val="90000"/>
                    <a:lumOff val="10000"/>
                  </a:schemeClr>
                </a:solidFill>
                <a:latin typeface="Arial" panose="020B0604020202020204" pitchFamily="34" charset="0"/>
                <a:cs typeface="Arial" panose="020B0604020202020204" pitchFamily="34" charset="0"/>
              </a:rPr>
              <a:t>‘[…] </a:t>
            </a:r>
            <a:r>
              <a:rPr lang="en-US" b="1" dirty="0">
                <a:solidFill>
                  <a:schemeClr val="tx2">
                    <a:lumMod val="90000"/>
                    <a:lumOff val="10000"/>
                  </a:schemeClr>
                </a:solidFill>
                <a:latin typeface="Arial" panose="020B0604020202020204" pitchFamily="34" charset="0"/>
                <a:cs typeface="Arial" panose="020B0604020202020204" pitchFamily="34" charset="0"/>
              </a:rPr>
              <a:t>the other pre-eminent name in British Computing, Maurice Wilkes, arguably contributed rather more than Turing, certainly in practical terms, but is much less prominent in the popular perception’ </a:t>
            </a:r>
            <a:r>
              <a:rPr lang="en-US" b="1" dirty="0" smtClean="0">
                <a:solidFill>
                  <a:schemeClr val="tx2">
                    <a:lumMod val="90000"/>
                    <a:lumOff val="10000"/>
                  </a:schemeClr>
                </a:solidFill>
                <a:latin typeface="Arial" panose="020B0604020202020204" pitchFamily="34" charset="0"/>
                <a:cs typeface="Arial" panose="020B0604020202020204" pitchFamily="34" charset="0"/>
              </a:rPr>
              <a:t>[4] </a:t>
            </a:r>
            <a:r>
              <a:rPr lang="en-US" b="1" dirty="0">
                <a:solidFill>
                  <a:schemeClr val="tx2">
                    <a:lumMod val="90000"/>
                    <a:lumOff val="10000"/>
                  </a:schemeClr>
                </a:solidFill>
                <a:latin typeface="Arial" panose="020B0604020202020204" pitchFamily="34" charset="0"/>
                <a:cs typeface="Arial" panose="020B0604020202020204" pitchFamily="34" charset="0"/>
              </a:rPr>
              <a:t>However, Turing’s contribution towards </a:t>
            </a:r>
            <a:r>
              <a:rPr lang="en-US" b="1" dirty="0" smtClean="0">
                <a:solidFill>
                  <a:schemeClr val="tx2">
                    <a:lumMod val="90000"/>
                    <a:lumOff val="10000"/>
                  </a:schemeClr>
                </a:solidFill>
                <a:latin typeface="Arial" panose="020B0604020202020204" pitchFamily="34" charset="0"/>
                <a:cs typeface="Arial" panose="020B0604020202020204" pitchFamily="34" charset="0"/>
              </a:rPr>
              <a:t>[…]</a:t>
            </a:r>
          </a:p>
          <a:p>
            <a:pPr marL="407987" lvl="2" indent="0">
              <a:lnSpc>
                <a:spcPct val="100000"/>
              </a:lnSpc>
              <a:spcAft>
                <a:spcPct val="70000"/>
              </a:spcAft>
              <a:buNone/>
            </a:pPr>
            <a:r>
              <a:rPr lang="en-US" dirty="0" smtClean="0">
                <a:latin typeface="Arial" panose="020B0604020202020204" pitchFamily="34" charset="0"/>
                <a:cs typeface="Arial" panose="020B0604020202020204" pitchFamily="34" charset="0"/>
              </a:rPr>
              <a:t>Can be paraphrased as</a:t>
            </a:r>
            <a:endParaRPr lang="en-US" dirty="0" smtClean="0">
              <a:latin typeface="Arial" panose="020B0604020202020204" pitchFamily="34" charset="0"/>
              <a:cs typeface="Arial" panose="020B0604020202020204" pitchFamily="34" charset="0"/>
            </a:endParaRPr>
          </a:p>
          <a:p>
            <a:pPr marL="750887" lvl="2" indent="-342900">
              <a:lnSpc>
                <a:spcPct val="100000"/>
              </a:lnSpc>
              <a:spcAft>
                <a:spcPct val="70000"/>
              </a:spcAft>
            </a:pPr>
            <a:r>
              <a:rPr lang="en-GB" b="1" dirty="0" smtClean="0">
                <a:solidFill>
                  <a:srgbClr val="7030A0"/>
                </a:solidFill>
                <a:latin typeface="Arial" panose="020B0604020202020204" pitchFamily="34" charset="0"/>
                <a:cs typeface="Arial" panose="020B0604020202020204" pitchFamily="34" charset="0"/>
              </a:rPr>
              <a:t>Wilkes, though not as famous as Turing, perhaps made greater practical contribution</a:t>
            </a:r>
          </a:p>
          <a:p>
            <a:r>
              <a:rPr lang="en-GB" dirty="0" smtClean="0">
                <a:latin typeface="Arial" panose="020B0604020202020204" pitchFamily="34" charset="0"/>
                <a:cs typeface="Arial" panose="020B0604020202020204" pitchFamily="34" charset="0"/>
              </a:rPr>
              <a:t>You </a:t>
            </a:r>
            <a:r>
              <a:rPr lang="en-GB" dirty="0" smtClean="0">
                <a:latin typeface="Arial" panose="020B0604020202020204" pitchFamily="34" charset="0"/>
                <a:cs typeface="Arial" panose="020B0604020202020204" pitchFamily="34" charset="0"/>
              </a:rPr>
              <a:t>also </a:t>
            </a:r>
            <a:r>
              <a:rPr lang="en-GB" dirty="0" smtClean="0">
                <a:latin typeface="Arial" panose="020B0604020202020204" pitchFamily="34" charset="0"/>
                <a:cs typeface="Arial" panose="020B0604020202020204" pitchFamily="34" charset="0"/>
              </a:rPr>
              <a:t>paraphrase to make sure your report flows smoothly and reads well</a:t>
            </a:r>
          </a:p>
          <a:p>
            <a:pPr lvl="1"/>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 sequence of quotations can confuse your reader</a:t>
            </a:r>
          </a:p>
          <a:p>
            <a:r>
              <a:rPr lang="en-GB" dirty="0" smtClean="0">
                <a:latin typeface="Arial" panose="020B0604020202020204" pitchFamily="34" charset="0"/>
                <a:cs typeface="Arial" panose="020B0604020202020204" pitchFamily="34" charset="0"/>
              </a:rPr>
              <a:t>Paraphrasing demonstrates your understanding of the material, as you comment on, evaluate, and summarize the key points of the source in your own words</a:t>
            </a:r>
            <a:endParaRPr lang="en-US" dirty="0">
              <a:latin typeface="Arial" panose="020B0604020202020204" pitchFamily="34" charset="0"/>
              <a:cs typeface="Arial" panose="020B0604020202020204" pitchFamily="34" charset="0"/>
            </a:endParaRPr>
          </a:p>
        </p:txBody>
      </p:sp>
      <p:sp>
        <p:nvSpPr>
          <p:cNvPr id="76802" name="Rectangle 2"/>
          <p:cNvSpPr>
            <a:spLocks noGrp="1" noChangeArrowheads="1"/>
          </p:cNvSpPr>
          <p:nvPr>
            <p:ph type="title"/>
          </p:nvPr>
        </p:nvSpPr>
        <p:spPr/>
        <p:txBody>
          <a:bodyPr/>
          <a:lstStyle/>
          <a:p>
            <a:r>
              <a:rPr lang="en-GB" dirty="0" smtClean="0">
                <a:latin typeface="Arial" panose="020B0604020202020204" pitchFamily="34" charset="0"/>
                <a:cs typeface="Arial" panose="020B0604020202020204" pitchFamily="34" charset="0"/>
              </a:rPr>
              <a:t>Turning a quote into paraphrasing</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17</a:t>
            </a:fld>
            <a:endParaRPr lang="en-GB"/>
          </a:p>
        </p:txBody>
      </p:sp>
    </p:spTree>
    <p:extLst>
      <p:ext uri="{BB962C8B-B14F-4D97-AF65-F5344CB8AC3E}">
        <p14:creationId xmlns:p14="http://schemas.microsoft.com/office/powerpoint/2010/main" val="1551819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GB" dirty="0">
                <a:latin typeface="Arial" panose="020B0604020202020204" pitchFamily="34" charset="0"/>
                <a:cs typeface="Arial" panose="020B0604020202020204" pitchFamily="34" charset="0"/>
              </a:rPr>
              <a:t>P</a:t>
            </a:r>
            <a:r>
              <a:rPr lang="en-GB" dirty="0" smtClean="0">
                <a:latin typeface="Arial" panose="020B0604020202020204" pitchFamily="34" charset="0"/>
                <a:cs typeface="Arial" panose="020B0604020202020204" pitchFamily="34" charset="0"/>
              </a:rPr>
              <a:t>lagiarism vs Paraphrasing</a:t>
            </a:r>
            <a:endParaRPr lang="en-US" dirty="0">
              <a:latin typeface="Arial" panose="020B0604020202020204" pitchFamily="34" charset="0"/>
              <a:cs typeface="Arial" panose="020B0604020202020204" pitchFamily="34" charset="0"/>
            </a:endParaRPr>
          </a:p>
        </p:txBody>
      </p:sp>
      <p:sp>
        <p:nvSpPr>
          <p:cNvPr id="98307" name="Rectangle 3"/>
          <p:cNvSpPr>
            <a:spLocks noGrp="1" noChangeArrowheads="1"/>
          </p:cNvSpPr>
          <p:nvPr>
            <p:ph sz="half" idx="1"/>
          </p:nvPr>
        </p:nvSpPr>
        <p:spPr/>
        <p:txBody>
          <a:bodyPr>
            <a:normAutofit/>
          </a:bodyPr>
          <a:lstStyle/>
          <a:p>
            <a:r>
              <a:rPr lang="en-GB" dirty="0" smtClean="0">
                <a:latin typeface="Arial" panose="020B0604020202020204" pitchFamily="34" charset="0"/>
                <a:cs typeface="Arial" panose="020B0604020202020204" pitchFamily="34" charset="0"/>
              </a:rPr>
              <a:t>It is plagiarism </a:t>
            </a:r>
            <a:r>
              <a:rPr lang="en-GB" dirty="0" smtClean="0">
                <a:latin typeface="Arial" panose="020B0604020202020204" pitchFamily="34" charset="0"/>
                <a:cs typeface="Arial" panose="020B0604020202020204" pitchFamily="34" charset="0"/>
              </a:rPr>
              <a:t>if </a:t>
            </a:r>
            <a:r>
              <a:rPr lang="en-GB" dirty="0" smtClean="0">
                <a:latin typeface="Arial" panose="020B0604020202020204" pitchFamily="34" charset="0"/>
                <a:cs typeface="Arial" panose="020B0604020202020204" pitchFamily="34" charset="0"/>
              </a:rPr>
              <a:t>you</a:t>
            </a:r>
            <a:r>
              <a:rPr lang="mr-IN" dirty="0" smtClean="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T</a:t>
            </a:r>
            <a:r>
              <a:rPr lang="en-GB" dirty="0" smtClean="0">
                <a:latin typeface="Arial" panose="020B0604020202020204" pitchFamily="34" charset="0"/>
                <a:cs typeface="Arial" panose="020B0604020202020204" pitchFamily="34" charset="0"/>
              </a:rPr>
              <a:t>ake too much from one source, </a:t>
            </a:r>
          </a:p>
          <a:p>
            <a:pPr lvl="1"/>
            <a:r>
              <a:rPr lang="en-GB" dirty="0">
                <a:latin typeface="Arial" panose="020B0604020202020204" pitchFamily="34" charset="0"/>
                <a:cs typeface="Arial" panose="020B0604020202020204" pitchFamily="34" charset="0"/>
              </a:rPr>
              <a:t>O</a:t>
            </a:r>
            <a:r>
              <a:rPr lang="en-GB" dirty="0" smtClean="0">
                <a:latin typeface="Arial" panose="020B0604020202020204" pitchFamily="34" charset="0"/>
                <a:cs typeface="Arial" panose="020B0604020202020204" pitchFamily="34" charset="0"/>
              </a:rPr>
              <a:t>nly replace some words with </a:t>
            </a:r>
            <a:r>
              <a:rPr lang="en-GB" dirty="0" smtClean="0">
                <a:latin typeface="Arial" panose="020B0604020202020204" pitchFamily="34" charset="0"/>
                <a:cs typeface="Arial" panose="020B0604020202020204" pitchFamily="34" charset="0"/>
              </a:rPr>
              <a:t>synonyms,</a:t>
            </a:r>
          </a:p>
          <a:p>
            <a:pPr lvl="1"/>
            <a:r>
              <a:rPr lang="en-GB" dirty="0" smtClean="0">
                <a:latin typeface="Arial" panose="020B0604020202020204" pitchFamily="34" charset="0"/>
                <a:cs typeface="Arial" panose="020B0604020202020204" pitchFamily="34" charset="0"/>
              </a:rPr>
              <a:t>Simply </a:t>
            </a:r>
            <a:r>
              <a:rPr lang="en-GB" dirty="0" smtClean="0">
                <a:latin typeface="Arial" panose="020B0604020202020204" pitchFamily="34" charset="0"/>
                <a:cs typeface="Arial" panose="020B0604020202020204" pitchFamily="34" charset="0"/>
              </a:rPr>
              <a:t>swap words or phrases round to make the sentence look </a:t>
            </a:r>
            <a:r>
              <a:rPr lang="en-GB" dirty="0" smtClean="0">
                <a:latin typeface="Arial" panose="020B0604020202020204" pitchFamily="34" charset="0"/>
                <a:cs typeface="Arial" panose="020B0604020202020204" pitchFamily="34" charset="0"/>
              </a:rPr>
              <a:t>different</a:t>
            </a:r>
            <a:endParaRPr lang="en-GB" dirty="0" smtClean="0">
              <a:latin typeface="Arial" panose="020B0604020202020204" pitchFamily="34" charset="0"/>
              <a:cs typeface="Arial" panose="020B0604020202020204" pitchFamily="34" charset="0"/>
            </a:endParaRPr>
          </a:p>
        </p:txBody>
      </p:sp>
      <p:sp>
        <p:nvSpPr>
          <p:cNvPr id="2" name="Content Placeholder 1"/>
          <p:cNvSpPr>
            <a:spLocks noGrp="1"/>
          </p:cNvSpPr>
          <p:nvPr>
            <p:ph sz="half" idx="2"/>
          </p:nvPr>
        </p:nvSpPr>
        <p:spPr/>
        <p:txBody>
          <a:bodyPr/>
          <a:lstStyle/>
          <a:p>
            <a:r>
              <a:rPr lang="en-GB" dirty="0">
                <a:latin typeface="Arial" panose="020B0604020202020204" pitchFamily="34" charset="0"/>
                <a:cs typeface="Arial" panose="020B0604020202020204" pitchFamily="34" charset="0"/>
              </a:rPr>
              <a:t>Instead you must</a:t>
            </a:r>
          </a:p>
          <a:p>
            <a:pPr lvl="1"/>
            <a:r>
              <a:rPr lang="en-GB" dirty="0">
                <a:latin typeface="Arial" panose="020B0604020202020204" pitchFamily="34" charset="0"/>
                <a:cs typeface="Arial" panose="020B0604020202020204" pitchFamily="34" charset="0"/>
              </a:rPr>
              <a:t>Summarise the key points from your source</a:t>
            </a:r>
          </a:p>
          <a:p>
            <a:pPr lvl="1"/>
            <a:r>
              <a:rPr lang="en-GB" dirty="0">
                <a:latin typeface="Arial" panose="020B0604020202020204" pitchFamily="34" charset="0"/>
                <a:cs typeface="Arial" panose="020B0604020202020204" pitchFamily="34" charset="0"/>
              </a:rPr>
              <a:t>Use your own words and phrases</a:t>
            </a:r>
          </a:p>
          <a:p>
            <a:pPr lvl="1"/>
            <a:r>
              <a:rPr lang="en-GB" dirty="0">
                <a:latin typeface="Arial" panose="020B0604020202020204" pitchFamily="34" charset="0"/>
                <a:cs typeface="Arial" panose="020B0604020202020204" pitchFamily="34" charset="0"/>
              </a:rPr>
              <a:t>Comment on and evaluate your source</a:t>
            </a:r>
            <a:endParaRPr lang="en-US" dirty="0">
              <a:latin typeface="Arial" panose="020B0604020202020204" pitchFamily="34" charset="0"/>
              <a:cs typeface="Arial" panose="020B0604020202020204" pitchFamily="34" charset="0"/>
            </a:endParaRPr>
          </a:p>
          <a:p>
            <a:endParaRPr lang="en-GB" dirty="0"/>
          </a:p>
        </p:txBody>
      </p:sp>
      <p:sp>
        <p:nvSpPr>
          <p:cNvPr id="3" name="Slide Number Placeholder 2"/>
          <p:cNvSpPr>
            <a:spLocks noGrp="1"/>
          </p:cNvSpPr>
          <p:nvPr>
            <p:ph type="sldNum" sz="quarter" idx="12"/>
          </p:nvPr>
        </p:nvSpPr>
        <p:spPr/>
        <p:txBody>
          <a:bodyPr/>
          <a:lstStyle/>
          <a:p>
            <a:fld id="{C1AC07C0-4185-4980-AEF7-9C22F08CAECA}" type="slidenum">
              <a:rPr lang="en-GB" smtClean="0"/>
              <a:pPr/>
              <a:t>18</a:t>
            </a:fld>
            <a:endParaRPr lang="en-GB"/>
          </a:p>
        </p:txBody>
      </p:sp>
    </p:spTree>
    <p:extLst>
      <p:ext uri="{BB962C8B-B14F-4D97-AF65-F5344CB8AC3E}">
        <p14:creationId xmlns:p14="http://schemas.microsoft.com/office/powerpoint/2010/main" val="3242318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Academic Integrity - why </a:t>
            </a:r>
            <a:r>
              <a:rPr lang="en-GB" dirty="0" smtClean="0">
                <a:latin typeface="Arial" panose="020B0604020202020204" pitchFamily="34" charset="0"/>
                <a:cs typeface="Arial" panose="020B0604020202020204" pitchFamily="34" charset="0"/>
              </a:rPr>
              <a:t>is it </a:t>
            </a:r>
            <a:r>
              <a:rPr lang="en-GB" dirty="0" smtClean="0">
                <a:latin typeface="Arial" panose="020B0604020202020204" pitchFamily="34" charset="0"/>
                <a:cs typeface="Arial" panose="020B0604020202020204" pitchFamily="34" charset="0"/>
              </a:rPr>
              <a:t>important?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0" indent="0">
              <a:buNone/>
            </a:pPr>
            <a:r>
              <a:rPr lang="en-GB" altLang="ja-JP" i="1" dirty="0" smtClean="0">
                <a:latin typeface="Arial" panose="020B0604020202020204" pitchFamily="34" charset="0"/>
                <a:ea typeface="ＭＳ Ｐゴシック" pitchFamily="34" charset="-128"/>
                <a:cs typeface="Arial" panose="020B0604020202020204" pitchFamily="34" charset="0"/>
              </a:rPr>
              <a:t>“a </a:t>
            </a:r>
            <a:r>
              <a:rPr lang="en-GB" altLang="ja-JP" i="1" dirty="0">
                <a:latin typeface="Arial" panose="020B0604020202020204" pitchFamily="34" charset="0"/>
                <a:ea typeface="ＭＳ Ｐゴシック" pitchFamily="34" charset="-128"/>
                <a:cs typeface="Arial" panose="020B0604020202020204" pitchFamily="34" charset="0"/>
              </a:rPr>
              <a:t>commitment, even in the face of adversity, to five fundamental values: </a:t>
            </a:r>
            <a:r>
              <a:rPr lang="en-GB" altLang="ja-JP" b="1" i="1" dirty="0">
                <a:latin typeface="Arial" panose="020B0604020202020204" pitchFamily="34" charset="0"/>
                <a:ea typeface="ＭＳ Ｐゴシック" pitchFamily="34" charset="-128"/>
                <a:cs typeface="Arial" panose="020B0604020202020204" pitchFamily="34" charset="0"/>
              </a:rPr>
              <a:t>honesty, trust, fairness, respect, and </a:t>
            </a:r>
            <a:r>
              <a:rPr lang="en-GB" altLang="ja-JP" b="1" i="1" dirty="0" smtClean="0">
                <a:latin typeface="Arial" panose="020B0604020202020204" pitchFamily="34" charset="0"/>
                <a:ea typeface="ＭＳ Ｐゴシック" pitchFamily="34" charset="-128"/>
                <a:cs typeface="Arial" panose="020B0604020202020204" pitchFamily="34" charset="0"/>
              </a:rPr>
              <a:t>responsibility</a:t>
            </a:r>
            <a:r>
              <a:rPr lang="en-GB" altLang="ja-JP" i="1" dirty="0" smtClean="0">
                <a:latin typeface="Arial" panose="020B0604020202020204" pitchFamily="34" charset="0"/>
                <a:ea typeface="ＭＳ Ｐゴシック" pitchFamily="34" charset="-128"/>
                <a:cs typeface="Arial" panose="020B0604020202020204" pitchFamily="34" charset="0"/>
              </a:rPr>
              <a:t>”</a:t>
            </a:r>
          </a:p>
          <a:p>
            <a:pPr marL="0" indent="0" algn="r">
              <a:buNone/>
            </a:pPr>
            <a:r>
              <a:rPr lang="en-GB" dirty="0" smtClean="0">
                <a:latin typeface="Arial" panose="020B0604020202020204" pitchFamily="34" charset="0"/>
                <a:ea typeface="ＭＳ Ｐゴシック" pitchFamily="34" charset="-128"/>
                <a:cs typeface="Arial" panose="020B0604020202020204" pitchFamily="34" charset="0"/>
              </a:rPr>
              <a:t>[Center for Academic Integrity]</a:t>
            </a:r>
          </a:p>
          <a:p>
            <a:pPr marL="0" indent="0">
              <a:buNone/>
            </a:pPr>
            <a:r>
              <a:rPr lang="en-GB" b="1" u="sng" dirty="0" smtClean="0">
                <a:latin typeface="Arial" panose="020B0604020202020204" pitchFamily="34" charset="0"/>
                <a:ea typeface="ＭＳ Ｐゴシック" pitchFamily="34" charset="-128"/>
                <a:cs typeface="Arial" panose="020B0604020202020204" pitchFamily="34" charset="0"/>
              </a:rPr>
              <a:t>Why is it </a:t>
            </a:r>
            <a:r>
              <a:rPr lang="en-GB" b="1" u="sng" dirty="0" smtClean="0">
                <a:latin typeface="Arial" panose="020B0604020202020204" pitchFamily="34" charset="0"/>
                <a:ea typeface="ＭＳ Ｐゴシック" pitchFamily="34" charset="-128"/>
                <a:cs typeface="Arial" panose="020B0604020202020204" pitchFamily="34" charset="0"/>
              </a:rPr>
              <a:t>important/</a:t>
            </a:r>
            <a:endParaRPr lang="en-GB" b="1" u="sng" dirty="0" smtClean="0">
              <a:latin typeface="Arial" panose="020B0604020202020204" pitchFamily="34" charset="0"/>
              <a:ea typeface="ＭＳ Ｐゴシック" pitchFamily="34" charset="-128"/>
              <a:cs typeface="Arial" panose="020B0604020202020204" pitchFamily="34" charset="0"/>
            </a:endParaRPr>
          </a:p>
          <a:p>
            <a:pPr marL="269875" lvl="1" indent="-269875">
              <a:lnSpc>
                <a:spcPct val="110000"/>
              </a:lnSpc>
              <a:spcAft>
                <a:spcPts val="900"/>
              </a:spcAft>
              <a:buFont typeface="Arial" pitchFamily="34" charset="0"/>
              <a:buChar char="•"/>
            </a:pPr>
            <a:r>
              <a:rPr lang="en-US" altLang="en-US" dirty="0" smtClean="0">
                <a:latin typeface="Arial" panose="020B0604020202020204" pitchFamily="34" charset="0"/>
                <a:ea typeface="ＭＳ Ｐゴシック" pitchFamily="34" charset="-128"/>
                <a:cs typeface="Arial" panose="020B0604020202020204" pitchFamily="34" charset="0"/>
              </a:rPr>
              <a:t>We </a:t>
            </a:r>
            <a:r>
              <a:rPr lang="en-US" altLang="en-US" dirty="0">
                <a:latin typeface="Arial" panose="020B0604020202020204" pitchFamily="34" charset="0"/>
                <a:ea typeface="ＭＳ Ｐゴシック" pitchFamily="34" charset="-128"/>
                <a:cs typeface="Arial" panose="020B0604020202020204" pitchFamily="34" charset="0"/>
              </a:rPr>
              <a:t>want to assess </a:t>
            </a:r>
            <a:r>
              <a:rPr lang="en-GB" altLang="en-US" b="1" dirty="0">
                <a:latin typeface="Arial" panose="020B0604020202020204" pitchFamily="34" charset="0"/>
                <a:ea typeface="ＭＳ Ｐゴシック" pitchFamily="34" charset="-128"/>
                <a:cs typeface="Arial" panose="020B0604020202020204" pitchFamily="34" charset="0"/>
              </a:rPr>
              <a:t>your own </a:t>
            </a:r>
            <a:r>
              <a:rPr lang="en-GB" altLang="en-US" dirty="0">
                <a:latin typeface="Arial" panose="020B0604020202020204" pitchFamily="34" charset="0"/>
                <a:ea typeface="ＭＳ Ｐゴシック" pitchFamily="34" charset="-128"/>
                <a:cs typeface="Arial" panose="020B0604020202020204" pitchFamily="34" charset="0"/>
              </a:rPr>
              <a:t>knowledge and understanding</a:t>
            </a:r>
            <a:r>
              <a:rPr lang="en-GB" altLang="en-US" i="1" dirty="0">
                <a:latin typeface="Arial" panose="020B0604020202020204" pitchFamily="34" charset="0"/>
                <a:ea typeface="ＭＳ Ｐゴシック" pitchFamily="34" charset="-128"/>
                <a:cs typeface="Arial" panose="020B0604020202020204" pitchFamily="34" charset="0"/>
              </a:rPr>
              <a:t> </a:t>
            </a:r>
            <a:r>
              <a:rPr lang="en-GB" altLang="en-US" dirty="0">
                <a:latin typeface="Arial" panose="020B0604020202020204" pitchFamily="34" charset="0"/>
                <a:ea typeface="ＭＳ Ｐゴシック" pitchFamily="34" charset="-128"/>
                <a:cs typeface="Arial" panose="020B0604020202020204" pitchFamily="34" charset="0"/>
              </a:rPr>
              <a:t>of the learning outcomes of a </a:t>
            </a:r>
            <a:r>
              <a:rPr lang="en-GB" altLang="en-US" dirty="0" smtClean="0">
                <a:latin typeface="Arial" panose="020B0604020202020204" pitchFamily="34" charset="0"/>
                <a:ea typeface="ＭＳ Ｐゴシック" pitchFamily="34" charset="-128"/>
                <a:cs typeface="Arial" panose="020B0604020202020204" pitchFamily="34" charset="0"/>
              </a:rPr>
              <a:t>degree</a:t>
            </a:r>
            <a:endParaRPr lang="en-GB" altLang="en-US" dirty="0">
              <a:latin typeface="Arial" panose="020B0604020202020204" pitchFamily="34" charset="0"/>
              <a:ea typeface="ＭＳ Ｐゴシック" pitchFamily="34" charset="-128"/>
              <a:cs typeface="Arial" panose="020B0604020202020204" pitchFamily="34" charset="0"/>
            </a:endParaRPr>
          </a:p>
          <a:p>
            <a:pPr marL="269875" lvl="1" indent="-269875">
              <a:lnSpc>
                <a:spcPct val="110000"/>
              </a:lnSpc>
              <a:spcAft>
                <a:spcPts val="900"/>
              </a:spcAft>
              <a:buFont typeface="Arial" pitchFamily="34" charset="0"/>
              <a:buChar char="•"/>
            </a:pPr>
            <a:r>
              <a:rPr lang="en-US" altLang="en-US" dirty="0">
                <a:latin typeface="Arial" panose="020B0604020202020204" pitchFamily="34" charset="0"/>
                <a:ea typeface="ＭＳ Ｐゴシック" pitchFamily="34" charset="-128"/>
                <a:cs typeface="Arial" panose="020B0604020202020204" pitchFamily="34" charset="0"/>
              </a:rPr>
              <a:t>Our degrees are accredited by professional bodies </a:t>
            </a:r>
            <a:r>
              <a:rPr lang="en-US" altLang="en-US" dirty="0" smtClean="0">
                <a:latin typeface="Arial" panose="020B0604020202020204" pitchFamily="34" charset="0"/>
                <a:ea typeface="ＭＳ Ｐゴシック" pitchFamily="34" charset="-128"/>
                <a:cs typeface="Arial" panose="020B0604020202020204" pitchFamily="34" charset="0"/>
              </a:rPr>
              <a:t>that </a:t>
            </a:r>
            <a:r>
              <a:rPr lang="en-US" altLang="en-US" dirty="0">
                <a:latin typeface="Arial" panose="020B0604020202020204" pitchFamily="34" charset="0"/>
                <a:ea typeface="ＭＳ Ｐゴシック" pitchFamily="34" charset="-128"/>
                <a:cs typeface="Arial" panose="020B0604020202020204" pitchFamily="34" charset="0"/>
              </a:rPr>
              <a:t>maintain high quality professional standards</a:t>
            </a:r>
          </a:p>
          <a:p>
            <a:pPr marL="0" indent="0">
              <a:lnSpc>
                <a:spcPct val="110000"/>
              </a:lnSpc>
              <a:buNone/>
            </a:pPr>
            <a:endParaRPr lang="en-GB" b="1" u="sng" dirty="0" smtClean="0"/>
          </a:p>
        </p:txBody>
      </p:sp>
      <p:sp>
        <p:nvSpPr>
          <p:cNvPr id="5" name="Slide Number Placeholder 3"/>
          <p:cNvSpPr txBox="1">
            <a:spLocks/>
          </p:cNvSpPr>
          <p:nvPr/>
        </p:nvSpPr>
        <p:spPr bwMode="auto">
          <a:xfrm>
            <a:off x="6877050" y="6308725"/>
            <a:ext cx="1905000" cy="457200"/>
          </a:xfrm>
          <a:prstGeom prst="rect">
            <a:avLst/>
          </a:prstGeom>
          <a:noFill/>
          <a:ln>
            <a:noFill/>
          </a:ln>
          <a:extLst/>
        </p:spPr>
        <p:txBody>
          <a:bodyPr vert="horz" wrap="square" lIns="91440" tIns="45720" rIns="0" bIns="45720" numCol="1" anchor="t" anchorCtr="0" compatLnSpc="1">
            <a:prstTxWarp prst="textNoShape">
              <a:avLst/>
            </a:prstTxWarp>
          </a:bodyPr>
          <a:lstStyle>
            <a:defPPr>
              <a:defRPr lang="en-GB"/>
            </a:defPPr>
            <a:lvl1pPr algn="r" rtl="0" eaLnBrk="0" fontAlgn="base" hangingPunct="0">
              <a:spcBef>
                <a:spcPct val="0"/>
              </a:spcBef>
              <a:spcAft>
                <a:spcPct val="0"/>
              </a:spcAft>
              <a:defRPr sz="1400" kern="1200">
                <a:solidFill>
                  <a:schemeClr val="tx1"/>
                </a:solidFill>
                <a:latin typeface="Georgia" pitchFamily="18"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fld id="{6294C92D-0306-4E69-9CD3-20855E849650}" type="slidenum">
              <a:rPr lang="en-US" smtClean="0"/>
              <a:pPr/>
              <a:t>1</a:t>
            </a:fld>
            <a:endParaRPr lang="en-US" dirty="0"/>
          </a:p>
        </p:txBody>
      </p:sp>
      <p:sp>
        <p:nvSpPr>
          <p:cNvPr id="4" name="Slide Number Placeholder 3"/>
          <p:cNvSpPr>
            <a:spLocks noGrp="1"/>
          </p:cNvSpPr>
          <p:nvPr>
            <p:ph type="sldNum" sz="quarter" idx="12"/>
          </p:nvPr>
        </p:nvSpPr>
        <p:spPr/>
        <p:txBody>
          <a:bodyPr/>
          <a:lstStyle/>
          <a:p>
            <a:fld id="{6CB76B4D-260D-4EC1-9A8A-CDDCEAC88FCA}" type="slidenum">
              <a:rPr lang="en-GB" smtClean="0"/>
              <a:pPr/>
              <a:t>1</a:t>
            </a:fld>
            <a:endParaRPr lang="en-GB"/>
          </a:p>
        </p:txBody>
      </p:sp>
    </p:spTree>
    <p:extLst>
      <p:ext uri="{BB962C8B-B14F-4D97-AF65-F5344CB8AC3E}">
        <p14:creationId xmlns:p14="http://schemas.microsoft.com/office/powerpoint/2010/main" val="1680923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5" name="Object 5"/>
          <p:cNvGraphicFramePr>
            <a:graphicFrameLocks noGrp="1" noChangeAspect="1"/>
          </p:cNvGraphicFramePr>
          <p:nvPr>
            <p:ph idx="1"/>
          </p:nvPr>
        </p:nvGraphicFramePr>
        <p:xfrm>
          <a:off x="684213" y="4184650"/>
          <a:ext cx="7704137" cy="622300"/>
        </p:xfrm>
        <a:graphic>
          <a:graphicData uri="http://schemas.openxmlformats.org/presentationml/2006/ole">
            <mc:AlternateContent xmlns:mc="http://schemas.openxmlformats.org/markup-compatibility/2006">
              <mc:Choice xmlns:v="urn:schemas-microsoft-com:vml" Requires="v">
                <p:oleObj spid="_x0000_s4140" name="Visio" r:id="rId4" imgW="4718876" imgH="381476" progId="Visio.Drawing.11">
                  <p:embed/>
                </p:oleObj>
              </mc:Choice>
              <mc:Fallback>
                <p:oleObj name="Visio" r:id="rId4" imgW="4718876" imgH="38147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184650"/>
                        <a:ext cx="7704137" cy="622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2" name="Rectangle 2"/>
          <p:cNvSpPr>
            <a:spLocks noGrp="1" noChangeArrowheads="1"/>
          </p:cNvSpPr>
          <p:nvPr>
            <p:ph type="title"/>
          </p:nvPr>
        </p:nvSpPr>
        <p:spPr/>
        <p:txBody>
          <a:bodyPr/>
          <a:lstStyle/>
          <a:p>
            <a:r>
              <a:rPr lang="en-GB" dirty="0" smtClean="0">
                <a:latin typeface="Arial" panose="020B0604020202020204" pitchFamily="34" charset="0"/>
                <a:cs typeface="Arial" panose="020B0604020202020204" pitchFamily="34" charset="0"/>
              </a:rPr>
              <a:t>How to acknowledge figures </a:t>
            </a:r>
            <a:r>
              <a:rPr lang="en-GB" dirty="0">
                <a:latin typeface="Arial" panose="020B0604020202020204" pitchFamily="34" charset="0"/>
                <a:cs typeface="Arial" panose="020B0604020202020204" pitchFamily="34" charset="0"/>
              </a:rPr>
              <a:t>c</a:t>
            </a:r>
            <a:r>
              <a:rPr lang="en-GB" dirty="0" smtClean="0">
                <a:latin typeface="Arial" panose="020B0604020202020204" pitchFamily="34" charset="0"/>
                <a:cs typeface="Arial" panose="020B0604020202020204" pitchFamily="34" charset="0"/>
              </a:rPr>
              <a:t>orrectly</a:t>
            </a:r>
            <a:endParaRPr lang="en-US" dirty="0">
              <a:latin typeface="Arial" panose="020B0604020202020204" pitchFamily="34" charset="0"/>
              <a:cs typeface="Arial" panose="020B0604020202020204" pitchFamily="34" charset="0"/>
            </a:endParaRPr>
          </a:p>
        </p:txBody>
      </p:sp>
      <p:pic>
        <p:nvPicPr>
          <p:cNvPr id="102403" name="Picture 3"/>
          <p:cNvPicPr>
            <a:picLocks noChangeAspect="1" noChangeArrowheads="1"/>
          </p:cNvPicPr>
          <p:nvPr/>
        </p:nvPicPr>
        <p:blipFill>
          <a:blip r:embed="rId6"/>
          <a:srcRect/>
          <a:stretch>
            <a:fillRect/>
          </a:stretch>
        </p:blipFill>
        <p:spPr bwMode="auto">
          <a:xfrm>
            <a:off x="684213" y="1700213"/>
            <a:ext cx="7543800" cy="720725"/>
          </a:xfrm>
          <a:prstGeom prst="rect">
            <a:avLst/>
          </a:prstGeom>
          <a:noFill/>
          <a:ln w="9525">
            <a:noFill/>
            <a:miter lim="800000"/>
            <a:headEnd/>
            <a:tailEnd/>
          </a:ln>
          <a:effectLst/>
        </p:spPr>
      </p:pic>
      <p:sp>
        <p:nvSpPr>
          <p:cNvPr id="102404" name="Text Box 4"/>
          <p:cNvSpPr txBox="1">
            <a:spLocks noChangeArrowheads="1"/>
          </p:cNvSpPr>
          <p:nvPr/>
        </p:nvSpPr>
        <p:spPr bwMode="auto">
          <a:xfrm>
            <a:off x="-7888" y="2624445"/>
            <a:ext cx="9144000" cy="30777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GB" sz="1400" b="1" dirty="0">
                <a:latin typeface="Arial" panose="020B0604020202020204" pitchFamily="34" charset="0"/>
                <a:cs typeface="Arial" panose="020B0604020202020204" pitchFamily="34" charset="0"/>
              </a:rPr>
              <a:t>Figure 1: a UML communication diagram (Lethbridge and Laganiere [5], </a:t>
            </a:r>
            <a:r>
              <a:rPr lang="en-GB" sz="1400" b="1" dirty="0" smtClean="0">
                <a:latin typeface="Arial" panose="020B0604020202020204" pitchFamily="34" charset="0"/>
                <a:cs typeface="Arial" panose="020B0604020202020204" pitchFamily="34" charset="0"/>
              </a:rPr>
              <a:t>ch.8</a:t>
            </a:r>
            <a:r>
              <a:rPr lang="en-GB" sz="1400" b="1" dirty="0">
                <a:latin typeface="Arial" panose="020B0604020202020204" pitchFamily="34" charset="0"/>
                <a:cs typeface="Arial" panose="020B0604020202020204" pitchFamily="34" charset="0"/>
              </a:rPr>
              <a:t>, </a:t>
            </a:r>
            <a:r>
              <a:rPr lang="en-GB" sz="1400" b="1" dirty="0" smtClean="0">
                <a:latin typeface="Arial" panose="020B0604020202020204" pitchFamily="34" charset="0"/>
                <a:cs typeface="Arial" panose="020B0604020202020204" pitchFamily="34" charset="0"/>
              </a:rPr>
              <a:t>p.290</a:t>
            </a:r>
            <a:r>
              <a:rPr lang="en-GB"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102406" name="Text Box 6"/>
          <p:cNvSpPr txBox="1">
            <a:spLocks noChangeArrowheads="1"/>
          </p:cNvSpPr>
          <p:nvPr/>
        </p:nvSpPr>
        <p:spPr bwMode="auto">
          <a:xfrm>
            <a:off x="-7888" y="5013325"/>
            <a:ext cx="9151888" cy="30777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GB" sz="1400" b="1" dirty="0">
                <a:latin typeface="Arial" panose="020B0604020202020204" pitchFamily="34" charset="0"/>
                <a:cs typeface="Arial" panose="020B0604020202020204" pitchFamily="34" charset="0"/>
              </a:rPr>
              <a:t>Figure 2: a UML communication diagram (based on </a:t>
            </a:r>
            <a:r>
              <a:rPr lang="en-GB" sz="1400" b="1" dirty="0" smtClean="0">
                <a:latin typeface="Arial" panose="020B0604020202020204" pitchFamily="34" charset="0"/>
                <a:cs typeface="Arial" panose="020B0604020202020204" pitchFamily="34" charset="0"/>
              </a:rPr>
              <a:t>Lethbridge </a:t>
            </a:r>
            <a:r>
              <a:rPr lang="en-GB" sz="1400" b="1" dirty="0">
                <a:latin typeface="Arial" panose="020B0604020202020204" pitchFamily="34" charset="0"/>
                <a:cs typeface="Arial" panose="020B0604020202020204" pitchFamily="34" charset="0"/>
              </a:rPr>
              <a:t>and Laganiere [5], </a:t>
            </a:r>
            <a:r>
              <a:rPr lang="en-GB" sz="1400" b="1" dirty="0" smtClean="0">
                <a:latin typeface="Arial" panose="020B0604020202020204" pitchFamily="34" charset="0"/>
                <a:cs typeface="Arial" panose="020B0604020202020204" pitchFamily="34" charset="0"/>
              </a:rPr>
              <a:t>ch. </a:t>
            </a:r>
            <a:r>
              <a:rPr lang="en-GB" sz="1400" b="1" dirty="0">
                <a:latin typeface="Arial" panose="020B0604020202020204" pitchFamily="34" charset="0"/>
                <a:cs typeface="Arial" panose="020B0604020202020204" pitchFamily="34" charset="0"/>
              </a:rPr>
              <a:t>8, </a:t>
            </a:r>
            <a:r>
              <a:rPr lang="en-GB" sz="1400" b="1" dirty="0" smtClean="0">
                <a:latin typeface="Arial" panose="020B0604020202020204" pitchFamily="34" charset="0"/>
                <a:cs typeface="Arial" panose="020B0604020202020204" pitchFamily="34" charset="0"/>
              </a:rPr>
              <a:t>p.290</a:t>
            </a:r>
            <a:r>
              <a:rPr lang="en-GB"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2" name="Rectangle 1"/>
          <p:cNvSpPr/>
          <p:nvPr/>
        </p:nvSpPr>
        <p:spPr>
          <a:xfrm>
            <a:off x="2627784" y="3173715"/>
            <a:ext cx="381642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eaLnBrk="1" hangingPunct="1"/>
            <a:r>
              <a:rPr lang="en-GB" sz="2400" b="1" dirty="0" smtClean="0">
                <a:latin typeface="Arial" panose="020B0604020202020204" pitchFamily="34" charset="0"/>
                <a:cs typeface="Arial" panose="020B0604020202020204" pitchFamily="34" charset="0"/>
              </a:rPr>
              <a:t>Re-printing/’quoting’</a:t>
            </a:r>
            <a:endParaRPr lang="en-US" sz="2400" b="1" dirty="0">
              <a:latin typeface="Arial" panose="020B0604020202020204" pitchFamily="34" charset="0"/>
              <a:cs typeface="Arial" panose="020B0604020202020204" pitchFamily="34" charset="0"/>
            </a:endParaRPr>
          </a:p>
        </p:txBody>
      </p:sp>
      <p:sp>
        <p:nvSpPr>
          <p:cNvPr id="8" name="Rectangle 7"/>
          <p:cNvSpPr/>
          <p:nvPr/>
        </p:nvSpPr>
        <p:spPr>
          <a:xfrm>
            <a:off x="2303748" y="5617915"/>
            <a:ext cx="446449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eaLnBrk="1" hangingPunct="1"/>
            <a:r>
              <a:rPr lang="en-GB" sz="2400" b="1" dirty="0" smtClean="0">
                <a:latin typeface="Arial" panose="020B0604020202020204" pitchFamily="34" charset="0"/>
                <a:cs typeface="Arial" panose="020B0604020202020204" pitchFamily="34" charset="0"/>
              </a:rPr>
              <a:t>Adaptation/’paraphrasing’</a:t>
            </a:r>
            <a:endParaRPr lang="en-US"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CB76B4D-260D-4EC1-9A8A-CDDCEAC88FCA}" type="slidenum">
              <a:rPr lang="en-GB" smtClean="0"/>
              <a:pPr/>
              <a:t>19</a:t>
            </a:fld>
            <a:endParaRPr lang="en-GB"/>
          </a:p>
        </p:txBody>
      </p:sp>
    </p:spTree>
    <p:extLst>
      <p:ext uri="{BB962C8B-B14F-4D97-AF65-F5344CB8AC3E}">
        <p14:creationId xmlns:p14="http://schemas.microsoft.com/office/powerpoint/2010/main" val="3106515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p:txBody>
          <a:bodyPr/>
          <a:lstStyle/>
          <a:p>
            <a:pPr marL="0" indent="0" eaLnBrk="1" hangingPunct="1">
              <a:buNone/>
            </a:pPr>
            <a:r>
              <a:rPr lang="en-GB" altLang="en-US" dirty="0" smtClean="0">
                <a:latin typeface="Arial" panose="020B0604020202020204" pitchFamily="34" charset="0"/>
                <a:ea typeface="ＭＳ Ｐゴシック" pitchFamily="34" charset="-128"/>
                <a:cs typeface="Arial" panose="020B0604020202020204" pitchFamily="34" charset="0"/>
              </a:rPr>
              <a:t>When you take notes from sources, make sure you identify:</a:t>
            </a:r>
          </a:p>
          <a:p>
            <a:pPr marL="539750" lvl="1" indent="-269875">
              <a:buFont typeface="Arial" pitchFamily="34" charset="0"/>
              <a:buChar char="•"/>
            </a:pPr>
            <a:r>
              <a:rPr lang="en-GB" altLang="en-US" sz="2000" b="1" dirty="0" smtClean="0">
                <a:latin typeface="Arial" panose="020B0604020202020204" pitchFamily="34" charset="0"/>
                <a:ea typeface="ＭＳ Ｐゴシック" pitchFamily="34" charset="-128"/>
                <a:cs typeface="Arial" panose="020B0604020202020204" pitchFamily="34" charset="0"/>
              </a:rPr>
              <a:t>Identify</a:t>
            </a:r>
            <a:r>
              <a:rPr lang="en-GB" altLang="en-US" sz="2000" dirty="0" smtClean="0">
                <a:latin typeface="Arial" panose="020B0604020202020204" pitchFamily="34" charset="0"/>
                <a:ea typeface="ＭＳ Ｐゴシック" pitchFamily="34" charset="-128"/>
                <a:cs typeface="Arial" panose="020B0604020202020204" pitchFamily="34" charset="0"/>
              </a:rPr>
              <a:t> any direct </a:t>
            </a:r>
            <a:r>
              <a:rPr lang="en-GB" altLang="en-US" sz="2000" dirty="0">
                <a:latin typeface="Arial" panose="020B0604020202020204" pitchFamily="34" charset="0"/>
                <a:ea typeface="ＭＳ Ｐゴシック" pitchFamily="34" charset="-128"/>
                <a:cs typeface="Arial" panose="020B0604020202020204" pitchFamily="34" charset="0"/>
              </a:rPr>
              <a:t>quotations you </a:t>
            </a:r>
            <a:r>
              <a:rPr lang="en-GB" altLang="en-US" sz="2000" dirty="0" smtClean="0">
                <a:latin typeface="Arial" panose="020B0604020202020204" pitchFamily="34" charset="0"/>
                <a:ea typeface="ＭＳ Ｐゴシック" pitchFamily="34" charset="-128"/>
                <a:cs typeface="Arial" panose="020B0604020202020204" pitchFamily="34" charset="0"/>
              </a:rPr>
              <a:t>are </a:t>
            </a:r>
            <a:r>
              <a:rPr lang="en-GB" altLang="en-US" sz="2000" dirty="0" smtClean="0">
                <a:latin typeface="Arial" panose="020B0604020202020204" pitchFamily="34" charset="0"/>
                <a:ea typeface="ＭＳ Ｐゴシック" pitchFamily="34" charset="-128"/>
                <a:cs typeface="Arial" panose="020B0604020202020204" pitchFamily="34" charset="0"/>
              </a:rPr>
              <a:t>recording</a:t>
            </a:r>
            <a:endParaRPr lang="en-GB" altLang="en-US" sz="2000" dirty="0" smtClean="0">
              <a:latin typeface="Arial" panose="020B0604020202020204" pitchFamily="34" charset="0"/>
              <a:ea typeface="ＭＳ Ｐゴシック" pitchFamily="34" charset="-128"/>
              <a:cs typeface="Arial" panose="020B0604020202020204" pitchFamily="34" charset="0"/>
            </a:endParaRPr>
          </a:p>
          <a:p>
            <a:pPr marL="539750" lvl="1" indent="-269875" eaLnBrk="1" hangingPunct="1">
              <a:buFont typeface="Arial" pitchFamily="34" charset="0"/>
              <a:buChar char="•"/>
            </a:pPr>
            <a:r>
              <a:rPr lang="en-GB" altLang="en-US" sz="2000" b="1" dirty="0" smtClean="0">
                <a:latin typeface="Arial" panose="020B0604020202020204" pitchFamily="34" charset="0"/>
                <a:ea typeface="ＭＳ Ｐゴシック" pitchFamily="34" charset="-128"/>
                <a:cs typeface="Arial" panose="020B0604020202020204" pitchFamily="34" charset="0"/>
              </a:rPr>
              <a:t>Note</a:t>
            </a:r>
            <a:r>
              <a:rPr lang="en-GB" altLang="en-US" sz="2000" dirty="0" smtClean="0">
                <a:latin typeface="Arial" panose="020B0604020202020204" pitchFamily="34" charset="0"/>
                <a:ea typeface="ＭＳ Ｐゴシック" pitchFamily="34" charset="-128"/>
                <a:cs typeface="Arial" panose="020B0604020202020204" pitchFamily="34" charset="0"/>
              </a:rPr>
              <a:t> any paraphrasing you make</a:t>
            </a:r>
            <a:endParaRPr lang="en-GB" altLang="en-US" sz="2000" dirty="0" smtClean="0">
              <a:latin typeface="Arial" panose="020B0604020202020204" pitchFamily="34" charset="0"/>
              <a:ea typeface="ＭＳ Ｐゴシック" pitchFamily="34" charset="-128"/>
              <a:cs typeface="Arial" panose="020B0604020202020204" pitchFamily="34" charset="0"/>
            </a:endParaRPr>
          </a:p>
          <a:p>
            <a:pPr marL="539750" lvl="1" indent="-269875" eaLnBrk="1" hangingPunct="1">
              <a:buFont typeface="Arial" pitchFamily="34" charset="0"/>
              <a:buChar char="•"/>
            </a:pPr>
            <a:r>
              <a:rPr lang="en-GB" altLang="en-US" sz="2000" b="1" dirty="0" smtClean="0">
                <a:latin typeface="Arial" panose="020B0604020202020204" pitchFamily="34" charset="0"/>
                <a:ea typeface="ＭＳ Ｐゴシック" pitchFamily="34" charset="-128"/>
                <a:cs typeface="Arial" panose="020B0604020202020204" pitchFamily="34" charset="0"/>
              </a:rPr>
              <a:t>Distinguish</a:t>
            </a:r>
            <a:r>
              <a:rPr lang="en-GB" altLang="en-US" sz="2000" dirty="0" smtClean="0">
                <a:latin typeface="Arial" panose="020B0604020202020204" pitchFamily="34" charset="0"/>
                <a:ea typeface="ＭＳ Ｐゴシック" pitchFamily="34" charset="-128"/>
                <a:cs typeface="Arial" panose="020B0604020202020204" pitchFamily="34" charset="0"/>
              </a:rPr>
              <a:t> those parts of your notes where you </a:t>
            </a:r>
            <a:r>
              <a:rPr lang="en-GB" altLang="en-US" sz="2000" dirty="0" smtClean="0">
                <a:latin typeface="Arial" panose="020B0604020202020204" pitchFamily="34" charset="0"/>
                <a:ea typeface="ＭＳ Ｐゴシック" pitchFamily="34" charset="-128"/>
                <a:cs typeface="Arial" panose="020B0604020202020204" pitchFamily="34" charset="0"/>
              </a:rPr>
              <a:t>are </a:t>
            </a:r>
            <a:r>
              <a:rPr lang="en-GB" altLang="en-US" sz="2000" dirty="0" smtClean="0">
                <a:latin typeface="Arial" panose="020B0604020202020204" pitchFamily="34" charset="0"/>
                <a:ea typeface="ＭＳ Ｐゴシック" pitchFamily="34" charset="-128"/>
                <a:cs typeface="Arial" panose="020B0604020202020204" pitchFamily="34" charset="0"/>
              </a:rPr>
              <a:t>recording/noting </a:t>
            </a:r>
            <a:r>
              <a:rPr lang="en-GB" altLang="en-US" sz="2000" dirty="0" smtClean="0">
                <a:latin typeface="Arial" panose="020B0604020202020204" pitchFamily="34" charset="0"/>
                <a:ea typeface="ＭＳ Ｐゴシック" pitchFamily="34" charset="-128"/>
                <a:cs typeface="Arial" panose="020B0604020202020204" pitchFamily="34" charset="0"/>
              </a:rPr>
              <a:t>your own </a:t>
            </a:r>
            <a:r>
              <a:rPr lang="en-GB" altLang="en-US" sz="2000" dirty="0" smtClean="0">
                <a:latin typeface="Arial" panose="020B0604020202020204" pitchFamily="34" charset="0"/>
                <a:ea typeface="ＭＳ Ｐゴシック" pitchFamily="34" charset="-128"/>
                <a:cs typeface="Arial" panose="020B0604020202020204" pitchFamily="34" charset="0"/>
              </a:rPr>
              <a:t>observations/insights  </a:t>
            </a:r>
            <a:r>
              <a:rPr lang="en-GB" altLang="en-US" sz="2000" dirty="0" smtClean="0">
                <a:latin typeface="Arial" panose="020B0604020202020204" pitchFamily="34" charset="0"/>
                <a:ea typeface="ＭＳ Ｐゴシック" pitchFamily="34" charset="-128"/>
                <a:cs typeface="Arial" panose="020B0604020202020204" pitchFamily="34" charset="0"/>
              </a:rPr>
              <a:t>based on the document you are reading</a:t>
            </a:r>
          </a:p>
          <a:p>
            <a:pPr marL="539750" lvl="1" indent="-269875" eaLnBrk="1" hangingPunct="1">
              <a:buFont typeface="Arial" pitchFamily="34" charset="0"/>
              <a:buChar char="•"/>
            </a:pPr>
            <a:r>
              <a:rPr lang="en-GB" altLang="en-US" sz="2000" b="1" dirty="0" smtClean="0">
                <a:latin typeface="Arial" panose="020B0604020202020204" pitchFamily="34" charset="0"/>
                <a:ea typeface="ＭＳ Ｐゴシック" pitchFamily="34" charset="-128"/>
                <a:cs typeface="Arial" panose="020B0604020202020204" pitchFamily="34" charset="0"/>
              </a:rPr>
              <a:t>Record</a:t>
            </a:r>
            <a:r>
              <a:rPr lang="en-GB" altLang="en-US" sz="2000" dirty="0" smtClean="0">
                <a:latin typeface="Arial" panose="020B0604020202020204" pitchFamily="34" charset="0"/>
                <a:ea typeface="ＭＳ Ｐゴシック" pitchFamily="34" charset="-128"/>
                <a:cs typeface="Arial" panose="020B0604020202020204" pitchFamily="34" charset="0"/>
              </a:rPr>
              <a:t> any </a:t>
            </a:r>
            <a:r>
              <a:rPr lang="en-GB" altLang="en-US" sz="2000" dirty="0" smtClean="0">
                <a:latin typeface="Arial" panose="020B0604020202020204" pitchFamily="34" charset="0"/>
                <a:ea typeface="ＭＳ Ｐゴシック" pitchFamily="34" charset="-128"/>
                <a:cs typeface="Arial" panose="020B0604020202020204" pitchFamily="34" charset="0"/>
              </a:rPr>
              <a:t>sources your notes refer </a:t>
            </a:r>
            <a:r>
              <a:rPr lang="en-GB" altLang="en-US" sz="2000" dirty="0" smtClean="0">
                <a:latin typeface="Arial" panose="020B0604020202020204" pitchFamily="34" charset="0"/>
                <a:ea typeface="ＭＳ Ｐゴシック" pitchFamily="34" charset="-128"/>
                <a:cs typeface="Arial" panose="020B0604020202020204" pitchFamily="34" charset="0"/>
              </a:rPr>
              <a:t>to</a:t>
            </a:r>
          </a:p>
          <a:p>
            <a:pPr marL="539750" lvl="1" indent="-269875" eaLnBrk="1" hangingPunct="1">
              <a:buFont typeface="Arial" pitchFamily="34" charset="0"/>
              <a:buChar char="•"/>
            </a:pPr>
            <a:r>
              <a:rPr lang="en-GB" altLang="en-US" sz="2000" b="1" dirty="0" smtClean="0">
                <a:latin typeface="Arial" panose="020B0604020202020204" pitchFamily="34" charset="0"/>
                <a:ea typeface="ＭＳ Ｐゴシック" pitchFamily="34" charset="-128"/>
                <a:cs typeface="Arial" panose="020B0604020202020204" pitchFamily="34" charset="0"/>
              </a:rPr>
              <a:t>Observe</a:t>
            </a:r>
            <a:r>
              <a:rPr lang="en-GB" altLang="en-US" sz="2000" dirty="0" smtClean="0">
                <a:latin typeface="Arial" panose="020B0604020202020204" pitchFamily="34" charset="0"/>
                <a:ea typeface="ＭＳ Ｐゴシック" pitchFamily="34" charset="-128"/>
                <a:cs typeface="Arial" panose="020B0604020202020204" pitchFamily="34" charset="0"/>
              </a:rPr>
              <a:t> how the articles you read use citations, learn from their examples</a:t>
            </a:r>
            <a:endParaRPr lang="en-GB" altLang="en-US" sz="2000" dirty="0" smtClean="0">
              <a:latin typeface="Arial" panose="020B0604020202020204" pitchFamily="34" charset="0"/>
              <a:ea typeface="ＭＳ Ｐゴシック" pitchFamily="34" charset="-128"/>
              <a:cs typeface="Arial" panose="020B0604020202020204" pitchFamily="34" charset="0"/>
            </a:endParaRPr>
          </a:p>
        </p:txBody>
      </p:sp>
      <p:sp>
        <p:nvSpPr>
          <p:cNvPr id="70658" name="Title 1"/>
          <p:cNvSpPr>
            <a:spLocks noGrp="1"/>
          </p:cNvSpPr>
          <p:nvPr>
            <p:ph type="title"/>
          </p:nvPr>
        </p:nvSpPr>
        <p:spPr/>
        <p:txBody>
          <a:bodyPr/>
          <a:lstStyle/>
          <a:p>
            <a:pPr eaLnBrk="1" hangingPunct="1">
              <a:defRPr/>
            </a:pPr>
            <a:r>
              <a:rPr lang="en-GB" dirty="0" smtClean="0">
                <a:latin typeface="Arial" panose="020B0604020202020204" pitchFamily="34" charset="0"/>
                <a:cs typeface="Arial" panose="020B0604020202020204" pitchFamily="34" charset="0"/>
              </a:rPr>
              <a:t>Take </a:t>
            </a:r>
            <a:r>
              <a:rPr lang="en-GB" dirty="0" smtClean="0">
                <a:latin typeface="Arial" panose="020B0604020202020204" pitchFamily="34" charset="0"/>
                <a:cs typeface="Arial" panose="020B0604020202020204" pitchFamily="34" charset="0"/>
              </a:rPr>
              <a:t>good </a:t>
            </a:r>
            <a:r>
              <a:rPr lang="en-GB" dirty="0" smtClean="0">
                <a:latin typeface="Arial" panose="020B0604020202020204" pitchFamily="34" charset="0"/>
                <a:cs typeface="Arial" panose="020B0604020202020204" pitchFamily="34" charset="0"/>
              </a:rPr>
              <a:t>notes as you research</a:t>
            </a:r>
            <a:endParaRPr lang="en-GB" dirty="0">
              <a:latin typeface="Arial" panose="020B0604020202020204" pitchFamily="34" charset="0"/>
              <a:cs typeface="Arial" panose="020B0604020202020204" pitchFamily="34" charset="0"/>
            </a:endParaRPr>
          </a:p>
        </p:txBody>
      </p:sp>
      <p:sp>
        <p:nvSpPr>
          <p:cNvPr id="3" name="Rectangle 2"/>
          <p:cNvSpPr/>
          <p:nvPr/>
        </p:nvSpPr>
        <p:spPr>
          <a:xfrm>
            <a:off x="-108520" y="5157192"/>
            <a:ext cx="925252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ts val="1200"/>
              </a:spcBef>
            </a:pPr>
            <a:r>
              <a:rPr lang="en-GB" altLang="en-US" sz="2400" dirty="0">
                <a:latin typeface="Arial" panose="020B0604020202020204" pitchFamily="34" charset="0"/>
                <a:cs typeface="Arial" panose="020B0604020202020204" pitchFamily="34" charset="0"/>
              </a:rPr>
              <a:t>This will be particularly important if you are taking notes over an extended period and then reviewing them later.</a:t>
            </a:r>
          </a:p>
        </p:txBody>
      </p:sp>
      <p:sp>
        <p:nvSpPr>
          <p:cNvPr id="4" name="Slide Number Placeholder 3"/>
          <p:cNvSpPr>
            <a:spLocks noGrp="1"/>
          </p:cNvSpPr>
          <p:nvPr>
            <p:ph type="sldNum" sz="quarter" idx="12"/>
          </p:nvPr>
        </p:nvSpPr>
        <p:spPr/>
        <p:txBody>
          <a:bodyPr/>
          <a:lstStyle/>
          <a:p>
            <a:fld id="{6CB76B4D-260D-4EC1-9A8A-CDDCEAC88FCA}" type="slidenum">
              <a:rPr lang="en-GB" smtClean="0"/>
              <a:pPr/>
              <a:t>20</a:t>
            </a:fld>
            <a:endParaRPr lang="en-GB"/>
          </a:p>
        </p:txBody>
      </p:sp>
    </p:spTree>
    <p:extLst>
      <p:ext uri="{BB962C8B-B14F-4D97-AF65-F5344CB8AC3E}">
        <p14:creationId xmlns:p14="http://schemas.microsoft.com/office/powerpoint/2010/main" val="438115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p:nvPr>
        </p:nvSpPr>
        <p:spPr>
          <a:ln/>
        </p:spPr>
        <p:txBody>
          <a:bodyPr/>
          <a:lstStyle/>
          <a:p>
            <a:pPr eaLnBrk="1" hangingPunct="1"/>
            <a:r>
              <a:rPr lang="en-US" altLang="en-US" dirty="0" smtClean="0">
                <a:latin typeface="Arial" panose="020B0604020202020204" pitchFamily="34" charset="0"/>
                <a:ea typeface="ＭＳ Ｐゴシック" pitchFamily="34" charset="-128"/>
                <a:cs typeface="Arial" panose="020B0604020202020204" pitchFamily="34" charset="0"/>
              </a:rPr>
              <a:t>In turnitin, this is what copy and past plagiarism looks like</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pic>
        <p:nvPicPr>
          <p:cNvPr id="66561" name="Content Placeholder 6" descr="Screen shot 2013-10-01 at 10.49.32.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988840"/>
            <a:ext cx="4114800" cy="4114800"/>
          </a:xfrm>
        </p:spPr>
      </p:pic>
      <p:sp>
        <p:nvSpPr>
          <p:cNvPr id="66562" name="Text Placeholder 3"/>
          <p:cNvSpPr>
            <a:spLocks noGrp="1"/>
          </p:cNvSpPr>
          <p:nvPr>
            <p:ph sz="half" idx="4294967295"/>
          </p:nvPr>
        </p:nvSpPr>
        <p:spPr>
          <a:xfrm>
            <a:off x="4788024" y="1700808"/>
            <a:ext cx="4038600" cy="4824536"/>
          </a:xfrm>
        </p:spPr>
        <p:txBody>
          <a:bodyPr>
            <a:normAutofit/>
          </a:bodyPr>
          <a:lstStyle/>
          <a:p>
            <a:pPr eaLnBrk="1" hangingPunct="1"/>
            <a:r>
              <a:rPr lang="en-US" altLang="en-US" sz="2000" dirty="0" smtClean="0">
                <a:latin typeface="Arial" panose="020B0604020202020204" pitchFamily="34" charset="0"/>
                <a:ea typeface="ＭＳ Ｐゴシック" pitchFamily="34" charset="-128"/>
                <a:cs typeface="Arial" panose="020B0604020202020204" pitchFamily="34" charset="0"/>
              </a:rPr>
              <a:t>Plagiarism is </a:t>
            </a:r>
            <a:br>
              <a:rPr lang="en-US" altLang="en-US" sz="2000" dirty="0" smtClean="0">
                <a:latin typeface="Arial" panose="020B0604020202020204" pitchFamily="34" charset="0"/>
                <a:ea typeface="ＭＳ Ｐゴシック" pitchFamily="34" charset="-128"/>
                <a:cs typeface="Arial" panose="020B0604020202020204" pitchFamily="34" charset="0"/>
              </a:rPr>
            </a:br>
            <a:r>
              <a:rPr lang="en-US" altLang="en-US" sz="2000" dirty="0" smtClean="0">
                <a:latin typeface="Arial" panose="020B0604020202020204" pitchFamily="34" charset="0"/>
                <a:ea typeface="ＭＳ Ｐゴシック" pitchFamily="34" charset="-128"/>
                <a:cs typeface="Arial" panose="020B0604020202020204" pitchFamily="34" charset="0"/>
              </a:rPr>
              <a:t>copying </a:t>
            </a:r>
            <a:r>
              <a:rPr lang="en-US" altLang="en-US" sz="2000" dirty="0" smtClean="0">
                <a:latin typeface="Arial" panose="020B0604020202020204" pitchFamily="34" charset="0"/>
                <a:ea typeface="ＭＳ Ｐゴシック" pitchFamily="34" charset="-128"/>
                <a:cs typeface="Arial" panose="020B0604020202020204" pitchFamily="34" charset="0"/>
              </a:rPr>
              <a:t>and pasting from electronic sources without explicit acknowledgement of the source </a:t>
            </a:r>
            <a:r>
              <a:rPr lang="en-US" altLang="en-US" sz="2000" dirty="0" smtClean="0">
                <a:latin typeface="Arial" panose="020B0604020202020204" pitchFamily="34" charset="0"/>
                <a:ea typeface="ＭＳ Ｐゴシック" pitchFamily="34" charset="-128"/>
                <a:cs typeface="Arial" panose="020B0604020202020204" pitchFamily="34" charset="0"/>
              </a:rPr>
              <a:t/>
            </a:r>
            <a:br>
              <a:rPr lang="en-US" altLang="en-US" sz="2000" dirty="0" smtClean="0">
                <a:latin typeface="Arial" panose="020B0604020202020204" pitchFamily="34" charset="0"/>
                <a:ea typeface="ＭＳ Ｐゴシック" pitchFamily="34" charset="-128"/>
                <a:cs typeface="Arial" panose="020B0604020202020204" pitchFamily="34" charset="0"/>
              </a:rPr>
            </a:br>
            <a:r>
              <a:rPr lang="en-US" altLang="en-US" sz="2000" b="1" dirty="0" smtClean="0">
                <a:latin typeface="Arial" panose="020B0604020202020204" pitchFamily="34" charset="0"/>
                <a:ea typeface="ＭＳ Ｐゴシック" pitchFamily="34" charset="-128"/>
                <a:cs typeface="Arial" panose="020B0604020202020204" pitchFamily="34" charset="0"/>
              </a:rPr>
              <a:t>or</a:t>
            </a:r>
            <a:r>
              <a:rPr lang="en-US" altLang="en-US" sz="2000" dirty="0" smtClean="0">
                <a:latin typeface="Arial" panose="020B0604020202020204" pitchFamily="34" charset="0"/>
                <a:ea typeface="ＭＳ Ｐゴシック" pitchFamily="34" charset="-128"/>
                <a:cs typeface="Arial" panose="020B0604020202020204" pitchFamily="34" charset="0"/>
              </a:rPr>
              <a:t> </a:t>
            </a:r>
            <a:r>
              <a:rPr lang="en-US" altLang="en-US" sz="2000" dirty="0" smtClean="0">
                <a:latin typeface="Arial" panose="020B0604020202020204" pitchFamily="34" charset="0"/>
                <a:ea typeface="ＭＳ Ｐゴシック" pitchFamily="34" charset="-128"/>
                <a:cs typeface="Arial" panose="020B0604020202020204" pitchFamily="34" charset="0"/>
              </a:rPr>
              <a:t>without explicitly marking the pasted text as a quotation is plagiarism</a:t>
            </a:r>
          </a:p>
          <a:p>
            <a:pPr eaLnBrk="1" hangingPunct="1"/>
            <a:r>
              <a:rPr lang="en-US" altLang="en-US" sz="2000" dirty="0" smtClean="0">
                <a:latin typeface="Arial" panose="020B0604020202020204" pitchFamily="34" charset="0"/>
                <a:ea typeface="ＭＳ Ｐゴシック" pitchFamily="34" charset="-128"/>
                <a:cs typeface="Arial" panose="020B0604020202020204" pitchFamily="34" charset="0"/>
              </a:rPr>
              <a:t>even if you subsequently modify the text </a:t>
            </a:r>
            <a:r>
              <a:rPr lang="en-US" altLang="en-US" sz="2000" dirty="0" smtClean="0">
                <a:latin typeface="Arial" panose="020B0604020202020204" pitchFamily="34" charset="0"/>
                <a:ea typeface="ＭＳ Ｐゴシック" pitchFamily="34" charset="-128"/>
                <a:cs typeface="Arial" panose="020B0604020202020204" pitchFamily="34" charset="0"/>
              </a:rPr>
              <a:t/>
            </a:r>
            <a:br>
              <a:rPr lang="en-US" altLang="en-US" sz="2000" dirty="0" smtClean="0">
                <a:latin typeface="Arial" panose="020B0604020202020204" pitchFamily="34" charset="0"/>
                <a:ea typeface="ＭＳ Ｐゴシック" pitchFamily="34" charset="-128"/>
                <a:cs typeface="Arial" panose="020B0604020202020204" pitchFamily="34" charset="0"/>
              </a:rPr>
            </a:br>
            <a:r>
              <a:rPr lang="en-US" altLang="en-US" sz="2000" dirty="0" smtClean="0">
                <a:latin typeface="Arial" panose="020B0604020202020204" pitchFamily="34" charset="0"/>
                <a:ea typeface="ＭＳ Ｐゴシック" pitchFamily="34" charset="-128"/>
                <a:cs typeface="Arial" panose="020B0604020202020204" pitchFamily="34" charset="0"/>
              </a:rPr>
              <a:t>e.g</a:t>
            </a:r>
            <a:r>
              <a:rPr lang="en-US" altLang="en-US" sz="2000" dirty="0" smtClean="0">
                <a:latin typeface="Arial" panose="020B0604020202020204" pitchFamily="34" charset="0"/>
                <a:ea typeface="ＭＳ Ｐゴシック" pitchFamily="34" charset="-128"/>
                <a:cs typeface="Arial" panose="020B0604020202020204" pitchFamily="34" charset="0"/>
              </a:rPr>
              <a:t>., by replacing some words with </a:t>
            </a:r>
            <a:r>
              <a:rPr lang="en-US" altLang="en-US" sz="2000" dirty="0" smtClean="0">
                <a:latin typeface="Arial" panose="020B0604020202020204" pitchFamily="34" charset="0"/>
                <a:ea typeface="ＭＳ Ｐゴシック" pitchFamily="34" charset="-128"/>
                <a:cs typeface="Arial" panose="020B0604020202020204" pitchFamily="34" charset="0"/>
              </a:rPr>
              <a:t>synonyms, it will still be plagiarism</a:t>
            </a:r>
            <a:endParaRPr lang="en-US" altLang="en-US" sz="2000"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21</a:t>
            </a:fld>
            <a:endParaRPr lang="en-GB"/>
          </a:p>
        </p:txBody>
      </p:sp>
    </p:spTree>
    <p:extLst>
      <p:ext uri="{BB962C8B-B14F-4D97-AF65-F5344CB8AC3E}">
        <p14:creationId xmlns:p14="http://schemas.microsoft.com/office/powerpoint/2010/main" val="3937524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How and where to Cite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850" y="1700212"/>
            <a:ext cx="8496300" cy="5329187"/>
          </a:xfrm>
        </p:spPr>
        <p:txBody>
          <a:bodyPr>
            <a:normAutofit fontScale="85000" lnSpcReduction="20000"/>
          </a:bodyPr>
          <a:lstStyle/>
          <a:p>
            <a:pPr>
              <a:lnSpc>
                <a:spcPct val="120000"/>
              </a:lnSpc>
            </a:pPr>
            <a:r>
              <a:rPr lang="en-GB" dirty="0" smtClean="0">
                <a:latin typeface="Arial" panose="020B0604020202020204" pitchFamily="34" charset="0"/>
                <a:cs typeface="Arial" panose="020B0604020202020204" pitchFamily="34" charset="0"/>
              </a:rPr>
              <a:t>Immediately after the quote or the paraphrased material</a:t>
            </a:r>
          </a:p>
          <a:p>
            <a:pPr>
              <a:lnSpc>
                <a:spcPct val="120000"/>
              </a:lnSpc>
            </a:pPr>
            <a:r>
              <a:rPr lang="en-GB" dirty="0" smtClean="0">
                <a:latin typeface="Arial" panose="020B0604020202020204" pitchFamily="34" charset="0"/>
                <a:cs typeface="Arial" panose="020B0604020202020204" pitchFamily="34" charset="0"/>
              </a:rPr>
              <a:t>Use </a:t>
            </a:r>
            <a:r>
              <a:rPr lang="en-GB" dirty="0" smtClean="0">
                <a:latin typeface="Arial" panose="020B0604020202020204" pitchFamily="34" charset="0"/>
                <a:cs typeface="Arial" panose="020B0604020202020204" pitchFamily="34" charset="0"/>
              </a:rPr>
              <a:t>a consistent citation style </a:t>
            </a:r>
            <a:endParaRPr lang="en-GB" dirty="0" smtClean="0">
              <a:latin typeface="Arial" panose="020B0604020202020204" pitchFamily="34" charset="0"/>
              <a:cs typeface="Arial" panose="020B0604020202020204" pitchFamily="34" charset="0"/>
            </a:endParaRPr>
          </a:p>
          <a:p>
            <a:pPr lvl="1">
              <a:lnSpc>
                <a:spcPct val="120000"/>
              </a:lnSpc>
            </a:pPr>
            <a:r>
              <a:rPr lang="en-GB" dirty="0" smtClean="0">
                <a:latin typeface="Arial" panose="020B0604020202020204" pitchFamily="34" charset="0"/>
                <a:cs typeface="Arial" panose="020B0604020202020204" pitchFamily="34" charset="0"/>
              </a:rPr>
              <a:t>In IEEE format: </a:t>
            </a:r>
            <a:r>
              <a:rPr lang="en-GB" i="1" dirty="0" smtClean="0">
                <a:latin typeface="Arial" panose="020B0604020202020204" pitchFamily="34" charset="0"/>
                <a:cs typeface="Arial" panose="020B0604020202020204" pitchFamily="34" charset="0"/>
              </a:rPr>
              <a:t>Here is a piece of paraphrased text [2]</a:t>
            </a:r>
          </a:p>
          <a:p>
            <a:pPr marL="990600" lvl="2" indent="0">
              <a:lnSpc>
                <a:spcPct val="120000"/>
              </a:lnSpc>
              <a:buNone/>
            </a:pPr>
            <a:r>
              <a:rPr lang="en-GB" dirty="0" smtClean="0">
                <a:latin typeface="Arial" panose="020B0604020202020204" pitchFamily="34" charset="0"/>
                <a:cs typeface="Arial" panose="020B0604020202020204" pitchFamily="34" charset="0"/>
              </a:rPr>
              <a:t>[2] is the citation </a:t>
            </a:r>
            <a:r>
              <a:rPr lang="en-GB" dirty="0" smtClean="0">
                <a:latin typeface="Arial" panose="020B0604020202020204" pitchFamily="34" charset="0"/>
                <a:cs typeface="Arial" panose="020B0604020202020204" pitchFamily="34" charset="0"/>
              </a:rPr>
              <a:t>tag</a:t>
            </a:r>
          </a:p>
          <a:p>
            <a:pPr lvl="2">
              <a:lnSpc>
                <a:spcPct val="120000"/>
              </a:lnSpc>
            </a:pPr>
            <a:endParaRPr lang="en-GB" dirty="0" smtClean="0">
              <a:latin typeface="Arial" panose="020B0604020202020204" pitchFamily="34" charset="0"/>
              <a:cs typeface="Arial" panose="020B0604020202020204" pitchFamily="34" charset="0"/>
            </a:endParaRPr>
          </a:p>
          <a:p>
            <a:pPr lvl="1">
              <a:lnSpc>
                <a:spcPct val="120000"/>
              </a:lnSpc>
            </a:pPr>
            <a:r>
              <a:rPr lang="en-GB" dirty="0" smtClean="0">
                <a:latin typeface="Arial" panose="020B0604020202020204" pitchFamily="34" charset="0"/>
                <a:cs typeface="Arial" panose="020B0604020202020204" pitchFamily="34" charset="0"/>
              </a:rPr>
              <a:t>In Harvard format: </a:t>
            </a:r>
            <a:r>
              <a:rPr lang="en-GB" i="1" dirty="0" smtClean="0">
                <a:latin typeface="Arial" panose="020B0604020202020204" pitchFamily="34" charset="0"/>
                <a:cs typeface="Arial" panose="020B0604020202020204" pitchFamily="34" charset="0"/>
              </a:rPr>
              <a:t>Here is a piece of paraphrased text </a:t>
            </a:r>
            <a:r>
              <a:rPr lang="en-GB" dirty="0" smtClean="0">
                <a:latin typeface="Arial" panose="020B0604020202020204" pitchFamily="34" charset="0"/>
                <a:cs typeface="Arial" panose="020B0604020202020204" pitchFamily="34" charset="0"/>
              </a:rPr>
              <a:t>(&lt;name of author(s)&gt;, &lt;year of publication&gt;)</a:t>
            </a:r>
          </a:p>
          <a:p>
            <a:pPr marL="990600" lvl="2" indent="0">
              <a:lnSpc>
                <a:spcPct val="120000"/>
              </a:lnSpc>
              <a:buNone/>
            </a:pPr>
            <a:r>
              <a:rPr lang="en-GB" dirty="0">
                <a:latin typeface="Arial" panose="020B0604020202020204" pitchFamily="34" charset="0"/>
                <a:cs typeface="Arial" panose="020B0604020202020204" pitchFamily="34" charset="0"/>
              </a:rPr>
              <a:t>(&lt;name of author(s)&gt;, &lt;year of publication</a:t>
            </a:r>
            <a:r>
              <a:rPr lang="en-GB" dirty="0" smtClean="0">
                <a:latin typeface="Arial" panose="020B0604020202020204" pitchFamily="34" charset="0"/>
                <a:cs typeface="Arial" panose="020B0604020202020204" pitchFamily="34" charset="0"/>
              </a:rPr>
              <a:t>&gt;) is the citation tag</a:t>
            </a:r>
            <a:endParaRPr lang="en-GB" dirty="0" smtClean="0">
              <a:latin typeface="Arial" panose="020B0604020202020204" pitchFamily="34" charset="0"/>
              <a:cs typeface="Arial" panose="020B0604020202020204" pitchFamily="34" charset="0"/>
            </a:endParaRPr>
          </a:p>
          <a:p>
            <a:pPr marL="990600" lvl="2" indent="0">
              <a:lnSpc>
                <a:spcPct val="120000"/>
              </a:lnSpc>
              <a:buNone/>
            </a:pPr>
            <a:endParaRPr lang="en-GB" dirty="0" smtClean="0">
              <a:latin typeface="Arial" panose="020B0604020202020204" pitchFamily="34" charset="0"/>
              <a:cs typeface="Arial" panose="020B0604020202020204" pitchFamily="34" charset="0"/>
            </a:endParaRPr>
          </a:p>
          <a:p>
            <a:pPr>
              <a:lnSpc>
                <a:spcPct val="120000"/>
              </a:lnSpc>
            </a:pPr>
            <a:r>
              <a:rPr lang="en-GB" dirty="0" smtClean="0">
                <a:latin typeface="Arial" panose="020B0604020202020204" pitchFamily="34" charset="0"/>
                <a:cs typeface="Arial" panose="020B0604020202020204" pitchFamily="34" charset="0"/>
              </a:rPr>
              <a:t>A citation tag </a:t>
            </a:r>
            <a:r>
              <a:rPr lang="en-GB" dirty="0" smtClean="0">
                <a:latin typeface="Arial" panose="020B0604020202020204" pitchFamily="34" charset="0"/>
                <a:cs typeface="Arial" panose="020B0604020202020204" pitchFamily="34" charset="0"/>
              </a:rPr>
              <a:t>will refer </a:t>
            </a:r>
            <a:r>
              <a:rPr lang="en-GB" dirty="0" smtClean="0">
                <a:latin typeface="Arial" panose="020B0604020202020204" pitchFamily="34" charset="0"/>
                <a:cs typeface="Arial" panose="020B0604020202020204" pitchFamily="34" charset="0"/>
              </a:rPr>
              <a:t>to the same source throughout the document</a:t>
            </a:r>
          </a:p>
          <a:p>
            <a:pPr>
              <a:lnSpc>
                <a:spcPct val="120000"/>
              </a:lnSpc>
            </a:pPr>
            <a:r>
              <a:rPr lang="en-GB" dirty="0" smtClean="0">
                <a:latin typeface="Arial" panose="020B0604020202020204" pitchFamily="34" charset="0"/>
                <a:cs typeface="Arial" panose="020B0604020202020204" pitchFamily="34" charset="0"/>
              </a:rPr>
              <a:t>You can cite more than one source for the same piece of </a:t>
            </a:r>
            <a:r>
              <a:rPr lang="en-GB" dirty="0" smtClean="0">
                <a:latin typeface="Arial" panose="020B0604020202020204" pitchFamily="34" charset="0"/>
                <a:cs typeface="Arial" panose="020B0604020202020204" pitchFamily="34" charset="0"/>
              </a:rPr>
              <a:t>content</a:t>
            </a:r>
            <a:endParaRPr lang="en-GB" dirty="0" smtClean="0">
              <a:latin typeface="Arial" panose="020B0604020202020204" pitchFamily="34" charset="0"/>
              <a:cs typeface="Arial" panose="020B0604020202020204" pitchFamily="34" charset="0"/>
            </a:endParaRPr>
          </a:p>
          <a:p>
            <a:pPr lvl="1">
              <a:lnSpc>
                <a:spcPct val="120000"/>
              </a:lnSpc>
            </a:pPr>
            <a:r>
              <a:rPr lang="en-GB" dirty="0" smtClean="0">
                <a:latin typeface="Arial" panose="020B0604020202020204" pitchFamily="34" charset="0"/>
                <a:cs typeface="Arial" panose="020B0604020202020204" pitchFamily="34" charset="0"/>
              </a:rPr>
              <a:t>E.g., IEEE: Here is another piece of paraphrased text [2,3]</a:t>
            </a:r>
          </a:p>
          <a:p>
            <a:pPr marL="522288" lvl="1" indent="0">
              <a:buNone/>
            </a:pP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CB76B4D-260D-4EC1-9A8A-CDDCEAC88FCA}" type="slidenum">
              <a:rPr lang="en-GB" smtClean="0"/>
              <a:pPr/>
              <a:t>22</a:t>
            </a:fld>
            <a:endParaRPr lang="en-GB"/>
          </a:p>
        </p:txBody>
      </p:sp>
    </p:spTree>
    <p:extLst>
      <p:ext uri="{BB962C8B-B14F-4D97-AF65-F5344CB8AC3E}">
        <p14:creationId xmlns:p14="http://schemas.microsoft.com/office/powerpoint/2010/main" val="634690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Why cite </a:t>
            </a:r>
            <a:r>
              <a:rPr lang="en-GB" altLang="en-US" dirty="0" smtClean="0">
                <a:latin typeface="Arial" panose="020B0604020202020204" pitchFamily="34" charset="0"/>
                <a:ea typeface="ＭＳ Ｐゴシック" pitchFamily="34" charset="-128"/>
                <a:cs typeface="Arial" panose="020B0604020202020204" pitchFamily="34" charset="0"/>
              </a:rPr>
              <a:t>sources?</a:t>
            </a:r>
            <a:endParaRPr lang="en-GB" altLang="en-US" dirty="0" smtClean="0">
              <a:latin typeface="Arial" panose="020B0604020202020204" pitchFamily="34" charset="0"/>
              <a:ea typeface="ＭＳ Ｐゴシック" pitchFamily="34" charset="-128"/>
              <a:cs typeface="Arial" panose="020B0604020202020204" pitchFamily="34" charset="0"/>
            </a:endParaRPr>
          </a:p>
        </p:txBody>
      </p:sp>
      <p:sp>
        <p:nvSpPr>
          <p:cNvPr id="74753" name="Rectangle 3"/>
          <p:cNvSpPr>
            <a:spLocks noGrp="1" noChangeArrowheads="1"/>
          </p:cNvSpPr>
          <p:nvPr>
            <p:ph idx="1"/>
          </p:nvPr>
        </p:nvSpPr>
        <p:spPr>
          <a:xfrm>
            <a:off x="323850" y="1700212"/>
            <a:ext cx="8496300" cy="4897139"/>
          </a:xfrm>
        </p:spPr>
        <p:txBody>
          <a:bodyPr>
            <a:normAutofit fontScale="92500" lnSpcReduction="10000"/>
          </a:bodyPr>
          <a:lstStyle/>
          <a:p>
            <a:pPr marL="269875" indent="-269875" eaLnBrk="1" hangingPunct="1">
              <a:lnSpc>
                <a:spcPct val="12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We are </a:t>
            </a:r>
            <a:r>
              <a:rPr lang="en-GB" altLang="en-US" b="1" dirty="0" smtClean="0">
                <a:latin typeface="Arial" panose="020B0604020202020204" pitchFamily="34" charset="0"/>
                <a:ea typeface="ＭＳ Ｐゴシック" pitchFamily="34" charset="-128"/>
                <a:cs typeface="Arial" panose="020B0604020202020204" pitchFamily="34" charset="0"/>
              </a:rPr>
              <a:t>legally </a:t>
            </a:r>
            <a:r>
              <a:rPr lang="en-GB" altLang="en-US" dirty="0" smtClean="0">
                <a:latin typeface="Arial" panose="020B0604020202020204" pitchFamily="34" charset="0"/>
                <a:ea typeface="ＭＳ Ｐゴシック" pitchFamily="34" charset="-128"/>
                <a:cs typeface="Arial" panose="020B0604020202020204" pitchFamily="34" charset="0"/>
              </a:rPr>
              <a:t>obliged to respect </a:t>
            </a:r>
            <a:r>
              <a:rPr lang="en-GB" altLang="en-US" dirty="0" smtClean="0">
                <a:latin typeface="Arial" panose="020B0604020202020204" pitchFamily="34" charset="0"/>
                <a:ea typeface="ＭＳ Ｐゴシック" pitchFamily="34" charset="-128"/>
                <a:cs typeface="Arial" panose="020B0604020202020204" pitchFamily="34" charset="0"/>
              </a:rPr>
              <a:t>an author</a:t>
            </a:r>
            <a:r>
              <a:rPr lang="ja-JP" altLang="en-GB" smtClean="0">
                <a:latin typeface="Arial" panose="020B0604020202020204" pitchFamily="34" charset="0"/>
                <a:ea typeface="ＭＳ Ｐゴシック" pitchFamily="34" charset="-128"/>
                <a:cs typeface="Arial" panose="020B0604020202020204" pitchFamily="34" charset="0"/>
              </a:rPr>
              <a:t>’</a:t>
            </a:r>
            <a:r>
              <a:rPr lang="en-GB" altLang="ja-JP" dirty="0" smtClean="0">
                <a:latin typeface="Arial" panose="020B0604020202020204" pitchFamily="34" charset="0"/>
                <a:ea typeface="MS PMincho" pitchFamily="18" charset="-128"/>
                <a:cs typeface="Arial" panose="020B0604020202020204" pitchFamily="34" charset="0"/>
              </a:rPr>
              <a:t>s moral right to be acknowledged as the source</a:t>
            </a:r>
          </a:p>
          <a:p>
            <a:pPr marL="269875" indent="-269875" eaLnBrk="1" hangingPunct="1">
              <a:lnSpc>
                <a:spcPct val="120000"/>
              </a:lnSpc>
              <a:spcBef>
                <a:spcPts val="1200"/>
              </a:spcBef>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Citations support </a:t>
            </a:r>
            <a:r>
              <a:rPr lang="en-GB" altLang="en-US" dirty="0" smtClean="0">
                <a:latin typeface="Arial" panose="020B0604020202020204" pitchFamily="34" charset="0"/>
                <a:ea typeface="ＭＳ Ｐゴシック" pitchFamily="34" charset="-128"/>
                <a:cs typeface="Arial" panose="020B0604020202020204" pitchFamily="34" charset="0"/>
              </a:rPr>
              <a:t>the scientific process:</a:t>
            </a:r>
          </a:p>
          <a:p>
            <a:pPr marL="539750" lvl="1" indent="-269875" eaLnBrk="1" hangingPunct="1">
              <a:lnSpc>
                <a:spcPct val="12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new results are </a:t>
            </a:r>
            <a:r>
              <a:rPr lang="en-GB" altLang="en-US" dirty="0" smtClean="0">
                <a:latin typeface="Arial" panose="020B0604020202020204" pitchFamily="34" charset="0"/>
                <a:ea typeface="ＭＳ Ｐゴシック" pitchFamily="34" charset="-128"/>
                <a:cs typeface="Arial" panose="020B0604020202020204" pitchFamily="34" charset="0"/>
              </a:rPr>
              <a:t>published (details of publication are recorded)</a:t>
            </a:r>
            <a:endParaRPr lang="en-GB" altLang="en-US" dirty="0" smtClean="0">
              <a:latin typeface="Arial" panose="020B0604020202020204" pitchFamily="34" charset="0"/>
              <a:ea typeface="ＭＳ Ｐゴシック" pitchFamily="34" charset="-128"/>
              <a:cs typeface="Arial" panose="020B0604020202020204" pitchFamily="34" charset="0"/>
            </a:endParaRPr>
          </a:p>
          <a:p>
            <a:pPr marL="539750" lvl="1" indent="-269875" eaLnBrk="1" hangingPunct="1">
              <a:lnSpc>
                <a:spcPct val="12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leading to new claims being </a:t>
            </a:r>
            <a:r>
              <a:rPr lang="en-GB" altLang="en-US" dirty="0" smtClean="0">
                <a:latin typeface="Arial" panose="020B0604020202020204" pitchFamily="34" charset="0"/>
                <a:ea typeface="ＭＳ Ｐゴシック" pitchFamily="34" charset="-128"/>
                <a:cs typeface="Arial" panose="020B0604020202020204" pitchFamily="34" charset="0"/>
              </a:rPr>
              <a:t>made</a:t>
            </a:r>
            <a:endParaRPr lang="en-GB" altLang="en-US" dirty="0" smtClean="0">
              <a:latin typeface="Arial" panose="020B0604020202020204" pitchFamily="34" charset="0"/>
              <a:ea typeface="ＭＳ Ｐゴシック" pitchFamily="34" charset="-128"/>
              <a:cs typeface="Arial" panose="020B0604020202020204" pitchFamily="34" charset="0"/>
            </a:endParaRPr>
          </a:p>
          <a:p>
            <a:pPr marL="539750" lvl="1" indent="-269875" eaLnBrk="1" hangingPunct="1">
              <a:lnSpc>
                <a:spcPct val="12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these results and claims may be challenged </a:t>
            </a:r>
          </a:p>
          <a:p>
            <a:pPr marL="539750" lvl="1" indent="-269875" eaLnBrk="1" hangingPunct="1">
              <a:lnSpc>
                <a:spcPct val="12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or they may be supported by further findings</a:t>
            </a:r>
          </a:p>
          <a:p>
            <a:pPr marL="269875" indent="-269875" eaLnBrk="1" hangingPunct="1">
              <a:lnSpc>
                <a:spcPct val="120000"/>
              </a:lnSpc>
              <a:spcBef>
                <a:spcPts val="1200"/>
              </a:spcBef>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Each step records how </a:t>
            </a:r>
            <a:r>
              <a:rPr lang="en-GB" altLang="en-US" dirty="0" smtClean="0">
                <a:latin typeface="Arial" panose="020B0604020202020204" pitchFamily="34" charset="0"/>
                <a:ea typeface="ＭＳ Ｐゴシック" pitchFamily="34" charset="-128"/>
                <a:cs typeface="Arial" panose="020B0604020202020204" pitchFamily="34" charset="0"/>
              </a:rPr>
              <a:t>scientific </a:t>
            </a:r>
            <a:r>
              <a:rPr lang="en-GB" altLang="en-US" dirty="0" smtClean="0">
                <a:latin typeface="Arial" panose="020B0604020202020204" pitchFamily="34" charset="0"/>
                <a:ea typeface="ＭＳ Ｐゴシック" pitchFamily="34" charset="-128"/>
                <a:cs typeface="Arial" panose="020B0604020202020204" pitchFamily="34" charset="0"/>
              </a:rPr>
              <a:t>understanding develops, and the process requires a clear audit trail</a:t>
            </a:r>
          </a:p>
        </p:txBody>
      </p:sp>
      <p:sp>
        <p:nvSpPr>
          <p:cNvPr id="2" name="Slide Number Placeholder 1"/>
          <p:cNvSpPr>
            <a:spLocks noGrp="1"/>
          </p:cNvSpPr>
          <p:nvPr>
            <p:ph type="sldNum" sz="quarter" idx="12"/>
          </p:nvPr>
        </p:nvSpPr>
        <p:spPr/>
        <p:txBody>
          <a:bodyPr/>
          <a:lstStyle/>
          <a:p>
            <a:fld id="{6CB76B4D-260D-4EC1-9A8A-CDDCEAC88FCA}" type="slidenum">
              <a:rPr lang="en-GB" smtClean="0"/>
              <a:pPr/>
              <a:t>23</a:t>
            </a:fld>
            <a:endParaRPr lang="en-GB"/>
          </a:p>
        </p:txBody>
      </p:sp>
    </p:spTree>
    <p:extLst>
      <p:ext uri="{BB962C8B-B14F-4D97-AF65-F5344CB8AC3E}">
        <p14:creationId xmlns:p14="http://schemas.microsoft.com/office/powerpoint/2010/main" val="2666034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References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850" y="1700212"/>
            <a:ext cx="8496300" cy="4969147"/>
          </a:xfrm>
        </p:spPr>
        <p:txBody>
          <a:bodyPr>
            <a:normAutofit fontScale="62500" lnSpcReduction="20000"/>
          </a:bodyPr>
          <a:lstStyle/>
          <a:p>
            <a:pPr marL="0" indent="0">
              <a:lnSpc>
                <a:spcPct val="120000"/>
              </a:lnSpc>
              <a:buNone/>
            </a:pPr>
            <a:r>
              <a:rPr lang="en-GB" dirty="0" smtClean="0">
                <a:latin typeface="Arial" panose="020B0604020202020204" pitchFamily="34" charset="0"/>
                <a:cs typeface="Arial" panose="020B0604020202020204" pitchFamily="34" charset="0"/>
              </a:rPr>
              <a:t>In the reference section you </a:t>
            </a:r>
            <a:r>
              <a:rPr lang="en-GB" dirty="0">
                <a:latin typeface="Arial" panose="020B0604020202020204" pitchFamily="34" charset="0"/>
                <a:cs typeface="Arial" panose="020B0604020202020204" pitchFamily="34" charset="0"/>
              </a:rPr>
              <a:t>list the sources you have cited in your document </a:t>
            </a:r>
            <a:r>
              <a:rPr lang="en-GB" dirty="0" smtClean="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pPr>
              <a:lnSpc>
                <a:spcPct val="120000"/>
              </a:lnSpc>
            </a:pPr>
            <a:r>
              <a:rPr lang="en-GB" dirty="0" smtClean="0">
                <a:latin typeface="Arial" panose="020B0604020202020204" pitchFamily="34" charset="0"/>
                <a:cs typeface="Arial" panose="020B0604020202020204" pitchFamily="34" charset="0"/>
              </a:rPr>
              <a:t>You </a:t>
            </a:r>
            <a:r>
              <a:rPr lang="en-GB" dirty="0">
                <a:latin typeface="Arial" panose="020B0604020202020204" pitchFamily="34" charset="0"/>
                <a:cs typeface="Arial" panose="020B0604020202020204" pitchFamily="34" charset="0"/>
              </a:rPr>
              <a:t>should </a:t>
            </a:r>
            <a:r>
              <a:rPr lang="en-GB" dirty="0" smtClean="0">
                <a:latin typeface="Arial" panose="020B0604020202020204" pitchFamily="34" charset="0"/>
                <a:cs typeface="Arial" panose="020B0604020202020204" pitchFamily="34" charset="0"/>
              </a:rPr>
              <a:t>list each </a:t>
            </a:r>
            <a:r>
              <a:rPr lang="en-GB" dirty="0">
                <a:latin typeface="Arial" panose="020B0604020202020204" pitchFamily="34" charset="0"/>
                <a:cs typeface="Arial" panose="020B0604020202020204" pitchFamily="34" charset="0"/>
              </a:rPr>
              <a:t>source just once </a:t>
            </a:r>
            <a:endParaRPr lang="en-GB" dirty="0" smtClean="0">
              <a:latin typeface="Arial" panose="020B0604020202020204" pitchFamily="34" charset="0"/>
              <a:cs typeface="Arial" panose="020B0604020202020204" pitchFamily="34" charset="0"/>
            </a:endParaRPr>
          </a:p>
          <a:p>
            <a:pPr marL="0" indent="0">
              <a:lnSpc>
                <a:spcPct val="120000"/>
              </a:lnSpc>
              <a:buNone/>
            </a:pPr>
            <a:r>
              <a:rPr lang="en-GB" dirty="0" smtClean="0">
                <a:latin typeface="Arial" panose="020B0604020202020204" pitchFamily="34" charset="0"/>
                <a:cs typeface="Arial" panose="020B0604020202020204" pitchFamily="34" charset="0"/>
              </a:rPr>
              <a:t>References need to be</a:t>
            </a:r>
          </a:p>
          <a:p>
            <a:pPr>
              <a:lnSpc>
                <a:spcPct val="120000"/>
              </a:lnSpc>
            </a:pPr>
            <a:r>
              <a:rPr lang="en-GB" dirty="0" smtClean="0">
                <a:latin typeface="Arial" panose="020B0604020202020204" pitchFamily="34" charset="0"/>
                <a:cs typeface="Arial" panose="020B0604020202020204" pitchFamily="34" charset="0"/>
              </a:rPr>
              <a:t>Complete </a:t>
            </a:r>
            <a:r>
              <a:rPr lang="en-GB" dirty="0">
                <a:latin typeface="Arial" panose="020B0604020202020204" pitchFamily="34" charset="0"/>
                <a:cs typeface="Arial" panose="020B0604020202020204" pitchFamily="34" charset="0"/>
              </a:rPr>
              <a:t>and in a standard format </a:t>
            </a:r>
            <a:endParaRPr lang="en-GB" dirty="0" smtClean="0">
              <a:latin typeface="Arial" panose="020B0604020202020204" pitchFamily="34" charset="0"/>
              <a:cs typeface="Arial" panose="020B0604020202020204" pitchFamily="34" charset="0"/>
            </a:endParaRPr>
          </a:p>
          <a:p>
            <a:pPr>
              <a:lnSpc>
                <a:spcPct val="120000"/>
              </a:lnSpc>
            </a:pPr>
            <a:r>
              <a:rPr lang="en-GB" dirty="0" smtClean="0">
                <a:latin typeface="Arial" panose="020B0604020202020204" pitchFamily="34" charset="0"/>
                <a:cs typeface="Arial" panose="020B0604020202020204" pitchFamily="34" charset="0"/>
              </a:rPr>
              <a:t>Sufficiently </a:t>
            </a:r>
            <a:r>
              <a:rPr lang="en-GB" dirty="0" smtClean="0">
                <a:latin typeface="Arial" panose="020B0604020202020204" pitchFamily="34" charset="0"/>
                <a:cs typeface="Arial" panose="020B0604020202020204" pitchFamily="34" charset="0"/>
              </a:rPr>
              <a:t>detailed </a:t>
            </a:r>
            <a:r>
              <a:rPr lang="en-GB" dirty="0">
                <a:latin typeface="Arial" panose="020B0604020202020204" pitchFamily="34" charset="0"/>
                <a:cs typeface="Arial" panose="020B0604020202020204" pitchFamily="34" charset="0"/>
              </a:rPr>
              <a:t>to </a:t>
            </a:r>
            <a:r>
              <a:rPr lang="en-GB" dirty="0" smtClean="0">
                <a:latin typeface="Arial" panose="020B0604020202020204" pitchFamily="34" charset="0"/>
                <a:cs typeface="Arial" panose="020B0604020202020204" pitchFamily="34" charset="0"/>
              </a:rPr>
              <a:t>enable a reader to locate </a:t>
            </a:r>
            <a:r>
              <a:rPr lang="en-GB" dirty="0">
                <a:latin typeface="Arial" panose="020B0604020202020204" pitchFamily="34" charset="0"/>
                <a:cs typeface="Arial" panose="020B0604020202020204" pitchFamily="34" charset="0"/>
              </a:rPr>
              <a:t>the same source </a:t>
            </a:r>
            <a:r>
              <a:rPr lang="en-GB" dirty="0" smtClean="0">
                <a:latin typeface="Arial" panose="020B0604020202020204" pitchFamily="34" charset="0"/>
                <a:cs typeface="Arial" panose="020B0604020202020204" pitchFamily="34" charset="0"/>
              </a:rPr>
              <a:t>again</a:t>
            </a:r>
          </a:p>
          <a:p>
            <a:pPr lvl="1">
              <a:lnSpc>
                <a:spcPct val="120000"/>
              </a:lnSpc>
            </a:pPr>
            <a:r>
              <a:rPr lang="en-GB" dirty="0" smtClean="0">
                <a:latin typeface="Arial" panose="020B0604020202020204" pitchFamily="34" charset="0"/>
                <a:cs typeface="Arial" panose="020B0604020202020204" pitchFamily="34" charset="0"/>
              </a:rPr>
              <a:t>Citation standards (check out the library guidance) specify that detail</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0" indent="0">
              <a:lnSpc>
                <a:spcPct val="120000"/>
              </a:lnSpc>
              <a:buNone/>
            </a:pPr>
            <a:r>
              <a:rPr lang="en-GB" dirty="0" smtClean="0">
                <a:latin typeface="Arial" panose="020B0604020202020204" pitchFamily="34" charset="0"/>
                <a:cs typeface="Arial" panose="020B0604020202020204" pitchFamily="34" charset="0"/>
              </a:rPr>
              <a:t>Some </a:t>
            </a:r>
            <a:r>
              <a:rPr lang="en-GB" dirty="0">
                <a:latin typeface="Arial" panose="020B0604020202020204" pitchFamily="34" charset="0"/>
                <a:cs typeface="Arial" panose="020B0604020202020204" pitchFamily="34" charset="0"/>
              </a:rPr>
              <a:t>tools enable automatic formatting of </a:t>
            </a:r>
            <a:r>
              <a:rPr lang="en-GB" dirty="0" smtClean="0">
                <a:latin typeface="Arial" panose="020B0604020202020204" pitchFamily="34" charset="0"/>
                <a:cs typeface="Arial" panose="020B0604020202020204" pitchFamily="34" charset="0"/>
              </a:rPr>
              <a:t>citations</a:t>
            </a:r>
          </a:p>
          <a:p>
            <a:pPr lvl="1">
              <a:lnSpc>
                <a:spcPct val="120000"/>
              </a:lnSpc>
            </a:pPr>
            <a:r>
              <a:rPr lang="en-GB" dirty="0" smtClean="0">
                <a:latin typeface="Arial" panose="020B0604020202020204" pitchFamily="34" charset="0"/>
                <a:cs typeface="Arial" panose="020B0604020202020204" pitchFamily="34" charset="0"/>
              </a:rPr>
              <a:t>Endnote </a:t>
            </a:r>
            <a:r>
              <a:rPr lang="en-GB" dirty="0">
                <a:latin typeface="Arial" panose="020B0604020202020204" pitchFamily="34" charset="0"/>
                <a:cs typeface="Arial" panose="020B0604020202020204" pitchFamily="34" charset="0"/>
              </a:rPr>
              <a:t>(Microsoft Word) </a:t>
            </a:r>
            <a:endParaRPr lang="en-GB" dirty="0" smtClean="0">
              <a:latin typeface="Arial" panose="020B0604020202020204" pitchFamily="34" charset="0"/>
              <a:cs typeface="Arial" panose="020B0604020202020204" pitchFamily="34" charset="0"/>
            </a:endParaRPr>
          </a:p>
          <a:p>
            <a:pPr lvl="1">
              <a:lnSpc>
                <a:spcPct val="120000"/>
              </a:lnSpc>
            </a:pPr>
            <a:r>
              <a:rPr lang="en-GB" dirty="0" smtClean="0">
                <a:latin typeface="Arial" panose="020B0604020202020204" pitchFamily="34" charset="0"/>
                <a:cs typeface="Arial" panose="020B0604020202020204" pitchFamily="34" charset="0"/>
              </a:rPr>
              <a:t>Bibtex </a:t>
            </a:r>
            <a:r>
              <a:rPr lang="en-GB" dirty="0">
                <a:latin typeface="Arial" panose="020B0604020202020204" pitchFamily="34" charset="0"/>
                <a:cs typeface="Arial" panose="020B0604020202020204" pitchFamily="34" charset="0"/>
              </a:rPr>
              <a:t>(LaTeX) </a:t>
            </a:r>
            <a:endParaRPr lang="en-GB" dirty="0" smtClean="0">
              <a:latin typeface="Arial" panose="020B0604020202020204" pitchFamily="34" charset="0"/>
              <a:cs typeface="Arial" panose="020B0604020202020204" pitchFamily="34" charset="0"/>
            </a:endParaRPr>
          </a:p>
          <a:p>
            <a:pPr lvl="1">
              <a:lnSpc>
                <a:spcPct val="120000"/>
              </a:lnSpc>
            </a:pPr>
            <a:r>
              <a:rPr lang="en-GB" dirty="0" smtClean="0">
                <a:latin typeface="Arial" panose="020B0604020202020204" pitchFamily="34" charset="0"/>
                <a:cs typeface="Arial" panose="020B0604020202020204" pitchFamily="34" charset="0"/>
              </a:rPr>
              <a:t>Zotero</a:t>
            </a:r>
          </a:p>
          <a:p>
            <a:pPr>
              <a:lnSpc>
                <a:spcPct val="120000"/>
              </a:lnSpc>
            </a:pPr>
            <a:r>
              <a:rPr lang="en-GB" dirty="0" smtClean="0">
                <a:latin typeface="Arial" panose="020B0604020202020204" pitchFamily="34" charset="0"/>
                <a:cs typeface="Arial" panose="020B0604020202020204" pitchFamily="34" charset="0"/>
              </a:rPr>
              <a:t>Bibliography or Further Reading</a:t>
            </a:r>
          </a:p>
          <a:p>
            <a:pPr>
              <a:lnSpc>
                <a:spcPct val="120000"/>
              </a:lnSpc>
            </a:pPr>
            <a:r>
              <a:rPr lang="en-GB" dirty="0" smtClean="0">
                <a:latin typeface="Arial" panose="020B0604020202020204" pitchFamily="34" charset="0"/>
                <a:cs typeface="Arial" panose="020B0604020202020204" pitchFamily="34" charset="0"/>
              </a:rPr>
              <a:t>If there is text which you used for reference but did not cite, you may list a reference to it under a bibliography or further reading section</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CB76B4D-260D-4EC1-9A8A-CDDCEAC88FCA}" type="slidenum">
              <a:rPr lang="en-GB" smtClean="0"/>
              <a:pPr/>
              <a:t>24</a:t>
            </a:fld>
            <a:endParaRPr lang="en-GB"/>
          </a:p>
        </p:txBody>
      </p:sp>
    </p:spTree>
    <p:extLst>
      <p:ext uri="{BB962C8B-B14F-4D97-AF65-F5344CB8AC3E}">
        <p14:creationId xmlns:p14="http://schemas.microsoft.com/office/powerpoint/2010/main" val="3419575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ln/>
        </p:spPr>
        <p:txBody>
          <a:bodyPr/>
          <a:lstStyle/>
          <a:p>
            <a:pPr eaLnBrk="1" hangingPunct="1"/>
            <a:r>
              <a:rPr lang="en-GB" altLang="en-US" sz="2800" dirty="0" smtClean="0">
                <a:latin typeface="Arial" panose="020B0604020202020204" pitchFamily="34" charset="0"/>
                <a:ea typeface="ＭＳ Ｐゴシック" pitchFamily="34" charset="-128"/>
                <a:cs typeface="Arial" panose="020B0604020202020204" pitchFamily="34" charset="0"/>
              </a:rPr>
              <a:t>Is ignoring academic integrity a </a:t>
            </a:r>
            <a:r>
              <a:rPr lang="ja-JP" altLang="en-GB" sz="2800" smtClean="0">
                <a:latin typeface="Arial" panose="020B0604020202020204" pitchFamily="34" charset="0"/>
                <a:ea typeface="ＭＳ Ｐゴシック" pitchFamily="34" charset="-128"/>
                <a:cs typeface="Arial" panose="020B0604020202020204" pitchFamily="34" charset="0"/>
              </a:rPr>
              <a:t>“</a:t>
            </a:r>
            <a:r>
              <a:rPr lang="en-GB" altLang="ja-JP" sz="2800" dirty="0" smtClean="0">
                <a:latin typeface="Arial" panose="020B0604020202020204" pitchFamily="34" charset="0"/>
                <a:ea typeface="ＭＳ Ｐゴシック" pitchFamily="34" charset="-128"/>
                <a:cs typeface="Arial" panose="020B0604020202020204" pitchFamily="34" charset="0"/>
              </a:rPr>
              <a:t>victimless </a:t>
            </a:r>
            <a:r>
              <a:rPr lang="en-GB" altLang="ja-JP" sz="2800" dirty="0">
                <a:latin typeface="Arial" panose="020B0604020202020204" pitchFamily="34" charset="0"/>
                <a:ea typeface="ＭＳ Ｐゴシック" pitchFamily="34" charset="-128"/>
                <a:cs typeface="Arial" panose="020B0604020202020204" pitchFamily="34" charset="0"/>
              </a:rPr>
              <a:t>c</a:t>
            </a:r>
            <a:r>
              <a:rPr lang="en-GB" altLang="ja-JP" sz="2800" dirty="0" smtClean="0">
                <a:latin typeface="Arial" panose="020B0604020202020204" pitchFamily="34" charset="0"/>
                <a:ea typeface="ＭＳ Ｐゴシック" pitchFamily="34" charset="-128"/>
                <a:cs typeface="Arial" panose="020B0604020202020204" pitchFamily="34" charset="0"/>
              </a:rPr>
              <a:t>rime</a:t>
            </a:r>
            <a:r>
              <a:rPr lang="ja-JP" altLang="en-GB" sz="2800" smtClean="0">
                <a:latin typeface="Arial" panose="020B0604020202020204" pitchFamily="34" charset="0"/>
                <a:ea typeface="ＭＳ Ｐゴシック" pitchFamily="34" charset="-128"/>
                <a:cs typeface="Arial" panose="020B0604020202020204" pitchFamily="34" charset="0"/>
              </a:rPr>
              <a:t>”</a:t>
            </a:r>
            <a:r>
              <a:rPr lang="en-GB" altLang="ja-JP" sz="2800" dirty="0" smtClean="0">
                <a:latin typeface="Arial" panose="020B0604020202020204" pitchFamily="34" charset="0"/>
                <a:ea typeface="ＭＳ Ｐゴシック" pitchFamily="34" charset="-128"/>
                <a:cs typeface="Arial" panose="020B0604020202020204" pitchFamily="34" charset="0"/>
              </a:rPr>
              <a:t>?</a:t>
            </a:r>
            <a:endParaRPr lang="en-US" altLang="en-US" sz="2800" dirty="0" smtClean="0">
              <a:latin typeface="Arial" panose="020B0604020202020204" pitchFamily="34" charset="0"/>
              <a:ea typeface="ＭＳ Ｐゴシック" pitchFamily="34" charset="-128"/>
              <a:cs typeface="Arial" panose="020B0604020202020204" pitchFamily="34" charset="0"/>
            </a:endParaRPr>
          </a:p>
        </p:txBody>
      </p:sp>
      <p:sp>
        <p:nvSpPr>
          <p:cNvPr id="76801" name="Rectangle 3"/>
          <p:cNvSpPr>
            <a:spLocks noGrp="1" noChangeArrowheads="1"/>
          </p:cNvSpPr>
          <p:nvPr>
            <p:ph idx="1"/>
          </p:nvPr>
        </p:nvSpPr>
        <p:spPr/>
        <p:txBody>
          <a:bodyPr/>
          <a:lstStyle/>
          <a:p>
            <a:pPr marL="269875" indent="-269875" eaLnBrk="1" hangingPunct="1">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If you plagiarise</a:t>
            </a:r>
          </a:p>
          <a:p>
            <a:pPr marL="539750" lvl="1" indent="-269875" eaLnBrk="1" hangingPunct="1">
              <a:lnSpc>
                <a:spcPct val="10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You </a:t>
            </a:r>
            <a:r>
              <a:rPr lang="en-GB" altLang="en-US" dirty="0" smtClean="0">
                <a:latin typeface="Arial" panose="020B0604020202020204" pitchFamily="34" charset="0"/>
                <a:ea typeface="ＭＳ Ｐゴシック" pitchFamily="34" charset="-128"/>
                <a:cs typeface="Arial" panose="020B0604020202020204" pitchFamily="34" charset="0"/>
              </a:rPr>
              <a:t>deny the true author the credit, </a:t>
            </a:r>
          </a:p>
          <a:p>
            <a:pPr marL="539750" lvl="1" indent="-269875" eaLnBrk="1" hangingPunct="1">
              <a:lnSpc>
                <a:spcPct val="10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You undermine </a:t>
            </a:r>
            <a:r>
              <a:rPr lang="en-GB" altLang="en-US" dirty="0" smtClean="0">
                <a:latin typeface="Arial" panose="020B0604020202020204" pitchFamily="34" charset="0"/>
                <a:ea typeface="ＭＳ Ｐゴシック" pitchFamily="34" charset="-128"/>
                <a:cs typeface="Arial" panose="020B0604020202020204" pitchFamily="34" charset="0"/>
              </a:rPr>
              <a:t>the scientific publication process</a:t>
            </a:r>
          </a:p>
          <a:p>
            <a:pPr marL="269875" indent="-269875">
              <a:spcBef>
                <a:spcPts val="1800"/>
              </a:spcBef>
              <a:buFontTx/>
              <a:buChar char="•"/>
            </a:pPr>
            <a:r>
              <a:rPr lang="en-GB" altLang="en-US" b="1" dirty="0" smtClean="0">
                <a:latin typeface="Arial" panose="020B0604020202020204" pitchFamily="34" charset="0"/>
                <a:ea typeface="ＭＳ Ｐゴシック" pitchFamily="34" charset="-128"/>
                <a:cs typeface="Arial" panose="020B0604020202020204" pitchFamily="34" charset="0"/>
              </a:rPr>
              <a:t>All</a:t>
            </a:r>
            <a:r>
              <a:rPr lang="en-GB" altLang="en-US" i="1" dirty="0" smtClean="0">
                <a:latin typeface="Arial" panose="020B0604020202020204" pitchFamily="34" charset="0"/>
                <a:ea typeface="ＭＳ Ｐゴシック" pitchFamily="34" charset="-128"/>
                <a:cs typeface="Arial" panose="020B0604020202020204" pitchFamily="34" charset="0"/>
              </a:rPr>
              <a:t> </a:t>
            </a:r>
            <a:r>
              <a:rPr lang="en-GB" altLang="en-US" dirty="0" smtClean="0">
                <a:latin typeface="Arial" panose="020B0604020202020204" pitchFamily="34" charset="0"/>
                <a:ea typeface="ＭＳ Ｐゴシック" pitchFamily="34" charset="-128"/>
                <a:cs typeface="Arial" panose="020B0604020202020204" pitchFamily="34" charset="0"/>
              </a:rPr>
              <a:t>breaches of academic integrity</a:t>
            </a:r>
          </a:p>
          <a:p>
            <a:pPr marL="457200" lvl="2" indent="-269875">
              <a:lnSpc>
                <a:spcPct val="100000"/>
              </a:lnSpc>
              <a:buFontTx/>
              <a:buChar char="•"/>
            </a:pPr>
            <a:r>
              <a:rPr lang="en-GB" altLang="en-US" dirty="0" smtClean="0">
                <a:latin typeface="Arial" panose="020B0604020202020204" pitchFamily="34" charset="0"/>
                <a:ea typeface="ＭＳ Ｐゴシック" pitchFamily="34" charset="-128"/>
                <a:cs typeface="Arial" panose="020B0604020202020204" pitchFamily="34" charset="0"/>
              </a:rPr>
              <a:t> </a:t>
            </a:r>
            <a:r>
              <a:rPr lang="en-GB" altLang="en-US" dirty="0" smtClean="0">
                <a:latin typeface="Arial" panose="020B0604020202020204" pitchFamily="34" charset="0"/>
                <a:ea typeface="ＭＳ Ｐゴシック" pitchFamily="34" charset="-128"/>
                <a:cs typeface="Arial" panose="020B0604020202020204" pitchFamily="34" charset="0"/>
              </a:rPr>
              <a:t>Divert </a:t>
            </a:r>
            <a:r>
              <a:rPr lang="en-GB" altLang="en-US" dirty="0" smtClean="0">
                <a:latin typeface="Arial" panose="020B0604020202020204" pitchFamily="34" charset="0"/>
                <a:ea typeface="ＭＳ Ｐゴシック" pitchFamily="34" charset="-128"/>
                <a:cs typeface="Arial" panose="020B0604020202020204" pitchFamily="34" charset="0"/>
              </a:rPr>
              <a:t>staff from more constructive activities, and</a:t>
            </a:r>
          </a:p>
          <a:p>
            <a:pPr marL="457200" lvl="2" indent="-269875">
              <a:lnSpc>
                <a:spcPct val="100000"/>
              </a:lnSpc>
              <a:buFontTx/>
              <a:buChar char="•"/>
            </a:pPr>
            <a:r>
              <a:rPr lang="en-GB" altLang="en-US" dirty="0" smtClean="0">
                <a:latin typeface="Arial" panose="020B0604020202020204" pitchFamily="34" charset="0"/>
                <a:ea typeface="ＭＳ Ｐゴシック" pitchFamily="34" charset="-128"/>
                <a:cs typeface="Arial" panose="020B0604020202020204" pitchFamily="34" charset="0"/>
              </a:rPr>
              <a:t> </a:t>
            </a:r>
            <a:r>
              <a:rPr lang="en-GB" altLang="en-US" dirty="0" smtClean="0">
                <a:latin typeface="Arial" panose="020B0604020202020204" pitchFamily="34" charset="0"/>
                <a:ea typeface="ＭＳ Ｐゴシック" pitchFamily="34" charset="-128"/>
                <a:cs typeface="Arial" panose="020B0604020202020204" pitchFamily="34" charset="0"/>
              </a:rPr>
              <a:t>Undermine </a:t>
            </a:r>
            <a:r>
              <a:rPr lang="en-GB" altLang="en-US" dirty="0" smtClean="0">
                <a:latin typeface="Arial" panose="020B0604020202020204" pitchFamily="34" charset="0"/>
                <a:ea typeface="ＭＳ Ｐゴシック" pitchFamily="34" charset="-128"/>
                <a:cs typeface="Arial" panose="020B0604020202020204" pitchFamily="34" charset="0"/>
              </a:rPr>
              <a:t>the reputation of ECS </a:t>
            </a:r>
            <a:r>
              <a:rPr lang="en-GB" altLang="en-US" dirty="0" smtClean="0">
                <a:latin typeface="Arial" panose="020B0604020202020204" pitchFamily="34" charset="0"/>
                <a:ea typeface="ＭＳ Ｐゴシック" pitchFamily="34" charset="-128"/>
                <a:cs typeface="Arial" panose="020B0604020202020204" pitchFamily="34" charset="0"/>
              </a:rPr>
              <a:t>degrees</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25</a:t>
            </a:fld>
            <a:endParaRPr lang="en-GB"/>
          </a:p>
        </p:txBody>
      </p:sp>
    </p:spTree>
    <p:extLst>
      <p:ext uri="{BB962C8B-B14F-4D97-AF65-F5344CB8AC3E}">
        <p14:creationId xmlns:p14="http://schemas.microsoft.com/office/powerpoint/2010/main" val="2783010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Case </a:t>
            </a:r>
            <a:r>
              <a:rPr lang="en-GB" dirty="0" smtClean="0">
                <a:latin typeface="Arial" panose="020B0604020202020204" pitchFamily="34" charset="0"/>
                <a:cs typeface="Arial" panose="020B0604020202020204" pitchFamily="34" charset="0"/>
              </a:rPr>
              <a:t>study of plagiarism</a:t>
            </a:r>
            <a:r>
              <a:rPr lang="mr-IN" dirty="0" smtClean="0">
                <a:latin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BBC News, June 2008</a:t>
            </a:r>
          </a:p>
          <a:p>
            <a:r>
              <a:rPr lang="en-US" dirty="0">
                <a:latin typeface="Arial" panose="020B0604020202020204" pitchFamily="34" charset="0"/>
                <a:cs typeface="Arial" panose="020B0604020202020204" pitchFamily="34" charset="0"/>
                <a:hlinkClick r:id="rId3"/>
              </a:rPr>
              <a:t>http://</a:t>
            </a:r>
            <a:r>
              <a:rPr lang="en-US" dirty="0" smtClean="0">
                <a:latin typeface="Arial" panose="020B0604020202020204" pitchFamily="34" charset="0"/>
                <a:cs typeface="Arial" panose="020B0604020202020204" pitchFamily="34" charset="0"/>
                <a:hlinkClick r:id="rId3"/>
              </a:rPr>
              <a:t>news.bbc.co.uk/1/hi/health/7452877.stm</a:t>
            </a:r>
            <a:r>
              <a:rPr lang="en-US" dirty="0" smtClean="0">
                <a:latin typeface="Arial" panose="020B0604020202020204" pitchFamily="34" charset="0"/>
                <a:cs typeface="Arial" panose="020B0604020202020204" pitchFamily="34" charset="0"/>
              </a:rPr>
              <a:t>, visited on November 3</a:t>
            </a:r>
            <a:r>
              <a:rPr lang="en-US" baseline="30000" dirty="0" smtClean="0">
                <a:latin typeface="Arial" panose="020B0604020202020204" pitchFamily="34" charset="0"/>
                <a:cs typeface="Arial" panose="020B0604020202020204" pitchFamily="34" charset="0"/>
              </a:rPr>
              <a:t>rd</a:t>
            </a:r>
            <a:r>
              <a:rPr lang="en-US" dirty="0" smtClean="0">
                <a:latin typeface="Arial" panose="020B0604020202020204" pitchFamily="34" charset="0"/>
                <a:cs typeface="Arial" panose="020B0604020202020204" pitchFamily="34" charset="0"/>
              </a:rPr>
              <a:t>, 2014</a:t>
            </a:r>
          </a:p>
          <a:p>
            <a:pPr marL="0" indent="0">
              <a:buNone/>
            </a:pPr>
            <a:endParaRPr lang="en-US"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3212976"/>
            <a:ext cx="4032448" cy="3114492"/>
          </a:xfrm>
          <a:prstGeom prst="rect">
            <a:avLst/>
          </a:prstGeom>
          <a:noFill/>
          <a:ln w="19050">
            <a:solidFill>
              <a:schemeClr val="tx2">
                <a:lumMod val="50000"/>
                <a:lumOff val="50000"/>
              </a:schemeClr>
            </a:solidFill>
            <a:miter lim="800000"/>
            <a:headEnd/>
            <a:tailEnd/>
          </a:ln>
          <a:extLst>
            <a:ext uri="{909E8E84-426E-40dd-AFC4-6F175D3DCCD1}">
              <a14:hiddenFill xmlns=""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6CB76B4D-260D-4EC1-9A8A-CDDCEAC88FCA}" type="slidenum">
              <a:rPr lang="en-GB" smtClean="0"/>
              <a:pPr/>
              <a:t>26</a:t>
            </a:fld>
            <a:endParaRPr lang="en-GB"/>
          </a:p>
        </p:txBody>
      </p:sp>
    </p:spTree>
    <p:extLst>
      <p:ext uri="{BB962C8B-B14F-4D97-AF65-F5344CB8AC3E}">
        <p14:creationId xmlns:p14="http://schemas.microsoft.com/office/powerpoint/2010/main" val="34411248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 Case study</a:t>
            </a:r>
            <a:endParaRPr lang="en-US" dirty="0">
              <a:latin typeface="Arial" panose="020B0604020202020204" pitchFamily="34" charset="0"/>
              <a:cs typeface="Arial" panose="020B0604020202020204" pitchFamily="34" charset="0"/>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386483" cy="45468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B76B4D-260D-4EC1-9A8A-CDDCEAC88FCA}" type="slidenum">
              <a:rPr lang="en-GB" smtClean="0"/>
              <a:pPr/>
              <a:t>27</a:t>
            </a:fld>
            <a:endParaRPr lang="en-GB"/>
          </a:p>
        </p:txBody>
      </p:sp>
    </p:spTree>
    <p:extLst>
      <p:ext uri="{BB962C8B-B14F-4D97-AF65-F5344CB8AC3E}">
        <p14:creationId xmlns:p14="http://schemas.microsoft.com/office/powerpoint/2010/main" val="37814099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Lessons learned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can we learn from Dr Raj Persaud? </a:t>
            </a:r>
            <a:endParaRPr lang="en-US" dirty="0" smtClean="0">
              <a:latin typeface="Arial" panose="020B0604020202020204" pitchFamily="34" charset="0"/>
              <a:cs typeface="Arial" panose="020B0604020202020204" pitchFamily="34" charset="0"/>
            </a:endParaRPr>
          </a:p>
          <a:p>
            <a:pPr marL="457200" indent="-457200">
              <a:buFont typeface="+mj-lt"/>
              <a:buAutoNum type="arabicPeriod"/>
            </a:pPr>
            <a:r>
              <a:rPr lang="en-US" dirty="0" smtClean="0">
                <a:latin typeface="Arial" panose="020B0604020202020204" pitchFamily="34" charset="0"/>
                <a:cs typeface="Arial" panose="020B0604020202020204" pitchFamily="34" charset="0"/>
              </a:rPr>
              <a:t>Find ways to </a:t>
            </a:r>
            <a:r>
              <a:rPr lang="en-US" dirty="0">
                <a:latin typeface="Arial" panose="020B0604020202020204" pitchFamily="34" charset="0"/>
                <a:cs typeface="Arial" panose="020B0604020202020204" pitchFamily="34" charset="0"/>
              </a:rPr>
              <a:t>plan your study time effectively </a:t>
            </a:r>
            <a:endParaRPr lang="en-US" dirty="0" smtClean="0">
              <a:latin typeface="Arial" panose="020B0604020202020204" pitchFamily="34" charset="0"/>
              <a:cs typeface="Arial" panose="020B0604020202020204" pitchFamily="34" charset="0"/>
            </a:endParaRPr>
          </a:p>
          <a:p>
            <a:pPr marL="457200" indent="-457200">
              <a:buFont typeface="+mj-lt"/>
              <a:buAutoNum type="arabicPeriod"/>
            </a:pPr>
            <a:r>
              <a:rPr lang="en-US" dirty="0" smtClean="0">
                <a:latin typeface="Arial" panose="020B0604020202020204" pitchFamily="34" charset="0"/>
                <a:cs typeface="Arial" panose="020B0604020202020204" pitchFamily="34" charset="0"/>
              </a:rPr>
              <a:t>Be </a:t>
            </a:r>
            <a:r>
              <a:rPr lang="en-US" dirty="0">
                <a:latin typeface="Arial" panose="020B0604020202020204" pitchFamily="34" charset="0"/>
                <a:cs typeface="Arial" panose="020B0604020202020204" pitchFamily="34" charset="0"/>
              </a:rPr>
              <a:t>aware of deadlines </a:t>
            </a:r>
            <a:r>
              <a:rPr lang="en-US" dirty="0" smtClean="0">
                <a:latin typeface="Arial" panose="020B0604020202020204" pitchFamily="34" charset="0"/>
                <a:cs typeface="Arial" panose="020B0604020202020204" pitchFamily="34" charset="0"/>
              </a:rPr>
              <a:t>/ schedule your workload</a:t>
            </a:r>
          </a:p>
          <a:p>
            <a:pPr marL="925513" lvl="1" indent="-457200"/>
            <a:r>
              <a:rPr lang="en-US" dirty="0" smtClean="0">
                <a:latin typeface="Arial" panose="020B0604020202020204" pitchFamily="34" charset="0"/>
                <a:cs typeface="Arial" panose="020B0604020202020204" pitchFamily="34" charset="0"/>
              </a:rPr>
              <a:t>Be realistic/objective/honest with yourself</a:t>
            </a:r>
          </a:p>
          <a:p>
            <a:pPr marL="457200" indent="-457200">
              <a:buFont typeface="+mj-lt"/>
              <a:buAutoNum type="arabicPeriod"/>
            </a:pPr>
            <a:r>
              <a:rPr lang="en-US" dirty="0" smtClean="0">
                <a:latin typeface="Arial" panose="020B0604020202020204" pitchFamily="34" charset="0"/>
                <a:cs typeface="Arial" panose="020B0604020202020204" pitchFamily="34" charset="0"/>
              </a:rPr>
              <a:t>Leave </a:t>
            </a:r>
            <a:r>
              <a:rPr lang="en-US" dirty="0">
                <a:latin typeface="Arial" panose="020B0604020202020204" pitchFamily="34" charset="0"/>
                <a:cs typeface="Arial" panose="020B0604020202020204" pitchFamily="34" charset="0"/>
              </a:rPr>
              <a:t>plenty of time for writing </a:t>
            </a:r>
            <a:r>
              <a:rPr lang="en-US" dirty="0" smtClean="0">
                <a:latin typeface="Arial" panose="020B0604020202020204" pitchFamily="34" charset="0"/>
                <a:cs typeface="Arial" panose="020B0604020202020204" pitchFamily="34" charset="0"/>
              </a:rPr>
              <a:t>(little and often is best)</a:t>
            </a: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will help avoid the need for ‘short-cuts’ which could lead to bad academic practice.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CB76B4D-260D-4EC1-9A8A-CDDCEAC88FCA}" type="slidenum">
              <a:rPr lang="en-GB" smtClean="0"/>
              <a:pPr/>
              <a:t>28</a:t>
            </a:fld>
            <a:endParaRPr lang="en-GB"/>
          </a:p>
        </p:txBody>
      </p:sp>
    </p:spTree>
    <p:extLst>
      <p:ext uri="{BB962C8B-B14F-4D97-AF65-F5344CB8AC3E}">
        <p14:creationId xmlns:p14="http://schemas.microsoft.com/office/powerpoint/2010/main" val="14127528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36" y="1622931"/>
            <a:ext cx="90010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eaLnBrk="1" hangingPunct="1"/>
            <a:r>
              <a:rPr lang="en-GB" sz="2400" b="1" dirty="0" smtClean="0">
                <a:latin typeface="Arial" panose="020B0604020202020204" pitchFamily="34" charset="0"/>
                <a:cs typeface="Arial" panose="020B0604020202020204" pitchFamily="34" charset="0"/>
              </a:rPr>
              <a:t>Deadline: End of </a:t>
            </a:r>
            <a:r>
              <a:rPr lang="en-GB" sz="2400" b="1" dirty="0" smtClean="0">
                <a:latin typeface="Arial" panose="020B0604020202020204" pitchFamily="34" charset="0"/>
                <a:cs typeface="Arial" panose="020B0604020202020204" pitchFamily="34" charset="0"/>
              </a:rPr>
              <a:t>Semester</a:t>
            </a:r>
            <a:endParaRPr lang="en-US" sz="2400" b="1" dirty="0">
              <a:latin typeface="Arial" panose="020B0604020202020204" pitchFamily="34" charset="0"/>
              <a:cs typeface="Arial" panose="020B0604020202020204" pitchFamily="34" charset="0"/>
            </a:endParaRPr>
          </a:p>
        </p:txBody>
      </p:sp>
      <p:sp>
        <p:nvSpPr>
          <p:cNvPr id="7" name="Rectangle 6"/>
          <p:cNvSpPr/>
          <p:nvPr/>
        </p:nvSpPr>
        <p:spPr>
          <a:xfrm>
            <a:off x="35496" y="5950025"/>
            <a:ext cx="90010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eaLnBrk="1" hangingPunct="1"/>
            <a:r>
              <a:rPr lang="en-GB" sz="2400" b="1" dirty="0" smtClean="0">
                <a:latin typeface="Arial" panose="020B0604020202020204" pitchFamily="34" charset="0"/>
                <a:cs typeface="Arial" panose="020B0604020202020204" pitchFamily="34" charset="0"/>
              </a:rPr>
              <a:t>You will not pass the module </a:t>
            </a:r>
            <a:br>
              <a:rPr lang="en-GB" sz="2400" b="1" dirty="0" smtClean="0">
                <a:latin typeface="Arial" panose="020B0604020202020204" pitchFamily="34" charset="0"/>
                <a:cs typeface="Arial" panose="020B0604020202020204" pitchFamily="34" charset="0"/>
              </a:rPr>
            </a:br>
            <a:r>
              <a:rPr lang="en-GB" sz="2400" b="1" dirty="0" smtClean="0">
                <a:latin typeface="Arial" panose="020B0604020202020204" pitchFamily="34" charset="0"/>
                <a:cs typeface="Arial" panose="020B0604020202020204" pitchFamily="34" charset="0"/>
              </a:rPr>
              <a:t>if you do not pass the Academic Integrity test</a:t>
            </a:r>
            <a:endParaRPr lang="en-US" sz="2400"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5800" y="4626050"/>
            <a:ext cx="7772400" cy="1362075"/>
          </a:xfrm>
        </p:spPr>
        <p:txBody>
          <a:bodyPr/>
          <a:lstStyle/>
          <a:p>
            <a:r>
              <a:rPr lang="en-GB" sz="1800" dirty="0"/>
              <a:t>Read slides| read regulations | take test on blackboard.soton.ac.uk</a:t>
            </a:r>
            <a:r>
              <a:rPr lang="en-GB" dirty="0"/>
              <a:t/>
            </a:r>
            <a:br>
              <a:rPr lang="en-GB" dirty="0"/>
            </a:br>
            <a:endParaRPr lang="en-GB" dirty="0"/>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2400300"/>
            <a:ext cx="9093200" cy="2044700"/>
          </a:xfrm>
          <a:prstGeom prst="rect">
            <a:avLst/>
          </a:prstGeom>
        </p:spPr>
      </p:pic>
      <p:sp>
        <p:nvSpPr>
          <p:cNvPr id="10" name="Slide Number Placeholder 9"/>
          <p:cNvSpPr>
            <a:spLocks noGrp="1"/>
          </p:cNvSpPr>
          <p:nvPr>
            <p:ph type="sldNum" sz="quarter" idx="12"/>
          </p:nvPr>
        </p:nvSpPr>
        <p:spPr/>
        <p:txBody>
          <a:bodyPr/>
          <a:lstStyle/>
          <a:p>
            <a:fld id="{FDBE8CFC-1513-446D-8B65-185D686A47A9}" type="slidenum">
              <a:rPr lang="en-GB" smtClean="0"/>
              <a:pPr/>
              <a:t>2</a:t>
            </a:fld>
            <a:endParaRPr lang="en-GB"/>
          </a:p>
        </p:txBody>
      </p:sp>
    </p:spTree>
    <p:extLst>
      <p:ext uri="{BB962C8B-B14F-4D97-AF65-F5344CB8AC3E}">
        <p14:creationId xmlns:p14="http://schemas.microsoft.com/office/powerpoint/2010/main" val="1523181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Understanding and avoiding </a:t>
            </a:r>
            <a:r>
              <a:rPr lang="en-GB" altLang="en-US" dirty="0" smtClean="0">
                <a:latin typeface="Arial" panose="020B0604020202020204" pitchFamily="34" charset="0"/>
                <a:ea typeface="ＭＳ Ｐゴシック" pitchFamily="34" charset="-128"/>
                <a:cs typeface="Arial" panose="020B0604020202020204" pitchFamily="34" charset="0"/>
              </a:rPr>
              <a:t>plagiarism</a:t>
            </a:r>
          </a:p>
        </p:txBody>
      </p:sp>
      <p:sp>
        <p:nvSpPr>
          <p:cNvPr id="80897" name="Rectangle 3"/>
          <p:cNvSpPr>
            <a:spLocks noGrp="1" noChangeArrowheads="1"/>
          </p:cNvSpPr>
          <p:nvPr>
            <p:ph idx="1"/>
          </p:nvPr>
        </p:nvSpPr>
        <p:spPr>
          <a:xfrm>
            <a:off x="323850" y="1700212"/>
            <a:ext cx="8496300" cy="4969147"/>
          </a:xfrm>
        </p:spPr>
        <p:txBody>
          <a:bodyPr/>
          <a:lstStyle/>
          <a:p>
            <a:pPr eaLnBrk="1" hangingPunct="1">
              <a:lnSpc>
                <a:spcPct val="80000"/>
              </a:lnSpc>
            </a:pPr>
            <a:r>
              <a:rPr lang="en-GB" altLang="en-US" sz="2400" dirty="0" smtClean="0">
                <a:latin typeface="Arial" charset="0"/>
                <a:ea typeface="Arial" charset="0"/>
                <a:cs typeface="Arial" charset="0"/>
              </a:rPr>
              <a:t>The concept of plagiarism extends to all sorts of academic work: </a:t>
            </a:r>
            <a:r>
              <a:rPr lang="en-GB" altLang="en-US" sz="2400" dirty="0" smtClean="0">
                <a:latin typeface="Arial" charset="0"/>
                <a:ea typeface="Arial" charset="0"/>
                <a:cs typeface="Arial" charset="0"/>
              </a:rPr>
              <a:t/>
            </a:r>
            <a:br>
              <a:rPr lang="en-GB" altLang="en-US" sz="2400" dirty="0" smtClean="0">
                <a:latin typeface="Arial" charset="0"/>
                <a:ea typeface="Arial" charset="0"/>
                <a:cs typeface="Arial" charset="0"/>
              </a:rPr>
            </a:br>
            <a:r>
              <a:rPr lang="en-GB" altLang="en-US" sz="2400" dirty="0" smtClean="0">
                <a:latin typeface="Arial" charset="0"/>
                <a:ea typeface="Arial" charset="0"/>
                <a:cs typeface="Arial" charset="0"/>
              </a:rPr>
              <a:t>lab </a:t>
            </a:r>
            <a:r>
              <a:rPr lang="en-GB" altLang="en-US" sz="2400" dirty="0" smtClean="0">
                <a:latin typeface="Arial" charset="0"/>
                <a:ea typeface="Arial" charset="0"/>
                <a:cs typeface="Arial" charset="0"/>
              </a:rPr>
              <a:t>work, design and build, programming and written work</a:t>
            </a:r>
            <a:br>
              <a:rPr lang="en-GB" altLang="en-US" sz="2400" dirty="0" smtClean="0">
                <a:latin typeface="Arial" charset="0"/>
                <a:ea typeface="Arial" charset="0"/>
                <a:cs typeface="Arial" charset="0"/>
              </a:rPr>
            </a:br>
            <a:endParaRPr lang="en-GB" altLang="en-US" sz="2400" dirty="0" smtClean="0">
              <a:latin typeface="Arial" charset="0"/>
              <a:ea typeface="Arial" charset="0"/>
              <a:cs typeface="Arial" charset="0"/>
            </a:endParaRPr>
          </a:p>
          <a:p>
            <a:pPr eaLnBrk="1" hangingPunct="1">
              <a:lnSpc>
                <a:spcPct val="80000"/>
              </a:lnSpc>
            </a:pPr>
            <a:r>
              <a:rPr lang="en-GB" altLang="en-US" sz="2400" dirty="0" smtClean="0">
                <a:latin typeface="Arial" charset="0"/>
                <a:ea typeface="Arial" charset="0"/>
                <a:cs typeface="Arial" charset="0"/>
              </a:rPr>
              <a:t>When you complete a handin you will be asked to confirm that the work is your own.  </a:t>
            </a:r>
            <a:r>
              <a:rPr lang="en-GB" altLang="en-US" sz="2400" dirty="0" smtClean="0">
                <a:latin typeface="Arial" charset="0"/>
                <a:ea typeface="Arial" charset="0"/>
                <a:cs typeface="Arial" charset="0"/>
              </a:rPr>
              <a:t/>
            </a:r>
            <a:br>
              <a:rPr lang="en-GB" altLang="en-US" sz="2400" dirty="0" smtClean="0">
                <a:latin typeface="Arial" charset="0"/>
                <a:ea typeface="Arial" charset="0"/>
                <a:cs typeface="Arial" charset="0"/>
              </a:rPr>
            </a:br>
            <a:r>
              <a:rPr lang="en-GB" altLang="en-US" sz="2400" dirty="0" smtClean="0">
                <a:latin typeface="Arial" charset="0"/>
                <a:ea typeface="Arial" charset="0"/>
                <a:cs typeface="Arial" charset="0"/>
              </a:rPr>
              <a:t/>
            </a:r>
            <a:br>
              <a:rPr lang="en-GB" altLang="en-US" sz="2400" dirty="0" smtClean="0">
                <a:latin typeface="Arial" charset="0"/>
                <a:ea typeface="Arial" charset="0"/>
                <a:cs typeface="Arial" charset="0"/>
              </a:rPr>
            </a:br>
            <a:r>
              <a:rPr lang="en-GB" altLang="en-US" sz="2400" dirty="0" smtClean="0">
                <a:latin typeface="Arial" charset="0"/>
                <a:ea typeface="Arial" charset="0"/>
                <a:cs typeface="Arial" charset="0"/>
              </a:rPr>
              <a:t>Make </a:t>
            </a:r>
            <a:r>
              <a:rPr lang="en-GB" altLang="en-US" sz="2400" dirty="0" smtClean="0">
                <a:latin typeface="Arial" charset="0"/>
                <a:ea typeface="Arial" charset="0"/>
                <a:cs typeface="Arial" charset="0"/>
              </a:rPr>
              <a:t>sure you</a:t>
            </a:r>
          </a:p>
          <a:p>
            <a:pPr lvl="1" eaLnBrk="1" hangingPunct="1">
              <a:lnSpc>
                <a:spcPct val="80000"/>
              </a:lnSpc>
              <a:spcBef>
                <a:spcPts val="600"/>
              </a:spcBef>
            </a:pPr>
            <a:r>
              <a:rPr lang="en-GB" altLang="en-US" dirty="0" smtClean="0">
                <a:latin typeface="Arial" charset="0"/>
                <a:ea typeface="Arial" charset="0"/>
                <a:cs typeface="Arial" charset="0"/>
              </a:rPr>
              <a:t>Explain </a:t>
            </a:r>
            <a:r>
              <a:rPr lang="en-GB" altLang="en-US" dirty="0" smtClean="0">
                <a:latin typeface="Arial" charset="0"/>
                <a:ea typeface="Arial" charset="0"/>
                <a:cs typeface="Arial" charset="0"/>
              </a:rPr>
              <a:t>any collaborative work you may have </a:t>
            </a:r>
            <a:r>
              <a:rPr lang="en-GB" altLang="en-US" dirty="0" smtClean="0">
                <a:latin typeface="Arial" charset="0"/>
                <a:ea typeface="Arial" charset="0"/>
                <a:cs typeface="Arial" charset="0"/>
              </a:rPr>
              <a:t>done</a:t>
            </a:r>
          </a:p>
          <a:p>
            <a:pPr lvl="1" eaLnBrk="1" hangingPunct="1">
              <a:lnSpc>
                <a:spcPct val="80000"/>
              </a:lnSpc>
              <a:spcBef>
                <a:spcPts val="600"/>
              </a:spcBef>
            </a:pPr>
            <a:r>
              <a:rPr lang="en-GB" altLang="en-US" dirty="0" smtClean="0">
                <a:latin typeface="Arial" charset="0"/>
                <a:ea typeface="Arial" charset="0"/>
                <a:cs typeface="Arial" charset="0"/>
              </a:rPr>
              <a:t>Acknowledge </a:t>
            </a:r>
            <a:r>
              <a:rPr lang="en-GB" altLang="en-US" dirty="0" smtClean="0">
                <a:latin typeface="Arial" charset="0"/>
                <a:ea typeface="Arial" charset="0"/>
                <a:cs typeface="Arial" charset="0"/>
              </a:rPr>
              <a:t>the use of other people</a:t>
            </a:r>
            <a:r>
              <a:rPr lang="ja-JP" altLang="en-GB" dirty="0" smtClean="0">
                <a:latin typeface="Arial" charset="0"/>
                <a:ea typeface="Arial" charset="0"/>
                <a:cs typeface="Arial" charset="0"/>
              </a:rPr>
              <a:t>’</a:t>
            </a:r>
            <a:r>
              <a:rPr lang="en-GB" altLang="ja-JP" dirty="0" smtClean="0">
                <a:latin typeface="Arial" charset="0"/>
                <a:ea typeface="Arial" charset="0"/>
                <a:cs typeface="Arial" charset="0"/>
              </a:rPr>
              <a:t>s work </a:t>
            </a:r>
            <a:r>
              <a:rPr lang="en-GB" altLang="ja-JP" dirty="0" smtClean="0">
                <a:latin typeface="Arial" charset="0"/>
                <a:ea typeface="Arial" charset="0"/>
                <a:cs typeface="Arial" charset="0"/>
              </a:rPr>
              <a:t/>
            </a:r>
            <a:br>
              <a:rPr lang="en-GB" altLang="ja-JP" dirty="0" smtClean="0">
                <a:latin typeface="Arial" charset="0"/>
                <a:ea typeface="Arial" charset="0"/>
                <a:cs typeface="Arial" charset="0"/>
              </a:rPr>
            </a:br>
            <a:r>
              <a:rPr lang="en-GB" altLang="ja-JP" dirty="0" smtClean="0">
                <a:latin typeface="Arial" charset="0"/>
                <a:ea typeface="Arial" charset="0"/>
                <a:cs typeface="Arial" charset="0"/>
              </a:rPr>
              <a:t>such </a:t>
            </a:r>
            <a:r>
              <a:rPr lang="en-GB" altLang="ja-JP" dirty="0" smtClean="0">
                <a:latin typeface="Arial" charset="0"/>
                <a:ea typeface="Arial" charset="0"/>
                <a:cs typeface="Arial" charset="0"/>
              </a:rPr>
              <a:t>as code, design, graphs and </a:t>
            </a:r>
            <a:r>
              <a:rPr lang="en-GB" altLang="ja-JP" dirty="0" smtClean="0">
                <a:latin typeface="Arial" charset="0"/>
                <a:ea typeface="Arial" charset="0"/>
                <a:cs typeface="Arial" charset="0"/>
              </a:rPr>
              <a:t>diagrams</a:t>
            </a:r>
          </a:p>
          <a:p>
            <a:pPr lvl="1" eaLnBrk="1" hangingPunct="1">
              <a:lnSpc>
                <a:spcPct val="80000"/>
              </a:lnSpc>
              <a:spcBef>
                <a:spcPts val="600"/>
              </a:spcBef>
            </a:pPr>
            <a:r>
              <a:rPr lang="en-GB" altLang="ja-JP" dirty="0" smtClean="0">
                <a:latin typeface="Arial" charset="0"/>
                <a:ea typeface="Arial" charset="0"/>
                <a:cs typeface="Arial" charset="0"/>
              </a:rPr>
              <a:t>Acknowledge any reuse of your own previous work</a:t>
            </a:r>
            <a:endParaRPr lang="en-GB" altLang="ja-JP" dirty="0" smtClean="0">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29</a:t>
            </a:fld>
            <a:endParaRPr lang="en-GB"/>
          </a:p>
        </p:txBody>
      </p:sp>
    </p:spTree>
    <p:extLst>
      <p:ext uri="{BB962C8B-B14F-4D97-AF65-F5344CB8AC3E}">
        <p14:creationId xmlns:p14="http://schemas.microsoft.com/office/powerpoint/2010/main" val="3722888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ln/>
        </p:spPr>
        <p:txBody>
          <a:bodyPr/>
          <a:lstStyle/>
          <a:p>
            <a:r>
              <a:rPr lang="en-GB" altLang="en-US" dirty="0" smtClean="0">
                <a:latin typeface="Arial" panose="020B0604020202020204" pitchFamily="34" charset="0"/>
                <a:ea typeface="ＭＳ Ｐゴシック" pitchFamily="34" charset="-128"/>
                <a:cs typeface="Arial" panose="020B0604020202020204" pitchFamily="34" charset="0"/>
              </a:rPr>
              <a:t>How we </a:t>
            </a:r>
            <a:r>
              <a:rPr lang="en-GB" altLang="en-US" dirty="0">
                <a:latin typeface="Arial" panose="020B0604020202020204" pitchFamily="34" charset="0"/>
                <a:ea typeface="ＭＳ Ｐゴシック" pitchFamily="34" charset="-128"/>
                <a:cs typeface="Arial" panose="020B0604020202020204" pitchFamily="34" charset="0"/>
              </a:rPr>
              <a:t>d</a:t>
            </a:r>
            <a:r>
              <a:rPr lang="en-GB" altLang="en-US" dirty="0" smtClean="0">
                <a:latin typeface="Arial" panose="020B0604020202020204" pitchFamily="34" charset="0"/>
                <a:ea typeface="ＭＳ Ｐゴシック" pitchFamily="34" charset="-128"/>
                <a:cs typeface="Arial" panose="020B0604020202020204" pitchFamily="34" charset="0"/>
              </a:rPr>
              <a:t>etect </a:t>
            </a:r>
            <a:r>
              <a:rPr lang="en-GB" altLang="en-US" dirty="0">
                <a:latin typeface="Arial" panose="020B0604020202020204" pitchFamily="34" charset="0"/>
                <a:ea typeface="ＭＳ Ｐゴシック" pitchFamily="34" charset="-128"/>
                <a:cs typeface="Arial" panose="020B0604020202020204" pitchFamily="34" charset="0"/>
              </a:rPr>
              <a:t>p</a:t>
            </a:r>
            <a:r>
              <a:rPr lang="en-GB" altLang="en-US" dirty="0" smtClean="0">
                <a:latin typeface="Arial" panose="020B0604020202020204" pitchFamily="34" charset="0"/>
                <a:ea typeface="ＭＳ Ｐゴシック" pitchFamily="34" charset="-128"/>
                <a:cs typeface="Arial" panose="020B0604020202020204" pitchFamily="34" charset="0"/>
              </a:rPr>
              <a:t>lagiarism</a:t>
            </a:r>
          </a:p>
        </p:txBody>
      </p:sp>
      <p:sp>
        <p:nvSpPr>
          <p:cNvPr id="82946" name="Content Placeholder 2"/>
          <p:cNvSpPr>
            <a:spLocks noGrp="1"/>
          </p:cNvSpPr>
          <p:nvPr>
            <p:ph idx="1"/>
          </p:nvPr>
        </p:nvSpPr>
        <p:spPr/>
        <p:txBody>
          <a:bodyPr/>
          <a:lstStyle/>
          <a:p>
            <a:pPr marL="269875" indent="-269875">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Sometimes, it’s just obvious</a:t>
            </a:r>
          </a:p>
          <a:p>
            <a:pPr marL="539750" lvl="1" indent="-269875">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Different writing styles</a:t>
            </a:r>
          </a:p>
          <a:p>
            <a:pPr marL="539750" lvl="1" indent="-269875">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Better English</a:t>
            </a:r>
          </a:p>
          <a:p>
            <a:pPr marL="539750" lvl="1" indent="-269875">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Or even different fonts</a:t>
            </a:r>
          </a:p>
          <a:p>
            <a:pPr marL="269875" indent="-269875">
              <a:buFont typeface="Arial" pitchFamily="34" charset="0"/>
              <a:buChar char="•"/>
            </a:pPr>
            <a:endParaRPr lang="en-GB" altLang="en-US" dirty="0" smtClean="0">
              <a:latin typeface="Arial" panose="020B0604020202020204" pitchFamily="34" charset="0"/>
              <a:ea typeface="ＭＳ Ｐゴシック" pitchFamily="34" charset="-128"/>
              <a:cs typeface="Arial" panose="020B0604020202020204" pitchFamily="34" charset="0"/>
            </a:endParaRPr>
          </a:p>
          <a:p>
            <a:pPr marL="269875" indent="-269875">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Online plagiarism tools</a:t>
            </a:r>
            <a:r>
              <a:rPr lang="en-GB" altLang="en-US" dirty="0" smtClean="0">
                <a:latin typeface="Arial" panose="020B0604020202020204" pitchFamily="34" charset="0"/>
                <a:ea typeface="ＭＳ Ｐゴシック" pitchFamily="34" charset="-128"/>
                <a:cs typeface="Arial" panose="020B0604020202020204" pitchFamily="34" charset="0"/>
              </a:rPr>
              <a:t>…</a:t>
            </a:r>
          </a:p>
          <a:p>
            <a:pPr marL="269875" indent="-269875">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We routinely use turnitin, we run code checks</a:t>
            </a:r>
          </a:p>
          <a:p>
            <a:pPr marL="269875" indent="-269875">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We can use the internet quite well ourselves and may well investigate possible serious breaches very intensively</a:t>
            </a:r>
            <a:endParaRPr lang="en-GB" altLang="en-US"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30</a:t>
            </a:fld>
            <a:endParaRPr lang="en-GB"/>
          </a:p>
        </p:txBody>
      </p:sp>
    </p:spTree>
    <p:extLst>
      <p:ext uri="{BB962C8B-B14F-4D97-AF65-F5344CB8AC3E}">
        <p14:creationId xmlns:p14="http://schemas.microsoft.com/office/powerpoint/2010/main" val="611928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noChangeArrowheads="1"/>
          </p:cNvSpPr>
          <p:nvPr>
            <p:ph idx="1"/>
          </p:nvPr>
        </p:nvSpPr>
        <p:spPr>
          <a:xfrm>
            <a:off x="323850" y="1700212"/>
            <a:ext cx="8496300" cy="4897139"/>
          </a:xfrm>
        </p:spPr>
        <p:txBody>
          <a:bodyPr>
            <a:normAutofit fontScale="77500" lnSpcReduction="20000"/>
          </a:bodyPr>
          <a:lstStyle/>
          <a:p>
            <a:pPr marL="269875" indent="-269875" eaLnBrk="1" hangingPunct="1">
              <a:lnSpc>
                <a:spcPct val="12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The University uses automated plagiarism detection systems</a:t>
            </a:r>
          </a:p>
          <a:p>
            <a:pPr marL="539750" lvl="1" indent="-269875" eaLnBrk="1" hangingPunct="1">
              <a:lnSpc>
                <a:spcPct val="120000"/>
              </a:lnSpc>
              <a:spcBef>
                <a:spcPts val="475"/>
              </a:spcBef>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across student groups</a:t>
            </a:r>
          </a:p>
          <a:p>
            <a:pPr marL="539750" lvl="1" indent="-269875" eaLnBrk="1" hangingPunct="1">
              <a:lnSpc>
                <a:spcPct val="120000"/>
              </a:lnSpc>
              <a:spcBef>
                <a:spcPts val="475"/>
              </a:spcBef>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across externally published work</a:t>
            </a:r>
          </a:p>
          <a:p>
            <a:pPr marL="269875" indent="-269875" eaLnBrk="1" hangingPunct="1">
              <a:lnSpc>
                <a:spcPct val="12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These systems use a huge library of sources:</a:t>
            </a:r>
          </a:p>
          <a:p>
            <a:pPr marL="539750" lvl="1" indent="-269875" eaLnBrk="1" hangingPunct="1">
              <a:lnSpc>
                <a:spcPct val="12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over 135 million previously submitted student papers</a:t>
            </a:r>
          </a:p>
          <a:p>
            <a:pPr marL="539750" lvl="1" indent="-269875" eaLnBrk="1" hangingPunct="1">
              <a:lnSpc>
                <a:spcPct val="12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over 13.5 billion pages of web content (including wikipedia!!!)</a:t>
            </a:r>
          </a:p>
          <a:p>
            <a:pPr marL="539750" lvl="1" indent="-269875" eaLnBrk="1" hangingPunct="1">
              <a:lnSpc>
                <a:spcPct val="12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articles from more than 90,000 subscription-based journals and periodicals</a:t>
            </a:r>
          </a:p>
          <a:p>
            <a:pPr marL="269875" indent="-269875" eaLnBrk="1" hangingPunct="1">
              <a:lnSpc>
                <a:spcPct val="12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In </a:t>
            </a:r>
            <a:r>
              <a:rPr lang="en-GB" altLang="en-US" dirty="0" smtClean="0">
                <a:latin typeface="Arial" panose="020B0604020202020204" pitchFamily="34" charset="0"/>
                <a:ea typeface="ＭＳ Ｐゴシック" pitchFamily="34" charset="-128"/>
                <a:cs typeface="Arial" panose="020B0604020202020204" pitchFamily="34" charset="0"/>
              </a:rPr>
              <a:t>recent years</a:t>
            </a:r>
            <a:r>
              <a:rPr lang="en-GB" altLang="en-US" dirty="0" smtClean="0">
                <a:latin typeface="Arial" panose="020B0604020202020204" pitchFamily="34" charset="0"/>
                <a:ea typeface="ＭＳ Ｐゴシック" pitchFamily="34" charset="-128"/>
                <a:cs typeface="Arial" panose="020B0604020202020204" pitchFamily="34" charset="0"/>
              </a:rPr>
              <a:t>, these have detected a small number of cases where there has been a </a:t>
            </a:r>
            <a:r>
              <a:rPr lang="en-GB" altLang="en-US" b="1" dirty="0" smtClean="0">
                <a:solidFill>
                  <a:srgbClr val="7030A0"/>
                </a:solidFill>
                <a:latin typeface="Arial" panose="020B0604020202020204" pitchFamily="34" charset="0"/>
                <a:ea typeface="ＭＳ Ｐゴシック" pitchFamily="34" charset="-128"/>
                <a:cs typeface="Arial" panose="020B0604020202020204" pitchFamily="34" charset="0"/>
              </a:rPr>
              <a:t>major level of plagiarism</a:t>
            </a:r>
          </a:p>
          <a:p>
            <a:pPr marL="539750" lvl="1" indent="-269875" eaLnBrk="1" hangingPunct="1">
              <a:lnSpc>
                <a:spcPct val="120000"/>
              </a:lnSpc>
              <a:buFont typeface="Arial" pitchFamily="34" charset="0"/>
              <a:buChar char="•"/>
            </a:pPr>
            <a:r>
              <a:rPr lang="en-GB" altLang="en-US" b="1" dirty="0" smtClean="0">
                <a:solidFill>
                  <a:srgbClr val="7030A0"/>
                </a:solidFill>
                <a:latin typeface="Arial" panose="020B0604020202020204" pitchFamily="34" charset="0"/>
                <a:ea typeface="ＭＳ Ｐゴシック" pitchFamily="34" charset="-128"/>
                <a:cs typeface="Arial" panose="020B0604020202020204" pitchFamily="34" charset="0"/>
              </a:rPr>
              <a:t>and some students have failed their degrees as a result </a:t>
            </a:r>
            <a:endParaRPr lang="en-US" altLang="en-US" b="1" dirty="0" smtClean="0">
              <a:solidFill>
                <a:srgbClr val="7030A0"/>
              </a:solidFill>
              <a:latin typeface="Arial" panose="020B0604020202020204" pitchFamily="34" charset="0"/>
              <a:ea typeface="ＭＳ Ｐゴシック" pitchFamily="34" charset="-128"/>
              <a:cs typeface="Arial" panose="020B0604020202020204" pitchFamily="34" charset="0"/>
              <a:sym typeface="Wingdings" pitchFamily="2" charset="2"/>
            </a:endParaRPr>
          </a:p>
          <a:p>
            <a:pPr marL="269875" indent="-269875" eaLnBrk="1" hangingPunct="1">
              <a:buFont typeface="Arial" pitchFamily="34" charset="0"/>
              <a:buNone/>
            </a:pPr>
            <a:endParaRPr lang="en-GB" altLang="en-US" dirty="0" smtClean="0">
              <a:latin typeface="Arial" panose="020B0604020202020204" pitchFamily="34" charset="0"/>
              <a:ea typeface="ＭＳ Ｐゴシック" pitchFamily="34" charset="-128"/>
              <a:cs typeface="Arial" panose="020B0604020202020204" pitchFamily="34" charset="0"/>
              <a:sym typeface="Wingdings" pitchFamily="2" charset="2"/>
            </a:endParaRPr>
          </a:p>
        </p:txBody>
      </p:sp>
      <p:sp>
        <p:nvSpPr>
          <p:cNvPr id="83970"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Plagiarism detection </a:t>
            </a:r>
            <a:r>
              <a:rPr lang="en-GB" altLang="en-US" dirty="0">
                <a:latin typeface="Arial" panose="020B0604020202020204" pitchFamily="34" charset="0"/>
                <a:ea typeface="ＭＳ Ｐゴシック" pitchFamily="34" charset="-128"/>
                <a:cs typeface="Arial" panose="020B0604020202020204" pitchFamily="34" charset="0"/>
              </a:rPr>
              <a:t>s</a:t>
            </a:r>
            <a:r>
              <a:rPr lang="en-GB" altLang="en-US" dirty="0" smtClean="0">
                <a:latin typeface="Arial" panose="020B0604020202020204" pitchFamily="34" charset="0"/>
                <a:ea typeface="ＭＳ Ｐゴシック" pitchFamily="34" charset="-128"/>
                <a:cs typeface="Arial" panose="020B0604020202020204" pitchFamily="34" charset="0"/>
              </a:rPr>
              <a:t>ervice</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31</a:t>
            </a:fld>
            <a:endParaRPr lang="en-GB"/>
          </a:p>
        </p:txBody>
      </p:sp>
    </p:spTree>
    <p:extLst>
      <p:ext uri="{BB962C8B-B14F-4D97-AF65-F5344CB8AC3E}">
        <p14:creationId xmlns:p14="http://schemas.microsoft.com/office/powerpoint/2010/main" val="2578109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defRPr/>
            </a:pPr>
            <a:r>
              <a:rPr lang="en-GB" dirty="0" smtClean="0">
                <a:latin typeface="Arial" panose="020B0604020202020204" pitchFamily="34" charset="0"/>
                <a:cs typeface="Arial" panose="020B0604020202020204" pitchFamily="34" charset="0"/>
              </a:rPr>
              <a:t>Assessment/coursework</a:t>
            </a:r>
            <a:endParaRPr lang="en-GB" dirty="0">
              <a:latin typeface="Arial" panose="020B0604020202020204" pitchFamily="34" charset="0"/>
              <a:cs typeface="Arial" panose="020B0604020202020204" pitchFamily="34" charset="0"/>
            </a:endParaRPr>
          </a:p>
        </p:txBody>
      </p:sp>
      <p:sp>
        <p:nvSpPr>
          <p:cNvPr id="87041" name="Content Placeholder 2"/>
          <p:cNvSpPr>
            <a:spLocks noGrp="1"/>
          </p:cNvSpPr>
          <p:nvPr>
            <p:ph idx="1"/>
          </p:nvPr>
        </p:nvSpPr>
        <p:spPr>
          <a:xfrm>
            <a:off x="323528" y="1556792"/>
            <a:ext cx="8496300" cy="4393083"/>
          </a:xfrm>
        </p:spPr>
        <p:txBody>
          <a:bodyPr>
            <a:noAutofit/>
          </a:bodyPr>
          <a:lstStyle/>
          <a:p>
            <a:pPr marL="269875" indent="-269875" eaLnBrk="1" hangingPunct="1">
              <a:buFont typeface="Arial" pitchFamily="34" charset="0"/>
              <a:buChar char="•"/>
            </a:pPr>
            <a:r>
              <a:rPr lang="en-GB" altLang="en-US" sz="2000" dirty="0" smtClean="0">
                <a:latin typeface="Arial" panose="020B0604020202020204" pitchFamily="34" charset="0"/>
                <a:ea typeface="ＭＳ Ｐゴシック" pitchFamily="34" charset="-128"/>
                <a:cs typeface="Arial" panose="020B0604020202020204" pitchFamily="34" charset="0"/>
              </a:rPr>
              <a:t>The purpose of assessment is to enable you to develop and demonstrate </a:t>
            </a:r>
          </a:p>
          <a:p>
            <a:pPr marL="539750" lvl="1" indent="-269875" eaLnBrk="1" hangingPunct="1">
              <a:buFont typeface="Arial" pitchFamily="34" charset="0"/>
              <a:buChar char="•"/>
            </a:pPr>
            <a:r>
              <a:rPr lang="en-GB" altLang="en-US" sz="1600" b="1" dirty="0" smtClean="0">
                <a:latin typeface="Arial" panose="020B0604020202020204" pitchFamily="34" charset="0"/>
                <a:ea typeface="ＭＳ Ｐゴシック" pitchFamily="34" charset="-128"/>
                <a:cs typeface="Arial" panose="020B0604020202020204" pitchFamily="34" charset="0"/>
              </a:rPr>
              <a:t>your own knowledge and understanding</a:t>
            </a:r>
            <a:r>
              <a:rPr lang="en-GB" altLang="en-US" sz="1600" i="1" dirty="0" smtClean="0">
                <a:latin typeface="Arial" panose="020B0604020202020204" pitchFamily="34" charset="0"/>
                <a:ea typeface="ＭＳ Ｐゴシック" pitchFamily="34" charset="-128"/>
                <a:cs typeface="Arial" panose="020B0604020202020204" pitchFamily="34" charset="0"/>
              </a:rPr>
              <a:t> </a:t>
            </a:r>
            <a:r>
              <a:rPr lang="en-GB" altLang="en-US" sz="1600" dirty="0" smtClean="0">
                <a:latin typeface="Arial" panose="020B0604020202020204" pitchFamily="34" charset="0"/>
                <a:ea typeface="ＭＳ Ｐゴシック" pitchFamily="34" charset="-128"/>
                <a:cs typeface="Arial" panose="020B0604020202020204" pitchFamily="34" charset="0"/>
              </a:rPr>
              <a:t>of the learning outcomes of a module or programme</a:t>
            </a:r>
          </a:p>
          <a:p>
            <a:pPr marL="269875" indent="-269875" eaLnBrk="1" hangingPunct="1">
              <a:spcBef>
                <a:spcPts val="600"/>
              </a:spcBef>
              <a:buFont typeface="Arial" pitchFamily="34" charset="0"/>
              <a:buChar char="•"/>
            </a:pPr>
            <a:r>
              <a:rPr lang="en-GB" altLang="en-US" sz="2000" dirty="0" smtClean="0">
                <a:latin typeface="Arial" panose="020B0604020202020204" pitchFamily="34" charset="0"/>
                <a:ea typeface="ＭＳ Ｐゴシック" pitchFamily="34" charset="-128"/>
                <a:cs typeface="Arial" panose="020B0604020202020204" pitchFamily="34" charset="0"/>
              </a:rPr>
              <a:t>It is entirely appropriate that your work is informed by, and refers to </a:t>
            </a:r>
          </a:p>
          <a:p>
            <a:pPr marL="539750" lvl="1" indent="-269875" eaLnBrk="1" hangingPunct="1">
              <a:buFont typeface="Arial" pitchFamily="34" charset="0"/>
              <a:buChar char="•"/>
            </a:pPr>
            <a:r>
              <a:rPr lang="en-GB" altLang="en-US" sz="1600" dirty="0" smtClean="0">
                <a:latin typeface="Arial" panose="020B0604020202020204" pitchFamily="34" charset="0"/>
                <a:ea typeface="ＭＳ Ｐゴシック" pitchFamily="34" charset="-128"/>
                <a:cs typeface="Arial" panose="020B0604020202020204" pitchFamily="34" charset="0"/>
              </a:rPr>
              <a:t>the work of others in the field, </a:t>
            </a:r>
          </a:p>
          <a:p>
            <a:pPr marL="539750" lvl="1" indent="-269875" eaLnBrk="1" hangingPunct="1">
              <a:buFont typeface="Arial" pitchFamily="34" charset="0"/>
              <a:buChar char="•"/>
            </a:pPr>
            <a:r>
              <a:rPr lang="en-GB" altLang="en-US" sz="1600" dirty="0" smtClean="0">
                <a:latin typeface="Arial" panose="020B0604020202020204" pitchFamily="34" charset="0"/>
                <a:ea typeface="ＭＳ Ｐゴシック" pitchFamily="34" charset="-128"/>
                <a:cs typeface="Arial" panose="020B0604020202020204" pitchFamily="34" charset="0"/>
              </a:rPr>
              <a:t>discussions with your peers, tutor or supervisor</a:t>
            </a:r>
          </a:p>
          <a:p>
            <a:pPr marL="269875" indent="-269875" eaLnBrk="1" hangingPunct="1">
              <a:spcBef>
                <a:spcPts val="600"/>
              </a:spcBef>
              <a:buFont typeface="Arial" pitchFamily="34" charset="0"/>
              <a:buChar char="•"/>
            </a:pPr>
            <a:r>
              <a:rPr lang="en-GB" altLang="en-US" sz="2000" dirty="0" smtClean="0">
                <a:latin typeface="Arial" panose="020B0604020202020204" pitchFamily="34" charset="0"/>
                <a:ea typeface="ＭＳ Ｐゴシック" pitchFamily="34" charset="-128"/>
                <a:cs typeface="Arial" panose="020B0604020202020204" pitchFamily="34" charset="0"/>
              </a:rPr>
              <a:t>Such contributions must always be acknowledged in accordance with conventions appropriate to the discipline </a:t>
            </a:r>
          </a:p>
          <a:p>
            <a:pPr marL="539750" lvl="1" indent="-269875" eaLnBrk="1" hangingPunct="1">
              <a:buFont typeface="Arial" pitchFamily="34" charset="0"/>
              <a:buChar char="•"/>
            </a:pPr>
            <a:r>
              <a:rPr lang="en-GB" altLang="en-US" sz="1600" dirty="0" smtClean="0">
                <a:latin typeface="Arial" panose="020B0604020202020204" pitchFamily="34" charset="0"/>
                <a:ea typeface="ＭＳ Ｐゴシック" pitchFamily="34" charset="-128"/>
                <a:cs typeface="Arial" panose="020B0604020202020204" pitchFamily="34" charset="0"/>
              </a:rPr>
              <a:t>this requires more than just a mention of a source in a </a:t>
            </a:r>
            <a:r>
              <a:rPr lang="en-GB" altLang="en-US" sz="1600" dirty="0" smtClean="0">
                <a:latin typeface="Arial" panose="020B0604020202020204" pitchFamily="34" charset="0"/>
                <a:ea typeface="ＭＳ Ｐゴシック" pitchFamily="34" charset="-128"/>
                <a:cs typeface="Arial" panose="020B0604020202020204" pitchFamily="34" charset="0"/>
              </a:rPr>
              <a:t>reference list</a:t>
            </a:r>
            <a:endParaRPr lang="en-GB" altLang="en-US" sz="1600" dirty="0" smtClean="0">
              <a:latin typeface="Arial" panose="020B0604020202020204" pitchFamily="34" charset="0"/>
              <a:ea typeface="ＭＳ Ｐゴシック" pitchFamily="34" charset="-128"/>
              <a:cs typeface="Arial" panose="020B0604020202020204" pitchFamily="34" charset="0"/>
            </a:endParaRPr>
          </a:p>
          <a:p>
            <a:pPr marL="539750" lvl="1" indent="-269875" eaLnBrk="1" hangingPunct="1">
              <a:buFont typeface="Arial" pitchFamily="34" charset="0"/>
              <a:buChar char="•"/>
            </a:pPr>
            <a:r>
              <a:rPr lang="en-GB" altLang="en-US" sz="1600" dirty="0" smtClean="0">
                <a:latin typeface="Arial" panose="020B0604020202020204" pitchFamily="34" charset="0"/>
                <a:ea typeface="ＭＳ Ｐゴシック" pitchFamily="34" charset="-128"/>
                <a:cs typeface="Arial" panose="020B0604020202020204" pitchFamily="34" charset="0"/>
              </a:rPr>
              <a:t>make clear which are your words/ideas/artwork</a:t>
            </a:r>
          </a:p>
          <a:p>
            <a:pPr marL="539750" lvl="1" indent="-269875" eaLnBrk="1" hangingPunct="1">
              <a:buFont typeface="Arial" pitchFamily="34" charset="0"/>
              <a:buChar char="•"/>
            </a:pPr>
            <a:r>
              <a:rPr lang="en-GB" altLang="en-US" sz="1600" dirty="0" smtClean="0">
                <a:latin typeface="Arial" panose="020B0604020202020204" pitchFamily="34" charset="0"/>
                <a:ea typeface="ＭＳ Ｐゴシック" pitchFamily="34" charset="-128"/>
                <a:cs typeface="Arial" panose="020B0604020202020204" pitchFamily="34" charset="0"/>
              </a:rPr>
              <a:t>acknowledge </a:t>
            </a:r>
            <a:r>
              <a:rPr lang="en-GB" altLang="en-US" sz="1600" b="1" dirty="0" smtClean="0">
                <a:latin typeface="Arial" panose="020B0604020202020204" pitchFamily="34" charset="0"/>
                <a:ea typeface="ＭＳ Ｐゴシック" pitchFamily="34" charset="-128"/>
                <a:cs typeface="Arial" panose="020B0604020202020204" pitchFamily="34" charset="0"/>
              </a:rPr>
              <a:t>each instance </a:t>
            </a:r>
            <a:r>
              <a:rPr lang="en-GB" altLang="en-US" sz="1600" dirty="0" smtClean="0">
                <a:latin typeface="Arial" panose="020B0604020202020204" pitchFamily="34" charset="0"/>
                <a:ea typeface="ＭＳ Ｐゴシック" pitchFamily="34" charset="-128"/>
                <a:cs typeface="Arial" panose="020B0604020202020204" pitchFamily="34" charset="0"/>
              </a:rPr>
              <a:t>of another person</a:t>
            </a:r>
            <a:r>
              <a:rPr lang="ja-JP" altLang="en-GB" sz="1600" smtClean="0">
                <a:latin typeface="Arial" panose="020B0604020202020204" pitchFamily="34" charset="0"/>
                <a:ea typeface="ＭＳ Ｐゴシック" pitchFamily="34" charset="-128"/>
                <a:cs typeface="Arial" panose="020B0604020202020204" pitchFamily="34" charset="0"/>
              </a:rPr>
              <a:t>’</a:t>
            </a:r>
            <a:r>
              <a:rPr lang="en-GB" altLang="ja-JP" sz="1600" dirty="0" smtClean="0">
                <a:latin typeface="Arial" panose="020B0604020202020204" pitchFamily="34" charset="0"/>
                <a:ea typeface="ＭＳ Ｐゴシック" pitchFamily="34" charset="-128"/>
                <a:cs typeface="Arial" panose="020B0604020202020204" pitchFamily="34" charset="0"/>
              </a:rPr>
              <a:t>s words/ideas/artworks appropriately </a:t>
            </a:r>
          </a:p>
          <a:p>
            <a:pPr marL="539750" lvl="1" indent="-269875" eaLnBrk="1" hangingPunct="1">
              <a:buFont typeface="Arial" pitchFamily="34" charset="0"/>
              <a:buChar char="•"/>
            </a:pPr>
            <a:endParaRPr lang="en-GB" altLang="en-US" sz="1600"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32</a:t>
            </a:fld>
            <a:endParaRPr lang="en-GB"/>
          </a:p>
        </p:txBody>
      </p:sp>
    </p:spTree>
    <p:extLst>
      <p:ext uri="{BB962C8B-B14F-4D97-AF65-F5344CB8AC3E}">
        <p14:creationId xmlns:p14="http://schemas.microsoft.com/office/powerpoint/2010/main" val="3565657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ChangeArrowheads="1"/>
          </p:cNvSpPr>
          <p:nvPr>
            <p:ph idx="1"/>
          </p:nvPr>
        </p:nvSpPr>
        <p:spPr/>
        <p:txBody>
          <a:bodyPr>
            <a:normAutofit fontScale="92500"/>
          </a:bodyPr>
          <a:lstStyle/>
          <a:p>
            <a:pPr marL="269875" indent="-269875" eaLnBrk="1" hangingPunct="1">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Some assignments, labs, and projects are carried out in groups</a:t>
            </a:r>
          </a:p>
          <a:p>
            <a:pPr marL="269875" indent="-269875" eaLnBrk="1" hangingPunct="1">
              <a:spcBef>
                <a:spcPts val="1200"/>
              </a:spcBef>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For small tasks it will be assumed that everyone contributed equally</a:t>
            </a:r>
          </a:p>
          <a:p>
            <a:pPr marL="539750" lvl="1" indent="-269875" eaLnBrk="1" hangingPunct="1">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if a member of your group is </a:t>
            </a:r>
            <a:r>
              <a:rPr lang="en-GB" altLang="en-US" b="1" dirty="0" smtClean="0">
                <a:latin typeface="Arial" panose="020B0604020202020204" pitchFamily="34" charset="0"/>
                <a:ea typeface="ＭＳ Ｐゴシック" pitchFamily="34" charset="-128"/>
                <a:cs typeface="Arial" panose="020B0604020202020204" pitchFamily="34" charset="0"/>
              </a:rPr>
              <a:t>not</a:t>
            </a:r>
            <a:r>
              <a:rPr lang="en-GB" altLang="en-US" i="1" dirty="0" smtClean="0">
                <a:latin typeface="Arial" panose="020B0604020202020204" pitchFamily="34" charset="0"/>
                <a:ea typeface="ＭＳ Ｐゴシック" pitchFamily="34" charset="-128"/>
                <a:cs typeface="Arial" panose="020B0604020202020204" pitchFamily="34" charset="0"/>
              </a:rPr>
              <a:t> </a:t>
            </a:r>
            <a:r>
              <a:rPr lang="en-GB" altLang="en-US" dirty="0" smtClean="0">
                <a:latin typeface="Arial" panose="020B0604020202020204" pitchFamily="34" charset="0"/>
                <a:ea typeface="ＭＳ Ｐゴシック" pitchFamily="34" charset="-128"/>
                <a:cs typeface="Arial" panose="020B0604020202020204" pitchFamily="34" charset="0"/>
              </a:rPr>
              <a:t>doing their share of the work, you must tell the lecturer</a:t>
            </a:r>
          </a:p>
          <a:p>
            <a:pPr marL="269875" indent="-269875" eaLnBrk="1" hangingPunct="1">
              <a:spcBef>
                <a:spcPts val="1200"/>
              </a:spcBef>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For major pieces of work you will be asked to indicate your contribution and that of others</a:t>
            </a:r>
          </a:p>
          <a:p>
            <a:pPr marL="539750" lvl="1" indent="-269875" eaLnBrk="1" hangingPunct="1">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so keep a record of this in your log book</a:t>
            </a:r>
          </a:p>
        </p:txBody>
      </p:sp>
      <p:sp>
        <p:nvSpPr>
          <p:cNvPr id="75778" name="Rectangle 2"/>
          <p:cNvSpPr>
            <a:spLocks noGrp="1" noChangeArrowheads="1"/>
          </p:cNvSpPr>
          <p:nvPr>
            <p:ph type="title"/>
          </p:nvPr>
        </p:nvSpPr>
        <p:spPr/>
        <p:txBody>
          <a:bodyPr/>
          <a:lstStyle/>
          <a:p>
            <a:pPr eaLnBrk="1" hangingPunct="1">
              <a:defRPr/>
            </a:pPr>
            <a:r>
              <a:rPr lang="en-GB" dirty="0">
                <a:latin typeface="Arial" panose="020B0604020202020204" pitchFamily="34" charset="0"/>
                <a:cs typeface="Arial" panose="020B0604020202020204" pitchFamily="34" charset="0"/>
              </a:rPr>
              <a:t>Group </a:t>
            </a:r>
            <a:r>
              <a:rPr lang="en-GB" dirty="0" smtClean="0">
                <a:latin typeface="Arial" panose="020B0604020202020204" pitchFamily="34" charset="0"/>
                <a:cs typeface="Arial" panose="020B0604020202020204" pitchFamily="34" charset="0"/>
              </a:rPr>
              <a:t>work</a:t>
            </a:r>
            <a:endParaRPr lang="en-GB"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33</a:t>
            </a:fld>
            <a:endParaRPr lang="en-GB"/>
          </a:p>
        </p:txBody>
      </p:sp>
    </p:spTree>
    <p:extLst>
      <p:ext uri="{BB962C8B-B14F-4D97-AF65-F5344CB8AC3E}">
        <p14:creationId xmlns:p14="http://schemas.microsoft.com/office/powerpoint/2010/main" val="2181577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Collaboration </a:t>
            </a:r>
            <a:r>
              <a:rPr lang="en-GB" altLang="en-US" dirty="0" smtClean="0">
                <a:latin typeface="Arial" panose="020B0604020202020204" pitchFamily="34" charset="0"/>
                <a:ea typeface="ＭＳ Ｐゴシック" pitchFamily="34" charset="-128"/>
                <a:cs typeface="Arial" panose="020B0604020202020204" pitchFamily="34" charset="0"/>
              </a:rPr>
              <a:t>(and Collusion)</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90113" name="Rectangle 3"/>
          <p:cNvSpPr>
            <a:spLocks noGrp="1" noChangeArrowheads="1"/>
          </p:cNvSpPr>
          <p:nvPr>
            <p:ph idx="1"/>
          </p:nvPr>
        </p:nvSpPr>
        <p:spPr/>
        <p:txBody>
          <a:bodyPr/>
          <a:lstStyle/>
          <a:p>
            <a:pPr marL="269875" indent="-269875" eaLnBrk="1" hangingPunct="1">
              <a:lnSpc>
                <a:spcPct val="9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When you have worked on a problem together it is difficult to know who should get the credit – this is called </a:t>
            </a:r>
            <a:r>
              <a:rPr lang="en-GB" altLang="en-US" b="1" dirty="0" smtClean="0">
                <a:latin typeface="Arial" panose="020B0604020202020204" pitchFamily="34" charset="0"/>
                <a:ea typeface="ＭＳ Ｐゴシック" pitchFamily="34" charset="-128"/>
                <a:cs typeface="Arial" panose="020B0604020202020204" pitchFamily="34" charset="0"/>
              </a:rPr>
              <a:t>collaboration</a:t>
            </a:r>
            <a:r>
              <a:rPr lang="en-GB" altLang="en-US" dirty="0" smtClean="0">
                <a:latin typeface="Arial" panose="020B0604020202020204" pitchFamily="34" charset="0"/>
                <a:ea typeface="ＭＳ Ｐゴシック" pitchFamily="34" charset="-128"/>
                <a:cs typeface="Arial" panose="020B0604020202020204" pitchFamily="34" charset="0"/>
              </a:rPr>
              <a:t>.</a:t>
            </a:r>
            <a:r>
              <a:rPr lang="en-GB" altLang="en-US" b="1" dirty="0" smtClean="0">
                <a:latin typeface="Arial" panose="020B0604020202020204" pitchFamily="34" charset="0"/>
                <a:ea typeface="ＭＳ Ｐゴシック" pitchFamily="34" charset="-128"/>
                <a:cs typeface="Arial" panose="020B0604020202020204" pitchFamily="34" charset="0"/>
              </a:rPr>
              <a:t> </a:t>
            </a:r>
            <a:r>
              <a:rPr lang="en-GB" altLang="en-US" dirty="0" smtClean="0">
                <a:latin typeface="Arial" panose="020B0604020202020204" pitchFamily="34" charset="0"/>
                <a:ea typeface="ＭＳ Ｐゴシック" pitchFamily="34" charset="-128"/>
                <a:cs typeface="Arial" panose="020B0604020202020204" pitchFamily="34" charset="0"/>
              </a:rPr>
              <a:t>You should declare this when submitting the work:</a:t>
            </a:r>
          </a:p>
          <a:p>
            <a:pPr marL="539750" lvl="1" indent="-269875" eaLnBrk="1" hangingPunct="1">
              <a:lnSpc>
                <a:spcPct val="90000"/>
              </a:lnSpc>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this is my own work except for &lt;material&gt; which &lt;friend&gt; and I developed together</a:t>
            </a:r>
          </a:p>
          <a:p>
            <a:pPr marL="269875" indent="-269875" eaLnBrk="1" hangingPunct="1">
              <a:lnSpc>
                <a:spcPct val="90000"/>
              </a:lnSpc>
              <a:spcBef>
                <a:spcPts val="1800"/>
              </a:spcBef>
              <a:buFont typeface="Arial" pitchFamily="34" charset="0"/>
              <a:buChar char="•"/>
            </a:pPr>
            <a:r>
              <a:rPr lang="en-GB" altLang="en-US" dirty="0" smtClean="0">
                <a:latin typeface="Arial" panose="020B0604020202020204" pitchFamily="34" charset="0"/>
                <a:ea typeface="ＭＳ Ｐゴシック" pitchFamily="34" charset="-128"/>
                <a:cs typeface="Arial" panose="020B0604020202020204" pitchFamily="34" charset="0"/>
              </a:rPr>
              <a:t>If you don’</a:t>
            </a:r>
            <a:r>
              <a:rPr lang="en-GB" altLang="ja-JP" dirty="0" smtClean="0">
                <a:latin typeface="Arial" panose="020B0604020202020204" pitchFamily="34" charset="0"/>
                <a:ea typeface="MS PMincho" pitchFamily="18" charset="-128"/>
                <a:cs typeface="Arial" panose="020B0604020202020204" pitchFamily="34" charset="0"/>
              </a:rPr>
              <a:t>t declare your collaboration, this is called </a:t>
            </a:r>
            <a:r>
              <a:rPr lang="en-GB" altLang="ja-JP" b="1" dirty="0" smtClean="0">
                <a:latin typeface="Arial" panose="020B0604020202020204" pitchFamily="34" charset="0"/>
                <a:ea typeface="MS PMincho" pitchFamily="18" charset="-128"/>
                <a:cs typeface="Arial" panose="020B0604020202020204" pitchFamily="34" charset="0"/>
              </a:rPr>
              <a:t>collusion</a:t>
            </a:r>
            <a:r>
              <a:rPr lang="en-GB" altLang="ja-JP" dirty="0" smtClean="0">
                <a:latin typeface="Arial" panose="020B0604020202020204" pitchFamily="34" charset="0"/>
                <a:ea typeface="MS PMincho" pitchFamily="18" charset="-128"/>
                <a:cs typeface="Arial" panose="020B0604020202020204" pitchFamily="34" charset="0"/>
              </a:rPr>
              <a:t> and will be treated as a breach of academic integrity</a:t>
            </a:r>
            <a:endParaRPr lang="en-GB" altLang="en-US"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34</a:t>
            </a:fld>
            <a:endParaRPr lang="en-GB"/>
          </a:p>
        </p:txBody>
      </p:sp>
    </p:spTree>
    <p:extLst>
      <p:ext uri="{BB962C8B-B14F-4D97-AF65-F5344CB8AC3E}">
        <p14:creationId xmlns:p14="http://schemas.microsoft.com/office/powerpoint/2010/main" val="2487265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a:ln/>
        </p:spPr>
        <p:txBody>
          <a:bodyPr/>
          <a:lstStyle/>
          <a:p>
            <a:pPr eaLnBrk="1" hangingPunct="1"/>
            <a:r>
              <a:rPr lang="en-US" altLang="en-US" dirty="0" smtClean="0">
                <a:latin typeface="Arial" panose="020B0604020202020204" pitchFamily="34" charset="0"/>
                <a:ea typeface="ＭＳ Ｐゴシック" pitchFamily="34" charset="-128"/>
                <a:cs typeface="Arial" panose="020B0604020202020204" pitchFamily="34" charset="0"/>
              </a:rPr>
              <a:t>Collaboration </a:t>
            </a:r>
            <a:r>
              <a:rPr lang="en-US" altLang="en-US" dirty="0" smtClean="0">
                <a:latin typeface="Arial" panose="020B0604020202020204" pitchFamily="34" charset="0"/>
                <a:ea typeface="ＭＳ Ｐゴシック" pitchFamily="34" charset="-128"/>
                <a:cs typeface="Arial" panose="020B0604020202020204" pitchFamily="34" charset="0"/>
              </a:rPr>
              <a:t>(and Collusion)</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30721" name="Content Placeholder 1"/>
          <p:cNvSpPr>
            <a:spLocks noGrp="1"/>
          </p:cNvSpPr>
          <p:nvPr>
            <p:ph idx="1"/>
          </p:nvPr>
        </p:nvSpPr>
        <p:spPr>
          <a:xfrm>
            <a:off x="323528" y="1556792"/>
            <a:ext cx="8496300" cy="4114800"/>
          </a:xfrm>
        </p:spPr>
        <p:txBody>
          <a:bodyPr/>
          <a:lstStyle/>
          <a:p>
            <a:pPr marL="73025" indent="0" eaLnBrk="1" hangingPunct="1">
              <a:buNone/>
            </a:pPr>
            <a:r>
              <a:rPr lang="en-GB" altLang="en-US" sz="2400" dirty="0" smtClean="0">
                <a:latin typeface="Arial" panose="020B0604020202020204" pitchFamily="34" charset="0"/>
                <a:ea typeface="ＭＳ Ｐゴシック" pitchFamily="34" charset="-128"/>
                <a:cs typeface="Arial" panose="020B0604020202020204" pitchFamily="34" charset="0"/>
              </a:rPr>
              <a:t>It is often helpful to </a:t>
            </a:r>
            <a:r>
              <a:rPr lang="en-GB" altLang="en-US" sz="2400" b="1" dirty="0" smtClean="0">
                <a:latin typeface="Arial" panose="020B0604020202020204" pitchFamily="34" charset="0"/>
                <a:ea typeface="ＭＳ Ｐゴシック" pitchFamily="34" charset="-128"/>
                <a:cs typeface="Arial" panose="020B0604020202020204" pitchFamily="34" charset="0"/>
              </a:rPr>
              <a:t>discuss ideas </a:t>
            </a:r>
            <a:r>
              <a:rPr lang="en-GB" altLang="en-US" sz="2400" dirty="0" smtClean="0">
                <a:latin typeface="Arial" panose="020B0604020202020204" pitchFamily="34" charset="0"/>
                <a:ea typeface="ＭＳ Ｐゴシック" pitchFamily="34" charset="-128"/>
                <a:cs typeface="Arial" panose="020B0604020202020204" pitchFamily="34" charset="0"/>
              </a:rPr>
              <a:t>and approaches to your work with your peers. </a:t>
            </a:r>
            <a:r>
              <a:rPr lang="en-GB" altLang="en-US" sz="2400" dirty="0" smtClean="0">
                <a:latin typeface="Arial" panose="020B0604020202020204" pitchFamily="34" charset="0"/>
                <a:ea typeface="ＭＳ Ｐゴシック" pitchFamily="34" charset="-128"/>
                <a:cs typeface="Arial" panose="020B0604020202020204" pitchFamily="34" charset="0"/>
              </a:rPr>
              <a:t/>
            </a:r>
            <a:br>
              <a:rPr lang="en-GB" altLang="en-US" sz="2400" dirty="0" smtClean="0">
                <a:latin typeface="Arial" panose="020B0604020202020204" pitchFamily="34" charset="0"/>
                <a:ea typeface="ＭＳ Ｐゴシック" pitchFamily="34" charset="-128"/>
                <a:cs typeface="Arial" panose="020B0604020202020204" pitchFamily="34" charset="0"/>
              </a:rPr>
            </a:br>
            <a:r>
              <a:rPr lang="en-GB" altLang="en-US" sz="2400" dirty="0" smtClean="0">
                <a:latin typeface="Arial" panose="020B0604020202020204" pitchFamily="34" charset="0"/>
                <a:ea typeface="ＭＳ Ｐゴシック" pitchFamily="34" charset="-128"/>
                <a:cs typeface="Arial" panose="020B0604020202020204" pitchFamily="34" charset="0"/>
              </a:rPr>
              <a:t>You may </a:t>
            </a:r>
            <a:r>
              <a:rPr lang="en-GB" altLang="en-US" sz="2400" dirty="0" smtClean="0">
                <a:latin typeface="Arial" panose="020B0604020202020204" pitchFamily="34" charset="0"/>
                <a:ea typeface="ＭＳ Ｐゴシック" pitchFamily="34" charset="-128"/>
                <a:cs typeface="Arial" panose="020B0604020202020204" pitchFamily="34" charset="0"/>
              </a:rPr>
              <a:t>ask a friend to </a:t>
            </a:r>
            <a:r>
              <a:rPr lang="en-GB" altLang="en-US" sz="2400" b="1" dirty="0" smtClean="0">
                <a:latin typeface="Arial" panose="020B0604020202020204" pitchFamily="34" charset="0"/>
                <a:ea typeface="ＭＳ Ｐゴシック" pitchFamily="34" charset="-128"/>
                <a:cs typeface="Arial" panose="020B0604020202020204" pitchFamily="34" charset="0"/>
              </a:rPr>
              <a:t>explain material </a:t>
            </a:r>
            <a:r>
              <a:rPr lang="en-GB" altLang="en-US" sz="2400" dirty="0" smtClean="0">
                <a:latin typeface="Arial" panose="020B0604020202020204" pitchFamily="34" charset="0"/>
                <a:ea typeface="ＭＳ Ｐゴシック" pitchFamily="34" charset="-128"/>
                <a:cs typeface="Arial" panose="020B0604020202020204" pitchFamily="34" charset="0"/>
              </a:rPr>
              <a:t>to you.</a:t>
            </a:r>
          </a:p>
          <a:p>
            <a:pPr indent="-269875" eaLnBrk="1" hangingPunct="1">
              <a:spcBef>
                <a:spcPts val="600"/>
              </a:spcBef>
            </a:pPr>
            <a:r>
              <a:rPr lang="en-GB" altLang="en-US" sz="2400" dirty="0" smtClean="0">
                <a:latin typeface="Arial" panose="020B0604020202020204" pitchFamily="34" charset="0"/>
                <a:ea typeface="ＭＳ Ｐゴシック" pitchFamily="34" charset="-128"/>
                <a:cs typeface="Arial" panose="020B0604020202020204" pitchFamily="34" charset="0"/>
              </a:rPr>
              <a:t>However:</a:t>
            </a:r>
          </a:p>
          <a:p>
            <a:pPr lvl="1" indent="-269875" eaLnBrk="1" hangingPunct="1">
              <a:lnSpc>
                <a:spcPct val="100000"/>
              </a:lnSpc>
            </a:pPr>
            <a:r>
              <a:rPr lang="en-GB" altLang="en-US" u="sng" dirty="0" smtClean="0">
                <a:latin typeface="Arial" panose="020B0604020202020204" pitchFamily="34" charset="0"/>
                <a:ea typeface="ＭＳ Ｐゴシック" pitchFamily="34" charset="-128"/>
                <a:cs typeface="Arial" panose="020B0604020202020204" pitchFamily="34" charset="0"/>
              </a:rPr>
              <a:t>what you submit must be your own work!</a:t>
            </a:r>
          </a:p>
          <a:p>
            <a:pPr lvl="2" indent="-269875" eaLnBrk="1" hangingPunct="1">
              <a:lnSpc>
                <a:spcPct val="100000"/>
              </a:lnSpc>
            </a:pPr>
            <a:r>
              <a:rPr lang="en-GB" altLang="en-US" sz="2400" dirty="0" smtClean="0">
                <a:latin typeface="Arial" panose="020B0604020202020204" pitchFamily="34" charset="0"/>
                <a:ea typeface="ＭＳ Ｐゴシック" pitchFamily="34" charset="-128"/>
                <a:cs typeface="Arial" panose="020B0604020202020204" pitchFamily="34" charset="0"/>
              </a:rPr>
              <a:t>you must be able to explain </a:t>
            </a:r>
            <a:r>
              <a:rPr lang="en-GB" altLang="en-US" sz="2400" dirty="0" smtClean="0">
                <a:latin typeface="Arial" panose="020B0604020202020204" pitchFamily="34" charset="0"/>
                <a:ea typeface="ＭＳ Ｐゴシック" pitchFamily="34" charset="-128"/>
                <a:cs typeface="Arial" panose="020B0604020202020204" pitchFamily="34" charset="0"/>
              </a:rPr>
              <a:t>what you have done and how you have done it </a:t>
            </a:r>
          </a:p>
          <a:p>
            <a:pPr lvl="2" indent="-269875" eaLnBrk="1" hangingPunct="1">
              <a:lnSpc>
                <a:spcPct val="100000"/>
              </a:lnSpc>
            </a:pPr>
            <a:r>
              <a:rPr lang="en-GB" altLang="en-US" dirty="0" smtClean="0">
                <a:latin typeface="Arial" panose="020B0604020202020204" pitchFamily="34" charset="0"/>
                <a:ea typeface="ＭＳ Ｐゴシック" pitchFamily="34" charset="-128"/>
                <a:cs typeface="Arial" panose="020B0604020202020204" pitchFamily="34" charset="0"/>
              </a:rPr>
              <a:t>any </a:t>
            </a:r>
            <a:r>
              <a:rPr lang="en-GB" altLang="en-US" dirty="0" smtClean="0">
                <a:latin typeface="Arial" panose="020B0604020202020204" pitchFamily="34" charset="0"/>
                <a:ea typeface="ＭＳ Ｐゴシック" pitchFamily="34" charset="-128"/>
                <a:cs typeface="Arial" panose="020B0604020202020204" pitchFamily="34" charset="0"/>
              </a:rPr>
              <a:t>collaboration must be declared at the time of submission</a:t>
            </a:r>
          </a:p>
          <a:p>
            <a:pPr lvl="2" indent="-269875" eaLnBrk="1" hangingPunct="1">
              <a:lnSpc>
                <a:spcPct val="100000"/>
              </a:lnSpc>
            </a:pPr>
            <a:r>
              <a:rPr lang="en-GB" altLang="en-US" sz="2400" dirty="0" smtClean="0">
                <a:latin typeface="Arial" panose="020B0604020202020204" pitchFamily="34" charset="0"/>
                <a:ea typeface="ＭＳ Ｐゴシック" pitchFamily="34" charset="-128"/>
                <a:cs typeface="Arial" panose="020B0604020202020204" pitchFamily="34" charset="0"/>
              </a:rPr>
              <a:t>this is my own work except for &lt;material&gt; which &lt;friend&gt; and I developed together</a:t>
            </a:r>
          </a:p>
        </p:txBody>
      </p:sp>
      <p:sp>
        <p:nvSpPr>
          <p:cNvPr id="2" name="Slide Number Placeholder 1"/>
          <p:cNvSpPr>
            <a:spLocks noGrp="1"/>
          </p:cNvSpPr>
          <p:nvPr>
            <p:ph type="sldNum" sz="quarter" idx="12"/>
          </p:nvPr>
        </p:nvSpPr>
        <p:spPr/>
        <p:txBody>
          <a:bodyPr/>
          <a:lstStyle/>
          <a:p>
            <a:fld id="{6CB76B4D-260D-4EC1-9A8A-CDDCEAC88FCA}" type="slidenum">
              <a:rPr lang="en-GB" smtClean="0"/>
              <a:pPr/>
              <a:t>35</a:t>
            </a:fld>
            <a:endParaRPr lang="en-GB"/>
          </a:p>
        </p:txBody>
      </p:sp>
    </p:spTree>
    <p:extLst>
      <p:ext uri="{BB962C8B-B14F-4D97-AF65-F5344CB8AC3E}">
        <p14:creationId xmlns:p14="http://schemas.microsoft.com/office/powerpoint/2010/main" val="2881323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a:ln/>
        </p:spPr>
        <p:txBody>
          <a:bodyPr/>
          <a:lstStyle/>
          <a:p>
            <a:pPr eaLnBrk="1" hangingPunct="1"/>
            <a:r>
              <a:rPr lang="en-US" altLang="en-US" dirty="0" smtClean="0">
                <a:latin typeface="Arial" panose="020B0604020202020204" pitchFamily="34" charset="0"/>
                <a:ea typeface="ＭＳ Ｐゴシック" pitchFamily="34" charset="-128"/>
                <a:cs typeface="Arial" panose="020B0604020202020204" pitchFamily="34" charset="0"/>
              </a:rPr>
              <a:t>Collusion</a:t>
            </a:r>
            <a:r>
              <a:rPr lang="mr-IN" altLang="en-US" dirty="0" smtClean="0">
                <a:latin typeface="Arial" panose="020B0604020202020204" pitchFamily="34" charset="0"/>
                <a:ea typeface="ＭＳ Ｐゴシック" pitchFamily="34" charset="-128"/>
                <a:cs typeface="Arial" panose="020B0604020202020204" pitchFamily="34" charset="0"/>
              </a:rPr>
              <a:t>…</a:t>
            </a:r>
            <a:r>
              <a:rPr lang="en-GB" altLang="en-US" dirty="0" smtClean="0">
                <a:latin typeface="Arial" panose="020B0604020202020204" pitchFamily="34" charset="0"/>
                <a:ea typeface="ＭＳ Ｐゴシック" pitchFamily="34" charset="-128"/>
                <a:cs typeface="Arial" panose="020B0604020202020204" pitchFamily="34" charset="0"/>
              </a:rPr>
              <a:t> rather than Collaboration</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30721" name="Content Placeholder 1"/>
          <p:cNvSpPr>
            <a:spLocks noGrp="1"/>
          </p:cNvSpPr>
          <p:nvPr>
            <p:ph idx="1"/>
          </p:nvPr>
        </p:nvSpPr>
        <p:spPr/>
        <p:txBody>
          <a:bodyPr/>
          <a:lstStyle/>
          <a:p>
            <a:pPr indent="-269875">
              <a:spcBef>
                <a:spcPts val="600"/>
              </a:spcBef>
            </a:pPr>
            <a:r>
              <a:rPr lang="en-GB" altLang="en-US" dirty="0">
                <a:latin typeface="Arial" panose="020B0604020202020204" pitchFamily="34" charset="0"/>
                <a:ea typeface="MS PMincho" pitchFamily="18" charset="-128"/>
                <a:cs typeface="Arial" panose="020B0604020202020204" pitchFamily="34" charset="0"/>
              </a:rPr>
              <a:t>What is </a:t>
            </a:r>
            <a:r>
              <a:rPr lang="en-GB" altLang="en-US" b="1" dirty="0">
                <a:latin typeface="Arial" panose="020B0604020202020204" pitchFamily="34" charset="0"/>
                <a:ea typeface="MS PMincho" pitchFamily="18" charset="-128"/>
                <a:cs typeface="Arial" panose="020B0604020202020204" pitchFamily="34" charset="0"/>
              </a:rPr>
              <a:t>collusion</a:t>
            </a:r>
            <a:r>
              <a:rPr lang="en-GB" altLang="en-US" dirty="0">
                <a:latin typeface="Arial" panose="020B0604020202020204" pitchFamily="34" charset="0"/>
                <a:ea typeface="MS PMincho" pitchFamily="18" charset="-128"/>
                <a:cs typeface="Arial" panose="020B0604020202020204" pitchFamily="34" charset="0"/>
              </a:rPr>
              <a:t>?</a:t>
            </a:r>
          </a:p>
          <a:p>
            <a:pPr lvl="1" indent="-269875">
              <a:lnSpc>
                <a:spcPct val="100000"/>
              </a:lnSpc>
            </a:pPr>
            <a:r>
              <a:rPr lang="en-GB" altLang="en-US" dirty="0" smtClean="0">
                <a:latin typeface="Arial" panose="020B0604020202020204" pitchFamily="34" charset="0"/>
                <a:ea typeface="MS PMincho" pitchFamily="18" charset="-128"/>
                <a:cs typeface="Arial" panose="020B0604020202020204" pitchFamily="34" charset="0"/>
              </a:rPr>
              <a:t>Unauthorised (and undeclared) </a:t>
            </a:r>
            <a:r>
              <a:rPr lang="en-GB" altLang="en-US" dirty="0">
                <a:latin typeface="Arial" panose="020B0604020202020204" pitchFamily="34" charset="0"/>
                <a:ea typeface="MS PMincho" pitchFamily="18" charset="-128"/>
                <a:cs typeface="Arial" panose="020B0604020202020204" pitchFamily="34" charset="0"/>
              </a:rPr>
              <a:t>collaboration between students on an individual assignment</a:t>
            </a:r>
          </a:p>
          <a:p>
            <a:pPr lvl="1" indent="-269875">
              <a:lnSpc>
                <a:spcPct val="100000"/>
              </a:lnSpc>
            </a:pPr>
            <a:r>
              <a:rPr lang="en-US" altLang="en-US" dirty="0">
                <a:latin typeface="Arial" panose="020B0604020202020204" pitchFamily="34" charset="0"/>
                <a:ea typeface="ＭＳ Ｐゴシック" pitchFamily="34" charset="-128"/>
                <a:cs typeface="Arial" panose="020B0604020202020204" pitchFamily="34" charset="0"/>
              </a:rPr>
              <a:t>unauthorised </a:t>
            </a:r>
            <a:r>
              <a:rPr lang="en-US" altLang="en-US" dirty="0" smtClean="0">
                <a:latin typeface="Arial" panose="020B0604020202020204" pitchFamily="34" charset="0"/>
                <a:ea typeface="ＭＳ Ｐゴシック" pitchFamily="34" charset="-128"/>
                <a:cs typeface="Arial" panose="020B0604020202020204" pitchFamily="34" charset="0"/>
              </a:rPr>
              <a:t>(and undeclared) </a:t>
            </a:r>
            <a:r>
              <a:rPr lang="en-US" altLang="en-US" dirty="0" smtClean="0">
                <a:latin typeface="Arial" panose="020B0604020202020204" pitchFamily="34" charset="0"/>
                <a:ea typeface="ＭＳ Ｐゴシック" pitchFamily="34" charset="-128"/>
                <a:cs typeface="Arial" panose="020B0604020202020204" pitchFamily="34" charset="0"/>
              </a:rPr>
              <a:t>assistance </a:t>
            </a:r>
            <a:r>
              <a:rPr lang="en-US" altLang="en-US" dirty="0">
                <a:latin typeface="Arial" panose="020B0604020202020204" pitchFamily="34" charset="0"/>
                <a:ea typeface="ＭＳ Ｐゴシック" pitchFamily="34" charset="-128"/>
                <a:cs typeface="Arial" panose="020B0604020202020204" pitchFamily="34" charset="0"/>
              </a:rPr>
              <a:t>of another student </a:t>
            </a:r>
            <a:r>
              <a:rPr lang="en-GB" altLang="en-US" dirty="0">
                <a:latin typeface="Arial" panose="020B0604020202020204" pitchFamily="34" charset="0"/>
                <a:ea typeface="MS PMincho" pitchFamily="18" charset="-128"/>
                <a:cs typeface="Arial" panose="020B0604020202020204" pitchFamily="34" charset="0"/>
              </a:rPr>
              <a:t>on an individual assignment</a:t>
            </a:r>
            <a:endParaRPr lang="en-US" altLang="en-US" dirty="0">
              <a:latin typeface="Arial" panose="020B0604020202020204" pitchFamily="34" charset="0"/>
              <a:ea typeface="ＭＳ Ｐゴシック" pitchFamily="34" charset="-128"/>
              <a:cs typeface="Arial" panose="020B0604020202020204" pitchFamily="34" charset="0"/>
            </a:endParaRPr>
          </a:p>
          <a:p>
            <a:pPr indent="-269875">
              <a:spcBef>
                <a:spcPts val="600"/>
              </a:spcBef>
            </a:pPr>
            <a:r>
              <a:rPr lang="en-US" altLang="en-US" dirty="0">
                <a:latin typeface="Arial" panose="020B0604020202020204" pitchFamily="34" charset="0"/>
                <a:ea typeface="ＭＳ Ｐゴシック" pitchFamily="34" charset="-128"/>
                <a:cs typeface="Arial" panose="020B0604020202020204" pitchFamily="34" charset="0"/>
              </a:rPr>
              <a:t>C</a:t>
            </a:r>
            <a:r>
              <a:rPr lang="en-GB" altLang="en-US" dirty="0">
                <a:latin typeface="Arial" panose="020B0604020202020204" pitchFamily="34" charset="0"/>
                <a:ea typeface="ＭＳ Ｐゴシック" pitchFamily="34" charset="-128"/>
                <a:cs typeface="Arial" panose="020B0604020202020204" pitchFamily="34" charset="0"/>
              </a:rPr>
              <a:t>ollusion is the second most common AI breach in ECS, and often results in a </a:t>
            </a:r>
            <a:r>
              <a:rPr lang="en-GB" altLang="en-US" dirty="0">
                <a:solidFill>
                  <a:srgbClr val="FF6600"/>
                </a:solidFill>
                <a:latin typeface="Arial" panose="020B0604020202020204" pitchFamily="34" charset="0"/>
                <a:ea typeface="ＭＳ Ｐゴシック" pitchFamily="34" charset="-128"/>
                <a:cs typeface="Arial" panose="020B0604020202020204" pitchFamily="34" charset="0"/>
              </a:rPr>
              <a:t>mark of zero for the assignment!</a:t>
            </a:r>
          </a:p>
        </p:txBody>
      </p:sp>
      <p:sp>
        <p:nvSpPr>
          <p:cNvPr id="2" name="Slide Number Placeholder 1"/>
          <p:cNvSpPr>
            <a:spLocks noGrp="1"/>
          </p:cNvSpPr>
          <p:nvPr>
            <p:ph type="sldNum" sz="quarter" idx="12"/>
          </p:nvPr>
        </p:nvSpPr>
        <p:spPr/>
        <p:txBody>
          <a:bodyPr/>
          <a:lstStyle/>
          <a:p>
            <a:fld id="{6CB76B4D-260D-4EC1-9A8A-CDDCEAC88FCA}" type="slidenum">
              <a:rPr lang="en-GB" smtClean="0"/>
              <a:pPr/>
              <a:t>36</a:t>
            </a:fld>
            <a:endParaRPr lang="en-GB"/>
          </a:p>
        </p:txBody>
      </p:sp>
    </p:spTree>
    <p:extLst>
      <p:ext uri="{BB962C8B-B14F-4D97-AF65-F5344CB8AC3E}">
        <p14:creationId xmlns:p14="http://schemas.microsoft.com/office/powerpoint/2010/main" val="134424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a:ln/>
        </p:spPr>
        <p:txBody>
          <a:bodyPr/>
          <a:lstStyle/>
          <a:p>
            <a:r>
              <a:rPr lang="en-US" altLang="en-US" dirty="0" smtClean="0">
                <a:latin typeface="Arial" panose="020B0604020202020204" pitchFamily="34" charset="0"/>
                <a:ea typeface="ＭＳ Ｐゴシック" pitchFamily="34" charset="-128"/>
                <a:cs typeface="Arial" panose="020B0604020202020204" pitchFamily="34" charset="0"/>
              </a:rPr>
              <a:t>Examples of </a:t>
            </a:r>
            <a:r>
              <a:rPr lang="en-US" altLang="en-US" dirty="0" smtClean="0">
                <a:latin typeface="Arial" panose="020B0604020202020204" pitchFamily="34" charset="0"/>
                <a:ea typeface="ＭＳ Ｐゴシック" pitchFamily="34" charset="-128"/>
                <a:cs typeface="Arial" panose="020B0604020202020204" pitchFamily="34" charset="0"/>
              </a:rPr>
              <a:t>Collusion</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31745" name="Content Placeholder 1"/>
          <p:cNvSpPr>
            <a:spLocks noGrp="1"/>
          </p:cNvSpPr>
          <p:nvPr>
            <p:ph idx="1"/>
          </p:nvPr>
        </p:nvSpPr>
        <p:spPr/>
        <p:txBody>
          <a:bodyPr/>
          <a:lstStyle/>
          <a:p>
            <a:pPr marL="73025" indent="0">
              <a:buNone/>
            </a:pPr>
            <a:r>
              <a:rPr lang="en-US" altLang="en-US" sz="2000" dirty="0" smtClean="0">
                <a:latin typeface="Arial" panose="020B0604020202020204" pitchFamily="34" charset="0"/>
                <a:ea typeface="ＭＳ Ｐゴシック" pitchFamily="34" charset="-128"/>
                <a:cs typeface="Arial" panose="020B0604020202020204" pitchFamily="34" charset="0"/>
              </a:rPr>
              <a:t>Examples of collusion</a:t>
            </a:r>
          </a:p>
          <a:p>
            <a:pPr lvl="1" indent="-269875">
              <a:lnSpc>
                <a:spcPct val="100000"/>
              </a:lnSpc>
            </a:pPr>
            <a:r>
              <a:rPr lang="en-US" altLang="en-US" sz="2000" dirty="0" smtClean="0">
                <a:latin typeface="Arial" panose="020B0604020202020204" pitchFamily="34" charset="0"/>
                <a:ea typeface="ＭＳ Ｐゴシック" pitchFamily="34" charset="-128"/>
                <a:cs typeface="Arial" panose="020B0604020202020204" pitchFamily="34" charset="0"/>
              </a:rPr>
              <a:t>submitting work that was carried out in collaboration with another student or with input from another student, without declaring this</a:t>
            </a:r>
          </a:p>
          <a:p>
            <a:pPr lvl="1" indent="-269875">
              <a:lnSpc>
                <a:spcPct val="100000"/>
              </a:lnSpc>
            </a:pPr>
            <a:r>
              <a:rPr lang="en-US" altLang="en-US" sz="2000" dirty="0" smtClean="0">
                <a:latin typeface="Arial" panose="020B0604020202020204" pitchFamily="34" charset="0"/>
                <a:ea typeface="ＭＳ Ｐゴシック" pitchFamily="34" charset="-128"/>
                <a:cs typeface="Arial" panose="020B0604020202020204" pitchFamily="34" charset="0"/>
              </a:rPr>
              <a:t>submitting work carried out by another student</a:t>
            </a:r>
          </a:p>
          <a:p>
            <a:pPr lvl="1" indent="-269875">
              <a:lnSpc>
                <a:spcPct val="100000"/>
              </a:lnSpc>
            </a:pPr>
            <a:r>
              <a:rPr lang="en-US" altLang="en-US" sz="2000" dirty="0" smtClean="0">
                <a:latin typeface="Arial" panose="020B0604020202020204" pitchFamily="34" charset="0"/>
                <a:ea typeface="ＭＳ Ｐゴシック" pitchFamily="34" charset="-128"/>
                <a:cs typeface="Arial" panose="020B0604020202020204" pitchFamily="34" charset="0"/>
              </a:rPr>
              <a:t>showing another student your work</a:t>
            </a:r>
          </a:p>
          <a:p>
            <a:pPr lvl="1" indent="-269875">
              <a:lnSpc>
                <a:spcPct val="100000"/>
              </a:lnSpc>
            </a:pPr>
            <a:r>
              <a:rPr lang="en-US" altLang="en-US" sz="2000" dirty="0" smtClean="0">
                <a:latin typeface="Arial" panose="020B0604020202020204" pitchFamily="34" charset="0"/>
                <a:ea typeface="ＭＳ Ｐゴシック" pitchFamily="34" charset="-128"/>
                <a:cs typeface="Arial" panose="020B0604020202020204" pitchFamily="34" charset="0"/>
              </a:rPr>
              <a:t>allowing another student to submit your work (in part or as a whole) as their </a:t>
            </a:r>
            <a:r>
              <a:rPr lang="en-US" altLang="en-US" sz="2000" dirty="0" smtClean="0">
                <a:latin typeface="Arial" panose="020B0604020202020204" pitchFamily="34" charset="0"/>
                <a:ea typeface="ＭＳ Ｐゴシック" pitchFamily="34" charset="-128"/>
                <a:cs typeface="Arial" panose="020B0604020202020204" pitchFamily="34" charset="0"/>
              </a:rPr>
              <a:t>own</a:t>
            </a:r>
            <a:endParaRPr lang="en-US" altLang="en-US" sz="2000" dirty="0" smtClean="0">
              <a:latin typeface="Arial" panose="020B0604020202020204" pitchFamily="34" charset="0"/>
              <a:ea typeface="ＭＳ Ｐゴシック" pitchFamily="34" charset="-128"/>
              <a:cs typeface="Arial" panose="020B0604020202020204" pitchFamily="34" charset="0"/>
            </a:endParaRPr>
          </a:p>
        </p:txBody>
      </p:sp>
      <p:sp>
        <p:nvSpPr>
          <p:cNvPr id="2" name="Rectangle 1"/>
          <p:cNvSpPr/>
          <p:nvPr/>
        </p:nvSpPr>
        <p:spPr>
          <a:xfrm>
            <a:off x="-108520" y="5950621"/>
            <a:ext cx="925252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en-US" sz="2800" dirty="0" smtClean="0">
                <a:latin typeface="Arial" panose="020B0604020202020204" pitchFamily="34" charset="0"/>
                <a:cs typeface="Arial" panose="020B0604020202020204" pitchFamily="34" charset="0"/>
              </a:rPr>
              <a:t>Don</a:t>
            </a:r>
            <a:r>
              <a:rPr lang="mr-IN" altLang="en-US" sz="2800" dirty="0" smtClean="0">
                <a:latin typeface="Arial" panose="020B0604020202020204" pitchFamily="34" charset="0"/>
                <a:cs typeface="Arial" panose="020B0604020202020204" pitchFamily="34" charset="0"/>
              </a:rPr>
              <a:t>’</a:t>
            </a:r>
            <a:r>
              <a:rPr lang="en-US" altLang="en-US" sz="2800" dirty="0" smtClean="0">
                <a:latin typeface="Arial" panose="020B0604020202020204" pitchFamily="34" charset="0"/>
                <a:cs typeface="Arial" panose="020B0604020202020204" pitchFamily="34" charset="0"/>
              </a:rPr>
              <a:t>t do it!</a:t>
            </a:r>
            <a:endParaRPr lang="en-GB" sz="2800" dirty="0"/>
          </a:p>
        </p:txBody>
      </p:sp>
      <p:sp>
        <p:nvSpPr>
          <p:cNvPr id="3" name="Slide Number Placeholder 2"/>
          <p:cNvSpPr>
            <a:spLocks noGrp="1"/>
          </p:cNvSpPr>
          <p:nvPr>
            <p:ph type="sldNum" sz="quarter" idx="12"/>
          </p:nvPr>
        </p:nvSpPr>
        <p:spPr/>
        <p:txBody>
          <a:bodyPr/>
          <a:lstStyle/>
          <a:p>
            <a:fld id="{6CB76B4D-260D-4EC1-9A8A-CDDCEAC88FCA}" type="slidenum">
              <a:rPr lang="en-GB" smtClean="0"/>
              <a:pPr/>
              <a:t>37</a:t>
            </a:fld>
            <a:endParaRPr lang="en-GB"/>
          </a:p>
        </p:txBody>
      </p:sp>
    </p:spTree>
    <p:extLst>
      <p:ext uri="{BB962C8B-B14F-4D97-AF65-F5344CB8AC3E}">
        <p14:creationId xmlns:p14="http://schemas.microsoft.com/office/powerpoint/2010/main" val="1642246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a:ln/>
        </p:spPr>
        <p:txBody>
          <a:bodyPr/>
          <a:lstStyle/>
          <a:p>
            <a:r>
              <a:rPr lang="en-US" altLang="en-US" dirty="0" smtClean="0">
                <a:latin typeface="Arial" panose="020B0604020202020204" pitchFamily="34" charset="0"/>
                <a:ea typeface="ＭＳ Ｐゴシック" pitchFamily="34" charset="-128"/>
                <a:cs typeface="Arial" panose="020B0604020202020204" pitchFamily="34" charset="0"/>
              </a:rPr>
              <a:t>How </a:t>
            </a:r>
            <a:r>
              <a:rPr lang="en-US" altLang="en-US" dirty="0" smtClean="0">
                <a:latin typeface="Arial" panose="020B0604020202020204" pitchFamily="34" charset="0"/>
                <a:ea typeface="ＭＳ Ｐゴシック" pitchFamily="34" charset="-128"/>
                <a:cs typeface="Arial" panose="020B0604020202020204" pitchFamily="34" charset="0"/>
              </a:rPr>
              <a:t>to Avoid </a:t>
            </a:r>
            <a:r>
              <a:rPr lang="en-US" altLang="en-US" dirty="0" smtClean="0">
                <a:latin typeface="Arial" panose="020B0604020202020204" pitchFamily="34" charset="0"/>
                <a:ea typeface="ＭＳ Ｐゴシック" pitchFamily="34" charset="-128"/>
                <a:cs typeface="Arial" panose="020B0604020202020204" pitchFamily="34" charset="0"/>
              </a:rPr>
              <a:t>Collusion</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31745" name="Content Placeholder 1"/>
          <p:cNvSpPr>
            <a:spLocks noGrp="1"/>
          </p:cNvSpPr>
          <p:nvPr>
            <p:ph idx="1"/>
          </p:nvPr>
        </p:nvSpPr>
        <p:spPr>
          <a:xfrm>
            <a:off x="323850" y="1700212"/>
            <a:ext cx="8496300" cy="4753123"/>
          </a:xfrm>
        </p:spPr>
        <p:txBody>
          <a:bodyPr/>
          <a:lstStyle/>
          <a:p>
            <a:pPr indent="-269875"/>
            <a:r>
              <a:rPr lang="en-US" altLang="en-US" sz="2000" dirty="0" smtClean="0">
                <a:latin typeface="Arial" panose="020B0604020202020204" pitchFamily="34" charset="0"/>
                <a:ea typeface="ＭＳ Ｐゴシック" pitchFamily="34" charset="-128"/>
                <a:cs typeface="Arial" panose="020B0604020202020204" pitchFamily="34" charset="0"/>
              </a:rPr>
              <a:t>Carry </a:t>
            </a:r>
            <a:r>
              <a:rPr lang="en-US" altLang="en-US" sz="2000" dirty="0">
                <a:latin typeface="Arial" panose="020B0604020202020204" pitchFamily="34" charset="0"/>
                <a:ea typeface="ＭＳ Ｐゴシック" pitchFamily="34" charset="-128"/>
                <a:cs typeface="Arial" panose="020B0604020202020204" pitchFamily="34" charset="0"/>
              </a:rPr>
              <a:t>out each assignment yourself </a:t>
            </a:r>
            <a:endParaRPr lang="en-US" altLang="en-US" sz="2000" dirty="0" smtClean="0">
              <a:latin typeface="Arial" panose="020B0604020202020204" pitchFamily="34" charset="0"/>
              <a:ea typeface="ＭＳ Ｐゴシック" pitchFamily="34" charset="-128"/>
              <a:cs typeface="Arial" panose="020B0604020202020204" pitchFamily="34" charset="0"/>
            </a:endParaRPr>
          </a:p>
          <a:p>
            <a:pPr marL="884238" lvl="1" indent="-342900">
              <a:lnSpc>
                <a:spcPct val="100000"/>
              </a:lnSpc>
            </a:pPr>
            <a:r>
              <a:rPr lang="en-US" altLang="en-US" sz="2000" dirty="0" smtClean="0">
                <a:latin typeface="Arial" panose="020B0604020202020204" pitchFamily="34" charset="0"/>
                <a:ea typeface="ＭＳ Ｐゴシック" pitchFamily="34" charset="-128"/>
                <a:cs typeface="Arial" panose="020B0604020202020204" pitchFamily="34" charset="0"/>
              </a:rPr>
              <a:t>You must be </a:t>
            </a:r>
            <a:r>
              <a:rPr lang="en-US" altLang="en-US" sz="2000" dirty="0">
                <a:latin typeface="Arial" panose="020B0604020202020204" pitchFamily="34" charset="0"/>
                <a:ea typeface="ＭＳ Ｐゴシック" pitchFamily="34" charset="-128"/>
                <a:cs typeface="Arial" panose="020B0604020202020204" pitchFamily="34" charset="0"/>
              </a:rPr>
              <a:t>able to explain your solution/code fully if asked to do </a:t>
            </a:r>
            <a:r>
              <a:rPr lang="en-US" altLang="en-US" sz="2000" dirty="0" smtClean="0">
                <a:latin typeface="Arial" panose="020B0604020202020204" pitchFamily="34" charset="0"/>
                <a:ea typeface="ＭＳ Ｐゴシック" pitchFamily="34" charset="-128"/>
                <a:cs typeface="Arial" panose="020B0604020202020204" pitchFamily="34" charset="0"/>
              </a:rPr>
              <a:t>so</a:t>
            </a:r>
            <a:endParaRPr lang="en-US" altLang="en-US" sz="2000" dirty="0">
              <a:latin typeface="Arial" panose="020B0604020202020204" pitchFamily="34" charset="0"/>
              <a:ea typeface="ＭＳ Ｐゴシック" pitchFamily="34" charset="-128"/>
              <a:cs typeface="Arial" panose="020B0604020202020204" pitchFamily="34" charset="0"/>
            </a:endParaRPr>
          </a:p>
          <a:p>
            <a:pPr marL="415925"/>
            <a:r>
              <a:rPr lang="en-US" altLang="en-US" sz="2000" dirty="0">
                <a:latin typeface="Arial" panose="020B0604020202020204" pitchFamily="34" charset="0"/>
                <a:ea typeface="ＭＳ Ｐゴシック" pitchFamily="34" charset="-128"/>
                <a:cs typeface="Arial" panose="020B0604020202020204" pitchFamily="34" charset="0"/>
              </a:rPr>
              <a:t>if you have problems with your </a:t>
            </a:r>
            <a:r>
              <a:rPr lang="en-US" altLang="en-US" sz="2000" dirty="0" smtClean="0">
                <a:latin typeface="Arial" panose="020B0604020202020204" pitchFamily="34" charset="0"/>
                <a:ea typeface="ＭＳ Ｐゴシック" pitchFamily="34" charset="-128"/>
                <a:cs typeface="Arial" panose="020B0604020202020204" pitchFamily="34" charset="0"/>
              </a:rPr>
              <a:t>work</a:t>
            </a:r>
          </a:p>
          <a:p>
            <a:pPr marL="884238" lvl="1"/>
            <a:r>
              <a:rPr lang="en-US" altLang="en-US" sz="2000" dirty="0" smtClean="0">
                <a:latin typeface="Arial" panose="020B0604020202020204" pitchFamily="34" charset="0"/>
                <a:ea typeface="ＭＳ Ｐゴシック" pitchFamily="34" charset="-128"/>
                <a:cs typeface="Arial" panose="020B0604020202020204" pitchFamily="34" charset="0"/>
              </a:rPr>
              <a:t>Ask </a:t>
            </a:r>
            <a:r>
              <a:rPr lang="en-US" altLang="en-US" sz="2000" dirty="0">
                <a:latin typeface="Arial" panose="020B0604020202020204" pitchFamily="34" charset="0"/>
                <a:ea typeface="ＭＳ Ｐゴシック" pitchFamily="34" charset="-128"/>
                <a:cs typeface="Arial" panose="020B0604020202020204" pitchFamily="34" charset="0"/>
              </a:rPr>
              <a:t>the </a:t>
            </a:r>
            <a:r>
              <a:rPr lang="en-US" altLang="en-US" sz="2000" dirty="0" smtClean="0">
                <a:latin typeface="Arial" panose="020B0604020202020204" pitchFamily="34" charset="0"/>
                <a:ea typeface="ＭＳ Ｐゴシック" pitchFamily="34" charset="-128"/>
                <a:cs typeface="Arial" panose="020B0604020202020204" pitchFamily="34" charset="0"/>
              </a:rPr>
              <a:t>lecturer/demonstrators  </a:t>
            </a:r>
          </a:p>
          <a:p>
            <a:pPr marL="415925"/>
            <a:r>
              <a:rPr lang="en-US" altLang="en-US" sz="2000" dirty="0" smtClean="0">
                <a:latin typeface="Arial" panose="020B0604020202020204" pitchFamily="34" charset="0"/>
                <a:ea typeface="ＭＳ Ｐゴシック" pitchFamily="34" charset="-128"/>
                <a:cs typeface="Arial" panose="020B0604020202020204" pitchFamily="34" charset="0"/>
              </a:rPr>
              <a:t>If </a:t>
            </a:r>
            <a:r>
              <a:rPr lang="en-US" altLang="en-US" sz="2000" dirty="0">
                <a:latin typeface="Arial" panose="020B0604020202020204" pitchFamily="34" charset="0"/>
                <a:ea typeface="ＭＳ Ｐゴシック" pitchFamily="34" charset="-128"/>
                <a:cs typeface="Arial" panose="020B0604020202020204" pitchFamily="34" charset="0"/>
              </a:rPr>
              <a:t>you wish to help others, </a:t>
            </a:r>
            <a:endParaRPr lang="en-US" altLang="en-US" sz="2000" dirty="0" smtClean="0">
              <a:latin typeface="Arial" panose="020B0604020202020204" pitchFamily="34" charset="0"/>
              <a:ea typeface="ＭＳ Ｐゴシック" pitchFamily="34" charset="-128"/>
              <a:cs typeface="Arial" panose="020B0604020202020204" pitchFamily="34" charset="0"/>
            </a:endParaRPr>
          </a:p>
          <a:p>
            <a:pPr lvl="1" indent="-269875">
              <a:lnSpc>
                <a:spcPct val="100000"/>
              </a:lnSpc>
            </a:pPr>
            <a:r>
              <a:rPr lang="en-US" altLang="en-US" sz="2000" dirty="0" smtClean="0">
                <a:latin typeface="Arial" panose="020B0604020202020204" pitchFamily="34" charset="0"/>
                <a:ea typeface="ＭＳ Ｐゴシック" pitchFamily="34" charset="-128"/>
                <a:cs typeface="Arial" panose="020B0604020202020204" pitchFamily="34" charset="0"/>
              </a:rPr>
              <a:t>Explain principles and help improve </a:t>
            </a:r>
            <a:r>
              <a:rPr lang="en-US" altLang="en-US" sz="2000" dirty="0">
                <a:latin typeface="Arial" panose="020B0604020202020204" pitchFamily="34" charset="0"/>
                <a:ea typeface="ＭＳ Ｐゴシック" pitchFamily="34" charset="-128"/>
                <a:cs typeface="Arial" panose="020B0604020202020204" pitchFamily="34" charset="0"/>
              </a:rPr>
              <a:t>their general </a:t>
            </a:r>
            <a:r>
              <a:rPr lang="en-US" altLang="en-US" sz="2000" dirty="0" smtClean="0">
                <a:latin typeface="Arial" panose="020B0604020202020204" pitchFamily="34" charset="0"/>
                <a:ea typeface="ＭＳ Ｐゴシック" pitchFamily="34" charset="-128"/>
                <a:cs typeface="Arial" panose="020B0604020202020204" pitchFamily="34" charset="0"/>
              </a:rPr>
              <a:t>understanding</a:t>
            </a:r>
          </a:p>
          <a:p>
            <a:pPr lvl="1" indent="-269875">
              <a:lnSpc>
                <a:spcPct val="100000"/>
              </a:lnSpc>
            </a:pPr>
            <a:r>
              <a:rPr lang="en-US" altLang="en-US" sz="2000" dirty="0" smtClean="0">
                <a:latin typeface="Arial" panose="020B0604020202020204" pitchFamily="34" charset="0"/>
                <a:ea typeface="ＭＳ Ｐゴシック" pitchFamily="34" charset="-128"/>
                <a:cs typeface="Arial" panose="020B0604020202020204" pitchFamily="34" charset="0"/>
              </a:rPr>
              <a:t>Do not show or give </a:t>
            </a:r>
            <a:r>
              <a:rPr lang="en-US" altLang="en-US" sz="2000" dirty="0">
                <a:latin typeface="Arial" panose="020B0604020202020204" pitchFamily="34" charset="0"/>
                <a:ea typeface="ＭＳ Ｐゴシック" pitchFamily="34" charset="-128"/>
                <a:cs typeface="Arial" panose="020B0604020202020204" pitchFamily="34" charset="0"/>
              </a:rPr>
              <a:t>them your solution</a:t>
            </a:r>
          </a:p>
        </p:txBody>
      </p:sp>
      <p:sp>
        <p:nvSpPr>
          <p:cNvPr id="2" name="Slide Number Placeholder 1"/>
          <p:cNvSpPr>
            <a:spLocks noGrp="1"/>
          </p:cNvSpPr>
          <p:nvPr>
            <p:ph type="sldNum" sz="quarter" idx="12"/>
          </p:nvPr>
        </p:nvSpPr>
        <p:spPr/>
        <p:txBody>
          <a:bodyPr/>
          <a:lstStyle/>
          <a:p>
            <a:fld id="{6CB76B4D-260D-4EC1-9A8A-CDDCEAC88FCA}" type="slidenum">
              <a:rPr lang="en-GB" smtClean="0"/>
              <a:pPr/>
              <a:t>38</a:t>
            </a:fld>
            <a:endParaRPr lang="en-GB"/>
          </a:p>
        </p:txBody>
      </p:sp>
    </p:spTree>
    <p:extLst>
      <p:ext uri="{BB962C8B-B14F-4D97-AF65-F5344CB8AC3E}">
        <p14:creationId xmlns:p14="http://schemas.microsoft.com/office/powerpoint/2010/main" val="969878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University Regulations</a:t>
            </a:r>
            <a:endParaRPr lang="en-US" dirty="0">
              <a:latin typeface="Arial" panose="020B0604020202020204" pitchFamily="34" charset="0"/>
              <a:cs typeface="Arial" panose="020B0604020202020204" pitchFamily="34" charset="0"/>
            </a:endParaRPr>
          </a:p>
        </p:txBody>
      </p:sp>
      <p:sp>
        <p:nvSpPr>
          <p:cNvPr id="6" name="Subtitle 5"/>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Academic Integrity</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FDBE8CFC-1513-446D-8B65-185D686A47A9}" type="slidenum">
              <a:rPr lang="en-GB" smtClean="0"/>
              <a:pPr/>
              <a:t>3</a:t>
            </a:fld>
            <a:endParaRPr lang="en-GB"/>
          </a:p>
        </p:txBody>
      </p:sp>
    </p:spTree>
    <p:extLst>
      <p:ext uri="{BB962C8B-B14F-4D97-AF65-F5344CB8AC3E}">
        <p14:creationId xmlns:p14="http://schemas.microsoft.com/office/powerpoint/2010/main" val="485077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Please remember</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95233" name="Rectangle 3"/>
          <p:cNvSpPr>
            <a:spLocks noGrp="1" noChangeArrowheads="1"/>
          </p:cNvSpPr>
          <p:nvPr>
            <p:ph idx="1"/>
          </p:nvPr>
        </p:nvSpPr>
        <p:spPr>
          <a:xfrm>
            <a:off x="323850" y="1700212"/>
            <a:ext cx="8496300" cy="5157788"/>
          </a:xfrm>
        </p:spPr>
        <p:txBody>
          <a:bodyPr>
            <a:normAutofit fontScale="70000" lnSpcReduction="20000"/>
          </a:bodyPr>
          <a:lstStyle/>
          <a:p>
            <a:pPr marL="269875" indent="-269875" eaLnBrk="1" hangingPunct="1">
              <a:spcBef>
                <a:spcPts val="1200"/>
              </a:spcBef>
              <a:buFont typeface="Arial" pitchFamily="34" charset="0"/>
              <a:buChar char="•"/>
            </a:pPr>
            <a:r>
              <a:rPr lang="en-GB" altLang="en-US" sz="2900" dirty="0" smtClean="0">
                <a:latin typeface="Arial" panose="020B0604020202020204" pitchFamily="34" charset="0"/>
                <a:ea typeface="ＭＳ Ｐゴシック" pitchFamily="34" charset="-128"/>
                <a:cs typeface="Arial" panose="020B0604020202020204" pitchFamily="34" charset="0"/>
              </a:rPr>
              <a:t>Maintaining Academic integrity is </a:t>
            </a:r>
            <a:r>
              <a:rPr lang="en-GB" altLang="en-US" sz="2900" b="1" dirty="0" smtClean="0">
                <a:latin typeface="Arial" panose="020B0604020202020204" pitchFamily="34" charset="0"/>
                <a:ea typeface="ＭＳ Ｐゴシック" pitchFamily="34" charset="-128"/>
                <a:cs typeface="Arial" panose="020B0604020202020204" pitchFamily="34" charset="0"/>
              </a:rPr>
              <a:t>very</a:t>
            </a:r>
            <a:r>
              <a:rPr lang="en-GB" altLang="en-US" sz="2900" dirty="0" smtClean="0">
                <a:latin typeface="Arial" panose="020B0604020202020204" pitchFamily="34" charset="0"/>
                <a:ea typeface="ＭＳ Ｐゴシック" pitchFamily="34" charset="-128"/>
                <a:cs typeface="Arial" panose="020B0604020202020204" pitchFamily="34" charset="0"/>
              </a:rPr>
              <a:t> important.</a:t>
            </a:r>
          </a:p>
          <a:p>
            <a:pPr marL="269875" indent="-269875" eaLnBrk="1" hangingPunct="1">
              <a:spcBef>
                <a:spcPts val="1200"/>
              </a:spcBef>
              <a:buFont typeface="Arial" pitchFamily="34" charset="0"/>
              <a:buChar char="•"/>
            </a:pPr>
            <a:r>
              <a:rPr lang="en-GB" altLang="en-US" sz="2900" dirty="0" smtClean="0">
                <a:latin typeface="Arial" panose="020B0604020202020204" pitchFamily="34" charset="0"/>
                <a:ea typeface="ＭＳ Ｐゴシック" pitchFamily="34" charset="-128"/>
                <a:cs typeface="Arial" panose="020B0604020202020204" pitchFamily="34" charset="0"/>
              </a:rPr>
              <a:t>Breaches include plagiarism, cheating, falsification, collusion and recycling.</a:t>
            </a:r>
          </a:p>
          <a:p>
            <a:pPr marL="269875" indent="-269875" eaLnBrk="1" hangingPunct="1">
              <a:spcBef>
                <a:spcPts val="1200"/>
              </a:spcBef>
              <a:buFont typeface="Arial" pitchFamily="34" charset="0"/>
              <a:buChar char="•"/>
            </a:pPr>
            <a:r>
              <a:rPr lang="en-GB" altLang="en-US" sz="2900" dirty="0" smtClean="0">
                <a:latin typeface="Arial" panose="020B0604020202020204" pitchFamily="34" charset="0"/>
                <a:ea typeface="ＭＳ Ｐゴシック" pitchFamily="34" charset="-128"/>
                <a:cs typeface="Arial" panose="020B0604020202020204" pitchFamily="34" charset="0"/>
              </a:rPr>
              <a:t>We use automatic plagiarism detection software to help us identify breaches.</a:t>
            </a:r>
          </a:p>
          <a:p>
            <a:pPr marL="269875" indent="-269875" eaLnBrk="1" hangingPunct="1">
              <a:spcBef>
                <a:spcPts val="1200"/>
              </a:spcBef>
              <a:buFont typeface="Arial" pitchFamily="34" charset="0"/>
              <a:buChar char="•"/>
            </a:pPr>
            <a:r>
              <a:rPr lang="en-GB" altLang="en-US" sz="2900" dirty="0" smtClean="0">
                <a:latin typeface="Arial" panose="020B0604020202020204" pitchFamily="34" charset="0"/>
                <a:ea typeface="ＭＳ Ｐゴシック" pitchFamily="34" charset="-128"/>
                <a:cs typeface="Arial" panose="020B0604020202020204" pitchFamily="34" charset="0"/>
              </a:rPr>
              <a:t>Students who have purposefully breached academic integrity guidelines </a:t>
            </a:r>
            <a:br>
              <a:rPr lang="en-GB" altLang="en-US" sz="2900" dirty="0" smtClean="0">
                <a:latin typeface="Arial" panose="020B0604020202020204" pitchFamily="34" charset="0"/>
                <a:ea typeface="ＭＳ Ｐゴシック" pitchFamily="34" charset="-128"/>
                <a:cs typeface="Arial" panose="020B0604020202020204" pitchFamily="34" charset="0"/>
              </a:rPr>
            </a:br>
            <a:r>
              <a:rPr lang="en-GB" altLang="en-US" sz="2900" dirty="0" smtClean="0">
                <a:latin typeface="Arial" panose="020B0604020202020204" pitchFamily="34" charset="0"/>
                <a:ea typeface="ＭＳ Ｐゴシック" pitchFamily="34" charset="-128"/>
                <a:cs typeface="Arial" panose="020B0604020202020204" pitchFamily="34" charset="0"/>
              </a:rPr>
              <a:t>have been caught, and some have failed their degree as a result.</a:t>
            </a:r>
          </a:p>
          <a:p>
            <a:pPr marL="269875" indent="-269875" eaLnBrk="1" hangingPunct="1">
              <a:spcBef>
                <a:spcPts val="1200"/>
              </a:spcBef>
              <a:buFont typeface="Arial" pitchFamily="34" charset="0"/>
              <a:buChar char="•"/>
            </a:pPr>
            <a:r>
              <a:rPr lang="en-GB" altLang="en-US" sz="2900" dirty="0" smtClean="0">
                <a:latin typeface="Arial" panose="020B0604020202020204" pitchFamily="34" charset="0"/>
                <a:ea typeface="ＭＳ Ｐゴシック" pitchFamily="34" charset="-128"/>
                <a:cs typeface="Arial" panose="020B0604020202020204" pitchFamily="34" charset="0"/>
              </a:rPr>
              <a:t>Make sure you paraphrase, and cite all your sources in a clear and standard way.</a:t>
            </a:r>
          </a:p>
          <a:p>
            <a:pPr marL="269875" indent="-269875" eaLnBrk="1" hangingPunct="1">
              <a:spcBef>
                <a:spcPts val="1200"/>
              </a:spcBef>
              <a:buFont typeface="Arial" pitchFamily="34" charset="0"/>
              <a:buChar char="•"/>
            </a:pPr>
            <a:r>
              <a:rPr lang="en-GB" altLang="en-US" sz="2900" dirty="0" smtClean="0">
                <a:latin typeface="Arial" panose="020B0604020202020204" pitchFamily="34" charset="0"/>
                <a:ea typeface="ＭＳ Ｐゴシック" pitchFamily="34" charset="-128"/>
                <a:cs typeface="Arial" panose="020B0604020202020204" pitchFamily="34" charset="0"/>
              </a:rPr>
              <a:t>Ignorance is NOT an excuse – every time you submit coursework, you state that you are aware of these regulations.</a:t>
            </a:r>
          </a:p>
          <a:p>
            <a:pPr marL="269875" indent="-269875" eaLnBrk="1" hangingPunct="1">
              <a:spcBef>
                <a:spcPts val="1200"/>
              </a:spcBef>
              <a:buFont typeface="Arial" pitchFamily="34" charset="0"/>
              <a:buChar char="•"/>
            </a:pP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39</a:t>
            </a:fld>
            <a:endParaRPr lang="en-GB"/>
          </a:p>
        </p:txBody>
      </p:sp>
    </p:spTree>
    <p:extLst>
      <p:ext uri="{BB962C8B-B14F-4D97-AF65-F5344CB8AC3E}">
        <p14:creationId xmlns:p14="http://schemas.microsoft.com/office/powerpoint/2010/main" val="3068638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ln/>
        </p:spPr>
        <p:txBody>
          <a:bodyPr/>
          <a:lstStyle/>
          <a:p>
            <a:pPr eaLnBrk="1" hangingPunct="1"/>
            <a:r>
              <a:rPr lang="en-US" altLang="en-US" dirty="0" smtClean="0">
                <a:latin typeface="Arial" panose="020B0604020202020204" pitchFamily="34" charset="0"/>
                <a:ea typeface="ＭＳ Ｐゴシック" pitchFamily="34" charset="-128"/>
                <a:cs typeface="Arial" panose="020B0604020202020204" pitchFamily="34" charset="0"/>
              </a:rPr>
              <a:t>Academic Integrity links</a:t>
            </a:r>
            <a:endParaRPr lang="en-GB" altLang="en-US" dirty="0" smtClean="0">
              <a:latin typeface="Arial" panose="020B0604020202020204" pitchFamily="34" charset="0"/>
              <a:ea typeface="ＭＳ Ｐゴシック" pitchFamily="34" charset="-128"/>
              <a:cs typeface="Arial" panose="020B0604020202020204" pitchFamily="34" charset="0"/>
            </a:endParaRPr>
          </a:p>
        </p:txBody>
      </p:sp>
      <p:sp>
        <p:nvSpPr>
          <p:cNvPr id="97281" name="Rectangle 3"/>
          <p:cNvSpPr>
            <a:spLocks noGrp="1" noChangeArrowheads="1"/>
          </p:cNvSpPr>
          <p:nvPr>
            <p:ph idx="1"/>
          </p:nvPr>
        </p:nvSpPr>
        <p:spPr/>
        <p:txBody>
          <a:bodyPr>
            <a:normAutofit lnSpcReduction="10000"/>
          </a:bodyPr>
          <a:lstStyle/>
          <a:p>
            <a:pPr marL="0" indent="0" eaLnBrk="1" hangingPunct="1">
              <a:spcAft>
                <a:spcPts val="1800"/>
              </a:spcAft>
              <a:buNone/>
            </a:pPr>
            <a:r>
              <a:rPr lang="en-US" altLang="en-US" sz="2500" dirty="0" smtClean="0">
                <a:latin typeface="Arial" panose="020B0604020202020204" pitchFamily="34" charset="0"/>
                <a:ea typeface="ＭＳ Ｐゴシック" pitchFamily="34" charset="-128"/>
                <a:cs typeface="Arial" panose="020B0604020202020204" pitchFamily="34" charset="0"/>
              </a:rPr>
              <a:t>University </a:t>
            </a:r>
            <a:r>
              <a:rPr lang="en-US" altLang="en-US" sz="2500" dirty="0" smtClean="0">
                <a:latin typeface="Arial" panose="020B0604020202020204" pitchFamily="34" charset="0"/>
                <a:ea typeface="ＭＳ Ｐゴシック" pitchFamily="34" charset="-128"/>
                <a:cs typeface="Arial" panose="020B0604020202020204" pitchFamily="34" charset="0"/>
              </a:rPr>
              <a:t>regulations (download PDF)</a:t>
            </a:r>
            <a:endParaRPr lang="en-US" altLang="en-US" sz="2500" dirty="0" smtClean="0">
              <a:latin typeface="Arial" panose="020B0604020202020204" pitchFamily="34" charset="0"/>
              <a:ea typeface="ＭＳ Ｐゴシック" pitchFamily="34" charset="-128"/>
              <a:cs typeface="Arial" panose="020B0604020202020204" pitchFamily="34" charset="0"/>
            </a:endParaRPr>
          </a:p>
          <a:p>
            <a:pPr marL="738188" lvl="1" indent="-269875">
              <a:spcAft>
                <a:spcPts val="1800"/>
              </a:spcAft>
              <a:buFont typeface="Arial" pitchFamily="34" charset="0"/>
              <a:buChar char="•"/>
            </a:pPr>
            <a:r>
              <a:rPr lang="en-US" altLang="en-US" sz="2500" dirty="0" smtClean="0">
                <a:latin typeface="Arial" panose="020B0604020202020204" pitchFamily="34" charset="0"/>
                <a:ea typeface="ＭＳ Ｐゴシック" pitchFamily="34" charset="-128"/>
                <a:cs typeface="Arial" panose="020B0604020202020204" pitchFamily="34" charset="0"/>
                <a:hlinkClick r:id="rId3"/>
              </a:rPr>
              <a:t>http://www.calendar.soton.ac.uk/sectionIV/academic-integrity-regs.html</a:t>
            </a:r>
            <a:endParaRPr lang="en-US" altLang="en-US" sz="2500" dirty="0" smtClean="0">
              <a:latin typeface="Arial" panose="020B0604020202020204" pitchFamily="34" charset="0"/>
              <a:ea typeface="ＭＳ Ｐゴシック" pitchFamily="34" charset="-128"/>
              <a:cs typeface="Arial" panose="020B0604020202020204" pitchFamily="34" charset="0"/>
            </a:endParaRPr>
          </a:p>
          <a:p>
            <a:pPr marL="0" lvl="1" indent="0">
              <a:spcAft>
                <a:spcPts val="1800"/>
              </a:spcAft>
              <a:buNone/>
            </a:pPr>
            <a:r>
              <a:rPr lang="en-US" altLang="en-US" sz="2500" dirty="0" smtClean="0">
                <a:latin typeface="Arial" panose="020B0604020202020204" pitchFamily="34" charset="0"/>
                <a:ea typeface="ＭＳ Ｐゴシック" pitchFamily="34" charset="-128"/>
                <a:cs typeface="Arial" panose="020B0604020202020204" pitchFamily="34" charset="0"/>
              </a:rPr>
              <a:t>How to avoid plagiarism when writing</a:t>
            </a:r>
          </a:p>
          <a:p>
            <a:pPr marL="750887" lvl="2" indent="-342900">
              <a:spcAft>
                <a:spcPts val="1800"/>
              </a:spcAft>
              <a:buFont typeface="Arial" pitchFamily="34" charset="0"/>
              <a:buChar char="•"/>
            </a:pPr>
            <a:r>
              <a:rPr lang="en-US" altLang="en-US" sz="2500" dirty="0" smtClean="0">
                <a:latin typeface="Arial" panose="020B0604020202020204" pitchFamily="34" charset="0"/>
                <a:ea typeface="ＭＳ Ｐゴシック" pitchFamily="34" charset="-128"/>
                <a:cs typeface="Arial" panose="020B0604020202020204" pitchFamily="34" charset="0"/>
                <a:hlinkClick r:id="rId4"/>
              </a:rPr>
              <a:t>http://www.plagiarism.org/article/preventing-plagiarism-when-writing</a:t>
            </a:r>
            <a:endParaRPr lang="en-US" altLang="en-US" sz="2500" dirty="0" smtClean="0">
              <a:latin typeface="Arial" panose="020B0604020202020204" pitchFamily="34" charset="0"/>
              <a:ea typeface="ＭＳ Ｐゴシック" pitchFamily="34" charset="-128"/>
              <a:cs typeface="Arial" panose="020B0604020202020204" pitchFamily="34" charset="0"/>
            </a:endParaRPr>
          </a:p>
          <a:p>
            <a:pPr marL="0" lvl="1" indent="0">
              <a:spcAft>
                <a:spcPts val="1800"/>
              </a:spcAft>
              <a:buNone/>
            </a:pPr>
            <a:r>
              <a:rPr lang="en-GB" altLang="en-US" sz="2500" dirty="0" smtClean="0">
                <a:solidFill>
                  <a:srgbClr val="323D43"/>
                </a:solidFill>
                <a:latin typeface="Arial" panose="020B0604020202020204" pitchFamily="34" charset="0"/>
                <a:ea typeface="ＭＳ Ｐゴシック" pitchFamily="34" charset="-128"/>
                <a:cs typeface="Arial" panose="020B0604020202020204" pitchFamily="34" charset="0"/>
              </a:rPr>
              <a:t>Library </a:t>
            </a:r>
            <a:r>
              <a:rPr lang="en-GB" altLang="en-US" sz="2500" dirty="0" smtClean="0">
                <a:solidFill>
                  <a:srgbClr val="323D43"/>
                </a:solidFill>
                <a:latin typeface="Arial" panose="020B0604020202020204" pitchFamily="34" charset="0"/>
                <a:ea typeface="ＭＳ Ｐゴシック" pitchFamily="34" charset="-128"/>
                <a:cs typeface="Arial" panose="020B0604020202020204" pitchFamily="34" charset="0"/>
              </a:rPr>
              <a:t>Academic Skills (Academic Integrity)</a:t>
            </a:r>
            <a:endParaRPr lang="en-US" altLang="en-US" sz="2500" dirty="0">
              <a:solidFill>
                <a:srgbClr val="323D43"/>
              </a:solidFill>
              <a:latin typeface="Arial" panose="020B0604020202020204" pitchFamily="34" charset="0"/>
              <a:ea typeface="ＭＳ Ｐゴシック" pitchFamily="34" charset="-128"/>
              <a:cs typeface="Arial" panose="020B0604020202020204" pitchFamily="34" charset="0"/>
            </a:endParaRPr>
          </a:p>
          <a:p>
            <a:pPr marL="750887" lvl="2" indent="-342900">
              <a:spcAft>
                <a:spcPts val="1800"/>
              </a:spcAft>
              <a:buFont typeface="Arial" pitchFamily="34" charset="0"/>
              <a:buChar char="•"/>
            </a:pPr>
            <a:r>
              <a:rPr lang="en-US" altLang="en-US" sz="2500" dirty="0" smtClean="0">
                <a:solidFill>
                  <a:srgbClr val="323D43"/>
                </a:solidFill>
                <a:latin typeface="Arial" panose="020B0604020202020204" pitchFamily="34" charset="0"/>
                <a:ea typeface="ＭＳ Ｐゴシック" pitchFamily="34" charset="-128"/>
                <a:cs typeface="Arial" panose="020B0604020202020204" pitchFamily="34" charset="0"/>
                <a:hlinkClick r:id="rId5"/>
              </a:rPr>
              <a:t>http://library.soton.ac.uk/sash/ai</a:t>
            </a:r>
            <a:endParaRPr lang="en-US" altLang="en-US" sz="2500" dirty="0" smtClean="0">
              <a:solidFill>
                <a:srgbClr val="323D43"/>
              </a:solidFill>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40</a:t>
            </a:fld>
            <a:endParaRPr lang="en-GB"/>
          </a:p>
        </p:txBody>
      </p:sp>
    </p:spTree>
    <p:extLst>
      <p:ext uri="{BB962C8B-B14F-4D97-AF65-F5344CB8AC3E}">
        <p14:creationId xmlns:p14="http://schemas.microsoft.com/office/powerpoint/2010/main" val="708402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36" y="1622931"/>
            <a:ext cx="90010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eaLnBrk="1" hangingPunct="1"/>
            <a:r>
              <a:rPr lang="en-GB" sz="2400" b="1" dirty="0" smtClean="0">
                <a:latin typeface="Arial" panose="020B0604020202020204" pitchFamily="34" charset="0"/>
                <a:cs typeface="Arial" panose="020B0604020202020204" pitchFamily="34" charset="0"/>
              </a:rPr>
              <a:t>Deadline: End of </a:t>
            </a:r>
            <a:r>
              <a:rPr lang="en-GB" sz="2400" b="1" dirty="0" smtClean="0">
                <a:latin typeface="Arial" panose="020B0604020202020204" pitchFamily="34" charset="0"/>
                <a:cs typeface="Arial" panose="020B0604020202020204" pitchFamily="34" charset="0"/>
              </a:rPr>
              <a:t>Semester</a:t>
            </a:r>
            <a:endParaRPr lang="en-US" sz="2400" b="1" dirty="0">
              <a:latin typeface="Arial" panose="020B0604020202020204" pitchFamily="34" charset="0"/>
              <a:cs typeface="Arial" panose="020B0604020202020204" pitchFamily="34" charset="0"/>
            </a:endParaRPr>
          </a:p>
        </p:txBody>
      </p:sp>
      <p:sp>
        <p:nvSpPr>
          <p:cNvPr id="7" name="Rectangle 6"/>
          <p:cNvSpPr/>
          <p:nvPr/>
        </p:nvSpPr>
        <p:spPr>
          <a:xfrm>
            <a:off x="35496" y="5950025"/>
            <a:ext cx="90010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eaLnBrk="1" hangingPunct="1"/>
            <a:r>
              <a:rPr lang="en-GB" sz="2400" b="1" dirty="0" smtClean="0">
                <a:latin typeface="Arial" panose="020B0604020202020204" pitchFamily="34" charset="0"/>
                <a:cs typeface="Arial" panose="020B0604020202020204" pitchFamily="34" charset="0"/>
              </a:rPr>
              <a:t>You will not pass the module </a:t>
            </a:r>
            <a:br>
              <a:rPr lang="en-GB" sz="2400" b="1" dirty="0" smtClean="0">
                <a:latin typeface="Arial" panose="020B0604020202020204" pitchFamily="34" charset="0"/>
                <a:cs typeface="Arial" panose="020B0604020202020204" pitchFamily="34" charset="0"/>
              </a:rPr>
            </a:br>
            <a:r>
              <a:rPr lang="en-GB" sz="2400" b="1" dirty="0" smtClean="0">
                <a:latin typeface="Arial" panose="020B0604020202020204" pitchFamily="34" charset="0"/>
                <a:cs typeface="Arial" panose="020B0604020202020204" pitchFamily="34" charset="0"/>
              </a:rPr>
              <a:t>if you do not pass the Academic Integrity test</a:t>
            </a:r>
            <a:endParaRPr lang="en-US" sz="2400"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5800" y="4626050"/>
            <a:ext cx="7772400" cy="1362075"/>
          </a:xfrm>
        </p:spPr>
        <p:txBody>
          <a:bodyPr/>
          <a:lstStyle/>
          <a:p>
            <a:r>
              <a:rPr lang="en-GB" sz="1800" dirty="0"/>
              <a:t>Read slides| read regulations | take test on blackboard.soton.ac.uk</a:t>
            </a:r>
            <a:r>
              <a:rPr lang="en-GB" dirty="0"/>
              <a:t/>
            </a:r>
            <a:br>
              <a:rPr lang="en-GB" dirty="0"/>
            </a:br>
            <a:endParaRPr lang="en-GB" dirty="0"/>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2400300"/>
            <a:ext cx="9093200" cy="2044700"/>
          </a:xfrm>
          <a:prstGeom prst="rect">
            <a:avLst/>
          </a:prstGeom>
        </p:spPr>
      </p:pic>
      <p:sp>
        <p:nvSpPr>
          <p:cNvPr id="5" name="Slide Number Placeholder 4"/>
          <p:cNvSpPr>
            <a:spLocks noGrp="1"/>
          </p:cNvSpPr>
          <p:nvPr>
            <p:ph type="sldNum" sz="quarter" idx="12"/>
          </p:nvPr>
        </p:nvSpPr>
        <p:spPr/>
        <p:txBody>
          <a:bodyPr/>
          <a:lstStyle/>
          <a:p>
            <a:fld id="{FDBE8CFC-1513-446D-8B65-185D686A47A9}" type="slidenum">
              <a:rPr lang="en-GB" smtClean="0"/>
              <a:pPr/>
              <a:t>41</a:t>
            </a:fld>
            <a:endParaRPr lang="en-GB"/>
          </a:p>
        </p:txBody>
      </p:sp>
    </p:spTree>
    <p:extLst>
      <p:ext uri="{BB962C8B-B14F-4D97-AF65-F5344CB8AC3E}">
        <p14:creationId xmlns:p14="http://schemas.microsoft.com/office/powerpoint/2010/main" val="952437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Appendices</a:t>
            </a:r>
            <a:endParaRPr lang="en-GB" dirty="0"/>
          </a:p>
        </p:txBody>
      </p:sp>
      <p:sp>
        <p:nvSpPr>
          <p:cNvPr id="5" name="Text Placeholder 4"/>
          <p:cNvSpPr>
            <a:spLocks noGrp="1"/>
          </p:cNvSpPr>
          <p:nvPr>
            <p:ph type="body" idx="1"/>
          </p:nvPr>
        </p:nvSpPr>
        <p:spPr/>
        <p:txBody>
          <a:bodyPr/>
          <a:lstStyle/>
          <a:p>
            <a:r>
              <a:rPr lang="en-GB" dirty="0" smtClean="0"/>
              <a:t>Read these next</a:t>
            </a:r>
            <a:endParaRPr lang="en-GB" dirty="0"/>
          </a:p>
        </p:txBody>
      </p:sp>
      <p:sp>
        <p:nvSpPr>
          <p:cNvPr id="6" name="Slide Number Placeholder 5"/>
          <p:cNvSpPr>
            <a:spLocks noGrp="1"/>
          </p:cNvSpPr>
          <p:nvPr>
            <p:ph type="sldNum" sz="quarter" idx="12"/>
          </p:nvPr>
        </p:nvSpPr>
        <p:spPr/>
        <p:txBody>
          <a:bodyPr/>
          <a:lstStyle/>
          <a:p>
            <a:fld id="{FDBE8CFC-1513-446D-8B65-185D686A47A9}" type="slidenum">
              <a:rPr lang="en-GB" smtClean="0"/>
              <a:pPr/>
              <a:t>42</a:t>
            </a:fld>
            <a:endParaRPr lang="en-GB"/>
          </a:p>
        </p:txBody>
      </p:sp>
    </p:spTree>
    <p:extLst>
      <p:ext uri="{BB962C8B-B14F-4D97-AF65-F5344CB8AC3E}">
        <p14:creationId xmlns:p14="http://schemas.microsoft.com/office/powerpoint/2010/main" val="1489272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a:t>
            </a:r>
            <a:endParaRPr lang="en-GB" dirty="0"/>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There is a large amount of content in these slides</a:t>
            </a:r>
          </a:p>
          <a:p>
            <a:r>
              <a:rPr lang="en-GB" dirty="0" smtClean="0">
                <a:latin typeface="Arial" panose="020B0604020202020204" pitchFamily="34" charset="0"/>
                <a:cs typeface="Arial" panose="020B0604020202020204" pitchFamily="34" charset="0"/>
              </a:rPr>
              <a:t>As well as paying attention during the lecture you are advised to:</a:t>
            </a:r>
          </a:p>
          <a:p>
            <a:pPr lvl="1"/>
            <a:r>
              <a:rPr lang="en-GB" dirty="0" smtClean="0">
                <a:latin typeface="Arial" panose="020B0604020202020204" pitchFamily="34" charset="0"/>
                <a:cs typeface="Arial" panose="020B0604020202020204" pitchFamily="34" charset="0"/>
              </a:rPr>
              <a:t>Read the slides carefully after the lecture</a:t>
            </a:r>
          </a:p>
          <a:p>
            <a:pPr lvl="1"/>
            <a:r>
              <a:rPr lang="en-GB" dirty="0" smtClean="0">
                <a:latin typeface="Arial" panose="020B0604020202020204" pitchFamily="34" charset="0"/>
                <a:cs typeface="Arial" panose="020B0604020202020204" pitchFamily="34" charset="0"/>
              </a:rPr>
              <a:t>Discuss with your friends anything you do not think you completely understand</a:t>
            </a:r>
          </a:p>
          <a:p>
            <a:pPr lvl="1"/>
            <a:r>
              <a:rPr lang="en-GB" dirty="0" smtClean="0">
                <a:latin typeface="Arial" panose="020B0604020202020204" pitchFamily="34" charset="0"/>
                <a:cs typeface="Arial" panose="020B0604020202020204" pitchFamily="34" charset="0"/>
              </a:rPr>
              <a:t>Take the academic integrity test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and repeat until you pass </a:t>
            </a:r>
            <a:r>
              <a:rPr lang="en-GB" dirty="0" smtClean="0">
                <a:latin typeface="Arial" panose="020B0604020202020204" pitchFamily="34" charset="0"/>
                <a:cs typeface="Arial" panose="020B0604020202020204" pitchFamily="34" charset="0"/>
                <a:sym typeface="Wingdings"/>
              </a:rPr>
              <a:t></a:t>
            </a: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CB76B4D-260D-4EC1-9A8A-CDDCEAC88FCA}" type="slidenum">
              <a:rPr lang="en-GB" smtClean="0"/>
              <a:pPr/>
              <a:t>43</a:t>
            </a:fld>
            <a:endParaRPr lang="en-GB"/>
          </a:p>
        </p:txBody>
      </p:sp>
    </p:spTree>
    <p:extLst>
      <p:ext uri="{BB962C8B-B14F-4D97-AF65-F5344CB8AC3E}">
        <p14:creationId xmlns:p14="http://schemas.microsoft.com/office/powerpoint/2010/main" val="886096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technical report</a:t>
            </a:r>
            <a:r>
              <a:rPr lang="mr-IN" dirty="0" smtClean="0"/>
              <a:t>…</a:t>
            </a:r>
            <a:endParaRPr lang="en-US" dirty="0"/>
          </a:p>
        </p:txBody>
      </p:sp>
      <p:sp>
        <p:nvSpPr>
          <p:cNvPr id="3" name="Content Placeholder 2"/>
          <p:cNvSpPr>
            <a:spLocks noGrp="1"/>
          </p:cNvSpPr>
          <p:nvPr>
            <p:ph sz="half" idx="1"/>
          </p:nvPr>
        </p:nvSpPr>
        <p:spPr/>
        <p:txBody>
          <a:bodyPr/>
          <a:lstStyle/>
          <a:p>
            <a:r>
              <a:rPr lang="en-US" dirty="0" smtClean="0"/>
              <a:t>You have had the brief</a:t>
            </a:r>
            <a:r>
              <a:rPr lang="mr-IN" dirty="0" smtClean="0"/>
              <a:t>…</a:t>
            </a:r>
            <a:r>
              <a:rPr lang="en-GB" dirty="0" smtClean="0"/>
              <a:t>.</a:t>
            </a:r>
          </a:p>
          <a:p>
            <a:r>
              <a:rPr lang="en-GB" dirty="0" smtClean="0"/>
              <a:t>You read the brief</a:t>
            </a:r>
            <a:r>
              <a:rPr lang="mr-IN" dirty="0" smtClean="0"/>
              <a:t>…</a:t>
            </a:r>
            <a:r>
              <a:rPr lang="en-GB" dirty="0" smtClean="0"/>
              <a:t>think</a:t>
            </a:r>
            <a:r>
              <a:rPr lang="mr-IN" dirty="0" smtClean="0"/>
              <a:t>…</a:t>
            </a:r>
            <a:r>
              <a:rPr lang="en-GB" dirty="0" smtClean="0"/>
              <a:t> </a:t>
            </a:r>
          </a:p>
          <a:p>
            <a:r>
              <a:rPr lang="en-GB" dirty="0" smtClean="0"/>
              <a:t>re-read (repeat until understood)</a:t>
            </a:r>
          </a:p>
          <a:p>
            <a:endParaRPr lang="en-US" dirty="0"/>
          </a:p>
        </p:txBody>
      </p:sp>
      <p:sp>
        <p:nvSpPr>
          <p:cNvPr id="5" name="Content Placeholder 4"/>
          <p:cNvSpPr>
            <a:spLocks noGrp="1"/>
          </p:cNvSpPr>
          <p:nvPr>
            <p:ph sz="half" idx="2"/>
          </p:nvPr>
        </p:nvSpPr>
        <p:spPr/>
        <p:txBody>
          <a:bodyPr/>
          <a:lstStyle/>
          <a:p>
            <a:r>
              <a:rPr lang="en-GB" dirty="0"/>
              <a:t>If you want to get a good mark</a:t>
            </a:r>
          </a:p>
          <a:p>
            <a:r>
              <a:rPr lang="en-GB" dirty="0" smtClean="0"/>
              <a:t>Rise to the intellectual challenge</a:t>
            </a:r>
          </a:p>
          <a:p>
            <a:endParaRPr lang="en-GB" dirty="0"/>
          </a:p>
          <a:p>
            <a:endParaRPr lang="en-US" dirty="0"/>
          </a:p>
        </p:txBody>
      </p:sp>
      <p:sp>
        <p:nvSpPr>
          <p:cNvPr id="4" name="Slide Number Placeholder 3"/>
          <p:cNvSpPr>
            <a:spLocks noGrp="1"/>
          </p:cNvSpPr>
          <p:nvPr>
            <p:ph type="sldNum" sz="quarter" idx="12"/>
          </p:nvPr>
        </p:nvSpPr>
        <p:spPr/>
        <p:txBody>
          <a:bodyPr/>
          <a:lstStyle/>
          <a:p>
            <a:fld id="{C1AC07C0-4185-4980-AEF7-9C22F08CAECA}" type="slidenum">
              <a:rPr lang="en-GB" smtClean="0"/>
              <a:pPr/>
              <a:t>44</a:t>
            </a:fld>
            <a:endParaRPr lang="en-GB"/>
          </a:p>
        </p:txBody>
      </p:sp>
    </p:spTree>
    <p:extLst>
      <p:ext uri="{BB962C8B-B14F-4D97-AF65-F5344CB8AC3E}">
        <p14:creationId xmlns:p14="http://schemas.microsoft.com/office/powerpoint/2010/main" val="1965141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are helping you</a:t>
            </a:r>
            <a:endParaRPr lang="en-US" dirty="0"/>
          </a:p>
        </p:txBody>
      </p:sp>
      <p:sp>
        <p:nvSpPr>
          <p:cNvPr id="3" name="Content Placeholder 2"/>
          <p:cNvSpPr>
            <a:spLocks noGrp="1"/>
          </p:cNvSpPr>
          <p:nvPr>
            <p:ph sz="half" idx="1"/>
          </p:nvPr>
        </p:nvSpPr>
        <p:spPr/>
        <p:txBody>
          <a:bodyPr/>
          <a:lstStyle/>
          <a:p>
            <a:r>
              <a:rPr lang="en-US" dirty="0" smtClean="0"/>
              <a:t>The brief</a:t>
            </a:r>
          </a:p>
          <a:p>
            <a:r>
              <a:rPr lang="en-US" dirty="0" smtClean="0"/>
              <a:t>Outlines the problem</a:t>
            </a:r>
          </a:p>
          <a:p>
            <a:r>
              <a:rPr lang="en-US" dirty="0" smtClean="0"/>
              <a:t>Sets the context</a:t>
            </a:r>
            <a:endParaRPr lang="en-US" dirty="0"/>
          </a:p>
        </p:txBody>
      </p:sp>
      <p:sp>
        <p:nvSpPr>
          <p:cNvPr id="4" name="Content Placeholder 3"/>
          <p:cNvSpPr>
            <a:spLocks noGrp="1"/>
          </p:cNvSpPr>
          <p:nvPr>
            <p:ph sz="half" idx="2"/>
          </p:nvPr>
        </p:nvSpPr>
        <p:spPr/>
        <p:txBody>
          <a:bodyPr/>
          <a:lstStyle/>
          <a:p>
            <a:r>
              <a:rPr lang="en-US" dirty="0" smtClean="0"/>
              <a:t>You are investigating a topic</a:t>
            </a:r>
          </a:p>
          <a:p>
            <a:r>
              <a:rPr lang="en-US" dirty="0" smtClean="0"/>
              <a:t>You have to answer some specific questions</a:t>
            </a:r>
          </a:p>
          <a:p>
            <a:r>
              <a:rPr lang="en-US" dirty="0" smtClean="0"/>
              <a:t>You are ’working’ for a ‘client’</a:t>
            </a:r>
          </a:p>
        </p:txBody>
      </p:sp>
      <p:sp>
        <p:nvSpPr>
          <p:cNvPr id="6" name="Rectangle 5"/>
          <p:cNvSpPr/>
          <p:nvPr/>
        </p:nvSpPr>
        <p:spPr>
          <a:xfrm>
            <a:off x="0" y="5694639"/>
            <a:ext cx="9036496"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a:t>Interim </a:t>
            </a:r>
            <a:r>
              <a:rPr lang="en-US" sz="2400" dirty="0" smtClean="0"/>
              <a:t>deadlines</a:t>
            </a:r>
          </a:p>
          <a:p>
            <a:r>
              <a:rPr lang="en-US" sz="2400" dirty="0" smtClean="0"/>
              <a:t>Structure your progress</a:t>
            </a:r>
          </a:p>
          <a:p>
            <a:r>
              <a:rPr lang="en-US" sz="2400" dirty="0" smtClean="0"/>
              <a:t>Provide you with feedback</a:t>
            </a:r>
          </a:p>
          <a:p>
            <a:r>
              <a:rPr lang="en-US" sz="2400" dirty="0" smtClean="0"/>
              <a:t>The purpose of the content of the report is to record your thinking and investigations </a:t>
            </a:r>
            <a:endParaRPr lang="en-US" sz="2400" dirty="0"/>
          </a:p>
        </p:txBody>
      </p:sp>
      <p:sp>
        <p:nvSpPr>
          <p:cNvPr id="5" name="Slide Number Placeholder 4"/>
          <p:cNvSpPr>
            <a:spLocks noGrp="1"/>
          </p:cNvSpPr>
          <p:nvPr>
            <p:ph type="sldNum" sz="quarter" idx="12"/>
          </p:nvPr>
        </p:nvSpPr>
        <p:spPr/>
        <p:txBody>
          <a:bodyPr/>
          <a:lstStyle/>
          <a:p>
            <a:fld id="{C1AC07C0-4185-4980-AEF7-9C22F08CAECA}" type="slidenum">
              <a:rPr lang="en-GB" smtClean="0"/>
              <a:pPr/>
              <a:t>45</a:t>
            </a:fld>
            <a:endParaRPr lang="en-GB"/>
          </a:p>
        </p:txBody>
      </p:sp>
    </p:spTree>
    <p:extLst>
      <p:ext uri="{BB962C8B-B14F-4D97-AF65-F5344CB8AC3E}">
        <p14:creationId xmlns:p14="http://schemas.microsoft.com/office/powerpoint/2010/main" val="1974351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integrity?</a:t>
            </a:r>
            <a:endParaRPr lang="en-US" dirty="0"/>
          </a:p>
        </p:txBody>
      </p:sp>
      <p:sp>
        <p:nvSpPr>
          <p:cNvPr id="3" name="Content Placeholder 2"/>
          <p:cNvSpPr>
            <a:spLocks noGrp="1"/>
          </p:cNvSpPr>
          <p:nvPr>
            <p:ph sz="half" idx="1"/>
          </p:nvPr>
        </p:nvSpPr>
        <p:spPr/>
        <p:txBody>
          <a:bodyPr/>
          <a:lstStyle/>
          <a:p>
            <a:r>
              <a:rPr lang="en-US" dirty="0" smtClean="0"/>
              <a:t>You demonstrate academic integrity by </a:t>
            </a:r>
          </a:p>
          <a:p>
            <a:r>
              <a:rPr lang="en-US" dirty="0" smtClean="0"/>
              <a:t>Recording the steps you take</a:t>
            </a:r>
          </a:p>
          <a:p>
            <a:r>
              <a:rPr lang="en-US" dirty="0" smtClean="0"/>
              <a:t>Writing your account in a way so that someone else could follow each of your steps</a:t>
            </a:r>
            <a:endParaRPr lang="en-US" dirty="0"/>
          </a:p>
        </p:txBody>
      </p:sp>
      <p:sp>
        <p:nvSpPr>
          <p:cNvPr id="4" name="Content Placeholder 3"/>
          <p:cNvSpPr>
            <a:spLocks noGrp="1"/>
          </p:cNvSpPr>
          <p:nvPr>
            <p:ph sz="half" idx="2"/>
          </p:nvPr>
        </p:nvSpPr>
        <p:spPr/>
        <p:txBody>
          <a:bodyPr/>
          <a:lstStyle/>
          <a:p>
            <a:r>
              <a:rPr lang="en-US" dirty="0" smtClean="0"/>
              <a:t>Structure the account to make it clear</a:t>
            </a:r>
          </a:p>
          <a:p>
            <a:r>
              <a:rPr lang="en-US" dirty="0" smtClean="0"/>
              <a:t>Provide references to your sources which adhere to an agreed convention* </a:t>
            </a:r>
          </a:p>
          <a:p>
            <a:r>
              <a:rPr lang="en-US" dirty="0" smtClean="0"/>
              <a:t>Explain what you did in your own words</a:t>
            </a:r>
            <a:endParaRPr lang="en-US" dirty="0"/>
          </a:p>
        </p:txBody>
      </p:sp>
      <p:sp>
        <p:nvSpPr>
          <p:cNvPr id="6" name="Rectangle 5"/>
          <p:cNvSpPr/>
          <p:nvPr/>
        </p:nvSpPr>
        <p:spPr>
          <a:xfrm>
            <a:off x="0" y="6308725"/>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a:t>*Harvard in this case</a:t>
            </a:r>
          </a:p>
        </p:txBody>
      </p:sp>
      <p:sp>
        <p:nvSpPr>
          <p:cNvPr id="5" name="Slide Number Placeholder 4"/>
          <p:cNvSpPr>
            <a:spLocks noGrp="1"/>
          </p:cNvSpPr>
          <p:nvPr>
            <p:ph type="sldNum" sz="quarter" idx="12"/>
          </p:nvPr>
        </p:nvSpPr>
        <p:spPr/>
        <p:txBody>
          <a:bodyPr/>
          <a:lstStyle/>
          <a:p>
            <a:fld id="{C1AC07C0-4185-4980-AEF7-9C22F08CAECA}" type="slidenum">
              <a:rPr lang="en-GB" smtClean="0"/>
              <a:pPr/>
              <a:t>46</a:t>
            </a:fld>
            <a:endParaRPr lang="en-GB"/>
          </a:p>
        </p:txBody>
      </p:sp>
    </p:spTree>
    <p:extLst>
      <p:ext uri="{BB962C8B-B14F-4D97-AF65-F5344CB8AC3E}">
        <p14:creationId xmlns:p14="http://schemas.microsoft.com/office/powerpoint/2010/main" val="3725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sometimes cut corners</a:t>
            </a:r>
            <a:endParaRPr lang="en-US" dirty="0"/>
          </a:p>
        </p:txBody>
      </p:sp>
      <p:sp>
        <p:nvSpPr>
          <p:cNvPr id="3" name="Content Placeholder 2"/>
          <p:cNvSpPr>
            <a:spLocks noGrp="1"/>
          </p:cNvSpPr>
          <p:nvPr>
            <p:ph sz="half" idx="1"/>
          </p:nvPr>
        </p:nvSpPr>
        <p:spPr/>
        <p:txBody>
          <a:bodyPr/>
          <a:lstStyle/>
          <a:p>
            <a:r>
              <a:rPr lang="en-US" dirty="0" smtClean="0"/>
              <a:t>When they don</a:t>
            </a:r>
            <a:r>
              <a:rPr lang="en-GB" dirty="0" smtClean="0"/>
              <a:t>’</a:t>
            </a:r>
            <a:r>
              <a:rPr lang="en-US" dirty="0" smtClean="0"/>
              <a:t>t understand what they are trying to explain</a:t>
            </a:r>
          </a:p>
          <a:p>
            <a:r>
              <a:rPr lang="en-US" dirty="0" smtClean="0"/>
              <a:t>When they don</a:t>
            </a:r>
            <a:r>
              <a:rPr lang="en-GB" dirty="0" smtClean="0"/>
              <a:t>’</a:t>
            </a:r>
            <a:r>
              <a:rPr lang="en-US" dirty="0" smtClean="0"/>
              <a:t>t feel able to express themselves fluently</a:t>
            </a:r>
          </a:p>
          <a:p>
            <a:r>
              <a:rPr lang="en-US" dirty="0" smtClean="0"/>
              <a:t>When they leave things until the last minute</a:t>
            </a:r>
          </a:p>
          <a:p>
            <a:endParaRPr lang="en-US" dirty="0"/>
          </a:p>
        </p:txBody>
      </p:sp>
      <p:sp>
        <p:nvSpPr>
          <p:cNvPr id="6" name="Rectangle 5"/>
          <p:cNvSpPr/>
          <p:nvPr/>
        </p:nvSpPr>
        <p:spPr>
          <a:xfrm>
            <a:off x="-130460" y="5911787"/>
            <a:ext cx="925252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a:t>All these things can cause problems with academic </a:t>
            </a:r>
            <a:r>
              <a:rPr lang="en-US" sz="2400" dirty="0" smtClean="0"/>
              <a:t>integrity</a:t>
            </a:r>
          </a:p>
          <a:p>
            <a:r>
              <a:rPr lang="en-US" sz="2400" dirty="0" smtClean="0"/>
              <a:t>You need to avoid these issues, or overcome these problems</a:t>
            </a:r>
          </a:p>
          <a:p>
            <a:r>
              <a:rPr lang="en-US" sz="2400" dirty="0" smtClean="0"/>
              <a:t>And you </a:t>
            </a:r>
            <a:r>
              <a:rPr lang="en-US" sz="2400" b="1" dirty="0" smtClean="0"/>
              <a:t>must work through the slides and take the AI test </a:t>
            </a:r>
            <a:endParaRPr lang="en-US" sz="24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44008" y="2479074"/>
            <a:ext cx="2424795" cy="1931536"/>
          </a:xfrm>
          <a:prstGeom prst="rect">
            <a:avLst/>
          </a:prstGeo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8805" y="3480110"/>
            <a:ext cx="2501490" cy="1645717"/>
          </a:xfrm>
        </p:spPr>
      </p:pic>
      <p:sp>
        <p:nvSpPr>
          <p:cNvPr id="5" name="Slide Number Placeholder 4"/>
          <p:cNvSpPr>
            <a:spLocks noGrp="1"/>
          </p:cNvSpPr>
          <p:nvPr>
            <p:ph type="sldNum" sz="quarter" idx="12"/>
          </p:nvPr>
        </p:nvSpPr>
        <p:spPr/>
        <p:txBody>
          <a:bodyPr/>
          <a:lstStyle/>
          <a:p>
            <a:fld id="{C1AC07C0-4185-4980-AEF7-9C22F08CAECA}" type="slidenum">
              <a:rPr lang="en-GB" smtClean="0"/>
              <a:pPr/>
              <a:t>47</a:t>
            </a:fld>
            <a:endParaRPr lang="en-GB"/>
          </a:p>
        </p:txBody>
      </p:sp>
    </p:spTree>
    <p:extLst>
      <p:ext uri="{BB962C8B-B14F-4D97-AF65-F5344CB8AC3E}">
        <p14:creationId xmlns:p14="http://schemas.microsoft.com/office/powerpoint/2010/main" val="331250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sometimes cut corners</a:t>
            </a:r>
            <a:endParaRPr lang="en-US" dirty="0"/>
          </a:p>
        </p:txBody>
      </p:sp>
      <p:sp>
        <p:nvSpPr>
          <p:cNvPr id="3" name="Content Placeholder 2"/>
          <p:cNvSpPr>
            <a:spLocks noGrp="1"/>
          </p:cNvSpPr>
          <p:nvPr>
            <p:ph sz="half" idx="1"/>
          </p:nvPr>
        </p:nvSpPr>
        <p:spPr/>
        <p:txBody>
          <a:bodyPr/>
          <a:lstStyle/>
          <a:p>
            <a:r>
              <a:rPr lang="en-US" dirty="0" smtClean="0">
                <a:solidFill>
                  <a:schemeClr val="bg1">
                    <a:lumMod val="85000"/>
                  </a:schemeClr>
                </a:solidFill>
              </a:rPr>
              <a:t>When they don</a:t>
            </a:r>
            <a:r>
              <a:rPr lang="en-GB" dirty="0" smtClean="0">
                <a:solidFill>
                  <a:schemeClr val="bg1">
                    <a:lumMod val="85000"/>
                  </a:schemeClr>
                </a:solidFill>
              </a:rPr>
              <a:t>’</a:t>
            </a:r>
            <a:r>
              <a:rPr lang="en-US" dirty="0" smtClean="0">
                <a:solidFill>
                  <a:schemeClr val="bg1">
                    <a:lumMod val="85000"/>
                  </a:schemeClr>
                </a:solidFill>
              </a:rPr>
              <a:t>t understand what they are trying to explain</a:t>
            </a:r>
          </a:p>
          <a:p>
            <a:r>
              <a:rPr lang="en-US" dirty="0" smtClean="0">
                <a:solidFill>
                  <a:schemeClr val="bg1">
                    <a:lumMod val="85000"/>
                  </a:schemeClr>
                </a:solidFill>
              </a:rPr>
              <a:t>When they don</a:t>
            </a:r>
            <a:r>
              <a:rPr lang="en-GB" dirty="0" smtClean="0">
                <a:solidFill>
                  <a:schemeClr val="bg1">
                    <a:lumMod val="85000"/>
                  </a:schemeClr>
                </a:solidFill>
              </a:rPr>
              <a:t>’</a:t>
            </a:r>
            <a:r>
              <a:rPr lang="en-US" dirty="0" smtClean="0">
                <a:solidFill>
                  <a:schemeClr val="bg1">
                    <a:lumMod val="85000"/>
                  </a:schemeClr>
                </a:solidFill>
              </a:rPr>
              <a:t>t feel able to express themselves fluently</a:t>
            </a:r>
          </a:p>
          <a:p>
            <a:r>
              <a:rPr lang="en-US" dirty="0" smtClean="0">
                <a:solidFill>
                  <a:schemeClr val="bg1">
                    <a:lumMod val="85000"/>
                  </a:schemeClr>
                </a:solidFill>
              </a:rPr>
              <a:t>When they leave things until the last minute</a:t>
            </a:r>
          </a:p>
          <a:p>
            <a:endParaRPr lang="en-US" dirty="0"/>
          </a:p>
        </p:txBody>
      </p:sp>
      <p:sp>
        <p:nvSpPr>
          <p:cNvPr id="4" name="Content Placeholder 3"/>
          <p:cNvSpPr>
            <a:spLocks noGrp="1"/>
          </p:cNvSpPr>
          <p:nvPr>
            <p:ph sz="half" idx="2"/>
          </p:nvPr>
        </p:nvSpPr>
        <p:spPr/>
        <p:txBody>
          <a:bodyPr/>
          <a:lstStyle/>
          <a:p>
            <a:r>
              <a:rPr lang="en-US" dirty="0" smtClean="0"/>
              <a:t>We have structured the coursework so that you avoid these problems</a:t>
            </a:r>
          </a:p>
          <a:p>
            <a:r>
              <a:rPr lang="en-US" dirty="0" smtClean="0"/>
              <a:t>Which is why we have the interim deadlines</a:t>
            </a:r>
          </a:p>
          <a:p>
            <a:r>
              <a:rPr lang="en-US" dirty="0" smtClean="0"/>
              <a:t>And why you are going to discuss your technical report in a few moments</a:t>
            </a:r>
            <a:r>
              <a:rPr lang="mr-IN" dirty="0" smtClean="0"/>
              <a:t>…</a:t>
            </a:r>
            <a:endParaRPr lang="en-US" dirty="0" smtClean="0"/>
          </a:p>
          <a:p>
            <a:endParaRPr lang="en-US" dirty="0"/>
          </a:p>
        </p:txBody>
      </p:sp>
      <p:sp>
        <p:nvSpPr>
          <p:cNvPr id="6" name="Rectangle 5"/>
          <p:cNvSpPr/>
          <p:nvPr/>
        </p:nvSpPr>
        <p:spPr>
          <a:xfrm>
            <a:off x="-130460" y="6535092"/>
            <a:ext cx="92525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a:t>All these things </a:t>
            </a:r>
            <a:r>
              <a:rPr lang="en-US" sz="2400" dirty="0" smtClean="0"/>
              <a:t>are designed to help you</a:t>
            </a:r>
            <a:endParaRPr lang="en-US" sz="2400" dirty="0"/>
          </a:p>
        </p:txBody>
      </p:sp>
      <p:sp>
        <p:nvSpPr>
          <p:cNvPr id="5" name="Slide Number Placeholder 4"/>
          <p:cNvSpPr>
            <a:spLocks noGrp="1"/>
          </p:cNvSpPr>
          <p:nvPr>
            <p:ph type="sldNum" sz="quarter" idx="12"/>
          </p:nvPr>
        </p:nvSpPr>
        <p:spPr/>
        <p:txBody>
          <a:bodyPr/>
          <a:lstStyle/>
          <a:p>
            <a:fld id="{C1AC07C0-4185-4980-AEF7-9C22F08CAECA}" type="slidenum">
              <a:rPr lang="en-GB" smtClean="0"/>
              <a:pPr/>
              <a:t>48</a:t>
            </a:fld>
            <a:endParaRPr lang="en-GB"/>
          </a:p>
        </p:txBody>
      </p:sp>
    </p:spTree>
    <p:extLst>
      <p:ext uri="{BB962C8B-B14F-4D97-AF65-F5344CB8AC3E}">
        <p14:creationId xmlns:p14="http://schemas.microsoft.com/office/powerpoint/2010/main" val="1057170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University policy</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44034" name="Rectangle 3"/>
          <p:cNvSpPr>
            <a:spLocks noGrp="1" noChangeArrowheads="1"/>
          </p:cNvSpPr>
          <p:nvPr>
            <p:ph sz="half" idx="1"/>
          </p:nvPr>
        </p:nvSpPr>
        <p:spPr/>
        <p:txBody>
          <a:bodyPr>
            <a:normAutofit fontScale="85000" lnSpcReduction="20000"/>
          </a:bodyPr>
          <a:lstStyle/>
          <a:p>
            <a:pPr marL="269875" indent="-269875" eaLnBrk="1" hangingPunct="1">
              <a:lnSpc>
                <a:spcPct val="120000"/>
              </a:lnSpc>
              <a:buFont typeface="Arial" pitchFamily="34" charset="0"/>
              <a:buChar char="•"/>
            </a:pPr>
            <a:r>
              <a:rPr lang="en-GB" altLang="en-US" sz="2300" dirty="0" smtClean="0">
                <a:latin typeface="Arial" charset="0"/>
                <a:ea typeface="Arial" charset="0"/>
                <a:cs typeface="Arial" charset="0"/>
              </a:rPr>
              <a:t>The University has adopted policy and procedures regarding the standards we expect from our students, and what should be done in cases where students fall short of these standards</a:t>
            </a:r>
          </a:p>
          <a:p>
            <a:pPr marL="539750" lvl="1" indent="-269875" eaLnBrk="1" hangingPunct="1">
              <a:lnSpc>
                <a:spcPct val="120000"/>
              </a:lnSpc>
              <a:buFont typeface="Arial" pitchFamily="34" charset="0"/>
              <a:buChar char="•"/>
            </a:pPr>
            <a:r>
              <a:rPr lang="ja-JP" altLang="en-GB" sz="2300" smtClean="0">
                <a:latin typeface="Arial" charset="0"/>
                <a:ea typeface="Arial" charset="0"/>
                <a:cs typeface="Arial" charset="0"/>
              </a:rPr>
              <a:t>“</a:t>
            </a:r>
            <a:r>
              <a:rPr lang="en-GB" altLang="ja-JP" sz="2300" dirty="0" smtClean="0">
                <a:latin typeface="Arial" charset="0"/>
                <a:ea typeface="Arial" charset="0"/>
                <a:cs typeface="Arial" charset="0"/>
              </a:rPr>
              <a:t>breaches</a:t>
            </a:r>
            <a:r>
              <a:rPr lang="ja-JP" altLang="en-GB" sz="2300" smtClean="0">
                <a:latin typeface="Arial" charset="0"/>
                <a:ea typeface="Arial" charset="0"/>
                <a:cs typeface="Arial" charset="0"/>
              </a:rPr>
              <a:t>”</a:t>
            </a:r>
            <a:r>
              <a:rPr lang="en-GB" altLang="ja-JP" sz="2300" dirty="0" smtClean="0">
                <a:latin typeface="Arial" charset="0"/>
                <a:ea typeface="Arial" charset="0"/>
                <a:cs typeface="Arial" charset="0"/>
              </a:rPr>
              <a:t> of academic integrity</a:t>
            </a:r>
          </a:p>
          <a:p>
            <a:pPr marL="269875" indent="-269875" eaLnBrk="1" hangingPunct="1">
              <a:lnSpc>
                <a:spcPct val="120000"/>
              </a:lnSpc>
              <a:buFont typeface="Arial" pitchFamily="34" charset="0"/>
              <a:buChar char="•"/>
            </a:pPr>
            <a:r>
              <a:rPr lang="en-GB" altLang="en-US" sz="2300" dirty="0" smtClean="0">
                <a:latin typeface="Arial" charset="0"/>
                <a:ea typeface="Arial" charset="0"/>
                <a:cs typeface="Arial" charset="0"/>
              </a:rPr>
              <a:t>Full details in the University Calendar </a:t>
            </a:r>
            <a:r>
              <a:rPr lang="en-GB" altLang="en-US" sz="2300" dirty="0">
                <a:latin typeface="Arial" charset="0"/>
                <a:ea typeface="Arial" charset="0"/>
                <a:cs typeface="Arial" charset="0"/>
              </a:rPr>
              <a:t/>
            </a:r>
            <a:br>
              <a:rPr lang="en-GB" altLang="en-US" sz="2300" dirty="0">
                <a:latin typeface="Arial" charset="0"/>
                <a:ea typeface="Arial" charset="0"/>
                <a:cs typeface="Arial" charset="0"/>
              </a:rPr>
            </a:br>
            <a:r>
              <a:rPr lang="en-GB" altLang="en-US" sz="2300" dirty="0" smtClean="0">
                <a:latin typeface="Arial" charset="0"/>
                <a:ea typeface="Arial" charset="0"/>
                <a:cs typeface="Arial" charset="0"/>
              </a:rPr>
              <a:t>link on last slide</a:t>
            </a:r>
            <a:endParaRPr lang="en-GB" altLang="en-US" sz="2300" dirty="0" smtClean="0">
              <a:latin typeface="Arial" charset="0"/>
              <a:ea typeface="Arial" charset="0"/>
              <a:cs typeface="Arial" charset="0"/>
            </a:endParaRPr>
          </a:p>
          <a:p>
            <a:pPr marL="269875" indent="-269875" eaLnBrk="1" hangingPunct="1">
              <a:buFont typeface="Arial" pitchFamily="34" charset="0"/>
              <a:buNone/>
            </a:pPr>
            <a:endParaRPr lang="en-US" altLang="en-US" dirty="0" smtClean="0">
              <a:ea typeface="ＭＳ Ｐゴシック" pitchFamily="34" charset="-128"/>
            </a:endParaRPr>
          </a:p>
        </p:txBody>
      </p:sp>
      <p:sp>
        <p:nvSpPr>
          <p:cNvPr id="2" name="Content Placeholder 1"/>
          <p:cNvSpPr>
            <a:spLocks noGrp="1"/>
          </p:cNvSpPr>
          <p:nvPr>
            <p:ph sz="half" idx="2"/>
          </p:nvPr>
        </p:nvSpPr>
        <p:spPr/>
        <p:txBody>
          <a:bodyPr/>
          <a:lstStyle/>
          <a:p>
            <a:pPr marL="269875" indent="-269875">
              <a:buFont typeface="Arial" pitchFamily="34" charset="0"/>
              <a:buChar char="•"/>
            </a:pPr>
            <a:r>
              <a:rPr lang="en-GB" altLang="en-US" sz="2000" dirty="0">
                <a:latin typeface="Arial" panose="020B0604020202020204" pitchFamily="34" charset="0"/>
                <a:ea typeface="ＭＳ Ｐゴシック" pitchFamily="34" charset="-128"/>
                <a:cs typeface="Arial" panose="020B0604020202020204" pitchFamily="34" charset="0"/>
              </a:rPr>
              <a:t>This lecture gives a summary of </a:t>
            </a:r>
            <a:r>
              <a:rPr lang="en-GB" altLang="en-US" sz="2000" dirty="0" smtClean="0">
                <a:latin typeface="Arial" panose="020B0604020202020204" pitchFamily="34" charset="0"/>
                <a:ea typeface="ＭＳ Ｐゴシック" pitchFamily="34" charset="-128"/>
                <a:cs typeface="Arial" panose="020B0604020202020204" pitchFamily="34" charset="0"/>
              </a:rPr>
              <a:t/>
            </a:r>
            <a:br>
              <a:rPr lang="en-GB" altLang="en-US" sz="2000" dirty="0" smtClean="0">
                <a:latin typeface="Arial" panose="020B0604020202020204" pitchFamily="34" charset="0"/>
                <a:ea typeface="ＭＳ Ｐゴシック" pitchFamily="34" charset="-128"/>
                <a:cs typeface="Arial" panose="020B0604020202020204" pitchFamily="34" charset="0"/>
              </a:rPr>
            </a:br>
            <a:r>
              <a:rPr lang="en-GB" altLang="en-US" sz="2000" dirty="0" smtClean="0">
                <a:latin typeface="Arial" panose="020B0604020202020204" pitchFamily="34" charset="0"/>
                <a:ea typeface="ＭＳ Ｐゴシック" pitchFamily="34" charset="-128"/>
                <a:cs typeface="Arial" panose="020B0604020202020204" pitchFamily="34" charset="0"/>
              </a:rPr>
              <a:t/>
            </a:r>
            <a:br>
              <a:rPr lang="en-GB" altLang="en-US" sz="2000" dirty="0" smtClean="0">
                <a:latin typeface="Arial" panose="020B0604020202020204" pitchFamily="34" charset="0"/>
                <a:ea typeface="ＭＳ Ｐゴシック" pitchFamily="34" charset="-128"/>
                <a:cs typeface="Arial" panose="020B0604020202020204" pitchFamily="34" charset="0"/>
              </a:rPr>
            </a:br>
            <a:endParaRPr lang="en-GB" altLang="en-US" sz="2000" dirty="0">
              <a:latin typeface="Arial" panose="020B0604020202020204" pitchFamily="34" charset="0"/>
              <a:ea typeface="ＭＳ Ｐゴシック" pitchFamily="34" charset="-128"/>
              <a:cs typeface="Arial" panose="020B0604020202020204" pitchFamily="34" charset="0"/>
            </a:endParaRPr>
          </a:p>
          <a:p>
            <a:pPr marL="539750" lvl="1" indent="-269875">
              <a:buFont typeface="Arial" pitchFamily="34" charset="0"/>
              <a:buChar char="•"/>
            </a:pPr>
            <a:r>
              <a:rPr lang="en-GB" altLang="en-US" sz="2000" dirty="0">
                <a:latin typeface="Arial" panose="020B0604020202020204" pitchFamily="34" charset="0"/>
                <a:ea typeface="ＭＳ Ｐゴシック" pitchFamily="34" charset="-128"/>
                <a:cs typeface="Arial" panose="020B0604020202020204" pitchFamily="34" charset="0"/>
              </a:rPr>
              <a:t>ways of breaching academic integrity</a:t>
            </a:r>
          </a:p>
          <a:p>
            <a:pPr marL="539750" lvl="1" indent="-269875">
              <a:buFont typeface="Arial" pitchFamily="34" charset="0"/>
              <a:buChar char="•"/>
            </a:pPr>
            <a:r>
              <a:rPr lang="en-GB" altLang="en-US" sz="2000" dirty="0" smtClean="0">
                <a:latin typeface="Arial" panose="020B0604020202020204" pitchFamily="34" charset="0"/>
                <a:ea typeface="ＭＳ Ｐゴシック" pitchFamily="34" charset="-128"/>
                <a:cs typeface="Arial" panose="020B0604020202020204" pitchFamily="34" charset="0"/>
              </a:rPr>
              <a:t>the </a:t>
            </a:r>
            <a:r>
              <a:rPr lang="en-GB" altLang="en-US" sz="2000" dirty="0">
                <a:latin typeface="Arial" panose="020B0604020202020204" pitchFamily="34" charset="0"/>
                <a:ea typeface="ＭＳ Ｐゴシック" pitchFamily="34" charset="-128"/>
                <a:cs typeface="Arial" panose="020B0604020202020204" pitchFamily="34" charset="0"/>
              </a:rPr>
              <a:t>consequences of </a:t>
            </a:r>
            <a:r>
              <a:rPr lang="en-GB" altLang="en-US" sz="2000" dirty="0" smtClean="0">
                <a:latin typeface="Arial" panose="020B0604020202020204" pitchFamily="34" charset="0"/>
                <a:ea typeface="ＭＳ Ｐゴシック" pitchFamily="34" charset="-128"/>
                <a:cs typeface="Arial" panose="020B0604020202020204" pitchFamily="34" charset="0"/>
              </a:rPr>
              <a:t>breaching academic integrity</a:t>
            </a:r>
            <a:endParaRPr lang="en-GB" altLang="en-US" sz="2000" dirty="0">
              <a:latin typeface="Arial" panose="020B0604020202020204" pitchFamily="34" charset="0"/>
              <a:ea typeface="ＭＳ Ｐゴシック" pitchFamily="34" charset="-128"/>
              <a:cs typeface="Arial" panose="020B0604020202020204" pitchFamily="34" charset="0"/>
            </a:endParaRPr>
          </a:p>
          <a:p>
            <a:pPr marL="539750" lvl="1" indent="-269875">
              <a:buFont typeface="Arial" pitchFamily="34" charset="0"/>
              <a:buChar char="•"/>
            </a:pPr>
            <a:r>
              <a:rPr lang="en-GB" altLang="en-US" sz="2000" b="1" dirty="0">
                <a:solidFill>
                  <a:schemeClr val="tx1">
                    <a:lumMod val="50000"/>
                  </a:schemeClr>
                </a:solidFill>
                <a:latin typeface="Arial" panose="020B0604020202020204" pitchFamily="34" charset="0"/>
                <a:ea typeface="ＭＳ Ｐゴシック" pitchFamily="34" charset="-128"/>
                <a:cs typeface="Arial" panose="020B0604020202020204" pitchFamily="34" charset="0"/>
              </a:rPr>
              <a:t>how to avoid such breaches</a:t>
            </a:r>
          </a:p>
          <a:p>
            <a:endParaRPr lang="en-GB" dirty="0"/>
          </a:p>
        </p:txBody>
      </p:sp>
      <p:sp>
        <p:nvSpPr>
          <p:cNvPr id="3" name="Rectangle 2">
            <a:hlinkClick r:id="rId3"/>
          </p:cNvPr>
          <p:cNvSpPr/>
          <p:nvPr/>
        </p:nvSpPr>
        <p:spPr>
          <a:xfrm>
            <a:off x="-14064" y="5905961"/>
            <a:ext cx="9158064"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indent="0" eaLnBrk="1" hangingPunct="1">
              <a:spcAft>
                <a:spcPts val="1800"/>
              </a:spcAft>
              <a:buNone/>
            </a:pPr>
            <a:r>
              <a:rPr lang="en-US" altLang="en-US" sz="2000" dirty="0">
                <a:latin typeface="Arial" panose="020B0604020202020204" pitchFamily="34" charset="0"/>
                <a:cs typeface="Arial" panose="020B0604020202020204" pitchFamily="34" charset="0"/>
              </a:rPr>
              <a:t>University regulations (download PDF)</a:t>
            </a:r>
          </a:p>
          <a:p>
            <a:pPr marL="468313" lvl="1">
              <a:spcAft>
                <a:spcPts val="1800"/>
              </a:spcAft>
            </a:pPr>
            <a:r>
              <a:rPr lang="en-US" altLang="en-US" sz="2000" dirty="0">
                <a:latin typeface="Arial" panose="020B0604020202020204" pitchFamily="34" charset="0"/>
                <a:cs typeface="Arial" panose="020B0604020202020204" pitchFamily="34" charset="0"/>
                <a:hlinkClick r:id="rId4"/>
              </a:rPr>
              <a:t>http://www.calendar.soton.ac.uk/sectionIV/academic-integrity-regs.html</a:t>
            </a:r>
            <a:endParaRPr lang="en-US" altLang="en-US" sz="20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C1AC07C0-4185-4980-AEF7-9C22F08CAECA}" type="slidenum">
              <a:rPr lang="en-GB" smtClean="0"/>
              <a:pPr/>
              <a:t>4</a:t>
            </a:fld>
            <a:endParaRPr lang="en-GB"/>
          </a:p>
        </p:txBody>
      </p:sp>
    </p:spTree>
    <p:extLst>
      <p:ext uri="{BB962C8B-B14F-4D97-AF65-F5344CB8AC3E}">
        <p14:creationId xmlns:p14="http://schemas.microsoft.com/office/powerpoint/2010/main" val="2770021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sometimes cut corners</a:t>
            </a:r>
            <a:endParaRPr lang="en-US" dirty="0"/>
          </a:p>
        </p:txBody>
      </p:sp>
      <p:sp>
        <p:nvSpPr>
          <p:cNvPr id="3" name="Content Placeholder 2"/>
          <p:cNvSpPr>
            <a:spLocks noGrp="1"/>
          </p:cNvSpPr>
          <p:nvPr>
            <p:ph sz="half" idx="1"/>
          </p:nvPr>
        </p:nvSpPr>
        <p:spPr/>
        <p:txBody>
          <a:bodyPr/>
          <a:lstStyle/>
          <a:p>
            <a:r>
              <a:rPr lang="en-US" dirty="0" smtClean="0">
                <a:solidFill>
                  <a:schemeClr val="bg1">
                    <a:lumMod val="85000"/>
                  </a:schemeClr>
                </a:solidFill>
              </a:rPr>
              <a:t>When they don</a:t>
            </a:r>
            <a:r>
              <a:rPr lang="en-GB" dirty="0" smtClean="0">
                <a:solidFill>
                  <a:schemeClr val="bg1">
                    <a:lumMod val="85000"/>
                  </a:schemeClr>
                </a:solidFill>
              </a:rPr>
              <a:t>’</a:t>
            </a:r>
            <a:r>
              <a:rPr lang="en-US" dirty="0" smtClean="0">
                <a:solidFill>
                  <a:schemeClr val="bg1">
                    <a:lumMod val="85000"/>
                  </a:schemeClr>
                </a:solidFill>
              </a:rPr>
              <a:t>t understand what they are trying to explain</a:t>
            </a:r>
          </a:p>
          <a:p>
            <a:r>
              <a:rPr lang="en-US" dirty="0" smtClean="0">
                <a:solidFill>
                  <a:schemeClr val="bg1">
                    <a:lumMod val="85000"/>
                  </a:schemeClr>
                </a:solidFill>
              </a:rPr>
              <a:t>When they don</a:t>
            </a:r>
            <a:r>
              <a:rPr lang="en-GB" dirty="0" smtClean="0">
                <a:solidFill>
                  <a:schemeClr val="bg1">
                    <a:lumMod val="85000"/>
                  </a:schemeClr>
                </a:solidFill>
              </a:rPr>
              <a:t>’</a:t>
            </a:r>
            <a:r>
              <a:rPr lang="en-US" dirty="0" smtClean="0">
                <a:solidFill>
                  <a:schemeClr val="bg1">
                    <a:lumMod val="85000"/>
                  </a:schemeClr>
                </a:solidFill>
              </a:rPr>
              <a:t>t feel able to express themselves fluently</a:t>
            </a:r>
          </a:p>
          <a:p>
            <a:r>
              <a:rPr lang="en-US" dirty="0" smtClean="0">
                <a:solidFill>
                  <a:schemeClr val="bg1">
                    <a:lumMod val="85000"/>
                  </a:schemeClr>
                </a:solidFill>
              </a:rPr>
              <a:t>When they leave things until the last minute</a:t>
            </a:r>
          </a:p>
          <a:p>
            <a:endParaRPr lang="en-US" dirty="0"/>
          </a:p>
        </p:txBody>
      </p:sp>
      <p:sp>
        <p:nvSpPr>
          <p:cNvPr id="4" name="Content Placeholder 3"/>
          <p:cNvSpPr>
            <a:spLocks noGrp="1"/>
          </p:cNvSpPr>
          <p:nvPr>
            <p:ph sz="half" idx="2"/>
          </p:nvPr>
        </p:nvSpPr>
        <p:spPr/>
        <p:txBody>
          <a:bodyPr/>
          <a:lstStyle/>
          <a:p>
            <a:r>
              <a:rPr lang="en-US" dirty="0"/>
              <a:t>Writing the draft abstract early </a:t>
            </a:r>
            <a:r>
              <a:rPr lang="en-US" dirty="0" smtClean="0"/>
              <a:t>helps </a:t>
            </a:r>
            <a:r>
              <a:rPr lang="en-US" dirty="0"/>
              <a:t>you to understand and plan what you are going to do</a:t>
            </a:r>
          </a:p>
          <a:p>
            <a:r>
              <a:rPr lang="en-US" dirty="0"/>
              <a:t>Submitting a draft is designed to help you work on the report in good </a:t>
            </a:r>
            <a:r>
              <a:rPr lang="en-US" dirty="0" smtClean="0"/>
              <a:t>time</a:t>
            </a:r>
          </a:p>
          <a:p>
            <a:endParaRPr lang="en-US" dirty="0"/>
          </a:p>
          <a:p>
            <a:endParaRPr lang="en-US" dirty="0"/>
          </a:p>
        </p:txBody>
      </p:sp>
      <p:sp>
        <p:nvSpPr>
          <p:cNvPr id="6" name="Rectangle 5"/>
          <p:cNvSpPr/>
          <p:nvPr/>
        </p:nvSpPr>
        <p:spPr>
          <a:xfrm>
            <a:off x="-130460" y="6535092"/>
            <a:ext cx="92525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a:t>All these things </a:t>
            </a:r>
            <a:r>
              <a:rPr lang="en-US" sz="2400" dirty="0" smtClean="0"/>
              <a:t>are designed to help you</a:t>
            </a:r>
            <a:endParaRPr lang="en-US" sz="2400" dirty="0"/>
          </a:p>
        </p:txBody>
      </p:sp>
      <p:sp>
        <p:nvSpPr>
          <p:cNvPr id="5" name="Slide Number Placeholder 4"/>
          <p:cNvSpPr>
            <a:spLocks noGrp="1"/>
          </p:cNvSpPr>
          <p:nvPr>
            <p:ph type="sldNum" sz="quarter" idx="12"/>
          </p:nvPr>
        </p:nvSpPr>
        <p:spPr/>
        <p:txBody>
          <a:bodyPr/>
          <a:lstStyle/>
          <a:p>
            <a:fld id="{C1AC07C0-4185-4980-AEF7-9C22F08CAECA}" type="slidenum">
              <a:rPr lang="en-GB" smtClean="0"/>
              <a:pPr/>
              <a:t>49</a:t>
            </a:fld>
            <a:endParaRPr lang="en-GB"/>
          </a:p>
        </p:txBody>
      </p:sp>
    </p:spTree>
    <p:extLst>
      <p:ext uri="{BB962C8B-B14F-4D97-AF65-F5344CB8AC3E}">
        <p14:creationId xmlns:p14="http://schemas.microsoft.com/office/powerpoint/2010/main" val="1738331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resources page is important</a:t>
            </a:r>
            <a:endParaRPr lang="en-GB" dirty="0"/>
          </a:p>
        </p:txBody>
      </p:sp>
      <p:sp>
        <p:nvSpPr>
          <p:cNvPr id="3" name="Content Placeholder 2"/>
          <p:cNvSpPr>
            <a:spLocks noGrp="1"/>
          </p:cNvSpPr>
          <p:nvPr>
            <p:ph sz="half" idx="1"/>
          </p:nvPr>
        </p:nvSpPr>
        <p:spPr/>
        <p:txBody>
          <a:bodyPr/>
          <a:lstStyle/>
          <a:p>
            <a:r>
              <a:rPr lang="en-GB" dirty="0" smtClean="0"/>
              <a:t>Use the resources</a:t>
            </a:r>
          </a:p>
          <a:p>
            <a:r>
              <a:rPr lang="en-GB" dirty="0" smtClean="0"/>
              <a:t>You need to work on your own</a:t>
            </a:r>
          </a:p>
          <a:p>
            <a:r>
              <a:rPr lang="en-GB" dirty="0" smtClean="0"/>
              <a:t>You need to do preparation and practice</a:t>
            </a:r>
            <a:endParaRPr lang="en-GB" dirty="0"/>
          </a:p>
        </p:txBody>
      </p:sp>
      <p:sp>
        <p:nvSpPr>
          <p:cNvPr id="4" name="Content Placeholder 3"/>
          <p:cNvSpPr>
            <a:spLocks noGrp="1"/>
          </p:cNvSpPr>
          <p:nvPr>
            <p:ph sz="half" idx="2"/>
          </p:nvPr>
        </p:nvSpPr>
        <p:spPr/>
        <p:txBody>
          <a:bodyPr/>
          <a:lstStyle/>
          <a:p>
            <a:r>
              <a:rPr lang="en-GB" dirty="0" smtClean="0"/>
              <a:t>Question:</a:t>
            </a:r>
          </a:p>
          <a:p>
            <a:r>
              <a:rPr lang="en-GB" dirty="0" smtClean="0"/>
              <a:t>Talk to your neighbour</a:t>
            </a:r>
          </a:p>
          <a:p>
            <a:r>
              <a:rPr lang="en-GB" dirty="0" smtClean="0"/>
              <a:t>What are your strengths for CW3?</a:t>
            </a:r>
          </a:p>
          <a:p>
            <a:r>
              <a:rPr lang="en-GB" dirty="0" smtClean="0"/>
              <a:t>What are you weaknesses for CW3?</a:t>
            </a:r>
            <a:endParaRPr lang="en-GB" dirty="0"/>
          </a:p>
        </p:txBody>
      </p:sp>
      <p:sp>
        <p:nvSpPr>
          <p:cNvPr id="5" name="Slide Number Placeholder 4"/>
          <p:cNvSpPr>
            <a:spLocks noGrp="1"/>
          </p:cNvSpPr>
          <p:nvPr>
            <p:ph type="sldNum" sz="quarter" idx="12"/>
          </p:nvPr>
        </p:nvSpPr>
        <p:spPr/>
        <p:txBody>
          <a:bodyPr/>
          <a:lstStyle/>
          <a:p>
            <a:fld id="{C1AC07C0-4185-4980-AEF7-9C22F08CAECA}" type="slidenum">
              <a:rPr lang="en-GB" smtClean="0"/>
              <a:pPr/>
              <a:t>50</a:t>
            </a:fld>
            <a:endParaRPr lang="en-GB"/>
          </a:p>
        </p:txBody>
      </p:sp>
    </p:spTree>
    <p:extLst>
      <p:ext uri="{BB962C8B-B14F-4D97-AF65-F5344CB8AC3E}">
        <p14:creationId xmlns:p14="http://schemas.microsoft.com/office/powerpoint/2010/main" val="1770776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r>
              <a:rPr lang="mr-IN" dirty="0" smtClean="0"/>
              <a:t>…</a:t>
            </a:r>
            <a:endParaRPr lang="en-US" dirty="0"/>
          </a:p>
        </p:txBody>
      </p:sp>
      <p:sp>
        <p:nvSpPr>
          <p:cNvPr id="3" name="Content Placeholder 2"/>
          <p:cNvSpPr>
            <a:spLocks noGrp="1"/>
          </p:cNvSpPr>
          <p:nvPr>
            <p:ph sz="half" idx="1"/>
          </p:nvPr>
        </p:nvSpPr>
        <p:spPr/>
        <p:txBody>
          <a:bodyPr/>
          <a:lstStyle/>
          <a:p>
            <a:r>
              <a:rPr lang="en-US" dirty="0" smtClean="0"/>
              <a:t>We will mentally prepare for CW3</a:t>
            </a:r>
          </a:p>
          <a:p>
            <a:r>
              <a:rPr lang="en-US" dirty="0" smtClean="0"/>
              <a:t>So that you do not cut corners</a:t>
            </a:r>
          </a:p>
          <a:p>
            <a:r>
              <a:rPr lang="en-US" dirty="0" smtClean="0"/>
              <a:t>We will skim AI slide set during the class</a:t>
            </a:r>
          </a:p>
          <a:p>
            <a:r>
              <a:rPr lang="en-US" b="1" dirty="0" smtClean="0"/>
              <a:t>You</a:t>
            </a:r>
            <a:r>
              <a:rPr lang="en-US" dirty="0" smtClean="0"/>
              <a:t> will have to read the rest of these slides carefully before the end of the week</a:t>
            </a:r>
          </a:p>
          <a:p>
            <a:endParaRPr lang="en-US" dirty="0" smtClean="0"/>
          </a:p>
          <a:p>
            <a:endParaRPr lang="en-US" dirty="0" smtClean="0"/>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9803" y="3685892"/>
            <a:ext cx="2688673" cy="206759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230" y="1052736"/>
            <a:ext cx="3135820" cy="1909253"/>
          </a:xfrm>
          <a:prstGeom prst="rect">
            <a:avLst/>
          </a:prstGeom>
        </p:spPr>
      </p:pic>
      <p:sp>
        <p:nvSpPr>
          <p:cNvPr id="5" name="Slide Number Placeholder 4"/>
          <p:cNvSpPr>
            <a:spLocks noGrp="1"/>
          </p:cNvSpPr>
          <p:nvPr>
            <p:ph type="sldNum" sz="quarter" idx="12"/>
          </p:nvPr>
        </p:nvSpPr>
        <p:spPr/>
        <p:txBody>
          <a:bodyPr/>
          <a:lstStyle/>
          <a:p>
            <a:fld id="{C1AC07C0-4185-4980-AEF7-9C22F08CAECA}" type="slidenum">
              <a:rPr lang="en-GB" smtClean="0"/>
              <a:pPr/>
              <a:t>51</a:t>
            </a:fld>
            <a:endParaRPr lang="en-GB"/>
          </a:p>
        </p:txBody>
      </p:sp>
    </p:spTree>
    <p:extLst>
      <p:ext uri="{BB962C8B-B14F-4D97-AF65-F5344CB8AC3E}">
        <p14:creationId xmlns:p14="http://schemas.microsoft.com/office/powerpoint/2010/main" val="1614625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Explaining in pairs</a:t>
            </a:r>
            <a:endParaRPr lang="en-GB" dirty="0"/>
          </a:p>
        </p:txBody>
      </p:sp>
      <p:sp>
        <p:nvSpPr>
          <p:cNvPr id="3" name="Content Placeholder 2"/>
          <p:cNvSpPr>
            <a:spLocks noGrp="1"/>
          </p:cNvSpPr>
          <p:nvPr>
            <p:ph sz="half" idx="1"/>
          </p:nvPr>
        </p:nvSpPr>
        <p:spPr/>
        <p:txBody>
          <a:bodyPr/>
          <a:lstStyle/>
          <a:p>
            <a:r>
              <a:rPr lang="en-GB" dirty="0" smtClean="0"/>
              <a:t>Give an overview of the topic you have been set for the technical report</a:t>
            </a:r>
          </a:p>
          <a:p>
            <a:r>
              <a:rPr lang="en-GB" dirty="0" smtClean="0"/>
              <a:t>Title</a:t>
            </a:r>
          </a:p>
          <a:p>
            <a:r>
              <a:rPr lang="en-GB" dirty="0" smtClean="0"/>
              <a:t>Keywords</a:t>
            </a:r>
          </a:p>
          <a:p>
            <a:r>
              <a:rPr lang="en-GB" dirty="0" smtClean="0"/>
              <a:t>What are the challenges?</a:t>
            </a: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9655" y="1776413"/>
            <a:ext cx="3749040" cy="3962400"/>
          </a:xfrm>
        </p:spPr>
      </p:pic>
      <p:sp>
        <p:nvSpPr>
          <p:cNvPr id="5" name="Slide Number Placeholder 4"/>
          <p:cNvSpPr>
            <a:spLocks noGrp="1"/>
          </p:cNvSpPr>
          <p:nvPr>
            <p:ph type="sldNum" sz="quarter" idx="12"/>
          </p:nvPr>
        </p:nvSpPr>
        <p:spPr/>
        <p:txBody>
          <a:bodyPr/>
          <a:lstStyle/>
          <a:p>
            <a:fld id="{C1AC07C0-4185-4980-AEF7-9C22F08CAECA}" type="slidenum">
              <a:rPr lang="en-GB" smtClean="0"/>
              <a:pPr/>
              <a:t>52</a:t>
            </a:fld>
            <a:endParaRPr lang="en-GB"/>
          </a:p>
        </p:txBody>
      </p:sp>
    </p:spTree>
    <p:extLst>
      <p:ext uri="{BB962C8B-B14F-4D97-AF65-F5344CB8AC3E}">
        <p14:creationId xmlns:p14="http://schemas.microsoft.com/office/powerpoint/2010/main" val="1401717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context of your topic</a:t>
            </a:r>
            <a:endParaRPr lang="en-GB" dirty="0"/>
          </a:p>
        </p:txBody>
      </p:sp>
      <p:sp>
        <p:nvSpPr>
          <p:cNvPr id="3" name="Content Placeholder 2"/>
          <p:cNvSpPr>
            <a:spLocks noGrp="1"/>
          </p:cNvSpPr>
          <p:nvPr>
            <p:ph sz="half" idx="1"/>
          </p:nvPr>
        </p:nvSpPr>
        <p:spPr/>
        <p:txBody>
          <a:bodyPr/>
          <a:lstStyle/>
          <a:p>
            <a:r>
              <a:rPr lang="en-GB" dirty="0" smtClean="0"/>
              <a:t>The big picture</a:t>
            </a:r>
          </a:p>
          <a:p>
            <a:r>
              <a:rPr lang="en-GB" dirty="0" smtClean="0"/>
              <a:t>In what ways is the topic you have been allocated </a:t>
            </a:r>
            <a:r>
              <a:rPr lang="en-GB" b="1" dirty="0" smtClean="0"/>
              <a:t>an issue </a:t>
            </a:r>
            <a:r>
              <a:rPr lang="en-GB" dirty="0" smtClean="0"/>
              <a:t>in the wider sense? </a:t>
            </a:r>
          </a:p>
          <a:p>
            <a:r>
              <a:rPr lang="en-GB" dirty="0" smtClean="0"/>
              <a:t>How does it impact on society? Is it just a technical problem?</a:t>
            </a:r>
          </a:p>
          <a:p>
            <a:r>
              <a:rPr lang="en-GB" dirty="0" smtClean="0"/>
              <a:t>Why is it important?</a:t>
            </a: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9655" y="1776413"/>
            <a:ext cx="3749040" cy="3962400"/>
          </a:xfrm>
        </p:spPr>
      </p:pic>
      <p:sp>
        <p:nvSpPr>
          <p:cNvPr id="4" name="Rectangle 3"/>
          <p:cNvSpPr/>
          <p:nvPr/>
        </p:nvSpPr>
        <p:spPr>
          <a:xfrm>
            <a:off x="4489939" y="6308725"/>
            <a:ext cx="3927678"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sz="2400" dirty="0" smtClean="0"/>
              <a:t>This is the way the world is</a:t>
            </a:r>
            <a:endParaRPr lang="en-GB" sz="2400" dirty="0"/>
          </a:p>
        </p:txBody>
      </p:sp>
      <p:sp>
        <p:nvSpPr>
          <p:cNvPr id="5" name="Slide Number Placeholder 4"/>
          <p:cNvSpPr>
            <a:spLocks noGrp="1"/>
          </p:cNvSpPr>
          <p:nvPr>
            <p:ph type="sldNum" sz="quarter" idx="12"/>
          </p:nvPr>
        </p:nvSpPr>
        <p:spPr/>
        <p:txBody>
          <a:bodyPr/>
          <a:lstStyle/>
          <a:p>
            <a:fld id="{C1AC07C0-4185-4980-AEF7-9C22F08CAECA}" type="slidenum">
              <a:rPr lang="en-GB" smtClean="0"/>
              <a:pPr/>
              <a:t>53</a:t>
            </a:fld>
            <a:endParaRPr lang="en-GB"/>
          </a:p>
        </p:txBody>
      </p:sp>
    </p:spTree>
    <p:extLst>
      <p:ext uri="{BB962C8B-B14F-4D97-AF65-F5344CB8AC3E}">
        <p14:creationId xmlns:p14="http://schemas.microsoft.com/office/powerpoint/2010/main" val="769322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what about the brief?</a:t>
            </a:r>
            <a:endParaRPr lang="en-GB" dirty="0"/>
          </a:p>
        </p:txBody>
      </p:sp>
      <p:sp>
        <p:nvSpPr>
          <p:cNvPr id="3" name="Content Placeholder 2"/>
          <p:cNvSpPr>
            <a:spLocks noGrp="1"/>
          </p:cNvSpPr>
          <p:nvPr>
            <p:ph sz="half" idx="1"/>
          </p:nvPr>
        </p:nvSpPr>
        <p:spPr/>
        <p:txBody>
          <a:bodyPr/>
          <a:lstStyle/>
          <a:p>
            <a:r>
              <a:rPr lang="en-GB" dirty="0" smtClean="0"/>
              <a:t>Why is the topic important the ’client’ of your topic brief?</a:t>
            </a:r>
          </a:p>
          <a:p>
            <a:r>
              <a:rPr lang="en-GB" dirty="0" smtClean="0"/>
              <a:t>What will the client be interested in?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9655" y="1776413"/>
            <a:ext cx="3749040" cy="3962400"/>
          </a:xfrm>
        </p:spPr>
      </p:pic>
      <p:sp>
        <p:nvSpPr>
          <p:cNvPr id="7" name="Rectangle 6"/>
          <p:cNvSpPr/>
          <p:nvPr/>
        </p:nvSpPr>
        <p:spPr>
          <a:xfrm>
            <a:off x="4758521" y="6308725"/>
            <a:ext cx="4237057"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sz="2400" dirty="0" smtClean="0"/>
              <a:t>This is the problem statement</a:t>
            </a:r>
            <a:endParaRPr lang="en-GB" sz="2400" dirty="0"/>
          </a:p>
        </p:txBody>
      </p:sp>
      <p:sp>
        <p:nvSpPr>
          <p:cNvPr id="5" name="Slide Number Placeholder 4"/>
          <p:cNvSpPr>
            <a:spLocks noGrp="1"/>
          </p:cNvSpPr>
          <p:nvPr>
            <p:ph type="sldNum" sz="quarter" idx="12"/>
          </p:nvPr>
        </p:nvSpPr>
        <p:spPr/>
        <p:txBody>
          <a:bodyPr/>
          <a:lstStyle/>
          <a:p>
            <a:fld id="{C1AC07C0-4185-4980-AEF7-9C22F08CAECA}" type="slidenum">
              <a:rPr lang="en-GB" smtClean="0"/>
              <a:pPr/>
              <a:t>54</a:t>
            </a:fld>
            <a:endParaRPr lang="en-GB"/>
          </a:p>
        </p:txBody>
      </p:sp>
    </p:spTree>
    <p:extLst>
      <p:ext uri="{BB962C8B-B14F-4D97-AF65-F5344CB8AC3E}">
        <p14:creationId xmlns:p14="http://schemas.microsoft.com/office/powerpoint/2010/main" val="3462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you going to have to do?</a:t>
            </a:r>
            <a:endParaRPr lang="en-GB" dirty="0"/>
          </a:p>
        </p:txBody>
      </p:sp>
      <p:sp>
        <p:nvSpPr>
          <p:cNvPr id="3" name="Content Placeholder 2"/>
          <p:cNvSpPr>
            <a:spLocks noGrp="1"/>
          </p:cNvSpPr>
          <p:nvPr>
            <p:ph sz="half" idx="1"/>
          </p:nvPr>
        </p:nvSpPr>
        <p:spPr/>
        <p:txBody>
          <a:bodyPr/>
          <a:lstStyle/>
          <a:p>
            <a:r>
              <a:rPr lang="en-GB" dirty="0" smtClean="0"/>
              <a:t>What sorts of things do you need to find out?</a:t>
            </a:r>
          </a:p>
          <a:p>
            <a:r>
              <a:rPr lang="en-GB" dirty="0" smtClean="0"/>
              <a:t>Where will you look for evidence?</a:t>
            </a:r>
          </a:p>
          <a:p>
            <a:r>
              <a:rPr lang="en-GB" dirty="0" smtClean="0"/>
              <a:t>How will you organise yourself?</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9655" y="1776413"/>
            <a:ext cx="3749040" cy="3962400"/>
          </a:xfrm>
        </p:spPr>
      </p:pic>
      <p:sp>
        <p:nvSpPr>
          <p:cNvPr id="5" name="Slide Number Placeholder 4"/>
          <p:cNvSpPr>
            <a:spLocks noGrp="1"/>
          </p:cNvSpPr>
          <p:nvPr>
            <p:ph type="sldNum" sz="quarter" idx="12"/>
          </p:nvPr>
        </p:nvSpPr>
        <p:spPr/>
        <p:txBody>
          <a:bodyPr/>
          <a:lstStyle/>
          <a:p>
            <a:fld id="{C1AC07C0-4185-4980-AEF7-9C22F08CAECA}" type="slidenum">
              <a:rPr lang="en-GB" smtClean="0"/>
              <a:pPr/>
              <a:t>55</a:t>
            </a:fld>
            <a:endParaRPr lang="en-GB"/>
          </a:p>
        </p:txBody>
      </p:sp>
    </p:spTree>
    <p:extLst>
      <p:ext uri="{BB962C8B-B14F-4D97-AF65-F5344CB8AC3E}">
        <p14:creationId xmlns:p14="http://schemas.microsoft.com/office/powerpoint/2010/main" val="213826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you present your argument?</a:t>
            </a:r>
            <a:endParaRPr lang="en-GB" dirty="0"/>
          </a:p>
        </p:txBody>
      </p:sp>
      <p:sp>
        <p:nvSpPr>
          <p:cNvPr id="3" name="Content Placeholder 2"/>
          <p:cNvSpPr>
            <a:spLocks noGrp="1"/>
          </p:cNvSpPr>
          <p:nvPr>
            <p:ph sz="half" idx="1"/>
          </p:nvPr>
        </p:nvSpPr>
        <p:spPr/>
        <p:txBody>
          <a:bodyPr/>
          <a:lstStyle/>
          <a:p>
            <a:r>
              <a:rPr lang="en-GB" dirty="0" smtClean="0"/>
              <a:t>How will you translate your investigation into writing in the report?</a:t>
            </a:r>
          </a:p>
          <a:p>
            <a:r>
              <a:rPr lang="en-GB" dirty="0" smtClean="0"/>
              <a:t>Can you sketch out a structure?</a:t>
            </a: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9655" y="1776413"/>
            <a:ext cx="3749040" cy="3962400"/>
          </a:xfrm>
        </p:spPr>
      </p:pic>
      <p:sp>
        <p:nvSpPr>
          <p:cNvPr id="7" name="Rectangle 6"/>
          <p:cNvSpPr/>
          <p:nvPr/>
        </p:nvSpPr>
        <p:spPr>
          <a:xfrm>
            <a:off x="3929320" y="6308725"/>
            <a:ext cx="5211684"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sz="2400" dirty="0" smtClean="0"/>
              <a:t>Here is how I am going to investigate</a:t>
            </a:r>
            <a:endParaRPr lang="en-GB" sz="2400" dirty="0"/>
          </a:p>
        </p:txBody>
      </p:sp>
      <p:sp>
        <p:nvSpPr>
          <p:cNvPr id="5" name="Slide Number Placeholder 4"/>
          <p:cNvSpPr>
            <a:spLocks noGrp="1"/>
          </p:cNvSpPr>
          <p:nvPr>
            <p:ph type="sldNum" sz="quarter" idx="12"/>
          </p:nvPr>
        </p:nvSpPr>
        <p:spPr/>
        <p:txBody>
          <a:bodyPr/>
          <a:lstStyle/>
          <a:p>
            <a:fld id="{C1AC07C0-4185-4980-AEF7-9C22F08CAECA}" type="slidenum">
              <a:rPr lang="en-GB" smtClean="0"/>
              <a:pPr/>
              <a:t>56</a:t>
            </a:fld>
            <a:endParaRPr lang="en-GB"/>
          </a:p>
        </p:txBody>
      </p:sp>
    </p:spTree>
    <p:extLst>
      <p:ext uri="{BB962C8B-B14F-4D97-AF65-F5344CB8AC3E}">
        <p14:creationId xmlns:p14="http://schemas.microsoft.com/office/powerpoint/2010/main" val="1035406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you present your argument?</a:t>
            </a:r>
            <a:endParaRPr lang="en-GB" dirty="0"/>
          </a:p>
        </p:txBody>
      </p:sp>
      <p:sp>
        <p:nvSpPr>
          <p:cNvPr id="3" name="Content Placeholder 2"/>
          <p:cNvSpPr>
            <a:spLocks noGrp="1"/>
          </p:cNvSpPr>
          <p:nvPr>
            <p:ph sz="half" idx="1"/>
          </p:nvPr>
        </p:nvSpPr>
        <p:spPr/>
        <p:txBody>
          <a:bodyPr/>
          <a:lstStyle/>
          <a:p>
            <a:r>
              <a:rPr lang="en-GB" dirty="0" smtClean="0"/>
              <a:t>Are there recommendations which you will have to make?</a:t>
            </a:r>
          </a:p>
          <a:p>
            <a:r>
              <a:rPr lang="en-GB" dirty="0" smtClean="0"/>
              <a:t>How will you go about drawing conclusions</a:t>
            </a: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9655" y="1776413"/>
            <a:ext cx="3749040" cy="3962400"/>
          </a:xfrm>
        </p:spPr>
      </p:pic>
      <p:sp>
        <p:nvSpPr>
          <p:cNvPr id="7" name="Rectangle 6"/>
          <p:cNvSpPr/>
          <p:nvPr/>
        </p:nvSpPr>
        <p:spPr>
          <a:xfrm>
            <a:off x="3737762" y="6308725"/>
            <a:ext cx="5594801"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sz="2400" dirty="0" smtClean="0"/>
              <a:t>Here is what I found (intend to present)</a:t>
            </a:r>
            <a:endParaRPr lang="en-GB" sz="2400" dirty="0"/>
          </a:p>
        </p:txBody>
      </p:sp>
      <p:sp>
        <p:nvSpPr>
          <p:cNvPr id="5" name="Slide Number Placeholder 4"/>
          <p:cNvSpPr>
            <a:spLocks noGrp="1"/>
          </p:cNvSpPr>
          <p:nvPr>
            <p:ph type="sldNum" sz="quarter" idx="12"/>
          </p:nvPr>
        </p:nvSpPr>
        <p:spPr/>
        <p:txBody>
          <a:bodyPr/>
          <a:lstStyle/>
          <a:p>
            <a:fld id="{C1AC07C0-4185-4980-AEF7-9C22F08CAECA}" type="slidenum">
              <a:rPr lang="en-GB" smtClean="0"/>
              <a:pPr/>
              <a:t>57</a:t>
            </a:fld>
            <a:endParaRPr lang="en-GB"/>
          </a:p>
        </p:txBody>
      </p:sp>
    </p:spTree>
    <p:extLst>
      <p:ext uri="{BB962C8B-B14F-4D97-AF65-F5344CB8AC3E}">
        <p14:creationId xmlns:p14="http://schemas.microsoft.com/office/powerpoint/2010/main" val="1025255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are some videos you can watch</a:t>
            </a:r>
            <a:endParaRPr lang="en-GB" dirty="0"/>
          </a:p>
        </p:txBody>
      </p:sp>
      <p:sp>
        <p:nvSpPr>
          <p:cNvPr id="3" name="Content Placeholder 2"/>
          <p:cNvSpPr>
            <a:spLocks noGrp="1"/>
          </p:cNvSpPr>
          <p:nvPr>
            <p:ph sz="half" idx="1"/>
          </p:nvPr>
        </p:nvSpPr>
        <p:spPr/>
        <p:txBody>
          <a:bodyPr/>
          <a:lstStyle/>
          <a:p>
            <a:r>
              <a:rPr lang="en-GB" dirty="0">
                <a:hlinkClick r:id="rId2"/>
              </a:rPr>
              <a:t>https://secure.ecs.soton.ac.uk/notes/ellabs/1/l12</a:t>
            </a:r>
            <a:r>
              <a:rPr lang="en-GB" dirty="0" smtClean="0">
                <a:hlinkClick r:id="rId2"/>
              </a:rPr>
              <a:t>/</a:t>
            </a:r>
            <a:endParaRPr lang="en-GB" dirty="0" smtClean="0"/>
          </a:p>
          <a:p>
            <a:r>
              <a:rPr lang="en-GB" dirty="0" smtClean="0"/>
              <a:t>Produced for our electronics labs </a:t>
            </a:r>
            <a:r>
              <a:rPr lang="mr-IN" dirty="0" smtClean="0"/>
              <a:t>–</a:t>
            </a:r>
            <a:r>
              <a:rPr lang="en-GB" dirty="0" smtClean="0"/>
              <a:t> but relevant to the work that you are doing</a:t>
            </a:r>
            <a:endParaRPr lang="en-GB"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64936"/>
            <a:ext cx="4171950" cy="3385353"/>
          </a:xfrm>
        </p:spPr>
      </p:pic>
      <p:sp>
        <p:nvSpPr>
          <p:cNvPr id="5" name="Slide Number Placeholder 4"/>
          <p:cNvSpPr>
            <a:spLocks noGrp="1"/>
          </p:cNvSpPr>
          <p:nvPr>
            <p:ph type="sldNum" sz="quarter" idx="12"/>
          </p:nvPr>
        </p:nvSpPr>
        <p:spPr/>
        <p:txBody>
          <a:bodyPr/>
          <a:lstStyle/>
          <a:p>
            <a:fld id="{C1AC07C0-4185-4980-AEF7-9C22F08CAECA}" type="slidenum">
              <a:rPr lang="en-GB" smtClean="0"/>
              <a:pPr/>
              <a:t>58</a:t>
            </a:fld>
            <a:endParaRPr lang="en-GB"/>
          </a:p>
        </p:txBody>
      </p:sp>
    </p:spTree>
    <p:extLst>
      <p:ext uri="{BB962C8B-B14F-4D97-AF65-F5344CB8AC3E}">
        <p14:creationId xmlns:p14="http://schemas.microsoft.com/office/powerpoint/2010/main" val="63346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Our expectations</a:t>
            </a:r>
            <a:endParaRPr lang="en-US" altLang="en-US" dirty="0" smtClean="0">
              <a:latin typeface="Arial" panose="020B0604020202020204" pitchFamily="34" charset="0"/>
              <a:ea typeface="ＭＳ Ｐゴシック" pitchFamily="34" charset="-128"/>
              <a:cs typeface="Arial" panose="020B0604020202020204" pitchFamily="34" charset="0"/>
            </a:endParaRPr>
          </a:p>
        </p:txBody>
      </p:sp>
      <p:sp>
        <p:nvSpPr>
          <p:cNvPr id="44033" name="Rectangle 3"/>
          <p:cNvSpPr>
            <a:spLocks noGrp="1" noChangeArrowheads="1"/>
          </p:cNvSpPr>
          <p:nvPr>
            <p:ph idx="1"/>
          </p:nvPr>
        </p:nvSpPr>
        <p:spPr>
          <a:xfrm>
            <a:off x="-108520" y="1700213"/>
            <a:ext cx="9252520" cy="4249068"/>
          </a:xfrm>
        </p:spPr>
        <p:style>
          <a:lnRef idx="1">
            <a:schemeClr val="accent1"/>
          </a:lnRef>
          <a:fillRef idx="2">
            <a:schemeClr val="accent1"/>
          </a:fillRef>
          <a:effectRef idx="1">
            <a:schemeClr val="accent1"/>
          </a:effectRef>
          <a:fontRef idx="minor">
            <a:schemeClr val="dk1"/>
          </a:fontRef>
        </p:style>
        <p:txBody>
          <a:bodyPr>
            <a:normAutofit/>
          </a:bodyPr>
          <a:lstStyle/>
          <a:p>
            <a:pPr marL="269875" indent="-269875" eaLnBrk="1" hangingPunct="1">
              <a:buFont typeface="Arial" charset="0"/>
              <a:buChar char="•"/>
              <a:defRPr/>
            </a:pPr>
            <a:r>
              <a:rPr lang="en-GB" sz="2800" b="1" dirty="0" smtClean="0">
                <a:latin typeface="Arial" panose="020B0604020202020204" pitchFamily="34" charset="0"/>
                <a:cs typeface="Arial" panose="020B0604020202020204" pitchFamily="34" charset="0"/>
              </a:rPr>
              <a:t>We expect you to</a:t>
            </a:r>
            <a:endParaRPr lang="en-GB" sz="2800" b="1" dirty="0">
              <a:latin typeface="Arial" panose="020B0604020202020204" pitchFamily="34" charset="0"/>
              <a:cs typeface="Arial" panose="020B0604020202020204" pitchFamily="34" charset="0"/>
            </a:endParaRPr>
          </a:p>
          <a:p>
            <a:pPr marL="539875" lvl="1" indent="-269875" eaLnBrk="1" hangingPunct="1">
              <a:lnSpc>
                <a:spcPct val="130000"/>
              </a:lnSpc>
              <a:buFont typeface="Arial" charset="0"/>
              <a:buChar char="•"/>
              <a:defRPr/>
            </a:pPr>
            <a:r>
              <a:rPr lang="en-GB" sz="2000" dirty="0">
                <a:latin typeface="Arial" panose="020B0604020202020204" pitchFamily="34" charset="0"/>
                <a:cs typeface="Arial" panose="020B0604020202020204" pitchFamily="34" charset="0"/>
              </a:rPr>
              <a:t>take responsibility for your own work;</a:t>
            </a:r>
          </a:p>
          <a:p>
            <a:pPr marL="539750" lvl="1" indent="-269875" eaLnBrk="1" hangingPunct="1">
              <a:lnSpc>
                <a:spcPct val="130000"/>
              </a:lnSpc>
              <a:buFont typeface="Arial" charset="0"/>
              <a:buChar char="•"/>
              <a:defRPr/>
            </a:pPr>
            <a:r>
              <a:rPr lang="en-GB" sz="2000" dirty="0">
                <a:latin typeface="Arial" panose="020B0604020202020204" pitchFamily="34" charset="0"/>
                <a:cs typeface="Arial" panose="020B0604020202020204" pitchFamily="34" charset="0"/>
              </a:rPr>
              <a:t>respect </a:t>
            </a:r>
            <a:r>
              <a:rPr lang="en-US" sz="2000" dirty="0">
                <a:latin typeface="Arial" panose="020B0604020202020204" pitchFamily="34" charset="0"/>
                <a:cs typeface="Arial" panose="020B0604020202020204" pitchFamily="34" charset="0"/>
              </a:rPr>
              <a:t>the rights of other scholars</a:t>
            </a:r>
            <a:r>
              <a:rPr lang="en-GB" sz="2000" dirty="0">
                <a:latin typeface="Arial" panose="020B0604020202020204" pitchFamily="34" charset="0"/>
                <a:cs typeface="Arial" panose="020B0604020202020204" pitchFamily="34" charset="0"/>
              </a:rPr>
              <a:t>;</a:t>
            </a:r>
          </a:p>
          <a:p>
            <a:pPr marL="539750" lvl="1" indent="-269875" eaLnBrk="1" hangingPunct="1">
              <a:lnSpc>
                <a:spcPct val="130000"/>
              </a:lnSpc>
              <a:buFont typeface="Arial" charset="0"/>
              <a:buChar char="•"/>
              <a:defRPr/>
            </a:pPr>
            <a:r>
              <a:rPr lang="en-US" sz="2000" dirty="0">
                <a:latin typeface="Arial" panose="020B0604020202020204" pitchFamily="34" charset="0"/>
                <a:cs typeface="Arial" panose="020B0604020202020204" pitchFamily="34" charset="0"/>
              </a:rPr>
              <a:t>fully acknowledge the work of others wherever it has contributed to your own (thereby </a:t>
            </a:r>
            <a:r>
              <a:rPr lang="en-US" sz="2000" b="1" u="sng" dirty="0">
                <a:solidFill>
                  <a:srgbClr val="615A20"/>
                </a:solidFill>
                <a:latin typeface="Arial" panose="020B0604020202020204" pitchFamily="34" charset="0"/>
                <a:cs typeface="Arial" panose="020B0604020202020204" pitchFamily="34" charset="0"/>
              </a:rPr>
              <a:t>avoiding plagiarism</a:t>
            </a:r>
            <a:r>
              <a:rPr 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539750" lvl="1" indent="-269875" eaLnBrk="1" hangingPunct="1">
              <a:lnSpc>
                <a:spcPct val="130000"/>
              </a:lnSpc>
              <a:buFont typeface="Arial" charset="0"/>
              <a:buChar char="•"/>
              <a:defRPr/>
            </a:pPr>
            <a:r>
              <a:rPr lang="en-US" sz="2000" dirty="0" smtClean="0">
                <a:latin typeface="Arial" panose="020B0604020202020204" pitchFamily="34" charset="0"/>
                <a:cs typeface="Arial" panose="020B0604020202020204" pitchFamily="34" charset="0"/>
              </a:rPr>
              <a:t>follow</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the standards and conventions of your discipline;</a:t>
            </a:r>
          </a:p>
          <a:p>
            <a:pPr marL="539750" lvl="1" indent="-269875" eaLnBrk="1" hangingPunct="1">
              <a:lnSpc>
                <a:spcPct val="130000"/>
              </a:lnSpc>
              <a:buFont typeface="Arial" charset="0"/>
              <a:buChar char="•"/>
              <a:defRPr/>
            </a:pPr>
            <a:r>
              <a:rPr lang="en-GB" sz="2000" dirty="0" smtClean="0">
                <a:latin typeface="Arial" panose="020B0604020202020204" pitchFamily="34" charset="0"/>
                <a:cs typeface="Arial" panose="020B0604020202020204" pitchFamily="34" charset="0"/>
              </a:rPr>
              <a:t>avoid </a:t>
            </a:r>
            <a:r>
              <a:rPr lang="en-GB" sz="2000" dirty="0">
                <a:latin typeface="Arial" panose="020B0604020202020204" pitchFamily="34" charset="0"/>
                <a:cs typeface="Arial" panose="020B0604020202020204" pitchFamily="34" charset="0"/>
              </a:rPr>
              <a:t>taking unfair </a:t>
            </a:r>
            <a:r>
              <a:rPr lang="en-GB" sz="2000" dirty="0" smtClean="0">
                <a:latin typeface="Arial" panose="020B0604020202020204" pitchFamily="34" charset="0"/>
                <a:cs typeface="Arial" panose="020B0604020202020204" pitchFamily="34" charset="0"/>
              </a:rPr>
              <a:t>advantage </a:t>
            </a:r>
            <a:r>
              <a:rPr lang="en-GB" sz="2000" dirty="0">
                <a:latin typeface="Arial" panose="020B0604020202020204" pitchFamily="34" charset="0"/>
                <a:cs typeface="Arial" panose="020B0604020202020204" pitchFamily="34" charset="0"/>
              </a:rPr>
              <a:t>of others.</a:t>
            </a: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5</a:t>
            </a:fld>
            <a:endParaRPr lang="en-GB"/>
          </a:p>
        </p:txBody>
      </p:sp>
    </p:spTree>
    <p:extLst>
      <p:ext uri="{BB962C8B-B14F-4D97-AF65-F5344CB8AC3E}">
        <p14:creationId xmlns:p14="http://schemas.microsoft.com/office/powerpoint/2010/main" val="708698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 sent you an email</a:t>
            </a:r>
            <a:endParaRPr lang="en-GB" dirty="0"/>
          </a:p>
        </p:txBody>
      </p:sp>
      <p:sp>
        <p:nvSpPr>
          <p:cNvPr id="3" name="Content Placeholder 2"/>
          <p:cNvSpPr>
            <a:spLocks noGrp="1"/>
          </p:cNvSpPr>
          <p:nvPr>
            <p:ph sz="half" idx="1"/>
          </p:nvPr>
        </p:nvSpPr>
        <p:spPr/>
        <p:txBody>
          <a:bodyPr/>
          <a:lstStyle/>
          <a:p>
            <a:r>
              <a:rPr lang="en-GB" dirty="0" smtClean="0"/>
              <a:t>Did you read it?</a:t>
            </a:r>
            <a:endParaRPr lang="en-GB" dirty="0"/>
          </a:p>
        </p:txBody>
      </p:sp>
      <p:sp>
        <p:nvSpPr>
          <p:cNvPr id="4" name="Content Placeholder 3"/>
          <p:cNvSpPr>
            <a:spLocks noGrp="1"/>
          </p:cNvSpPr>
          <p:nvPr>
            <p:ph sz="half" idx="2"/>
          </p:nvPr>
        </p:nvSpPr>
        <p:spPr/>
        <p:txBody>
          <a:bodyPr/>
          <a:lstStyle/>
          <a:p>
            <a:r>
              <a:rPr lang="en-US" dirty="0"/>
              <a:t>Read the brief and make sure you understand it. </a:t>
            </a:r>
          </a:p>
          <a:p>
            <a:r>
              <a:rPr lang="en-US" dirty="0"/>
              <a:t>Get ready for your task, organise yourself </a:t>
            </a:r>
          </a:p>
        </p:txBody>
      </p:sp>
      <p:sp>
        <p:nvSpPr>
          <p:cNvPr id="5" name="Slide Number Placeholder 4"/>
          <p:cNvSpPr>
            <a:spLocks noGrp="1"/>
          </p:cNvSpPr>
          <p:nvPr>
            <p:ph type="sldNum" sz="quarter" idx="12"/>
          </p:nvPr>
        </p:nvSpPr>
        <p:spPr/>
        <p:txBody>
          <a:bodyPr/>
          <a:lstStyle/>
          <a:p>
            <a:fld id="{C1AC07C0-4185-4980-AEF7-9C22F08CAECA}" type="slidenum">
              <a:rPr lang="en-GB" smtClean="0"/>
              <a:pPr/>
              <a:t>59</a:t>
            </a:fld>
            <a:endParaRPr lang="en-GB"/>
          </a:p>
        </p:txBody>
      </p:sp>
    </p:spTree>
    <p:extLst>
      <p:ext uri="{BB962C8B-B14F-4D97-AF65-F5344CB8AC3E}">
        <p14:creationId xmlns:p14="http://schemas.microsoft.com/office/powerpoint/2010/main" val="1655127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0 - orientation</a:t>
            </a:r>
            <a:endParaRPr lang="en-GB" dirty="0"/>
          </a:p>
        </p:txBody>
      </p:sp>
      <p:sp>
        <p:nvSpPr>
          <p:cNvPr id="3" name="Content Placeholder 2"/>
          <p:cNvSpPr>
            <a:spLocks noGrp="1"/>
          </p:cNvSpPr>
          <p:nvPr>
            <p:ph sz="half" idx="1"/>
          </p:nvPr>
        </p:nvSpPr>
        <p:spPr/>
        <p:txBody>
          <a:bodyPr/>
          <a:lstStyle/>
          <a:p>
            <a:pPr marL="0" indent="0">
              <a:spcAft>
                <a:spcPts val="100"/>
              </a:spcAft>
              <a:buNone/>
            </a:pPr>
            <a:r>
              <a:rPr lang="en-US" dirty="0" smtClean="0"/>
              <a:t>Reference manager</a:t>
            </a:r>
          </a:p>
          <a:p>
            <a:pPr lvl="1">
              <a:spcAft>
                <a:spcPts val="100"/>
              </a:spcAft>
            </a:pPr>
            <a:r>
              <a:rPr lang="en-US" dirty="0" smtClean="0"/>
              <a:t> install</a:t>
            </a:r>
          </a:p>
          <a:p>
            <a:pPr lvl="1">
              <a:spcAft>
                <a:spcPts val="100"/>
              </a:spcAft>
            </a:pPr>
            <a:r>
              <a:rPr lang="en-US" dirty="0" smtClean="0"/>
              <a:t>familiarise </a:t>
            </a:r>
          </a:p>
          <a:p>
            <a:pPr marL="0" indent="0">
              <a:spcAft>
                <a:spcPts val="100"/>
              </a:spcAft>
              <a:buNone/>
            </a:pPr>
            <a:r>
              <a:rPr lang="en-US" dirty="0" smtClean="0"/>
              <a:t>Plan </a:t>
            </a:r>
            <a:r>
              <a:rPr lang="en-US" dirty="0"/>
              <a:t>a systematic approach </a:t>
            </a:r>
            <a:endParaRPr lang="en-US" dirty="0" smtClean="0"/>
          </a:p>
          <a:p>
            <a:pPr lvl="1">
              <a:spcAft>
                <a:spcPts val="100"/>
              </a:spcAft>
            </a:pPr>
            <a:r>
              <a:rPr lang="en-US" dirty="0" smtClean="0"/>
              <a:t>schedule </a:t>
            </a:r>
            <a:r>
              <a:rPr lang="en-US" dirty="0"/>
              <a:t>your </a:t>
            </a:r>
            <a:r>
              <a:rPr lang="en-US" dirty="0" smtClean="0"/>
              <a:t>time</a:t>
            </a:r>
          </a:p>
          <a:p>
            <a:pPr lvl="1">
              <a:spcAft>
                <a:spcPts val="100"/>
              </a:spcAft>
            </a:pPr>
            <a:r>
              <a:rPr lang="en-US" dirty="0" smtClean="0"/>
              <a:t>think </a:t>
            </a:r>
            <a:r>
              <a:rPr lang="en-US" dirty="0"/>
              <a:t>about conflicting </a:t>
            </a:r>
            <a:r>
              <a:rPr lang="en-US" dirty="0" smtClean="0"/>
              <a:t>deadlines</a:t>
            </a:r>
          </a:p>
          <a:p>
            <a:pPr>
              <a:spcAft>
                <a:spcPts val="100"/>
              </a:spcAft>
            </a:pPr>
            <a:r>
              <a:rPr lang="en-US" dirty="0" smtClean="0">
                <a:hlinkClick r:id="rId2"/>
              </a:rPr>
              <a:t>https</a:t>
            </a:r>
            <a:r>
              <a:rPr lang="en-US" dirty="0">
                <a:hlinkClick r:id="rId2"/>
              </a:rPr>
              <a:t>://pacemaker.press/</a:t>
            </a:r>
            <a:r>
              <a:rPr lang="en-US" dirty="0"/>
              <a:t> may help </a:t>
            </a:r>
          </a:p>
        </p:txBody>
      </p:sp>
      <p:sp>
        <p:nvSpPr>
          <p:cNvPr id="4" name="Content Placeholder 3"/>
          <p:cNvSpPr>
            <a:spLocks noGrp="1"/>
          </p:cNvSpPr>
          <p:nvPr>
            <p:ph sz="half" idx="2"/>
          </p:nvPr>
        </p:nvSpPr>
        <p:spPr/>
        <p:txBody>
          <a:bodyPr/>
          <a:lstStyle/>
          <a:p>
            <a:pPr>
              <a:spcAft>
                <a:spcPts val="100"/>
              </a:spcAft>
            </a:pPr>
            <a:r>
              <a:rPr lang="en-US" dirty="0"/>
              <a:t>Specifically schedule time for </a:t>
            </a:r>
            <a:endParaRPr lang="en-US" dirty="0" smtClean="0"/>
          </a:p>
          <a:p>
            <a:pPr lvl="1">
              <a:spcAft>
                <a:spcPts val="100"/>
              </a:spcAft>
            </a:pPr>
            <a:r>
              <a:rPr lang="en-US" dirty="0" smtClean="0"/>
              <a:t>Orientation</a:t>
            </a:r>
          </a:p>
          <a:p>
            <a:pPr lvl="1">
              <a:spcAft>
                <a:spcPts val="100"/>
              </a:spcAft>
            </a:pPr>
            <a:r>
              <a:rPr lang="en-US" dirty="0" smtClean="0"/>
              <a:t>Research</a:t>
            </a:r>
          </a:p>
          <a:p>
            <a:pPr lvl="1">
              <a:spcAft>
                <a:spcPts val="100"/>
              </a:spcAft>
            </a:pPr>
            <a:r>
              <a:rPr lang="en-US" dirty="0"/>
              <a:t>D</a:t>
            </a:r>
            <a:r>
              <a:rPr lang="en-US" dirty="0" smtClean="0"/>
              <a:t>rafting </a:t>
            </a:r>
            <a:r>
              <a:rPr lang="en-US" dirty="0"/>
              <a:t>(best done as you </a:t>
            </a:r>
            <a:r>
              <a:rPr lang="en-US" dirty="0" smtClean="0"/>
              <a:t>go)</a:t>
            </a:r>
          </a:p>
          <a:p>
            <a:pPr lvl="1">
              <a:spcAft>
                <a:spcPts val="100"/>
              </a:spcAft>
            </a:pPr>
            <a:r>
              <a:rPr lang="en-US" dirty="0"/>
              <a:t>R</a:t>
            </a:r>
            <a:r>
              <a:rPr lang="en-US" dirty="0" smtClean="0"/>
              <a:t>evising </a:t>
            </a:r>
            <a:r>
              <a:rPr lang="en-US" dirty="0"/>
              <a:t>and final </a:t>
            </a:r>
            <a:r>
              <a:rPr lang="en-US" dirty="0" smtClean="0"/>
              <a:t>checking</a:t>
            </a:r>
            <a:endParaRPr lang="en-US" dirty="0"/>
          </a:p>
        </p:txBody>
      </p:sp>
      <p:sp>
        <p:nvSpPr>
          <p:cNvPr id="6" name="Rectangle 5"/>
          <p:cNvSpPr/>
          <p:nvPr/>
        </p:nvSpPr>
        <p:spPr>
          <a:xfrm>
            <a:off x="-108520" y="5808271"/>
            <a:ext cx="92525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Aft>
                <a:spcPts val="100"/>
              </a:spcAft>
            </a:pPr>
            <a:r>
              <a:rPr lang="en-US" sz="2400" dirty="0"/>
              <a:t>Make sure you know when the interim and final deadlines are</a:t>
            </a:r>
          </a:p>
        </p:txBody>
      </p:sp>
      <p:sp>
        <p:nvSpPr>
          <p:cNvPr id="5" name="Slide Number Placeholder 4"/>
          <p:cNvSpPr>
            <a:spLocks noGrp="1"/>
          </p:cNvSpPr>
          <p:nvPr>
            <p:ph type="sldNum" sz="quarter" idx="12"/>
          </p:nvPr>
        </p:nvSpPr>
        <p:spPr/>
        <p:txBody>
          <a:bodyPr/>
          <a:lstStyle/>
          <a:p>
            <a:fld id="{C1AC07C0-4185-4980-AEF7-9C22F08CAECA}" type="slidenum">
              <a:rPr lang="en-GB" smtClean="0"/>
              <a:pPr/>
              <a:t>60</a:t>
            </a:fld>
            <a:endParaRPr lang="en-GB"/>
          </a:p>
        </p:txBody>
      </p:sp>
    </p:spTree>
    <p:extLst>
      <p:ext uri="{BB962C8B-B14F-4D97-AF65-F5344CB8AC3E}">
        <p14:creationId xmlns:p14="http://schemas.microsoft.com/office/powerpoint/2010/main" val="1375809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Evaluate your references as you go</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0700"/>
            <a:ext cx="9144000" cy="3256990"/>
          </a:xfrm>
          <a:prstGeom prst="rect">
            <a:avLst/>
          </a:prstGeom>
        </p:spPr>
      </p:pic>
      <p:sp>
        <p:nvSpPr>
          <p:cNvPr id="5" name="Rectangle 4"/>
          <p:cNvSpPr/>
          <p:nvPr/>
        </p:nvSpPr>
        <p:spPr>
          <a:xfrm>
            <a:off x="-108520" y="5859179"/>
            <a:ext cx="92525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400" dirty="0" smtClean="0"/>
              <a:t>And make sure you store them in your reference manager!</a:t>
            </a:r>
            <a:endParaRPr lang="en-GB" sz="2400" dirty="0"/>
          </a:p>
        </p:txBody>
      </p:sp>
      <p:sp>
        <p:nvSpPr>
          <p:cNvPr id="2" name="Slide Number Placeholder 1"/>
          <p:cNvSpPr>
            <a:spLocks noGrp="1"/>
          </p:cNvSpPr>
          <p:nvPr>
            <p:ph type="sldNum" sz="quarter" idx="12"/>
          </p:nvPr>
        </p:nvSpPr>
        <p:spPr/>
        <p:txBody>
          <a:bodyPr/>
          <a:lstStyle/>
          <a:p>
            <a:fld id="{DDE2B00E-0011-4642-9C0D-3293ED573B49}" type="slidenum">
              <a:rPr lang="en-GB" smtClean="0"/>
              <a:pPr/>
              <a:t>61</a:t>
            </a:fld>
            <a:endParaRPr lang="en-GB"/>
          </a:p>
        </p:txBody>
      </p:sp>
    </p:spTree>
    <p:extLst>
      <p:ext uri="{BB962C8B-B14F-4D97-AF65-F5344CB8AC3E}">
        <p14:creationId xmlns:p14="http://schemas.microsoft.com/office/powerpoint/2010/main" val="1275637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8760"/>
            <a:ext cx="8997084" cy="4948397"/>
          </a:xfrm>
        </p:spPr>
      </p:pic>
      <p:sp>
        <p:nvSpPr>
          <p:cNvPr id="3" name="Slide Number Placeholder 2"/>
          <p:cNvSpPr>
            <a:spLocks noGrp="1"/>
          </p:cNvSpPr>
          <p:nvPr>
            <p:ph type="sldNum" sz="quarter" idx="12"/>
          </p:nvPr>
        </p:nvSpPr>
        <p:spPr/>
        <p:txBody>
          <a:bodyPr/>
          <a:lstStyle/>
          <a:p>
            <a:fld id="{6CB76B4D-260D-4EC1-9A8A-CDDCEAC88FCA}" type="slidenum">
              <a:rPr lang="en-GB" smtClean="0"/>
              <a:pPr/>
              <a:t>62</a:t>
            </a:fld>
            <a:endParaRPr lang="en-GB"/>
          </a:p>
        </p:txBody>
      </p:sp>
    </p:spTree>
    <p:extLst>
      <p:ext uri="{BB962C8B-B14F-4D97-AF65-F5344CB8AC3E}">
        <p14:creationId xmlns:p14="http://schemas.microsoft.com/office/powerpoint/2010/main" val="1311895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746" y="1700213"/>
            <a:ext cx="7272507" cy="4114800"/>
          </a:xfrm>
        </p:spPr>
      </p:pic>
      <p:sp>
        <p:nvSpPr>
          <p:cNvPr id="3" name="Slide Number Placeholder 2"/>
          <p:cNvSpPr>
            <a:spLocks noGrp="1"/>
          </p:cNvSpPr>
          <p:nvPr>
            <p:ph type="sldNum" sz="quarter" idx="12"/>
          </p:nvPr>
        </p:nvSpPr>
        <p:spPr/>
        <p:txBody>
          <a:bodyPr/>
          <a:lstStyle/>
          <a:p>
            <a:fld id="{6CB76B4D-260D-4EC1-9A8A-CDDCEAC88FCA}" type="slidenum">
              <a:rPr lang="en-GB" smtClean="0"/>
              <a:pPr/>
              <a:t>63</a:t>
            </a:fld>
            <a:endParaRPr lang="en-GB"/>
          </a:p>
        </p:txBody>
      </p:sp>
    </p:spTree>
    <p:extLst>
      <p:ext uri="{BB962C8B-B14F-4D97-AF65-F5344CB8AC3E}">
        <p14:creationId xmlns:p14="http://schemas.microsoft.com/office/powerpoint/2010/main" val="808005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Readings</a:t>
            </a:r>
            <a:endParaRPr lang="en-GB" dirty="0"/>
          </a:p>
        </p:txBody>
      </p:sp>
      <p:sp>
        <p:nvSpPr>
          <p:cNvPr id="3" name="Content Placeholder 2"/>
          <p:cNvSpPr>
            <a:spLocks noGrp="1"/>
          </p:cNvSpPr>
          <p:nvPr>
            <p:ph idx="1"/>
          </p:nvPr>
        </p:nvSpPr>
        <p:spPr/>
        <p:txBody>
          <a:bodyPr/>
          <a:lstStyle/>
          <a:p>
            <a:pPr>
              <a:spcAft>
                <a:spcPts val="300"/>
              </a:spcAft>
            </a:pPr>
            <a:r>
              <a:rPr lang="en-US" sz="1600" dirty="0" smtClean="0"/>
              <a:t>Dunleavy</a:t>
            </a:r>
            <a:r>
              <a:rPr lang="en-US" sz="1600" dirty="0"/>
              <a:t>, 2014, doing a quick literature review </a:t>
            </a:r>
          </a:p>
          <a:p>
            <a:pPr>
              <a:spcAft>
                <a:spcPts val="300"/>
              </a:spcAft>
            </a:pPr>
            <a:r>
              <a:rPr lang="en-US" sz="1600" dirty="0">
                <a:hlinkClick r:id="rId2"/>
              </a:rPr>
              <a:t>https://medium.com/advice-and-help-in-authoring-a-phd-or-non-fiction/doing-a-quick-literature-review-f94700f947ce#.aea9ztz05</a:t>
            </a:r>
            <a:r>
              <a:rPr lang="en-US" sz="1600" dirty="0"/>
              <a:t> </a:t>
            </a:r>
          </a:p>
          <a:p>
            <a:pPr>
              <a:spcAft>
                <a:spcPts val="300"/>
              </a:spcAft>
            </a:pPr>
            <a:r>
              <a:rPr lang="en-US" sz="1600" dirty="0" err="1"/>
              <a:t>Keshav</a:t>
            </a:r>
            <a:r>
              <a:rPr lang="en-US" sz="1600" dirty="0"/>
              <a:t>, 2007, How to read a paper </a:t>
            </a:r>
          </a:p>
          <a:p>
            <a:pPr>
              <a:spcAft>
                <a:spcPts val="300"/>
              </a:spcAft>
            </a:pPr>
            <a:r>
              <a:rPr lang="en-US" sz="1600" dirty="0">
                <a:hlinkClick r:id="rId3"/>
              </a:rPr>
              <a:t>http://ccr.sigcomm.org/online/files/p83-keshavA.pdf</a:t>
            </a:r>
            <a:r>
              <a:rPr lang="en-US" sz="1600" dirty="0"/>
              <a:t> </a:t>
            </a:r>
          </a:p>
          <a:p>
            <a:pPr>
              <a:spcAft>
                <a:spcPts val="300"/>
              </a:spcAft>
            </a:pPr>
            <a:r>
              <a:rPr lang="en-US" sz="1600" dirty="0"/>
              <a:t>OU, 2007, How to read a paper - Workflow </a:t>
            </a:r>
          </a:p>
          <a:p>
            <a:pPr>
              <a:spcAft>
                <a:spcPts val="300"/>
              </a:spcAft>
            </a:pPr>
            <a:r>
              <a:rPr lang="en-US" sz="1600" dirty="0">
                <a:hlinkClick r:id="rId4" invalidUrl="http://www.open.edu/openlearn/ocw/pluginfile.php/420119/mod_resource/content/3/Keshav- How to read a paper workflow.pdf"/>
              </a:rPr>
              <a:t>http://www.open.edu/openlearn/ocw/pluginfile.php/420119/mod_resource/content/3/Keshav-%20How%20to%20read%20a%20paper%20workflow.pdf</a:t>
            </a:r>
            <a:r>
              <a:rPr lang="en-US" sz="1600" dirty="0"/>
              <a:t> </a:t>
            </a:r>
          </a:p>
          <a:p>
            <a:pPr>
              <a:spcAft>
                <a:spcPts val="300"/>
              </a:spcAft>
            </a:pPr>
            <a:r>
              <a:rPr lang="en-US" sz="1600" dirty="0"/>
              <a:t>Davis, 2007, How to review a paper </a:t>
            </a:r>
          </a:p>
          <a:p>
            <a:pPr>
              <a:spcAft>
                <a:spcPts val="300"/>
              </a:spcAft>
            </a:pPr>
            <a:r>
              <a:rPr lang="en-US" sz="1600" dirty="0">
                <a:hlinkClick r:id="rId5"/>
              </a:rPr>
              <a:t>http://users.ecs.soton.ac.uk/hcd/reviewing.html</a:t>
            </a:r>
            <a:r>
              <a:rPr lang="en-US" sz="1600" dirty="0"/>
              <a:t> </a:t>
            </a:r>
          </a:p>
          <a:p>
            <a:pPr>
              <a:spcAft>
                <a:spcPts val="300"/>
              </a:spcAft>
            </a:pPr>
            <a:r>
              <a:rPr lang="en-US" sz="1600" dirty="0" err="1"/>
              <a:t>Mitzenmacher</a:t>
            </a:r>
            <a:r>
              <a:rPr lang="en-US" sz="1600" dirty="0"/>
              <a:t>, </a:t>
            </a:r>
            <a:r>
              <a:rPr lang="en-US" sz="1600" dirty="0" err="1"/>
              <a:t>n.d.</a:t>
            </a:r>
            <a:r>
              <a:rPr lang="en-US" sz="1600" dirty="0"/>
              <a:t> How to read a research paper </a:t>
            </a:r>
          </a:p>
          <a:p>
            <a:pPr>
              <a:spcAft>
                <a:spcPts val="300"/>
              </a:spcAft>
            </a:pPr>
            <a:r>
              <a:rPr lang="en-US" sz="1600" dirty="0">
                <a:hlinkClick r:id="rId6"/>
              </a:rPr>
              <a:t>http://www.eecs.harvard.edu/~michaelm/postscripts/ReadPaper.pdf</a:t>
            </a:r>
            <a:r>
              <a:rPr lang="en-US" sz="1600" dirty="0"/>
              <a:t> </a:t>
            </a:r>
            <a:endParaRPr lang="en-US" sz="1600" dirty="0" smtClean="0"/>
          </a:p>
        </p:txBody>
      </p:sp>
      <p:sp>
        <p:nvSpPr>
          <p:cNvPr id="4" name="Slide Number Placeholder 3"/>
          <p:cNvSpPr>
            <a:spLocks noGrp="1"/>
          </p:cNvSpPr>
          <p:nvPr>
            <p:ph type="sldNum" sz="quarter" idx="12"/>
          </p:nvPr>
        </p:nvSpPr>
        <p:spPr/>
        <p:txBody>
          <a:bodyPr/>
          <a:lstStyle/>
          <a:p>
            <a:fld id="{6CB76B4D-260D-4EC1-9A8A-CDDCEAC88FCA}" type="slidenum">
              <a:rPr lang="en-GB" smtClean="0"/>
              <a:pPr/>
              <a:t>64</a:t>
            </a:fld>
            <a:endParaRPr lang="en-GB"/>
          </a:p>
        </p:txBody>
      </p:sp>
    </p:spTree>
    <p:extLst>
      <p:ext uri="{BB962C8B-B14F-4D97-AF65-F5344CB8AC3E}">
        <p14:creationId xmlns:p14="http://schemas.microsoft.com/office/powerpoint/2010/main" val="1615120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sz="1600"/>
              <a:t>Videos: </a:t>
            </a:r>
          </a:p>
          <a:p>
            <a:r>
              <a:rPr lang="en-US" sz="1600"/>
              <a:t>Lecture from a Microsoft scientist at Cambridge about doing research - pitched at a higher level than you but still very relevant, interesting and motivation </a:t>
            </a:r>
          </a:p>
          <a:p>
            <a:r>
              <a:rPr lang="en-US" sz="1600">
                <a:hlinkClick r:id="rId2"/>
              </a:rPr>
              <a:t>https://www.youtube.com/watch?v=g3dkRsTqdDA</a:t>
            </a:r>
            <a:r>
              <a:rPr lang="en-US" sz="1600"/>
              <a:t> </a:t>
            </a:r>
          </a:p>
        </p:txBody>
      </p:sp>
      <p:sp>
        <p:nvSpPr>
          <p:cNvPr id="4" name="Slide Number Placeholder 3"/>
          <p:cNvSpPr>
            <a:spLocks noGrp="1"/>
          </p:cNvSpPr>
          <p:nvPr>
            <p:ph type="sldNum" sz="quarter" idx="12"/>
          </p:nvPr>
        </p:nvSpPr>
        <p:spPr/>
        <p:txBody>
          <a:bodyPr/>
          <a:lstStyle/>
          <a:p>
            <a:fld id="{6CB76B4D-260D-4EC1-9A8A-CDDCEAC88FCA}" type="slidenum">
              <a:rPr lang="en-GB" smtClean="0"/>
              <a:pPr/>
              <a:t>65</a:t>
            </a:fld>
            <a:endParaRPr lang="en-GB"/>
          </a:p>
        </p:txBody>
      </p:sp>
    </p:spTree>
    <p:extLst>
      <p:ext uri="{BB962C8B-B14F-4D97-AF65-F5344CB8AC3E}">
        <p14:creationId xmlns:p14="http://schemas.microsoft.com/office/powerpoint/2010/main" val="1130676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Stage </a:t>
            </a:r>
            <a:r>
              <a:rPr lang="en-US" sz="3600"/>
              <a:t>1 </a:t>
            </a:r>
            <a:r>
              <a:rPr lang="en-US" sz="3600" smtClean="0"/>
              <a:t>orientation</a:t>
            </a:r>
            <a:endParaRPr lang="en-US" sz="3600"/>
          </a:p>
        </p:txBody>
      </p:sp>
      <p:sp>
        <p:nvSpPr>
          <p:cNvPr id="3" name="Content Placeholder 2"/>
          <p:cNvSpPr>
            <a:spLocks noGrp="1"/>
          </p:cNvSpPr>
          <p:nvPr>
            <p:ph idx="1"/>
          </p:nvPr>
        </p:nvSpPr>
        <p:spPr/>
        <p:txBody>
          <a:bodyPr/>
          <a:lstStyle/>
          <a:p>
            <a:r>
              <a:rPr lang="en-US" sz="1600" smtClean="0"/>
              <a:t>Find </a:t>
            </a:r>
            <a:r>
              <a:rPr lang="en-US" sz="1600"/>
              <a:t>out more about your topic. Use all the generic research tools at your disposal. </a:t>
            </a:r>
          </a:p>
          <a:p>
            <a:r>
              <a:rPr lang="en-US" sz="1600"/>
              <a:t>Discuss the topic, read and re-read the brief to make sure you understand it. </a:t>
            </a:r>
          </a:p>
          <a:p>
            <a:r>
              <a:rPr lang="en-US" sz="1600"/>
              <a:t>Turn the brief into an abstract. </a:t>
            </a:r>
            <a:endParaRPr lang="en-US" sz="1600" smtClean="0"/>
          </a:p>
          <a:p>
            <a:r>
              <a:rPr lang="en-US" sz="1600" smtClean="0"/>
              <a:t>You </a:t>
            </a:r>
            <a:r>
              <a:rPr lang="en-US" sz="1600"/>
              <a:t>will be able to write the whole of the abstract in a draft form, </a:t>
            </a:r>
            <a:endParaRPr lang="en-US" sz="1600" smtClean="0"/>
          </a:p>
          <a:p>
            <a:r>
              <a:rPr lang="en-US" sz="1600" smtClean="0"/>
              <a:t>The </a:t>
            </a:r>
            <a:r>
              <a:rPr lang="en-US" sz="1600"/>
              <a:t>final section will be tentative saying what you propose to do in general terms, or even includes some speculation </a:t>
            </a:r>
            <a:r>
              <a:rPr lang="en-US" sz="1600" err="1"/>
              <a:t>e.g</a:t>
            </a:r>
            <a:r>
              <a:rPr lang="en-US" sz="1600"/>
              <a:t> “the report concludes with a set of xxx recommendations </a:t>
            </a:r>
            <a:r>
              <a:rPr lang="en-US" sz="1600" err="1"/>
              <a:t>focussing</a:t>
            </a:r>
            <a:r>
              <a:rPr lang="en-US" sz="1600"/>
              <a:t> on </a:t>
            </a:r>
            <a:r>
              <a:rPr lang="en-US" sz="1600" err="1"/>
              <a:t>xxxxx</a:t>
            </a:r>
            <a:r>
              <a:rPr lang="en-US" sz="1600"/>
              <a:t>” Obviously it cant say what you found out because you have not done the work yet, but it should reassure us that you know what you are going to be investigating. </a:t>
            </a:r>
          </a:p>
        </p:txBody>
      </p:sp>
      <p:sp>
        <p:nvSpPr>
          <p:cNvPr id="4" name="Slide Number Placeholder 3"/>
          <p:cNvSpPr>
            <a:spLocks noGrp="1"/>
          </p:cNvSpPr>
          <p:nvPr>
            <p:ph type="sldNum" sz="quarter" idx="12"/>
          </p:nvPr>
        </p:nvSpPr>
        <p:spPr/>
        <p:txBody>
          <a:bodyPr/>
          <a:lstStyle/>
          <a:p>
            <a:fld id="{6CB76B4D-260D-4EC1-9A8A-CDDCEAC88FCA}" type="slidenum">
              <a:rPr lang="en-GB" smtClean="0"/>
              <a:pPr/>
              <a:t>66</a:t>
            </a:fld>
            <a:endParaRPr lang="en-GB"/>
          </a:p>
        </p:txBody>
      </p:sp>
    </p:spTree>
    <p:extLst>
      <p:ext uri="{BB962C8B-B14F-4D97-AF65-F5344CB8AC3E}">
        <p14:creationId xmlns:p14="http://schemas.microsoft.com/office/powerpoint/2010/main" val="195613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Advice:</a:t>
            </a:r>
            <a:endParaRPr lang="en-GB"/>
          </a:p>
        </p:txBody>
      </p:sp>
      <p:sp>
        <p:nvSpPr>
          <p:cNvPr id="3" name="Content Placeholder 2"/>
          <p:cNvSpPr>
            <a:spLocks noGrp="1"/>
          </p:cNvSpPr>
          <p:nvPr>
            <p:ph idx="1"/>
          </p:nvPr>
        </p:nvSpPr>
        <p:spPr/>
        <p:txBody>
          <a:bodyPr/>
          <a:lstStyle/>
          <a:p>
            <a:r>
              <a:rPr lang="en-GB" smtClean="0">
                <a:latin typeface="Arial" panose="020B0604020202020204" pitchFamily="34" charset="0"/>
                <a:cs typeface="Arial" panose="020B0604020202020204" pitchFamily="34" charset="0"/>
              </a:rPr>
              <a:t>There is a large amount of content in these slides</a:t>
            </a:r>
          </a:p>
          <a:p>
            <a:r>
              <a:rPr lang="en-GB" smtClean="0">
                <a:latin typeface="Arial" panose="020B0604020202020204" pitchFamily="34" charset="0"/>
                <a:cs typeface="Arial" panose="020B0604020202020204" pitchFamily="34" charset="0"/>
              </a:rPr>
              <a:t>As well as paying attention during the lecture you are advised to:</a:t>
            </a:r>
          </a:p>
          <a:p>
            <a:pPr lvl="1"/>
            <a:r>
              <a:rPr lang="en-GB" smtClean="0">
                <a:latin typeface="Arial" panose="020B0604020202020204" pitchFamily="34" charset="0"/>
                <a:cs typeface="Arial" panose="020B0604020202020204" pitchFamily="34" charset="0"/>
              </a:rPr>
              <a:t>Read the slides carefully after the lecture</a:t>
            </a:r>
          </a:p>
          <a:p>
            <a:pPr lvl="1"/>
            <a:r>
              <a:rPr lang="en-GB" smtClean="0">
                <a:latin typeface="Arial" panose="020B0604020202020204" pitchFamily="34" charset="0"/>
                <a:cs typeface="Arial" panose="020B0604020202020204" pitchFamily="34" charset="0"/>
              </a:rPr>
              <a:t>Discuss with your friends anything you do not think you completely understand</a:t>
            </a:r>
          </a:p>
          <a:p>
            <a:pPr lvl="1"/>
            <a:r>
              <a:rPr lang="en-GB" smtClean="0">
                <a:latin typeface="Arial" panose="020B0604020202020204" pitchFamily="34" charset="0"/>
                <a:cs typeface="Arial" panose="020B0604020202020204" pitchFamily="34" charset="0"/>
              </a:rPr>
              <a:t>Take the academic integrity test </a:t>
            </a:r>
            <a:br>
              <a:rPr lang="en-GB" smtClean="0">
                <a:latin typeface="Arial" panose="020B0604020202020204" pitchFamily="34" charset="0"/>
                <a:cs typeface="Arial" panose="020B0604020202020204" pitchFamily="34" charset="0"/>
              </a:rPr>
            </a:br>
            <a:r>
              <a:rPr lang="en-GB" smtClean="0">
                <a:latin typeface="Arial" panose="020B0604020202020204" pitchFamily="34" charset="0"/>
                <a:cs typeface="Arial" panose="020B0604020202020204" pitchFamily="34" charset="0"/>
              </a:rPr>
              <a:t>and repeat until you pass </a:t>
            </a:r>
            <a:r>
              <a:rPr lang="en-GB" smtClean="0">
                <a:latin typeface="Arial" panose="020B0604020202020204" pitchFamily="34" charset="0"/>
                <a:cs typeface="Arial" panose="020B0604020202020204" pitchFamily="34" charset="0"/>
                <a:sym typeface="Wingdings"/>
              </a:rPr>
              <a:t></a:t>
            </a:r>
            <a:endParaRPr lang="en-GB"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CB76B4D-260D-4EC1-9A8A-CDDCEAC88FCA}" type="slidenum">
              <a:rPr lang="en-GB" smtClean="0"/>
              <a:pPr/>
              <a:t>67</a:t>
            </a:fld>
            <a:endParaRPr lang="en-GB"/>
          </a:p>
        </p:txBody>
      </p:sp>
    </p:spTree>
    <p:extLst>
      <p:ext uri="{BB962C8B-B14F-4D97-AF65-F5344CB8AC3E}">
        <p14:creationId xmlns:p14="http://schemas.microsoft.com/office/powerpoint/2010/main" val="2030484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mtClean="0">
                <a:latin typeface="Arial" panose="020B0604020202020204" pitchFamily="34" charset="0"/>
                <a:cs typeface="Arial" panose="020B0604020202020204" pitchFamily="34" charset="0"/>
              </a:rPr>
              <a:t>Acknowledging Ownership</a:t>
            </a:r>
            <a:endParaRPr lang="en-US">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p:txBody>
          <a:bodyPr/>
          <a:lstStyle/>
          <a:p>
            <a:r>
              <a:rPr lang="en-GB" smtClean="0">
                <a:latin typeface="Arial" panose="020B0604020202020204" pitchFamily="34" charset="0"/>
                <a:cs typeface="Arial" panose="020B0604020202020204" pitchFamily="34" charset="0"/>
              </a:rPr>
              <a:t>Professional </a:t>
            </a:r>
            <a:r>
              <a:rPr lang="en-GB">
                <a:latin typeface="Arial" panose="020B0604020202020204" pitchFamily="34" charset="0"/>
                <a:cs typeface="Arial" panose="020B0604020202020204" pitchFamily="34" charset="0"/>
              </a:rPr>
              <a:t>D</a:t>
            </a:r>
            <a:r>
              <a:rPr lang="en-GB" smtClean="0">
                <a:latin typeface="Arial" panose="020B0604020202020204" pitchFamily="34" charset="0"/>
                <a:cs typeface="Arial" panose="020B0604020202020204" pitchFamily="34" charset="0"/>
              </a:rPr>
              <a:t>evelopment (COMP1205)</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844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Summary of regulations - AVOID</a:t>
            </a:r>
            <a:r>
              <a:rPr lang="en-GB" altLang="en-US" dirty="0" smtClean="0">
                <a:ea typeface="ＭＳ Ｐゴシック" pitchFamily="34" charset="-128"/>
              </a:rPr>
              <a:t/>
            </a:r>
            <a:br>
              <a:rPr lang="en-GB" altLang="en-US" dirty="0" smtClean="0">
                <a:ea typeface="ＭＳ Ｐゴシック" pitchFamily="34" charset="-128"/>
              </a:rPr>
            </a:br>
            <a:endParaRPr lang="en-US" altLang="en-US" dirty="0" smtClean="0">
              <a:ea typeface="ＭＳ Ｐゴシック" pitchFamily="34" charset="-128"/>
            </a:endParaRPr>
          </a:p>
        </p:txBody>
      </p:sp>
      <p:sp>
        <p:nvSpPr>
          <p:cNvPr id="48130" name="Rectangle 3"/>
          <p:cNvSpPr>
            <a:spLocks noGrp="1" noChangeArrowheads="1"/>
          </p:cNvSpPr>
          <p:nvPr>
            <p:ph idx="1"/>
          </p:nvPr>
        </p:nvSpPr>
        <p:spPr>
          <a:xfrm>
            <a:off x="-108520" y="1556792"/>
            <a:ext cx="9252520" cy="5209133"/>
          </a:xfrm>
        </p:spPr>
        <p:style>
          <a:lnRef idx="1">
            <a:schemeClr val="accent1"/>
          </a:lnRef>
          <a:fillRef idx="2">
            <a:schemeClr val="accent1"/>
          </a:fillRef>
          <a:effectRef idx="1">
            <a:schemeClr val="accent1"/>
          </a:effectRef>
          <a:fontRef idx="minor">
            <a:schemeClr val="dk1"/>
          </a:fontRef>
        </p:style>
        <p:txBody>
          <a:bodyPr>
            <a:noAutofit/>
          </a:bodyPr>
          <a:lstStyle/>
          <a:p>
            <a:pPr marL="269875" indent="-269875">
              <a:lnSpc>
                <a:spcPct val="120000"/>
              </a:lnSpc>
              <a:buFont typeface="Arial" charset="0"/>
              <a:buChar char="•"/>
              <a:defRPr/>
            </a:pPr>
            <a:r>
              <a:rPr lang="en-GB" sz="2000" b="1" dirty="0" smtClean="0">
                <a:solidFill>
                  <a:srgbClr val="7030A0"/>
                </a:solidFill>
                <a:latin typeface="Arial" panose="020B0604020202020204" pitchFamily="34" charset="0"/>
                <a:cs typeface="Arial" panose="020B0604020202020204" pitchFamily="34" charset="0"/>
              </a:rPr>
              <a:t>Plagiarism: </a:t>
            </a:r>
            <a:r>
              <a:rPr lang="en-GB" sz="2000" dirty="0" smtClean="0">
                <a:latin typeface="Arial" panose="020B0604020202020204" pitchFamily="34" charset="0"/>
                <a:cs typeface="Arial" panose="020B0604020202020204" pitchFamily="34" charset="0"/>
              </a:rPr>
              <a:t>copying or paraphrasing without acknowledgement material attributable to, or the intellectual property of, someone else.</a:t>
            </a:r>
          </a:p>
          <a:p>
            <a:pPr marL="269875" indent="-269875">
              <a:lnSpc>
                <a:spcPct val="120000"/>
              </a:lnSpc>
              <a:buFont typeface="Arial" charset="0"/>
              <a:buChar char="•"/>
              <a:defRPr/>
            </a:pPr>
            <a:r>
              <a:rPr lang="en-GB" sz="2000" b="1" dirty="0" smtClean="0">
                <a:solidFill>
                  <a:srgbClr val="7030A0"/>
                </a:solidFill>
                <a:latin typeface="Arial" panose="020B0604020202020204" pitchFamily="34" charset="0"/>
                <a:cs typeface="Arial" panose="020B0604020202020204" pitchFamily="34" charset="0"/>
              </a:rPr>
              <a:t>Collusion: </a:t>
            </a:r>
            <a:r>
              <a:rPr lang="en-GB" sz="2000" dirty="0" smtClean="0">
                <a:latin typeface="Arial" panose="020B0604020202020204" pitchFamily="34" charset="0"/>
                <a:cs typeface="Arial" panose="020B0604020202020204" pitchFamily="34" charset="0"/>
              </a:rPr>
              <a:t>submitting work that was produced in collaboration with others, without declaration.</a:t>
            </a:r>
          </a:p>
          <a:p>
            <a:pPr marL="269875" indent="-269875">
              <a:lnSpc>
                <a:spcPct val="120000"/>
              </a:lnSpc>
              <a:buFont typeface="Arial" charset="0"/>
              <a:buChar char="•"/>
              <a:defRPr/>
            </a:pPr>
            <a:r>
              <a:rPr lang="en-GB" sz="2000" b="1" dirty="0" smtClean="0">
                <a:solidFill>
                  <a:srgbClr val="7030A0"/>
                </a:solidFill>
                <a:latin typeface="Arial" panose="020B0604020202020204" pitchFamily="34" charset="0"/>
                <a:cs typeface="Arial" panose="020B0604020202020204" pitchFamily="34" charset="0"/>
              </a:rPr>
              <a:t>Cheating: </a:t>
            </a:r>
            <a:r>
              <a:rPr lang="en-GB" sz="2000" dirty="0" smtClean="0">
                <a:latin typeface="Arial" panose="020B0604020202020204" pitchFamily="34" charset="0"/>
                <a:cs typeface="Arial" panose="020B0604020202020204" pitchFamily="34" charset="0"/>
              </a:rPr>
              <a:t>gaining unfair advantage for yourself or another, e.g., by </a:t>
            </a:r>
            <a:r>
              <a:rPr lang="en-GB" sz="2000" b="1" dirty="0" smtClean="0">
                <a:solidFill>
                  <a:srgbClr val="7030A0"/>
                </a:solidFill>
                <a:latin typeface="Arial" panose="020B0604020202020204" pitchFamily="34" charset="0"/>
                <a:cs typeface="Arial" panose="020B0604020202020204" pitchFamily="34" charset="0"/>
              </a:rPr>
              <a:t>ghosting</a:t>
            </a:r>
            <a:r>
              <a:rPr lang="en-GB" sz="2000" dirty="0" smtClean="0">
                <a:latin typeface="Arial" panose="020B0604020202020204" pitchFamily="34" charset="0"/>
                <a:cs typeface="Arial" panose="020B0604020202020204" pitchFamily="34" charset="0"/>
              </a:rPr>
              <a:t>: submitting work produced for you by someone else.</a:t>
            </a:r>
          </a:p>
          <a:p>
            <a:pPr marL="269875" indent="-269875">
              <a:lnSpc>
                <a:spcPct val="120000"/>
              </a:lnSpc>
              <a:buFont typeface="Arial" charset="0"/>
              <a:buChar char="•"/>
              <a:defRPr/>
            </a:pPr>
            <a:r>
              <a:rPr lang="en-GB" sz="2000" b="1" dirty="0" smtClean="0">
                <a:solidFill>
                  <a:srgbClr val="7030A0"/>
                </a:solidFill>
                <a:latin typeface="Arial" panose="020B0604020202020204" pitchFamily="34" charset="0"/>
                <a:cs typeface="Arial" panose="020B0604020202020204" pitchFamily="34" charset="0"/>
              </a:rPr>
              <a:t>Falsification</a:t>
            </a:r>
            <a:r>
              <a:rPr lang="en-GB" sz="2000" dirty="0" smtClean="0">
                <a:solidFill>
                  <a:srgbClr val="7030A0"/>
                </a:solidFill>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presenting fictitious or distorted data, making false claims.</a:t>
            </a:r>
          </a:p>
          <a:p>
            <a:pPr marL="269875" indent="-269875">
              <a:lnSpc>
                <a:spcPct val="120000"/>
              </a:lnSpc>
              <a:buFont typeface="Arial" charset="0"/>
              <a:buChar char="•"/>
              <a:defRPr/>
            </a:pPr>
            <a:r>
              <a:rPr lang="en-GB" sz="2000" b="1" dirty="0" smtClean="0">
                <a:solidFill>
                  <a:srgbClr val="7030A0"/>
                </a:solidFill>
                <a:latin typeface="Arial" panose="020B0604020202020204" pitchFamily="34" charset="0"/>
                <a:cs typeface="Arial" panose="020B0604020202020204" pitchFamily="34" charset="0"/>
              </a:rPr>
              <a:t>Recycling:</a:t>
            </a:r>
            <a:r>
              <a:rPr lang="en-GB" sz="2000" dirty="0" smtClean="0">
                <a:solidFill>
                  <a:srgbClr val="FF6600"/>
                </a:solidFill>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reusing your own work without declaring you have done so.</a:t>
            </a:r>
          </a:p>
          <a:p>
            <a:pPr marL="269875" indent="-269875">
              <a:lnSpc>
                <a:spcPct val="120000"/>
              </a:lnSpc>
              <a:buFont typeface="Arial" charset="0"/>
              <a:buChar char="•"/>
              <a:defRPr/>
            </a:pPr>
            <a:r>
              <a:rPr lang="en-US" sz="2000" b="1" dirty="0" smtClean="0">
                <a:solidFill>
                  <a:srgbClr val="7030A0"/>
                </a:solidFill>
                <a:latin typeface="Arial" panose="020B0604020202020204" pitchFamily="34" charset="0"/>
                <a:cs typeface="Arial" panose="020B0604020202020204" pitchFamily="34" charset="0"/>
              </a:rPr>
              <a:t>Breaching ethical standards: </a:t>
            </a:r>
            <a:r>
              <a:rPr lang="en-US" sz="2000" dirty="0" smtClean="0">
                <a:solidFill>
                  <a:srgbClr val="323D43"/>
                </a:solidFill>
                <a:latin typeface="Arial" panose="020B0604020202020204" pitchFamily="34" charset="0"/>
                <a:cs typeface="Arial" panose="020B0604020202020204" pitchFamily="34" charset="0"/>
              </a:rPr>
              <a:t>failing to seek ethical approval for research/studies that involve humans or their data</a:t>
            </a:r>
            <a:endParaRPr lang="en-GB" sz="2000" dirty="0" smtClean="0">
              <a:solidFill>
                <a:schemeClr val="bg2"/>
              </a:solidFill>
            </a:endParaRPr>
          </a:p>
        </p:txBody>
      </p:sp>
      <p:sp>
        <p:nvSpPr>
          <p:cNvPr id="2" name="Slide Number Placeholder 1"/>
          <p:cNvSpPr>
            <a:spLocks noGrp="1"/>
          </p:cNvSpPr>
          <p:nvPr>
            <p:ph type="sldNum" sz="quarter" idx="12"/>
          </p:nvPr>
        </p:nvSpPr>
        <p:spPr/>
        <p:txBody>
          <a:bodyPr/>
          <a:lstStyle/>
          <a:p>
            <a:fld id="{6CB76B4D-260D-4EC1-9A8A-CDDCEAC88FCA}" type="slidenum">
              <a:rPr lang="en-GB" smtClean="0"/>
              <a:pPr/>
              <a:t>6</a:t>
            </a:fld>
            <a:endParaRPr lang="en-GB"/>
          </a:p>
        </p:txBody>
      </p:sp>
    </p:spTree>
    <p:extLst>
      <p:ext uri="{BB962C8B-B14F-4D97-AF65-F5344CB8AC3E}">
        <p14:creationId xmlns:p14="http://schemas.microsoft.com/office/powerpoint/2010/main" val="4012194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ln/>
        </p:spPr>
        <p:txBody>
          <a:bodyPr/>
          <a:lstStyle/>
          <a:p>
            <a:pPr eaLnBrk="1" hangingPunct="1"/>
            <a:r>
              <a:rPr lang="en-GB" altLang="en-US" smtClean="0">
                <a:ea typeface="ＭＳ Ｐゴシック" pitchFamily="34" charset="-128"/>
              </a:rPr>
              <a:t>The power of the Web</a:t>
            </a:r>
            <a:endParaRPr lang="en-US" altLang="en-US" smtClean="0">
              <a:ea typeface="ＭＳ Ｐゴシック" pitchFamily="34" charset="-128"/>
            </a:endParaRPr>
          </a:p>
        </p:txBody>
      </p:sp>
      <p:sp>
        <p:nvSpPr>
          <p:cNvPr id="34817" name="Rectangle 3"/>
          <p:cNvSpPr>
            <a:spLocks noGrp="1" noChangeArrowheads="1"/>
          </p:cNvSpPr>
          <p:nvPr>
            <p:ph idx="1"/>
          </p:nvPr>
        </p:nvSpPr>
        <p:spPr>
          <a:xfrm>
            <a:off x="323850" y="1700213"/>
            <a:ext cx="6768430" cy="4114800"/>
          </a:xfrm>
        </p:spPr>
        <p:txBody>
          <a:bodyPr/>
          <a:lstStyle/>
          <a:p>
            <a:pPr marL="269875" indent="-269875" eaLnBrk="1" hangingPunct="1">
              <a:spcAft>
                <a:spcPts val="1500"/>
              </a:spcAft>
              <a:buFont typeface="Arial" pitchFamily="34" charset="0"/>
              <a:buChar char="•"/>
            </a:pPr>
            <a:r>
              <a:rPr lang="en-GB" altLang="en-US" smtClean="0">
                <a:solidFill>
                  <a:schemeClr val="tx1">
                    <a:lumMod val="50000"/>
                  </a:schemeClr>
                </a:solidFill>
                <a:latin typeface="Arial" panose="020B0604020202020204" pitchFamily="34" charset="0"/>
                <a:ea typeface="ＭＳ Ｐゴシック" pitchFamily="34" charset="-128"/>
                <a:cs typeface="Arial" panose="020B0604020202020204" pitchFamily="34" charset="0"/>
              </a:rPr>
              <a:t>Anyone with access to a computer has an unprecedented amount of information available to them </a:t>
            </a:r>
            <a:r>
              <a:rPr lang="ja-JP" altLang="en-GB" smtClean="0">
                <a:solidFill>
                  <a:schemeClr val="tx1">
                    <a:lumMod val="50000"/>
                  </a:schemeClr>
                </a:solidFill>
                <a:latin typeface="Arial" panose="020B0604020202020204" pitchFamily="34" charset="0"/>
                <a:ea typeface="ＭＳ Ｐゴシック" pitchFamily="34" charset="-128"/>
                <a:cs typeface="Arial" panose="020B0604020202020204" pitchFamily="34" charset="0"/>
              </a:rPr>
              <a:t>“</a:t>
            </a:r>
            <a:r>
              <a:rPr lang="en-GB" altLang="ja-JP" smtClean="0">
                <a:solidFill>
                  <a:schemeClr val="tx1">
                    <a:lumMod val="50000"/>
                  </a:schemeClr>
                </a:solidFill>
                <a:latin typeface="Arial" panose="020B0604020202020204" pitchFamily="34" charset="0"/>
                <a:ea typeface="ＭＳ Ｐゴシック" pitchFamily="34" charset="-128"/>
                <a:cs typeface="Arial" panose="020B0604020202020204" pitchFamily="34" charset="0"/>
              </a:rPr>
              <a:t>at their fingertips</a:t>
            </a:r>
            <a:r>
              <a:rPr lang="ja-JP" altLang="en-GB" smtClean="0">
                <a:solidFill>
                  <a:schemeClr val="tx1">
                    <a:lumMod val="50000"/>
                  </a:schemeClr>
                </a:solidFill>
                <a:latin typeface="Arial" panose="020B0604020202020204" pitchFamily="34" charset="0"/>
                <a:ea typeface="ＭＳ Ｐゴシック" pitchFamily="34" charset="-128"/>
                <a:cs typeface="Arial" panose="020B0604020202020204" pitchFamily="34" charset="0"/>
              </a:rPr>
              <a:t>”</a:t>
            </a:r>
            <a:endParaRPr lang="en-GB" altLang="ja-JP" smtClean="0">
              <a:solidFill>
                <a:schemeClr val="tx1">
                  <a:lumMod val="50000"/>
                </a:schemeClr>
              </a:solidFill>
              <a:latin typeface="Arial" panose="020B0604020202020204" pitchFamily="34" charset="0"/>
              <a:ea typeface="ＭＳ Ｐゴシック" pitchFamily="34" charset="-128"/>
              <a:cs typeface="Arial" panose="020B0604020202020204" pitchFamily="34" charset="0"/>
            </a:endParaRPr>
          </a:p>
          <a:p>
            <a:pPr marL="269875" indent="-269875" eaLnBrk="1" hangingPunct="1">
              <a:spcAft>
                <a:spcPts val="1500"/>
              </a:spcAft>
              <a:buFont typeface="Arial" pitchFamily="34" charset="0"/>
              <a:buChar char="•"/>
            </a:pPr>
            <a:r>
              <a:rPr lang="en-GB" altLang="en-US" smtClean="0">
                <a:solidFill>
                  <a:schemeClr val="tx1">
                    <a:lumMod val="50000"/>
                  </a:schemeClr>
                </a:solidFill>
                <a:latin typeface="Arial" panose="020B0604020202020204" pitchFamily="34" charset="0"/>
                <a:ea typeface="ＭＳ Ｐゴシック" pitchFamily="34" charset="-128"/>
                <a:cs typeface="Arial" panose="020B0604020202020204" pitchFamily="34" charset="0"/>
              </a:rPr>
              <a:t>This is good news to you when researching your essays, reports, and projects, but</a:t>
            </a:r>
          </a:p>
          <a:p>
            <a:pPr marL="539750" lvl="1" indent="-269875" eaLnBrk="1" hangingPunct="1">
              <a:buFont typeface="Arial" pitchFamily="34" charset="0"/>
              <a:buChar char="•"/>
            </a:pPr>
            <a:r>
              <a:rPr lang="en-GB" altLang="en-US" smtClean="0">
                <a:solidFill>
                  <a:schemeClr val="tx1">
                    <a:lumMod val="50000"/>
                  </a:schemeClr>
                </a:solidFill>
                <a:latin typeface="Arial" panose="020B0604020202020204" pitchFamily="34" charset="0"/>
                <a:ea typeface="ＭＳ Ｐゴシック" pitchFamily="34" charset="-128"/>
                <a:cs typeface="Arial" panose="020B0604020202020204" pitchFamily="34" charset="0"/>
              </a:rPr>
              <a:t>with power comes </a:t>
            </a:r>
            <a:r>
              <a:rPr lang="en-GB" altLang="en-US" b="1" smtClean="0">
                <a:solidFill>
                  <a:schemeClr val="tx1">
                    <a:lumMod val="50000"/>
                  </a:schemeClr>
                </a:solidFill>
                <a:latin typeface="Arial" panose="020B0604020202020204" pitchFamily="34" charset="0"/>
                <a:ea typeface="ＭＳ Ｐゴシック" pitchFamily="34" charset="-128"/>
                <a:cs typeface="Arial" panose="020B0604020202020204" pitchFamily="34" charset="0"/>
              </a:rPr>
              <a:t>responsibility</a:t>
            </a:r>
            <a:r>
              <a:rPr lang="en-GB" altLang="en-US" smtClean="0">
                <a:solidFill>
                  <a:schemeClr val="tx1">
                    <a:lumMod val="50000"/>
                  </a:schemeClr>
                </a:solidFill>
                <a:latin typeface="Arial" panose="020B0604020202020204" pitchFamily="34" charset="0"/>
                <a:ea typeface="ＭＳ Ｐゴシック" pitchFamily="34" charset="-128"/>
                <a:cs typeface="Arial" panose="020B0604020202020204" pitchFamily="34" charset="0"/>
              </a:rPr>
              <a:t> to use these resources properly;</a:t>
            </a:r>
            <a:endParaRPr lang="en-GB" altLang="en-US">
              <a:solidFill>
                <a:schemeClr val="tx1">
                  <a:lumMod val="50000"/>
                </a:schemeClr>
              </a:solidFill>
              <a:latin typeface="Arial" panose="020B0604020202020204" pitchFamily="34" charset="0"/>
              <a:ea typeface="ＭＳ Ｐゴシック" pitchFamily="34" charset="-128"/>
              <a:cs typeface="Arial" panose="020B0604020202020204" pitchFamily="34" charset="0"/>
            </a:endParaRPr>
          </a:p>
          <a:p>
            <a:pPr marL="539750" lvl="1" indent="-269875" eaLnBrk="1" hangingPunct="1">
              <a:buFont typeface="Arial" pitchFamily="34" charset="0"/>
              <a:buChar char="•"/>
            </a:pPr>
            <a:r>
              <a:rPr lang="en-GB" altLang="en-US" smtClean="0">
                <a:solidFill>
                  <a:schemeClr val="tx1">
                    <a:lumMod val="50000"/>
                  </a:schemeClr>
                </a:solidFill>
                <a:latin typeface="Arial" panose="020B0604020202020204" pitchFamily="34" charset="0"/>
                <a:ea typeface="ＭＳ Ｐゴシック" pitchFamily="34" charset="-128"/>
                <a:cs typeface="Arial" panose="020B0604020202020204" pitchFamily="34" charset="0"/>
              </a:rPr>
              <a:t>there is an increased need for reproduction literacy and </a:t>
            </a:r>
            <a:r>
              <a:rPr lang="en-GB" altLang="en-US" b="1" smtClean="0">
                <a:solidFill>
                  <a:schemeClr val="tx1">
                    <a:lumMod val="50000"/>
                  </a:schemeClr>
                </a:solidFill>
                <a:latin typeface="Arial" panose="020B0604020202020204" pitchFamily="34" charset="0"/>
                <a:ea typeface="ＭＳ Ｐゴシック" pitchFamily="34" charset="-128"/>
                <a:cs typeface="Arial" panose="020B0604020202020204" pitchFamily="34" charset="0"/>
              </a:rPr>
              <a:t>academic integrity.</a:t>
            </a:r>
            <a:endParaRPr lang="en-US" altLang="en-US" b="1" smtClean="0">
              <a:solidFill>
                <a:schemeClr val="tx1">
                  <a:lumMod val="50000"/>
                </a:schemeClr>
              </a:solidFill>
              <a:latin typeface="Arial" panose="020B0604020202020204" pitchFamily="34" charset="0"/>
              <a:ea typeface="ＭＳ Ｐゴシック" pitchFamily="34" charset="-128"/>
              <a:cs typeface="Arial" panose="020B0604020202020204" pitchFamily="34" charset="0"/>
            </a:endParaRPr>
          </a:p>
        </p:txBody>
      </p:sp>
      <p:pic>
        <p:nvPicPr>
          <p:cNvPr id="34819" name="Picture 2" descr="C:\Users\Geoff Merrett\AppData\Local\Microsoft\Windows\Temporary Internet Files\Content.IE5\FLSVFFNV\MP910220930[1].jpg"/>
          <p:cNvPicPr>
            <a:picLocks noChangeAspect="1" noChangeArrowheads="1"/>
          </p:cNvPicPr>
          <p:nvPr/>
        </p:nvPicPr>
        <p:blipFill>
          <a:blip r:embed="rId3" cstate="print">
            <a:extLst>
              <a:ext uri="{28A0092B-C50C-407E-A947-70E740481C1C}">
                <a14:useLocalDpi xmlns:a14="http://schemas.microsoft.com/office/drawing/2010/main" val="0"/>
              </a:ext>
            </a:extLst>
          </a:blip>
          <a:srcRect l="10611" r="9669"/>
          <a:stretch>
            <a:fillRect/>
          </a:stretch>
        </p:blipFill>
        <p:spPr bwMode="auto">
          <a:xfrm>
            <a:off x="7092280" y="2420888"/>
            <a:ext cx="1843563" cy="2311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CB76B4D-260D-4EC1-9A8A-CDDCEAC88FCA}" type="slidenum">
              <a:rPr lang="en-GB" smtClean="0"/>
              <a:pPr/>
              <a:t>69</a:t>
            </a:fld>
            <a:endParaRPr lang="en-GB"/>
          </a:p>
        </p:txBody>
      </p:sp>
    </p:spTree>
    <p:extLst>
      <p:ext uri="{BB962C8B-B14F-4D97-AF65-F5344CB8AC3E}">
        <p14:creationId xmlns:p14="http://schemas.microsoft.com/office/powerpoint/2010/main" val="323372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Arial" panose="020B0604020202020204" pitchFamily="34" charset="0"/>
                <a:cs typeface="Arial" panose="020B0604020202020204" pitchFamily="34" charset="0"/>
              </a:rPr>
              <a:t>Intellectual property</a:t>
            </a: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prstGeom prst="rect">
            <a:avLst/>
          </a:prstGeom>
        </p:spPr>
        <p:txBody>
          <a:bodyPr>
            <a:normAutofit fontScale="77500" lnSpcReduction="20000"/>
          </a:bodyPr>
          <a:lstStyle/>
          <a:p>
            <a:pPr>
              <a:lnSpc>
                <a:spcPct val="120000"/>
              </a:lnSpc>
            </a:pPr>
            <a:r>
              <a:rPr lang="en-US" smtClean="0">
                <a:latin typeface="Arial" panose="020B0604020202020204" pitchFamily="34" charset="0"/>
                <a:cs typeface="Arial" panose="020B0604020202020204" pitchFamily="34" charset="0"/>
              </a:rPr>
              <a:t>You have both </a:t>
            </a:r>
            <a:r>
              <a:rPr lang="en-US" b="1" smtClean="0">
                <a:latin typeface="Arial" panose="020B0604020202020204" pitchFamily="34" charset="0"/>
                <a:cs typeface="Arial" panose="020B0604020202020204" pitchFamily="34" charset="0"/>
              </a:rPr>
              <a:t>rights</a:t>
            </a:r>
            <a:r>
              <a:rPr lang="en-US" smtClean="0">
                <a:latin typeface="Arial" panose="020B0604020202020204" pitchFamily="34" charset="0"/>
                <a:cs typeface="Arial" panose="020B0604020202020204" pitchFamily="34" charset="0"/>
              </a:rPr>
              <a:t> and </a:t>
            </a:r>
            <a:r>
              <a:rPr lang="en-US" b="1" smtClean="0">
                <a:latin typeface="Arial" panose="020B0604020202020204" pitchFamily="34" charset="0"/>
                <a:cs typeface="Arial" panose="020B0604020202020204" pitchFamily="34" charset="0"/>
              </a:rPr>
              <a:t>responsibilities</a:t>
            </a:r>
            <a:r>
              <a:rPr lang="en-US" smtClean="0">
                <a:latin typeface="Arial" panose="020B0604020202020204" pitchFamily="34" charset="0"/>
                <a:cs typeface="Arial" panose="020B0604020202020204" pitchFamily="34" charset="0"/>
              </a:rPr>
              <a:t> over digital works</a:t>
            </a:r>
          </a:p>
          <a:p>
            <a:pPr lvl="1">
              <a:lnSpc>
                <a:spcPct val="120000"/>
              </a:lnSpc>
            </a:pPr>
            <a:r>
              <a:rPr lang="en-US" smtClean="0">
                <a:latin typeface="Arial" panose="020B0604020202020204" pitchFamily="34" charset="0"/>
                <a:cs typeface="Arial" panose="020B0604020202020204" pitchFamily="34" charset="0"/>
              </a:rPr>
              <a:t>You have rights as a </a:t>
            </a:r>
            <a:r>
              <a:rPr lang="en-US" b="1" smtClean="0">
                <a:latin typeface="Arial" panose="020B0604020202020204" pitchFamily="34" charset="0"/>
                <a:cs typeface="Arial" panose="020B0604020202020204" pitchFamily="34" charset="0"/>
              </a:rPr>
              <a:t>creator</a:t>
            </a:r>
            <a:r>
              <a:rPr lang="en-US" i="1"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rPr>
              <a:t>of digital works to decide how your work may be used, shared or exploited; these are your </a:t>
            </a:r>
            <a:r>
              <a:rPr lang="en-US" b="1">
                <a:latin typeface="Arial" panose="020B0604020202020204" pitchFamily="34" charset="0"/>
                <a:cs typeface="Arial" panose="020B0604020202020204" pitchFamily="34" charset="0"/>
              </a:rPr>
              <a:t>I</a:t>
            </a:r>
            <a:r>
              <a:rPr lang="en-US" b="1" smtClean="0">
                <a:latin typeface="Arial" panose="020B0604020202020204" pitchFamily="34" charset="0"/>
                <a:cs typeface="Arial" panose="020B0604020202020204" pitchFamily="34" charset="0"/>
              </a:rPr>
              <a:t>ntellectual </a:t>
            </a:r>
            <a:r>
              <a:rPr lang="en-US" b="1">
                <a:latin typeface="Arial" panose="020B0604020202020204" pitchFamily="34" charset="0"/>
                <a:cs typeface="Arial" panose="020B0604020202020204" pitchFamily="34" charset="0"/>
              </a:rPr>
              <a:t>P</a:t>
            </a:r>
            <a:r>
              <a:rPr lang="en-US" b="1" smtClean="0">
                <a:latin typeface="Arial" panose="020B0604020202020204" pitchFamily="34" charset="0"/>
                <a:cs typeface="Arial" panose="020B0604020202020204" pitchFamily="34" charset="0"/>
              </a:rPr>
              <a:t>roperty Rights.</a:t>
            </a:r>
          </a:p>
          <a:p>
            <a:pPr lvl="1">
              <a:lnSpc>
                <a:spcPct val="120000"/>
              </a:lnSpc>
            </a:pPr>
            <a:r>
              <a:rPr lang="en-US" smtClean="0">
                <a:latin typeface="Arial" panose="020B0604020202020204" pitchFamily="34" charset="0"/>
                <a:cs typeface="Arial" panose="020B0604020202020204" pitchFamily="34" charset="0"/>
              </a:rPr>
              <a:t>As a </a:t>
            </a:r>
            <a:r>
              <a:rPr lang="en-US" b="1" smtClean="0">
                <a:latin typeface="Arial" panose="020B0604020202020204" pitchFamily="34" charset="0"/>
                <a:cs typeface="Arial" panose="020B0604020202020204" pitchFamily="34" charset="0"/>
              </a:rPr>
              <a:t>user</a:t>
            </a:r>
            <a:r>
              <a:rPr lang="en-US" smtClean="0">
                <a:latin typeface="Arial" panose="020B0604020202020204" pitchFamily="34" charset="0"/>
                <a:cs typeface="Arial" panose="020B0604020202020204" pitchFamily="34" charset="0"/>
              </a:rPr>
              <a:t> of digital works you have a responsibility to respect the Intellectual </a:t>
            </a:r>
            <a:r>
              <a:rPr lang="en-US">
                <a:latin typeface="Arial" panose="020B0604020202020204" pitchFamily="34" charset="0"/>
                <a:cs typeface="Arial" panose="020B0604020202020204" pitchFamily="34" charset="0"/>
              </a:rPr>
              <a:t>P</a:t>
            </a:r>
            <a:r>
              <a:rPr lang="en-US" smtClean="0">
                <a:latin typeface="Arial" panose="020B0604020202020204" pitchFamily="34" charset="0"/>
                <a:cs typeface="Arial" panose="020B0604020202020204" pitchFamily="34" charset="0"/>
              </a:rPr>
              <a:t>roperty Rights of others.</a:t>
            </a:r>
          </a:p>
          <a:p>
            <a:pPr>
              <a:lnSpc>
                <a:spcPct val="120000"/>
              </a:lnSpc>
            </a:pPr>
            <a:r>
              <a:rPr lang="en-US" smtClean="0">
                <a:latin typeface="Arial" panose="020B0604020202020204" pitchFamily="34" charset="0"/>
                <a:cs typeface="Arial" panose="020B0604020202020204" pitchFamily="34" charset="0"/>
              </a:rPr>
              <a:t>Licenses help </a:t>
            </a:r>
            <a:r>
              <a:rPr lang="en-US">
                <a:latin typeface="Arial" panose="020B0604020202020204" pitchFamily="34" charset="0"/>
                <a:cs typeface="Arial" panose="020B0604020202020204" pitchFamily="34" charset="0"/>
              </a:rPr>
              <a:t>to protect the use and reproduction of </a:t>
            </a:r>
            <a:r>
              <a:rPr lang="en-US" smtClean="0">
                <a:latin typeface="Arial" panose="020B0604020202020204" pitchFamily="34" charset="0"/>
                <a:cs typeface="Arial" panose="020B0604020202020204" pitchFamily="34" charset="0"/>
              </a:rPr>
              <a:t>digital </a:t>
            </a:r>
            <a:r>
              <a:rPr lang="en-US">
                <a:latin typeface="Arial" panose="020B0604020202020204" pitchFamily="34" charset="0"/>
                <a:cs typeface="Arial" panose="020B0604020202020204" pitchFamily="34" charset="0"/>
              </a:rPr>
              <a:t>w</a:t>
            </a:r>
            <a:r>
              <a:rPr lang="en-US" smtClean="0">
                <a:latin typeface="Arial" panose="020B0604020202020204" pitchFamily="34" charset="0"/>
                <a:cs typeface="Arial" panose="020B0604020202020204" pitchFamily="34" charset="0"/>
              </a:rPr>
              <a:t>orks</a:t>
            </a:r>
          </a:p>
          <a:p>
            <a:pPr lvl="1">
              <a:lnSpc>
                <a:spcPct val="120000"/>
              </a:lnSpc>
            </a:pPr>
            <a:r>
              <a:rPr lang="en-US" smtClean="0">
                <a:latin typeface="Arial" panose="020B0604020202020204" pitchFamily="34" charset="0"/>
                <a:cs typeface="Arial" panose="020B0604020202020204" pitchFamily="34" charset="0"/>
              </a:rPr>
              <a:t>Corporate licensing</a:t>
            </a:r>
          </a:p>
          <a:p>
            <a:pPr lvl="1">
              <a:lnSpc>
                <a:spcPct val="120000"/>
              </a:lnSpc>
            </a:pPr>
            <a:r>
              <a:rPr lang="en-US" smtClean="0">
                <a:latin typeface="Arial" panose="020B0604020202020204" pitchFamily="34" charset="0"/>
                <a:cs typeface="Arial" panose="020B0604020202020204" pitchFamily="34" charset="0"/>
              </a:rPr>
              <a:t>Licensing of free and open source software</a:t>
            </a:r>
          </a:p>
          <a:p>
            <a:pPr lvl="1">
              <a:lnSpc>
                <a:spcPct val="120000"/>
              </a:lnSpc>
            </a:pPr>
            <a:r>
              <a:rPr lang="en-US" smtClean="0">
                <a:latin typeface="Arial" panose="020B0604020202020204" pitchFamily="34" charset="0"/>
                <a:cs typeface="Arial" panose="020B0604020202020204" pitchFamily="34" charset="0"/>
              </a:rPr>
              <a:t>Other digital works e.g., Creative Commons.</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CB76B4D-260D-4EC1-9A8A-CDDCEAC88FCA}" type="slidenum">
              <a:rPr lang="en-GB" smtClean="0"/>
              <a:pPr/>
              <a:t>70</a:t>
            </a:fld>
            <a:endParaRPr lang="en-GB"/>
          </a:p>
        </p:txBody>
      </p:sp>
    </p:spTree>
    <p:extLst>
      <p:ext uri="{BB962C8B-B14F-4D97-AF65-F5344CB8AC3E}">
        <p14:creationId xmlns:p14="http://schemas.microsoft.com/office/powerpoint/2010/main" val="1105969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Arial" panose="020B0604020202020204" pitchFamily="34" charset="0"/>
                <a:cs typeface="Arial" panose="020B0604020202020204" pitchFamily="34" charset="0"/>
              </a:rPr>
              <a:t>Acknowledging Ownership (2)</a:t>
            </a: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850" y="1700213"/>
            <a:ext cx="6480398" cy="4114800"/>
          </a:xfrm>
        </p:spPr>
        <p:txBody>
          <a:bodyPr/>
          <a:lstStyle/>
          <a:p>
            <a:r>
              <a:rPr lang="en-GB" b="1" smtClean="0">
                <a:latin typeface="Arial" panose="020B0604020202020204" pitchFamily="34" charset="0"/>
                <a:cs typeface="Arial" panose="020B0604020202020204" pitchFamily="34" charset="0"/>
              </a:rPr>
              <a:t>Copyright icon</a:t>
            </a:r>
          </a:p>
          <a:p>
            <a:pPr lvl="1"/>
            <a:r>
              <a:rPr lang="en-US">
                <a:solidFill>
                  <a:srgbClr val="000000"/>
                </a:solidFill>
                <a:latin typeface="Arial" panose="020B0604020202020204" pitchFamily="34" charset="0"/>
                <a:cs typeface="Arial" panose="020B0604020202020204" pitchFamily="34" charset="0"/>
              </a:rPr>
              <a:t>For protecting non-digital media too, it doesn’t imply sharing </a:t>
            </a:r>
            <a:endParaRPr lang="en-US" smtClean="0">
              <a:solidFill>
                <a:srgbClr val="000000"/>
              </a:solidFill>
              <a:latin typeface="Arial" panose="020B0604020202020204" pitchFamily="34" charset="0"/>
              <a:cs typeface="Arial" panose="020B0604020202020204" pitchFamily="34" charset="0"/>
            </a:endParaRPr>
          </a:p>
          <a:p>
            <a:pPr marL="522288" lvl="1" indent="0">
              <a:buNone/>
            </a:pPr>
            <a:endParaRPr lang="en-US" smtClean="0">
              <a:solidFill>
                <a:srgbClr val="000000"/>
              </a:solidFill>
              <a:latin typeface="Arial" panose="020B0604020202020204" pitchFamily="34" charset="0"/>
              <a:cs typeface="Arial" panose="020B0604020202020204" pitchFamily="34" charset="0"/>
            </a:endParaRPr>
          </a:p>
          <a:p>
            <a:r>
              <a:rPr lang="en-GB" smtClean="0">
                <a:solidFill>
                  <a:srgbClr val="000000"/>
                </a:solidFill>
                <a:latin typeface="Arial" panose="020B0604020202020204" pitchFamily="34" charset="0"/>
                <a:cs typeface="Arial" panose="020B0604020202020204" pitchFamily="34" charset="0"/>
              </a:rPr>
              <a:t>One of the </a:t>
            </a:r>
            <a:r>
              <a:rPr lang="en-GB" b="1" smtClean="0">
                <a:solidFill>
                  <a:srgbClr val="000000"/>
                </a:solidFill>
                <a:latin typeface="Arial" panose="020B0604020202020204" pitchFamily="34" charset="0"/>
                <a:cs typeface="Arial" panose="020B0604020202020204" pitchFamily="34" charset="0"/>
              </a:rPr>
              <a:t>Creative Commons </a:t>
            </a:r>
            <a:r>
              <a:rPr lang="en-GB" smtClean="0">
                <a:solidFill>
                  <a:srgbClr val="000000"/>
                </a:solidFill>
                <a:latin typeface="Arial" panose="020B0604020202020204" pitchFamily="34" charset="0"/>
                <a:cs typeface="Arial" panose="020B0604020202020204" pitchFamily="34" charset="0"/>
              </a:rPr>
              <a:t>licenses</a:t>
            </a:r>
          </a:p>
          <a:p>
            <a:pPr lvl="1"/>
            <a:r>
              <a:rPr lang="en-GB" smtClean="0">
                <a:solidFill>
                  <a:srgbClr val="000000"/>
                </a:solidFill>
                <a:latin typeface="Arial" panose="020B0604020202020204" pitchFamily="34" charset="0"/>
                <a:cs typeface="Arial" panose="020B0604020202020204" pitchFamily="34" charset="0"/>
              </a:rPr>
              <a:t>They have been designed for sharing digital works</a:t>
            </a:r>
          </a:p>
          <a:p>
            <a:pPr marL="522288" lvl="1" indent="0">
              <a:buNone/>
            </a:pPr>
            <a:endParaRPr lang="en-US" smtClean="0">
              <a:solidFill>
                <a:srgbClr val="000000"/>
              </a:solidFill>
            </a:endParaRPr>
          </a:p>
          <a:p>
            <a:pPr lvl="1"/>
            <a:endParaRPr lang="en-US">
              <a:solidFill>
                <a:srgbClr val="000000"/>
              </a:solidFill>
            </a:endParaRPr>
          </a:p>
          <a:p>
            <a:endParaRPr lang="en-GB" smtClean="0"/>
          </a:p>
          <a:p>
            <a:pPr marL="0" indent="0">
              <a:buNone/>
            </a:pPr>
            <a:endParaRPr lang="en-GB" smtClean="0"/>
          </a:p>
          <a:p>
            <a:pPr marL="0" indent="0">
              <a:buNone/>
            </a:pPr>
            <a:r>
              <a:rPr lang="en-GB"/>
              <a:t>	</a:t>
            </a:r>
            <a:endParaRPr lang="en-US"/>
          </a:p>
        </p:txBody>
      </p:sp>
      <p:pic>
        <p:nvPicPr>
          <p:cNvPr id="5" name="Picture 4"/>
          <p:cNvPicPr>
            <a:picLocks noChangeAspect="1"/>
          </p:cNvPicPr>
          <p:nvPr/>
        </p:nvPicPr>
        <p:blipFill>
          <a:blip r:embed="rId2" cstate="print"/>
          <a:stretch>
            <a:fillRect/>
          </a:stretch>
        </p:blipFill>
        <p:spPr>
          <a:xfrm>
            <a:off x="6948264" y="1818494"/>
            <a:ext cx="1549648" cy="1549648"/>
          </a:xfrm>
          <a:prstGeom prst="rect">
            <a:avLst/>
          </a:prstGeom>
        </p:spPr>
      </p:pic>
      <p:pic>
        <p:nvPicPr>
          <p:cNvPr id="6" name="Picture 5"/>
          <p:cNvPicPr>
            <a:picLocks noChangeAspect="1"/>
          </p:cNvPicPr>
          <p:nvPr/>
        </p:nvPicPr>
        <p:blipFill>
          <a:blip r:embed="rId3" cstate="print"/>
          <a:stretch>
            <a:fillRect/>
          </a:stretch>
        </p:blipFill>
        <p:spPr>
          <a:xfrm>
            <a:off x="6394424" y="4149080"/>
            <a:ext cx="2657328" cy="936104"/>
          </a:xfrm>
          <a:prstGeom prst="rect">
            <a:avLst/>
          </a:prstGeom>
        </p:spPr>
      </p:pic>
      <p:sp>
        <p:nvSpPr>
          <p:cNvPr id="7" name="Slide Number Placeholder 3"/>
          <p:cNvSpPr txBox="1">
            <a:spLocks/>
          </p:cNvSpPr>
          <p:nvPr/>
        </p:nvSpPr>
        <p:spPr bwMode="auto">
          <a:xfrm>
            <a:off x="6877050" y="6308725"/>
            <a:ext cx="1905000" cy="457200"/>
          </a:xfrm>
          <a:prstGeom prst="rect">
            <a:avLst/>
          </a:prstGeom>
          <a:noFill/>
          <a:ln>
            <a:noFill/>
          </a:ln>
          <a:extLst/>
        </p:spPr>
        <p:txBody>
          <a:bodyPr vert="horz" wrap="square" lIns="91440" tIns="45720" rIns="0" bIns="45720" numCol="1" anchor="t" anchorCtr="0" compatLnSpc="1">
            <a:prstTxWarp prst="textNoShape">
              <a:avLst/>
            </a:prstTxWarp>
          </a:bodyPr>
          <a:lstStyle>
            <a:defPPr>
              <a:defRPr lang="en-GB"/>
            </a:defPPr>
            <a:lvl1pPr algn="r" rtl="0" eaLnBrk="0" fontAlgn="base" hangingPunct="0">
              <a:spcBef>
                <a:spcPct val="0"/>
              </a:spcBef>
              <a:spcAft>
                <a:spcPct val="0"/>
              </a:spcAft>
              <a:defRPr sz="1400" kern="1200">
                <a:solidFill>
                  <a:schemeClr val="tx1"/>
                </a:solidFill>
                <a:latin typeface="Georgia" pitchFamily="18"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fld id="{6294C92D-0306-4E69-9CD3-20855E849650}" type="slidenum">
              <a:rPr lang="en-US" smtClean="0"/>
              <a:pPr/>
              <a:t>71</a:t>
            </a:fld>
            <a:endParaRPr lang="en-US"/>
          </a:p>
        </p:txBody>
      </p:sp>
      <p:sp>
        <p:nvSpPr>
          <p:cNvPr id="4" name="Slide Number Placeholder 3"/>
          <p:cNvSpPr>
            <a:spLocks noGrp="1"/>
          </p:cNvSpPr>
          <p:nvPr>
            <p:ph type="sldNum" sz="quarter" idx="12"/>
          </p:nvPr>
        </p:nvSpPr>
        <p:spPr/>
        <p:txBody>
          <a:bodyPr/>
          <a:lstStyle/>
          <a:p>
            <a:fld id="{6CB76B4D-260D-4EC1-9A8A-CDDCEAC88FCA}" type="slidenum">
              <a:rPr lang="en-GB" smtClean="0"/>
              <a:pPr/>
              <a:t>71</a:t>
            </a:fld>
            <a:endParaRPr lang="en-GB"/>
          </a:p>
        </p:txBody>
      </p:sp>
    </p:spTree>
    <p:extLst>
      <p:ext uri="{BB962C8B-B14F-4D97-AF65-F5344CB8AC3E}">
        <p14:creationId xmlns:p14="http://schemas.microsoft.com/office/powerpoint/2010/main" val="1555161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smtClean="0">
                <a:latin typeface="Arial" panose="020B0604020202020204" pitchFamily="34" charset="0"/>
                <a:cs typeface="Arial" panose="020B0604020202020204" pitchFamily="34" charset="0"/>
              </a:rPr>
              <a:t>Rights</a:t>
            </a:r>
            <a:endParaRPr lang="en-GB" sz="280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prstGeom prst="rect">
            <a:avLst/>
          </a:prstGeom>
        </p:spPr>
        <p:txBody>
          <a:bodyPr>
            <a:normAutofit/>
          </a:bodyPr>
          <a:lstStyle/>
          <a:p>
            <a:r>
              <a:rPr lang="en-GB" sz="2000" smtClean="0">
                <a:solidFill>
                  <a:schemeClr val="tx1">
                    <a:lumMod val="50000"/>
                  </a:schemeClr>
                </a:solidFill>
                <a:latin typeface="Arial" panose="020B0604020202020204" pitchFamily="34" charset="0"/>
                <a:cs typeface="Arial" panose="020B0604020202020204" pitchFamily="34" charset="0"/>
              </a:rPr>
              <a:t>Licensing allows you to assert your Intellectual Property Rights</a:t>
            </a:r>
          </a:p>
          <a:p>
            <a:r>
              <a:rPr lang="en-US" sz="2000">
                <a:solidFill>
                  <a:schemeClr val="tx1">
                    <a:lumMod val="50000"/>
                  </a:schemeClr>
                </a:solidFill>
                <a:latin typeface="Arial" panose="020B0604020202020204" pitchFamily="34" charset="0"/>
                <a:cs typeface="Arial" panose="020B0604020202020204" pitchFamily="34" charset="0"/>
              </a:rPr>
              <a:t>If someone infringes your rights you may sue or demand that the infringing work is removed</a:t>
            </a:r>
          </a:p>
          <a:p>
            <a:endParaRPr lang="en-GB" sz="2000">
              <a:solidFill>
                <a:schemeClr val="tx1">
                  <a:lumMod val="50000"/>
                </a:schemeClr>
              </a:solidFill>
              <a:cs typeface="Arial"/>
            </a:endParaRPr>
          </a:p>
          <a:p>
            <a:endParaRPr lang="en-GB" sz="2000">
              <a:solidFill>
                <a:schemeClr val="tx1">
                  <a:lumMod val="50000"/>
                </a:schemeClr>
              </a:solidFill>
              <a:cs typeface="Arial"/>
            </a:endParaRPr>
          </a:p>
        </p:txBody>
      </p:sp>
      <p:sp>
        <p:nvSpPr>
          <p:cNvPr id="4" name="Content Placeholder 3"/>
          <p:cNvSpPr>
            <a:spLocks noGrp="1"/>
          </p:cNvSpPr>
          <p:nvPr>
            <p:ph sz="half" idx="2"/>
          </p:nvPr>
        </p:nvSpPr>
        <p:spPr/>
        <p:txBody>
          <a:bodyPr/>
          <a:lstStyle/>
          <a:p>
            <a:pPr marL="0" indent="0">
              <a:buNone/>
            </a:pPr>
            <a:r>
              <a:rPr lang="en-GB" sz="2400" smtClean="0">
                <a:latin typeface="Arial" panose="020B0604020202020204" pitchFamily="34" charset="0"/>
                <a:cs typeface="Arial" panose="020B0604020202020204" pitchFamily="34" charset="0"/>
              </a:rPr>
              <a:t>Example: Creative Commons</a:t>
            </a:r>
            <a:endParaRPr lang="en-US" sz="240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1007544" y="3528191"/>
            <a:ext cx="2896037" cy="2736304"/>
          </a:xfrm>
          <a:prstGeom prst="rect">
            <a:avLst/>
          </a:prstGeom>
          <a:ln w="28575">
            <a:solidFill>
              <a:schemeClr val="accent6">
                <a:lumMod val="60000"/>
                <a:lumOff val="40000"/>
              </a:schemeClr>
            </a:solidFill>
          </a:ln>
        </p:spPr>
      </p:pic>
      <p:pic>
        <p:nvPicPr>
          <p:cNvPr id="6" name="Picture 5"/>
          <p:cNvPicPr>
            <a:picLocks noChangeAspect="1"/>
          </p:cNvPicPr>
          <p:nvPr/>
        </p:nvPicPr>
        <p:blipFill>
          <a:blip r:embed="rId3" cstate="print"/>
          <a:stretch>
            <a:fillRect/>
          </a:stretch>
        </p:blipFill>
        <p:spPr>
          <a:xfrm>
            <a:off x="4662263" y="2683387"/>
            <a:ext cx="1754997" cy="618238"/>
          </a:xfrm>
          <a:prstGeom prst="rect">
            <a:avLst/>
          </a:prstGeom>
        </p:spPr>
      </p:pic>
      <p:pic>
        <p:nvPicPr>
          <p:cNvPr id="7" name="Picture 6"/>
          <p:cNvPicPr>
            <a:picLocks noChangeAspect="1"/>
          </p:cNvPicPr>
          <p:nvPr/>
        </p:nvPicPr>
        <p:blipFill>
          <a:blip r:embed="rId4" cstate="print"/>
          <a:stretch>
            <a:fillRect/>
          </a:stretch>
        </p:blipFill>
        <p:spPr>
          <a:xfrm>
            <a:off x="4681013" y="4829739"/>
            <a:ext cx="1736247" cy="611632"/>
          </a:xfrm>
          <a:prstGeom prst="rect">
            <a:avLst/>
          </a:prstGeom>
        </p:spPr>
      </p:pic>
      <p:sp>
        <p:nvSpPr>
          <p:cNvPr id="9" name="TextBox 8"/>
          <p:cNvSpPr txBox="1"/>
          <p:nvPr/>
        </p:nvSpPr>
        <p:spPr>
          <a:xfrm>
            <a:off x="4716016" y="5508521"/>
            <a:ext cx="4320480" cy="584775"/>
          </a:xfrm>
          <a:prstGeom prst="rect">
            <a:avLst/>
          </a:prstGeom>
          <a:noFill/>
        </p:spPr>
        <p:txBody>
          <a:bodyPr wrap="square" rtlCol="0">
            <a:spAutoFit/>
          </a:bodyPr>
          <a:lstStyle/>
          <a:p>
            <a:pPr algn="l"/>
            <a:r>
              <a:rPr lang="en-US" sz="1600" smtClean="0">
                <a:solidFill>
                  <a:srgbClr val="000000"/>
                </a:solidFill>
                <a:latin typeface="Arial" panose="020B0604020202020204" pitchFamily="34" charset="0"/>
                <a:cs typeface="Arial" panose="020B0604020202020204" pitchFamily="34" charset="0"/>
              </a:rPr>
              <a:t>This is a free culture </a:t>
            </a:r>
            <a:r>
              <a:rPr lang="en-US" sz="1600">
                <a:solidFill>
                  <a:srgbClr val="000000"/>
                </a:solidFill>
                <a:latin typeface="Arial" panose="020B0604020202020204" pitchFamily="34" charset="0"/>
                <a:cs typeface="Arial" panose="020B0604020202020204" pitchFamily="34" charset="0"/>
              </a:rPr>
              <a:t>l</a:t>
            </a:r>
            <a:r>
              <a:rPr lang="en-US" sz="1600" smtClean="0">
                <a:solidFill>
                  <a:srgbClr val="000000"/>
                </a:solidFill>
                <a:latin typeface="Arial" panose="020B0604020202020204" pitchFamily="34" charset="0"/>
                <a:cs typeface="Arial" panose="020B0604020202020204" pitchFamily="34" charset="0"/>
              </a:rPr>
              <a:t>icense that requires attribution of the author only.</a:t>
            </a:r>
            <a:endParaRPr lang="en-US" sz="160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4662264" y="3356992"/>
            <a:ext cx="4427984" cy="1323439"/>
          </a:xfrm>
          <a:prstGeom prst="rect">
            <a:avLst/>
          </a:prstGeom>
          <a:noFill/>
        </p:spPr>
        <p:txBody>
          <a:bodyPr wrap="square" rtlCol="0">
            <a:spAutoFit/>
          </a:bodyPr>
          <a:lstStyle/>
          <a:p>
            <a:pPr algn="l"/>
            <a:r>
              <a:rPr lang="en-US" sz="1600" b="1" smtClean="0">
                <a:solidFill>
                  <a:srgbClr val="000000"/>
                </a:solidFill>
                <a:latin typeface="Arial" panose="020B0604020202020204" pitchFamily="34" charset="0"/>
                <a:cs typeface="Arial" panose="020B0604020202020204" pitchFamily="34" charset="0"/>
              </a:rPr>
              <a:t>This is NOT a free </a:t>
            </a:r>
            <a:r>
              <a:rPr lang="en-US" sz="1600" b="1">
                <a:solidFill>
                  <a:srgbClr val="000000"/>
                </a:solidFill>
                <a:latin typeface="Arial" panose="020B0604020202020204" pitchFamily="34" charset="0"/>
                <a:cs typeface="Arial" panose="020B0604020202020204" pitchFamily="34" charset="0"/>
              </a:rPr>
              <a:t>c</a:t>
            </a:r>
            <a:r>
              <a:rPr lang="en-US" sz="1600" b="1" smtClean="0">
                <a:solidFill>
                  <a:srgbClr val="000000"/>
                </a:solidFill>
                <a:latin typeface="Arial" panose="020B0604020202020204" pitchFamily="34" charset="0"/>
                <a:cs typeface="Arial" panose="020B0604020202020204" pitchFamily="34" charset="0"/>
              </a:rPr>
              <a:t>ulture license</a:t>
            </a:r>
          </a:p>
          <a:p>
            <a:pPr marL="285750" indent="-285750" algn="l">
              <a:buFont typeface="Arial"/>
              <a:buChar char="•"/>
            </a:pPr>
            <a:r>
              <a:rPr lang="en-US" sz="1600" smtClean="0">
                <a:solidFill>
                  <a:srgbClr val="000000"/>
                </a:solidFill>
                <a:latin typeface="Arial" panose="020B0604020202020204" pitchFamily="34" charset="0"/>
                <a:cs typeface="Arial" panose="020B0604020202020204" pitchFamily="34" charset="0"/>
              </a:rPr>
              <a:t>You may not use the work for commercial purposes.</a:t>
            </a:r>
          </a:p>
          <a:p>
            <a:pPr marL="285750" indent="-285750" algn="l">
              <a:buFont typeface="Arial"/>
              <a:buChar char="•"/>
            </a:pPr>
            <a:r>
              <a:rPr lang="en-US" sz="1600" smtClean="0">
                <a:solidFill>
                  <a:srgbClr val="000000"/>
                </a:solidFill>
                <a:latin typeface="Arial" panose="020B0604020202020204" pitchFamily="34" charset="0"/>
                <a:cs typeface="Arial" panose="020B0604020202020204" pitchFamily="34" charset="0"/>
              </a:rPr>
              <a:t>You may not make derivatives of the work.</a:t>
            </a:r>
          </a:p>
          <a:p>
            <a:pPr marL="285750" indent="-285750" algn="l">
              <a:buFont typeface="Arial"/>
              <a:buChar char="•"/>
            </a:pPr>
            <a:r>
              <a:rPr lang="en-US" sz="1600" smtClean="0">
                <a:solidFill>
                  <a:srgbClr val="000000"/>
                </a:solidFill>
                <a:latin typeface="Arial" panose="020B0604020202020204" pitchFamily="34" charset="0"/>
                <a:cs typeface="Arial" panose="020B0604020202020204" pitchFamily="34" charset="0"/>
              </a:rPr>
              <a:t>You must give the author credit.</a:t>
            </a:r>
            <a:endParaRPr lang="en-US" sz="1600">
              <a:solidFill>
                <a:srgbClr val="000000"/>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C1AC07C0-4185-4980-AEF7-9C22F08CAECA}" type="slidenum">
              <a:rPr lang="en-GB" smtClean="0"/>
              <a:pPr/>
              <a:t>72</a:t>
            </a:fld>
            <a:endParaRPr lang="en-GB"/>
          </a:p>
        </p:txBody>
      </p:sp>
    </p:spTree>
    <p:extLst>
      <p:ext uri="{BB962C8B-B14F-4D97-AF65-F5344CB8AC3E}">
        <p14:creationId xmlns:p14="http://schemas.microsoft.com/office/powerpoint/2010/main" val="570098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latin typeface="Arial" panose="020B0604020202020204" pitchFamily="34" charset="0"/>
                <a:cs typeface="Arial" panose="020B0604020202020204" pitchFamily="34" charset="0"/>
              </a:rPr>
              <a:t>choosealicense.com</a:t>
            </a:r>
            <a:endParaRPr lang="en-US">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1"/>
            <a:ext cx="6620803" cy="45420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Slide Number Placeholder 3"/>
          <p:cNvSpPr txBox="1">
            <a:spLocks/>
          </p:cNvSpPr>
          <p:nvPr/>
        </p:nvSpPr>
        <p:spPr bwMode="auto">
          <a:xfrm>
            <a:off x="6877050" y="6308725"/>
            <a:ext cx="1905000" cy="457200"/>
          </a:xfrm>
          <a:prstGeom prst="rect">
            <a:avLst/>
          </a:prstGeom>
          <a:noFill/>
          <a:ln>
            <a:noFill/>
          </a:ln>
          <a:extLst/>
        </p:spPr>
        <p:txBody>
          <a:bodyPr vert="horz" wrap="square" lIns="91440" tIns="45720" rIns="0" bIns="45720" numCol="1" anchor="t" anchorCtr="0" compatLnSpc="1">
            <a:prstTxWarp prst="textNoShape">
              <a:avLst/>
            </a:prstTxWarp>
          </a:bodyPr>
          <a:lstStyle>
            <a:defPPr>
              <a:defRPr lang="en-GB"/>
            </a:defPPr>
            <a:lvl1pPr algn="r" rtl="0" eaLnBrk="0" fontAlgn="base" hangingPunct="0">
              <a:spcBef>
                <a:spcPct val="0"/>
              </a:spcBef>
              <a:spcAft>
                <a:spcPct val="0"/>
              </a:spcAft>
              <a:defRPr sz="1400" kern="1200">
                <a:solidFill>
                  <a:schemeClr val="tx1"/>
                </a:solidFill>
                <a:latin typeface="Georgia" pitchFamily="18"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fld id="{6294C92D-0306-4E69-9CD3-20855E849650}" type="slidenum">
              <a:rPr lang="en-US" smtClean="0"/>
              <a:pPr/>
              <a:t>73</a:t>
            </a:fld>
            <a:endParaRPr lang="en-US"/>
          </a:p>
        </p:txBody>
      </p:sp>
      <p:sp>
        <p:nvSpPr>
          <p:cNvPr id="3" name="Slide Number Placeholder 2"/>
          <p:cNvSpPr>
            <a:spLocks noGrp="1"/>
          </p:cNvSpPr>
          <p:nvPr>
            <p:ph type="sldNum" sz="quarter" idx="12"/>
          </p:nvPr>
        </p:nvSpPr>
        <p:spPr/>
        <p:txBody>
          <a:bodyPr/>
          <a:lstStyle/>
          <a:p>
            <a:fld id="{6CB76B4D-260D-4EC1-9A8A-CDDCEAC88FCA}" type="slidenum">
              <a:rPr lang="en-GB" smtClean="0"/>
              <a:pPr/>
              <a:t>73</a:t>
            </a:fld>
            <a:endParaRPr lang="en-GB"/>
          </a:p>
        </p:txBody>
      </p:sp>
    </p:spTree>
    <p:extLst>
      <p:ext uri="{BB962C8B-B14F-4D97-AF65-F5344CB8AC3E}">
        <p14:creationId xmlns:p14="http://schemas.microsoft.com/office/powerpoint/2010/main" val="1713578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atin typeface="+mn-lt"/>
              </a:rPr>
              <a:t>R</a:t>
            </a:r>
            <a:r>
              <a:rPr lang="en-GB" smtClean="0">
                <a:latin typeface="+mn-lt"/>
              </a:rPr>
              <a:t>esponsibilities</a:t>
            </a:r>
            <a:endParaRPr lang="en-US">
              <a:latin typeface="+mn-lt"/>
            </a:endParaRPr>
          </a:p>
        </p:txBody>
      </p:sp>
      <p:sp>
        <p:nvSpPr>
          <p:cNvPr id="11" name="Content Placeholder 10"/>
          <p:cNvSpPr>
            <a:spLocks noGrp="1"/>
          </p:cNvSpPr>
          <p:nvPr>
            <p:ph idx="1"/>
          </p:nvPr>
        </p:nvSpPr>
        <p:spPr>
          <a:prstGeom prst="rect">
            <a:avLst/>
          </a:prstGeom>
        </p:spPr>
        <p:txBody>
          <a:bodyPr/>
          <a:lstStyle/>
          <a:p>
            <a:r>
              <a:rPr lang="en-US" smtClean="0">
                <a:solidFill>
                  <a:srgbClr val="000000"/>
                </a:solidFill>
                <a:latin typeface="Arial"/>
                <a:cs typeface="Arial"/>
              </a:rPr>
              <a:t>Your </a:t>
            </a:r>
            <a:r>
              <a:rPr lang="en-US">
                <a:solidFill>
                  <a:srgbClr val="000000"/>
                </a:solidFill>
                <a:latin typeface="Arial"/>
                <a:cs typeface="Arial"/>
              </a:rPr>
              <a:t>responsibility is to follow the terms of the license that </a:t>
            </a:r>
            <a:r>
              <a:rPr lang="en-US" smtClean="0">
                <a:solidFill>
                  <a:srgbClr val="000000"/>
                </a:solidFill>
                <a:latin typeface="Arial"/>
                <a:cs typeface="Arial"/>
              </a:rPr>
              <a:t>has </a:t>
            </a:r>
            <a:r>
              <a:rPr lang="en-US">
                <a:solidFill>
                  <a:srgbClr val="000000"/>
                </a:solidFill>
                <a:latin typeface="Arial"/>
                <a:cs typeface="Arial"/>
              </a:rPr>
              <a:t>been </a:t>
            </a:r>
            <a:r>
              <a:rPr lang="en-US" smtClean="0">
                <a:solidFill>
                  <a:srgbClr val="000000"/>
                </a:solidFill>
                <a:latin typeface="Arial"/>
                <a:cs typeface="Arial"/>
              </a:rPr>
              <a:t>asserted.</a:t>
            </a:r>
          </a:p>
          <a:p>
            <a:r>
              <a:rPr lang="en-US">
                <a:latin typeface="Arial"/>
                <a:cs typeface="Arial"/>
              </a:rPr>
              <a:t>If you infringe the terms of a license you may be sued</a:t>
            </a:r>
            <a:r>
              <a:rPr lang="en-US" smtClean="0">
                <a:latin typeface="Arial"/>
                <a:cs typeface="Arial"/>
              </a:rPr>
              <a:t>.</a:t>
            </a:r>
            <a:endParaRPr lang="en-US">
              <a:solidFill>
                <a:srgbClr val="000000"/>
              </a:solidFill>
              <a:latin typeface="Arial"/>
              <a:cs typeface="Arial"/>
            </a:endParaRPr>
          </a:p>
          <a:p>
            <a:r>
              <a:rPr lang="en-US">
                <a:solidFill>
                  <a:srgbClr val="000000"/>
                </a:solidFill>
                <a:latin typeface="Arial"/>
                <a:cs typeface="Arial"/>
              </a:rPr>
              <a:t>Don’t assume that if a license is not </a:t>
            </a:r>
            <a:r>
              <a:rPr lang="en-US" smtClean="0">
                <a:solidFill>
                  <a:srgbClr val="000000"/>
                </a:solidFill>
                <a:latin typeface="Arial"/>
                <a:cs typeface="Arial"/>
              </a:rPr>
              <a:t>explicit there </a:t>
            </a:r>
            <a:r>
              <a:rPr lang="en-US">
                <a:solidFill>
                  <a:srgbClr val="000000"/>
                </a:solidFill>
                <a:latin typeface="Arial"/>
                <a:cs typeface="Arial"/>
              </a:rPr>
              <a:t>isn’t one.</a:t>
            </a:r>
          </a:p>
          <a:p>
            <a:pPr marL="109728" indent="0">
              <a:buNone/>
            </a:pPr>
            <a:endParaRPr lang="en-US">
              <a:latin typeface="Arial"/>
              <a:cs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33055"/>
            <a:ext cx="8140774" cy="25551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6368330" y="6525344"/>
            <a:ext cx="2524150" cy="276999"/>
          </a:xfrm>
          <a:prstGeom prst="rect">
            <a:avLst/>
          </a:prstGeom>
          <a:noFill/>
        </p:spPr>
        <p:txBody>
          <a:bodyPr wrap="square" rtlCol="0">
            <a:spAutoFit/>
          </a:bodyPr>
          <a:lstStyle/>
          <a:p>
            <a:r>
              <a:rPr lang="en-GB" smtClean="0">
                <a:latin typeface="+mn-lt"/>
              </a:rPr>
              <a:t>[Source: choosealicense.com]</a:t>
            </a:r>
            <a:endParaRPr lang="en-US">
              <a:latin typeface="+mn-lt"/>
            </a:endParaRPr>
          </a:p>
        </p:txBody>
      </p:sp>
      <p:sp>
        <p:nvSpPr>
          <p:cNvPr id="5" name="Slide Number Placeholder 4"/>
          <p:cNvSpPr>
            <a:spLocks noGrp="1"/>
          </p:cNvSpPr>
          <p:nvPr>
            <p:ph type="sldNum" sz="quarter" idx="12"/>
          </p:nvPr>
        </p:nvSpPr>
        <p:spPr/>
        <p:txBody>
          <a:bodyPr/>
          <a:lstStyle/>
          <a:p>
            <a:fld id="{6CB76B4D-260D-4EC1-9A8A-CDDCEAC88FCA}" type="slidenum">
              <a:rPr lang="en-GB" smtClean="0"/>
              <a:pPr/>
              <a:t>74</a:t>
            </a:fld>
            <a:endParaRPr lang="en-GB"/>
          </a:p>
        </p:txBody>
      </p:sp>
    </p:spTree>
    <p:extLst>
      <p:ext uri="{BB962C8B-B14F-4D97-AF65-F5344CB8AC3E}">
        <p14:creationId xmlns:p14="http://schemas.microsoft.com/office/powerpoint/2010/main" val="215147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ln/>
        </p:spPr>
        <p:txBody>
          <a:bodyPr/>
          <a:lstStyle/>
          <a:p>
            <a:pPr eaLnBrk="1" hangingPunct="1"/>
            <a:r>
              <a:rPr lang="en-GB" altLang="en-US" dirty="0" smtClean="0">
                <a:latin typeface="Arial" panose="020B0604020202020204" pitchFamily="34" charset="0"/>
                <a:ea typeface="ＭＳ Ｐゴシック" pitchFamily="34" charset="-128"/>
                <a:cs typeface="Arial" panose="020B0604020202020204" pitchFamily="34" charset="0"/>
              </a:rPr>
              <a:t>How you see th</a:t>
            </a:r>
            <a:r>
              <a:rPr lang="en-GB" altLang="en-US" dirty="0" smtClean="0">
                <a:latin typeface="Arial" panose="020B0604020202020204" pitchFamily="34" charset="0"/>
                <a:ea typeface="ＭＳ Ｐゴシック" pitchFamily="34" charset="-128"/>
                <a:cs typeface="Arial" panose="020B0604020202020204" pitchFamily="34" charset="0"/>
              </a:rPr>
              <a:t>e </a:t>
            </a:r>
            <a:r>
              <a:rPr lang="en-GB" altLang="en-US" dirty="0" smtClean="0">
                <a:latin typeface="Arial" panose="020B0604020202020204" pitchFamily="34" charset="0"/>
                <a:ea typeface="ＭＳ Ｐゴシック" pitchFamily="34" charset="-128"/>
                <a:cs typeface="Arial" panose="020B0604020202020204" pitchFamily="34" charset="0"/>
              </a:rPr>
              <a:t>regulations in ECS</a:t>
            </a:r>
            <a:r>
              <a:rPr lang="en-GB" altLang="en-US" dirty="0" smtClean="0">
                <a:ea typeface="ＭＳ Ｐゴシック" pitchFamily="34" charset="-128"/>
              </a:rPr>
              <a:t/>
            </a:r>
            <a:br>
              <a:rPr lang="en-GB" altLang="en-US" dirty="0" smtClean="0">
                <a:ea typeface="ＭＳ Ｐゴシック" pitchFamily="34" charset="-128"/>
              </a:rPr>
            </a:br>
            <a:endParaRPr lang="en-US" altLang="en-US" dirty="0" smtClean="0">
              <a:ea typeface="ＭＳ Ｐゴシック" pitchFamily="34" charset="-128"/>
            </a:endParaRPr>
          </a:p>
        </p:txBody>
      </p:sp>
      <p:sp>
        <p:nvSpPr>
          <p:cNvPr id="48129" name="Rectangle 3"/>
          <p:cNvSpPr>
            <a:spLocks noGrp="1" noChangeArrowheads="1"/>
          </p:cNvSpPr>
          <p:nvPr>
            <p:ph idx="1"/>
          </p:nvPr>
        </p:nvSpPr>
        <p:spPr>
          <a:xfrm>
            <a:off x="0" y="1666677"/>
            <a:ext cx="9144000" cy="5005387"/>
          </a:xfrm>
        </p:spPr>
        <p:style>
          <a:lnRef idx="1">
            <a:schemeClr val="accent1"/>
          </a:lnRef>
          <a:fillRef idx="2">
            <a:schemeClr val="accent1"/>
          </a:fillRef>
          <a:effectRef idx="1">
            <a:schemeClr val="accent1"/>
          </a:effectRef>
          <a:fontRef idx="minor">
            <a:schemeClr val="dk1"/>
          </a:fontRef>
        </p:style>
        <p:txBody>
          <a:bodyPr/>
          <a:lstStyle/>
          <a:p>
            <a:pPr marL="468313" lvl="1" indent="0">
              <a:spcBef>
                <a:spcPts val="600"/>
              </a:spcBef>
              <a:buNone/>
            </a:pPr>
            <a:r>
              <a:rPr lang="en-GB" altLang="en-US" dirty="0" smtClean="0">
                <a:latin typeface="Arial" panose="020B0604020202020204" pitchFamily="34" charset="0"/>
                <a:ea typeface="ＭＳ Ｐゴシック" pitchFamily="34" charset="-128"/>
                <a:cs typeface="Arial" panose="020B0604020202020204" pitchFamily="34" charset="0"/>
              </a:rPr>
              <a:t>When you submit coursework </a:t>
            </a:r>
            <a:r>
              <a:rPr lang="en-GB" altLang="en-US" dirty="0" smtClean="0">
                <a:latin typeface="Arial" panose="020B0604020202020204" pitchFamily="34" charset="0"/>
                <a:ea typeface="ＭＳ Ｐゴシック" pitchFamily="34" charset="-128"/>
                <a:cs typeface="Arial" panose="020B0604020202020204" pitchFamily="34" charset="0"/>
              </a:rPr>
              <a:t>you </a:t>
            </a:r>
            <a:r>
              <a:rPr lang="en-GB" altLang="en-US" dirty="0" smtClean="0">
                <a:latin typeface="Arial" panose="020B0604020202020204" pitchFamily="34" charset="0"/>
                <a:ea typeface="ＭＳ Ｐゴシック" pitchFamily="34" charset="-128"/>
                <a:cs typeface="Arial" panose="020B0604020202020204" pitchFamily="34" charset="0"/>
              </a:rPr>
              <a:t>will be asked to declare </a:t>
            </a:r>
            <a:r>
              <a:rPr lang="en-GB" altLang="en-US" dirty="0">
                <a:latin typeface="Arial" panose="020B0604020202020204" pitchFamily="34" charset="0"/>
                <a:ea typeface="ＭＳ Ｐゴシック" pitchFamily="34" charset="-128"/>
                <a:cs typeface="Arial" panose="020B0604020202020204" pitchFamily="34" charset="0"/>
              </a:rPr>
              <a:t/>
            </a:r>
            <a:br>
              <a:rPr lang="en-GB" altLang="en-US" dirty="0">
                <a:latin typeface="Arial" panose="020B0604020202020204" pitchFamily="34" charset="0"/>
                <a:ea typeface="ＭＳ Ｐゴシック" pitchFamily="34" charset="-128"/>
                <a:cs typeface="Arial" panose="020B0604020202020204" pitchFamily="34" charset="0"/>
              </a:rPr>
            </a:br>
            <a:r>
              <a:rPr lang="en-GB" altLang="en-US" dirty="0" smtClean="0">
                <a:latin typeface="Arial" panose="020B0604020202020204" pitchFamily="34" charset="0"/>
                <a:ea typeface="ＭＳ Ｐゴシック" pitchFamily="34" charset="-128"/>
                <a:cs typeface="Arial" panose="020B0604020202020204" pitchFamily="34" charset="0"/>
              </a:rPr>
              <a:t/>
            </a:r>
            <a:br>
              <a:rPr lang="en-GB" altLang="en-US" dirty="0" smtClean="0">
                <a:latin typeface="Arial" panose="020B0604020202020204" pitchFamily="34" charset="0"/>
                <a:ea typeface="ＭＳ Ｐゴシック" pitchFamily="34" charset="-128"/>
                <a:cs typeface="Arial" panose="020B0604020202020204" pitchFamily="34" charset="0"/>
              </a:rPr>
            </a:br>
            <a:r>
              <a:rPr lang="en-GB" altLang="en-US" dirty="0" smtClean="0">
                <a:latin typeface="Arial" panose="020B0604020202020204" pitchFamily="34" charset="0"/>
                <a:ea typeface="ＭＳ Ｐゴシック" pitchFamily="34" charset="-128"/>
                <a:cs typeface="Arial" panose="020B0604020202020204" pitchFamily="34" charset="0"/>
              </a:rPr>
              <a:t>e.g. via a signature or electronic tick box</a:t>
            </a:r>
            <a:br>
              <a:rPr lang="en-GB" altLang="en-US" dirty="0" smtClean="0">
                <a:latin typeface="Arial" panose="020B0604020202020204" pitchFamily="34" charset="0"/>
                <a:ea typeface="ＭＳ Ｐゴシック" pitchFamily="34" charset="-128"/>
                <a:cs typeface="Arial" panose="020B0604020202020204" pitchFamily="34" charset="0"/>
              </a:rPr>
            </a:br>
            <a:r>
              <a:rPr lang="en-GB" altLang="en-US" dirty="0" smtClean="0">
                <a:latin typeface="Arial" panose="020B0604020202020204" pitchFamily="34" charset="0"/>
                <a:ea typeface="ＭＳ Ｐゴシック" pitchFamily="34" charset="-128"/>
                <a:cs typeface="Arial" panose="020B0604020202020204" pitchFamily="34" charset="0"/>
              </a:rPr>
              <a:t>that you </a:t>
            </a:r>
            <a:r>
              <a:rPr lang="en-GB" altLang="en-US" dirty="0" smtClean="0">
                <a:latin typeface="Arial" panose="020B0604020202020204" pitchFamily="34" charset="0"/>
                <a:ea typeface="ＭＳ Ｐゴシック" pitchFamily="34" charset="-128"/>
                <a:cs typeface="Arial" panose="020B0604020202020204" pitchFamily="34" charset="0"/>
              </a:rPr>
              <a:t>are” </a:t>
            </a:r>
          </a:p>
          <a:p>
            <a:pPr marL="648313" lvl="1" indent="0">
              <a:spcBef>
                <a:spcPts val="600"/>
              </a:spcBef>
              <a:buNone/>
            </a:pPr>
            <a:r>
              <a:rPr lang="en-GB" altLang="en-US" dirty="0" smtClean="0">
                <a:latin typeface="Arial" panose="020B0604020202020204" pitchFamily="34" charset="0"/>
                <a:ea typeface="ＭＳ Ｐゴシック" pitchFamily="34" charset="-128"/>
                <a:cs typeface="Arial" panose="020B0604020202020204" pitchFamily="34" charset="0"/>
              </a:rPr>
              <a:t/>
            </a:r>
            <a:br>
              <a:rPr lang="en-GB" altLang="en-US" dirty="0" smtClean="0">
                <a:latin typeface="Arial" panose="020B0604020202020204" pitchFamily="34" charset="0"/>
                <a:ea typeface="ＭＳ Ｐゴシック" pitchFamily="34" charset="-128"/>
                <a:cs typeface="Arial" panose="020B0604020202020204" pitchFamily="34" charset="0"/>
              </a:rPr>
            </a:br>
            <a:r>
              <a:rPr lang="en-GB" altLang="en-US" dirty="0" smtClean="0">
                <a:latin typeface="Arial" panose="020B0604020202020204" pitchFamily="34" charset="0"/>
                <a:ea typeface="ＭＳ Ｐゴシック" pitchFamily="34" charset="-128"/>
                <a:cs typeface="Arial" panose="020B0604020202020204" pitchFamily="34" charset="0"/>
              </a:rPr>
              <a:t>“aware of the requirements of good academic practice, and the potential penalties for any breaches”</a:t>
            </a:r>
          </a:p>
        </p:txBody>
      </p:sp>
      <p:sp>
        <p:nvSpPr>
          <p:cNvPr id="2" name="Slide Number Placeholder 1"/>
          <p:cNvSpPr>
            <a:spLocks noGrp="1"/>
          </p:cNvSpPr>
          <p:nvPr>
            <p:ph type="sldNum" sz="quarter" idx="12"/>
          </p:nvPr>
        </p:nvSpPr>
        <p:spPr/>
        <p:txBody>
          <a:bodyPr/>
          <a:lstStyle/>
          <a:p>
            <a:fld id="{6CB76B4D-260D-4EC1-9A8A-CDDCEAC88FCA}" type="slidenum">
              <a:rPr lang="en-GB" smtClean="0"/>
              <a:pPr/>
              <a:t>7</a:t>
            </a:fld>
            <a:endParaRPr lang="en-GB"/>
          </a:p>
        </p:txBody>
      </p:sp>
    </p:spTree>
    <p:extLst>
      <p:ext uri="{BB962C8B-B14F-4D97-AF65-F5344CB8AC3E}">
        <p14:creationId xmlns:p14="http://schemas.microsoft.com/office/powerpoint/2010/main" val="3216485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ln/>
        </p:spPr>
        <p:txBody>
          <a:bodyPr/>
          <a:lstStyle/>
          <a:p>
            <a:pPr eaLnBrk="1" hangingPunct="1"/>
            <a:r>
              <a:rPr lang="en-US" altLang="en-US" dirty="0" smtClean="0">
                <a:latin typeface="Arial" panose="020B0604020202020204" pitchFamily="34" charset="0"/>
                <a:ea typeface="ＭＳ Ｐゴシック" pitchFamily="34" charset="-128"/>
                <a:cs typeface="Arial" panose="020B0604020202020204" pitchFamily="34" charset="0"/>
              </a:rPr>
              <a:t>Academic Integrity breaches</a:t>
            </a:r>
          </a:p>
        </p:txBody>
      </p:sp>
      <p:sp>
        <p:nvSpPr>
          <p:cNvPr id="50177" name="Content Placeholder 1"/>
          <p:cNvSpPr>
            <a:spLocks noGrp="1"/>
          </p:cNvSpPr>
          <p:nvPr>
            <p:ph sz="half" idx="1"/>
          </p:nvPr>
        </p:nvSpPr>
        <p:spPr/>
        <p:txBody>
          <a:bodyPr>
            <a:normAutofit fontScale="40000" lnSpcReduction="20000"/>
          </a:bodyPr>
          <a:lstStyle/>
          <a:p>
            <a:pPr marL="269875" indent="-269875">
              <a:lnSpc>
                <a:spcPct val="110000"/>
              </a:lnSpc>
              <a:buFont typeface="Arial" charset="0"/>
              <a:buChar char="•"/>
              <a:defRPr/>
            </a:pPr>
            <a:r>
              <a:rPr lang="en-US" sz="4600" b="1" u="sng" dirty="0" smtClean="0">
                <a:latin typeface="Arial" panose="020B0604020202020204" pitchFamily="34" charset="0"/>
                <a:cs typeface="Arial" panose="020B0604020202020204" pitchFamily="34" charset="0"/>
              </a:rPr>
              <a:t>Minor breaches</a:t>
            </a:r>
            <a:endParaRPr lang="en-US" sz="4600" b="1" i="1" u="sng" dirty="0">
              <a:latin typeface="Arial" panose="020B0604020202020204" pitchFamily="34" charset="0"/>
              <a:cs typeface="Arial" panose="020B0604020202020204" pitchFamily="34" charset="0"/>
            </a:endParaRPr>
          </a:p>
          <a:p>
            <a:pPr marL="539750" lvl="1" indent="-269875">
              <a:lnSpc>
                <a:spcPct val="110000"/>
              </a:lnSpc>
              <a:buFont typeface="Arial" charset="0"/>
              <a:buChar char="•"/>
              <a:defRPr/>
            </a:pPr>
            <a:r>
              <a:rPr lang="en-US" sz="4500" dirty="0">
                <a:latin typeface="Arial" panose="020B0604020202020204" pitchFamily="34" charset="0"/>
                <a:cs typeface="Arial" panose="020B0604020202020204" pitchFamily="34" charset="0"/>
              </a:rPr>
              <a:t>small amount of plagiarism </a:t>
            </a:r>
            <a:r>
              <a:rPr lang="en-US" sz="4500" dirty="0" smtClean="0">
                <a:latin typeface="Arial" panose="020B0604020202020204" pitchFamily="34" charset="0"/>
                <a:cs typeface="Arial" panose="020B0604020202020204" pitchFamily="34" charset="0"/>
              </a:rPr>
              <a:t>(due to inexperience/lack of understanding)</a:t>
            </a:r>
            <a:endParaRPr lang="en-US" sz="4500" dirty="0">
              <a:latin typeface="Arial" panose="020B0604020202020204" pitchFamily="34" charset="0"/>
              <a:cs typeface="Arial" panose="020B0604020202020204" pitchFamily="34" charset="0"/>
            </a:endParaRPr>
          </a:p>
          <a:p>
            <a:pPr marL="539750" lvl="1" indent="-269875">
              <a:lnSpc>
                <a:spcPct val="110000"/>
              </a:lnSpc>
              <a:buFont typeface="Arial" charset="0"/>
              <a:buChar char="•"/>
              <a:defRPr/>
            </a:pPr>
            <a:r>
              <a:rPr lang="en-US" sz="4500" dirty="0" smtClean="0">
                <a:latin typeface="Arial" panose="020B0604020202020204" pitchFamily="34" charset="0"/>
                <a:cs typeface="Arial" panose="020B0604020202020204" pitchFamily="34" charset="0"/>
              </a:rPr>
              <a:t>minor recycling</a:t>
            </a:r>
          </a:p>
          <a:p>
            <a:pPr marL="539750" lvl="1" indent="-269875">
              <a:lnSpc>
                <a:spcPct val="110000"/>
              </a:lnSpc>
              <a:buFont typeface="Arial" charset="0"/>
              <a:buChar char="•"/>
              <a:defRPr/>
            </a:pPr>
            <a:r>
              <a:rPr lang="en-US" sz="4500" dirty="0" smtClean="0">
                <a:latin typeface="Arial" panose="020B0604020202020204" pitchFamily="34" charset="0"/>
                <a:cs typeface="Arial" panose="020B0604020202020204" pitchFamily="34" charset="0"/>
              </a:rPr>
              <a:t>collusion </a:t>
            </a:r>
            <a:r>
              <a:rPr lang="en-US" sz="4500" dirty="0">
                <a:latin typeface="Arial" panose="020B0604020202020204" pitchFamily="34" charset="0"/>
                <a:cs typeface="Arial" panose="020B0604020202020204" pitchFamily="34" charset="0"/>
              </a:rPr>
              <a:t>leading to limited similarity</a:t>
            </a:r>
          </a:p>
          <a:p>
            <a:pPr marL="269875" lvl="1" indent="0">
              <a:lnSpc>
                <a:spcPct val="120000"/>
              </a:lnSpc>
              <a:buNone/>
              <a:defRPr/>
            </a:pPr>
            <a:endParaRPr lang="en-US" dirty="0" smtClean="0">
              <a:latin typeface="Arial" panose="020B0604020202020204" pitchFamily="34" charset="0"/>
              <a:cs typeface="Arial" panose="020B0604020202020204" pitchFamily="34" charset="0"/>
            </a:endParaRPr>
          </a:p>
          <a:p>
            <a:pPr marL="269875" lvl="1" indent="0">
              <a:buFont typeface="Arial"/>
              <a:buNone/>
              <a:defRPr/>
            </a:pP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sz="half" idx="2"/>
          </p:nvPr>
        </p:nvSpPr>
        <p:spPr>
          <a:xfrm>
            <a:off x="4648200" y="1700212"/>
            <a:ext cx="4171950" cy="5157788"/>
          </a:xfrm>
        </p:spPr>
        <p:txBody>
          <a:bodyPr>
            <a:normAutofit fontScale="40000" lnSpcReduction="20000"/>
          </a:bodyPr>
          <a:lstStyle/>
          <a:p>
            <a:pPr marL="269875" indent="-269875">
              <a:lnSpc>
                <a:spcPct val="110000"/>
              </a:lnSpc>
              <a:buFont typeface="Arial" charset="0"/>
              <a:buChar char="•"/>
              <a:defRPr/>
            </a:pPr>
            <a:r>
              <a:rPr lang="en-US" sz="4400" b="1" u="sng" dirty="0">
                <a:latin typeface="Arial" panose="020B0604020202020204" pitchFamily="34" charset="0"/>
                <a:cs typeface="Arial" panose="020B0604020202020204" pitchFamily="34" charset="0"/>
              </a:rPr>
              <a:t>Major breaches</a:t>
            </a:r>
            <a:endParaRPr lang="en-US" sz="4400" b="1" i="1" u="sng" dirty="0">
              <a:latin typeface="Arial" panose="020B0604020202020204" pitchFamily="34" charset="0"/>
              <a:cs typeface="Arial" panose="020B0604020202020204" pitchFamily="34" charset="0"/>
            </a:endParaRPr>
          </a:p>
          <a:p>
            <a:pPr marL="539750" lvl="1" indent="-269875">
              <a:lnSpc>
                <a:spcPct val="110000"/>
              </a:lnSpc>
              <a:buFont typeface="Arial" charset="0"/>
              <a:buChar char="•"/>
              <a:defRPr/>
            </a:pPr>
            <a:r>
              <a:rPr lang="en-US" sz="4500" b="1" dirty="0">
                <a:solidFill>
                  <a:srgbClr val="7030A0"/>
                </a:solidFill>
                <a:latin typeface="Arial" panose="020B0604020202020204" pitchFamily="34" charset="0"/>
                <a:cs typeface="Arial" panose="020B0604020202020204" pitchFamily="34" charset="0"/>
              </a:rPr>
              <a:t>any </a:t>
            </a:r>
            <a:r>
              <a:rPr lang="en-US" sz="4500" b="1" dirty="0" smtClean="0">
                <a:solidFill>
                  <a:srgbClr val="7030A0"/>
                </a:solidFill>
                <a:latin typeface="Arial" panose="020B0604020202020204" pitchFamily="34" charset="0"/>
                <a:cs typeface="Arial" panose="020B0604020202020204" pitchFamily="34" charset="0"/>
              </a:rPr>
              <a:t>repeated incident</a:t>
            </a:r>
            <a:endParaRPr lang="en-US" sz="4500" b="1" dirty="0">
              <a:solidFill>
                <a:srgbClr val="7030A0"/>
              </a:solidFill>
              <a:latin typeface="Arial" panose="020B0604020202020204" pitchFamily="34" charset="0"/>
              <a:cs typeface="Arial" panose="020B0604020202020204" pitchFamily="34" charset="0"/>
            </a:endParaRPr>
          </a:p>
          <a:p>
            <a:pPr marL="539750" lvl="1" indent="-269875">
              <a:lnSpc>
                <a:spcPct val="110000"/>
              </a:lnSpc>
              <a:buFont typeface="Arial" charset="0"/>
              <a:buChar char="•"/>
              <a:defRPr/>
            </a:pPr>
            <a:r>
              <a:rPr lang="en-US" sz="4500" dirty="0">
                <a:latin typeface="Arial" panose="020B0604020202020204" pitchFamily="34" charset="0"/>
                <a:cs typeface="Arial" panose="020B0604020202020204" pitchFamily="34" charset="0"/>
              </a:rPr>
              <a:t>moderate/extensive/serial plagiarism</a:t>
            </a:r>
          </a:p>
          <a:p>
            <a:pPr marL="539750" lvl="1" indent="-269875">
              <a:lnSpc>
                <a:spcPct val="110000"/>
              </a:lnSpc>
              <a:buFont typeface="Arial" charset="0"/>
              <a:buChar char="•"/>
              <a:defRPr/>
            </a:pPr>
            <a:r>
              <a:rPr lang="en-US" sz="4500" dirty="0">
                <a:latin typeface="Arial" panose="020B0604020202020204" pitchFamily="34" charset="0"/>
                <a:cs typeface="Arial" panose="020B0604020202020204" pitchFamily="34" charset="0"/>
              </a:rPr>
              <a:t>moderate/extensive recycling</a:t>
            </a:r>
          </a:p>
          <a:p>
            <a:pPr marL="539750" lvl="1" indent="-269875">
              <a:lnSpc>
                <a:spcPct val="110000"/>
              </a:lnSpc>
              <a:buFont typeface="Arial" charset="0"/>
              <a:buChar char="•"/>
              <a:defRPr/>
            </a:pPr>
            <a:r>
              <a:rPr lang="en-US" sz="4500" dirty="0">
                <a:latin typeface="Arial" panose="020B0604020202020204" pitchFamily="34" charset="0"/>
                <a:cs typeface="Arial" panose="020B0604020202020204" pitchFamily="34" charset="0"/>
              </a:rPr>
              <a:t>collusion leading to significant similarity</a:t>
            </a:r>
          </a:p>
          <a:p>
            <a:pPr marL="539750" lvl="1" indent="-269875">
              <a:lnSpc>
                <a:spcPct val="110000"/>
              </a:lnSpc>
              <a:buFont typeface="Arial" charset="0"/>
              <a:buChar char="•"/>
              <a:defRPr/>
            </a:pPr>
            <a:r>
              <a:rPr lang="en-US" sz="4500" dirty="0">
                <a:latin typeface="Arial" panose="020B0604020202020204" pitchFamily="34" charset="0"/>
                <a:cs typeface="Arial" panose="020B0604020202020204" pitchFamily="34" charset="0"/>
              </a:rPr>
              <a:t>breaching ethical standards</a:t>
            </a:r>
          </a:p>
          <a:p>
            <a:pPr marL="539750" lvl="1" indent="-269875">
              <a:lnSpc>
                <a:spcPct val="110000"/>
              </a:lnSpc>
              <a:buFont typeface="Arial" charset="0"/>
              <a:buChar char="•"/>
              <a:defRPr/>
            </a:pPr>
            <a:r>
              <a:rPr lang="en-US" sz="4500" dirty="0">
                <a:latin typeface="Arial" panose="020B0604020202020204" pitchFamily="34" charset="0"/>
                <a:cs typeface="Arial" panose="020B0604020202020204" pitchFamily="34" charset="0"/>
              </a:rPr>
              <a:t>copying/breaches of examination regulations, e.g</a:t>
            </a:r>
            <a:r>
              <a:rPr lang="en-US" sz="4500" dirty="0" smtClean="0">
                <a:latin typeface="Arial" panose="020B0604020202020204" pitchFamily="34" charset="0"/>
                <a:cs typeface="Arial" panose="020B0604020202020204" pitchFamily="34" charset="0"/>
              </a:rPr>
              <a:t>., unauthorized </a:t>
            </a:r>
            <a:r>
              <a:rPr lang="en-US" sz="4500" dirty="0">
                <a:latin typeface="Arial" panose="020B0604020202020204" pitchFamily="34" charset="0"/>
                <a:cs typeface="Arial" panose="020B0604020202020204" pitchFamily="34" charset="0"/>
              </a:rPr>
              <a:t>use of notes in examination rooms	</a:t>
            </a:r>
          </a:p>
          <a:p>
            <a:pPr marL="539750" lvl="1" indent="-269875">
              <a:lnSpc>
                <a:spcPct val="110000"/>
              </a:lnSpc>
              <a:buFont typeface="Arial" charset="0"/>
              <a:buChar char="•"/>
              <a:defRPr/>
            </a:pPr>
            <a:r>
              <a:rPr lang="en-US" sz="4500" dirty="0">
                <a:latin typeface="Arial" panose="020B0604020202020204" pitchFamily="34" charset="0"/>
                <a:cs typeface="Arial" panose="020B0604020202020204" pitchFamily="34" charset="0"/>
              </a:rPr>
              <a:t>falsification</a:t>
            </a:r>
          </a:p>
          <a:p>
            <a:pPr marL="539750" lvl="1" indent="-269875">
              <a:lnSpc>
                <a:spcPct val="110000"/>
              </a:lnSpc>
              <a:buFont typeface="Arial" charset="0"/>
              <a:buChar char="•"/>
              <a:defRPr/>
            </a:pPr>
            <a:r>
              <a:rPr lang="en-US" sz="4500" dirty="0">
                <a:latin typeface="Arial" panose="020B0604020202020204" pitchFamily="34" charset="0"/>
                <a:cs typeface="Arial" panose="020B0604020202020204" pitchFamily="34" charset="0"/>
              </a:rPr>
              <a:t>ghosting/impersonation/use of essay bank </a:t>
            </a:r>
            <a:r>
              <a:rPr lang="en-US" sz="4500" dirty="0" smtClean="0">
                <a:latin typeface="Arial" panose="020B0604020202020204" pitchFamily="34" charset="0"/>
                <a:cs typeface="Arial" panose="020B0604020202020204" pitchFamily="34" charset="0"/>
              </a:rPr>
              <a:t>services.</a:t>
            </a:r>
            <a:endParaRPr lang="en-US" sz="45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C1AC07C0-4185-4980-AEF7-9C22F08CAECA}" type="slidenum">
              <a:rPr lang="en-GB" smtClean="0"/>
              <a:pPr/>
              <a:t>8</a:t>
            </a:fld>
            <a:endParaRPr lang="en-GB"/>
          </a:p>
        </p:txBody>
      </p:sp>
    </p:spTree>
    <p:extLst>
      <p:ext uri="{BB962C8B-B14F-4D97-AF65-F5344CB8AC3E}">
        <p14:creationId xmlns:p14="http://schemas.microsoft.com/office/powerpoint/2010/main" val="367204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Towards a classification framework for social machines">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defRPr sz="2400" b="1" dirty="0"/>
        </a:defPPr>
      </a:lstStyle>
      <a:style>
        <a:lnRef idx="2">
          <a:schemeClr val="accent2">
            <a:shade val="50000"/>
          </a:schemeClr>
        </a:lnRef>
        <a:fillRef idx="1">
          <a:schemeClr val="accent2"/>
        </a:fillRef>
        <a:effectRef idx="0">
          <a:schemeClr val="accent2"/>
        </a:effectRef>
        <a:fontRef idx="minor">
          <a:schemeClr val="lt1"/>
        </a:fontRef>
      </a: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Towards a classification framework for social machines</Template>
  <TotalTime>9445</TotalTime>
  <Words>4045</Words>
  <Application>Microsoft Macintosh PowerPoint</Application>
  <PresentationFormat>On-screen Show (4:3)</PresentationFormat>
  <Paragraphs>574</Paragraphs>
  <Slides>75</Slides>
  <Notes>24</Notes>
  <HiddenSlides>3</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75</vt:i4>
      </vt:variant>
    </vt:vector>
  </HeadingPairs>
  <TitlesOfParts>
    <vt:vector size="88" baseType="lpstr">
      <vt:lpstr>Calibri</vt:lpstr>
      <vt:lpstr>Calibri Light</vt:lpstr>
      <vt:lpstr>Geneva</vt:lpstr>
      <vt:lpstr>Georgia</vt:lpstr>
      <vt:lpstr>Lucida Sans</vt:lpstr>
      <vt:lpstr>MS PMincho</vt:lpstr>
      <vt:lpstr>ＭＳ Ｐゴシック</vt:lpstr>
      <vt:lpstr>Wingdings</vt:lpstr>
      <vt:lpstr>Arial</vt:lpstr>
      <vt:lpstr>Towards a classification framework for social machines</vt:lpstr>
      <vt:lpstr>UOS divider slide design</vt:lpstr>
      <vt:lpstr>UOS full bleed image</vt:lpstr>
      <vt:lpstr>Visio</vt:lpstr>
      <vt:lpstr>Academic integrity in context Preparing for a technical report</vt:lpstr>
      <vt:lpstr>Academic Integrity - why is it important?</vt:lpstr>
      <vt:lpstr>Read slides| read regulations | take test on blackboard.soton.ac.uk </vt:lpstr>
      <vt:lpstr>University Regulations</vt:lpstr>
      <vt:lpstr>University policy</vt:lpstr>
      <vt:lpstr>Our expectations</vt:lpstr>
      <vt:lpstr>Summary of regulations - AVOID </vt:lpstr>
      <vt:lpstr>How you see the regulations in ECS </vt:lpstr>
      <vt:lpstr>Academic Integrity breaches</vt:lpstr>
      <vt:lpstr>Range of penalties</vt:lpstr>
      <vt:lpstr>What is Plagiarism – how can I avoid plagiarising?</vt:lpstr>
      <vt:lpstr>What is plagiarism</vt:lpstr>
      <vt:lpstr>Examples of plagiarism</vt:lpstr>
      <vt:lpstr>How to avoid plagiarism</vt:lpstr>
      <vt:lpstr>Examples of using quotes…</vt:lpstr>
      <vt:lpstr>How to quote</vt:lpstr>
      <vt:lpstr>Really clear quotations…</vt:lpstr>
      <vt:lpstr>Turning a quote into paraphrasing</vt:lpstr>
      <vt:lpstr>Plagiarism vs Paraphrasing</vt:lpstr>
      <vt:lpstr>How to acknowledge figures correctly</vt:lpstr>
      <vt:lpstr>Take good notes as you research</vt:lpstr>
      <vt:lpstr>In turnitin, this is what copy and past plagiarism looks like</vt:lpstr>
      <vt:lpstr>How and where to Cite</vt:lpstr>
      <vt:lpstr>Why cite sources?</vt:lpstr>
      <vt:lpstr>References</vt:lpstr>
      <vt:lpstr>Is ignoring academic integrity a “victimless crime”?</vt:lpstr>
      <vt:lpstr>Case study of plagiarism…</vt:lpstr>
      <vt:lpstr>.. Case study</vt:lpstr>
      <vt:lpstr>Lessons learned</vt:lpstr>
      <vt:lpstr>Understanding and avoiding plagiarism</vt:lpstr>
      <vt:lpstr>How we detect plagiarism</vt:lpstr>
      <vt:lpstr>Plagiarism detection service</vt:lpstr>
      <vt:lpstr>Assessment/coursework</vt:lpstr>
      <vt:lpstr>Group work</vt:lpstr>
      <vt:lpstr>Collaboration (and Collusion)</vt:lpstr>
      <vt:lpstr>Collaboration (and Collusion)</vt:lpstr>
      <vt:lpstr>Collusion… rather than Collaboration</vt:lpstr>
      <vt:lpstr>Examples of Collusion</vt:lpstr>
      <vt:lpstr>How to Avoid Collusion</vt:lpstr>
      <vt:lpstr>Please remember</vt:lpstr>
      <vt:lpstr>Academic Integrity links</vt:lpstr>
      <vt:lpstr>Read slides| read regulations | take test on blackboard.soton.ac.uk </vt:lpstr>
      <vt:lpstr>Appendices</vt:lpstr>
      <vt:lpstr>Advice:</vt:lpstr>
      <vt:lpstr>The technical report…</vt:lpstr>
      <vt:lpstr>How we are helping you</vt:lpstr>
      <vt:lpstr>Academic integrity?</vt:lpstr>
      <vt:lpstr>Students sometimes cut corners</vt:lpstr>
      <vt:lpstr>Students sometimes cut corners</vt:lpstr>
      <vt:lpstr>Students sometimes cut corners</vt:lpstr>
      <vt:lpstr>The resources page is important</vt:lpstr>
      <vt:lpstr>Today…</vt:lpstr>
      <vt:lpstr>Explaining in pairs</vt:lpstr>
      <vt:lpstr>What is the context of your topic</vt:lpstr>
      <vt:lpstr>But what about the brief?</vt:lpstr>
      <vt:lpstr>What are you going to have to do?</vt:lpstr>
      <vt:lpstr>How will you present your argument?</vt:lpstr>
      <vt:lpstr>How will you present your argument?</vt:lpstr>
      <vt:lpstr>There are some videos you can watch</vt:lpstr>
      <vt:lpstr>I sent you an email</vt:lpstr>
      <vt:lpstr>Stage 0 - orientation</vt:lpstr>
      <vt:lpstr>Evaluate your references as you go</vt:lpstr>
      <vt:lpstr>PowerPoint Presentation</vt:lpstr>
      <vt:lpstr>PowerPoint Presentation</vt:lpstr>
      <vt:lpstr>Readings</vt:lpstr>
      <vt:lpstr>PowerPoint Presentation</vt:lpstr>
      <vt:lpstr>Stage 1 orientation</vt:lpstr>
      <vt:lpstr>Advice:</vt:lpstr>
      <vt:lpstr>Acknowledging Ownership</vt:lpstr>
      <vt:lpstr>The power of the Web</vt:lpstr>
      <vt:lpstr>Intellectual property</vt:lpstr>
      <vt:lpstr>Acknowledging Ownership (2)</vt:lpstr>
      <vt:lpstr>Rights</vt:lpstr>
      <vt:lpstr>choosealicense.com</vt:lpstr>
      <vt:lpstr>Responsibilities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classification framework for social machines</dc:title>
  <dc:creator>Elena Simperl</dc:creator>
  <cp:lastModifiedBy>Su White</cp:lastModifiedBy>
  <cp:revision>266</cp:revision>
  <cp:lastPrinted>2018-12-05T16:23:32Z</cp:lastPrinted>
  <dcterms:created xsi:type="dcterms:W3CDTF">2013-04-26T07:53:01Z</dcterms:created>
  <dcterms:modified xsi:type="dcterms:W3CDTF">2018-12-05T16:27:40Z</dcterms:modified>
</cp:coreProperties>
</file>