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1"/>
  </p:sldMasterIdLst>
  <p:notesMasterIdLst>
    <p:notesMasterId r:id="rId59"/>
  </p:notesMasterIdLst>
  <p:sldIdLst>
    <p:sldId id="256" r:id="rId2"/>
    <p:sldId id="349" r:id="rId3"/>
    <p:sldId id="348" r:id="rId4"/>
    <p:sldId id="381" r:id="rId5"/>
    <p:sldId id="312" r:id="rId6"/>
    <p:sldId id="351" r:id="rId7"/>
    <p:sldId id="352" r:id="rId8"/>
    <p:sldId id="353" r:id="rId9"/>
    <p:sldId id="354" r:id="rId10"/>
    <p:sldId id="356" r:id="rId11"/>
    <p:sldId id="364" r:id="rId12"/>
    <p:sldId id="365" r:id="rId13"/>
    <p:sldId id="366" r:id="rId14"/>
    <p:sldId id="367" r:id="rId15"/>
    <p:sldId id="368" r:id="rId16"/>
    <p:sldId id="358" r:id="rId17"/>
    <p:sldId id="355" r:id="rId18"/>
    <p:sldId id="345" r:id="rId19"/>
    <p:sldId id="346" r:id="rId20"/>
    <p:sldId id="347" r:id="rId21"/>
    <p:sldId id="327" r:id="rId22"/>
    <p:sldId id="259" r:id="rId23"/>
    <p:sldId id="322" r:id="rId24"/>
    <p:sldId id="331" r:id="rId25"/>
    <p:sldId id="291" r:id="rId26"/>
    <p:sldId id="375" r:id="rId27"/>
    <p:sldId id="373" r:id="rId28"/>
    <p:sldId id="374" r:id="rId29"/>
    <p:sldId id="313" r:id="rId30"/>
    <p:sldId id="371" r:id="rId31"/>
    <p:sldId id="311" r:id="rId32"/>
    <p:sldId id="295" r:id="rId33"/>
    <p:sldId id="376" r:id="rId34"/>
    <p:sldId id="377" r:id="rId35"/>
    <p:sldId id="378" r:id="rId36"/>
    <p:sldId id="294" r:id="rId37"/>
    <p:sldId id="300" r:id="rId38"/>
    <p:sldId id="299" r:id="rId39"/>
    <p:sldId id="301" r:id="rId40"/>
    <p:sldId id="330" r:id="rId41"/>
    <p:sldId id="379" r:id="rId42"/>
    <p:sldId id="380" r:id="rId43"/>
    <p:sldId id="333" r:id="rId44"/>
    <p:sldId id="362" r:id="rId45"/>
    <p:sldId id="335" r:id="rId46"/>
    <p:sldId id="337" r:id="rId47"/>
    <p:sldId id="332" r:id="rId48"/>
    <p:sldId id="343" r:id="rId49"/>
    <p:sldId id="344" r:id="rId50"/>
    <p:sldId id="288" r:id="rId51"/>
    <p:sldId id="338" r:id="rId52"/>
    <p:sldId id="363" r:id="rId53"/>
    <p:sldId id="307" r:id="rId54"/>
    <p:sldId id="267" r:id="rId55"/>
    <p:sldId id="306" r:id="rId56"/>
    <p:sldId id="302" r:id="rId57"/>
    <p:sldId id="336" r:id="rId5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13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949" autoAdjust="0"/>
    <p:restoredTop sz="73439" autoAdjust="0"/>
  </p:normalViewPr>
  <p:slideViewPr>
    <p:cSldViewPr snapToGrid="0" snapToObjects="1" showGuides="1">
      <p:cViewPr>
        <p:scale>
          <a:sx n="82" d="100"/>
          <a:sy n="82" d="100"/>
        </p:scale>
        <p:origin x="-1240" y="-1344"/>
      </p:cViewPr>
      <p:guideLst>
        <p:guide orient="horz" pos="2160"/>
        <p:guide pos="1360"/>
      </p:guideLst>
    </p:cSldViewPr>
  </p:slideViewPr>
  <p:outlineViewPr>
    <p:cViewPr>
      <p:scale>
        <a:sx n="33" d="100"/>
        <a:sy n="33" d="100"/>
      </p:scale>
      <p:origin x="0" y="144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1832"/>
    </p:cViewPr>
  </p:sorterViewPr>
  <p:notesViewPr>
    <p:cSldViewPr snapToGrid="0" snapToObjects="1">
      <p:cViewPr varScale="1">
        <p:scale>
          <a:sx n="155" d="100"/>
          <a:sy n="155" d="100"/>
        </p:scale>
        <p:origin x="-216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heme" Target="theme/theme1.xml"/><Relationship Id="rId64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notesMaster" Target="notesMasters/notes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interSettings" Target="printerSettings/printerSettings1.bin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EC2A4C-5F41-EE42-801F-DE2CCC1C7619}" type="datetimeFigureOut">
              <a:rPr lang="en-GB" smtClean="0"/>
              <a:t>26/11/18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9C0A1-F8F3-BA48-987D-8D509ECBA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966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4344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04399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8680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4344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82882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8148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5356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5356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5356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9677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384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4692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0496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0413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0413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0413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04452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6486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8148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0589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4234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126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5234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3205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6654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2211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63206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53491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8923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43448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59665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04986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735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53565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522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775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829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64640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7463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0857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 rotWithShape="1">
          <a:gsLst>
            <a:gs pos="0">
              <a:srgbClr val="014359"/>
            </a:gs>
            <a:gs pos="50000">
              <a:srgbClr val="014359"/>
            </a:gs>
            <a:gs pos="100000">
              <a:srgbClr val="00727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999" y="1700213"/>
            <a:ext cx="8496000" cy="2160587"/>
          </a:xfrm>
        </p:spPr>
        <p:txBody>
          <a:bodyPr lIns="91440" anchor="b"/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24000" y="3860800"/>
            <a:ext cx="8496000" cy="1946275"/>
          </a:xfrm>
        </p:spPr>
        <p:txBody>
          <a:bodyPr lIns="91440"/>
          <a:lstStyle>
            <a:lvl1pPr marL="0" indent="0">
              <a:buFontTx/>
              <a:buNone/>
              <a:defRPr sz="3600">
                <a:solidFill>
                  <a:srgbClr val="B1D3D6"/>
                </a:solidFill>
              </a:defRPr>
            </a:lvl1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  <p:pic>
        <p:nvPicPr>
          <p:cNvPr id="5" name="Picture 1033" descr="white_logo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381000"/>
            <a:ext cx="2695575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24000" y="5807075"/>
            <a:ext cx="8496000" cy="882860"/>
          </a:xfrm>
        </p:spPr>
        <p:txBody>
          <a:bodyPr/>
          <a:lstStyle>
            <a:lvl1pPr marL="90000" indent="0">
              <a:spcAft>
                <a:spcPts val="0"/>
              </a:spcAft>
              <a:buNone/>
              <a:defRPr sz="2000" baseline="0">
                <a:solidFill>
                  <a:srgbClr val="B1D3D6"/>
                </a:solidFill>
              </a:defRPr>
            </a:lvl1pPr>
          </a:lstStyle>
          <a:p>
            <a:pPr lvl="0"/>
            <a:r>
              <a:rPr lang="en-US" dirty="0" smtClean="0"/>
              <a:t>Click to add author </a:t>
            </a:r>
            <a:br>
              <a:rPr lang="en-US" dirty="0" smtClean="0"/>
            </a:br>
            <a:r>
              <a:rPr lang="en-US" dirty="0" smtClean="0"/>
              <a:t>and date</a:t>
            </a:r>
          </a:p>
        </p:txBody>
      </p:sp>
      <p:pic>
        <p:nvPicPr>
          <p:cNvPr id="6" name="Picture 5" descr="Electronics_and_Computer_Science_BLACK-2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99" y="381000"/>
            <a:ext cx="2163119" cy="584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50: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210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323850" y="4076700"/>
            <a:ext cx="8496300" cy="2112963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/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568" userDrawn="1">
          <p15:clr>
            <a:srgbClr val="FBAE40"/>
          </p15:clr>
        </p15:guide>
        <p15:guide id="2" pos="20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75: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105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324000" y="3005050"/>
            <a:ext cx="8496300" cy="31608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/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3884" userDrawn="1">
          <p15:clr>
            <a:srgbClr val="FBAE40"/>
          </p15:clr>
        </p15:guide>
        <p15:guide id="2" pos="20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1700214"/>
            <a:ext cx="8496000" cy="4113268"/>
          </a:xfrm>
        </p:spPr>
        <p:txBody>
          <a:bodyPr anchor="ctr"/>
          <a:lstStyle>
            <a:lvl1pPr algn="r">
              <a:defRPr sz="7200" b="0" i="0" cap="none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pic>
        <p:nvPicPr>
          <p:cNvPr id="9" name="Picture 1033" descr="white_logo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381000"/>
            <a:ext cx="2139950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9000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Drag picture to placeholder or click icon to add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4406900"/>
            <a:ext cx="8496000" cy="1362075"/>
          </a:xfrm>
          <a:effectLst>
            <a:outerShdw blurRad="76200" dist="12700" dir="2700000" algn="tl" rotWithShape="0">
              <a:prstClr val="black"/>
            </a:outerShdw>
          </a:effectLst>
        </p:spPr>
        <p:txBody>
          <a:bodyPr/>
          <a:lstStyle>
            <a:lvl1pPr algn="l">
              <a:defRPr sz="4800" b="0" i="0" cap="none"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4000" y="5768975"/>
            <a:ext cx="8496000" cy="395288"/>
          </a:xfrm>
          <a:effectLst>
            <a:outerShdw blurRad="76200" dist="12700" dir="2700000" algn="tl" rotWithShape="0">
              <a:prstClr val="black"/>
            </a:outerShdw>
          </a:effectLst>
        </p:spPr>
        <p:txBody>
          <a:bodyPr anchor="b"/>
          <a:lstStyle>
            <a:lvl1pPr marL="0" indent="0">
              <a:buNone/>
              <a:defRPr sz="1600" b="1">
                <a:solidFill>
                  <a:srgbClr val="FFFFFF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 smtClean="0"/>
              <a:t>Click to add image URI</a:t>
            </a:r>
          </a:p>
        </p:txBody>
      </p:sp>
    </p:spTree>
    <p:extLst>
      <p:ext uri="{BB962C8B-B14F-4D97-AF65-F5344CB8AC3E}">
        <p14:creationId xmlns:p14="http://schemas.microsoft.com/office/powerpoint/2010/main" val="2850557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4000" y="1682750"/>
            <a:ext cx="4095600" cy="44894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82750"/>
            <a:ext cx="4095600" cy="448944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pic>
        <p:nvPicPr>
          <p:cNvPr id="11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000" y="1682750"/>
            <a:ext cx="4095600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4000" y="2322511"/>
            <a:ext cx="4095600" cy="384968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399" y="1682750"/>
            <a:ext cx="4094164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399" y="2322511"/>
            <a:ext cx="4094164" cy="384969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pic>
        <p:nvPicPr>
          <p:cNvPr id="12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red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r>
              <a:rPr lang="en-GB" smtClean="0"/>
              <a:t>Drag picture to placeholder or click icon to add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4000" y="6316662"/>
            <a:ext cx="6585941" cy="312738"/>
          </a:xfrm>
          <a:effectLst/>
        </p:spPr>
        <p:txBody>
          <a:bodyPr anchor="b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 smtClean="0"/>
              <a:t>Click to add image credit</a:t>
            </a:r>
          </a:p>
        </p:txBody>
      </p:sp>
    </p:spTree>
    <p:extLst>
      <p:ext uri="{BB962C8B-B14F-4D97-AF65-F5344CB8AC3E}">
        <p14:creationId xmlns:p14="http://schemas.microsoft.com/office/powerpoint/2010/main" val="1344296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4000" y="1682750"/>
            <a:ext cx="8496000" cy="4489450"/>
          </a:xfrm>
        </p:spPr>
        <p:txBody>
          <a:bodyPr/>
          <a:lstStyle/>
          <a:p>
            <a:pPr lvl="0"/>
            <a:r>
              <a:rPr lang="en-GB" noProof="0" smtClean="0"/>
              <a:t>Click icon to add table</a:t>
            </a:r>
            <a:endParaRPr lang="en-US" noProof="0" dirty="0" smtClean="0"/>
          </a:p>
        </p:txBody>
      </p:sp>
      <p:pic>
        <p:nvPicPr>
          <p:cNvPr id="9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210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27827" y="4077072"/>
            <a:ext cx="8496300" cy="2100263"/>
          </a:xfrm>
        </p:spPr>
        <p:txBody>
          <a:bodyPr/>
          <a:lstStyle/>
          <a:p>
            <a:r>
              <a:rPr lang="en-GB" smtClean="0"/>
              <a:t>Drag picture to placeholder or click icon to add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340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3884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4000" y="900000"/>
            <a:ext cx="84960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4000" y="6324600"/>
            <a:ext cx="175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dirty="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3246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67400" y="6316662"/>
            <a:ext cx="17526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51" r:id="rId4"/>
    <p:sldLayoutId id="2147483742" r:id="rId5"/>
    <p:sldLayoutId id="2147483743" r:id="rId6"/>
    <p:sldLayoutId id="2147483753" r:id="rId7"/>
    <p:sldLayoutId id="2147483750" r:id="rId8"/>
    <p:sldLayoutId id="2147483752" r:id="rId9"/>
    <p:sldLayoutId id="2147483754" r:id="rId10"/>
    <p:sldLayoutId id="2147483755" r:id="rId11"/>
    <p:sldLayoutId id="2147483744" r:id="rId12"/>
    <p:sldLayoutId id="2147483745" r:id="rId1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174625" indent="-174625" algn="l" rtl="0" eaLnBrk="1" fontAlgn="base" hangingPunct="1">
        <a:spcBef>
          <a:spcPct val="0"/>
        </a:spcBef>
        <a:spcAft>
          <a:spcPts val="1800"/>
        </a:spcAft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49263" indent="-176213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2pPr>
      <a:lvl3pPr marL="722313" indent="-185738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3pPr>
      <a:lvl4pPr marL="985838" indent="-176213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4pPr>
      <a:lvl5pPr marL="1258888" indent="-185738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5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0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1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Web Search Engines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COMP3220/6218</a:t>
            </a:r>
          </a:p>
          <a:p>
            <a:r>
              <a:rPr lang="en-GB" dirty="0" smtClean="0"/>
              <a:t>Web Infrastructure/Architecture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Heather </a:t>
            </a:r>
            <a:r>
              <a:rPr lang="en-GB" dirty="0" smtClean="0"/>
              <a:t>Packer hp3@ecs.soton.ac.uk</a:t>
            </a:r>
            <a:endParaRPr lang="en-GB" dirty="0"/>
          </a:p>
          <a:p>
            <a:r>
              <a:rPr lang="en-GB" dirty="0" smtClean="0"/>
              <a:t>20/10/18</a:t>
            </a:r>
          </a:p>
        </p:txBody>
      </p:sp>
    </p:spTree>
    <p:extLst>
      <p:ext uri="{BB962C8B-B14F-4D97-AF65-F5344CB8AC3E}">
        <p14:creationId xmlns:p14="http://schemas.microsoft.com/office/powerpoint/2010/main" val="1759007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robots.txt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en-US" dirty="0" smtClean="0"/>
              <a:t>Block all web crawlers</a:t>
            </a:r>
          </a:p>
          <a:p>
            <a:pPr marL="0" indent="0">
              <a:buNone/>
            </a:pPr>
            <a:r>
              <a:rPr lang="en-US" dirty="0" smtClean="0">
                <a:latin typeface="Arial Unicode MS"/>
                <a:cs typeface="American Typewriter"/>
              </a:rPr>
              <a:t>User-agent: *</a:t>
            </a:r>
          </a:p>
          <a:p>
            <a:pPr marL="0" indent="0">
              <a:buNone/>
            </a:pPr>
            <a:r>
              <a:rPr lang="en-US" dirty="0" smtClean="0">
                <a:latin typeface="Arial Unicode MS"/>
                <a:cs typeface="American Typewriter"/>
              </a:rPr>
              <a:t>Disallow: /</a:t>
            </a:r>
          </a:p>
          <a:p>
            <a:endParaRPr lang="en-US" dirty="0"/>
          </a:p>
          <a:p>
            <a:r>
              <a:rPr lang="en-US" dirty="0" smtClean="0"/>
              <a:t>Allow all web crawlers</a:t>
            </a:r>
          </a:p>
          <a:p>
            <a:pPr marL="0" indent="0">
              <a:buNone/>
            </a:pPr>
            <a:r>
              <a:rPr lang="en-US" dirty="0" smtClean="0">
                <a:latin typeface="Arial Unicode MS"/>
                <a:cs typeface="Arial Unicode MS"/>
              </a:rPr>
              <a:t>User-agent: *</a:t>
            </a:r>
          </a:p>
          <a:p>
            <a:pPr marL="0" indent="0">
              <a:buNone/>
            </a:pPr>
            <a:r>
              <a:rPr lang="en-US" dirty="0" smtClean="0">
                <a:latin typeface="Arial Unicode MS"/>
                <a:cs typeface="Arial Unicode MS"/>
              </a:rPr>
              <a:t>Disallow:</a:t>
            </a:r>
          </a:p>
          <a:p>
            <a:r>
              <a:rPr lang="en-US" dirty="0" smtClean="0"/>
              <a:t>Block a specific web crawler from a specific folder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latin typeface="Arial Unicode MS"/>
                <a:cs typeface="Arial Unicode MS"/>
              </a:rPr>
              <a:t>User-agent: </a:t>
            </a:r>
            <a:r>
              <a:rPr lang="en-US" dirty="0" err="1" smtClean="0">
                <a:latin typeface="Arial Unicode MS"/>
                <a:cs typeface="Arial Unicode MS"/>
              </a:rPr>
              <a:t>Googlebot</a:t>
            </a:r>
            <a:endParaRPr lang="en-US" dirty="0" smtClean="0">
              <a:latin typeface="Arial Unicode MS"/>
              <a:cs typeface="Arial Unicode MS"/>
            </a:endParaRPr>
          </a:p>
          <a:p>
            <a:pPr marL="0" indent="0">
              <a:buNone/>
            </a:pPr>
            <a:r>
              <a:rPr lang="en-US" dirty="0" smtClean="0">
                <a:latin typeface="Arial Unicode MS"/>
                <a:cs typeface="Arial Unicode MS"/>
              </a:rPr>
              <a:t>Disallow: /example-subfolder/</a:t>
            </a:r>
          </a:p>
          <a:p>
            <a:pPr marL="0" indent="0">
              <a:buNone/>
            </a:pPr>
            <a:r>
              <a:rPr lang="en-US" dirty="0" smtClean="0">
                <a:latin typeface="Arial Unicode MS"/>
                <a:cs typeface="Arial Unicode MS"/>
              </a:rPr>
              <a:t>Disallow: /</a:t>
            </a:r>
            <a:r>
              <a:rPr lang="en-US" dirty="0" err="1" smtClean="0">
                <a:latin typeface="Arial Unicode MS"/>
                <a:cs typeface="Arial Unicode MS"/>
              </a:rPr>
              <a:t>index.html</a:t>
            </a:r>
            <a:endParaRPr lang="en-US" dirty="0">
              <a:latin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990473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Crawler Policies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behaviour</a:t>
            </a:r>
            <a:r>
              <a:rPr lang="en-US" dirty="0" smtClean="0"/>
              <a:t> of a web crawler is based on:</a:t>
            </a:r>
          </a:p>
          <a:p>
            <a:pPr lvl="1"/>
            <a:r>
              <a:rPr lang="en-US" dirty="0" smtClean="0"/>
              <a:t>Selection Policy</a:t>
            </a:r>
          </a:p>
          <a:p>
            <a:pPr lvl="1"/>
            <a:r>
              <a:rPr lang="en-US" dirty="0" smtClean="0"/>
              <a:t>Re-visit Policy</a:t>
            </a:r>
          </a:p>
          <a:p>
            <a:pPr lvl="1"/>
            <a:r>
              <a:rPr lang="en-US" dirty="0" smtClean="0"/>
              <a:t>Politeness Policy</a:t>
            </a:r>
          </a:p>
          <a:p>
            <a:pPr lvl="1"/>
            <a:r>
              <a:rPr lang="en-US" dirty="0" err="1" smtClean="0"/>
              <a:t>Parallelisation</a:t>
            </a:r>
            <a:r>
              <a:rPr lang="en-US" dirty="0" smtClean="0"/>
              <a:t> Policy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338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Selection Policy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Search engines only index part of the web</a:t>
            </a:r>
          </a:p>
          <a:p>
            <a:r>
              <a:rPr lang="en-US" dirty="0" smtClean="0"/>
              <a:t>It’s important to download the most relevant pages</a:t>
            </a:r>
          </a:p>
          <a:p>
            <a:r>
              <a:rPr lang="en-US" dirty="0" smtClean="0"/>
              <a:t>A selection policy states which pages to index</a:t>
            </a:r>
          </a:p>
          <a:p>
            <a:r>
              <a:rPr lang="en-US" dirty="0" smtClean="0"/>
              <a:t>Strategies:</a:t>
            </a:r>
          </a:p>
          <a:p>
            <a:pPr lvl="1"/>
            <a:r>
              <a:rPr lang="en-US" dirty="0" smtClean="0"/>
              <a:t>Breadth first</a:t>
            </a:r>
          </a:p>
          <a:p>
            <a:pPr lvl="1"/>
            <a:r>
              <a:rPr lang="en-US" dirty="0" smtClean="0"/>
              <a:t>Back link count</a:t>
            </a:r>
          </a:p>
          <a:p>
            <a:pPr lvl="1"/>
            <a:r>
              <a:rPr lang="en-US" dirty="0" smtClean="0"/>
              <a:t>PageRank</a:t>
            </a:r>
          </a:p>
          <a:p>
            <a:r>
              <a:rPr lang="en-US" dirty="0" smtClean="0"/>
              <a:t>Only request pages that have searchable content (HTML, PDF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228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Re-visit Policy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Its worth revisiting web pages because they change over </a:t>
            </a:r>
            <a:r>
              <a:rPr lang="en-US" dirty="0" smtClean="0"/>
              <a:t>time</a:t>
            </a:r>
            <a:endParaRPr lang="en-US" dirty="0"/>
          </a:p>
          <a:p>
            <a:r>
              <a:rPr lang="en-US" dirty="0"/>
              <a:t>A</a:t>
            </a:r>
            <a:r>
              <a:rPr lang="en-US" dirty="0" smtClean="0"/>
              <a:t>n ideal search engine would have the most up-to-date version of every page in its index </a:t>
            </a:r>
            <a:endParaRPr lang="en-US" dirty="0"/>
          </a:p>
          <a:p>
            <a:r>
              <a:rPr lang="en-US" dirty="0" smtClean="0"/>
              <a:t>Strategies</a:t>
            </a:r>
          </a:p>
          <a:p>
            <a:pPr lvl="1"/>
            <a:r>
              <a:rPr lang="en-US" dirty="0" smtClean="0"/>
              <a:t>Re-visit all pages equally frequent</a:t>
            </a:r>
          </a:p>
          <a:p>
            <a:pPr lvl="1"/>
            <a:r>
              <a:rPr lang="en-US" dirty="0" err="1" smtClean="0"/>
              <a:t>Prioritise</a:t>
            </a:r>
            <a:r>
              <a:rPr lang="en-US" dirty="0" smtClean="0"/>
              <a:t> pages that change often (but  not too often!)</a:t>
            </a:r>
            <a:endParaRPr lang="en-US" dirty="0"/>
          </a:p>
          <a:p>
            <a:r>
              <a:rPr lang="en-US" dirty="0" smtClean="0"/>
              <a:t>May take page quality into account</a:t>
            </a:r>
          </a:p>
        </p:txBody>
      </p:sp>
    </p:spTree>
    <p:extLst>
      <p:ext uri="{BB962C8B-B14F-4D97-AF65-F5344CB8AC3E}">
        <p14:creationId xmlns:p14="http://schemas.microsoft.com/office/powerpoint/2010/main" val="3624075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Politeness Policy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Issues of schedule and load when large collections of pages are accessed</a:t>
            </a:r>
          </a:p>
          <a:p>
            <a:r>
              <a:rPr lang="en-US" dirty="0" err="1" smtClean="0"/>
              <a:t>Stategies</a:t>
            </a:r>
            <a:endParaRPr lang="en-US" dirty="0" smtClean="0"/>
          </a:p>
          <a:p>
            <a:pPr lvl="1"/>
            <a:r>
              <a:rPr lang="en-US" dirty="0" smtClean="0"/>
              <a:t>Do not make parallel calls to the same server</a:t>
            </a:r>
          </a:p>
          <a:p>
            <a:pPr lvl="1"/>
            <a:r>
              <a:rPr lang="en-US" dirty="0" smtClean="0"/>
              <a:t>Spread out requests</a:t>
            </a:r>
          </a:p>
          <a:p>
            <a:pPr lvl="1"/>
            <a:r>
              <a:rPr lang="en-US" dirty="0" smtClean="0"/>
              <a:t>Abide by Crawler delay in </a:t>
            </a:r>
            <a:r>
              <a:rPr lang="en-US" dirty="0" err="1" smtClean="0"/>
              <a:t>Robots.txt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757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Parellisation</a:t>
            </a:r>
            <a:r>
              <a:rPr lang="en-US" dirty="0" smtClean="0"/>
              <a:t> Policy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efficient crawler needs to access many web servers at once</a:t>
            </a:r>
          </a:p>
          <a:p>
            <a:r>
              <a:rPr lang="en-US" dirty="0" smtClean="0"/>
              <a:t>Run multiple processes in parallel</a:t>
            </a:r>
          </a:p>
          <a:p>
            <a:r>
              <a:rPr lang="en-US" dirty="0" smtClean="0"/>
              <a:t>Could find the same URL on multiple pages</a:t>
            </a:r>
          </a:p>
          <a:p>
            <a:r>
              <a:rPr lang="en-US" dirty="0" smtClean="0"/>
              <a:t>Strategies:</a:t>
            </a:r>
          </a:p>
          <a:p>
            <a:pPr lvl="1"/>
            <a:r>
              <a:rPr lang="en-US" dirty="0" smtClean="0"/>
              <a:t>Dynamically assign pages to crawler processes</a:t>
            </a:r>
          </a:p>
          <a:p>
            <a:pPr lvl="1"/>
            <a:r>
              <a:rPr lang="en-US" dirty="0" smtClean="0"/>
              <a:t>Static mapping </a:t>
            </a:r>
            <a:r>
              <a:rPr lang="en-US" dirty="0" err="1" smtClean="0"/>
              <a:t>eg</a:t>
            </a:r>
            <a:r>
              <a:rPr lang="en-US" dirty="0" smtClean="0"/>
              <a:t> based on a hash function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661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Crawlability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en-US" dirty="0" smtClean="0"/>
              <a:t>Broken links</a:t>
            </a:r>
          </a:p>
          <a:p>
            <a:r>
              <a:rPr lang="en-US" dirty="0" smtClean="0"/>
              <a:t>Denied access</a:t>
            </a:r>
          </a:p>
          <a:p>
            <a:r>
              <a:rPr lang="en-US" dirty="0" smtClean="0"/>
              <a:t>Outdated URLs</a:t>
            </a:r>
          </a:p>
          <a:p>
            <a:r>
              <a:rPr lang="en-US" dirty="0" smtClean="0"/>
              <a:t>URL errors</a:t>
            </a:r>
          </a:p>
          <a:p>
            <a:r>
              <a:rPr lang="en-US" dirty="0" smtClean="0"/>
              <a:t>Blocked </a:t>
            </a:r>
          </a:p>
          <a:p>
            <a:r>
              <a:rPr lang="en-US" dirty="0" smtClean="0"/>
              <a:t>No out links</a:t>
            </a:r>
          </a:p>
          <a:p>
            <a:r>
              <a:rPr lang="en-US" dirty="0" smtClean="0"/>
              <a:t>Slow load speed</a:t>
            </a:r>
          </a:p>
          <a:p>
            <a:r>
              <a:rPr lang="en-US" dirty="0" smtClean="0"/>
              <a:t>Duplicated pages</a:t>
            </a:r>
          </a:p>
          <a:p>
            <a:r>
              <a:rPr lang="en-US" dirty="0" smtClean="0"/>
              <a:t>Flash content</a:t>
            </a:r>
          </a:p>
          <a:p>
            <a:r>
              <a:rPr lang="en-US" dirty="0" smtClean="0"/>
              <a:t>JavaScript</a:t>
            </a:r>
          </a:p>
          <a:p>
            <a:r>
              <a:rPr lang="en-US" dirty="0" smtClean="0"/>
              <a:t>HTML frames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644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Ranking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Query results can be ranked using many features: </a:t>
            </a:r>
          </a:p>
          <a:p>
            <a:pPr lvl="1"/>
            <a:r>
              <a:rPr lang="en-US" dirty="0" smtClean="0"/>
              <a:t>How many times does the page contain the keywords</a:t>
            </a:r>
          </a:p>
          <a:p>
            <a:pPr lvl="1"/>
            <a:r>
              <a:rPr lang="en-US" dirty="0" smtClean="0"/>
              <a:t>Do keywords appear in the title or </a:t>
            </a:r>
            <a:r>
              <a:rPr lang="en-US" dirty="0" err="1" smtClean="0"/>
              <a:t>url</a:t>
            </a:r>
            <a:endParaRPr lang="en-US" dirty="0"/>
          </a:p>
          <a:p>
            <a:pPr lvl="1"/>
            <a:r>
              <a:rPr lang="en-US" dirty="0" smtClean="0"/>
              <a:t>Does it contain synonyms for your keywords</a:t>
            </a:r>
          </a:p>
          <a:p>
            <a:pPr lvl="1"/>
            <a:r>
              <a:rPr lang="en-US" dirty="0" smtClean="0"/>
              <a:t>Is it from a quality source</a:t>
            </a:r>
          </a:p>
          <a:p>
            <a:pPr lvl="1"/>
            <a:r>
              <a:rPr lang="en-US" dirty="0" smtClean="0"/>
              <a:t>What is it’s importance</a:t>
            </a:r>
          </a:p>
          <a:p>
            <a:pPr lvl="1"/>
            <a:r>
              <a:rPr lang="en-US" dirty="0" smtClean="0"/>
              <a:t>How often a page is updated</a:t>
            </a:r>
          </a:p>
          <a:p>
            <a:pPr lvl="1"/>
            <a:r>
              <a:rPr lang="en-US" dirty="0" smtClean="0"/>
              <a:t>Freshness of information</a:t>
            </a:r>
          </a:p>
          <a:p>
            <a:pPr lvl="1"/>
            <a:r>
              <a:rPr lang="en-US" dirty="0" smtClean="0"/>
              <a:t>Page load time</a:t>
            </a:r>
          </a:p>
        </p:txBody>
      </p:sp>
    </p:spTree>
    <p:extLst>
      <p:ext uri="{BB962C8B-B14F-4D97-AF65-F5344CB8AC3E}">
        <p14:creationId xmlns:p14="http://schemas.microsoft.com/office/powerpoint/2010/main" val="3799574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Search Problems: Ordering of Terms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Picture 4" descr="Screen Shot 2018-11-16 at 14.28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62" y="1580468"/>
            <a:ext cx="6836218" cy="504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352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Search Problems: Ordering of Terms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4" name="Picture 3" descr="Screen Shot 2018-11-16 at 14.29.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62" y="1612310"/>
            <a:ext cx="6836218" cy="421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011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Search Engines</a:t>
            </a:r>
          </a:p>
          <a:p>
            <a:r>
              <a:rPr lang="en-US" dirty="0" smtClean="0"/>
              <a:t>History of Search Engines</a:t>
            </a:r>
          </a:p>
          <a:p>
            <a:r>
              <a:rPr lang="en-US" dirty="0" smtClean="0"/>
              <a:t>Search Engine Issues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781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Search Problems: </a:t>
            </a:r>
            <a:r>
              <a:rPr lang="en-US" dirty="0" smtClean="0"/>
              <a:t>Boolean Logic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Picture 4" descr="booleanOperator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12" y="1848056"/>
            <a:ext cx="7764269" cy="30001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0512" y="5266448"/>
            <a:ext cx="7764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“”,  *, +, -, case sensitivity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544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Search </a:t>
            </a:r>
            <a:r>
              <a:rPr lang="en-US" dirty="0" smtClean="0"/>
              <a:t>Problems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U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sers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do not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understand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how to provide a sequence of words for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searches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U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sers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may get unexpected answers because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they are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not aware of the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input requirement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of the search engine. </a:t>
            </a: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For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example, some search engines are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case sensitive.</a:t>
            </a:r>
          </a:p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U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sers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have problems understanding Boolean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logic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dirty="0" smtClean="0"/>
              <a:t>Around </a:t>
            </a:r>
            <a:r>
              <a:rPr lang="en-US" dirty="0"/>
              <a:t>85% of users only look at the first page of the result, so relevant </a:t>
            </a:r>
            <a:r>
              <a:rPr lang="en-US" dirty="0" smtClean="0"/>
              <a:t>answers might </a:t>
            </a:r>
            <a:r>
              <a:rPr lang="en-US" dirty="0"/>
              <a:t>be </a:t>
            </a:r>
            <a:r>
              <a:rPr lang="en-US" dirty="0" smtClean="0"/>
              <a:t>skipped.</a:t>
            </a:r>
          </a:p>
        </p:txBody>
      </p:sp>
    </p:spTree>
    <p:extLst>
      <p:ext uri="{BB962C8B-B14F-4D97-AF65-F5344CB8AC3E}">
        <p14:creationId xmlns:p14="http://schemas.microsoft.com/office/powerpoint/2010/main" val="3562729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Indexing Data Issues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Distributed data </a:t>
            </a:r>
          </a:p>
          <a:p>
            <a:r>
              <a:rPr lang="en-US" dirty="0" smtClean="0"/>
              <a:t>Changes over time</a:t>
            </a:r>
          </a:p>
          <a:p>
            <a:r>
              <a:rPr lang="en-US" dirty="0" smtClean="0"/>
              <a:t>Large volume</a:t>
            </a:r>
          </a:p>
          <a:p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Unstructured data - gifs, </a:t>
            </a:r>
            <a:r>
              <a:rPr lang="en-US" dirty="0" err="1" smtClean="0"/>
              <a:t>pdf</a:t>
            </a:r>
            <a:r>
              <a:rPr lang="en-US" dirty="0" smtClean="0"/>
              <a:t>,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/>
            <a:r>
              <a:rPr lang="en-US" dirty="0" smtClean="0"/>
              <a:t>Redundant data</a:t>
            </a:r>
            <a:r>
              <a:rPr lang="en-US" dirty="0"/>
              <a:t> </a:t>
            </a:r>
            <a:r>
              <a:rPr lang="en-US" dirty="0" smtClean="0"/>
              <a:t>- 30% pages are near duplicates</a:t>
            </a:r>
          </a:p>
          <a:p>
            <a:pPr lvl="1"/>
            <a:r>
              <a:rPr lang="en-US" dirty="0" smtClean="0"/>
              <a:t>Quality of data - False, poorly written, invalid, misspelt</a:t>
            </a:r>
          </a:p>
          <a:p>
            <a:pPr lvl="1"/>
            <a:r>
              <a:rPr lang="en-US" dirty="0" smtClean="0"/>
              <a:t>Heterogeneous data - media, formats, languages, alphabets</a:t>
            </a:r>
          </a:p>
        </p:txBody>
      </p:sp>
    </p:spTree>
    <p:extLst>
      <p:ext uri="{BB962C8B-B14F-4D97-AF65-F5344CB8AC3E}">
        <p14:creationId xmlns:p14="http://schemas.microsoft.com/office/powerpoint/2010/main" val="1648979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History of Search Engines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2944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Search </a:t>
            </a:r>
            <a:r>
              <a:rPr lang="en-US" dirty="0"/>
              <a:t>E</a:t>
            </a:r>
            <a:r>
              <a:rPr lang="en-US" dirty="0" smtClean="0"/>
              <a:t>ngines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Exploit hyperlink structure</a:t>
            </a:r>
          </a:p>
          <a:p>
            <a:pPr lvl="1"/>
            <a:r>
              <a:rPr lang="en-US" dirty="0" smtClean="0"/>
              <a:t>Personal homepages with links</a:t>
            </a:r>
          </a:p>
          <a:p>
            <a:pPr lvl="1"/>
            <a:r>
              <a:rPr lang="en-US" dirty="0" smtClean="0"/>
              <a:t>Directories</a:t>
            </a:r>
          </a:p>
          <a:p>
            <a:r>
              <a:rPr lang="en-US" dirty="0" smtClean="0"/>
              <a:t>Word of mouth</a:t>
            </a:r>
          </a:p>
          <a:p>
            <a:pPr lvl="1"/>
            <a:r>
              <a:rPr lang="en-US" dirty="0" smtClean="0"/>
              <a:t>Email, forums, Usenet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804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 90’</a:t>
            </a:r>
            <a:r>
              <a:rPr lang="en-US" dirty="0"/>
              <a:t>s </a:t>
            </a:r>
            <a:r>
              <a:rPr lang="mr-IN" dirty="0" smtClean="0"/>
              <a:t>–</a:t>
            </a:r>
            <a:r>
              <a:rPr lang="en-US" dirty="0" smtClean="0"/>
              <a:t> Hand </a:t>
            </a:r>
            <a:r>
              <a:rPr lang="en-US" dirty="0" err="1"/>
              <a:t>vs</a:t>
            </a:r>
            <a:r>
              <a:rPr lang="en-US" dirty="0"/>
              <a:t> Crawler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447904" y="5878305"/>
            <a:ext cx="8184973" cy="46469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7904" y="6130782"/>
            <a:ext cx="8318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1993                   1994                 1995                   1996                   1997                    1998  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4714908" y="2558771"/>
            <a:ext cx="998591" cy="78483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err="1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Marh</a:t>
            </a: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 1996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Larry Page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err="1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BackRub</a:t>
            </a:r>
            <a:endParaRPr lang="en-US" sz="1200" dirty="0" smtClean="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SE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4729836" y="3506639"/>
            <a:ext cx="920519" cy="600164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May 1996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err="1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HotBot</a:t>
            </a:r>
            <a:endParaRPr lang="en-US" sz="1200" dirty="0" smtClean="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SE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6286631" y="3023471"/>
            <a:ext cx="983913" cy="600164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April 1997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Ask Jeeves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SE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7477020" y="3274289"/>
            <a:ext cx="1235159" cy="415498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Jul/Sept 1998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MSN Search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7466776" y="2621209"/>
            <a:ext cx="1250688" cy="600164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1998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Google Search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SE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4419164" y="1549288"/>
            <a:ext cx="4400836" cy="4090619"/>
          </a:xfrm>
          <a:prstGeom prst="rect">
            <a:avLst/>
          </a:prstGeom>
          <a:solidFill>
            <a:schemeClr val="bg1">
              <a:alpha val="76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140445" y="1936181"/>
            <a:ext cx="1313180" cy="78483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June 1993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1</a:t>
            </a:r>
            <a:r>
              <a:rPr kumimoji="0" lang="en-US" sz="12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st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 Web Robot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aseline="0" dirty="0" err="1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Wandex</a:t>
            </a:r>
            <a:endParaRPr lang="en-US" sz="1200" baseline="0" dirty="0" smtClean="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Meausres</a:t>
            </a:r>
            <a:r>
              <a:rPr kumimoji="0" lang="en-US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 size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350256" y="2909551"/>
            <a:ext cx="950551" cy="600164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Sept1993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1</a:t>
            </a:r>
            <a:r>
              <a:rPr lang="en-US" sz="1200" baseline="300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st</a:t>
            </a: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Web SE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baseline="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By Hand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232817" y="3867431"/>
            <a:ext cx="1242422" cy="600164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Oct/Nov 1993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2</a:t>
            </a:r>
            <a:r>
              <a:rPr lang="en-US" sz="1200" baseline="300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nd</a:t>
            </a: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Web SE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baseline="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By Hand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377156" y="4670411"/>
            <a:ext cx="979755" cy="600164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Dec 1993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3</a:t>
            </a:r>
            <a:r>
              <a:rPr lang="en-US" sz="1200" baseline="300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rd</a:t>
            </a: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Web SE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baseline="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Crawler</a:t>
            </a:r>
          </a:p>
        </p:txBody>
      </p:sp>
      <p:sp>
        <p:nvSpPr>
          <p:cNvPr id="53" name="Rectangle 52"/>
          <p:cNvSpPr/>
          <p:nvPr/>
        </p:nvSpPr>
        <p:spPr bwMode="auto">
          <a:xfrm>
            <a:off x="1831174" y="2716171"/>
            <a:ext cx="885579" cy="600164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Jan 1994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err="1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Altavista</a:t>
            </a:r>
            <a:endParaRPr lang="en-US" sz="1200" dirty="0" smtClean="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Crawler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1636794" y="3627581"/>
            <a:ext cx="1300356" cy="78483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 April 1994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Yahoo!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Web Directory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By Hand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1847823" y="4620062"/>
            <a:ext cx="948772" cy="600164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Jul7 1994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Lycos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Crawler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3026964" y="3457106"/>
            <a:ext cx="1300356" cy="600164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1995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err="1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LookSmart</a:t>
            </a:r>
            <a:endParaRPr lang="en-US" sz="1200" dirty="0" smtClean="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Web Directory</a:t>
            </a:r>
          </a:p>
        </p:txBody>
      </p:sp>
      <p:sp>
        <p:nvSpPr>
          <p:cNvPr id="57" name="Content Placeholder 3"/>
          <p:cNvSpPr>
            <a:spLocks noGrp="1"/>
          </p:cNvSpPr>
          <p:nvPr>
            <p:ph idx="1"/>
          </p:nvPr>
        </p:nvSpPr>
        <p:spPr>
          <a:xfrm>
            <a:off x="4894354" y="1692000"/>
            <a:ext cx="3925646" cy="4469088"/>
          </a:xfrm>
        </p:spPr>
        <p:txBody>
          <a:bodyPr/>
          <a:lstStyle/>
          <a:p>
            <a:r>
              <a:rPr lang="en-US" dirty="0" smtClean="0"/>
              <a:t>Services to search the web started in the early 90s</a:t>
            </a:r>
          </a:p>
          <a:p>
            <a:r>
              <a:rPr lang="en-US" dirty="0" smtClean="0"/>
              <a:t>The indexes were either created and edited by hand</a:t>
            </a:r>
          </a:p>
          <a:p>
            <a:r>
              <a:rPr lang="en-US" dirty="0" smtClean="0"/>
              <a:t>Or, by crawlers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516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que_stick_figure_by_perfectmonsterr-d77s03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" y="2556940"/>
            <a:ext cx="1640390" cy="15942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</a:t>
            </a:r>
            <a:r>
              <a:rPr lang="en-US" smtClean="0"/>
              <a:t>90s Architectures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3746091" y="1933719"/>
            <a:ext cx="2502683" cy="477054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Query Engine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7185461" y="2597069"/>
            <a:ext cx="1870354" cy="1276737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Search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index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836758" y="3020670"/>
            <a:ext cx="1706517" cy="477054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Interface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406" y="4368053"/>
            <a:ext cx="2342642" cy="234264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auto">
          <a:xfrm>
            <a:off x="5741409" y="4702641"/>
            <a:ext cx="2364750" cy="1338828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Web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 Crawler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aseline="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Or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Person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4619440" y="5362660"/>
            <a:ext cx="91381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V="1">
            <a:off x="2522098" y="2245985"/>
            <a:ext cx="1021177" cy="57060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6543982" y="2243492"/>
            <a:ext cx="706100" cy="57309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7250082" y="4027286"/>
            <a:ext cx="695499" cy="57332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V="1">
            <a:off x="1053218" y="3237319"/>
            <a:ext cx="706100" cy="1549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34661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que_stick_figure_by_perfectmonsterr-d77s03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" y="2556940"/>
            <a:ext cx="1640390" cy="1594241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 bwMode="auto">
          <a:xfrm>
            <a:off x="1375292" y="1347800"/>
            <a:ext cx="5230642" cy="3252807"/>
          </a:xfrm>
          <a:prstGeom prst="cloud">
            <a:avLst/>
          </a:prstGeom>
          <a:solidFill>
            <a:schemeClr val="accent1">
              <a:alpha val="29000"/>
            </a:schemeClr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8" name="Cloud 17"/>
          <p:cNvSpPr/>
          <p:nvPr/>
        </p:nvSpPr>
        <p:spPr bwMode="auto">
          <a:xfrm>
            <a:off x="4606959" y="2987193"/>
            <a:ext cx="5230642" cy="3252807"/>
          </a:xfrm>
          <a:prstGeom prst="cloud">
            <a:avLst/>
          </a:prstGeom>
          <a:solidFill>
            <a:schemeClr val="accent1">
              <a:alpha val="29000"/>
            </a:schemeClr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740000"/>
            </a:camera>
            <a:lightRig rig="threePt" dir="t"/>
          </a:scene3d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90s Architectures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3746091" y="1933719"/>
            <a:ext cx="2502683" cy="477054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Query Engine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7185461" y="2597069"/>
            <a:ext cx="1870354" cy="1276737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Search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index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836758" y="3020670"/>
            <a:ext cx="1706517" cy="477054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Interface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406" y="4368053"/>
            <a:ext cx="2342642" cy="234264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auto">
          <a:xfrm>
            <a:off x="5741409" y="4702641"/>
            <a:ext cx="2364750" cy="1338828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Web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 Crawler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aseline="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Or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Person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4619440" y="5362660"/>
            <a:ext cx="91381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V="1">
            <a:off x="2522098" y="2245985"/>
            <a:ext cx="1021177" cy="57060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6543982" y="2243492"/>
            <a:ext cx="706100" cy="57309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7250082" y="4027286"/>
            <a:ext cx="695499" cy="57332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V="1">
            <a:off x="1053218" y="3237319"/>
            <a:ext cx="706100" cy="1549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794268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que_stick_figure_by_perfectmonsterr-d77s03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" y="2556940"/>
            <a:ext cx="1640390" cy="1594241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 bwMode="auto">
          <a:xfrm>
            <a:off x="895163" y="1223880"/>
            <a:ext cx="8219243" cy="5111344"/>
          </a:xfrm>
          <a:prstGeom prst="cloud">
            <a:avLst/>
          </a:prstGeom>
          <a:solidFill>
            <a:schemeClr val="accent1">
              <a:alpha val="29000"/>
            </a:schemeClr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90s Architectures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3746091" y="1933719"/>
            <a:ext cx="2502683" cy="477054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Query Engine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7185461" y="2597069"/>
            <a:ext cx="1870354" cy="1276737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Search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index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836758" y="3020670"/>
            <a:ext cx="1706517" cy="477054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Interface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406" y="4368053"/>
            <a:ext cx="2342642" cy="234264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auto">
          <a:xfrm>
            <a:off x="5741409" y="4702641"/>
            <a:ext cx="2364750" cy="1338828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Web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 Crawler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aseline="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Or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Person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4619440" y="5362660"/>
            <a:ext cx="91381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V="1">
            <a:off x="2522098" y="2245985"/>
            <a:ext cx="1021177" cy="57060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6543982" y="2243492"/>
            <a:ext cx="706100" cy="57309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7250082" y="4027286"/>
            <a:ext cx="695499" cy="57332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V="1">
            <a:off x="1053218" y="3237319"/>
            <a:ext cx="706100" cy="1549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34661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Crawlers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3999" y="1692000"/>
            <a:ext cx="4492911" cy="4469088"/>
          </a:xfrm>
        </p:spPr>
        <p:txBody>
          <a:bodyPr/>
          <a:lstStyle/>
          <a:p>
            <a:r>
              <a:rPr lang="en-US" b="1" dirty="0" err="1" smtClean="0"/>
              <a:t>Wandex</a:t>
            </a:r>
            <a:r>
              <a:rPr lang="en-US" dirty="0" smtClean="0"/>
              <a:t> 1993 </a:t>
            </a:r>
            <a:r>
              <a:rPr lang="mr-IN" dirty="0" smtClean="0"/>
              <a:t>–</a:t>
            </a:r>
            <a:r>
              <a:rPr lang="en-US" dirty="0" smtClean="0"/>
              <a:t> size of the web</a:t>
            </a:r>
          </a:p>
          <a:p>
            <a:r>
              <a:rPr lang="en-US" dirty="0" smtClean="0"/>
              <a:t>WebCrawler Dec 1993 - indexer</a:t>
            </a:r>
          </a:p>
          <a:p>
            <a:r>
              <a:rPr lang="en-US" b="1" i="1" dirty="0" smtClean="0"/>
              <a:t>WebCrawler</a:t>
            </a:r>
            <a:r>
              <a:rPr lang="en-US" dirty="0" smtClean="0"/>
              <a:t> 1994 - indexed entire web page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6" name="Picture 5" descr="toplogo_s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431" y="1718358"/>
            <a:ext cx="2357200" cy="178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937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 Board and Vague Queries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3982871"/>
              </p:ext>
            </p:extLst>
          </p:nvPr>
        </p:nvGraphicFramePr>
        <p:xfrm>
          <a:off x="323850" y="1692275"/>
          <a:ext cx="8496300" cy="3662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4073"/>
                <a:gridCol w="1784077"/>
                <a:gridCol w="2124075"/>
                <a:gridCol w="2124075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Specific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Broad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Vague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 know specifically what I’m looking for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✖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✖</a:t>
                      </a:r>
                      <a:endParaRPr lang="en-US" dirty="0"/>
                    </a:p>
                  </a:txBody>
                  <a:tcPr/>
                </a:tc>
              </a:tr>
              <a:tr h="72448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 know where to look for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what I’m looking for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✖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Example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Looking for a specific gene</a:t>
                      </a:r>
                      <a:r>
                        <a:rPr lang="en-US" baseline="0" dirty="0" smtClean="0"/>
                        <a:t> in the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Gene</a:t>
                      </a:r>
                      <a:r>
                        <a:rPr lang="en-US" baseline="0" dirty="0" smtClean="0"/>
                        <a:t> Database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Looking</a:t>
                      </a:r>
                      <a:r>
                        <a:rPr lang="en-US" baseline="0" dirty="0" smtClean="0"/>
                        <a:t> for the manager of HR, in the company directory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Google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3563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5" name="Picture 4" descr="WEBCRAW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92" y="1406887"/>
            <a:ext cx="8352728" cy="406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6181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Yahoo!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6" name="Picture 5" descr="yahoo-1995.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924" y="1611322"/>
            <a:ext cx="4728620" cy="459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141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Yellow Pages 1994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5" name="Picture 4" descr="CI-9H23W8AAkd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740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Website - Telegraph 1994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5" name="Picture 4" descr="et_1475013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38" y="1936407"/>
            <a:ext cx="5842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0570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Website </a:t>
            </a:r>
            <a:r>
              <a:rPr lang="mr-IN" dirty="0" smtClean="0"/>
              <a:t>–</a:t>
            </a:r>
            <a:r>
              <a:rPr lang="en-US" dirty="0" smtClean="0"/>
              <a:t> New York Times 1995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5" name="Picture 4" descr="et_1475013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38" y="1936407"/>
            <a:ext cx="5842000" cy="3810000"/>
          </a:xfrm>
          <a:prstGeom prst="rect">
            <a:avLst/>
          </a:prstGeom>
        </p:spPr>
      </p:pic>
      <p:pic>
        <p:nvPicPr>
          <p:cNvPr id="6" name="Picture 5" descr="nytimes_1473550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315" y="2382742"/>
            <a:ext cx="5842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802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Website </a:t>
            </a:r>
            <a:r>
              <a:rPr lang="mr-IN" dirty="0" smtClean="0"/>
              <a:t>–</a:t>
            </a:r>
            <a:r>
              <a:rPr lang="en-US" dirty="0" smtClean="0"/>
              <a:t> BBC News 1997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5" name="Picture 4" descr="et_1475013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38" y="1936407"/>
            <a:ext cx="5842000" cy="3810000"/>
          </a:xfrm>
          <a:prstGeom prst="rect">
            <a:avLst/>
          </a:prstGeom>
        </p:spPr>
      </p:pic>
      <p:pic>
        <p:nvPicPr>
          <p:cNvPr id="6" name="Picture 5" descr="nytimes_1473550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315" y="2382742"/>
            <a:ext cx="5842000" cy="3810000"/>
          </a:xfrm>
          <a:prstGeom prst="rect">
            <a:avLst/>
          </a:prstGeom>
        </p:spPr>
      </p:pic>
      <p:pic>
        <p:nvPicPr>
          <p:cNvPr id="7" name="Picture 6" descr="bbcnews_1473555a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242" y="2723387"/>
            <a:ext cx="5842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802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of Websites June 1994 - Dec 1995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6" name="Picture 5" descr="Screen Shot 2017-11-04 at 13.21.48.png"/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17" y="1912141"/>
            <a:ext cx="8222291" cy="422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399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Engines Issues Mid ‘90s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Scale</a:t>
            </a:r>
          </a:p>
          <a:p>
            <a:pPr lvl="1"/>
            <a:r>
              <a:rPr lang="en-US" dirty="0" smtClean="0"/>
              <a:t>How to rank pages to give the best results</a:t>
            </a:r>
          </a:p>
          <a:p>
            <a:r>
              <a:rPr lang="en-US" dirty="0" smtClean="0"/>
              <a:t>Spamming</a:t>
            </a:r>
          </a:p>
          <a:p>
            <a:pPr lvl="1"/>
            <a:r>
              <a:rPr lang="en-US" dirty="0" smtClean="0"/>
              <a:t>Web searches </a:t>
            </a:r>
            <a:r>
              <a:rPr lang="en-US" dirty="0" err="1" smtClean="0"/>
              <a:t>favoured</a:t>
            </a:r>
            <a:r>
              <a:rPr lang="en-US" dirty="0" smtClean="0"/>
              <a:t> web pages with high keyword density</a:t>
            </a:r>
          </a:p>
          <a:p>
            <a:r>
              <a:rPr lang="en-US" dirty="0" smtClean="0"/>
              <a:t>Keywords</a:t>
            </a:r>
          </a:p>
          <a:p>
            <a:pPr lvl="1"/>
            <a:r>
              <a:rPr lang="en-US" dirty="0" smtClean="0"/>
              <a:t>Spelling mistakes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250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 90’s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447904" y="5878305"/>
            <a:ext cx="8184973" cy="46469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7904" y="6130782"/>
            <a:ext cx="8318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1993                   1994                 1995                   1996                   1997                    1998 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160169" y="1936181"/>
            <a:ext cx="1273731" cy="78483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June 1993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1</a:t>
            </a:r>
            <a:r>
              <a:rPr kumimoji="0" lang="en-US" sz="12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st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 Web Robot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aseline="0" dirty="0" err="1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Wandex</a:t>
            </a:r>
            <a:endParaRPr lang="en-US" sz="1200" baseline="0" dirty="0" smtClean="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Meausres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 size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50256" y="2909551"/>
            <a:ext cx="950551" cy="600164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Sept1993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1</a:t>
            </a:r>
            <a:r>
              <a:rPr lang="en-US" sz="1200" baseline="300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st</a:t>
            </a: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Web SE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aseline="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List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32817" y="3867431"/>
            <a:ext cx="1242422" cy="600164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Oct/Nov 1993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2</a:t>
            </a:r>
            <a:r>
              <a:rPr lang="en-US" sz="1200" baseline="300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nd</a:t>
            </a: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Web SE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aseline="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List 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383819" y="4670411"/>
            <a:ext cx="966430" cy="969496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Dec 1993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3</a:t>
            </a:r>
            <a:r>
              <a:rPr lang="en-US" sz="1200" baseline="300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rd</a:t>
            </a: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Web SE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aseline="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Crawler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Indexer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aseline="0" dirty="0" err="1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Seraching</a:t>
            </a:r>
            <a:r>
              <a:rPr lang="en-US" sz="1200" baseline="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 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835669" y="2716171"/>
            <a:ext cx="876587" cy="415498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Jan 1994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err="1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Altavista</a:t>
            </a:r>
            <a:endParaRPr lang="en-US" sz="1200" dirty="0" smtClean="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668854" y="3627581"/>
            <a:ext cx="1236236" cy="600164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 April 1994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Yahoo!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Web Directory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871000" y="4356732"/>
            <a:ext cx="933394" cy="600164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Jul7 1994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Lycos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SE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3090000" y="3457106"/>
            <a:ext cx="1236236" cy="600164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1995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err="1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LookSmart</a:t>
            </a:r>
            <a:endParaRPr lang="en-US" sz="1200" dirty="0" smtClean="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Web Directory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4714908" y="2558771"/>
            <a:ext cx="998591" cy="78483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err="1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Marh</a:t>
            </a: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 1996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Larry Page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err="1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BackRub</a:t>
            </a:r>
            <a:endParaRPr lang="en-US" sz="1200" dirty="0" smtClean="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SE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4729836" y="3506639"/>
            <a:ext cx="920519" cy="600164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May 1996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err="1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HotBot</a:t>
            </a:r>
            <a:endParaRPr lang="en-US" sz="1200" dirty="0" smtClean="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SE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6286631" y="3023471"/>
            <a:ext cx="983913" cy="600164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April 1997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Ask Jeeves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SE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7477020" y="3274289"/>
            <a:ext cx="1235159" cy="415498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Jul/Sept 1998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MSN Search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7466776" y="2621209"/>
            <a:ext cx="1250688" cy="600164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1998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Google Search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SE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18328" y="1564778"/>
            <a:ext cx="4400836" cy="4090619"/>
          </a:xfrm>
          <a:prstGeom prst="rect">
            <a:avLst/>
          </a:prstGeom>
          <a:solidFill>
            <a:schemeClr val="bg1">
              <a:alpha val="76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8507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BackRub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4000" y="1692000"/>
            <a:ext cx="2990531" cy="4469088"/>
          </a:xfrm>
        </p:spPr>
        <p:txBody>
          <a:bodyPr/>
          <a:lstStyle/>
          <a:p>
            <a:r>
              <a:rPr lang="en-US" dirty="0" err="1" smtClean="0"/>
              <a:t>Utilised</a:t>
            </a:r>
            <a:r>
              <a:rPr lang="en-US" dirty="0" smtClean="0"/>
              <a:t> PageRank</a:t>
            </a:r>
          </a:p>
          <a:p>
            <a:pPr lvl="1"/>
            <a:r>
              <a:rPr lang="en-US" dirty="0" smtClean="0"/>
              <a:t>More advanced than previous indexing</a:t>
            </a:r>
          </a:p>
          <a:p>
            <a:r>
              <a:rPr lang="en-US" dirty="0" smtClean="0"/>
              <a:t>Used back links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6" descr="1-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4985"/>
          <a:stretch/>
        </p:blipFill>
        <p:spPr>
          <a:xfrm>
            <a:off x="3482856" y="946470"/>
            <a:ext cx="5658913" cy="529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342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 Board and Vague Queries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8019318"/>
              </p:ext>
            </p:extLst>
          </p:nvPr>
        </p:nvGraphicFramePr>
        <p:xfrm>
          <a:off x="323850" y="1692275"/>
          <a:ext cx="8496300" cy="3662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4073"/>
                <a:gridCol w="1784077"/>
                <a:gridCol w="2124075"/>
                <a:gridCol w="2124075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Specific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Broad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Vague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 know specifically what I’m looking for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✖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✖</a:t>
                      </a:r>
                      <a:endParaRPr lang="en-US" dirty="0"/>
                    </a:p>
                  </a:txBody>
                  <a:tcPr/>
                </a:tc>
              </a:tr>
              <a:tr h="72448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 know where to look for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what I’m looking for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✖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Example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Looking for a specific gene</a:t>
                      </a:r>
                      <a:r>
                        <a:rPr lang="en-US" baseline="0" dirty="0" smtClean="0"/>
                        <a:t> in the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Gene</a:t>
                      </a:r>
                      <a:r>
                        <a:rPr lang="en-US" baseline="0" dirty="0" smtClean="0"/>
                        <a:t> Database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Looking</a:t>
                      </a:r>
                      <a:r>
                        <a:rPr lang="en-US" baseline="0" dirty="0" smtClean="0"/>
                        <a:t> for the manager of HR, in the company directory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Google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 bwMode="auto">
          <a:xfrm>
            <a:off x="6629060" y="1599336"/>
            <a:ext cx="2237404" cy="4193754"/>
          </a:xfrm>
          <a:prstGeom prst="roundRect">
            <a:avLst/>
          </a:prstGeom>
          <a:solidFill>
            <a:schemeClr val="accent1">
              <a:alpha val="57000"/>
            </a:schemeClr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dirty="0" smtClean="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dirty="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dirty="0" smtClean="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dirty="0" smtClean="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dirty="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Search 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Engines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58151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PageRank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Assumes </a:t>
            </a:r>
            <a:r>
              <a:rPr lang="en-US" dirty="0" smtClean="0"/>
              <a:t>important </a:t>
            </a:r>
            <a:r>
              <a:rPr lang="en-US" dirty="0"/>
              <a:t>websites are likely </a:t>
            </a:r>
            <a:r>
              <a:rPr lang="en-US" dirty="0" smtClean="0"/>
              <a:t>be linked to</a:t>
            </a:r>
          </a:p>
          <a:p>
            <a:r>
              <a:rPr lang="en-US" dirty="0" smtClean="0"/>
              <a:t>Similar to a voting:</a:t>
            </a:r>
          </a:p>
          <a:p>
            <a:pPr lvl="1"/>
            <a:r>
              <a:rPr lang="en-US" dirty="0" smtClean="0"/>
              <a:t>where in links are votes</a:t>
            </a:r>
          </a:p>
          <a:p>
            <a:pPr lvl="1"/>
            <a:r>
              <a:rPr lang="en-US" dirty="0" smtClean="0"/>
              <a:t>the quality of a vote is determined by the number of votes (in links)</a:t>
            </a:r>
          </a:p>
          <a:p>
            <a:pPr lvl="1"/>
            <a:r>
              <a:rPr lang="en-US" dirty="0" smtClean="0"/>
              <a:t>your vote is worth more if you have a higher page rank</a:t>
            </a:r>
          </a:p>
          <a:p>
            <a:r>
              <a:rPr lang="en-US" dirty="0" smtClean="0"/>
              <a:t>Factors Considered:</a:t>
            </a:r>
          </a:p>
          <a:p>
            <a:pPr lvl="1"/>
            <a:r>
              <a:rPr lang="en-US" dirty="0" smtClean="0"/>
              <a:t>Number of in links</a:t>
            </a:r>
          </a:p>
          <a:p>
            <a:pPr lvl="1"/>
            <a:r>
              <a:rPr lang="en-US" dirty="0" smtClean="0"/>
              <a:t>Quality of in links</a:t>
            </a:r>
          </a:p>
          <a:p>
            <a:pPr lvl="1"/>
            <a:r>
              <a:rPr lang="en-US" dirty="0" smtClean="0"/>
              <a:t>Web page’s context</a:t>
            </a:r>
          </a:p>
          <a:p>
            <a:r>
              <a:rPr lang="en-US" dirty="0" err="1" smtClean="0"/>
              <a:t>Favoured</a:t>
            </a:r>
            <a:r>
              <a:rPr lang="en-US" dirty="0" smtClean="0"/>
              <a:t> high keyword density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445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Keyword Stuffing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Our company provides </a:t>
            </a:r>
            <a:r>
              <a:rPr lang="en-US" dirty="0"/>
              <a:t>software development and consultation services</a:t>
            </a:r>
            <a:r>
              <a:rPr lang="en-US" dirty="0" smtClean="0"/>
              <a:t>.  We are the best </a:t>
            </a:r>
            <a:r>
              <a:rPr lang="en-US" dirty="0"/>
              <a:t>software development and consultation </a:t>
            </a:r>
            <a:r>
              <a:rPr lang="en-US" dirty="0" smtClean="0"/>
              <a:t>services. Our company staff provides </a:t>
            </a:r>
            <a:r>
              <a:rPr lang="en-US" dirty="0"/>
              <a:t>software development and consultation </a:t>
            </a:r>
            <a:r>
              <a:rPr lang="en-US" dirty="0" smtClean="0"/>
              <a:t>services. We offer the best </a:t>
            </a:r>
            <a:r>
              <a:rPr lang="en-US" dirty="0"/>
              <a:t>software development and consultation </a:t>
            </a:r>
            <a:r>
              <a:rPr lang="en-US" dirty="0" smtClean="0"/>
              <a:t>services. Our </a:t>
            </a:r>
            <a:r>
              <a:rPr lang="en-US" dirty="0"/>
              <a:t>software development and consultation </a:t>
            </a:r>
            <a:r>
              <a:rPr lang="en-US" dirty="0" smtClean="0"/>
              <a:t>services is the right solution for your business. Satisfaction with our </a:t>
            </a:r>
            <a:r>
              <a:rPr lang="en-US" dirty="0"/>
              <a:t>software development and consultation </a:t>
            </a:r>
            <a:r>
              <a:rPr lang="en-US" dirty="0" smtClean="0"/>
              <a:t>services is guaranteed. We build your business solution with out </a:t>
            </a:r>
            <a:r>
              <a:rPr lang="en-US" dirty="0"/>
              <a:t>software development and consultation </a:t>
            </a:r>
            <a:r>
              <a:rPr lang="en-US" dirty="0" smtClean="0"/>
              <a:t>services.  Contact us and you will receive quality </a:t>
            </a:r>
            <a:r>
              <a:rPr lang="en-US" dirty="0"/>
              <a:t>software development and consultation </a:t>
            </a:r>
            <a:r>
              <a:rPr lang="en-US" dirty="0" smtClean="0"/>
              <a:t>services.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8685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Keyword Stuffing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Our company provides </a:t>
            </a:r>
            <a:r>
              <a:rPr lang="en-US" b="1" dirty="0"/>
              <a:t>software development and consultation services</a:t>
            </a:r>
            <a:r>
              <a:rPr lang="en-US" dirty="0" smtClean="0"/>
              <a:t>.  </a:t>
            </a:r>
            <a:r>
              <a:rPr lang="en-US" dirty="0" smtClean="0">
                <a:solidFill>
                  <a:srgbClr val="7F7F7F"/>
                </a:solidFill>
              </a:rPr>
              <a:t>We are the best</a:t>
            </a:r>
            <a:r>
              <a:rPr lang="en-US" b="1" dirty="0" smtClean="0">
                <a:solidFill>
                  <a:srgbClr val="7F7F7F"/>
                </a:solidFill>
              </a:rPr>
              <a:t> </a:t>
            </a:r>
            <a:r>
              <a:rPr lang="en-US" b="1" dirty="0"/>
              <a:t>software development and consultation </a:t>
            </a:r>
            <a:r>
              <a:rPr lang="en-US" b="1" dirty="0" smtClean="0"/>
              <a:t>services</a:t>
            </a:r>
            <a:r>
              <a:rPr lang="en-US" dirty="0" smtClean="0"/>
              <a:t>. </a:t>
            </a:r>
            <a:r>
              <a:rPr lang="en-US" dirty="0" smtClean="0">
                <a:solidFill>
                  <a:srgbClr val="7F7F7F"/>
                </a:solidFill>
              </a:rPr>
              <a:t>Our company staff provides </a:t>
            </a:r>
            <a:r>
              <a:rPr lang="en-US" b="1" dirty="0"/>
              <a:t>software development and consultation </a:t>
            </a:r>
            <a:r>
              <a:rPr lang="en-US" b="1" dirty="0" smtClean="0"/>
              <a:t>services</a:t>
            </a:r>
            <a:r>
              <a:rPr lang="en-US" dirty="0" smtClean="0"/>
              <a:t>. </a:t>
            </a:r>
            <a:r>
              <a:rPr lang="en-US" dirty="0" smtClean="0">
                <a:solidFill>
                  <a:srgbClr val="7F7F7F"/>
                </a:solidFill>
              </a:rPr>
              <a:t>We offer the best </a:t>
            </a:r>
            <a:r>
              <a:rPr lang="en-US" b="1" dirty="0"/>
              <a:t>software development and consultation </a:t>
            </a:r>
            <a:r>
              <a:rPr lang="en-US" b="1" dirty="0" smtClean="0"/>
              <a:t>services</a:t>
            </a:r>
            <a:r>
              <a:rPr lang="en-US" dirty="0" smtClean="0"/>
              <a:t>. </a:t>
            </a:r>
            <a:r>
              <a:rPr lang="en-US" dirty="0" smtClean="0">
                <a:solidFill>
                  <a:srgbClr val="7F7F7F"/>
                </a:solidFill>
              </a:rPr>
              <a:t>Our</a:t>
            </a:r>
            <a:r>
              <a:rPr lang="en-US" dirty="0" smtClean="0"/>
              <a:t> </a:t>
            </a:r>
            <a:r>
              <a:rPr lang="en-US" b="1" dirty="0"/>
              <a:t>software development and consultation </a:t>
            </a:r>
            <a:r>
              <a:rPr lang="en-US" b="1" dirty="0" smtClean="0"/>
              <a:t>services </a:t>
            </a:r>
            <a:r>
              <a:rPr lang="en-US" dirty="0" smtClean="0">
                <a:solidFill>
                  <a:srgbClr val="7F7F7F"/>
                </a:solidFill>
              </a:rPr>
              <a:t>is the right solution for your business. Satisfaction with </a:t>
            </a:r>
            <a:r>
              <a:rPr lang="en-US" b="1" dirty="0" smtClean="0"/>
              <a:t>our </a:t>
            </a:r>
            <a:r>
              <a:rPr lang="en-US" b="1" dirty="0"/>
              <a:t>software development and consultation </a:t>
            </a:r>
            <a:r>
              <a:rPr lang="en-US" b="1" dirty="0" smtClean="0"/>
              <a:t>services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7F7F7F"/>
                </a:solidFill>
              </a:rPr>
              <a:t>is guaranteed. We build your business solution with</a:t>
            </a:r>
            <a:r>
              <a:rPr lang="en-US" dirty="0" smtClean="0"/>
              <a:t> </a:t>
            </a:r>
            <a:r>
              <a:rPr lang="en-US" b="1" dirty="0" smtClean="0"/>
              <a:t>out </a:t>
            </a:r>
            <a:r>
              <a:rPr lang="en-US" b="1" dirty="0"/>
              <a:t>software development and consultation </a:t>
            </a:r>
            <a:r>
              <a:rPr lang="en-US" b="1" dirty="0" smtClean="0"/>
              <a:t>services</a:t>
            </a:r>
            <a:r>
              <a:rPr lang="en-US" dirty="0" smtClean="0"/>
              <a:t>.  </a:t>
            </a:r>
            <a:r>
              <a:rPr lang="en-US" dirty="0" smtClean="0">
                <a:solidFill>
                  <a:srgbClr val="7F7F7F"/>
                </a:solidFill>
              </a:rPr>
              <a:t>Contact us and you will receive quality </a:t>
            </a:r>
            <a:r>
              <a:rPr lang="en-US" b="1" dirty="0"/>
              <a:t>software development and consultation </a:t>
            </a:r>
            <a:r>
              <a:rPr lang="en-US" b="1" dirty="0" smtClean="0"/>
              <a:t>services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3835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1997-8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5" name="Picture 4" descr="heres-the-orginal-google-search-page-from-1998-pretty-adorably-retr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706" y="1672870"/>
            <a:ext cx="6506029" cy="513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415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Evolution of Search Engine Features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Search Engine algorithms are constantly changing</a:t>
            </a:r>
          </a:p>
          <a:p>
            <a:r>
              <a:rPr lang="en-US" dirty="0" smtClean="0"/>
              <a:t>They strive to be their</a:t>
            </a:r>
          </a:p>
          <a:p>
            <a:pPr lvl="1"/>
            <a:r>
              <a:rPr lang="en-US" dirty="0" smtClean="0"/>
              <a:t>Efficiency</a:t>
            </a:r>
          </a:p>
          <a:p>
            <a:pPr lvl="1"/>
            <a:r>
              <a:rPr lang="en-US" dirty="0" smtClean="0"/>
              <a:t>How to order the results</a:t>
            </a:r>
          </a:p>
          <a:p>
            <a:pPr lvl="2"/>
            <a:r>
              <a:rPr lang="en-US" dirty="0" smtClean="0"/>
              <a:t>Freshness</a:t>
            </a:r>
          </a:p>
          <a:p>
            <a:pPr lvl="2"/>
            <a:r>
              <a:rPr lang="en-US" dirty="0" smtClean="0"/>
              <a:t>Relevancy</a:t>
            </a:r>
          </a:p>
          <a:p>
            <a:pPr lvl="1"/>
            <a:r>
              <a:rPr lang="en-US" dirty="0" smtClean="0"/>
              <a:t>How to improve user interaction</a:t>
            </a:r>
          </a:p>
          <a:p>
            <a:pPr lvl="1"/>
            <a:r>
              <a:rPr lang="en-US" dirty="0" smtClean="0"/>
              <a:t>Include real time searches</a:t>
            </a:r>
          </a:p>
          <a:p>
            <a:pPr lvl="1"/>
            <a:r>
              <a:rPr lang="en-US" dirty="0" smtClean="0"/>
              <a:t>Additional features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3229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</a:t>
            </a:r>
            <a:r>
              <a:rPr lang="en-US" dirty="0" err="1" smtClean="0"/>
              <a:t>Adwords</a:t>
            </a:r>
            <a:r>
              <a:rPr lang="en-US" dirty="0" smtClean="0"/>
              <a:t> 2000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45</a:t>
            </a:fld>
            <a:endParaRPr lang="en-US" dirty="0"/>
          </a:p>
        </p:txBody>
      </p:sp>
      <p:pic>
        <p:nvPicPr>
          <p:cNvPr id="5" name="Picture 4" descr="google-adwords-examp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992" y="1596070"/>
            <a:ext cx="629920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517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Relevancy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During 9/11 it was apparent that search engines did not cater of time-sensitive queries</a:t>
            </a:r>
          </a:p>
          <a:p>
            <a:r>
              <a:rPr lang="en-US" dirty="0" smtClean="0"/>
              <a:t>This lead to Google developing Google News</a:t>
            </a:r>
          </a:p>
          <a:p>
            <a:r>
              <a:rPr lang="en-US" dirty="0" smtClean="0"/>
              <a:t>The freshness of search engine’s index became more important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006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2012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1999, it took Google one month to crawl and build an index of about 50 million pages</a:t>
            </a:r>
            <a:r>
              <a:rPr lang="en-US" dirty="0" smtClean="0"/>
              <a:t>.*</a:t>
            </a:r>
            <a:endParaRPr lang="en-US" dirty="0"/>
          </a:p>
          <a:p>
            <a:r>
              <a:rPr lang="en-US" dirty="0"/>
              <a:t>In 2012, the same task was accomplished in less than one minute</a:t>
            </a:r>
            <a:r>
              <a:rPr lang="en-US" dirty="0" smtClean="0"/>
              <a:t>.*</a:t>
            </a:r>
            <a:endParaRPr lang="en-US" dirty="0"/>
          </a:p>
          <a:p>
            <a:r>
              <a:rPr lang="en-US" dirty="0"/>
              <a:t>16% to 20% of queries that get asked every day have never been asked before</a:t>
            </a:r>
            <a:r>
              <a:rPr lang="en-US" dirty="0" smtClean="0"/>
              <a:t>.*</a:t>
            </a:r>
            <a:endParaRPr lang="en-US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*Mitchell</a:t>
            </a:r>
            <a:r>
              <a:rPr lang="en-US" sz="1600" dirty="0"/>
              <a:t>, Jon. "How Google Search Really Works." </a:t>
            </a:r>
            <a:r>
              <a:rPr lang="en-US" sz="1600" dirty="0" err="1"/>
              <a:t>Readwrite</a:t>
            </a:r>
            <a:r>
              <a:rPr lang="en-US" sz="1600" dirty="0"/>
              <a:t>. February 29, 2012.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339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Verticals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 bid for content and market share, Search Engines develop other search verticals:</a:t>
            </a:r>
          </a:p>
          <a:p>
            <a:pPr lvl="1"/>
            <a:r>
              <a:rPr lang="en-US" dirty="0" smtClean="0"/>
              <a:t>Books</a:t>
            </a:r>
          </a:p>
          <a:p>
            <a:pPr lvl="1"/>
            <a:r>
              <a:rPr lang="en-US" dirty="0" smtClean="0"/>
              <a:t>Travel</a:t>
            </a:r>
          </a:p>
          <a:p>
            <a:pPr lvl="1"/>
            <a:r>
              <a:rPr lang="en-US" dirty="0" smtClean="0"/>
              <a:t>Finance</a:t>
            </a:r>
          </a:p>
          <a:p>
            <a:pPr lvl="1"/>
            <a:r>
              <a:rPr lang="en-US" dirty="0" smtClean="0"/>
              <a:t>Shopping</a:t>
            </a:r>
          </a:p>
          <a:p>
            <a:pPr lvl="1"/>
            <a:r>
              <a:rPr lang="en-US" dirty="0" smtClean="0"/>
              <a:t>Scholar</a:t>
            </a:r>
          </a:p>
        </p:txBody>
      </p:sp>
    </p:spTree>
    <p:extLst>
      <p:ext uri="{BB962C8B-B14F-4D97-AF65-F5344CB8AC3E}">
        <p14:creationId xmlns:p14="http://schemas.microsoft.com/office/powerpoint/2010/main" val="1436457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Search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2015 mobile accounted for more than half of all searches</a:t>
            </a:r>
          </a:p>
          <a:p>
            <a:r>
              <a:rPr lang="en-US" dirty="0" smtClean="0"/>
              <a:t>Searches need to be context aware (location)</a:t>
            </a:r>
          </a:p>
          <a:p>
            <a:r>
              <a:rPr lang="en-US" dirty="0" smtClean="0"/>
              <a:t>Limited screen and bandwidth means relevancy is critical</a:t>
            </a:r>
          </a:p>
          <a:p>
            <a:r>
              <a:rPr lang="en-US" dirty="0" smtClean="0"/>
              <a:t>Boost mobile-friendly pages in ranking algorithm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572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Engines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832263" y="1506932"/>
            <a:ext cx="7516040" cy="5144881"/>
            <a:chOff x="878727" y="1506932"/>
            <a:chExt cx="7516040" cy="5144881"/>
          </a:xfrm>
        </p:grpSpPr>
        <p:pic>
          <p:nvPicPr>
            <p:cNvPr id="6" name="Picture 5" descr="SE-Images-561x359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727" y="1506932"/>
              <a:ext cx="7516040" cy="480973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 bwMode="auto">
            <a:xfrm>
              <a:off x="2276804" y="5715644"/>
              <a:ext cx="2772434" cy="867286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pic>
          <p:nvPicPr>
            <p:cNvPr id="9" name="Picture 8" descr="272px-Google_2015_logo.svg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6804" y="5715644"/>
              <a:ext cx="2767804" cy="9361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9384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than a Search Engine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Calculator</a:t>
            </a:r>
          </a:p>
          <a:p>
            <a:r>
              <a:rPr lang="en-US" dirty="0" smtClean="0"/>
              <a:t>Images</a:t>
            </a:r>
          </a:p>
          <a:p>
            <a:r>
              <a:rPr lang="en-US" dirty="0" err="1" smtClean="0"/>
              <a:t>Infobox</a:t>
            </a:r>
            <a:r>
              <a:rPr lang="en-US" dirty="0" smtClean="0"/>
              <a:t> - structured information/queries</a:t>
            </a:r>
          </a:p>
          <a:p>
            <a:r>
              <a:rPr lang="en-US" dirty="0" smtClean="0"/>
              <a:t>Translation</a:t>
            </a:r>
          </a:p>
          <a:p>
            <a:r>
              <a:rPr lang="en-US" dirty="0"/>
              <a:t>M</a:t>
            </a:r>
            <a:r>
              <a:rPr lang="en-US" dirty="0" smtClean="0"/>
              <a:t>apping</a:t>
            </a:r>
          </a:p>
          <a:p>
            <a:r>
              <a:rPr lang="en-US" dirty="0" smtClean="0"/>
              <a:t>Voice commands</a:t>
            </a:r>
          </a:p>
          <a:p>
            <a:r>
              <a:rPr lang="en-US" dirty="0" smtClean="0"/>
              <a:t>Personal information </a:t>
            </a:r>
            <a:r>
              <a:rPr lang="en-US" dirty="0" err="1" smtClean="0"/>
              <a:t>eg</a:t>
            </a:r>
            <a:r>
              <a:rPr lang="en-US" dirty="0" smtClean="0"/>
              <a:t> search email, contacts, web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41472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Search Engines Issues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7928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Boosting web traffic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Search engines direct traffic to websites</a:t>
            </a:r>
          </a:p>
          <a:p>
            <a:r>
              <a:rPr lang="en-US" dirty="0" smtClean="0"/>
              <a:t>85% of people don’t look at the second page</a:t>
            </a:r>
          </a:p>
          <a:p>
            <a:r>
              <a:rPr lang="en-US" dirty="0" smtClean="0"/>
              <a:t>People try to </a:t>
            </a:r>
            <a:r>
              <a:rPr lang="en-US" dirty="0" err="1" smtClean="0"/>
              <a:t>optimise</a:t>
            </a:r>
            <a:r>
              <a:rPr lang="en-US" dirty="0" smtClean="0"/>
              <a:t> their site so that it ranks highly on Search Engines</a:t>
            </a:r>
          </a:p>
          <a:p>
            <a:r>
              <a:rPr lang="en-US" dirty="0" smtClean="0"/>
              <a:t>Could be </a:t>
            </a:r>
            <a:r>
              <a:rPr lang="en-US" dirty="0" err="1" smtClean="0"/>
              <a:t>fundemental</a:t>
            </a:r>
            <a:r>
              <a:rPr lang="en-US" dirty="0" smtClean="0"/>
              <a:t> to a website’s business model</a:t>
            </a:r>
          </a:p>
        </p:txBody>
      </p:sp>
    </p:spTree>
    <p:extLst>
      <p:ext uri="{BB962C8B-B14F-4D97-AF65-F5344CB8AC3E}">
        <p14:creationId xmlns:p14="http://schemas.microsoft.com/office/powerpoint/2010/main" val="234882504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Engine </a:t>
            </a:r>
            <a:r>
              <a:rPr lang="en-US" dirty="0" err="1" smtClean="0"/>
              <a:t>Optimisation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Whole industry exists trying to boost search ranking</a:t>
            </a:r>
          </a:p>
          <a:p>
            <a:r>
              <a:rPr lang="en-US" dirty="0" smtClean="0"/>
              <a:t>Ensure pages are indexed by search engines</a:t>
            </a:r>
          </a:p>
          <a:p>
            <a:r>
              <a:rPr lang="en-US" dirty="0" smtClean="0"/>
              <a:t>Legitimate SEO (White Hat)</a:t>
            </a:r>
          </a:p>
          <a:p>
            <a:pPr lvl="1"/>
            <a:r>
              <a:rPr lang="en-US" dirty="0" smtClean="0"/>
              <a:t>Good Design</a:t>
            </a:r>
          </a:p>
          <a:p>
            <a:pPr lvl="1"/>
            <a:r>
              <a:rPr lang="en-US" dirty="0" err="1" smtClean="0"/>
              <a:t>Eg</a:t>
            </a:r>
            <a:r>
              <a:rPr lang="en-US" dirty="0" smtClean="0"/>
              <a:t> Valid metadata, alt tags on images</a:t>
            </a:r>
          </a:p>
          <a:p>
            <a:r>
              <a:rPr lang="en-US" dirty="0" smtClean="0"/>
              <a:t>Illegitimate SEO (Black Hat)</a:t>
            </a:r>
          </a:p>
          <a:p>
            <a:pPr lvl="1"/>
            <a:r>
              <a:rPr lang="en-US" dirty="0" smtClean="0"/>
              <a:t>Often gaming search ranking algorithms</a:t>
            </a:r>
          </a:p>
          <a:p>
            <a:pPr lvl="1"/>
            <a:r>
              <a:rPr lang="en-US" dirty="0" smtClean="0"/>
              <a:t>Deception</a:t>
            </a:r>
          </a:p>
          <a:p>
            <a:pPr lvl="1"/>
            <a:r>
              <a:rPr lang="en-US" dirty="0" smtClean="0"/>
              <a:t>Leads to arms race between SEO and search engines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599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Combatting SEO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search engines have rules against:</a:t>
            </a:r>
          </a:p>
          <a:p>
            <a:pPr lvl="1"/>
            <a:r>
              <a:rPr lang="en-US" dirty="0" smtClean="0"/>
              <a:t>Invisible text</a:t>
            </a:r>
          </a:p>
          <a:p>
            <a:pPr lvl="1"/>
            <a:r>
              <a:rPr lang="en-US" dirty="0" smtClean="0"/>
              <a:t>Meta tag abuse</a:t>
            </a:r>
          </a:p>
          <a:p>
            <a:pPr lvl="1"/>
            <a:r>
              <a:rPr lang="en-US" dirty="0" smtClean="0"/>
              <a:t>Heavy repetition</a:t>
            </a:r>
          </a:p>
          <a:p>
            <a:pPr lvl="1"/>
            <a:r>
              <a:rPr lang="en-US" dirty="0" smtClean="0"/>
              <a:t>“domain spam”</a:t>
            </a:r>
          </a:p>
          <a:p>
            <a:pPr lvl="2"/>
            <a:r>
              <a:rPr lang="en-US" dirty="0" smtClean="0"/>
              <a:t>Overtly submission of “mirror” sites in an attempt to dominate the listings for particular terms</a:t>
            </a:r>
          </a:p>
        </p:txBody>
      </p:sp>
    </p:spTree>
    <p:extLst>
      <p:ext uri="{BB962C8B-B14F-4D97-AF65-F5344CB8AC3E}">
        <p14:creationId xmlns:p14="http://schemas.microsoft.com/office/powerpoint/2010/main" val="2641472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and other SEs are a Business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Search Engines record tracking information</a:t>
            </a:r>
          </a:p>
          <a:p>
            <a:pPr lvl="1"/>
            <a:r>
              <a:rPr lang="en-US" dirty="0"/>
              <a:t>Google saves every voice search</a:t>
            </a:r>
          </a:p>
          <a:p>
            <a:pPr lvl="1"/>
            <a:r>
              <a:rPr lang="en-US" dirty="0"/>
              <a:t>IP addresses</a:t>
            </a:r>
          </a:p>
          <a:p>
            <a:pPr lvl="1"/>
            <a:r>
              <a:rPr lang="en-US" dirty="0"/>
              <a:t>Location</a:t>
            </a:r>
          </a:p>
          <a:p>
            <a:pPr lvl="1"/>
            <a:r>
              <a:rPr lang="en-US" dirty="0"/>
              <a:t>Saves your </a:t>
            </a:r>
            <a:r>
              <a:rPr lang="en-US" dirty="0" smtClean="0"/>
              <a:t>searches</a:t>
            </a:r>
          </a:p>
          <a:p>
            <a:r>
              <a:rPr lang="en-US" dirty="0" smtClean="0"/>
              <a:t>Google’s revenue is from adverts</a:t>
            </a:r>
          </a:p>
          <a:p>
            <a:pPr lvl="1"/>
            <a:r>
              <a:rPr lang="en-US" dirty="0" smtClean="0"/>
              <a:t>Improve their revenue with targeted advertising</a:t>
            </a:r>
            <a:endParaRPr lang="en-US" dirty="0"/>
          </a:p>
          <a:p>
            <a:r>
              <a:rPr lang="en-US" dirty="0" smtClean="0"/>
              <a:t>Google has a large research department</a:t>
            </a:r>
          </a:p>
          <a:p>
            <a:pPr lvl="1"/>
            <a:r>
              <a:rPr lang="en-US" dirty="0" smtClean="0"/>
              <a:t>Improve their technology 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19561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Engines - Tracking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Oscobo</a:t>
            </a:r>
            <a:r>
              <a:rPr lang="en-US" dirty="0" smtClean="0"/>
              <a:t> – no cookies no tracking no </a:t>
            </a:r>
            <a:r>
              <a:rPr lang="en-US" dirty="0" err="1" smtClean="0"/>
              <a:t>ip</a:t>
            </a:r>
            <a:r>
              <a:rPr lang="en-US" dirty="0" smtClean="0"/>
              <a:t> address no location</a:t>
            </a:r>
          </a:p>
          <a:p>
            <a:r>
              <a:rPr lang="en-US" b="1" dirty="0" err="1" smtClean="0"/>
              <a:t>Hulbee</a:t>
            </a:r>
            <a:r>
              <a:rPr lang="en-US" dirty="0" smtClean="0"/>
              <a:t> – no </a:t>
            </a:r>
            <a:r>
              <a:rPr lang="en-US" dirty="0" err="1" smtClean="0"/>
              <a:t>ip</a:t>
            </a:r>
            <a:r>
              <a:rPr lang="en-US" dirty="0" smtClean="0"/>
              <a:t> address, no browser, no cookies</a:t>
            </a:r>
          </a:p>
          <a:p>
            <a:r>
              <a:rPr lang="en-US" b="1" dirty="0" err="1" smtClean="0"/>
              <a:t>MetaGer</a:t>
            </a:r>
            <a:r>
              <a:rPr lang="en-US" dirty="0" smtClean="0"/>
              <a:t> – no </a:t>
            </a:r>
            <a:r>
              <a:rPr lang="en-US" dirty="0" err="1" smtClean="0"/>
              <a:t>ip</a:t>
            </a:r>
            <a:r>
              <a:rPr lang="en-US" dirty="0" smtClean="0"/>
              <a:t> address, search info, no location no cookies, encrypted https, no sessions</a:t>
            </a:r>
          </a:p>
          <a:p>
            <a:r>
              <a:rPr lang="en-US" b="1" dirty="0" err="1" smtClean="0"/>
              <a:t>Startpage</a:t>
            </a:r>
            <a:r>
              <a:rPr lang="en-US" dirty="0" smtClean="0"/>
              <a:t> – send to </a:t>
            </a:r>
            <a:r>
              <a:rPr lang="en-US" dirty="0" err="1" smtClean="0"/>
              <a:t>google</a:t>
            </a:r>
            <a:r>
              <a:rPr lang="en-US" dirty="0" smtClean="0"/>
              <a:t>, and uses its </a:t>
            </a:r>
            <a:r>
              <a:rPr lang="en-US" dirty="0" err="1" smtClean="0"/>
              <a:t>ip</a:t>
            </a:r>
            <a:r>
              <a:rPr lang="en-US" dirty="0" smtClean="0"/>
              <a:t> address, no session</a:t>
            </a:r>
          </a:p>
          <a:p>
            <a:r>
              <a:rPr lang="en-US" b="1" dirty="0" err="1" smtClean="0"/>
              <a:t>Duckduckgo</a:t>
            </a:r>
            <a:r>
              <a:rPr lang="en-US" dirty="0" smtClean="0"/>
              <a:t> – no </a:t>
            </a:r>
            <a:r>
              <a:rPr lang="en-US" dirty="0" err="1" smtClean="0"/>
              <a:t>ip</a:t>
            </a:r>
            <a:r>
              <a:rPr lang="en-US" dirty="0" smtClean="0"/>
              <a:t>, search info, no location, no cookies, encrypted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137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types of queries can be answered on the web</a:t>
            </a:r>
          </a:p>
          <a:p>
            <a:r>
              <a:rPr lang="en-US" dirty="0" smtClean="0"/>
              <a:t>Search engines and their basic framework:</a:t>
            </a:r>
          </a:p>
          <a:p>
            <a:pPr lvl="1"/>
            <a:r>
              <a:rPr lang="en-US" dirty="0" smtClean="0"/>
              <a:t>Web crawler</a:t>
            </a:r>
          </a:p>
          <a:p>
            <a:pPr lvl="1"/>
            <a:r>
              <a:rPr lang="en-US" dirty="0" smtClean="0"/>
              <a:t>Search index</a:t>
            </a:r>
          </a:p>
          <a:p>
            <a:pPr lvl="1"/>
            <a:r>
              <a:rPr lang="en-US" dirty="0" smtClean="0"/>
              <a:t>Query engine</a:t>
            </a:r>
          </a:p>
          <a:p>
            <a:pPr lvl="1"/>
            <a:r>
              <a:rPr lang="en-US" dirty="0" smtClean="0"/>
              <a:t>Interface</a:t>
            </a:r>
          </a:p>
          <a:p>
            <a:r>
              <a:rPr lang="en-US" dirty="0" smtClean="0"/>
              <a:t>Their history</a:t>
            </a:r>
          </a:p>
          <a:p>
            <a:r>
              <a:rPr lang="en-US" dirty="0" smtClean="0"/>
              <a:t>Issues with Search Engines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546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Engines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Search engines are a service </a:t>
            </a:r>
          </a:p>
          <a:p>
            <a:r>
              <a:rPr lang="en-US" dirty="0" smtClean="0"/>
              <a:t>They allow users to search for content using </a:t>
            </a:r>
            <a:r>
              <a:rPr lang="en-US" b="1" dirty="0" smtClean="0"/>
              <a:t>keywords</a:t>
            </a:r>
          </a:p>
          <a:p>
            <a:r>
              <a:rPr lang="en-US" dirty="0" smtClean="0"/>
              <a:t>They </a:t>
            </a:r>
            <a:r>
              <a:rPr lang="en-US" b="1" dirty="0" smtClean="0"/>
              <a:t>DO NOT </a:t>
            </a:r>
            <a:r>
              <a:rPr lang="en-US" dirty="0" smtClean="0"/>
              <a:t>access the web directly</a:t>
            </a:r>
          </a:p>
          <a:p>
            <a:r>
              <a:rPr lang="en-US" dirty="0" smtClean="0"/>
              <a:t>They </a:t>
            </a:r>
            <a:r>
              <a:rPr lang="en-US" b="1" dirty="0" smtClean="0"/>
              <a:t>USE</a:t>
            </a:r>
            <a:r>
              <a:rPr lang="en-US" dirty="0" smtClean="0"/>
              <a:t> huge databases</a:t>
            </a:r>
          </a:p>
          <a:p>
            <a:r>
              <a:rPr lang="en-US" dirty="0" smtClean="0"/>
              <a:t>A query returns a </a:t>
            </a:r>
            <a:r>
              <a:rPr lang="en-US" b="1" dirty="0" smtClean="0"/>
              <a:t>ranked</a:t>
            </a:r>
            <a:r>
              <a:rPr lang="en-US" dirty="0" smtClean="0"/>
              <a:t> set of results</a:t>
            </a:r>
            <a:endParaRPr lang="en-US" b="1" dirty="0" smtClean="0"/>
          </a:p>
          <a:p>
            <a:endParaRPr lang="en-US" dirty="0" smtClean="0"/>
          </a:p>
          <a:p>
            <a:pPr marL="3600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938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que_stick_figure_by_perfectmonsterr-d77s03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" y="2556940"/>
            <a:ext cx="1640390" cy="15942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Framework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3746091" y="1933719"/>
            <a:ext cx="2502683" cy="477054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Query Engine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7185461" y="2597069"/>
            <a:ext cx="1870354" cy="1276737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Search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index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836758" y="3020670"/>
            <a:ext cx="1706517" cy="477054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Interface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406" y="4368053"/>
            <a:ext cx="2342642" cy="234264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auto">
          <a:xfrm>
            <a:off x="5742594" y="5102474"/>
            <a:ext cx="2364750" cy="477054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Web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 Crawler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4619440" y="5362660"/>
            <a:ext cx="91381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V="1">
            <a:off x="2522098" y="2245985"/>
            <a:ext cx="1021177" cy="57060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6543982" y="2243492"/>
            <a:ext cx="706100" cy="57309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7067400" y="4027285"/>
            <a:ext cx="878181" cy="91388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V="1">
            <a:off x="1053218" y="3237319"/>
            <a:ext cx="706100" cy="1549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048484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Crawler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 Crawler, spider or bot</a:t>
            </a:r>
          </a:p>
          <a:p>
            <a:r>
              <a:rPr lang="en-US" dirty="0" smtClean="0"/>
              <a:t>An algorithm that systematically browses the web</a:t>
            </a:r>
          </a:p>
          <a:p>
            <a:r>
              <a:rPr lang="en-US" dirty="0" smtClean="0"/>
              <a:t>A basic algorithm</a:t>
            </a:r>
          </a:p>
          <a:p>
            <a:pPr marL="817200" lvl="1" indent="-457200">
              <a:buAutoNum type="arabicParenR"/>
            </a:pPr>
            <a:r>
              <a:rPr lang="en-US" dirty="0" smtClean="0"/>
              <a:t>Start at a webpage</a:t>
            </a:r>
          </a:p>
          <a:p>
            <a:pPr marL="817200" lvl="1" indent="-457200">
              <a:buAutoNum type="arabicParenR"/>
            </a:pPr>
            <a:r>
              <a:rPr lang="en-US" dirty="0" smtClean="0"/>
              <a:t>Follow the hyperlinks that webpage points to </a:t>
            </a:r>
          </a:p>
          <a:p>
            <a:pPr marL="817200" lvl="1" indent="-457200">
              <a:buAutoNum type="arabicParenR"/>
            </a:pPr>
            <a:r>
              <a:rPr lang="en-US" dirty="0" smtClean="0"/>
              <a:t>Then follows the links those webpages point to</a:t>
            </a:r>
            <a:endParaRPr lang="en-US" dirty="0"/>
          </a:p>
          <a:p>
            <a:r>
              <a:rPr lang="en-US" dirty="0" smtClean="0"/>
              <a:t>Each page it visits it collects metadata about it</a:t>
            </a:r>
          </a:p>
          <a:p>
            <a:r>
              <a:rPr lang="en-US" dirty="0" smtClean="0"/>
              <a:t>Stores </a:t>
            </a:r>
            <a:r>
              <a:rPr lang="en-US" dirty="0"/>
              <a:t>a file for each resource, with its meta </a:t>
            </a:r>
            <a:r>
              <a:rPr lang="en-US" dirty="0" smtClean="0"/>
              <a:t>data in a search  index</a:t>
            </a:r>
          </a:p>
        </p:txBody>
      </p:sp>
    </p:spTree>
    <p:extLst>
      <p:ext uri="{BB962C8B-B14F-4D97-AF65-F5344CB8AC3E}">
        <p14:creationId xmlns:p14="http://schemas.microsoft.com/office/powerpoint/2010/main" val="164913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Crawlers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Crawlers consume </a:t>
            </a:r>
            <a:r>
              <a:rPr lang="en-US" dirty="0" smtClean="0"/>
              <a:t>resources</a:t>
            </a:r>
          </a:p>
          <a:p>
            <a:r>
              <a:rPr lang="en-US" dirty="0" smtClean="0"/>
              <a:t>Can </a:t>
            </a:r>
            <a:r>
              <a:rPr lang="en-US" dirty="0"/>
              <a:t>visit sites without </a:t>
            </a:r>
            <a:r>
              <a:rPr lang="en-US" dirty="0" smtClean="0"/>
              <a:t>approval</a:t>
            </a:r>
          </a:p>
          <a:p>
            <a:r>
              <a:rPr lang="en-US" dirty="0" smtClean="0"/>
              <a:t>Mechanisms exist for public sites not wishing to be crawled</a:t>
            </a:r>
          </a:p>
        </p:txBody>
      </p:sp>
    </p:spTree>
    <p:extLst>
      <p:ext uri="{BB962C8B-B14F-4D97-AF65-F5344CB8AC3E}">
        <p14:creationId xmlns:p14="http://schemas.microsoft.com/office/powerpoint/2010/main" val="3035113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earch Engines">
  <a:themeElements>
    <a:clrScheme name="Custom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_ppt__template_electronics">
      <a:majorFont>
        <a:latin typeface="Georgia"/>
        <a:ea typeface="ＭＳ Ｐゴシック"/>
        <a:cs typeface="ＭＳ Ｐゴシック"/>
      </a:majorFont>
      <a:minorFont>
        <a:latin typeface="Georgi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uos_ppt__template_electronics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11 - CSS" id="{A9F95300-17D0-C845-92AA-829B010B7BE7}" vid="{A5DC916A-1AF4-684A-82FE-8F29E5F01FD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Search Engines.potx</Template>
  <TotalTime>15695</TotalTime>
  <Words>1964</Words>
  <Application>Microsoft Macintosh PowerPoint</Application>
  <PresentationFormat>On-screen Show (4:3)</PresentationFormat>
  <Paragraphs>510</Paragraphs>
  <Slides>57</Slides>
  <Notes>40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Search Engines</vt:lpstr>
      <vt:lpstr>Web Search Engines</vt:lpstr>
      <vt:lpstr>Introduction</vt:lpstr>
      <vt:lpstr>Specific Board and Vague Queries</vt:lpstr>
      <vt:lpstr>Specific Board and Vague Queries</vt:lpstr>
      <vt:lpstr>Search Engines</vt:lpstr>
      <vt:lpstr>Search Engines</vt:lpstr>
      <vt:lpstr>Simple Framework</vt:lpstr>
      <vt:lpstr>Web Crawler</vt:lpstr>
      <vt:lpstr>Web Crawlers</vt:lpstr>
      <vt:lpstr>robots.txt</vt:lpstr>
      <vt:lpstr>Web Crawler Policies</vt:lpstr>
      <vt:lpstr>Selection Policy</vt:lpstr>
      <vt:lpstr>Re-visit Policy </vt:lpstr>
      <vt:lpstr>Politeness Policy</vt:lpstr>
      <vt:lpstr>Parellisation Policy</vt:lpstr>
      <vt:lpstr>Crawlability</vt:lpstr>
      <vt:lpstr>Ranking</vt:lpstr>
      <vt:lpstr>User Search Problems: Ordering of Terms</vt:lpstr>
      <vt:lpstr>User Search Problems: Ordering of Terms</vt:lpstr>
      <vt:lpstr>User Search Problems: Boolean Logic</vt:lpstr>
      <vt:lpstr>User Search Problems</vt:lpstr>
      <vt:lpstr>Indexing Data Issues</vt:lpstr>
      <vt:lpstr>History of Search Engines</vt:lpstr>
      <vt:lpstr>Before Search Engines</vt:lpstr>
      <vt:lpstr>Timeline 90’s – Hand vs Crawler</vt:lpstr>
      <vt:lpstr>Early 90s Architectures</vt:lpstr>
      <vt:lpstr>Early 90s Architectures</vt:lpstr>
      <vt:lpstr>Early 90s Architectures</vt:lpstr>
      <vt:lpstr>Web Crawlers</vt:lpstr>
      <vt:lpstr>PowerPoint Presentation</vt:lpstr>
      <vt:lpstr>Yahoo!</vt:lpstr>
      <vt:lpstr>Internet Yellow Pages 1994</vt:lpstr>
      <vt:lpstr>Website - Telegraph 1994</vt:lpstr>
      <vt:lpstr>Website – New York Times 1995</vt:lpstr>
      <vt:lpstr>Website – BBC News 1997</vt:lpstr>
      <vt:lpstr>Number of Websites June 1994 - Dec 1995</vt:lpstr>
      <vt:lpstr>Search Engines Issues Mid ‘90s</vt:lpstr>
      <vt:lpstr>Timeline 90’s</vt:lpstr>
      <vt:lpstr>BackRub</vt:lpstr>
      <vt:lpstr>PageRank</vt:lpstr>
      <vt:lpstr>Keyword Stuffing</vt:lpstr>
      <vt:lpstr>Keyword Stuffing</vt:lpstr>
      <vt:lpstr>Google 1997-8</vt:lpstr>
      <vt:lpstr>The Evolution of Search Engine Features</vt:lpstr>
      <vt:lpstr>Google Adwords 2000</vt:lpstr>
      <vt:lpstr>Relevancy</vt:lpstr>
      <vt:lpstr>Google 2012</vt:lpstr>
      <vt:lpstr>Search Verticals </vt:lpstr>
      <vt:lpstr>Mobile Search</vt:lpstr>
      <vt:lpstr>More than a Search Engine</vt:lpstr>
      <vt:lpstr>Search Engines Issues</vt:lpstr>
      <vt:lpstr>Boosting web traffic</vt:lpstr>
      <vt:lpstr>Search Engine Optimisation</vt:lpstr>
      <vt:lpstr>Combatting SEO</vt:lpstr>
      <vt:lpstr>Google and other SEs are a Business </vt:lpstr>
      <vt:lpstr>Search Engines - Tracking</vt:lpstr>
      <vt:lpstr>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Cascading Stylesheets</dc:title>
  <dc:creator>Gibbins N.M.</dc:creator>
  <cp:lastModifiedBy>Heather Packer</cp:lastModifiedBy>
  <cp:revision>223</cp:revision>
  <dcterms:created xsi:type="dcterms:W3CDTF">2017-10-22T16:39:59Z</dcterms:created>
  <dcterms:modified xsi:type="dcterms:W3CDTF">2018-11-26T11:59:01Z</dcterms:modified>
</cp:coreProperties>
</file>