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43"/>
  </p:notesMasterIdLst>
  <p:sldIdLst>
    <p:sldId id="256" r:id="rId2"/>
    <p:sldId id="310" r:id="rId3"/>
    <p:sldId id="311" r:id="rId4"/>
    <p:sldId id="257" r:id="rId5"/>
    <p:sldId id="288" r:id="rId6"/>
    <p:sldId id="307" r:id="rId7"/>
    <p:sldId id="308" r:id="rId8"/>
    <p:sldId id="283" r:id="rId9"/>
    <p:sldId id="295" r:id="rId10"/>
    <p:sldId id="263" r:id="rId11"/>
    <p:sldId id="296" r:id="rId12"/>
    <p:sldId id="264" r:id="rId13"/>
    <p:sldId id="290" r:id="rId14"/>
    <p:sldId id="291" r:id="rId15"/>
    <p:sldId id="267" r:id="rId16"/>
    <p:sldId id="268" r:id="rId17"/>
    <p:sldId id="269" r:id="rId18"/>
    <p:sldId id="292" r:id="rId19"/>
    <p:sldId id="293" r:id="rId20"/>
    <p:sldId id="265" r:id="rId21"/>
    <p:sldId id="298" r:id="rId22"/>
    <p:sldId id="266" r:id="rId23"/>
    <p:sldId id="297" r:id="rId24"/>
    <p:sldId id="273" r:id="rId25"/>
    <p:sldId id="276" r:id="rId26"/>
    <p:sldId id="277" r:id="rId27"/>
    <p:sldId id="301" r:id="rId28"/>
    <p:sldId id="306" r:id="rId29"/>
    <p:sldId id="280" r:id="rId30"/>
    <p:sldId id="260" r:id="rId31"/>
    <p:sldId id="314" r:id="rId32"/>
    <p:sldId id="315" r:id="rId33"/>
    <p:sldId id="316" r:id="rId34"/>
    <p:sldId id="271" r:id="rId35"/>
    <p:sldId id="284" r:id="rId36"/>
    <p:sldId id="300" r:id="rId37"/>
    <p:sldId id="272" r:id="rId38"/>
    <p:sldId id="299" r:id="rId39"/>
    <p:sldId id="281" r:id="rId40"/>
    <p:sldId id="302" r:id="rId41"/>
    <p:sldId id="30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13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29" autoAdjust="0"/>
    <p:restoredTop sz="79518" autoAdjust="0"/>
  </p:normalViewPr>
  <p:slideViewPr>
    <p:cSldViewPr snapToGrid="0" snapToObjects="1" showGuides="1">
      <p:cViewPr>
        <p:scale>
          <a:sx n="82" d="100"/>
          <a:sy n="82" d="100"/>
        </p:scale>
        <p:origin x="-1448" y="-1600"/>
      </p:cViewPr>
      <p:guideLst>
        <p:guide orient="horz" pos="2160"/>
        <p:guide pos="136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numRef>
              <c:f>Sheet1!$A$2:$A$6</c:f>
              <c:numCache>
                <c:formatCode>General</c:formatCode>
                <c:ptCount val="5"/>
                <c:pt idx="0">
                  <c:v>1.0</c:v>
                </c:pt>
                <c:pt idx="1">
                  <c:v>2.0</c:v>
                </c:pt>
                <c:pt idx="2">
                  <c:v>3.0</c:v>
                </c:pt>
                <c:pt idx="3">
                  <c:v>4.0</c:v>
                </c:pt>
                <c:pt idx="4">
                  <c:v>5.0</c:v>
                </c:pt>
              </c:numCache>
            </c:numRef>
          </c:cat>
          <c:val>
            <c:numRef>
              <c:f>Sheet1!$B$2:$B$6</c:f>
              <c:numCache>
                <c:formatCode>General</c:formatCode>
                <c:ptCount val="5"/>
                <c:pt idx="0">
                  <c:v>7.0</c:v>
                </c:pt>
                <c:pt idx="1">
                  <c:v>1.0</c:v>
                </c:pt>
                <c:pt idx="2">
                  <c:v>0.0</c:v>
                </c:pt>
                <c:pt idx="3">
                  <c:v>1.0</c:v>
                </c:pt>
                <c:pt idx="4">
                  <c:v>1.0</c:v>
                </c:pt>
              </c:numCache>
            </c:numRef>
          </c:val>
        </c:ser>
        <c:dLbls>
          <c:showLegendKey val="0"/>
          <c:showVal val="0"/>
          <c:showCatName val="0"/>
          <c:showSerName val="0"/>
          <c:showPercent val="0"/>
          <c:showBubbleSize val="0"/>
        </c:dLbls>
        <c:gapWidth val="150"/>
        <c:axId val="-2128852584"/>
        <c:axId val="-2128842184"/>
      </c:barChart>
      <c:catAx>
        <c:axId val="-2128852584"/>
        <c:scaling>
          <c:orientation val="minMax"/>
        </c:scaling>
        <c:delete val="0"/>
        <c:axPos val="b"/>
        <c:numFmt formatCode="General" sourceLinked="1"/>
        <c:majorTickMark val="out"/>
        <c:minorTickMark val="none"/>
        <c:tickLblPos val="nextTo"/>
        <c:crossAx val="-2128842184"/>
        <c:crosses val="autoZero"/>
        <c:auto val="1"/>
        <c:lblAlgn val="ctr"/>
        <c:lblOffset val="100"/>
        <c:noMultiLvlLbl val="0"/>
      </c:catAx>
      <c:valAx>
        <c:axId val="-2128842184"/>
        <c:scaling>
          <c:orientation val="minMax"/>
        </c:scaling>
        <c:delete val="0"/>
        <c:axPos val="l"/>
        <c:majorGridlines/>
        <c:numFmt formatCode="General" sourceLinked="1"/>
        <c:majorTickMark val="out"/>
        <c:minorTickMark val="none"/>
        <c:tickLblPos val="nextTo"/>
        <c:crossAx val="-2128852584"/>
        <c:crosses val="autoZero"/>
        <c:crossBetween val="between"/>
      </c:valAx>
    </c:plotArea>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C2A4C-5F41-EE42-801F-DE2CCC1C7619}" type="datetimeFigureOut">
              <a:rPr lang="en-GB" smtClean="0"/>
              <a:t>26/11/18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9C0A1-F8F3-BA48-987D-8D509ECBA821}" type="slidenum">
              <a:rPr lang="en-GB" smtClean="0"/>
              <a:t>‹#›</a:t>
            </a:fld>
            <a:endParaRPr lang="en-GB"/>
          </a:p>
        </p:txBody>
      </p:sp>
    </p:spTree>
    <p:extLst>
      <p:ext uri="{BB962C8B-B14F-4D97-AF65-F5344CB8AC3E}">
        <p14:creationId xmlns:p14="http://schemas.microsoft.com/office/powerpoint/2010/main" val="189096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F3C9C0A1-F8F3-BA48-987D-8D509ECBA821}" type="slidenum">
              <a:rPr lang="en-GB" smtClean="0"/>
              <a:t>2</a:t>
            </a:fld>
            <a:endParaRPr lang="en-GB"/>
          </a:p>
        </p:txBody>
      </p:sp>
    </p:spTree>
    <p:extLst>
      <p:ext uri="{BB962C8B-B14F-4D97-AF65-F5344CB8AC3E}">
        <p14:creationId xmlns:p14="http://schemas.microsoft.com/office/powerpoint/2010/main" val="677518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these methods mean something</a:t>
            </a:r>
            <a:r>
              <a:rPr lang="en-US" baseline="0" dirty="0" smtClean="0"/>
              <a:t> different, you can see as we thought before there is not one right answer.</a:t>
            </a:r>
          </a:p>
          <a:p>
            <a:endParaRPr lang="en-US" baseline="0" dirty="0" smtClean="0"/>
          </a:p>
          <a:p>
            <a:r>
              <a:rPr lang="en-US" baseline="0" dirty="0" smtClean="0"/>
              <a:t>Lets take a look at these approaches in more detail.</a:t>
            </a:r>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11</a:t>
            </a:fld>
            <a:endParaRPr lang="en-GB"/>
          </a:p>
        </p:txBody>
      </p:sp>
    </p:spTree>
    <p:extLst>
      <p:ext uri="{BB962C8B-B14F-4D97-AF65-F5344CB8AC3E}">
        <p14:creationId xmlns:p14="http://schemas.microsoft.com/office/powerpoint/2010/main" val="2767518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12</a:t>
            </a:fld>
            <a:endParaRPr lang="en-GB"/>
          </a:p>
        </p:txBody>
      </p:sp>
    </p:spTree>
    <p:extLst>
      <p:ext uri="{BB962C8B-B14F-4D97-AF65-F5344CB8AC3E}">
        <p14:creationId xmlns:p14="http://schemas.microsoft.com/office/powerpoint/2010/main" val="2787484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3C9C0A1-F8F3-BA48-987D-8D509ECBA821}" type="slidenum">
              <a:rPr lang="en-GB" smtClean="0"/>
              <a:t>13</a:t>
            </a:fld>
            <a:endParaRPr lang="en-GB"/>
          </a:p>
        </p:txBody>
      </p:sp>
    </p:spTree>
    <p:extLst>
      <p:ext uri="{BB962C8B-B14F-4D97-AF65-F5344CB8AC3E}">
        <p14:creationId xmlns:p14="http://schemas.microsoft.com/office/powerpoint/2010/main" val="2148693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14</a:t>
            </a:fld>
            <a:endParaRPr lang="en-GB"/>
          </a:p>
        </p:txBody>
      </p:sp>
    </p:spTree>
    <p:extLst>
      <p:ext uri="{BB962C8B-B14F-4D97-AF65-F5344CB8AC3E}">
        <p14:creationId xmlns:p14="http://schemas.microsoft.com/office/powerpoint/2010/main" val="2785872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15</a:t>
            </a:fld>
            <a:endParaRPr lang="en-GB"/>
          </a:p>
        </p:txBody>
      </p:sp>
    </p:spTree>
    <p:extLst>
      <p:ext uri="{BB962C8B-B14F-4D97-AF65-F5344CB8AC3E}">
        <p14:creationId xmlns:p14="http://schemas.microsoft.com/office/powerpoint/2010/main" val="4041111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3C9C0A1-F8F3-BA48-987D-8D509ECBA821}" type="slidenum">
              <a:rPr lang="en-GB" smtClean="0"/>
              <a:t>16</a:t>
            </a:fld>
            <a:endParaRPr lang="en-GB"/>
          </a:p>
        </p:txBody>
      </p:sp>
    </p:spTree>
    <p:extLst>
      <p:ext uri="{BB962C8B-B14F-4D97-AF65-F5344CB8AC3E}">
        <p14:creationId xmlns:p14="http://schemas.microsoft.com/office/powerpoint/2010/main" val="2201744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17</a:t>
            </a:fld>
            <a:endParaRPr lang="en-GB"/>
          </a:p>
        </p:txBody>
      </p:sp>
    </p:spTree>
    <p:extLst>
      <p:ext uri="{BB962C8B-B14F-4D97-AF65-F5344CB8AC3E}">
        <p14:creationId xmlns:p14="http://schemas.microsoft.com/office/powerpoint/2010/main" val="3837332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18</a:t>
            </a:fld>
            <a:endParaRPr lang="en-GB"/>
          </a:p>
        </p:txBody>
      </p:sp>
    </p:spTree>
    <p:extLst>
      <p:ext uri="{BB962C8B-B14F-4D97-AF65-F5344CB8AC3E}">
        <p14:creationId xmlns:p14="http://schemas.microsoft.com/office/powerpoint/2010/main" val="1484526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22</a:t>
            </a:fld>
            <a:endParaRPr lang="en-GB"/>
          </a:p>
        </p:txBody>
      </p:sp>
    </p:spTree>
    <p:extLst>
      <p:ext uri="{BB962C8B-B14F-4D97-AF65-F5344CB8AC3E}">
        <p14:creationId xmlns:p14="http://schemas.microsoft.com/office/powerpoint/2010/main" val="1804609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23</a:t>
            </a:fld>
            <a:endParaRPr lang="en-GB"/>
          </a:p>
        </p:txBody>
      </p:sp>
    </p:spTree>
    <p:extLst>
      <p:ext uri="{BB962C8B-B14F-4D97-AF65-F5344CB8AC3E}">
        <p14:creationId xmlns:p14="http://schemas.microsoft.com/office/powerpoint/2010/main" val="14120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F3C9C0A1-F8F3-BA48-987D-8D509ECBA821}" type="slidenum">
              <a:rPr lang="en-GB" smtClean="0"/>
              <a:t>3</a:t>
            </a:fld>
            <a:endParaRPr lang="en-GB"/>
          </a:p>
        </p:txBody>
      </p:sp>
    </p:spTree>
    <p:extLst>
      <p:ext uri="{BB962C8B-B14F-4D97-AF65-F5344CB8AC3E}">
        <p14:creationId xmlns:p14="http://schemas.microsoft.com/office/powerpoint/2010/main" val="677518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24</a:t>
            </a:fld>
            <a:endParaRPr lang="en-GB"/>
          </a:p>
        </p:txBody>
      </p:sp>
    </p:spTree>
    <p:extLst>
      <p:ext uri="{BB962C8B-B14F-4D97-AF65-F5344CB8AC3E}">
        <p14:creationId xmlns:p14="http://schemas.microsoft.com/office/powerpoint/2010/main" val="676431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25</a:t>
            </a:fld>
            <a:endParaRPr lang="en-GB"/>
          </a:p>
        </p:txBody>
      </p:sp>
    </p:spTree>
    <p:extLst>
      <p:ext uri="{BB962C8B-B14F-4D97-AF65-F5344CB8AC3E}">
        <p14:creationId xmlns:p14="http://schemas.microsoft.com/office/powerpoint/2010/main" val="2333652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26</a:t>
            </a:fld>
            <a:endParaRPr lang="en-GB"/>
          </a:p>
        </p:txBody>
      </p:sp>
    </p:spTree>
    <p:extLst>
      <p:ext uri="{BB962C8B-B14F-4D97-AF65-F5344CB8AC3E}">
        <p14:creationId xmlns:p14="http://schemas.microsoft.com/office/powerpoint/2010/main" val="1274858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27</a:t>
            </a:fld>
            <a:endParaRPr lang="en-GB"/>
          </a:p>
        </p:txBody>
      </p:sp>
    </p:spTree>
    <p:extLst>
      <p:ext uri="{BB962C8B-B14F-4D97-AF65-F5344CB8AC3E}">
        <p14:creationId xmlns:p14="http://schemas.microsoft.com/office/powerpoint/2010/main" val="1368147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28</a:t>
            </a:fld>
            <a:endParaRPr lang="en-GB"/>
          </a:p>
        </p:txBody>
      </p:sp>
    </p:spTree>
    <p:extLst>
      <p:ext uri="{BB962C8B-B14F-4D97-AF65-F5344CB8AC3E}">
        <p14:creationId xmlns:p14="http://schemas.microsoft.com/office/powerpoint/2010/main" val="1143711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29</a:t>
            </a:fld>
            <a:endParaRPr lang="en-GB"/>
          </a:p>
        </p:txBody>
      </p:sp>
    </p:spTree>
    <p:extLst>
      <p:ext uri="{BB962C8B-B14F-4D97-AF65-F5344CB8AC3E}">
        <p14:creationId xmlns:p14="http://schemas.microsoft.com/office/powerpoint/2010/main" val="2359215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30</a:t>
            </a:fld>
            <a:endParaRPr lang="en-GB"/>
          </a:p>
        </p:txBody>
      </p:sp>
    </p:spTree>
    <p:extLst>
      <p:ext uri="{BB962C8B-B14F-4D97-AF65-F5344CB8AC3E}">
        <p14:creationId xmlns:p14="http://schemas.microsoft.com/office/powerpoint/2010/main" val="2157748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31</a:t>
            </a:fld>
            <a:endParaRPr lang="en-GB"/>
          </a:p>
        </p:txBody>
      </p:sp>
    </p:spTree>
    <p:extLst>
      <p:ext uri="{BB962C8B-B14F-4D97-AF65-F5344CB8AC3E}">
        <p14:creationId xmlns:p14="http://schemas.microsoft.com/office/powerpoint/2010/main" val="1341217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32</a:t>
            </a:fld>
            <a:endParaRPr lang="en-GB"/>
          </a:p>
        </p:txBody>
      </p:sp>
    </p:spTree>
    <p:extLst>
      <p:ext uri="{BB962C8B-B14F-4D97-AF65-F5344CB8AC3E}">
        <p14:creationId xmlns:p14="http://schemas.microsoft.com/office/powerpoint/2010/main" val="439682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33</a:t>
            </a:fld>
            <a:endParaRPr lang="en-GB"/>
          </a:p>
        </p:txBody>
      </p:sp>
    </p:spTree>
    <p:extLst>
      <p:ext uri="{BB962C8B-B14F-4D97-AF65-F5344CB8AC3E}">
        <p14:creationId xmlns:p14="http://schemas.microsoft.com/office/powerpoint/2010/main" val="2157748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F3C9C0A1-F8F3-BA48-987D-8D509ECBA821}" type="slidenum">
              <a:rPr lang="en-GB" smtClean="0"/>
              <a:t>4</a:t>
            </a:fld>
            <a:endParaRPr lang="en-GB"/>
          </a:p>
        </p:txBody>
      </p:sp>
    </p:spTree>
    <p:extLst>
      <p:ext uri="{BB962C8B-B14F-4D97-AF65-F5344CB8AC3E}">
        <p14:creationId xmlns:p14="http://schemas.microsoft.com/office/powerpoint/2010/main" val="677518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3C9C0A1-F8F3-BA48-987D-8D509ECBA821}" type="slidenum">
              <a:rPr lang="en-GB" smtClean="0"/>
              <a:t>34</a:t>
            </a:fld>
            <a:endParaRPr lang="en-GB"/>
          </a:p>
        </p:txBody>
      </p:sp>
    </p:spTree>
    <p:extLst>
      <p:ext uri="{BB962C8B-B14F-4D97-AF65-F5344CB8AC3E}">
        <p14:creationId xmlns:p14="http://schemas.microsoft.com/office/powerpoint/2010/main" val="4004873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3C9C0A1-F8F3-BA48-987D-8D509ECBA821}" type="slidenum">
              <a:rPr lang="en-GB" smtClean="0"/>
              <a:t>35</a:t>
            </a:fld>
            <a:endParaRPr lang="en-GB"/>
          </a:p>
        </p:txBody>
      </p:sp>
    </p:spTree>
    <p:extLst>
      <p:ext uri="{BB962C8B-B14F-4D97-AF65-F5344CB8AC3E}">
        <p14:creationId xmlns:p14="http://schemas.microsoft.com/office/powerpoint/2010/main" val="2359215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36</a:t>
            </a:fld>
            <a:endParaRPr lang="en-GB"/>
          </a:p>
        </p:txBody>
      </p:sp>
    </p:spTree>
    <p:extLst>
      <p:ext uri="{BB962C8B-B14F-4D97-AF65-F5344CB8AC3E}">
        <p14:creationId xmlns:p14="http://schemas.microsoft.com/office/powerpoint/2010/main" val="645779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38</a:t>
            </a:fld>
            <a:endParaRPr lang="en-GB"/>
          </a:p>
        </p:txBody>
      </p:sp>
    </p:spTree>
    <p:extLst>
      <p:ext uri="{BB962C8B-B14F-4D97-AF65-F5344CB8AC3E}">
        <p14:creationId xmlns:p14="http://schemas.microsoft.com/office/powerpoint/2010/main" val="2359215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Partial</a:t>
            </a:r>
            <a:r>
              <a:rPr lang="en-US" baseline="0" dirty="0" smtClean="0"/>
              <a:t> map of the internet based on the January 15, 2005 data.  Each line drawn between two nodes representing two IP addresses.  The length of the lines are indicative of the delay between those two nodes.</a:t>
            </a:r>
            <a:endParaRPr lang="en-US" dirty="0" smtClean="0"/>
          </a:p>
          <a:p>
            <a:pPr marL="171450" indent="-171450">
              <a:buFontTx/>
              <a:buChar char="-"/>
            </a:pPr>
            <a:endParaRPr lang="en-US" dirty="0" smtClean="0"/>
          </a:p>
          <a:p>
            <a:pPr marL="171450" indent="-171450">
              <a:buFontTx/>
              <a:buChar char="-"/>
            </a:pPr>
            <a:r>
              <a:rPr lang="en-US" dirty="0" smtClean="0"/>
              <a:t>Map of the internet</a:t>
            </a:r>
          </a:p>
          <a:p>
            <a:endParaRPr lang="en-US" dirty="0" smtClean="0"/>
          </a:p>
          <a:p>
            <a:r>
              <a:rPr lang="en-US" dirty="0" smtClean="0"/>
              <a:t>2000 - 200 million nodes 1 billion edges (no map reduce/ </a:t>
            </a:r>
            <a:r>
              <a:rPr lang="en-US" dirty="0" err="1" smtClean="0"/>
              <a:t>hadoop</a:t>
            </a:r>
            <a:r>
              <a:rPr lang="en-US" dirty="0" smtClean="0"/>
              <a:t>)</a:t>
            </a:r>
          </a:p>
          <a:p>
            <a:endParaRPr lang="en-US" dirty="0" smtClean="0"/>
          </a:p>
          <a:p>
            <a:r>
              <a:rPr lang="en-US" dirty="0" smtClean="0"/>
              <a:t>Web is bigger,</a:t>
            </a:r>
            <a:r>
              <a:rPr lang="en-US" baseline="0" dirty="0" smtClean="0"/>
              <a:t> </a:t>
            </a:r>
            <a:r>
              <a:rPr lang="en-US" baseline="0" dirty="0" err="1" smtClean="0"/>
              <a:t>specialised</a:t>
            </a:r>
            <a:r>
              <a:rPr lang="en-US" baseline="0" dirty="0" smtClean="0"/>
              <a:t> systems</a:t>
            </a:r>
            <a:endParaRPr lang="en-US" dirty="0" smtClean="0"/>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3C9C0A1-F8F3-BA48-987D-8D509ECBA821}" type="slidenum">
              <a:rPr lang="en-GB" smtClean="0"/>
              <a:t>39</a:t>
            </a:fld>
            <a:endParaRPr lang="en-GB"/>
          </a:p>
        </p:txBody>
      </p:sp>
    </p:spTree>
    <p:extLst>
      <p:ext uri="{BB962C8B-B14F-4D97-AF65-F5344CB8AC3E}">
        <p14:creationId xmlns:p14="http://schemas.microsoft.com/office/powerpoint/2010/main" val="2048081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3C9C0A1-F8F3-BA48-987D-8D509ECBA821}" type="slidenum">
              <a:rPr lang="en-GB" smtClean="0"/>
              <a:t>40</a:t>
            </a:fld>
            <a:endParaRPr lang="en-GB"/>
          </a:p>
        </p:txBody>
      </p:sp>
    </p:spTree>
    <p:extLst>
      <p:ext uri="{BB962C8B-B14F-4D97-AF65-F5344CB8AC3E}">
        <p14:creationId xmlns:p14="http://schemas.microsoft.com/office/powerpoint/2010/main" val="2144794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C9C0A1-F8F3-BA48-987D-8D509ECBA821}" type="slidenum">
              <a:rPr lang="en-GB" smtClean="0"/>
              <a:t>41</a:t>
            </a:fld>
            <a:endParaRPr lang="en-GB"/>
          </a:p>
        </p:txBody>
      </p:sp>
    </p:spTree>
    <p:extLst>
      <p:ext uri="{BB962C8B-B14F-4D97-AF65-F5344CB8AC3E}">
        <p14:creationId xmlns:p14="http://schemas.microsoft.com/office/powerpoint/2010/main" val="138846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5</a:t>
            </a:fld>
            <a:endParaRPr lang="en-GB"/>
          </a:p>
        </p:txBody>
      </p:sp>
    </p:spTree>
    <p:extLst>
      <p:ext uri="{BB962C8B-B14F-4D97-AF65-F5344CB8AC3E}">
        <p14:creationId xmlns:p14="http://schemas.microsoft.com/office/powerpoint/2010/main" val="3853655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6</a:t>
            </a:fld>
            <a:endParaRPr lang="en-GB"/>
          </a:p>
        </p:txBody>
      </p:sp>
    </p:spTree>
    <p:extLst>
      <p:ext uri="{BB962C8B-B14F-4D97-AF65-F5344CB8AC3E}">
        <p14:creationId xmlns:p14="http://schemas.microsoft.com/office/powerpoint/2010/main" val="3793346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7</a:t>
            </a:fld>
            <a:endParaRPr lang="en-GB"/>
          </a:p>
        </p:txBody>
      </p:sp>
    </p:spTree>
    <p:extLst>
      <p:ext uri="{BB962C8B-B14F-4D97-AF65-F5344CB8AC3E}">
        <p14:creationId xmlns:p14="http://schemas.microsoft.com/office/powerpoint/2010/main" val="312086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8</a:t>
            </a:fld>
            <a:endParaRPr lang="en-GB"/>
          </a:p>
        </p:txBody>
      </p:sp>
    </p:spTree>
    <p:extLst>
      <p:ext uri="{BB962C8B-B14F-4D97-AF65-F5344CB8AC3E}">
        <p14:creationId xmlns:p14="http://schemas.microsoft.com/office/powerpoint/2010/main" val="211872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9</a:t>
            </a:fld>
            <a:endParaRPr lang="en-GB"/>
          </a:p>
        </p:txBody>
      </p:sp>
    </p:spTree>
    <p:extLst>
      <p:ext uri="{BB962C8B-B14F-4D97-AF65-F5344CB8AC3E}">
        <p14:creationId xmlns:p14="http://schemas.microsoft.com/office/powerpoint/2010/main" val="421997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we’re going</a:t>
            </a:r>
            <a:r>
              <a:rPr lang="en-US" baseline="0" dirty="0" smtClean="0"/>
              <a:t> to look at four different methods to determine the importance of node. </a:t>
            </a:r>
          </a:p>
          <a:p>
            <a:endParaRPr lang="en-US" baseline="0" dirty="0" smtClean="0"/>
          </a:p>
          <a:p>
            <a:r>
              <a:rPr lang="en-US" baseline="0" dirty="0" smtClean="0"/>
              <a:t>We</a:t>
            </a:r>
            <a:r>
              <a:rPr lang="mr-IN" baseline="0" dirty="0" smtClean="0"/>
              <a:t>’</a:t>
            </a:r>
            <a:r>
              <a:rPr lang="en-US" baseline="0" dirty="0" smtClean="0"/>
              <a:t>re going to look at four different importance measures using centrality</a:t>
            </a:r>
          </a:p>
          <a:p>
            <a:endParaRPr lang="en-US" baseline="0" dirty="0" smtClean="0"/>
          </a:p>
          <a:p>
            <a:r>
              <a:rPr lang="en-US" baseline="0" dirty="0" smtClean="0"/>
              <a:t>When I say centrality I don’t mean the center point of a graph, it refers to the importance of node meaning that it plays a vital role in the network.</a:t>
            </a:r>
          </a:p>
        </p:txBody>
      </p:sp>
      <p:sp>
        <p:nvSpPr>
          <p:cNvPr id="4" name="Slide Number Placeholder 3"/>
          <p:cNvSpPr>
            <a:spLocks noGrp="1"/>
          </p:cNvSpPr>
          <p:nvPr>
            <p:ph type="sldNum" sz="quarter" idx="10"/>
          </p:nvPr>
        </p:nvSpPr>
        <p:spPr/>
        <p:txBody>
          <a:bodyPr/>
          <a:lstStyle/>
          <a:p>
            <a:fld id="{F3C9C0A1-F8F3-BA48-987D-8D509ECBA821}" type="slidenum">
              <a:rPr lang="en-GB" smtClean="0"/>
              <a:t>10</a:t>
            </a:fld>
            <a:endParaRPr lang="en-GB"/>
          </a:p>
        </p:txBody>
      </p:sp>
    </p:spTree>
    <p:extLst>
      <p:ext uri="{BB962C8B-B14F-4D97-AF65-F5344CB8AC3E}">
        <p14:creationId xmlns:p14="http://schemas.microsoft.com/office/powerpoint/2010/main" val="439668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999" y="1700213"/>
            <a:ext cx="8496000" cy="2160587"/>
          </a:xfrm>
        </p:spPr>
        <p:txBody>
          <a:bodyPr lIns="91440" anchor="b"/>
          <a:lstStyle>
            <a:lvl1pPr algn="l">
              <a:defRPr sz="7200">
                <a:solidFill>
                  <a:schemeClr val="bg1"/>
                </a:solidFill>
              </a:defRPr>
            </a:lvl1pPr>
          </a:lstStyle>
          <a:p>
            <a:r>
              <a:rPr lang="en-US" smtClean="0"/>
              <a:t>Click to edit Master title style</a:t>
            </a:r>
            <a:endParaRPr lang="en-GB" dirty="0"/>
          </a:p>
        </p:txBody>
      </p:sp>
      <p:sp>
        <p:nvSpPr>
          <p:cNvPr id="10243" name="Rectangle 1027"/>
          <p:cNvSpPr>
            <a:spLocks noGrp="1" noChangeArrowheads="1"/>
          </p:cNvSpPr>
          <p:nvPr>
            <p:ph type="subTitle" idx="1"/>
          </p:nvPr>
        </p:nvSpPr>
        <p:spPr>
          <a:xfrm>
            <a:off x="324000" y="3860800"/>
            <a:ext cx="8496000" cy="1946275"/>
          </a:xfrm>
        </p:spPr>
        <p:txBody>
          <a:bodyPr lIns="91440"/>
          <a:lstStyle>
            <a:lvl1pPr marL="0" indent="0">
              <a:buFontTx/>
              <a:buNone/>
              <a:defRPr sz="3600">
                <a:solidFill>
                  <a:srgbClr val="B1D3D6"/>
                </a:solidFill>
              </a:defRPr>
            </a:lvl1pPr>
          </a:lstStyle>
          <a:p>
            <a:r>
              <a:rPr lang="en-US" smtClean="0"/>
              <a:t>Click to edit Master subtitle style</a:t>
            </a:r>
            <a:endParaRPr lang="en-GB" dirty="0"/>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8"/>
          <p:cNvSpPr>
            <a:spLocks noGrp="1"/>
          </p:cNvSpPr>
          <p:nvPr>
            <p:ph type="body" sz="quarter" idx="10" hasCustomPrompt="1"/>
          </p:nvPr>
        </p:nvSpPr>
        <p:spPr>
          <a:xfrm>
            <a:off x="324000" y="5807075"/>
            <a:ext cx="8496000" cy="882860"/>
          </a:xfrm>
        </p:spPr>
        <p:txBody>
          <a:bodyPr/>
          <a:lstStyle>
            <a:lvl1pPr marL="90000" indent="0">
              <a:spcAft>
                <a:spcPts val="0"/>
              </a:spcAft>
              <a:buNone/>
              <a:defRPr sz="2000" baseline="0">
                <a:solidFill>
                  <a:srgbClr val="B1D3D6"/>
                </a:solidFill>
              </a:defRPr>
            </a:lvl1pPr>
          </a:lstStyle>
          <a:p>
            <a:pPr lvl="0"/>
            <a:r>
              <a:rPr lang="en-US" dirty="0" smtClean="0"/>
              <a:t>Click to add author </a:t>
            </a:r>
            <a:br>
              <a:rPr lang="en-US" dirty="0" smtClean="0"/>
            </a:br>
            <a:r>
              <a:rPr lang="en-US" dirty="0" smtClean="0"/>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99" y="381000"/>
            <a:ext cx="2163119" cy="584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izontal Split 50:50">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324000" y="1692000"/>
            <a:ext cx="8496000" cy="21005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9"/>
          <p:cNvSpPr>
            <a:spLocks noGrp="1"/>
          </p:cNvSpPr>
          <p:nvPr>
            <p:ph type="title"/>
          </p:nvPr>
        </p:nvSpPr>
        <p:spPr/>
        <p:txBody>
          <a:bodyPr/>
          <a:lstStyle/>
          <a:p>
            <a:r>
              <a:rPr lang="en-US" smtClean="0"/>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p:cNvSpPr>
            <a:spLocks noGrp="1"/>
          </p:cNvSpPr>
          <p:nvPr>
            <p:ph sz="quarter" idx="13"/>
          </p:nvPr>
        </p:nvSpPr>
        <p:spPr>
          <a:xfrm>
            <a:off x="323850" y="4076700"/>
            <a:ext cx="8496300" cy="2112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2568" userDrawn="1">
          <p15:clr>
            <a:srgbClr val="FBAE40"/>
          </p15:clr>
        </p15:guide>
        <p15:guide id="2" pos="2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rizontal Split 75:25">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324000" y="1692000"/>
            <a:ext cx="8496000" cy="10548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9"/>
          <p:cNvSpPr>
            <a:spLocks noGrp="1"/>
          </p:cNvSpPr>
          <p:nvPr>
            <p:ph type="title"/>
          </p:nvPr>
        </p:nvSpPr>
        <p:spPr/>
        <p:txBody>
          <a:bodyPr/>
          <a:lstStyle/>
          <a:p>
            <a:r>
              <a:rPr lang="en-US" smtClean="0"/>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1"/>
          <p:cNvSpPr>
            <a:spLocks noGrp="1"/>
          </p:cNvSpPr>
          <p:nvPr>
            <p:ph sz="quarter" idx="13"/>
          </p:nvPr>
        </p:nvSpPr>
        <p:spPr>
          <a:xfrm>
            <a:off x="324000" y="3005050"/>
            <a:ext cx="8496300" cy="316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orient="horz" pos="3884" userDrawn="1">
          <p15:clr>
            <a:srgbClr val="FBAE40"/>
          </p15:clr>
        </p15:guide>
        <p15:guide id="2" pos="2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Date Placeholder 5"/>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dirty="0"/>
          </a:p>
        </p:txBody>
      </p:sp>
      <p:sp>
        <p:nvSpPr>
          <p:cNvPr id="13" name="Rectangle 3"/>
          <p:cNvSpPr>
            <a:spLocks noGrp="1" noChangeArrowheads="1"/>
          </p:cNvSpPr>
          <p:nvPr>
            <p:ph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00" y="1700214"/>
            <a:ext cx="8496000" cy="4113268"/>
          </a:xfrm>
        </p:spPr>
        <p:txBody>
          <a:bodyPr anchor="ctr"/>
          <a:lstStyle>
            <a:lvl1pPr algn="r">
              <a:defRPr sz="7200" b="0" i="0" cap="none">
                <a:solidFill>
                  <a:schemeClr val="bg1"/>
                </a:solidFill>
              </a:defRPr>
            </a:lvl1pPr>
          </a:lstStyle>
          <a:p>
            <a:r>
              <a:rPr lang="en-US" smtClean="0"/>
              <a:t>Click to edit Master title style</a:t>
            </a:r>
            <a:endParaRPr lang="en-US" dirty="0"/>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9144000" cy="6858000"/>
          </a:xfrm>
        </p:spPr>
        <p:txBody>
          <a:bodyPr/>
          <a:lstStyle>
            <a:lvl1pPr marL="90000" indent="0">
              <a:buNone/>
              <a:defRPr>
                <a:solidFill>
                  <a:srgbClr val="FFFFFF"/>
                </a:solidFill>
              </a:defRPr>
            </a:lvl1pPr>
          </a:lstStyle>
          <a:p>
            <a:r>
              <a:rPr lang="en-US" smtClean="0"/>
              <a:t>Drag picture to placeholder or click icon to add</a:t>
            </a:r>
            <a:endParaRPr lang="en-US" dirty="0"/>
          </a:p>
        </p:txBody>
      </p:sp>
      <p:sp>
        <p:nvSpPr>
          <p:cNvPr id="2" name="Title 1"/>
          <p:cNvSpPr>
            <a:spLocks noGrp="1"/>
          </p:cNvSpPr>
          <p:nvPr>
            <p:ph type="title"/>
          </p:nvPr>
        </p:nvSpPr>
        <p:spPr>
          <a:xfrm>
            <a:off x="324000" y="4406900"/>
            <a:ext cx="8496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US" smtClean="0"/>
              <a:t>Click to edit Master title style</a:t>
            </a:r>
            <a:endParaRPr lang="en-US" dirty="0"/>
          </a:p>
        </p:txBody>
      </p:sp>
      <p:sp>
        <p:nvSpPr>
          <p:cNvPr id="5" name="Text Placeholder 2"/>
          <p:cNvSpPr>
            <a:spLocks noGrp="1"/>
          </p:cNvSpPr>
          <p:nvPr>
            <p:ph type="body" idx="1" hasCustomPrompt="1"/>
          </p:nvPr>
        </p:nvSpPr>
        <p:spPr>
          <a:xfrm>
            <a:off x="324000" y="5768975"/>
            <a:ext cx="8496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URI</a:t>
            </a:r>
          </a:p>
        </p:txBody>
      </p:sp>
    </p:spTree>
    <p:extLst>
      <p:ext uri="{BB962C8B-B14F-4D97-AF65-F5344CB8AC3E}">
        <p14:creationId xmlns:p14="http://schemas.microsoft.com/office/powerpoint/2010/main" val="285055712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682750"/>
            <a:ext cx="40956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682750"/>
            <a:ext cx="40956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682750"/>
            <a:ext cx="40956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000" y="2322511"/>
            <a:ext cx="4095600" cy="3849689"/>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399" y="1682750"/>
            <a:ext cx="409416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399" y="2322511"/>
            <a:ext cx="4094164" cy="384969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redi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857999"/>
          </a:xfrm>
        </p:spPr>
        <p:txBody>
          <a:bodyPr/>
          <a:lstStyle/>
          <a:p>
            <a:r>
              <a:rPr lang="en-US" smtClean="0"/>
              <a:t>Drag picture to placeholder or click icon to add</a:t>
            </a:r>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dirty="0"/>
          </a:p>
        </p:txBody>
      </p:sp>
      <p:sp>
        <p:nvSpPr>
          <p:cNvPr id="6" name="Text Placeholder 2"/>
          <p:cNvSpPr>
            <a:spLocks noGrp="1"/>
          </p:cNvSpPr>
          <p:nvPr>
            <p:ph type="body" idx="1" hasCustomPrompt="1"/>
          </p:nvPr>
        </p:nvSpPr>
        <p:spPr>
          <a:xfrm>
            <a:off x="324000" y="6316662"/>
            <a:ext cx="6585941" cy="312738"/>
          </a:xfrm>
          <a:effectLst/>
        </p:spPr>
        <p:txBody>
          <a:bodyPr anchor="b"/>
          <a:lstStyle>
            <a:lvl1pPr marL="0" indent="0">
              <a:buNone/>
              <a:defRPr sz="1600" b="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credit</a:t>
            </a:r>
          </a:p>
        </p:txBody>
      </p:sp>
    </p:spTree>
    <p:extLst>
      <p:ext uri="{BB962C8B-B14F-4D97-AF65-F5344CB8AC3E}">
        <p14:creationId xmlns:p14="http://schemas.microsoft.com/office/powerpoint/2010/main" val="134429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000" y="1682750"/>
            <a:ext cx="8496000" cy="4489450"/>
          </a:xfrm>
        </p:spPr>
        <p:txBody>
          <a:bodyPr/>
          <a:lstStyle/>
          <a:p>
            <a:pPr lvl="0"/>
            <a:r>
              <a:rPr lang="en-US" noProof="0" smtClean="0"/>
              <a:t>Click icon to add table</a:t>
            </a:r>
            <a:endParaRPr lang="en-US" noProof="0" dirty="0" smtClean="0"/>
          </a:p>
        </p:txBody>
      </p:sp>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324000" y="1692000"/>
            <a:ext cx="8496000" cy="21005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8"/>
          <p:cNvSpPr>
            <a:spLocks noGrp="1"/>
          </p:cNvSpPr>
          <p:nvPr>
            <p:ph type="pic" sz="quarter" idx="14"/>
          </p:nvPr>
        </p:nvSpPr>
        <p:spPr>
          <a:xfrm>
            <a:off x="327827" y="4077072"/>
            <a:ext cx="8496300" cy="2100263"/>
          </a:xfrm>
        </p:spPr>
        <p:txBody>
          <a:bodyPr/>
          <a:lstStyle/>
          <a:p>
            <a:r>
              <a:rPr lang="en-US" smtClean="0"/>
              <a:t>Drag picture to placeholder or click icon to add</a:t>
            </a:r>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340467"/>
      </p:ext>
    </p:extLst>
  </p:cSld>
  <p:clrMapOvr>
    <a:masterClrMapping/>
  </p:clrMapOvr>
  <p:timing>
    <p:tnLst>
      <p:par>
        <p:cTn xmlns:p14="http://schemas.microsoft.com/office/powerpoint/2010/main" id="1" dur="indefinite" restart="never" nodeType="tmRoot"/>
      </p:par>
    </p:tnLst>
  </p:timing>
  <p:extLst>
    <p:ext uri="{DCECCB84-F9BA-43D5-87BE-67443E8EF086}">
      <p15:sldGuideLst xmlns="" xmlns:p15="http://schemas.microsoft.com/office/powerpoint/2012/main">
        <p15:guide id="1" orient="horz" pos="3884"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4000" y="900000"/>
            <a:ext cx="84960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GB" dirty="0"/>
          </a:p>
        </p:txBody>
      </p:sp>
      <p:sp>
        <p:nvSpPr>
          <p:cNvPr id="1027" name="Rectangle 3"/>
          <p:cNvSpPr>
            <a:spLocks noGrp="1" noChangeArrowheads="1"/>
          </p:cNvSpPr>
          <p:nvPr>
            <p:ph type="body"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Rectangle 4"/>
          <p:cNvSpPr>
            <a:spLocks noGrp="1" noChangeArrowheads="1"/>
          </p:cNvSpPr>
          <p:nvPr>
            <p:ph type="dt" sz="half" idx="2"/>
          </p:nvPr>
        </p:nvSpPr>
        <p:spPr bwMode="auto">
          <a:xfrm>
            <a:off x="324000" y="6324600"/>
            <a:ext cx="1752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dirty="0">
                <a:latin typeface="Georgia"/>
                <a:ea typeface="ＭＳ Ｐゴシック" pitchFamily="-106" charset="-128"/>
                <a:cs typeface="Georgia"/>
              </a:defRPr>
            </a:lvl1pPr>
          </a:lstStyle>
          <a:p>
            <a:endParaRPr lang="en-US" dirty="0"/>
          </a:p>
        </p:txBody>
      </p:sp>
      <p:sp>
        <p:nvSpPr>
          <p:cNvPr id="3" name="Rectangle 5"/>
          <p:cNvSpPr>
            <a:spLocks noGrp="1" noChangeArrowheads="1"/>
          </p:cNvSpPr>
          <p:nvPr>
            <p:ph type="ftr" sz="quarter" idx="3"/>
          </p:nvPr>
        </p:nvSpPr>
        <p:spPr bwMode="auto">
          <a:xfrm>
            <a:off x="30480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Georgia"/>
                <a:ea typeface="ＭＳ Ｐゴシック" pitchFamily="-106" charset="-128"/>
                <a:cs typeface="Georgia"/>
              </a:defRPr>
            </a:lvl1pPr>
          </a:lstStyle>
          <a:p>
            <a:endParaRPr lang="en-US" dirty="0"/>
          </a:p>
        </p:txBody>
      </p:sp>
      <p:sp>
        <p:nvSpPr>
          <p:cNvPr id="1030" name="Rectangle 6"/>
          <p:cNvSpPr>
            <a:spLocks noGrp="1" noChangeArrowheads="1"/>
          </p:cNvSpPr>
          <p:nvPr>
            <p:ph type="sldNum" sz="quarter" idx="4"/>
          </p:nvPr>
        </p:nvSpPr>
        <p:spPr bwMode="auto">
          <a:xfrm>
            <a:off x="7067400" y="6316662"/>
            <a:ext cx="1752600" cy="31273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a:ea typeface="ＭＳ Ｐゴシック" pitchFamily="-106" charset="-128"/>
                <a:cs typeface="Georgia"/>
              </a:defRPr>
            </a:lvl1pPr>
          </a:lstStyle>
          <a:p>
            <a:fld id="{03AC6681-E0FD-2C4C-B392-04A572FD2A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51" r:id="rId4"/>
    <p:sldLayoutId id="2147483742" r:id="rId5"/>
    <p:sldLayoutId id="2147483743" r:id="rId6"/>
    <p:sldLayoutId id="2147483753" r:id="rId7"/>
    <p:sldLayoutId id="2147483750" r:id="rId8"/>
    <p:sldLayoutId id="2147483752" r:id="rId9"/>
    <p:sldLayoutId id="2147483754" r:id="rId10"/>
    <p:sldLayoutId id="2147483755" r:id="rId11"/>
    <p:sldLayoutId id="2147483744" r:id="rId12"/>
    <p:sldLayoutId id="2147483745" r:id="rId13"/>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p:titleStyle>
    <p:bodyStyle>
      <a:lvl1pPr marL="174625" indent="-174625" algn="l" rtl="0" eaLnBrk="1" fontAlgn="base" hangingPunct="1">
        <a:spcBef>
          <a:spcPct val="0"/>
        </a:spcBef>
        <a:spcAft>
          <a:spcPts val="1800"/>
        </a:spcAft>
        <a:buFont typeface="Arial"/>
        <a:buChar char="•"/>
        <a:defRPr sz="2400">
          <a:solidFill>
            <a:schemeClr val="tx1"/>
          </a:solidFill>
          <a:latin typeface="+mn-lt"/>
          <a:ea typeface="+mn-ea"/>
          <a:cs typeface="+mn-cs"/>
        </a:defRPr>
      </a:lvl1pPr>
      <a:lvl2pPr marL="449263" indent="-176213" algn="l" rtl="0" eaLnBrk="1" fontAlgn="base" hangingPunct="1">
        <a:spcBef>
          <a:spcPct val="0"/>
        </a:spcBef>
        <a:spcAft>
          <a:spcPts val="1200"/>
        </a:spcAft>
        <a:buFont typeface="Lucida Grande"/>
        <a:buChar char="-"/>
        <a:defRPr sz="2000">
          <a:solidFill>
            <a:schemeClr val="tx1"/>
          </a:solidFill>
          <a:latin typeface="+mn-lt"/>
          <a:ea typeface="+mn-ea"/>
        </a:defRPr>
      </a:lvl2pPr>
      <a:lvl3pPr marL="722313" indent="-185738" algn="l" rtl="0" eaLnBrk="1" fontAlgn="base" hangingPunct="1">
        <a:spcBef>
          <a:spcPct val="0"/>
        </a:spcBef>
        <a:spcAft>
          <a:spcPts val="1200"/>
        </a:spcAft>
        <a:buFont typeface="Lucida Grande"/>
        <a:buChar char="-"/>
        <a:defRPr sz="2000">
          <a:solidFill>
            <a:schemeClr val="tx1"/>
          </a:solidFill>
          <a:latin typeface="+mn-lt"/>
          <a:ea typeface="+mn-ea"/>
        </a:defRPr>
      </a:lvl3pPr>
      <a:lvl4pPr marL="985838" indent="-176213" algn="l" rtl="0" eaLnBrk="1" fontAlgn="base" hangingPunct="1">
        <a:spcBef>
          <a:spcPct val="0"/>
        </a:spcBef>
        <a:spcAft>
          <a:spcPts val="1200"/>
        </a:spcAft>
        <a:buFont typeface="Lucida Grande"/>
        <a:buChar char="-"/>
        <a:defRPr sz="2000">
          <a:solidFill>
            <a:schemeClr val="tx1"/>
          </a:solidFill>
          <a:latin typeface="+mn-lt"/>
          <a:ea typeface="+mn-ea"/>
        </a:defRPr>
      </a:lvl4pPr>
      <a:lvl5pPr marL="1258888" indent="-185738" algn="l" rtl="0" eaLnBrk="1" fontAlgn="base" hangingPunct="1">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Web Graph</a:t>
            </a:r>
            <a:endParaRPr lang="en-GB" dirty="0"/>
          </a:p>
        </p:txBody>
      </p:sp>
      <p:sp>
        <p:nvSpPr>
          <p:cNvPr id="3" name="Subtitle 2"/>
          <p:cNvSpPr>
            <a:spLocks noGrp="1"/>
          </p:cNvSpPr>
          <p:nvPr>
            <p:ph type="subTitle" idx="1"/>
          </p:nvPr>
        </p:nvSpPr>
        <p:spPr/>
        <p:txBody>
          <a:bodyPr/>
          <a:lstStyle/>
          <a:p>
            <a:r>
              <a:rPr lang="en-GB" dirty="0" smtClean="0"/>
              <a:t>Web Infrastructure/Web Architecture</a:t>
            </a:r>
          </a:p>
          <a:p>
            <a:r>
              <a:rPr lang="en-GB" dirty="0" smtClean="0"/>
              <a:t>COMP 3220/6218</a:t>
            </a:r>
            <a:endParaRPr lang="en-GB" dirty="0"/>
          </a:p>
        </p:txBody>
      </p:sp>
      <p:sp>
        <p:nvSpPr>
          <p:cNvPr id="4" name="Text Placeholder 3"/>
          <p:cNvSpPr>
            <a:spLocks noGrp="1"/>
          </p:cNvSpPr>
          <p:nvPr>
            <p:ph type="body" sz="quarter" idx="10"/>
          </p:nvPr>
        </p:nvSpPr>
        <p:spPr/>
        <p:txBody>
          <a:bodyPr/>
          <a:lstStyle/>
          <a:p>
            <a:r>
              <a:rPr lang="en-GB" dirty="0"/>
              <a:t>Heather </a:t>
            </a:r>
            <a:r>
              <a:rPr lang="en-GB" dirty="0" smtClean="0"/>
              <a:t>Packer </a:t>
            </a:r>
            <a:r>
              <a:rPr lang="mr-IN" dirty="0" smtClean="0"/>
              <a:t>–</a:t>
            </a:r>
            <a:r>
              <a:rPr lang="en-GB" dirty="0" smtClean="0"/>
              <a:t> hp3@ecs.soton.ac.uk</a:t>
            </a:r>
            <a:endParaRPr lang="en-GB" dirty="0"/>
          </a:p>
          <a:p>
            <a:r>
              <a:rPr lang="en-GB" dirty="0" smtClean="0"/>
              <a:t>20/11/18</a:t>
            </a:r>
            <a:endParaRPr lang="en-GB" dirty="0"/>
          </a:p>
        </p:txBody>
      </p:sp>
    </p:spTree>
    <p:extLst>
      <p:ext uri="{BB962C8B-B14F-4D97-AF65-F5344CB8AC3E}">
        <p14:creationId xmlns:p14="http://schemas.microsoft.com/office/powerpoint/2010/main" val="17590073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Theory – Is this Node </a:t>
            </a:r>
            <a:r>
              <a:rPr lang="en-US" dirty="0"/>
              <a:t>I</a:t>
            </a:r>
            <a:r>
              <a:rPr lang="en-US" dirty="0" smtClean="0"/>
              <a:t>mportant?</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10</a:t>
            </a:fld>
            <a:endParaRPr lang="en-US" dirty="0"/>
          </a:p>
        </p:txBody>
      </p:sp>
      <p:sp>
        <p:nvSpPr>
          <p:cNvPr id="4" name="Content Placeholder 3"/>
          <p:cNvSpPr>
            <a:spLocks noGrp="1"/>
          </p:cNvSpPr>
          <p:nvPr>
            <p:ph idx="1"/>
          </p:nvPr>
        </p:nvSpPr>
        <p:spPr/>
        <p:txBody>
          <a:bodyPr/>
          <a:lstStyle/>
          <a:p>
            <a:r>
              <a:rPr lang="en-US" dirty="0" smtClean="0"/>
              <a:t>Importance measures using centrality:</a:t>
            </a:r>
          </a:p>
          <a:p>
            <a:pPr lvl="1"/>
            <a:r>
              <a:rPr lang="en-US" dirty="0" smtClean="0"/>
              <a:t>Degree centrality</a:t>
            </a:r>
          </a:p>
          <a:p>
            <a:pPr lvl="1"/>
            <a:r>
              <a:rPr lang="en-US" dirty="0" err="1" smtClean="0"/>
              <a:t>Betweenness</a:t>
            </a:r>
            <a:r>
              <a:rPr lang="en-US" dirty="0" smtClean="0"/>
              <a:t> centrality</a:t>
            </a:r>
          </a:p>
          <a:p>
            <a:pPr lvl="1"/>
            <a:r>
              <a:rPr lang="en-US" dirty="0" smtClean="0"/>
              <a:t>Nearness centrality</a:t>
            </a:r>
          </a:p>
          <a:p>
            <a:pPr lvl="1"/>
            <a:r>
              <a:rPr lang="en-US" dirty="0" smtClean="0"/>
              <a:t>Eigenvector centrality</a:t>
            </a:r>
          </a:p>
          <a:p>
            <a:pPr lvl="1"/>
            <a:endParaRPr lang="en-US" dirty="0"/>
          </a:p>
          <a:p>
            <a:r>
              <a:rPr lang="en-US" dirty="0" smtClean="0"/>
              <a:t>*Central as in important, vital or `at the heart of’, not near the </a:t>
            </a:r>
            <a:r>
              <a:rPr lang="en-US" dirty="0" err="1" smtClean="0"/>
              <a:t>centre</a:t>
            </a:r>
            <a:endParaRPr lang="en-US" dirty="0"/>
          </a:p>
        </p:txBody>
      </p:sp>
    </p:spTree>
    <p:extLst>
      <p:ext uri="{BB962C8B-B14F-4D97-AF65-F5344CB8AC3E}">
        <p14:creationId xmlns:p14="http://schemas.microsoft.com/office/powerpoint/2010/main" val="12348714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900000"/>
            <a:ext cx="8496000" cy="649288"/>
          </a:xfrm>
        </p:spPr>
        <p:txBody>
          <a:bodyPr/>
          <a:lstStyle/>
          <a:p>
            <a:r>
              <a:rPr lang="en-US" dirty="0" smtClean="0"/>
              <a:t>Which is the </a:t>
            </a:r>
            <a:r>
              <a:rPr lang="en-US" dirty="0"/>
              <a:t>M</a:t>
            </a:r>
            <a:r>
              <a:rPr lang="en-US" dirty="0" smtClean="0"/>
              <a:t>ost Important Node?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11</a:t>
            </a:fld>
            <a:endParaRPr lang="en-US" dirty="0"/>
          </a:p>
        </p:txBody>
      </p:sp>
      <p:grpSp>
        <p:nvGrpSpPr>
          <p:cNvPr id="169" name="Group 168"/>
          <p:cNvGrpSpPr/>
          <p:nvPr/>
        </p:nvGrpSpPr>
        <p:grpSpPr>
          <a:xfrm>
            <a:off x="1113608" y="1472534"/>
            <a:ext cx="6800642" cy="5202779"/>
            <a:chOff x="1113608" y="1224694"/>
            <a:chExt cx="6800642" cy="5202779"/>
          </a:xfrm>
        </p:grpSpPr>
        <p:sp>
          <p:nvSpPr>
            <p:cNvPr id="26" name="Oval 25"/>
            <p:cNvSpPr/>
            <p:nvPr/>
          </p:nvSpPr>
          <p:spPr bwMode="auto">
            <a:xfrm>
              <a:off x="2622275" y="6102879"/>
              <a:ext cx="409399"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C</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27" name="Oval 26"/>
            <p:cNvSpPr/>
            <p:nvPr/>
          </p:nvSpPr>
          <p:spPr bwMode="auto">
            <a:xfrm>
              <a:off x="1953409" y="5560746"/>
              <a:ext cx="38414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B</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28" name="Oval 27"/>
            <p:cNvSpPr/>
            <p:nvPr/>
          </p:nvSpPr>
          <p:spPr bwMode="auto">
            <a:xfrm>
              <a:off x="1113608" y="4925674"/>
              <a:ext cx="42197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A</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29" name="Oval 28"/>
            <p:cNvSpPr/>
            <p:nvPr/>
          </p:nvSpPr>
          <p:spPr bwMode="auto">
            <a:xfrm>
              <a:off x="2849481" y="4925674"/>
              <a:ext cx="376960"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E</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0" name="Oval 29"/>
            <p:cNvSpPr/>
            <p:nvPr/>
          </p:nvSpPr>
          <p:spPr bwMode="auto">
            <a:xfrm>
              <a:off x="3955648" y="5885340"/>
              <a:ext cx="37569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F</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1" name="Oval 30"/>
            <p:cNvSpPr/>
            <p:nvPr/>
          </p:nvSpPr>
          <p:spPr bwMode="auto">
            <a:xfrm>
              <a:off x="3984171" y="4763377"/>
              <a:ext cx="41605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G</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2" name="Oval 31"/>
            <p:cNvSpPr/>
            <p:nvPr/>
          </p:nvSpPr>
          <p:spPr bwMode="auto">
            <a:xfrm>
              <a:off x="2405108" y="4213154"/>
              <a:ext cx="421761"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D</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3" name="Oval 32"/>
            <p:cNvSpPr/>
            <p:nvPr/>
          </p:nvSpPr>
          <p:spPr bwMode="auto">
            <a:xfrm>
              <a:off x="3982850" y="3809739"/>
              <a:ext cx="418697"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H</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4" name="Oval 33"/>
            <p:cNvSpPr/>
            <p:nvPr/>
          </p:nvSpPr>
          <p:spPr bwMode="auto">
            <a:xfrm>
              <a:off x="5220827" y="3677718"/>
              <a:ext cx="363048"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J</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5" name="Oval 34"/>
            <p:cNvSpPr/>
            <p:nvPr/>
          </p:nvSpPr>
          <p:spPr bwMode="auto">
            <a:xfrm>
              <a:off x="4517356" y="2648709"/>
              <a:ext cx="322016"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I</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6" name="Oval 35"/>
            <p:cNvSpPr/>
            <p:nvPr/>
          </p:nvSpPr>
          <p:spPr bwMode="auto">
            <a:xfrm>
              <a:off x="4906614" y="1797128"/>
              <a:ext cx="375058"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L</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7" name="Oval 36"/>
            <p:cNvSpPr/>
            <p:nvPr/>
          </p:nvSpPr>
          <p:spPr bwMode="auto">
            <a:xfrm>
              <a:off x="5670658" y="2122392"/>
              <a:ext cx="446063"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M</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8" name="Oval 37"/>
            <p:cNvSpPr/>
            <p:nvPr/>
          </p:nvSpPr>
          <p:spPr bwMode="auto">
            <a:xfrm>
              <a:off x="6385245" y="3924500"/>
              <a:ext cx="403939"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K</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9" name="Oval 38"/>
            <p:cNvSpPr/>
            <p:nvPr/>
          </p:nvSpPr>
          <p:spPr bwMode="auto">
            <a:xfrm>
              <a:off x="7064494" y="2973303"/>
              <a:ext cx="427784"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O</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0" name="Oval 39"/>
            <p:cNvSpPr/>
            <p:nvPr/>
          </p:nvSpPr>
          <p:spPr bwMode="auto">
            <a:xfrm>
              <a:off x="6501036" y="2168856"/>
              <a:ext cx="41954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N</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1" name="Oval 40"/>
            <p:cNvSpPr/>
            <p:nvPr/>
          </p:nvSpPr>
          <p:spPr bwMode="auto">
            <a:xfrm>
              <a:off x="6659728" y="1224694"/>
              <a:ext cx="37928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P</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2" name="Oval 41"/>
            <p:cNvSpPr/>
            <p:nvPr/>
          </p:nvSpPr>
          <p:spPr bwMode="auto">
            <a:xfrm>
              <a:off x="7486466" y="1797798"/>
              <a:ext cx="427784"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Q</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cxnSp>
          <p:nvCxnSpPr>
            <p:cNvPr id="59" name="Straight Connector 58"/>
            <p:cNvCxnSpPr>
              <a:stCxn id="28" idx="5"/>
              <a:endCxn id="27" idx="1"/>
            </p:cNvCxnSpPr>
            <p:nvPr/>
          </p:nvCxnSpPr>
          <p:spPr bwMode="auto">
            <a:xfrm>
              <a:off x="1473784" y="5202732"/>
              <a:ext cx="535882" cy="40555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61" name="Straight Connector 60"/>
            <p:cNvCxnSpPr>
              <a:stCxn id="27" idx="5"/>
              <a:endCxn id="26" idx="1"/>
            </p:cNvCxnSpPr>
            <p:nvPr/>
          </p:nvCxnSpPr>
          <p:spPr bwMode="auto">
            <a:xfrm>
              <a:off x="2281297" y="5837804"/>
              <a:ext cx="400933" cy="312611"/>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63" name="Straight Connector 62"/>
            <p:cNvCxnSpPr>
              <a:stCxn id="27" idx="0"/>
              <a:endCxn id="32" idx="4"/>
            </p:cNvCxnSpPr>
            <p:nvPr/>
          </p:nvCxnSpPr>
          <p:spPr bwMode="auto">
            <a:xfrm flipV="1">
              <a:off x="2145482" y="4537748"/>
              <a:ext cx="470507" cy="1022998"/>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65" name="Straight Connector 64"/>
            <p:cNvCxnSpPr>
              <a:stCxn id="28" idx="7"/>
              <a:endCxn id="32" idx="3"/>
            </p:cNvCxnSpPr>
            <p:nvPr/>
          </p:nvCxnSpPr>
          <p:spPr bwMode="auto">
            <a:xfrm flipV="1">
              <a:off x="1473784" y="4490212"/>
              <a:ext cx="993089" cy="482998"/>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67" name="Straight Connector 66"/>
            <p:cNvCxnSpPr>
              <a:stCxn id="26" idx="6"/>
              <a:endCxn id="30" idx="2"/>
            </p:cNvCxnSpPr>
            <p:nvPr/>
          </p:nvCxnSpPr>
          <p:spPr bwMode="auto">
            <a:xfrm flipV="1">
              <a:off x="3031674" y="6047637"/>
              <a:ext cx="923974" cy="217539"/>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69" name="Straight Connector 68"/>
            <p:cNvCxnSpPr>
              <a:stCxn id="26" idx="0"/>
              <a:endCxn id="29" idx="4"/>
            </p:cNvCxnSpPr>
            <p:nvPr/>
          </p:nvCxnSpPr>
          <p:spPr bwMode="auto">
            <a:xfrm flipV="1">
              <a:off x="2826975" y="5250268"/>
              <a:ext cx="210986" cy="852611"/>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71" name="Straight Connector 70"/>
            <p:cNvCxnSpPr>
              <a:stCxn id="30" idx="0"/>
              <a:endCxn id="31" idx="4"/>
            </p:cNvCxnSpPr>
            <p:nvPr/>
          </p:nvCxnSpPr>
          <p:spPr bwMode="auto">
            <a:xfrm flipV="1">
              <a:off x="4143494" y="5087971"/>
              <a:ext cx="48705" cy="797369"/>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73" name="Straight Connector 72"/>
            <p:cNvCxnSpPr>
              <a:stCxn id="31" idx="0"/>
              <a:endCxn id="33" idx="4"/>
            </p:cNvCxnSpPr>
            <p:nvPr/>
          </p:nvCxnSpPr>
          <p:spPr bwMode="auto">
            <a:xfrm flipV="1">
              <a:off x="4192199" y="4134333"/>
              <a:ext cx="0" cy="629044"/>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75" name="Straight Connector 74"/>
            <p:cNvCxnSpPr>
              <a:stCxn id="32" idx="6"/>
              <a:endCxn id="33" idx="3"/>
            </p:cNvCxnSpPr>
            <p:nvPr/>
          </p:nvCxnSpPr>
          <p:spPr bwMode="auto">
            <a:xfrm flipV="1">
              <a:off x="2826869" y="4086797"/>
              <a:ext cx="1217298" cy="288654"/>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77" name="Straight Connector 76"/>
            <p:cNvCxnSpPr>
              <a:stCxn id="32" idx="5"/>
              <a:endCxn id="31" idx="2"/>
            </p:cNvCxnSpPr>
            <p:nvPr/>
          </p:nvCxnSpPr>
          <p:spPr bwMode="auto">
            <a:xfrm>
              <a:off x="2765104" y="4490212"/>
              <a:ext cx="1219067" cy="435462"/>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79" name="Straight Connector 78"/>
            <p:cNvCxnSpPr>
              <a:stCxn id="29" idx="6"/>
              <a:endCxn id="31" idx="3"/>
            </p:cNvCxnSpPr>
            <p:nvPr/>
          </p:nvCxnSpPr>
          <p:spPr bwMode="auto">
            <a:xfrm flipV="1">
              <a:off x="3226441" y="5040435"/>
              <a:ext cx="818660" cy="47536"/>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81" name="Straight Connector 80"/>
            <p:cNvCxnSpPr>
              <a:stCxn id="29" idx="5"/>
              <a:endCxn id="30" idx="1"/>
            </p:cNvCxnSpPr>
            <p:nvPr/>
          </p:nvCxnSpPr>
          <p:spPr bwMode="auto">
            <a:xfrm>
              <a:off x="3171236" y="5202732"/>
              <a:ext cx="839431" cy="730144"/>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83" name="Straight Connector 82"/>
            <p:cNvCxnSpPr>
              <a:stCxn id="29" idx="0"/>
              <a:endCxn id="32" idx="5"/>
            </p:cNvCxnSpPr>
            <p:nvPr/>
          </p:nvCxnSpPr>
          <p:spPr bwMode="auto">
            <a:xfrm flipH="1" flipV="1">
              <a:off x="2765104" y="4490212"/>
              <a:ext cx="272857" cy="435462"/>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85" name="Straight Connector 84"/>
            <p:cNvCxnSpPr>
              <a:stCxn id="29" idx="2"/>
              <a:endCxn id="28" idx="6"/>
            </p:cNvCxnSpPr>
            <p:nvPr/>
          </p:nvCxnSpPr>
          <p:spPr bwMode="auto">
            <a:xfrm flipH="1">
              <a:off x="1535580" y="5087971"/>
              <a:ext cx="1313901" cy="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87" name="Straight Connector 86"/>
            <p:cNvCxnSpPr>
              <a:stCxn id="27" idx="7"/>
              <a:endCxn id="29" idx="3"/>
            </p:cNvCxnSpPr>
            <p:nvPr/>
          </p:nvCxnSpPr>
          <p:spPr bwMode="auto">
            <a:xfrm flipV="1">
              <a:off x="2281297" y="5202732"/>
              <a:ext cx="623389" cy="40555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97" name="Straight Connector 96"/>
            <p:cNvCxnSpPr>
              <a:stCxn id="33" idx="7"/>
              <a:endCxn id="34" idx="3"/>
            </p:cNvCxnSpPr>
            <p:nvPr/>
          </p:nvCxnSpPr>
          <p:spPr bwMode="auto">
            <a:xfrm>
              <a:off x="4340230" y="3857275"/>
              <a:ext cx="933764" cy="97501"/>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99" name="Straight Connector 98"/>
            <p:cNvCxnSpPr>
              <a:stCxn id="33" idx="0"/>
              <a:endCxn id="35" idx="4"/>
            </p:cNvCxnSpPr>
            <p:nvPr/>
          </p:nvCxnSpPr>
          <p:spPr bwMode="auto">
            <a:xfrm flipV="1">
              <a:off x="4192199" y="2973303"/>
              <a:ext cx="486165" cy="836436"/>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02" name="Straight Connector 101"/>
            <p:cNvCxnSpPr>
              <a:stCxn id="35" idx="0"/>
              <a:endCxn id="36" idx="4"/>
            </p:cNvCxnSpPr>
            <p:nvPr/>
          </p:nvCxnSpPr>
          <p:spPr bwMode="auto">
            <a:xfrm flipV="1">
              <a:off x="4678364" y="2121722"/>
              <a:ext cx="415779" cy="526987"/>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06" name="Straight Connector 105"/>
            <p:cNvCxnSpPr>
              <a:stCxn id="38" idx="1"/>
              <a:endCxn id="34" idx="6"/>
            </p:cNvCxnSpPr>
            <p:nvPr/>
          </p:nvCxnSpPr>
          <p:spPr bwMode="auto">
            <a:xfrm flipH="1" flipV="1">
              <a:off x="5583875" y="3840015"/>
              <a:ext cx="860525" cy="132021"/>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08" name="Straight Connector 107"/>
            <p:cNvCxnSpPr>
              <a:stCxn id="38" idx="7"/>
              <a:endCxn id="39" idx="4"/>
            </p:cNvCxnSpPr>
            <p:nvPr/>
          </p:nvCxnSpPr>
          <p:spPr bwMode="auto">
            <a:xfrm flipV="1">
              <a:off x="6730029" y="3297897"/>
              <a:ext cx="548357" cy="674139"/>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10" name="Straight Connector 109"/>
            <p:cNvCxnSpPr>
              <a:stCxn id="38" idx="0"/>
              <a:endCxn id="40" idx="4"/>
            </p:cNvCxnSpPr>
            <p:nvPr/>
          </p:nvCxnSpPr>
          <p:spPr bwMode="auto">
            <a:xfrm flipV="1">
              <a:off x="6587215" y="2493450"/>
              <a:ext cx="123592" cy="143105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12" name="Straight Connector 111"/>
            <p:cNvCxnSpPr>
              <a:stCxn id="38" idx="1"/>
              <a:endCxn id="37" idx="4"/>
            </p:cNvCxnSpPr>
            <p:nvPr/>
          </p:nvCxnSpPr>
          <p:spPr bwMode="auto">
            <a:xfrm flipH="1" flipV="1">
              <a:off x="5893690" y="2446986"/>
              <a:ext cx="550710" cy="152505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14" name="Straight Connector 113"/>
            <p:cNvCxnSpPr>
              <a:stCxn id="39" idx="1"/>
              <a:endCxn id="40" idx="5"/>
            </p:cNvCxnSpPr>
            <p:nvPr/>
          </p:nvCxnSpPr>
          <p:spPr bwMode="auto">
            <a:xfrm flipH="1" flipV="1">
              <a:off x="6859137" y="2445914"/>
              <a:ext cx="268005" cy="574925"/>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16" name="Straight Connector 115"/>
            <p:cNvCxnSpPr>
              <a:stCxn id="39" idx="2"/>
              <a:endCxn id="37" idx="4"/>
            </p:cNvCxnSpPr>
            <p:nvPr/>
          </p:nvCxnSpPr>
          <p:spPr bwMode="auto">
            <a:xfrm flipH="1" flipV="1">
              <a:off x="5893690" y="2446986"/>
              <a:ext cx="1170804" cy="688614"/>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18" name="Straight Connector 117"/>
            <p:cNvCxnSpPr>
              <a:stCxn id="39" idx="3"/>
              <a:endCxn id="34" idx="7"/>
            </p:cNvCxnSpPr>
            <p:nvPr/>
          </p:nvCxnSpPr>
          <p:spPr bwMode="auto">
            <a:xfrm flipH="1">
              <a:off x="5530708" y="3250361"/>
              <a:ext cx="1596434" cy="474893"/>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20" name="Straight Connector 119"/>
            <p:cNvCxnSpPr>
              <a:stCxn id="39" idx="7"/>
              <a:endCxn id="42" idx="4"/>
            </p:cNvCxnSpPr>
            <p:nvPr/>
          </p:nvCxnSpPr>
          <p:spPr bwMode="auto">
            <a:xfrm flipV="1">
              <a:off x="7429630" y="2122392"/>
              <a:ext cx="270728" cy="898447"/>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22" name="Straight Connector 121"/>
            <p:cNvCxnSpPr>
              <a:stCxn id="34" idx="0"/>
              <a:endCxn id="40" idx="3"/>
            </p:cNvCxnSpPr>
            <p:nvPr/>
          </p:nvCxnSpPr>
          <p:spPr bwMode="auto">
            <a:xfrm flipV="1">
              <a:off x="5402351" y="2445914"/>
              <a:ext cx="1160126" cy="1231804"/>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24" name="Straight Connector 123"/>
            <p:cNvCxnSpPr>
              <a:stCxn id="34" idx="1"/>
              <a:endCxn id="37" idx="3"/>
            </p:cNvCxnSpPr>
            <p:nvPr/>
          </p:nvCxnSpPr>
          <p:spPr bwMode="auto">
            <a:xfrm flipV="1">
              <a:off x="5273994" y="2399450"/>
              <a:ext cx="461988" cy="1325804"/>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26" name="Straight Connector 125"/>
            <p:cNvCxnSpPr>
              <a:stCxn id="34" idx="2"/>
              <a:endCxn id="35" idx="5"/>
            </p:cNvCxnSpPr>
            <p:nvPr/>
          </p:nvCxnSpPr>
          <p:spPr bwMode="auto">
            <a:xfrm flipH="1" flipV="1">
              <a:off x="4792214" y="2925767"/>
              <a:ext cx="428613" cy="914248"/>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42" name="Straight Connector 141"/>
            <p:cNvCxnSpPr>
              <a:stCxn id="34" idx="1"/>
              <a:endCxn id="36" idx="4"/>
            </p:cNvCxnSpPr>
            <p:nvPr/>
          </p:nvCxnSpPr>
          <p:spPr bwMode="auto">
            <a:xfrm flipH="1" flipV="1">
              <a:off x="5094143" y="2121722"/>
              <a:ext cx="179851" cy="1603532"/>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44" name="Straight Connector 143"/>
            <p:cNvCxnSpPr>
              <a:stCxn id="35" idx="6"/>
              <a:endCxn id="37" idx="2"/>
            </p:cNvCxnSpPr>
            <p:nvPr/>
          </p:nvCxnSpPr>
          <p:spPr bwMode="auto">
            <a:xfrm flipV="1">
              <a:off x="4839372" y="2284689"/>
              <a:ext cx="831286" cy="526317"/>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46" name="Straight Connector 145"/>
            <p:cNvCxnSpPr>
              <a:stCxn id="35" idx="5"/>
              <a:endCxn id="40" idx="3"/>
            </p:cNvCxnSpPr>
            <p:nvPr/>
          </p:nvCxnSpPr>
          <p:spPr bwMode="auto">
            <a:xfrm flipV="1">
              <a:off x="4792214" y="2445914"/>
              <a:ext cx="1770263" cy="479853"/>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48" name="Straight Connector 147"/>
            <p:cNvCxnSpPr>
              <a:stCxn id="35" idx="5"/>
              <a:endCxn id="39" idx="2"/>
            </p:cNvCxnSpPr>
            <p:nvPr/>
          </p:nvCxnSpPr>
          <p:spPr bwMode="auto">
            <a:xfrm>
              <a:off x="4792214" y="2925767"/>
              <a:ext cx="2272280" cy="209833"/>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50" name="Straight Connector 149"/>
            <p:cNvCxnSpPr>
              <a:stCxn id="36" idx="6"/>
              <a:endCxn id="40" idx="0"/>
            </p:cNvCxnSpPr>
            <p:nvPr/>
          </p:nvCxnSpPr>
          <p:spPr bwMode="auto">
            <a:xfrm>
              <a:off x="5281672" y="1959425"/>
              <a:ext cx="1429135" cy="209431"/>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52" name="Straight Connector 151"/>
            <p:cNvCxnSpPr>
              <a:stCxn id="37" idx="0"/>
              <a:endCxn id="41" idx="3"/>
            </p:cNvCxnSpPr>
            <p:nvPr/>
          </p:nvCxnSpPr>
          <p:spPr bwMode="auto">
            <a:xfrm flipV="1">
              <a:off x="5893690" y="1501752"/>
              <a:ext cx="821583" cy="62064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54" name="Straight Connector 153"/>
            <p:cNvCxnSpPr>
              <a:stCxn id="40" idx="0"/>
              <a:endCxn id="41" idx="4"/>
            </p:cNvCxnSpPr>
            <p:nvPr/>
          </p:nvCxnSpPr>
          <p:spPr bwMode="auto">
            <a:xfrm flipV="1">
              <a:off x="6710807" y="1549288"/>
              <a:ext cx="138564" cy="619568"/>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56" name="Straight Connector 155"/>
            <p:cNvCxnSpPr>
              <a:stCxn id="41" idx="5"/>
              <a:endCxn id="42" idx="1"/>
            </p:cNvCxnSpPr>
            <p:nvPr/>
          </p:nvCxnSpPr>
          <p:spPr bwMode="auto">
            <a:xfrm>
              <a:off x="6983468" y="1501752"/>
              <a:ext cx="565646" cy="343582"/>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58" name="Straight Connector 157"/>
            <p:cNvCxnSpPr>
              <a:stCxn id="40" idx="6"/>
              <a:endCxn id="42" idx="3"/>
            </p:cNvCxnSpPr>
            <p:nvPr/>
          </p:nvCxnSpPr>
          <p:spPr bwMode="auto">
            <a:xfrm flipV="1">
              <a:off x="6920578" y="2074856"/>
              <a:ext cx="628536" cy="256297"/>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grpSp>
      <p:sp>
        <p:nvSpPr>
          <p:cNvPr id="4" name="TextBox 3"/>
          <p:cNvSpPr txBox="1"/>
          <p:nvPr/>
        </p:nvSpPr>
        <p:spPr>
          <a:xfrm>
            <a:off x="4552951" y="1459768"/>
            <a:ext cx="1426788" cy="369332"/>
          </a:xfrm>
          <a:prstGeom prst="rect">
            <a:avLst/>
          </a:prstGeom>
          <a:noFill/>
        </p:spPr>
        <p:txBody>
          <a:bodyPr wrap="square" rtlCol="0">
            <a:spAutoFit/>
          </a:bodyPr>
          <a:lstStyle/>
          <a:p>
            <a:r>
              <a:rPr lang="en-US" dirty="0" smtClean="0"/>
              <a:t>Eigenvector</a:t>
            </a:r>
            <a:endParaRPr lang="en-US" dirty="0"/>
          </a:p>
        </p:txBody>
      </p:sp>
      <p:sp>
        <p:nvSpPr>
          <p:cNvPr id="62" name="TextBox 61"/>
          <p:cNvSpPr txBox="1"/>
          <p:nvPr/>
        </p:nvSpPr>
        <p:spPr>
          <a:xfrm>
            <a:off x="2600727" y="3133473"/>
            <a:ext cx="1426788" cy="369332"/>
          </a:xfrm>
          <a:prstGeom prst="rect">
            <a:avLst/>
          </a:prstGeom>
          <a:noFill/>
        </p:spPr>
        <p:txBody>
          <a:bodyPr wrap="square" rtlCol="0">
            <a:spAutoFit/>
          </a:bodyPr>
          <a:lstStyle/>
          <a:p>
            <a:r>
              <a:rPr lang="en-US" dirty="0" smtClean="0"/>
              <a:t>Closeness</a:t>
            </a:r>
            <a:endParaRPr lang="en-US" dirty="0"/>
          </a:p>
        </p:txBody>
      </p:sp>
      <p:sp>
        <p:nvSpPr>
          <p:cNvPr id="64" name="TextBox 63"/>
          <p:cNvSpPr txBox="1"/>
          <p:nvPr/>
        </p:nvSpPr>
        <p:spPr>
          <a:xfrm>
            <a:off x="8136962" y="2371206"/>
            <a:ext cx="1426788" cy="369332"/>
          </a:xfrm>
          <a:prstGeom prst="rect">
            <a:avLst/>
          </a:prstGeom>
          <a:noFill/>
        </p:spPr>
        <p:txBody>
          <a:bodyPr wrap="square" rtlCol="0">
            <a:spAutoFit/>
          </a:bodyPr>
          <a:lstStyle/>
          <a:p>
            <a:r>
              <a:rPr lang="en-US" dirty="0" smtClean="0"/>
              <a:t>Degree</a:t>
            </a:r>
            <a:endParaRPr lang="en-US" dirty="0"/>
          </a:p>
        </p:txBody>
      </p:sp>
      <p:sp>
        <p:nvSpPr>
          <p:cNvPr id="66" name="TextBox 65"/>
          <p:cNvSpPr txBox="1"/>
          <p:nvPr/>
        </p:nvSpPr>
        <p:spPr>
          <a:xfrm>
            <a:off x="5935566" y="5144266"/>
            <a:ext cx="1898685" cy="369332"/>
          </a:xfrm>
          <a:prstGeom prst="rect">
            <a:avLst/>
          </a:prstGeom>
          <a:noFill/>
        </p:spPr>
        <p:txBody>
          <a:bodyPr wrap="square" rtlCol="0">
            <a:spAutoFit/>
          </a:bodyPr>
          <a:lstStyle/>
          <a:p>
            <a:r>
              <a:rPr lang="en-US" dirty="0" err="1" smtClean="0"/>
              <a:t>Betweenness</a:t>
            </a:r>
            <a:endParaRPr lang="en-US" dirty="0"/>
          </a:p>
        </p:txBody>
      </p:sp>
      <p:cxnSp>
        <p:nvCxnSpPr>
          <p:cNvPr id="6" name="Straight Arrow Connector 5"/>
          <p:cNvCxnSpPr/>
          <p:nvPr/>
        </p:nvCxnSpPr>
        <p:spPr bwMode="auto">
          <a:xfrm flipH="1" flipV="1">
            <a:off x="4517356" y="4382173"/>
            <a:ext cx="1376334" cy="838877"/>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cxnSp>
        <p:nvCxnSpPr>
          <p:cNvPr id="68" name="Straight Arrow Connector 67"/>
          <p:cNvCxnSpPr/>
          <p:nvPr/>
        </p:nvCxnSpPr>
        <p:spPr bwMode="auto">
          <a:xfrm>
            <a:off x="3686258" y="3513691"/>
            <a:ext cx="1253005" cy="427357"/>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cxnSp>
        <p:nvCxnSpPr>
          <p:cNvPr id="70" name="Straight Arrow Connector 69"/>
          <p:cNvCxnSpPr>
            <a:stCxn id="64" idx="1"/>
          </p:cNvCxnSpPr>
          <p:nvPr/>
        </p:nvCxnSpPr>
        <p:spPr bwMode="auto">
          <a:xfrm flipH="1">
            <a:off x="7127142" y="2555872"/>
            <a:ext cx="1009820" cy="91418"/>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cxnSp>
        <p:nvCxnSpPr>
          <p:cNvPr id="74" name="Straight Arrow Connector 73"/>
          <p:cNvCxnSpPr/>
          <p:nvPr/>
        </p:nvCxnSpPr>
        <p:spPr bwMode="auto">
          <a:xfrm>
            <a:off x="5893690" y="1829100"/>
            <a:ext cx="568995" cy="486569"/>
          </a:xfrm>
          <a:prstGeom prst="straightConnector1">
            <a:avLst/>
          </a:prstGeom>
          <a:solidFill>
            <a:schemeClr val="accent1"/>
          </a:solidFill>
          <a:ln w="12700" cap="flat" cmpd="sng" algn="ctr">
            <a:solidFill>
              <a:schemeClr val="bg2"/>
            </a:solidFill>
            <a:prstDash val="solid"/>
            <a:round/>
            <a:headEnd type="none" w="med" len="med"/>
            <a:tailEnd type="arrow"/>
          </a:ln>
          <a:effectLst/>
        </p:spPr>
      </p:cxnSp>
    </p:spTree>
    <p:extLst>
      <p:ext uri="{BB962C8B-B14F-4D97-AF65-F5344CB8AC3E}">
        <p14:creationId xmlns:p14="http://schemas.microsoft.com/office/powerpoint/2010/main" val="9580521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Centrality</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12</a:t>
            </a:fld>
            <a:endParaRPr lang="en-US" dirty="0"/>
          </a:p>
        </p:txBody>
      </p:sp>
      <p:sp>
        <p:nvSpPr>
          <p:cNvPr id="4" name="Content Placeholder 3"/>
          <p:cNvSpPr>
            <a:spLocks noGrp="1"/>
          </p:cNvSpPr>
          <p:nvPr>
            <p:ph idx="1"/>
          </p:nvPr>
        </p:nvSpPr>
        <p:spPr>
          <a:xfrm>
            <a:off x="324000" y="1692000"/>
            <a:ext cx="3486161" cy="4624662"/>
          </a:xfrm>
        </p:spPr>
        <p:txBody>
          <a:bodyPr/>
          <a:lstStyle/>
          <a:p>
            <a:r>
              <a:rPr lang="en-US" b="1" dirty="0" smtClean="0"/>
              <a:t>Degree centrality </a:t>
            </a:r>
            <a:r>
              <a:rPr lang="en-US" dirty="0" smtClean="0"/>
              <a:t>focuses on individual nodes – it simply counts the number of edges that a node has</a:t>
            </a:r>
          </a:p>
          <a:p>
            <a:r>
              <a:rPr lang="en-US" b="1" dirty="0" smtClean="0"/>
              <a:t>Hub</a:t>
            </a:r>
            <a:r>
              <a:rPr lang="en-US" dirty="0" smtClean="0"/>
              <a:t> nodes with high degree usually play an important role in a network</a:t>
            </a:r>
            <a:endParaRPr lang="en-US" dirty="0"/>
          </a:p>
        </p:txBody>
      </p:sp>
      <p:grpSp>
        <p:nvGrpSpPr>
          <p:cNvPr id="131" name="Group 130"/>
          <p:cNvGrpSpPr/>
          <p:nvPr/>
        </p:nvGrpSpPr>
        <p:grpSpPr>
          <a:xfrm>
            <a:off x="4116671" y="1533788"/>
            <a:ext cx="4756429" cy="4492887"/>
            <a:chOff x="4116671" y="1533788"/>
            <a:chExt cx="4756429" cy="4492887"/>
          </a:xfrm>
        </p:grpSpPr>
        <p:grpSp>
          <p:nvGrpSpPr>
            <p:cNvPr id="81" name="Group 80"/>
            <p:cNvGrpSpPr/>
            <p:nvPr/>
          </p:nvGrpSpPr>
          <p:grpSpPr>
            <a:xfrm>
              <a:off x="4116671" y="1533788"/>
              <a:ext cx="4756429" cy="4492887"/>
              <a:chOff x="3806911" y="1905548"/>
              <a:chExt cx="4756429" cy="4492887"/>
            </a:xfrm>
          </p:grpSpPr>
          <p:sp>
            <p:nvSpPr>
              <p:cNvPr id="5" name="Oval 4"/>
              <p:cNvSpPr/>
              <p:nvPr/>
            </p:nvSpPr>
            <p:spPr bwMode="auto">
              <a:xfrm>
                <a:off x="7344241" y="1905548"/>
                <a:ext cx="37569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F</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7" name="Oval 6"/>
              <p:cNvSpPr/>
              <p:nvPr/>
            </p:nvSpPr>
            <p:spPr bwMode="auto">
              <a:xfrm>
                <a:off x="6790826" y="5557674"/>
                <a:ext cx="322016"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I</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8" name="Oval 7"/>
              <p:cNvSpPr/>
              <p:nvPr/>
            </p:nvSpPr>
            <p:spPr bwMode="auto">
              <a:xfrm>
                <a:off x="4431523" y="2230828"/>
                <a:ext cx="38414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B</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9" name="Oval 8"/>
              <p:cNvSpPr/>
              <p:nvPr/>
            </p:nvSpPr>
            <p:spPr bwMode="auto">
              <a:xfrm>
                <a:off x="7997083" y="4817252"/>
                <a:ext cx="418697"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H</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0" name="Oval 9"/>
              <p:cNvSpPr/>
              <p:nvPr/>
            </p:nvSpPr>
            <p:spPr bwMode="auto">
              <a:xfrm>
                <a:off x="6878920" y="3609065"/>
                <a:ext cx="376960"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E</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1" name="Oval 10"/>
              <p:cNvSpPr/>
              <p:nvPr/>
            </p:nvSpPr>
            <p:spPr bwMode="auto">
              <a:xfrm>
                <a:off x="5341984" y="3609065"/>
                <a:ext cx="42197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A</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2" name="Oval 11"/>
              <p:cNvSpPr/>
              <p:nvPr/>
            </p:nvSpPr>
            <p:spPr bwMode="auto">
              <a:xfrm>
                <a:off x="8147285" y="3160202"/>
                <a:ext cx="41605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G</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3" name="Oval 12"/>
              <p:cNvSpPr/>
              <p:nvPr/>
            </p:nvSpPr>
            <p:spPr bwMode="auto">
              <a:xfrm>
                <a:off x="3806911" y="3407701"/>
                <a:ext cx="409399"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C</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4" name="Oval 13"/>
              <p:cNvSpPr/>
              <p:nvPr/>
            </p:nvSpPr>
            <p:spPr bwMode="auto">
              <a:xfrm>
                <a:off x="4412715" y="5003126"/>
                <a:ext cx="421761"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D</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9" name="TextBox 48"/>
              <p:cNvSpPr txBox="1"/>
              <p:nvPr/>
            </p:nvSpPr>
            <p:spPr>
              <a:xfrm>
                <a:off x="4216310" y="3874272"/>
                <a:ext cx="1237856" cy="369332"/>
              </a:xfrm>
              <a:prstGeom prst="rect">
                <a:avLst/>
              </a:prstGeom>
              <a:noFill/>
            </p:spPr>
            <p:txBody>
              <a:bodyPr wrap="square" rtlCol="0">
                <a:spAutoFit/>
              </a:bodyPr>
              <a:lstStyle/>
              <a:p>
                <a:r>
                  <a:rPr lang="en-US" dirty="0" err="1"/>
                  <a:t>d</a:t>
                </a:r>
                <a:r>
                  <a:rPr lang="en-US" dirty="0" err="1" smtClean="0"/>
                  <a:t>eg</a:t>
                </a:r>
                <a:r>
                  <a:rPr lang="en-US" dirty="0" smtClean="0"/>
                  <a:t>(A)=4</a:t>
                </a:r>
                <a:endParaRPr lang="en-US" dirty="0"/>
              </a:p>
            </p:txBody>
          </p:sp>
          <p:sp>
            <p:nvSpPr>
              <p:cNvPr id="50" name="TextBox 49"/>
              <p:cNvSpPr txBox="1"/>
              <p:nvPr/>
            </p:nvSpPr>
            <p:spPr>
              <a:xfrm>
                <a:off x="5962819" y="3137833"/>
                <a:ext cx="1237856" cy="369332"/>
              </a:xfrm>
              <a:prstGeom prst="rect">
                <a:avLst/>
              </a:prstGeom>
              <a:noFill/>
            </p:spPr>
            <p:txBody>
              <a:bodyPr wrap="square" rtlCol="0">
                <a:spAutoFit/>
              </a:bodyPr>
              <a:lstStyle/>
              <a:p>
                <a:r>
                  <a:rPr lang="en-US" dirty="0" err="1"/>
                  <a:t>d</a:t>
                </a:r>
                <a:r>
                  <a:rPr lang="en-US" dirty="0" err="1" smtClean="0"/>
                  <a:t>eg</a:t>
                </a:r>
                <a:r>
                  <a:rPr lang="en-US" dirty="0" smtClean="0"/>
                  <a:t>(E)=5</a:t>
                </a:r>
                <a:endParaRPr lang="en-US" dirty="0"/>
              </a:p>
            </p:txBody>
          </p:sp>
          <p:sp>
            <p:nvSpPr>
              <p:cNvPr id="52" name="Oval 51"/>
              <p:cNvSpPr/>
              <p:nvPr/>
            </p:nvSpPr>
            <p:spPr bwMode="auto">
              <a:xfrm>
                <a:off x="6001897" y="6073841"/>
                <a:ext cx="363048"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J</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grpSp>
        <p:cxnSp>
          <p:nvCxnSpPr>
            <p:cNvPr id="104" name="Straight Connector 103"/>
            <p:cNvCxnSpPr>
              <a:stCxn id="14" idx="7"/>
              <a:endCxn id="11" idx="4"/>
            </p:cNvCxnSpPr>
            <p:nvPr/>
          </p:nvCxnSpPr>
          <p:spPr bwMode="auto">
            <a:xfrm flipV="1">
              <a:off x="5082471" y="3561899"/>
              <a:ext cx="780259" cy="1117003"/>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05" name="Straight Connector 104"/>
            <p:cNvCxnSpPr>
              <a:stCxn id="13" idx="6"/>
              <a:endCxn id="11" idx="2"/>
            </p:cNvCxnSpPr>
            <p:nvPr/>
          </p:nvCxnSpPr>
          <p:spPr bwMode="auto">
            <a:xfrm>
              <a:off x="4526070" y="3198238"/>
              <a:ext cx="1125674" cy="201364"/>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08" name="Straight Connector 107"/>
            <p:cNvCxnSpPr>
              <a:stCxn id="8" idx="6"/>
              <a:endCxn id="11" idx="0"/>
            </p:cNvCxnSpPr>
            <p:nvPr/>
          </p:nvCxnSpPr>
          <p:spPr bwMode="auto">
            <a:xfrm>
              <a:off x="5125428" y="2021365"/>
              <a:ext cx="737302" cy="121594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11" name="Straight Connector 110"/>
            <p:cNvCxnSpPr>
              <a:stCxn id="10" idx="0"/>
            </p:cNvCxnSpPr>
            <p:nvPr/>
          </p:nvCxnSpPr>
          <p:spPr bwMode="auto">
            <a:xfrm flipV="1">
              <a:off x="7377160" y="1859069"/>
              <a:ext cx="444513" cy="1378236"/>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14" name="Straight Connector 113"/>
            <p:cNvCxnSpPr>
              <a:stCxn id="10" idx="6"/>
              <a:endCxn id="12" idx="3"/>
            </p:cNvCxnSpPr>
            <p:nvPr/>
          </p:nvCxnSpPr>
          <p:spPr bwMode="auto">
            <a:xfrm flipV="1">
              <a:off x="7565640" y="3065500"/>
              <a:ext cx="952335" cy="334102"/>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18" name="Straight Connector 117"/>
            <p:cNvCxnSpPr>
              <a:stCxn id="9" idx="0"/>
              <a:endCxn id="10" idx="5"/>
            </p:cNvCxnSpPr>
            <p:nvPr/>
          </p:nvCxnSpPr>
          <p:spPr bwMode="auto">
            <a:xfrm flipH="1" flipV="1">
              <a:off x="7510435" y="3514363"/>
              <a:ext cx="1005757" cy="931129"/>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21" name="Straight Connector 120"/>
            <p:cNvCxnSpPr>
              <a:stCxn id="7" idx="0"/>
              <a:endCxn id="10" idx="4"/>
            </p:cNvCxnSpPr>
            <p:nvPr/>
          </p:nvCxnSpPr>
          <p:spPr bwMode="auto">
            <a:xfrm flipV="1">
              <a:off x="7261594" y="3561899"/>
              <a:ext cx="115566" cy="1624015"/>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24" name="Straight Connector 123"/>
            <p:cNvCxnSpPr>
              <a:stCxn id="52" idx="7"/>
              <a:endCxn id="7" idx="3"/>
            </p:cNvCxnSpPr>
            <p:nvPr/>
          </p:nvCxnSpPr>
          <p:spPr bwMode="auto">
            <a:xfrm flipV="1">
              <a:off x="6621538" y="5462972"/>
              <a:ext cx="526206" cy="286645"/>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28" name="Straight Connector 127"/>
            <p:cNvCxnSpPr>
              <a:stCxn id="10" idx="2"/>
              <a:endCxn id="11" idx="6"/>
            </p:cNvCxnSpPr>
            <p:nvPr/>
          </p:nvCxnSpPr>
          <p:spPr bwMode="auto">
            <a:xfrm flipH="1">
              <a:off x="6073716" y="3399602"/>
              <a:ext cx="1114964" cy="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grpSp>
    </p:spTree>
    <p:extLst>
      <p:ext uri="{BB962C8B-B14F-4D97-AF65-F5344CB8AC3E}">
        <p14:creationId xmlns:p14="http://schemas.microsoft.com/office/powerpoint/2010/main" val="41999216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Centrality – In Degree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13</a:t>
            </a:fld>
            <a:endParaRPr lang="en-US" dirty="0"/>
          </a:p>
        </p:txBody>
      </p:sp>
      <p:sp>
        <p:nvSpPr>
          <p:cNvPr id="4" name="Content Placeholder 3"/>
          <p:cNvSpPr>
            <a:spLocks noGrp="1"/>
          </p:cNvSpPr>
          <p:nvPr>
            <p:ph idx="1"/>
          </p:nvPr>
        </p:nvSpPr>
        <p:spPr>
          <a:xfrm>
            <a:off x="324000" y="1846900"/>
            <a:ext cx="4202070" cy="4469088"/>
          </a:xfrm>
        </p:spPr>
        <p:txBody>
          <a:bodyPr/>
          <a:lstStyle/>
          <a:p>
            <a:r>
              <a:rPr lang="en-US" dirty="0" smtClean="0"/>
              <a:t>In degree – links to a vertex</a:t>
            </a:r>
          </a:p>
          <a:p>
            <a:r>
              <a:rPr lang="en-US" dirty="0"/>
              <a:t>O</a:t>
            </a:r>
            <a:r>
              <a:rPr lang="en-US" dirty="0" smtClean="0"/>
              <a:t>ften </a:t>
            </a:r>
            <a:r>
              <a:rPr lang="en-US" dirty="0"/>
              <a:t>used as a proxy for </a:t>
            </a:r>
            <a:r>
              <a:rPr lang="en-US" dirty="0" smtClean="0"/>
              <a:t>popularity</a:t>
            </a:r>
          </a:p>
          <a:p>
            <a:pPr lvl="1"/>
            <a:r>
              <a:rPr lang="en-US" dirty="0" smtClean="0"/>
              <a:t>A web page is important if lots of things link to it</a:t>
            </a:r>
          </a:p>
          <a:p>
            <a:pPr lvl="1"/>
            <a:r>
              <a:rPr lang="en-US" dirty="0" smtClean="0"/>
              <a:t>A twitter user is important if lots of other users follow it</a:t>
            </a:r>
          </a:p>
          <a:p>
            <a:pPr lvl="1"/>
            <a:r>
              <a:rPr lang="en-US" dirty="0" smtClean="0"/>
              <a:t>A journal article is important if lots of other articles cite it</a:t>
            </a:r>
          </a:p>
        </p:txBody>
      </p:sp>
      <p:grpSp>
        <p:nvGrpSpPr>
          <p:cNvPr id="27" name="Group 26"/>
          <p:cNvGrpSpPr/>
          <p:nvPr/>
        </p:nvGrpSpPr>
        <p:grpSpPr>
          <a:xfrm>
            <a:off x="4116671" y="1533788"/>
            <a:ext cx="4756429" cy="4492887"/>
            <a:chOff x="3806911" y="1905548"/>
            <a:chExt cx="4756429" cy="4492887"/>
          </a:xfrm>
        </p:grpSpPr>
        <p:sp>
          <p:nvSpPr>
            <p:cNvPr id="5" name="Oval 4"/>
            <p:cNvSpPr/>
            <p:nvPr/>
          </p:nvSpPr>
          <p:spPr bwMode="auto">
            <a:xfrm>
              <a:off x="7344241" y="1905548"/>
              <a:ext cx="37569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F</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6" name="Oval 5"/>
            <p:cNvSpPr/>
            <p:nvPr/>
          </p:nvSpPr>
          <p:spPr bwMode="auto">
            <a:xfrm>
              <a:off x="6790826" y="5557674"/>
              <a:ext cx="322016"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I</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7" name="Oval 6"/>
            <p:cNvSpPr/>
            <p:nvPr/>
          </p:nvSpPr>
          <p:spPr bwMode="auto">
            <a:xfrm>
              <a:off x="4431523" y="2230828"/>
              <a:ext cx="38414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B</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8" name="Oval 7"/>
            <p:cNvSpPr/>
            <p:nvPr/>
          </p:nvSpPr>
          <p:spPr bwMode="auto">
            <a:xfrm>
              <a:off x="7997083" y="4817252"/>
              <a:ext cx="418697"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H</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9" name="Oval 8"/>
            <p:cNvSpPr/>
            <p:nvPr/>
          </p:nvSpPr>
          <p:spPr bwMode="auto">
            <a:xfrm>
              <a:off x="6878920" y="3609065"/>
              <a:ext cx="376960"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E</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0" name="Oval 9"/>
            <p:cNvSpPr/>
            <p:nvPr/>
          </p:nvSpPr>
          <p:spPr bwMode="auto">
            <a:xfrm>
              <a:off x="5341984" y="3609065"/>
              <a:ext cx="42197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A</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1" name="Oval 10"/>
            <p:cNvSpPr/>
            <p:nvPr/>
          </p:nvSpPr>
          <p:spPr bwMode="auto">
            <a:xfrm>
              <a:off x="8147285" y="3160202"/>
              <a:ext cx="41605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G</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2" name="Oval 11"/>
            <p:cNvSpPr/>
            <p:nvPr/>
          </p:nvSpPr>
          <p:spPr bwMode="auto">
            <a:xfrm>
              <a:off x="3806911" y="3407701"/>
              <a:ext cx="409399"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C</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3" name="Oval 12"/>
            <p:cNvSpPr/>
            <p:nvPr/>
          </p:nvSpPr>
          <p:spPr bwMode="auto">
            <a:xfrm>
              <a:off x="4412715" y="5003126"/>
              <a:ext cx="421761"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D</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cxnSp>
          <p:nvCxnSpPr>
            <p:cNvPr id="14" name="Straight Arrow Connector 13"/>
            <p:cNvCxnSpPr>
              <a:stCxn id="13" idx="7"/>
              <a:endCxn id="10" idx="4"/>
            </p:cNvCxnSpPr>
            <p:nvPr/>
          </p:nvCxnSpPr>
          <p:spPr bwMode="auto">
            <a:xfrm flipV="1">
              <a:off x="4772711" y="3933659"/>
              <a:ext cx="780259" cy="1117003"/>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5" name="Straight Arrow Connector 14"/>
            <p:cNvCxnSpPr>
              <a:stCxn id="12" idx="6"/>
              <a:endCxn id="10" idx="2"/>
            </p:cNvCxnSpPr>
            <p:nvPr/>
          </p:nvCxnSpPr>
          <p:spPr bwMode="auto">
            <a:xfrm>
              <a:off x="4216310" y="3569998"/>
              <a:ext cx="1125674" cy="201364"/>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6" name="Straight Arrow Connector 15"/>
            <p:cNvCxnSpPr>
              <a:stCxn id="7" idx="6"/>
              <a:endCxn id="10" idx="0"/>
            </p:cNvCxnSpPr>
            <p:nvPr/>
          </p:nvCxnSpPr>
          <p:spPr bwMode="auto">
            <a:xfrm>
              <a:off x="4815668" y="2393125"/>
              <a:ext cx="737302" cy="1215940"/>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7" name="Straight Arrow Connector 16"/>
            <p:cNvCxnSpPr>
              <a:stCxn id="5" idx="4"/>
              <a:endCxn id="9" idx="0"/>
            </p:cNvCxnSpPr>
            <p:nvPr/>
          </p:nvCxnSpPr>
          <p:spPr bwMode="auto">
            <a:xfrm flipH="1">
              <a:off x="7067400" y="2230142"/>
              <a:ext cx="464687" cy="1378923"/>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8" name="Straight Arrow Connector 17"/>
            <p:cNvCxnSpPr>
              <a:stCxn id="11" idx="2"/>
              <a:endCxn id="9" idx="7"/>
            </p:cNvCxnSpPr>
            <p:nvPr/>
          </p:nvCxnSpPr>
          <p:spPr bwMode="auto">
            <a:xfrm flipH="1">
              <a:off x="7200675" y="3322499"/>
              <a:ext cx="946610" cy="334102"/>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9" name="Straight Arrow Connector 18"/>
            <p:cNvCxnSpPr>
              <a:stCxn id="8" idx="1"/>
              <a:endCxn id="9" idx="5"/>
            </p:cNvCxnSpPr>
            <p:nvPr/>
          </p:nvCxnSpPr>
          <p:spPr bwMode="auto">
            <a:xfrm flipH="1" flipV="1">
              <a:off x="7200675" y="3886123"/>
              <a:ext cx="857725" cy="978665"/>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20" name="Straight Arrow Connector 19"/>
            <p:cNvCxnSpPr>
              <a:stCxn id="6" idx="0"/>
              <a:endCxn id="9" idx="4"/>
            </p:cNvCxnSpPr>
            <p:nvPr/>
          </p:nvCxnSpPr>
          <p:spPr bwMode="auto">
            <a:xfrm flipV="1">
              <a:off x="6951834" y="3933659"/>
              <a:ext cx="115566" cy="1624015"/>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21" name="Straight Arrow Connector 20"/>
            <p:cNvCxnSpPr>
              <a:stCxn id="9" idx="2"/>
              <a:endCxn id="10" idx="6"/>
            </p:cNvCxnSpPr>
            <p:nvPr/>
          </p:nvCxnSpPr>
          <p:spPr bwMode="auto">
            <a:xfrm flipH="1">
              <a:off x="5763956" y="3771362"/>
              <a:ext cx="1114964" cy="0"/>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sp>
          <p:nvSpPr>
            <p:cNvPr id="23" name="TextBox 22"/>
            <p:cNvSpPr txBox="1"/>
            <p:nvPr/>
          </p:nvSpPr>
          <p:spPr>
            <a:xfrm>
              <a:off x="5763956" y="3137833"/>
              <a:ext cx="1436719" cy="369332"/>
            </a:xfrm>
            <a:prstGeom prst="rect">
              <a:avLst/>
            </a:prstGeom>
            <a:noFill/>
          </p:spPr>
          <p:txBody>
            <a:bodyPr wrap="square" rtlCol="0">
              <a:spAutoFit/>
            </a:bodyPr>
            <a:lstStyle/>
            <a:p>
              <a:r>
                <a:rPr lang="en-US" dirty="0" err="1" smtClean="0"/>
                <a:t>inDeg</a:t>
              </a:r>
              <a:r>
                <a:rPr lang="en-US" dirty="0" smtClean="0"/>
                <a:t>(E)=4</a:t>
              </a:r>
              <a:endParaRPr lang="en-US" dirty="0"/>
            </a:p>
          </p:txBody>
        </p:sp>
        <p:sp>
          <p:nvSpPr>
            <p:cNvPr id="24" name="Oval 23"/>
            <p:cNvSpPr/>
            <p:nvPr/>
          </p:nvSpPr>
          <p:spPr bwMode="auto">
            <a:xfrm>
              <a:off x="6001897" y="6073841"/>
              <a:ext cx="363048"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J</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cxnSp>
          <p:nvCxnSpPr>
            <p:cNvPr id="25" name="Straight Arrow Connector 24"/>
            <p:cNvCxnSpPr>
              <a:stCxn id="24" idx="6"/>
              <a:endCxn id="6" idx="3"/>
            </p:cNvCxnSpPr>
            <p:nvPr/>
          </p:nvCxnSpPr>
          <p:spPr bwMode="auto">
            <a:xfrm flipV="1">
              <a:off x="6364945" y="5834732"/>
              <a:ext cx="473039" cy="401406"/>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grpSp>
    </p:spTree>
    <p:extLst>
      <p:ext uri="{BB962C8B-B14F-4D97-AF65-F5344CB8AC3E}">
        <p14:creationId xmlns:p14="http://schemas.microsoft.com/office/powerpoint/2010/main" val="8499388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Centrality – Out Degree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14</a:t>
            </a:fld>
            <a:endParaRPr lang="en-US" dirty="0"/>
          </a:p>
        </p:txBody>
      </p:sp>
      <p:sp>
        <p:nvSpPr>
          <p:cNvPr id="4" name="Content Placeholder 3"/>
          <p:cNvSpPr>
            <a:spLocks noGrp="1"/>
          </p:cNvSpPr>
          <p:nvPr>
            <p:ph idx="1"/>
          </p:nvPr>
        </p:nvSpPr>
        <p:spPr>
          <a:xfrm>
            <a:off x="324000" y="1692000"/>
            <a:ext cx="3792671" cy="4469088"/>
          </a:xfrm>
        </p:spPr>
        <p:txBody>
          <a:bodyPr/>
          <a:lstStyle/>
          <a:p>
            <a:r>
              <a:rPr lang="en-US" dirty="0" smtClean="0"/>
              <a:t>Out degree – links from this vertex</a:t>
            </a:r>
          </a:p>
          <a:p>
            <a:r>
              <a:rPr lang="en-US" dirty="0" smtClean="0"/>
              <a:t>Authorities on a topic</a:t>
            </a:r>
            <a:endParaRPr lang="en-US" dirty="0"/>
          </a:p>
        </p:txBody>
      </p:sp>
      <p:grpSp>
        <p:nvGrpSpPr>
          <p:cNvPr id="27" name="Group 26"/>
          <p:cNvGrpSpPr/>
          <p:nvPr/>
        </p:nvGrpSpPr>
        <p:grpSpPr>
          <a:xfrm>
            <a:off x="4116671" y="1533788"/>
            <a:ext cx="4756429" cy="4492887"/>
            <a:chOff x="3806911" y="1905548"/>
            <a:chExt cx="4756429" cy="4492887"/>
          </a:xfrm>
        </p:grpSpPr>
        <p:sp>
          <p:nvSpPr>
            <p:cNvPr id="5" name="Oval 4"/>
            <p:cNvSpPr/>
            <p:nvPr/>
          </p:nvSpPr>
          <p:spPr bwMode="auto">
            <a:xfrm>
              <a:off x="7344241" y="1905548"/>
              <a:ext cx="37569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F</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6" name="Oval 5"/>
            <p:cNvSpPr/>
            <p:nvPr/>
          </p:nvSpPr>
          <p:spPr bwMode="auto">
            <a:xfrm>
              <a:off x="6790826" y="5557674"/>
              <a:ext cx="322016"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I</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7" name="Oval 6"/>
            <p:cNvSpPr/>
            <p:nvPr/>
          </p:nvSpPr>
          <p:spPr bwMode="auto">
            <a:xfrm>
              <a:off x="4431523" y="2230828"/>
              <a:ext cx="38414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B</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8" name="Oval 7"/>
            <p:cNvSpPr/>
            <p:nvPr/>
          </p:nvSpPr>
          <p:spPr bwMode="auto">
            <a:xfrm>
              <a:off x="7997083" y="4817252"/>
              <a:ext cx="418697"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H</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9" name="Oval 8"/>
            <p:cNvSpPr/>
            <p:nvPr/>
          </p:nvSpPr>
          <p:spPr bwMode="auto">
            <a:xfrm>
              <a:off x="6878920" y="3609065"/>
              <a:ext cx="376960"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E</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0" name="Oval 9"/>
            <p:cNvSpPr/>
            <p:nvPr/>
          </p:nvSpPr>
          <p:spPr bwMode="auto">
            <a:xfrm>
              <a:off x="5341984" y="3609065"/>
              <a:ext cx="42197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A</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1" name="Oval 10"/>
            <p:cNvSpPr/>
            <p:nvPr/>
          </p:nvSpPr>
          <p:spPr bwMode="auto">
            <a:xfrm>
              <a:off x="8147285" y="3160202"/>
              <a:ext cx="41605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G</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2" name="Oval 11"/>
            <p:cNvSpPr/>
            <p:nvPr/>
          </p:nvSpPr>
          <p:spPr bwMode="auto">
            <a:xfrm>
              <a:off x="3806911" y="3407701"/>
              <a:ext cx="409399"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C</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3" name="Oval 12"/>
            <p:cNvSpPr/>
            <p:nvPr/>
          </p:nvSpPr>
          <p:spPr bwMode="auto">
            <a:xfrm>
              <a:off x="4412715" y="5003126"/>
              <a:ext cx="421761"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D</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cxnSp>
          <p:nvCxnSpPr>
            <p:cNvPr id="14" name="Straight Arrow Connector 13"/>
            <p:cNvCxnSpPr>
              <a:stCxn id="13" idx="7"/>
              <a:endCxn id="10" idx="4"/>
            </p:cNvCxnSpPr>
            <p:nvPr/>
          </p:nvCxnSpPr>
          <p:spPr bwMode="auto">
            <a:xfrm flipV="1">
              <a:off x="4772711" y="3933659"/>
              <a:ext cx="780259" cy="1117003"/>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5" name="Straight Arrow Connector 14"/>
            <p:cNvCxnSpPr>
              <a:stCxn id="12" idx="6"/>
              <a:endCxn id="10" idx="2"/>
            </p:cNvCxnSpPr>
            <p:nvPr/>
          </p:nvCxnSpPr>
          <p:spPr bwMode="auto">
            <a:xfrm>
              <a:off x="4216310" y="3569998"/>
              <a:ext cx="1125674" cy="201364"/>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6" name="Straight Arrow Connector 15"/>
            <p:cNvCxnSpPr>
              <a:stCxn id="7" idx="6"/>
              <a:endCxn id="10" idx="0"/>
            </p:cNvCxnSpPr>
            <p:nvPr/>
          </p:nvCxnSpPr>
          <p:spPr bwMode="auto">
            <a:xfrm>
              <a:off x="4815668" y="2393125"/>
              <a:ext cx="737302" cy="1215940"/>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7" name="Straight Arrow Connector 16"/>
            <p:cNvCxnSpPr>
              <a:stCxn id="5" idx="4"/>
              <a:endCxn id="9" idx="0"/>
            </p:cNvCxnSpPr>
            <p:nvPr/>
          </p:nvCxnSpPr>
          <p:spPr bwMode="auto">
            <a:xfrm flipH="1">
              <a:off x="7067400" y="2230142"/>
              <a:ext cx="464687" cy="1378923"/>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8" name="Straight Arrow Connector 17"/>
            <p:cNvCxnSpPr>
              <a:stCxn id="11" idx="2"/>
              <a:endCxn id="9" idx="7"/>
            </p:cNvCxnSpPr>
            <p:nvPr/>
          </p:nvCxnSpPr>
          <p:spPr bwMode="auto">
            <a:xfrm flipH="1">
              <a:off x="7200675" y="3322499"/>
              <a:ext cx="946610" cy="334102"/>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9" name="Straight Arrow Connector 18"/>
            <p:cNvCxnSpPr>
              <a:stCxn id="8" idx="1"/>
              <a:endCxn id="9" idx="5"/>
            </p:cNvCxnSpPr>
            <p:nvPr/>
          </p:nvCxnSpPr>
          <p:spPr bwMode="auto">
            <a:xfrm flipH="1" flipV="1">
              <a:off x="7200675" y="3886123"/>
              <a:ext cx="857725" cy="978665"/>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20" name="Straight Arrow Connector 19"/>
            <p:cNvCxnSpPr>
              <a:stCxn id="6" idx="0"/>
              <a:endCxn id="9" idx="4"/>
            </p:cNvCxnSpPr>
            <p:nvPr/>
          </p:nvCxnSpPr>
          <p:spPr bwMode="auto">
            <a:xfrm flipV="1">
              <a:off x="6951834" y="3933659"/>
              <a:ext cx="115566" cy="1624015"/>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21" name="Straight Arrow Connector 20"/>
            <p:cNvCxnSpPr>
              <a:stCxn id="9" idx="2"/>
              <a:endCxn id="10" idx="6"/>
            </p:cNvCxnSpPr>
            <p:nvPr/>
          </p:nvCxnSpPr>
          <p:spPr bwMode="auto">
            <a:xfrm flipH="1">
              <a:off x="5763956" y="3771362"/>
              <a:ext cx="1114964" cy="0"/>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sp>
          <p:nvSpPr>
            <p:cNvPr id="23" name="TextBox 22"/>
            <p:cNvSpPr txBox="1"/>
            <p:nvPr/>
          </p:nvSpPr>
          <p:spPr>
            <a:xfrm>
              <a:off x="5763956" y="3137833"/>
              <a:ext cx="1436719" cy="369332"/>
            </a:xfrm>
            <a:prstGeom prst="rect">
              <a:avLst/>
            </a:prstGeom>
            <a:noFill/>
          </p:spPr>
          <p:txBody>
            <a:bodyPr wrap="square" rtlCol="0">
              <a:spAutoFit/>
            </a:bodyPr>
            <a:lstStyle/>
            <a:p>
              <a:r>
                <a:rPr lang="en-US" dirty="0" err="1" smtClean="0"/>
                <a:t>inDeg</a:t>
              </a:r>
              <a:r>
                <a:rPr lang="en-US" dirty="0" smtClean="0"/>
                <a:t>(E)=4</a:t>
              </a:r>
              <a:endParaRPr lang="en-US" dirty="0"/>
            </a:p>
          </p:txBody>
        </p:sp>
        <p:sp>
          <p:nvSpPr>
            <p:cNvPr id="24" name="Oval 23"/>
            <p:cNvSpPr/>
            <p:nvPr/>
          </p:nvSpPr>
          <p:spPr bwMode="auto">
            <a:xfrm>
              <a:off x="6001897" y="6073841"/>
              <a:ext cx="363048"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J</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cxnSp>
          <p:nvCxnSpPr>
            <p:cNvPr id="25" name="Straight Arrow Connector 24"/>
            <p:cNvCxnSpPr>
              <a:stCxn id="24" idx="6"/>
              <a:endCxn id="6" idx="3"/>
            </p:cNvCxnSpPr>
            <p:nvPr/>
          </p:nvCxnSpPr>
          <p:spPr bwMode="auto">
            <a:xfrm flipV="1">
              <a:off x="6364945" y="5834732"/>
              <a:ext cx="473039" cy="401406"/>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sp>
          <p:nvSpPr>
            <p:cNvPr id="26" name="TextBox 25"/>
            <p:cNvSpPr txBox="1"/>
            <p:nvPr/>
          </p:nvSpPr>
          <p:spPr>
            <a:xfrm>
              <a:off x="5552971" y="3859174"/>
              <a:ext cx="1702910" cy="369332"/>
            </a:xfrm>
            <a:prstGeom prst="rect">
              <a:avLst/>
            </a:prstGeom>
            <a:noFill/>
          </p:spPr>
          <p:txBody>
            <a:bodyPr wrap="square" rtlCol="0">
              <a:spAutoFit/>
            </a:bodyPr>
            <a:lstStyle/>
            <a:p>
              <a:r>
                <a:rPr lang="en-US" dirty="0" err="1" smtClean="0"/>
                <a:t>outDeg</a:t>
              </a:r>
              <a:r>
                <a:rPr lang="en-US" dirty="0" smtClean="0"/>
                <a:t>(E)=1</a:t>
              </a:r>
              <a:endParaRPr lang="en-US" dirty="0"/>
            </a:p>
          </p:txBody>
        </p:sp>
      </p:grpSp>
    </p:spTree>
    <p:extLst>
      <p:ext uri="{BB962C8B-B14F-4D97-AF65-F5344CB8AC3E}">
        <p14:creationId xmlns:p14="http://schemas.microsoft.com/office/powerpoint/2010/main" val="40876678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Distributions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15</a:t>
            </a:fld>
            <a:endParaRPr lang="en-US" dirty="0"/>
          </a:p>
        </p:txBody>
      </p:sp>
      <p:sp>
        <p:nvSpPr>
          <p:cNvPr id="4" name="Content Placeholder 3"/>
          <p:cNvSpPr>
            <a:spLocks noGrp="1"/>
          </p:cNvSpPr>
          <p:nvPr>
            <p:ph idx="1"/>
          </p:nvPr>
        </p:nvSpPr>
        <p:spPr>
          <a:xfrm>
            <a:off x="324000" y="1692000"/>
            <a:ext cx="8496000" cy="1339918"/>
          </a:xfrm>
        </p:spPr>
        <p:txBody>
          <a:bodyPr/>
          <a:lstStyle/>
          <a:p>
            <a:r>
              <a:rPr lang="en-US" dirty="0" smtClean="0"/>
              <a:t>Degree distributions p(k)</a:t>
            </a:r>
          </a:p>
          <a:p>
            <a:r>
              <a:rPr lang="en-US" dirty="0" smtClean="0"/>
              <a:t>A plot showing the degree of nodes in a graph </a:t>
            </a:r>
          </a:p>
          <a:p>
            <a:endParaRPr lang="en-US" dirty="0"/>
          </a:p>
        </p:txBody>
      </p:sp>
      <p:grpSp>
        <p:nvGrpSpPr>
          <p:cNvPr id="55" name="Group 54"/>
          <p:cNvGrpSpPr/>
          <p:nvPr/>
        </p:nvGrpSpPr>
        <p:grpSpPr>
          <a:xfrm>
            <a:off x="4532399" y="3186818"/>
            <a:ext cx="4014708" cy="3070474"/>
            <a:chOff x="4842159" y="3217798"/>
            <a:chExt cx="4014708" cy="3070474"/>
          </a:xfrm>
        </p:grpSpPr>
        <p:sp>
          <p:nvSpPr>
            <p:cNvPr id="6" name="TextBox 5"/>
            <p:cNvSpPr txBox="1"/>
            <p:nvPr/>
          </p:nvSpPr>
          <p:spPr>
            <a:xfrm>
              <a:off x="5443810" y="5918940"/>
              <a:ext cx="3413057" cy="369332"/>
            </a:xfrm>
            <a:prstGeom prst="rect">
              <a:avLst/>
            </a:prstGeom>
            <a:noFill/>
          </p:spPr>
          <p:txBody>
            <a:bodyPr wrap="square" rtlCol="0">
              <a:spAutoFit/>
            </a:bodyPr>
            <a:lstStyle/>
            <a:p>
              <a:pPr algn="ctr"/>
              <a:r>
                <a:rPr lang="en-US" dirty="0" smtClean="0"/>
                <a:t>Number of links</a:t>
              </a:r>
              <a:endParaRPr lang="en-US" dirty="0"/>
            </a:p>
          </p:txBody>
        </p:sp>
        <p:sp>
          <p:nvSpPr>
            <p:cNvPr id="7" name="TextBox 6"/>
            <p:cNvSpPr txBox="1"/>
            <p:nvPr/>
          </p:nvSpPr>
          <p:spPr>
            <a:xfrm rot="16200000">
              <a:off x="3868664" y="4377174"/>
              <a:ext cx="2316321" cy="369332"/>
            </a:xfrm>
            <a:prstGeom prst="rect">
              <a:avLst/>
            </a:prstGeom>
            <a:noFill/>
            <a:scene3d>
              <a:camera prst="orthographicFront">
                <a:rot lat="300000" lon="0" rev="0"/>
              </a:camera>
              <a:lightRig rig="threePt" dir="t"/>
            </a:scene3d>
          </p:spPr>
          <p:txBody>
            <a:bodyPr wrap="square" rtlCol="0">
              <a:spAutoFit/>
            </a:bodyPr>
            <a:lstStyle/>
            <a:p>
              <a:pPr algn="ctr"/>
              <a:r>
                <a:rPr lang="en-US" dirty="0" smtClean="0"/>
                <a:t>Number of Nodes</a:t>
              </a:r>
              <a:endParaRPr lang="en-US" dirty="0"/>
            </a:p>
          </p:txBody>
        </p:sp>
        <p:graphicFrame>
          <p:nvGraphicFramePr>
            <p:cNvPr id="44" name="Chart 43"/>
            <p:cNvGraphicFramePr>
              <a:graphicFrameLocks/>
            </p:cNvGraphicFramePr>
            <p:nvPr>
              <p:extLst>
                <p:ext uri="{D42A27DB-BD31-4B8C-83A1-F6EECF244321}">
                  <p14:modId xmlns:p14="http://schemas.microsoft.com/office/powerpoint/2010/main" val="451247504"/>
                </p:ext>
              </p:extLst>
            </p:nvPr>
          </p:nvGraphicFramePr>
          <p:xfrm>
            <a:off x="5242466" y="3217798"/>
            <a:ext cx="3614401" cy="2782951"/>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54" name="Group 53"/>
          <p:cNvGrpSpPr/>
          <p:nvPr/>
        </p:nvGrpSpPr>
        <p:grpSpPr>
          <a:xfrm>
            <a:off x="301928" y="2993338"/>
            <a:ext cx="4057796" cy="3561017"/>
            <a:chOff x="400673" y="2776478"/>
            <a:chExt cx="4392715" cy="3854933"/>
          </a:xfrm>
        </p:grpSpPr>
        <p:sp>
          <p:nvSpPr>
            <p:cNvPr id="49" name="TextBox 48"/>
            <p:cNvSpPr txBox="1"/>
            <p:nvPr/>
          </p:nvSpPr>
          <p:spPr>
            <a:xfrm>
              <a:off x="4331603" y="5376721"/>
              <a:ext cx="430809" cy="369332"/>
            </a:xfrm>
            <a:prstGeom prst="rect">
              <a:avLst/>
            </a:prstGeom>
            <a:noFill/>
          </p:spPr>
          <p:txBody>
            <a:bodyPr wrap="square" rtlCol="0">
              <a:spAutoFit/>
            </a:bodyPr>
            <a:lstStyle/>
            <a:p>
              <a:r>
                <a:rPr lang="en-US" dirty="0"/>
                <a:t>1</a:t>
              </a:r>
            </a:p>
          </p:txBody>
        </p:sp>
        <p:sp>
          <p:nvSpPr>
            <p:cNvPr id="50" name="TextBox 49"/>
            <p:cNvSpPr txBox="1"/>
            <p:nvPr/>
          </p:nvSpPr>
          <p:spPr>
            <a:xfrm>
              <a:off x="4362579" y="3920661"/>
              <a:ext cx="430809" cy="369332"/>
            </a:xfrm>
            <a:prstGeom prst="rect">
              <a:avLst/>
            </a:prstGeom>
            <a:noFill/>
          </p:spPr>
          <p:txBody>
            <a:bodyPr wrap="square" rtlCol="0">
              <a:spAutoFit/>
            </a:bodyPr>
            <a:lstStyle/>
            <a:p>
              <a:r>
                <a:rPr lang="en-US" dirty="0"/>
                <a:t>1</a:t>
              </a:r>
            </a:p>
          </p:txBody>
        </p:sp>
        <p:grpSp>
          <p:nvGrpSpPr>
            <p:cNvPr id="53" name="Group 52"/>
            <p:cNvGrpSpPr/>
            <p:nvPr/>
          </p:nvGrpSpPr>
          <p:grpSpPr>
            <a:xfrm>
              <a:off x="400673" y="2776478"/>
              <a:ext cx="3891115" cy="3854933"/>
              <a:chOff x="291171" y="2637068"/>
              <a:chExt cx="4263914" cy="4224265"/>
            </a:xfrm>
          </p:grpSpPr>
          <p:grpSp>
            <p:nvGrpSpPr>
              <p:cNvPr id="21" name="Group 20"/>
              <p:cNvGrpSpPr/>
              <p:nvPr/>
            </p:nvGrpSpPr>
            <p:grpSpPr>
              <a:xfrm>
                <a:off x="291171" y="2637068"/>
                <a:ext cx="4263914" cy="4027661"/>
                <a:chOff x="4116671" y="1533788"/>
                <a:chExt cx="4756429" cy="4492887"/>
              </a:xfrm>
            </p:grpSpPr>
            <p:grpSp>
              <p:nvGrpSpPr>
                <p:cNvPr id="22" name="Group 21"/>
                <p:cNvGrpSpPr/>
                <p:nvPr/>
              </p:nvGrpSpPr>
              <p:grpSpPr>
                <a:xfrm>
                  <a:off x="4116671" y="1533788"/>
                  <a:ext cx="4756429" cy="4492887"/>
                  <a:chOff x="3806911" y="1905548"/>
                  <a:chExt cx="4756429" cy="4492887"/>
                </a:xfrm>
              </p:grpSpPr>
              <p:sp>
                <p:nvSpPr>
                  <p:cNvPr id="32" name="Oval 31"/>
                  <p:cNvSpPr/>
                  <p:nvPr/>
                </p:nvSpPr>
                <p:spPr bwMode="auto">
                  <a:xfrm>
                    <a:off x="7344241" y="1905548"/>
                    <a:ext cx="37569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F</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3" name="Oval 32"/>
                  <p:cNvSpPr/>
                  <p:nvPr/>
                </p:nvSpPr>
                <p:spPr bwMode="auto">
                  <a:xfrm>
                    <a:off x="6790826" y="5557674"/>
                    <a:ext cx="322016"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I</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4" name="Oval 33"/>
                  <p:cNvSpPr/>
                  <p:nvPr/>
                </p:nvSpPr>
                <p:spPr bwMode="auto">
                  <a:xfrm>
                    <a:off x="4431523" y="2230828"/>
                    <a:ext cx="38414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B</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5" name="Oval 34"/>
                  <p:cNvSpPr/>
                  <p:nvPr/>
                </p:nvSpPr>
                <p:spPr bwMode="auto">
                  <a:xfrm>
                    <a:off x="7997083" y="4817252"/>
                    <a:ext cx="418697"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H</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6" name="Oval 35"/>
                  <p:cNvSpPr/>
                  <p:nvPr/>
                </p:nvSpPr>
                <p:spPr bwMode="auto">
                  <a:xfrm>
                    <a:off x="6878920" y="3609065"/>
                    <a:ext cx="376960"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E</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7" name="Oval 36"/>
                  <p:cNvSpPr/>
                  <p:nvPr/>
                </p:nvSpPr>
                <p:spPr bwMode="auto">
                  <a:xfrm>
                    <a:off x="5341984" y="3609065"/>
                    <a:ext cx="42197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A</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8" name="Oval 37"/>
                  <p:cNvSpPr/>
                  <p:nvPr/>
                </p:nvSpPr>
                <p:spPr bwMode="auto">
                  <a:xfrm>
                    <a:off x="8147285" y="3160202"/>
                    <a:ext cx="41605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G</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9" name="Oval 38"/>
                  <p:cNvSpPr/>
                  <p:nvPr/>
                </p:nvSpPr>
                <p:spPr bwMode="auto">
                  <a:xfrm>
                    <a:off x="3806911" y="3407701"/>
                    <a:ext cx="409399"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C</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0" name="Oval 39"/>
                  <p:cNvSpPr/>
                  <p:nvPr/>
                </p:nvSpPr>
                <p:spPr bwMode="auto">
                  <a:xfrm>
                    <a:off x="4412715" y="5003126"/>
                    <a:ext cx="421761"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D</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1" name="TextBox 40"/>
                  <p:cNvSpPr txBox="1"/>
                  <p:nvPr/>
                </p:nvSpPr>
                <p:spPr>
                  <a:xfrm>
                    <a:off x="5593133" y="3822434"/>
                    <a:ext cx="480571" cy="411993"/>
                  </a:xfrm>
                  <a:prstGeom prst="rect">
                    <a:avLst/>
                  </a:prstGeom>
                  <a:noFill/>
                </p:spPr>
                <p:txBody>
                  <a:bodyPr wrap="square" rtlCol="0">
                    <a:spAutoFit/>
                  </a:bodyPr>
                  <a:lstStyle/>
                  <a:p>
                    <a:r>
                      <a:rPr lang="en-US" dirty="0" smtClean="0"/>
                      <a:t>4</a:t>
                    </a:r>
                    <a:endParaRPr lang="en-US" dirty="0"/>
                  </a:p>
                </p:txBody>
              </p:sp>
              <p:sp>
                <p:nvSpPr>
                  <p:cNvPr id="42" name="TextBox 41"/>
                  <p:cNvSpPr txBox="1"/>
                  <p:nvPr/>
                </p:nvSpPr>
                <p:spPr>
                  <a:xfrm>
                    <a:off x="7051270" y="3811722"/>
                    <a:ext cx="482943" cy="411993"/>
                  </a:xfrm>
                  <a:prstGeom prst="rect">
                    <a:avLst/>
                  </a:prstGeom>
                  <a:noFill/>
                </p:spPr>
                <p:txBody>
                  <a:bodyPr wrap="square" rtlCol="0">
                    <a:spAutoFit/>
                  </a:bodyPr>
                  <a:lstStyle/>
                  <a:p>
                    <a:r>
                      <a:rPr lang="en-US" dirty="0" smtClean="0"/>
                      <a:t>5</a:t>
                    </a:r>
                    <a:endParaRPr lang="en-US" dirty="0"/>
                  </a:p>
                </p:txBody>
              </p:sp>
              <p:sp>
                <p:nvSpPr>
                  <p:cNvPr id="43" name="Oval 42"/>
                  <p:cNvSpPr/>
                  <p:nvPr/>
                </p:nvSpPr>
                <p:spPr bwMode="auto">
                  <a:xfrm>
                    <a:off x="6001897" y="6073841"/>
                    <a:ext cx="363048"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J</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grpSp>
            <p:cxnSp>
              <p:nvCxnSpPr>
                <p:cNvPr id="23" name="Straight Connector 22"/>
                <p:cNvCxnSpPr>
                  <a:stCxn id="40" idx="7"/>
                  <a:endCxn id="37" idx="4"/>
                </p:cNvCxnSpPr>
                <p:nvPr/>
              </p:nvCxnSpPr>
              <p:spPr bwMode="auto">
                <a:xfrm flipV="1">
                  <a:off x="5082471" y="3561899"/>
                  <a:ext cx="780259" cy="1117003"/>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24" name="Straight Connector 23"/>
                <p:cNvCxnSpPr>
                  <a:stCxn id="39" idx="6"/>
                  <a:endCxn id="37" idx="2"/>
                </p:cNvCxnSpPr>
                <p:nvPr/>
              </p:nvCxnSpPr>
              <p:spPr bwMode="auto">
                <a:xfrm>
                  <a:off x="4526070" y="3198238"/>
                  <a:ext cx="1125674" cy="201364"/>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25" name="Straight Connector 24"/>
                <p:cNvCxnSpPr>
                  <a:stCxn id="34" idx="6"/>
                  <a:endCxn id="37" idx="0"/>
                </p:cNvCxnSpPr>
                <p:nvPr/>
              </p:nvCxnSpPr>
              <p:spPr bwMode="auto">
                <a:xfrm>
                  <a:off x="5125428" y="2021365"/>
                  <a:ext cx="737302" cy="121594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26" name="Straight Connector 25"/>
                <p:cNvCxnSpPr>
                  <a:stCxn id="36" idx="0"/>
                </p:cNvCxnSpPr>
                <p:nvPr/>
              </p:nvCxnSpPr>
              <p:spPr bwMode="auto">
                <a:xfrm flipV="1">
                  <a:off x="7377160" y="1859069"/>
                  <a:ext cx="444513" cy="1378236"/>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27" name="Straight Connector 26"/>
                <p:cNvCxnSpPr>
                  <a:stCxn id="36" idx="6"/>
                  <a:endCxn id="38" idx="3"/>
                </p:cNvCxnSpPr>
                <p:nvPr/>
              </p:nvCxnSpPr>
              <p:spPr bwMode="auto">
                <a:xfrm flipV="1">
                  <a:off x="7565640" y="3065500"/>
                  <a:ext cx="952335" cy="334102"/>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28" name="Straight Connector 27"/>
                <p:cNvCxnSpPr>
                  <a:stCxn id="35" idx="0"/>
                  <a:endCxn id="36" idx="5"/>
                </p:cNvCxnSpPr>
                <p:nvPr/>
              </p:nvCxnSpPr>
              <p:spPr bwMode="auto">
                <a:xfrm flipH="1" flipV="1">
                  <a:off x="7510435" y="3514363"/>
                  <a:ext cx="1005757" cy="931129"/>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29" name="Straight Connector 28"/>
                <p:cNvCxnSpPr>
                  <a:stCxn id="33" idx="0"/>
                  <a:endCxn id="36" idx="4"/>
                </p:cNvCxnSpPr>
                <p:nvPr/>
              </p:nvCxnSpPr>
              <p:spPr bwMode="auto">
                <a:xfrm flipV="1">
                  <a:off x="7261594" y="3561899"/>
                  <a:ext cx="115566" cy="1624015"/>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30" name="Straight Connector 29"/>
                <p:cNvCxnSpPr>
                  <a:stCxn id="43" idx="7"/>
                  <a:endCxn id="33" idx="3"/>
                </p:cNvCxnSpPr>
                <p:nvPr/>
              </p:nvCxnSpPr>
              <p:spPr bwMode="auto">
                <a:xfrm flipV="1">
                  <a:off x="6621538" y="5462972"/>
                  <a:ext cx="526206" cy="286645"/>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31" name="Straight Connector 30"/>
                <p:cNvCxnSpPr>
                  <a:stCxn id="36" idx="2"/>
                  <a:endCxn id="37" idx="6"/>
                </p:cNvCxnSpPr>
                <p:nvPr/>
              </p:nvCxnSpPr>
              <p:spPr bwMode="auto">
                <a:xfrm flipH="1">
                  <a:off x="6073716" y="3399602"/>
                  <a:ext cx="1114964" cy="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grpSp>
          <p:sp>
            <p:nvSpPr>
              <p:cNvPr id="45" name="TextBox 44"/>
              <p:cNvSpPr txBox="1"/>
              <p:nvPr/>
            </p:nvSpPr>
            <p:spPr>
              <a:xfrm>
                <a:off x="1236483" y="5534121"/>
                <a:ext cx="430809" cy="369332"/>
              </a:xfrm>
              <a:prstGeom prst="rect">
                <a:avLst/>
              </a:prstGeom>
              <a:noFill/>
            </p:spPr>
            <p:txBody>
              <a:bodyPr wrap="square" rtlCol="0">
                <a:spAutoFit/>
              </a:bodyPr>
              <a:lstStyle/>
              <a:p>
                <a:r>
                  <a:rPr lang="en-US" dirty="0"/>
                  <a:t>1</a:t>
                </a:r>
              </a:p>
            </p:txBody>
          </p:sp>
          <p:sp>
            <p:nvSpPr>
              <p:cNvPr id="46" name="TextBox 45"/>
              <p:cNvSpPr txBox="1"/>
              <p:nvPr/>
            </p:nvSpPr>
            <p:spPr>
              <a:xfrm>
                <a:off x="614483" y="4183991"/>
                <a:ext cx="430809" cy="369332"/>
              </a:xfrm>
              <a:prstGeom prst="rect">
                <a:avLst/>
              </a:prstGeom>
              <a:noFill/>
            </p:spPr>
            <p:txBody>
              <a:bodyPr wrap="square" rtlCol="0">
                <a:spAutoFit/>
              </a:bodyPr>
              <a:lstStyle/>
              <a:p>
                <a:r>
                  <a:rPr lang="en-US" dirty="0"/>
                  <a:t>1</a:t>
                </a:r>
              </a:p>
            </p:txBody>
          </p:sp>
          <p:sp>
            <p:nvSpPr>
              <p:cNvPr id="47" name="TextBox 46"/>
              <p:cNvSpPr txBox="1"/>
              <p:nvPr/>
            </p:nvSpPr>
            <p:spPr>
              <a:xfrm>
                <a:off x="1063635" y="3146161"/>
                <a:ext cx="430809" cy="369332"/>
              </a:xfrm>
              <a:prstGeom prst="rect">
                <a:avLst/>
              </a:prstGeom>
              <a:noFill/>
            </p:spPr>
            <p:txBody>
              <a:bodyPr wrap="square" rtlCol="0">
                <a:spAutoFit/>
              </a:bodyPr>
              <a:lstStyle/>
              <a:p>
                <a:r>
                  <a:rPr lang="en-US" dirty="0"/>
                  <a:t>1</a:t>
                </a:r>
              </a:p>
            </p:txBody>
          </p:sp>
          <p:sp>
            <p:nvSpPr>
              <p:cNvPr id="48" name="TextBox 47"/>
              <p:cNvSpPr txBox="1"/>
              <p:nvPr/>
            </p:nvSpPr>
            <p:spPr>
              <a:xfrm>
                <a:off x="2504019" y="6492001"/>
                <a:ext cx="430809" cy="369332"/>
              </a:xfrm>
              <a:prstGeom prst="rect">
                <a:avLst/>
              </a:prstGeom>
              <a:noFill/>
            </p:spPr>
            <p:txBody>
              <a:bodyPr wrap="square" rtlCol="0">
                <a:spAutoFit/>
              </a:bodyPr>
              <a:lstStyle/>
              <a:p>
                <a:r>
                  <a:rPr lang="en-US" dirty="0"/>
                  <a:t>1</a:t>
                </a:r>
              </a:p>
            </p:txBody>
          </p:sp>
          <p:sp>
            <p:nvSpPr>
              <p:cNvPr id="51" name="TextBox 50"/>
              <p:cNvSpPr txBox="1"/>
              <p:nvPr/>
            </p:nvSpPr>
            <p:spPr>
              <a:xfrm>
                <a:off x="3709603" y="2709941"/>
                <a:ext cx="430809" cy="369332"/>
              </a:xfrm>
              <a:prstGeom prst="rect">
                <a:avLst/>
              </a:prstGeom>
              <a:noFill/>
            </p:spPr>
            <p:txBody>
              <a:bodyPr wrap="square" rtlCol="0">
                <a:spAutoFit/>
              </a:bodyPr>
              <a:lstStyle/>
              <a:p>
                <a:r>
                  <a:rPr lang="en-US" dirty="0"/>
                  <a:t>1</a:t>
                </a:r>
              </a:p>
            </p:txBody>
          </p:sp>
          <p:sp>
            <p:nvSpPr>
              <p:cNvPr id="52" name="TextBox 51"/>
              <p:cNvSpPr txBox="1"/>
              <p:nvPr/>
            </p:nvSpPr>
            <p:spPr>
              <a:xfrm>
                <a:off x="3213987" y="6086761"/>
                <a:ext cx="430809" cy="369332"/>
              </a:xfrm>
              <a:prstGeom prst="rect">
                <a:avLst/>
              </a:prstGeom>
              <a:noFill/>
            </p:spPr>
            <p:txBody>
              <a:bodyPr wrap="square" rtlCol="0">
                <a:spAutoFit/>
              </a:bodyPr>
              <a:lstStyle/>
              <a:p>
                <a:r>
                  <a:rPr lang="en-US" dirty="0" smtClean="0"/>
                  <a:t>2</a:t>
                </a:r>
                <a:endParaRPr lang="en-US" dirty="0"/>
              </a:p>
            </p:txBody>
          </p:sp>
        </p:grpSp>
      </p:grpSp>
    </p:spTree>
    <p:extLst>
      <p:ext uri="{BB962C8B-B14F-4D97-AF65-F5344CB8AC3E}">
        <p14:creationId xmlns:p14="http://schemas.microsoft.com/office/powerpoint/2010/main" val="33644276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Distribution Examples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16</a:t>
            </a:fld>
            <a:endParaRPr lang="en-US" dirty="0"/>
          </a:p>
        </p:txBody>
      </p:sp>
      <p:sp>
        <p:nvSpPr>
          <p:cNvPr id="4" name="Content Placeholder 3"/>
          <p:cNvSpPr>
            <a:spLocks noGrp="1"/>
          </p:cNvSpPr>
          <p:nvPr>
            <p:ph idx="1"/>
          </p:nvPr>
        </p:nvSpPr>
        <p:spPr>
          <a:xfrm>
            <a:off x="324000" y="1692000"/>
            <a:ext cx="4771704" cy="4469088"/>
          </a:xfrm>
        </p:spPr>
        <p:txBody>
          <a:bodyPr/>
          <a:lstStyle/>
          <a:p>
            <a:r>
              <a:rPr lang="en-US" dirty="0" smtClean="0"/>
              <a:t>Normal distribution</a:t>
            </a:r>
          </a:p>
          <a:p>
            <a:pPr lvl="1"/>
            <a:r>
              <a:rPr lang="en-US" dirty="0" smtClean="0"/>
              <a:t>The average degree is most likely</a:t>
            </a:r>
          </a:p>
          <a:p>
            <a:pPr lvl="1"/>
            <a:r>
              <a:rPr lang="en-US" dirty="0" smtClean="0"/>
              <a:t>Very high and very low degrees are highly unlikely</a:t>
            </a:r>
          </a:p>
          <a:p>
            <a:pPr lvl="1"/>
            <a:endParaRPr lang="en-US" dirty="0" smtClean="0"/>
          </a:p>
          <a:p>
            <a:r>
              <a:rPr lang="en-US" dirty="0" smtClean="0"/>
              <a:t>Power law distribution</a:t>
            </a:r>
          </a:p>
          <a:p>
            <a:pPr lvl="1"/>
            <a:r>
              <a:rPr lang="en-US" dirty="0" smtClean="0"/>
              <a:t>No meaningful average degree</a:t>
            </a:r>
          </a:p>
          <a:p>
            <a:pPr lvl="1"/>
            <a:r>
              <a:rPr lang="en-US" dirty="0" smtClean="0"/>
              <a:t>Very low degrees are likely, but very high degrees are unlikely</a:t>
            </a:r>
            <a:endParaRPr lang="en-US" dirty="0"/>
          </a:p>
        </p:txBody>
      </p:sp>
      <p:pic>
        <p:nvPicPr>
          <p:cNvPr id="5" name="Picture 4" descr="Normal_Distribution_NIS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488" y="1549288"/>
            <a:ext cx="3420512" cy="2431644"/>
          </a:xfrm>
          <a:prstGeom prst="rect">
            <a:avLst/>
          </a:prstGeom>
        </p:spPr>
      </p:pic>
      <p:pic>
        <p:nvPicPr>
          <p:cNvPr id="6" name="Picture 5" descr="downloa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6571" y="4144812"/>
            <a:ext cx="3461657" cy="1803178"/>
          </a:xfrm>
          <a:prstGeom prst="rect">
            <a:avLst/>
          </a:prstGeom>
        </p:spPr>
      </p:pic>
    </p:spTree>
    <p:extLst>
      <p:ext uri="{BB962C8B-B14F-4D97-AF65-F5344CB8AC3E}">
        <p14:creationId xmlns:p14="http://schemas.microsoft.com/office/powerpoint/2010/main" val="29499219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Law Networks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17</a:t>
            </a:fld>
            <a:endParaRPr lang="en-US" dirty="0"/>
          </a:p>
        </p:txBody>
      </p:sp>
      <p:sp>
        <p:nvSpPr>
          <p:cNvPr id="4" name="Content Placeholder 3"/>
          <p:cNvSpPr>
            <a:spLocks noGrp="1"/>
          </p:cNvSpPr>
          <p:nvPr>
            <p:ph idx="1"/>
          </p:nvPr>
        </p:nvSpPr>
        <p:spPr/>
        <p:txBody>
          <a:bodyPr/>
          <a:lstStyle/>
          <a:p>
            <a:r>
              <a:rPr lang="en-US" dirty="0" smtClean="0"/>
              <a:t>Some nodes have a tremendous number of connections to other nodes (hubs)</a:t>
            </a:r>
          </a:p>
          <a:p>
            <a:r>
              <a:rPr lang="en-US" dirty="0" smtClean="0"/>
              <a:t>Most nodes have just a handful of links</a:t>
            </a:r>
          </a:p>
          <a:p>
            <a:r>
              <a:rPr lang="en-US" dirty="0" smtClean="0"/>
              <a:t>Robust against accidental failures, but vulnerable to coordinated attacks</a:t>
            </a:r>
          </a:p>
          <a:p>
            <a:r>
              <a:rPr lang="en-US" dirty="0"/>
              <a:t>N</a:t>
            </a:r>
            <a:r>
              <a:rPr lang="en-US" dirty="0" smtClean="0"/>
              <a:t>odes can have millions of links: The network appears to have no scale (no limit)</a:t>
            </a:r>
            <a:endParaRPr lang="en-US" dirty="0"/>
          </a:p>
        </p:txBody>
      </p:sp>
      <p:pic>
        <p:nvPicPr>
          <p:cNvPr id="5" name="Picture 4"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2667" y="4686962"/>
            <a:ext cx="3461657" cy="1803178"/>
          </a:xfrm>
          <a:prstGeom prst="rect">
            <a:avLst/>
          </a:prstGeom>
        </p:spPr>
      </p:pic>
      <p:sp>
        <p:nvSpPr>
          <p:cNvPr id="7" name="TextBox 6"/>
          <p:cNvSpPr txBox="1"/>
          <p:nvPr/>
        </p:nvSpPr>
        <p:spPr>
          <a:xfrm>
            <a:off x="7852642" y="5281949"/>
            <a:ext cx="929308" cy="369332"/>
          </a:xfrm>
          <a:prstGeom prst="rect">
            <a:avLst/>
          </a:prstGeom>
          <a:noFill/>
        </p:spPr>
        <p:txBody>
          <a:bodyPr wrap="square" rtlCol="0">
            <a:spAutoFit/>
          </a:bodyPr>
          <a:lstStyle/>
          <a:p>
            <a:r>
              <a:rPr lang="en-US" dirty="0" smtClean="0"/>
              <a:t>hubs</a:t>
            </a:r>
            <a:endParaRPr lang="en-US" dirty="0"/>
          </a:p>
        </p:txBody>
      </p:sp>
      <p:cxnSp>
        <p:nvCxnSpPr>
          <p:cNvPr id="9" name="Straight Arrow Connector 8"/>
          <p:cNvCxnSpPr/>
          <p:nvPr/>
        </p:nvCxnSpPr>
        <p:spPr bwMode="auto">
          <a:xfrm>
            <a:off x="8162422" y="5697751"/>
            <a:ext cx="0" cy="467101"/>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spTree>
    <p:extLst>
      <p:ext uri="{BB962C8B-B14F-4D97-AF65-F5344CB8AC3E}">
        <p14:creationId xmlns:p14="http://schemas.microsoft.com/office/powerpoint/2010/main" val="19090635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Betweenness</a:t>
            </a:r>
            <a:r>
              <a:rPr lang="en-US" dirty="0" smtClean="0"/>
              <a:t> Centrality</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18</a:t>
            </a:fld>
            <a:endParaRPr lang="en-US" dirty="0"/>
          </a:p>
        </p:txBody>
      </p:sp>
      <p:sp>
        <p:nvSpPr>
          <p:cNvPr id="4" name="Content Placeholder 3"/>
          <p:cNvSpPr>
            <a:spLocks noGrp="1"/>
          </p:cNvSpPr>
          <p:nvPr>
            <p:ph idx="1"/>
          </p:nvPr>
        </p:nvSpPr>
        <p:spPr>
          <a:xfrm>
            <a:off x="324000" y="1692000"/>
            <a:ext cx="3300300" cy="4469088"/>
          </a:xfrm>
        </p:spPr>
        <p:txBody>
          <a:bodyPr/>
          <a:lstStyle/>
          <a:p>
            <a:r>
              <a:rPr lang="en-US" dirty="0" smtClean="0"/>
              <a:t>Number of shortest paths going through a node</a:t>
            </a:r>
          </a:p>
          <a:p>
            <a:r>
              <a:rPr lang="en-US" dirty="0" smtClean="0"/>
              <a:t>A </a:t>
            </a:r>
            <a:r>
              <a:rPr lang="en-US" dirty="0"/>
              <a:t>node that has high </a:t>
            </a:r>
            <a:r>
              <a:rPr lang="en-US" dirty="0" err="1"/>
              <a:t>betweenness</a:t>
            </a:r>
            <a:r>
              <a:rPr lang="en-US" dirty="0"/>
              <a:t> is vital to the communication of the network</a:t>
            </a:r>
          </a:p>
          <a:p>
            <a:pPr lvl="1"/>
            <a:r>
              <a:rPr lang="en-US" dirty="0"/>
              <a:t>Many/most messages between two nodes must travel through it.</a:t>
            </a:r>
          </a:p>
          <a:p>
            <a:pPr lvl="1"/>
            <a:endParaRPr lang="en-US" dirty="0"/>
          </a:p>
        </p:txBody>
      </p:sp>
      <p:grpSp>
        <p:nvGrpSpPr>
          <p:cNvPr id="27" name="Group 26"/>
          <p:cNvGrpSpPr/>
          <p:nvPr/>
        </p:nvGrpSpPr>
        <p:grpSpPr>
          <a:xfrm>
            <a:off x="3969744" y="2044958"/>
            <a:ext cx="3975382" cy="3422172"/>
            <a:chOff x="4728656" y="1533788"/>
            <a:chExt cx="3975382" cy="3422172"/>
          </a:xfrm>
        </p:grpSpPr>
        <p:grpSp>
          <p:nvGrpSpPr>
            <p:cNvPr id="28" name="Group 27"/>
            <p:cNvGrpSpPr/>
            <p:nvPr/>
          </p:nvGrpSpPr>
          <p:grpSpPr>
            <a:xfrm>
              <a:off x="4728656" y="1533788"/>
              <a:ext cx="3975382" cy="3422172"/>
              <a:chOff x="4418896" y="1905548"/>
              <a:chExt cx="3975382" cy="3422172"/>
            </a:xfrm>
          </p:grpSpPr>
          <p:sp>
            <p:nvSpPr>
              <p:cNvPr id="35" name="Oval 34"/>
              <p:cNvSpPr/>
              <p:nvPr/>
            </p:nvSpPr>
            <p:spPr bwMode="auto">
              <a:xfrm>
                <a:off x="7343607" y="1905548"/>
                <a:ext cx="376960"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E</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6" name="Oval 35"/>
              <p:cNvSpPr/>
              <p:nvPr/>
            </p:nvSpPr>
            <p:spPr bwMode="auto">
              <a:xfrm>
                <a:off x="4431523" y="2230828"/>
                <a:ext cx="38414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B</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7" name="Oval 36"/>
              <p:cNvSpPr/>
              <p:nvPr/>
            </p:nvSpPr>
            <p:spPr bwMode="auto">
              <a:xfrm>
                <a:off x="8018586" y="4817252"/>
                <a:ext cx="37569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F</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8" name="Oval 37"/>
              <p:cNvSpPr/>
              <p:nvPr/>
            </p:nvSpPr>
            <p:spPr bwMode="auto">
              <a:xfrm>
                <a:off x="6856519" y="3609065"/>
                <a:ext cx="421761"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D</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9" name="Oval 38"/>
              <p:cNvSpPr/>
              <p:nvPr/>
            </p:nvSpPr>
            <p:spPr bwMode="auto">
              <a:xfrm>
                <a:off x="5341984" y="3609065"/>
                <a:ext cx="42197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A</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0" name="Oval 39"/>
              <p:cNvSpPr/>
              <p:nvPr/>
            </p:nvSpPr>
            <p:spPr bwMode="auto">
              <a:xfrm>
                <a:off x="4418896" y="5003126"/>
                <a:ext cx="409399"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C</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grpSp>
        <p:cxnSp>
          <p:nvCxnSpPr>
            <p:cNvPr id="29" name="Straight Connector 28"/>
            <p:cNvCxnSpPr/>
            <p:nvPr/>
          </p:nvCxnSpPr>
          <p:spPr bwMode="auto">
            <a:xfrm flipV="1">
              <a:off x="5082471" y="3561899"/>
              <a:ext cx="780259" cy="1117003"/>
            </a:xfrm>
            <a:prstGeom prst="line">
              <a:avLst/>
            </a:prstGeom>
            <a:solidFill>
              <a:schemeClr val="accent1"/>
            </a:solidFill>
            <a:ln w="12700" cap="flat" cmpd="sng" algn="ctr">
              <a:solidFill>
                <a:schemeClr val="accent2"/>
              </a:solidFill>
              <a:prstDash val="solid"/>
              <a:round/>
              <a:headEnd type="none" w="med" len="med"/>
              <a:tailEnd type="triangle" w="med" len="med"/>
            </a:ln>
            <a:effectLst/>
          </p:spPr>
        </p:cxnSp>
        <p:cxnSp>
          <p:nvCxnSpPr>
            <p:cNvPr id="30" name="Straight Connector 29"/>
            <p:cNvCxnSpPr>
              <a:stCxn id="39" idx="0"/>
              <a:endCxn id="36" idx="5"/>
            </p:cNvCxnSpPr>
            <p:nvPr/>
          </p:nvCxnSpPr>
          <p:spPr bwMode="auto">
            <a:xfrm flipH="1" flipV="1">
              <a:off x="5069171" y="2136126"/>
              <a:ext cx="793559" cy="1101179"/>
            </a:xfrm>
            <a:prstGeom prst="line">
              <a:avLst/>
            </a:prstGeom>
            <a:solidFill>
              <a:schemeClr val="accent1"/>
            </a:solidFill>
            <a:ln w="12700" cap="flat" cmpd="sng" algn="ctr">
              <a:solidFill>
                <a:schemeClr val="accent2"/>
              </a:solidFill>
              <a:prstDash val="solid"/>
              <a:round/>
              <a:headEnd type="triangle" w="med" len="med"/>
              <a:tailEnd type="none" w="med" len="med"/>
            </a:ln>
            <a:effectLst/>
          </p:spPr>
        </p:cxnSp>
        <p:cxnSp>
          <p:nvCxnSpPr>
            <p:cNvPr id="31" name="Straight Connector 30"/>
            <p:cNvCxnSpPr>
              <a:stCxn id="40" idx="0"/>
              <a:endCxn id="36" idx="4"/>
            </p:cNvCxnSpPr>
            <p:nvPr/>
          </p:nvCxnSpPr>
          <p:spPr bwMode="auto">
            <a:xfrm flipV="1">
              <a:off x="4933356" y="2183662"/>
              <a:ext cx="0" cy="2447704"/>
            </a:xfrm>
            <a:prstGeom prst="line">
              <a:avLst/>
            </a:prstGeom>
            <a:solidFill>
              <a:schemeClr val="accent1"/>
            </a:solidFill>
            <a:ln w="12700" cap="flat" cmpd="sng" algn="ctr">
              <a:solidFill>
                <a:schemeClr val="accent2"/>
              </a:solidFill>
              <a:prstDash val="solid"/>
              <a:round/>
              <a:headEnd type="triangle" w="med" len="med"/>
              <a:tailEnd type="none" w="med" len="med"/>
            </a:ln>
            <a:effectLst/>
          </p:spPr>
        </p:cxnSp>
        <p:cxnSp>
          <p:nvCxnSpPr>
            <p:cNvPr id="32" name="Straight Connector 31"/>
            <p:cNvCxnSpPr>
              <a:stCxn id="38" idx="0"/>
              <a:endCxn id="35" idx="4"/>
            </p:cNvCxnSpPr>
            <p:nvPr/>
          </p:nvCxnSpPr>
          <p:spPr bwMode="auto">
            <a:xfrm flipV="1">
              <a:off x="7377160" y="1858382"/>
              <a:ext cx="464687" cy="1378923"/>
            </a:xfrm>
            <a:prstGeom prst="line">
              <a:avLst/>
            </a:prstGeom>
            <a:solidFill>
              <a:schemeClr val="accent1"/>
            </a:solidFill>
            <a:ln w="12700" cap="flat" cmpd="sng" algn="ctr">
              <a:solidFill>
                <a:schemeClr val="accent2"/>
              </a:solidFill>
              <a:prstDash val="solid"/>
              <a:round/>
              <a:headEnd type="none" w="med" len="med"/>
              <a:tailEnd type="triangle" w="med" len="med"/>
            </a:ln>
            <a:effectLst/>
          </p:spPr>
        </p:cxnSp>
        <p:cxnSp>
          <p:nvCxnSpPr>
            <p:cNvPr id="33" name="Straight Connector 32"/>
            <p:cNvCxnSpPr>
              <a:stCxn id="37" idx="0"/>
              <a:endCxn id="38" idx="5"/>
            </p:cNvCxnSpPr>
            <p:nvPr/>
          </p:nvCxnSpPr>
          <p:spPr bwMode="auto">
            <a:xfrm flipH="1" flipV="1">
              <a:off x="7526275" y="3514363"/>
              <a:ext cx="989917" cy="931129"/>
            </a:xfrm>
            <a:prstGeom prst="line">
              <a:avLst/>
            </a:prstGeom>
            <a:solidFill>
              <a:schemeClr val="accent1"/>
            </a:solidFill>
            <a:ln w="12700" cap="flat" cmpd="sng" algn="ctr">
              <a:solidFill>
                <a:schemeClr val="accent2"/>
              </a:solidFill>
              <a:prstDash val="solid"/>
              <a:round/>
              <a:headEnd type="triangle" w="med" len="med"/>
              <a:tailEnd type="none" w="med" len="med"/>
            </a:ln>
            <a:effectLst/>
          </p:spPr>
        </p:cxnSp>
        <p:cxnSp>
          <p:nvCxnSpPr>
            <p:cNvPr id="34" name="Straight Connector 33"/>
            <p:cNvCxnSpPr>
              <a:stCxn id="38" idx="2"/>
              <a:endCxn id="39" idx="6"/>
            </p:cNvCxnSpPr>
            <p:nvPr/>
          </p:nvCxnSpPr>
          <p:spPr bwMode="auto">
            <a:xfrm flipH="1">
              <a:off x="6073716" y="3399602"/>
              <a:ext cx="1092563" cy="0"/>
            </a:xfrm>
            <a:prstGeom prst="line">
              <a:avLst/>
            </a:prstGeom>
            <a:solidFill>
              <a:schemeClr val="accent1"/>
            </a:solidFill>
            <a:ln w="12700" cap="flat" cmpd="sng" algn="ctr">
              <a:solidFill>
                <a:schemeClr val="accent2"/>
              </a:solidFill>
              <a:prstDash val="solid"/>
              <a:round/>
              <a:headEnd type="triangle" w="med" len="med"/>
              <a:tailEnd type="none" w="med" len="med"/>
            </a:ln>
            <a:effectLst/>
          </p:spPr>
        </p:cxnSp>
      </p:grpSp>
    </p:spTree>
    <p:extLst>
      <p:ext uri="{BB962C8B-B14F-4D97-AF65-F5344CB8AC3E}">
        <p14:creationId xmlns:p14="http://schemas.microsoft.com/office/powerpoint/2010/main" val="8441241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Betweenness</a:t>
            </a:r>
            <a:r>
              <a:rPr lang="en-US" dirty="0" smtClean="0"/>
              <a:t> Centrality</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19</a:t>
            </a:fld>
            <a:endParaRPr lang="en-US" dirty="0"/>
          </a:p>
        </p:txBody>
      </p:sp>
      <p:sp>
        <p:nvSpPr>
          <p:cNvPr id="16" name="Content Placeholder 15"/>
          <p:cNvSpPr>
            <a:spLocks noGrp="1"/>
          </p:cNvSpPr>
          <p:nvPr>
            <p:ph idx="1"/>
          </p:nvPr>
        </p:nvSpPr>
        <p:spPr>
          <a:xfrm>
            <a:off x="324000" y="1692000"/>
            <a:ext cx="4167654" cy="4469088"/>
          </a:xfrm>
        </p:spPr>
        <p:txBody>
          <a:bodyPr/>
          <a:lstStyle/>
          <a:p>
            <a:r>
              <a:rPr lang="en-US" dirty="0" err="1" smtClean="0"/>
              <a:t>Betweeness</a:t>
            </a:r>
            <a:r>
              <a:rPr lang="en-US" dirty="0" smtClean="0"/>
              <a:t> Centrality for A</a:t>
            </a:r>
          </a:p>
          <a:p>
            <a:pPr lvl="1"/>
            <a:r>
              <a:rPr lang="en-US" dirty="0" smtClean="0"/>
              <a:t>B to D</a:t>
            </a:r>
          </a:p>
          <a:p>
            <a:pPr lvl="1"/>
            <a:r>
              <a:rPr lang="en-US" dirty="0" smtClean="0"/>
              <a:t>B to E</a:t>
            </a:r>
          </a:p>
          <a:p>
            <a:pPr lvl="1"/>
            <a:r>
              <a:rPr lang="en-US" dirty="0" smtClean="0"/>
              <a:t>B to F</a:t>
            </a:r>
          </a:p>
          <a:p>
            <a:pPr lvl="1"/>
            <a:r>
              <a:rPr lang="en-US" dirty="0" smtClean="0"/>
              <a:t>C to D</a:t>
            </a:r>
          </a:p>
          <a:p>
            <a:pPr lvl="1"/>
            <a:r>
              <a:rPr lang="en-US" dirty="0" smtClean="0"/>
              <a:t>C to E</a:t>
            </a:r>
          </a:p>
          <a:p>
            <a:pPr lvl="1"/>
            <a:r>
              <a:rPr lang="en-US" dirty="0" smtClean="0"/>
              <a:t>C to F</a:t>
            </a:r>
          </a:p>
          <a:p>
            <a:pPr lvl="1"/>
            <a:endParaRPr lang="en-US" dirty="0" smtClean="0"/>
          </a:p>
          <a:p>
            <a:pPr lvl="1"/>
            <a:r>
              <a:rPr lang="en-US" dirty="0" smtClean="0"/>
              <a:t>BC(A) = 6</a:t>
            </a:r>
            <a:endParaRPr lang="en-US" dirty="0"/>
          </a:p>
        </p:txBody>
      </p:sp>
      <p:grpSp>
        <p:nvGrpSpPr>
          <p:cNvPr id="36" name="Group 35"/>
          <p:cNvGrpSpPr/>
          <p:nvPr/>
        </p:nvGrpSpPr>
        <p:grpSpPr>
          <a:xfrm>
            <a:off x="3969744" y="2044958"/>
            <a:ext cx="3975382" cy="3422172"/>
            <a:chOff x="4728656" y="1533788"/>
            <a:chExt cx="3975382" cy="3422172"/>
          </a:xfrm>
        </p:grpSpPr>
        <p:grpSp>
          <p:nvGrpSpPr>
            <p:cNvPr id="38" name="Group 37"/>
            <p:cNvGrpSpPr/>
            <p:nvPr/>
          </p:nvGrpSpPr>
          <p:grpSpPr>
            <a:xfrm>
              <a:off x="4728656" y="1533788"/>
              <a:ext cx="3975382" cy="3422172"/>
              <a:chOff x="4418896" y="1905548"/>
              <a:chExt cx="3975382" cy="3422172"/>
            </a:xfrm>
          </p:grpSpPr>
          <p:sp>
            <p:nvSpPr>
              <p:cNvPr id="46" name="Oval 45"/>
              <p:cNvSpPr/>
              <p:nvPr/>
            </p:nvSpPr>
            <p:spPr bwMode="auto">
              <a:xfrm>
                <a:off x="7343607" y="1905548"/>
                <a:ext cx="376960"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E</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8" name="Oval 47"/>
              <p:cNvSpPr/>
              <p:nvPr/>
            </p:nvSpPr>
            <p:spPr bwMode="auto">
              <a:xfrm>
                <a:off x="4431523" y="2230828"/>
                <a:ext cx="38414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B</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9" name="Oval 48"/>
              <p:cNvSpPr/>
              <p:nvPr/>
            </p:nvSpPr>
            <p:spPr bwMode="auto">
              <a:xfrm>
                <a:off x="8018586" y="4817252"/>
                <a:ext cx="37569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F</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51" name="Oval 50"/>
              <p:cNvSpPr/>
              <p:nvPr/>
            </p:nvSpPr>
            <p:spPr bwMode="auto">
              <a:xfrm>
                <a:off x="6856519" y="3609065"/>
                <a:ext cx="421761"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D</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52" name="Oval 51"/>
              <p:cNvSpPr/>
              <p:nvPr/>
            </p:nvSpPr>
            <p:spPr bwMode="auto">
              <a:xfrm>
                <a:off x="5341984" y="3609065"/>
                <a:ext cx="42197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A</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53" name="Oval 52"/>
              <p:cNvSpPr/>
              <p:nvPr/>
            </p:nvSpPr>
            <p:spPr bwMode="auto">
              <a:xfrm>
                <a:off x="4418896" y="5003126"/>
                <a:ext cx="409399"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C</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grpSp>
        <p:cxnSp>
          <p:nvCxnSpPr>
            <p:cNvPr id="39" name="Straight Connector 38"/>
            <p:cNvCxnSpPr/>
            <p:nvPr/>
          </p:nvCxnSpPr>
          <p:spPr bwMode="auto">
            <a:xfrm flipV="1">
              <a:off x="5082471" y="3561899"/>
              <a:ext cx="780259" cy="1117003"/>
            </a:xfrm>
            <a:prstGeom prst="line">
              <a:avLst/>
            </a:prstGeom>
            <a:solidFill>
              <a:schemeClr val="accent1"/>
            </a:solidFill>
            <a:ln w="12700" cap="flat" cmpd="sng" algn="ctr">
              <a:solidFill>
                <a:schemeClr val="accent2"/>
              </a:solidFill>
              <a:prstDash val="solid"/>
              <a:round/>
              <a:headEnd type="none" w="med" len="med"/>
              <a:tailEnd type="triangle" w="med" len="med"/>
            </a:ln>
            <a:effectLst/>
          </p:spPr>
        </p:cxnSp>
        <p:cxnSp>
          <p:nvCxnSpPr>
            <p:cNvPr id="40" name="Straight Connector 39"/>
            <p:cNvCxnSpPr>
              <a:stCxn id="52" idx="0"/>
              <a:endCxn id="48" idx="5"/>
            </p:cNvCxnSpPr>
            <p:nvPr/>
          </p:nvCxnSpPr>
          <p:spPr bwMode="auto">
            <a:xfrm flipH="1" flipV="1">
              <a:off x="5069171" y="2136126"/>
              <a:ext cx="793559" cy="1101179"/>
            </a:xfrm>
            <a:prstGeom prst="line">
              <a:avLst/>
            </a:prstGeom>
            <a:solidFill>
              <a:schemeClr val="accent1"/>
            </a:solidFill>
            <a:ln w="12700" cap="flat" cmpd="sng" algn="ctr">
              <a:solidFill>
                <a:schemeClr val="accent2"/>
              </a:solidFill>
              <a:prstDash val="solid"/>
              <a:round/>
              <a:headEnd type="triangle" w="med" len="med"/>
              <a:tailEnd type="none" w="med" len="med"/>
            </a:ln>
            <a:effectLst/>
          </p:spPr>
        </p:cxnSp>
        <p:cxnSp>
          <p:nvCxnSpPr>
            <p:cNvPr id="41" name="Straight Connector 40"/>
            <p:cNvCxnSpPr>
              <a:stCxn id="53" idx="0"/>
              <a:endCxn id="48" idx="4"/>
            </p:cNvCxnSpPr>
            <p:nvPr/>
          </p:nvCxnSpPr>
          <p:spPr bwMode="auto">
            <a:xfrm flipV="1">
              <a:off x="4933356" y="2183662"/>
              <a:ext cx="0" cy="2447704"/>
            </a:xfrm>
            <a:prstGeom prst="line">
              <a:avLst/>
            </a:prstGeom>
            <a:solidFill>
              <a:schemeClr val="accent1"/>
            </a:solidFill>
            <a:ln w="12700" cap="flat" cmpd="sng" algn="ctr">
              <a:solidFill>
                <a:schemeClr val="accent2"/>
              </a:solidFill>
              <a:prstDash val="solid"/>
              <a:round/>
              <a:headEnd type="triangle" w="med" len="med"/>
              <a:tailEnd type="none" w="med" len="med"/>
            </a:ln>
            <a:effectLst/>
          </p:spPr>
        </p:cxnSp>
        <p:cxnSp>
          <p:nvCxnSpPr>
            <p:cNvPr id="42" name="Straight Connector 41"/>
            <p:cNvCxnSpPr>
              <a:stCxn id="51" idx="0"/>
              <a:endCxn id="46" idx="4"/>
            </p:cNvCxnSpPr>
            <p:nvPr/>
          </p:nvCxnSpPr>
          <p:spPr bwMode="auto">
            <a:xfrm flipV="1">
              <a:off x="7377160" y="1858382"/>
              <a:ext cx="464687" cy="1378923"/>
            </a:xfrm>
            <a:prstGeom prst="line">
              <a:avLst/>
            </a:prstGeom>
            <a:solidFill>
              <a:schemeClr val="accent1"/>
            </a:solidFill>
            <a:ln w="12700" cap="flat" cmpd="sng" algn="ctr">
              <a:solidFill>
                <a:schemeClr val="accent2"/>
              </a:solidFill>
              <a:prstDash val="solid"/>
              <a:round/>
              <a:headEnd type="none" w="med" len="med"/>
              <a:tailEnd type="triangle" w="med" len="med"/>
            </a:ln>
            <a:effectLst/>
          </p:spPr>
        </p:cxnSp>
        <p:cxnSp>
          <p:nvCxnSpPr>
            <p:cNvPr id="43" name="Straight Connector 42"/>
            <p:cNvCxnSpPr>
              <a:stCxn id="49" idx="0"/>
              <a:endCxn id="51" idx="5"/>
            </p:cNvCxnSpPr>
            <p:nvPr/>
          </p:nvCxnSpPr>
          <p:spPr bwMode="auto">
            <a:xfrm flipH="1" flipV="1">
              <a:off x="7526275" y="3514363"/>
              <a:ext cx="989917" cy="931129"/>
            </a:xfrm>
            <a:prstGeom prst="line">
              <a:avLst/>
            </a:prstGeom>
            <a:solidFill>
              <a:schemeClr val="accent1"/>
            </a:solidFill>
            <a:ln w="12700" cap="flat" cmpd="sng" algn="ctr">
              <a:solidFill>
                <a:schemeClr val="accent2"/>
              </a:solidFill>
              <a:prstDash val="solid"/>
              <a:round/>
              <a:headEnd type="triangle" w="med" len="med"/>
              <a:tailEnd type="none" w="med" len="med"/>
            </a:ln>
            <a:effectLst/>
          </p:spPr>
        </p:cxnSp>
        <p:cxnSp>
          <p:nvCxnSpPr>
            <p:cNvPr id="45" name="Straight Connector 44"/>
            <p:cNvCxnSpPr>
              <a:stCxn id="51" idx="2"/>
              <a:endCxn id="52" idx="6"/>
            </p:cNvCxnSpPr>
            <p:nvPr/>
          </p:nvCxnSpPr>
          <p:spPr bwMode="auto">
            <a:xfrm flipH="1">
              <a:off x="6073716" y="3399602"/>
              <a:ext cx="1092563" cy="0"/>
            </a:xfrm>
            <a:prstGeom prst="line">
              <a:avLst/>
            </a:prstGeom>
            <a:solidFill>
              <a:schemeClr val="accent1"/>
            </a:solidFill>
            <a:ln w="12700" cap="flat" cmpd="sng" algn="ctr">
              <a:solidFill>
                <a:schemeClr val="accent2"/>
              </a:solidFill>
              <a:prstDash val="solid"/>
              <a:round/>
              <a:headEnd type="triangle" w="med" len="med"/>
              <a:tailEnd type="none" w="med" len="med"/>
            </a:ln>
            <a:effectLst/>
          </p:spPr>
        </p:cxnSp>
      </p:grpSp>
    </p:spTree>
    <p:extLst>
      <p:ext uri="{BB962C8B-B14F-4D97-AF65-F5344CB8AC3E}">
        <p14:creationId xmlns:p14="http://schemas.microsoft.com/office/powerpoint/2010/main" val="35125447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Web Structured?</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a:t>
            </a:fld>
            <a:endParaRPr lang="en-US" dirty="0"/>
          </a:p>
        </p:txBody>
      </p:sp>
      <p:pic>
        <p:nvPicPr>
          <p:cNvPr id="5" name="Picture 4" descr="Screen Shot 2017-11-01 at 15.15.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55" y="1955235"/>
            <a:ext cx="2488711" cy="1935862"/>
          </a:xfrm>
          <a:prstGeom prst="rect">
            <a:avLst/>
          </a:prstGeom>
        </p:spPr>
      </p:pic>
    </p:spTree>
    <p:extLst>
      <p:ext uri="{BB962C8B-B14F-4D97-AF65-F5344CB8AC3E}">
        <p14:creationId xmlns:p14="http://schemas.microsoft.com/office/powerpoint/2010/main" val="28804800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Closeness Centrality</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20</a:t>
            </a:fld>
            <a:endParaRPr lang="en-US" dirty="0"/>
          </a:p>
        </p:txBody>
      </p:sp>
      <p:sp>
        <p:nvSpPr>
          <p:cNvPr id="4" name="Content Placeholder 3"/>
          <p:cNvSpPr>
            <a:spLocks noGrp="1"/>
          </p:cNvSpPr>
          <p:nvPr>
            <p:ph idx="1"/>
          </p:nvPr>
        </p:nvSpPr>
        <p:spPr>
          <a:xfrm>
            <a:off x="324000" y="1692000"/>
            <a:ext cx="4183142" cy="4469088"/>
          </a:xfrm>
        </p:spPr>
        <p:txBody>
          <a:bodyPr/>
          <a:lstStyle/>
          <a:p>
            <a:r>
              <a:rPr lang="en-US" dirty="0" smtClean="0"/>
              <a:t>Closeness is the average of the shortest distances to all other nodes in the graph</a:t>
            </a:r>
          </a:p>
          <a:p>
            <a:r>
              <a:rPr lang="en-US" dirty="0" smtClean="0"/>
              <a:t>The farness of a vertex with respect to a graph is the sum of its distances to every other vertex in the graph</a:t>
            </a:r>
          </a:p>
          <a:p>
            <a:r>
              <a:rPr lang="en-US" dirty="0" smtClean="0"/>
              <a:t>The closeness of a vertex is the inverse of its farness</a:t>
            </a:r>
          </a:p>
        </p:txBody>
      </p:sp>
      <p:grpSp>
        <p:nvGrpSpPr>
          <p:cNvPr id="39" name="Group 38"/>
          <p:cNvGrpSpPr/>
          <p:nvPr/>
        </p:nvGrpSpPr>
        <p:grpSpPr>
          <a:xfrm>
            <a:off x="4775120" y="2044958"/>
            <a:ext cx="3975382" cy="3422172"/>
            <a:chOff x="4728656" y="1533788"/>
            <a:chExt cx="3975382" cy="3422172"/>
          </a:xfrm>
        </p:grpSpPr>
        <p:grpSp>
          <p:nvGrpSpPr>
            <p:cNvPr id="40" name="Group 39"/>
            <p:cNvGrpSpPr/>
            <p:nvPr/>
          </p:nvGrpSpPr>
          <p:grpSpPr>
            <a:xfrm>
              <a:off x="4728656" y="1533788"/>
              <a:ext cx="3975382" cy="3422172"/>
              <a:chOff x="4418896" y="1905548"/>
              <a:chExt cx="3975382" cy="3422172"/>
            </a:xfrm>
          </p:grpSpPr>
          <p:sp>
            <p:nvSpPr>
              <p:cNvPr id="47" name="Oval 46"/>
              <p:cNvSpPr/>
              <p:nvPr/>
            </p:nvSpPr>
            <p:spPr bwMode="auto">
              <a:xfrm>
                <a:off x="7343607" y="1905548"/>
                <a:ext cx="376960"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E</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8" name="Oval 47"/>
              <p:cNvSpPr/>
              <p:nvPr/>
            </p:nvSpPr>
            <p:spPr bwMode="auto">
              <a:xfrm>
                <a:off x="4431523" y="2230828"/>
                <a:ext cx="38414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B</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9" name="Oval 48"/>
              <p:cNvSpPr/>
              <p:nvPr/>
            </p:nvSpPr>
            <p:spPr bwMode="auto">
              <a:xfrm>
                <a:off x="8018586" y="4817252"/>
                <a:ext cx="37569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F</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50" name="Oval 49"/>
              <p:cNvSpPr/>
              <p:nvPr/>
            </p:nvSpPr>
            <p:spPr bwMode="auto">
              <a:xfrm>
                <a:off x="6856519" y="3609065"/>
                <a:ext cx="421761"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D</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51" name="Oval 50"/>
              <p:cNvSpPr/>
              <p:nvPr/>
            </p:nvSpPr>
            <p:spPr bwMode="auto">
              <a:xfrm>
                <a:off x="5341984" y="3609065"/>
                <a:ext cx="42197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A</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52" name="Oval 51"/>
              <p:cNvSpPr/>
              <p:nvPr/>
            </p:nvSpPr>
            <p:spPr bwMode="auto">
              <a:xfrm>
                <a:off x="4418896" y="5003126"/>
                <a:ext cx="409399"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C</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grpSp>
        <p:cxnSp>
          <p:nvCxnSpPr>
            <p:cNvPr id="41" name="Straight Connector 40"/>
            <p:cNvCxnSpPr/>
            <p:nvPr/>
          </p:nvCxnSpPr>
          <p:spPr bwMode="auto">
            <a:xfrm flipV="1">
              <a:off x="5082471" y="3561899"/>
              <a:ext cx="780259" cy="1117003"/>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42" name="Straight Connector 41"/>
            <p:cNvCxnSpPr>
              <a:stCxn id="51" idx="0"/>
              <a:endCxn id="48" idx="5"/>
            </p:cNvCxnSpPr>
            <p:nvPr/>
          </p:nvCxnSpPr>
          <p:spPr bwMode="auto">
            <a:xfrm flipH="1" flipV="1">
              <a:off x="5069171" y="2136126"/>
              <a:ext cx="793559" cy="1101179"/>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43" name="Straight Connector 42"/>
            <p:cNvCxnSpPr>
              <a:stCxn id="52" idx="0"/>
              <a:endCxn id="48" idx="4"/>
            </p:cNvCxnSpPr>
            <p:nvPr/>
          </p:nvCxnSpPr>
          <p:spPr bwMode="auto">
            <a:xfrm flipV="1">
              <a:off x="4933356" y="2183662"/>
              <a:ext cx="0" cy="2447704"/>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44" name="Straight Connector 43"/>
            <p:cNvCxnSpPr>
              <a:stCxn id="50" idx="0"/>
              <a:endCxn id="47" idx="4"/>
            </p:cNvCxnSpPr>
            <p:nvPr/>
          </p:nvCxnSpPr>
          <p:spPr bwMode="auto">
            <a:xfrm flipV="1">
              <a:off x="7377160" y="1858382"/>
              <a:ext cx="464687" cy="1378923"/>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45" name="Straight Connector 44"/>
            <p:cNvCxnSpPr>
              <a:stCxn id="49" idx="0"/>
              <a:endCxn id="50" idx="5"/>
            </p:cNvCxnSpPr>
            <p:nvPr/>
          </p:nvCxnSpPr>
          <p:spPr bwMode="auto">
            <a:xfrm flipH="1" flipV="1">
              <a:off x="7526275" y="3514363"/>
              <a:ext cx="989917" cy="931129"/>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46" name="Straight Connector 45"/>
            <p:cNvCxnSpPr>
              <a:stCxn id="50" idx="2"/>
              <a:endCxn id="51" idx="6"/>
            </p:cNvCxnSpPr>
            <p:nvPr/>
          </p:nvCxnSpPr>
          <p:spPr bwMode="auto">
            <a:xfrm flipH="1">
              <a:off x="6073716" y="3399602"/>
              <a:ext cx="1092563" cy="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grpSp>
      <p:sp>
        <p:nvSpPr>
          <p:cNvPr id="53" name="TextBox 52"/>
          <p:cNvSpPr txBox="1"/>
          <p:nvPr/>
        </p:nvSpPr>
        <p:spPr>
          <a:xfrm>
            <a:off x="5554078" y="2942666"/>
            <a:ext cx="1132203" cy="369332"/>
          </a:xfrm>
          <a:prstGeom prst="rect">
            <a:avLst/>
          </a:prstGeom>
          <a:noFill/>
        </p:spPr>
        <p:txBody>
          <a:bodyPr wrap="square" rtlCol="0">
            <a:spAutoFit/>
          </a:bodyPr>
          <a:lstStyle/>
          <a:p>
            <a:r>
              <a:rPr lang="en-US" dirty="0" smtClean="0"/>
              <a:t>1 </a:t>
            </a:r>
            <a:r>
              <a:rPr lang="en-US" dirty="0" err="1" smtClean="0"/>
              <a:t>ms</a:t>
            </a:r>
            <a:endParaRPr lang="en-US" dirty="0"/>
          </a:p>
        </p:txBody>
      </p:sp>
      <p:sp>
        <p:nvSpPr>
          <p:cNvPr id="54" name="TextBox 53"/>
          <p:cNvSpPr txBox="1"/>
          <p:nvPr/>
        </p:nvSpPr>
        <p:spPr>
          <a:xfrm>
            <a:off x="4926025" y="3701637"/>
            <a:ext cx="1132203" cy="369332"/>
          </a:xfrm>
          <a:prstGeom prst="rect">
            <a:avLst/>
          </a:prstGeom>
          <a:noFill/>
        </p:spPr>
        <p:txBody>
          <a:bodyPr wrap="square" rtlCol="0">
            <a:spAutoFit/>
          </a:bodyPr>
          <a:lstStyle/>
          <a:p>
            <a:r>
              <a:rPr lang="en-US" dirty="0" smtClean="0"/>
              <a:t>3 </a:t>
            </a:r>
            <a:r>
              <a:rPr lang="en-US" dirty="0" err="1" smtClean="0"/>
              <a:t>ms</a:t>
            </a:r>
            <a:endParaRPr lang="en-US" dirty="0"/>
          </a:p>
        </p:txBody>
      </p:sp>
      <p:sp>
        <p:nvSpPr>
          <p:cNvPr id="55" name="TextBox 54"/>
          <p:cNvSpPr txBox="1"/>
          <p:nvPr/>
        </p:nvSpPr>
        <p:spPr>
          <a:xfrm>
            <a:off x="5554078" y="4414173"/>
            <a:ext cx="1132203" cy="369332"/>
          </a:xfrm>
          <a:prstGeom prst="rect">
            <a:avLst/>
          </a:prstGeom>
          <a:noFill/>
        </p:spPr>
        <p:txBody>
          <a:bodyPr wrap="square" rtlCol="0">
            <a:spAutoFit/>
          </a:bodyPr>
          <a:lstStyle/>
          <a:p>
            <a:r>
              <a:rPr lang="en-US" dirty="0" smtClean="0"/>
              <a:t>1 </a:t>
            </a:r>
            <a:r>
              <a:rPr lang="en-US" dirty="0" err="1" smtClean="0"/>
              <a:t>ms</a:t>
            </a:r>
            <a:endParaRPr lang="en-US" dirty="0"/>
          </a:p>
        </p:txBody>
      </p:sp>
      <p:sp>
        <p:nvSpPr>
          <p:cNvPr id="56" name="TextBox 55"/>
          <p:cNvSpPr txBox="1"/>
          <p:nvPr/>
        </p:nvSpPr>
        <p:spPr>
          <a:xfrm>
            <a:off x="6264309" y="3541440"/>
            <a:ext cx="1132203" cy="369332"/>
          </a:xfrm>
          <a:prstGeom prst="rect">
            <a:avLst/>
          </a:prstGeom>
          <a:noFill/>
        </p:spPr>
        <p:txBody>
          <a:bodyPr wrap="square" rtlCol="0">
            <a:spAutoFit/>
          </a:bodyPr>
          <a:lstStyle/>
          <a:p>
            <a:r>
              <a:rPr lang="en-US" dirty="0" smtClean="0"/>
              <a:t>1 </a:t>
            </a:r>
            <a:r>
              <a:rPr lang="en-US" dirty="0" err="1" smtClean="0"/>
              <a:t>ms</a:t>
            </a:r>
            <a:endParaRPr lang="en-US" dirty="0"/>
          </a:p>
        </p:txBody>
      </p:sp>
      <p:sp>
        <p:nvSpPr>
          <p:cNvPr id="57" name="TextBox 56"/>
          <p:cNvSpPr txBox="1"/>
          <p:nvPr/>
        </p:nvSpPr>
        <p:spPr>
          <a:xfrm>
            <a:off x="7808708" y="2942666"/>
            <a:ext cx="1132203" cy="369332"/>
          </a:xfrm>
          <a:prstGeom prst="rect">
            <a:avLst/>
          </a:prstGeom>
          <a:noFill/>
        </p:spPr>
        <p:txBody>
          <a:bodyPr wrap="square" rtlCol="0">
            <a:spAutoFit/>
          </a:bodyPr>
          <a:lstStyle/>
          <a:p>
            <a:r>
              <a:rPr lang="en-US" dirty="0" smtClean="0"/>
              <a:t>1 </a:t>
            </a:r>
            <a:r>
              <a:rPr lang="en-US" dirty="0" err="1" smtClean="0"/>
              <a:t>ms</a:t>
            </a:r>
            <a:endParaRPr lang="en-US" dirty="0"/>
          </a:p>
        </p:txBody>
      </p:sp>
      <p:sp>
        <p:nvSpPr>
          <p:cNvPr id="58" name="TextBox 57"/>
          <p:cNvSpPr txBox="1"/>
          <p:nvPr/>
        </p:nvSpPr>
        <p:spPr>
          <a:xfrm>
            <a:off x="7888311" y="4073069"/>
            <a:ext cx="1132203" cy="369332"/>
          </a:xfrm>
          <a:prstGeom prst="rect">
            <a:avLst/>
          </a:prstGeom>
          <a:noFill/>
        </p:spPr>
        <p:txBody>
          <a:bodyPr wrap="square" rtlCol="0">
            <a:spAutoFit/>
          </a:bodyPr>
          <a:lstStyle/>
          <a:p>
            <a:r>
              <a:rPr lang="en-US" dirty="0"/>
              <a:t>2</a:t>
            </a:r>
            <a:r>
              <a:rPr lang="en-US" dirty="0" smtClean="0"/>
              <a:t> </a:t>
            </a:r>
            <a:r>
              <a:rPr lang="en-US" dirty="0" err="1" smtClean="0"/>
              <a:t>ms</a:t>
            </a:r>
            <a:endParaRPr lang="en-US" dirty="0"/>
          </a:p>
        </p:txBody>
      </p:sp>
    </p:spTree>
    <p:extLst>
      <p:ext uri="{BB962C8B-B14F-4D97-AF65-F5344CB8AC3E}">
        <p14:creationId xmlns:p14="http://schemas.microsoft.com/office/powerpoint/2010/main" val="11770632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Closeness Centrality</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21</a:t>
            </a:fld>
            <a:endParaRPr lang="en-US" dirty="0"/>
          </a:p>
        </p:txBody>
      </p:sp>
      <p:sp>
        <p:nvSpPr>
          <p:cNvPr id="4" name="Content Placeholder 3"/>
          <p:cNvSpPr>
            <a:spLocks noGrp="1"/>
          </p:cNvSpPr>
          <p:nvPr>
            <p:ph idx="1"/>
          </p:nvPr>
        </p:nvSpPr>
        <p:spPr>
          <a:xfrm>
            <a:off x="324000" y="1692000"/>
            <a:ext cx="4183142" cy="4469088"/>
          </a:xfrm>
        </p:spPr>
        <p:txBody>
          <a:bodyPr/>
          <a:lstStyle/>
          <a:p>
            <a:r>
              <a:rPr lang="en-US" dirty="0" smtClean="0"/>
              <a:t>Closeness centrality of A</a:t>
            </a:r>
          </a:p>
          <a:p>
            <a:pPr lvl="1"/>
            <a:r>
              <a:rPr lang="en-US" dirty="0" smtClean="0"/>
              <a:t>A to B = 1 </a:t>
            </a:r>
            <a:r>
              <a:rPr lang="en-US" dirty="0" err="1" smtClean="0"/>
              <a:t>ms</a:t>
            </a:r>
            <a:endParaRPr lang="en-US" dirty="0" smtClean="0"/>
          </a:p>
          <a:p>
            <a:pPr lvl="1"/>
            <a:r>
              <a:rPr lang="en-US" dirty="0" smtClean="0"/>
              <a:t>A to C = 1 </a:t>
            </a:r>
            <a:r>
              <a:rPr lang="en-US" dirty="0" err="1" smtClean="0"/>
              <a:t>ms</a:t>
            </a:r>
            <a:endParaRPr lang="en-US" dirty="0" smtClean="0"/>
          </a:p>
          <a:p>
            <a:pPr lvl="1"/>
            <a:r>
              <a:rPr lang="en-US" dirty="0" smtClean="0"/>
              <a:t>A to D = 1 </a:t>
            </a:r>
            <a:r>
              <a:rPr lang="en-US" dirty="0" err="1" smtClean="0"/>
              <a:t>ms</a:t>
            </a:r>
            <a:endParaRPr lang="en-US" dirty="0" smtClean="0"/>
          </a:p>
          <a:p>
            <a:pPr lvl="1"/>
            <a:r>
              <a:rPr lang="en-US" dirty="0" smtClean="0"/>
              <a:t>A to E = 2 </a:t>
            </a:r>
            <a:r>
              <a:rPr lang="en-US" dirty="0" err="1" smtClean="0"/>
              <a:t>ms</a:t>
            </a:r>
            <a:endParaRPr lang="en-US" dirty="0" smtClean="0"/>
          </a:p>
          <a:p>
            <a:pPr lvl="1"/>
            <a:r>
              <a:rPr lang="en-US" dirty="0" smtClean="0"/>
              <a:t>A to F = 3 </a:t>
            </a:r>
            <a:r>
              <a:rPr lang="en-US" dirty="0" err="1" smtClean="0"/>
              <a:t>ms</a:t>
            </a:r>
            <a:endParaRPr lang="en-US" dirty="0" smtClean="0"/>
          </a:p>
          <a:p>
            <a:pPr lvl="1"/>
            <a:endParaRPr lang="en-US" dirty="0"/>
          </a:p>
          <a:p>
            <a:pPr lvl="1"/>
            <a:r>
              <a:rPr lang="en-US" dirty="0" smtClean="0"/>
              <a:t>CC(A) = 1.6 </a:t>
            </a:r>
            <a:r>
              <a:rPr lang="en-US" dirty="0" err="1" smtClean="0"/>
              <a:t>ms</a:t>
            </a:r>
            <a:endParaRPr lang="en-US" dirty="0" smtClean="0"/>
          </a:p>
        </p:txBody>
      </p:sp>
      <p:grpSp>
        <p:nvGrpSpPr>
          <p:cNvPr id="5" name="Group 4"/>
          <p:cNvGrpSpPr/>
          <p:nvPr/>
        </p:nvGrpSpPr>
        <p:grpSpPr>
          <a:xfrm>
            <a:off x="4775120" y="2044958"/>
            <a:ext cx="3975382" cy="3422172"/>
            <a:chOff x="4728656" y="1533788"/>
            <a:chExt cx="3975382" cy="3422172"/>
          </a:xfrm>
        </p:grpSpPr>
        <p:grpSp>
          <p:nvGrpSpPr>
            <p:cNvPr id="6" name="Group 5"/>
            <p:cNvGrpSpPr/>
            <p:nvPr/>
          </p:nvGrpSpPr>
          <p:grpSpPr>
            <a:xfrm>
              <a:off x="4728656" y="1533788"/>
              <a:ext cx="3975382" cy="3422172"/>
              <a:chOff x="4418896" y="1905548"/>
              <a:chExt cx="3975382" cy="3422172"/>
            </a:xfrm>
          </p:grpSpPr>
          <p:sp>
            <p:nvSpPr>
              <p:cNvPr id="13" name="Oval 12"/>
              <p:cNvSpPr/>
              <p:nvPr/>
            </p:nvSpPr>
            <p:spPr bwMode="auto">
              <a:xfrm>
                <a:off x="7343607" y="1905548"/>
                <a:ext cx="376960"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E</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4" name="Oval 13"/>
              <p:cNvSpPr/>
              <p:nvPr/>
            </p:nvSpPr>
            <p:spPr bwMode="auto">
              <a:xfrm>
                <a:off x="4431523" y="2230828"/>
                <a:ext cx="38414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B</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5" name="Oval 14"/>
              <p:cNvSpPr/>
              <p:nvPr/>
            </p:nvSpPr>
            <p:spPr bwMode="auto">
              <a:xfrm>
                <a:off x="8018586" y="4817252"/>
                <a:ext cx="37569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F</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6" name="Oval 15"/>
              <p:cNvSpPr/>
              <p:nvPr/>
            </p:nvSpPr>
            <p:spPr bwMode="auto">
              <a:xfrm>
                <a:off x="6856519" y="3609065"/>
                <a:ext cx="421761"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D</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7" name="Oval 16"/>
              <p:cNvSpPr/>
              <p:nvPr/>
            </p:nvSpPr>
            <p:spPr bwMode="auto">
              <a:xfrm>
                <a:off x="5341984" y="3609065"/>
                <a:ext cx="42197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A</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8" name="Oval 17"/>
              <p:cNvSpPr/>
              <p:nvPr/>
            </p:nvSpPr>
            <p:spPr bwMode="auto">
              <a:xfrm>
                <a:off x="4418896" y="5003126"/>
                <a:ext cx="409399"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C</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grpSp>
        <p:cxnSp>
          <p:nvCxnSpPr>
            <p:cNvPr id="7" name="Straight Connector 6"/>
            <p:cNvCxnSpPr/>
            <p:nvPr/>
          </p:nvCxnSpPr>
          <p:spPr bwMode="auto">
            <a:xfrm flipV="1">
              <a:off x="5082471" y="3561899"/>
              <a:ext cx="780259" cy="1117003"/>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8" name="Straight Connector 7"/>
            <p:cNvCxnSpPr>
              <a:stCxn id="17" idx="0"/>
              <a:endCxn id="14" idx="5"/>
            </p:cNvCxnSpPr>
            <p:nvPr/>
          </p:nvCxnSpPr>
          <p:spPr bwMode="auto">
            <a:xfrm flipH="1" flipV="1">
              <a:off x="5069171" y="2136126"/>
              <a:ext cx="793559" cy="1101179"/>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9" name="Straight Connector 8"/>
            <p:cNvCxnSpPr>
              <a:stCxn id="18" idx="0"/>
              <a:endCxn id="14" idx="4"/>
            </p:cNvCxnSpPr>
            <p:nvPr/>
          </p:nvCxnSpPr>
          <p:spPr bwMode="auto">
            <a:xfrm flipV="1">
              <a:off x="4933356" y="2183662"/>
              <a:ext cx="0" cy="2447704"/>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0" name="Straight Connector 9"/>
            <p:cNvCxnSpPr>
              <a:stCxn id="16" idx="0"/>
              <a:endCxn id="13" idx="4"/>
            </p:cNvCxnSpPr>
            <p:nvPr/>
          </p:nvCxnSpPr>
          <p:spPr bwMode="auto">
            <a:xfrm flipV="1">
              <a:off x="7377160" y="1858382"/>
              <a:ext cx="464687" cy="1378923"/>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1" name="Straight Connector 10"/>
            <p:cNvCxnSpPr>
              <a:stCxn id="15" idx="0"/>
              <a:endCxn id="16" idx="5"/>
            </p:cNvCxnSpPr>
            <p:nvPr/>
          </p:nvCxnSpPr>
          <p:spPr bwMode="auto">
            <a:xfrm flipH="1" flipV="1">
              <a:off x="7526275" y="3514363"/>
              <a:ext cx="989917" cy="931129"/>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2" name="Straight Connector 11"/>
            <p:cNvCxnSpPr>
              <a:stCxn id="16" idx="2"/>
              <a:endCxn id="17" idx="6"/>
            </p:cNvCxnSpPr>
            <p:nvPr/>
          </p:nvCxnSpPr>
          <p:spPr bwMode="auto">
            <a:xfrm flipH="1">
              <a:off x="6073716" y="3399602"/>
              <a:ext cx="1092563" cy="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grpSp>
      <p:sp>
        <p:nvSpPr>
          <p:cNvPr id="19" name="TextBox 18"/>
          <p:cNvSpPr txBox="1"/>
          <p:nvPr/>
        </p:nvSpPr>
        <p:spPr>
          <a:xfrm>
            <a:off x="5554078" y="2942666"/>
            <a:ext cx="1132203" cy="369332"/>
          </a:xfrm>
          <a:prstGeom prst="rect">
            <a:avLst/>
          </a:prstGeom>
          <a:noFill/>
        </p:spPr>
        <p:txBody>
          <a:bodyPr wrap="square" rtlCol="0">
            <a:spAutoFit/>
          </a:bodyPr>
          <a:lstStyle/>
          <a:p>
            <a:r>
              <a:rPr lang="en-US" dirty="0" smtClean="0"/>
              <a:t>1 </a:t>
            </a:r>
            <a:r>
              <a:rPr lang="en-US" dirty="0" err="1" smtClean="0"/>
              <a:t>ms</a:t>
            </a:r>
            <a:endParaRPr lang="en-US" dirty="0"/>
          </a:p>
        </p:txBody>
      </p:sp>
      <p:sp>
        <p:nvSpPr>
          <p:cNvPr id="20" name="TextBox 19"/>
          <p:cNvSpPr txBox="1"/>
          <p:nvPr/>
        </p:nvSpPr>
        <p:spPr>
          <a:xfrm>
            <a:off x="4926025" y="3701637"/>
            <a:ext cx="1132203" cy="369332"/>
          </a:xfrm>
          <a:prstGeom prst="rect">
            <a:avLst/>
          </a:prstGeom>
          <a:noFill/>
        </p:spPr>
        <p:txBody>
          <a:bodyPr wrap="square" rtlCol="0">
            <a:spAutoFit/>
          </a:bodyPr>
          <a:lstStyle/>
          <a:p>
            <a:r>
              <a:rPr lang="en-US" dirty="0" smtClean="0"/>
              <a:t>3 </a:t>
            </a:r>
            <a:r>
              <a:rPr lang="en-US" dirty="0" err="1" smtClean="0"/>
              <a:t>ms</a:t>
            </a:r>
            <a:endParaRPr lang="en-US" dirty="0"/>
          </a:p>
        </p:txBody>
      </p:sp>
      <p:sp>
        <p:nvSpPr>
          <p:cNvPr id="21" name="TextBox 20"/>
          <p:cNvSpPr txBox="1"/>
          <p:nvPr/>
        </p:nvSpPr>
        <p:spPr>
          <a:xfrm>
            <a:off x="5554078" y="4414173"/>
            <a:ext cx="1132203" cy="369332"/>
          </a:xfrm>
          <a:prstGeom prst="rect">
            <a:avLst/>
          </a:prstGeom>
          <a:noFill/>
        </p:spPr>
        <p:txBody>
          <a:bodyPr wrap="square" rtlCol="0">
            <a:spAutoFit/>
          </a:bodyPr>
          <a:lstStyle/>
          <a:p>
            <a:r>
              <a:rPr lang="en-US" dirty="0" smtClean="0"/>
              <a:t>1 </a:t>
            </a:r>
            <a:r>
              <a:rPr lang="en-US" dirty="0" err="1" smtClean="0"/>
              <a:t>ms</a:t>
            </a:r>
            <a:endParaRPr lang="en-US" dirty="0"/>
          </a:p>
        </p:txBody>
      </p:sp>
      <p:sp>
        <p:nvSpPr>
          <p:cNvPr id="22" name="TextBox 21"/>
          <p:cNvSpPr txBox="1"/>
          <p:nvPr/>
        </p:nvSpPr>
        <p:spPr>
          <a:xfrm>
            <a:off x="6264309" y="3541440"/>
            <a:ext cx="1132203" cy="369332"/>
          </a:xfrm>
          <a:prstGeom prst="rect">
            <a:avLst/>
          </a:prstGeom>
          <a:noFill/>
        </p:spPr>
        <p:txBody>
          <a:bodyPr wrap="square" rtlCol="0">
            <a:spAutoFit/>
          </a:bodyPr>
          <a:lstStyle/>
          <a:p>
            <a:r>
              <a:rPr lang="en-US" dirty="0" smtClean="0"/>
              <a:t>1 </a:t>
            </a:r>
            <a:r>
              <a:rPr lang="en-US" dirty="0" err="1" smtClean="0"/>
              <a:t>ms</a:t>
            </a:r>
            <a:endParaRPr lang="en-US" dirty="0"/>
          </a:p>
        </p:txBody>
      </p:sp>
      <p:sp>
        <p:nvSpPr>
          <p:cNvPr id="23" name="TextBox 22"/>
          <p:cNvSpPr txBox="1"/>
          <p:nvPr/>
        </p:nvSpPr>
        <p:spPr>
          <a:xfrm>
            <a:off x="7808708" y="2942666"/>
            <a:ext cx="1132203" cy="369332"/>
          </a:xfrm>
          <a:prstGeom prst="rect">
            <a:avLst/>
          </a:prstGeom>
          <a:noFill/>
        </p:spPr>
        <p:txBody>
          <a:bodyPr wrap="square" rtlCol="0">
            <a:spAutoFit/>
          </a:bodyPr>
          <a:lstStyle/>
          <a:p>
            <a:r>
              <a:rPr lang="en-US" dirty="0" smtClean="0"/>
              <a:t>1 </a:t>
            </a:r>
            <a:r>
              <a:rPr lang="en-US" dirty="0" err="1" smtClean="0"/>
              <a:t>ms</a:t>
            </a:r>
            <a:endParaRPr lang="en-US" dirty="0"/>
          </a:p>
        </p:txBody>
      </p:sp>
      <p:sp>
        <p:nvSpPr>
          <p:cNvPr id="24" name="TextBox 23"/>
          <p:cNvSpPr txBox="1"/>
          <p:nvPr/>
        </p:nvSpPr>
        <p:spPr>
          <a:xfrm>
            <a:off x="7888311" y="4073069"/>
            <a:ext cx="1132203" cy="369332"/>
          </a:xfrm>
          <a:prstGeom prst="rect">
            <a:avLst/>
          </a:prstGeom>
          <a:noFill/>
        </p:spPr>
        <p:txBody>
          <a:bodyPr wrap="square" rtlCol="0">
            <a:spAutoFit/>
          </a:bodyPr>
          <a:lstStyle/>
          <a:p>
            <a:r>
              <a:rPr lang="en-US" dirty="0"/>
              <a:t>2</a:t>
            </a:r>
            <a:r>
              <a:rPr lang="en-US" dirty="0" smtClean="0"/>
              <a:t> </a:t>
            </a:r>
            <a:r>
              <a:rPr lang="en-US" dirty="0" err="1" smtClean="0"/>
              <a:t>ms</a:t>
            </a:r>
            <a:endParaRPr lang="en-US" dirty="0"/>
          </a:p>
        </p:txBody>
      </p:sp>
    </p:spTree>
    <p:extLst>
      <p:ext uri="{BB962C8B-B14F-4D97-AF65-F5344CB8AC3E}">
        <p14:creationId xmlns:p14="http://schemas.microsoft.com/office/powerpoint/2010/main" val="488668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Eigenvector Centrality</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22</a:t>
            </a:fld>
            <a:endParaRPr lang="en-US" dirty="0"/>
          </a:p>
        </p:txBody>
      </p:sp>
      <p:sp>
        <p:nvSpPr>
          <p:cNvPr id="4" name="Content Placeholder 3"/>
          <p:cNvSpPr>
            <a:spLocks noGrp="1"/>
          </p:cNvSpPr>
          <p:nvPr>
            <p:ph idx="1"/>
          </p:nvPr>
        </p:nvSpPr>
        <p:spPr>
          <a:xfrm>
            <a:off x="324000" y="1692000"/>
            <a:ext cx="3792671" cy="4469088"/>
          </a:xfrm>
        </p:spPr>
        <p:txBody>
          <a:bodyPr/>
          <a:lstStyle/>
          <a:p>
            <a:r>
              <a:rPr lang="en-US" dirty="0" smtClean="0"/>
              <a:t>Eigenvector measures the popularity by looking at the quality of links</a:t>
            </a:r>
          </a:p>
          <a:p>
            <a:r>
              <a:rPr lang="en-US" dirty="0" smtClean="0"/>
              <a:t>Identifies whether a node is connected to influential nodes</a:t>
            </a:r>
            <a:endParaRPr lang="en-US" dirty="0"/>
          </a:p>
          <a:p>
            <a:pPr lvl="1"/>
            <a:r>
              <a:rPr lang="en-US" dirty="0" smtClean="0"/>
              <a:t>PageRank is an example</a:t>
            </a:r>
            <a:endParaRPr lang="en-US" dirty="0"/>
          </a:p>
        </p:txBody>
      </p:sp>
      <p:grpSp>
        <p:nvGrpSpPr>
          <p:cNvPr id="5" name="Group 4"/>
          <p:cNvGrpSpPr/>
          <p:nvPr/>
        </p:nvGrpSpPr>
        <p:grpSpPr>
          <a:xfrm>
            <a:off x="4116671" y="1533788"/>
            <a:ext cx="4756429" cy="4492887"/>
            <a:chOff x="3806911" y="1905548"/>
            <a:chExt cx="4756429" cy="4492887"/>
          </a:xfrm>
        </p:grpSpPr>
        <p:sp>
          <p:nvSpPr>
            <p:cNvPr id="6" name="Oval 5"/>
            <p:cNvSpPr/>
            <p:nvPr/>
          </p:nvSpPr>
          <p:spPr bwMode="auto">
            <a:xfrm>
              <a:off x="7344241" y="1905548"/>
              <a:ext cx="37569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F</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7" name="Oval 6"/>
            <p:cNvSpPr/>
            <p:nvPr/>
          </p:nvSpPr>
          <p:spPr bwMode="auto">
            <a:xfrm>
              <a:off x="6790826" y="5557674"/>
              <a:ext cx="322016"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I</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8" name="Oval 7"/>
            <p:cNvSpPr/>
            <p:nvPr/>
          </p:nvSpPr>
          <p:spPr bwMode="auto">
            <a:xfrm>
              <a:off x="4431523" y="2230828"/>
              <a:ext cx="38414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B</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9" name="Oval 8"/>
            <p:cNvSpPr/>
            <p:nvPr/>
          </p:nvSpPr>
          <p:spPr bwMode="auto">
            <a:xfrm>
              <a:off x="7997083" y="4817252"/>
              <a:ext cx="418697"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H</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0" name="Oval 9"/>
            <p:cNvSpPr/>
            <p:nvPr/>
          </p:nvSpPr>
          <p:spPr bwMode="auto">
            <a:xfrm>
              <a:off x="6878920" y="3609065"/>
              <a:ext cx="376960"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E</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1" name="Oval 10"/>
            <p:cNvSpPr/>
            <p:nvPr/>
          </p:nvSpPr>
          <p:spPr bwMode="auto">
            <a:xfrm>
              <a:off x="5341984" y="3609065"/>
              <a:ext cx="42197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A</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2" name="Oval 11"/>
            <p:cNvSpPr/>
            <p:nvPr/>
          </p:nvSpPr>
          <p:spPr bwMode="auto">
            <a:xfrm>
              <a:off x="8147285" y="3160202"/>
              <a:ext cx="41605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G</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3" name="Oval 12"/>
            <p:cNvSpPr/>
            <p:nvPr/>
          </p:nvSpPr>
          <p:spPr bwMode="auto">
            <a:xfrm>
              <a:off x="3806911" y="3407701"/>
              <a:ext cx="409399"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C</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4" name="Oval 13"/>
            <p:cNvSpPr/>
            <p:nvPr/>
          </p:nvSpPr>
          <p:spPr bwMode="auto">
            <a:xfrm>
              <a:off x="4412715" y="5003126"/>
              <a:ext cx="421761"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D</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cxnSp>
          <p:nvCxnSpPr>
            <p:cNvPr id="15" name="Straight Arrow Connector 14"/>
            <p:cNvCxnSpPr>
              <a:stCxn id="14" idx="7"/>
              <a:endCxn id="11" idx="4"/>
            </p:cNvCxnSpPr>
            <p:nvPr/>
          </p:nvCxnSpPr>
          <p:spPr bwMode="auto">
            <a:xfrm flipV="1">
              <a:off x="4772711" y="3933659"/>
              <a:ext cx="780259" cy="1117003"/>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6" name="Straight Arrow Connector 15"/>
            <p:cNvCxnSpPr>
              <a:stCxn id="13" idx="6"/>
              <a:endCxn id="11" idx="2"/>
            </p:cNvCxnSpPr>
            <p:nvPr/>
          </p:nvCxnSpPr>
          <p:spPr bwMode="auto">
            <a:xfrm>
              <a:off x="4216310" y="3569998"/>
              <a:ext cx="1125674" cy="201364"/>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7" name="Straight Arrow Connector 16"/>
            <p:cNvCxnSpPr>
              <a:stCxn id="8" idx="6"/>
              <a:endCxn id="11" idx="0"/>
            </p:cNvCxnSpPr>
            <p:nvPr/>
          </p:nvCxnSpPr>
          <p:spPr bwMode="auto">
            <a:xfrm>
              <a:off x="4815668" y="2393125"/>
              <a:ext cx="737302" cy="1215940"/>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8" name="Straight Arrow Connector 17"/>
            <p:cNvCxnSpPr>
              <a:stCxn id="6" idx="4"/>
              <a:endCxn id="10" idx="0"/>
            </p:cNvCxnSpPr>
            <p:nvPr/>
          </p:nvCxnSpPr>
          <p:spPr bwMode="auto">
            <a:xfrm flipH="1">
              <a:off x="7067400" y="2230142"/>
              <a:ext cx="464687" cy="1378923"/>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19" name="Straight Arrow Connector 18"/>
            <p:cNvCxnSpPr>
              <a:stCxn id="12" idx="2"/>
              <a:endCxn id="10" idx="7"/>
            </p:cNvCxnSpPr>
            <p:nvPr/>
          </p:nvCxnSpPr>
          <p:spPr bwMode="auto">
            <a:xfrm flipH="1">
              <a:off x="7200675" y="3322499"/>
              <a:ext cx="946610" cy="334102"/>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20" name="Straight Arrow Connector 19"/>
            <p:cNvCxnSpPr>
              <a:stCxn id="9" idx="1"/>
              <a:endCxn id="10" idx="5"/>
            </p:cNvCxnSpPr>
            <p:nvPr/>
          </p:nvCxnSpPr>
          <p:spPr bwMode="auto">
            <a:xfrm flipH="1" flipV="1">
              <a:off x="7200675" y="3886123"/>
              <a:ext cx="857725" cy="978665"/>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21" name="Straight Arrow Connector 20"/>
            <p:cNvCxnSpPr>
              <a:stCxn id="7" idx="0"/>
              <a:endCxn id="10" idx="4"/>
            </p:cNvCxnSpPr>
            <p:nvPr/>
          </p:nvCxnSpPr>
          <p:spPr bwMode="auto">
            <a:xfrm flipV="1">
              <a:off x="6951834" y="3933659"/>
              <a:ext cx="115566" cy="1624015"/>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22" name="Straight Arrow Connector 21"/>
            <p:cNvCxnSpPr>
              <a:stCxn id="10" idx="2"/>
              <a:endCxn id="11" idx="6"/>
            </p:cNvCxnSpPr>
            <p:nvPr/>
          </p:nvCxnSpPr>
          <p:spPr bwMode="auto">
            <a:xfrm flipH="1">
              <a:off x="5763956" y="3771362"/>
              <a:ext cx="1114964" cy="0"/>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sp>
          <p:nvSpPr>
            <p:cNvPr id="24" name="Oval 23"/>
            <p:cNvSpPr/>
            <p:nvPr/>
          </p:nvSpPr>
          <p:spPr bwMode="auto">
            <a:xfrm>
              <a:off x="6001897" y="6073841"/>
              <a:ext cx="363048"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J</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cxnSp>
          <p:nvCxnSpPr>
            <p:cNvPr id="25" name="Straight Arrow Connector 24"/>
            <p:cNvCxnSpPr>
              <a:stCxn id="24" idx="6"/>
              <a:endCxn id="7" idx="3"/>
            </p:cNvCxnSpPr>
            <p:nvPr/>
          </p:nvCxnSpPr>
          <p:spPr bwMode="auto">
            <a:xfrm flipV="1">
              <a:off x="6364945" y="5834732"/>
              <a:ext cx="473039" cy="401406"/>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grpSp>
    </p:spTree>
    <p:extLst>
      <p:ext uri="{BB962C8B-B14F-4D97-AF65-F5344CB8AC3E}">
        <p14:creationId xmlns:p14="http://schemas.microsoft.com/office/powerpoint/2010/main" val="2266924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 Measures Tell Me?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23</a:t>
            </a:fld>
            <a:endParaRPr lang="en-US" dirty="0"/>
          </a:p>
        </p:txBody>
      </p:sp>
      <p:sp>
        <p:nvSpPr>
          <p:cNvPr id="4" name="Content Placeholder 3"/>
          <p:cNvSpPr>
            <a:spLocks noGrp="1"/>
          </p:cNvSpPr>
          <p:nvPr>
            <p:ph idx="1"/>
          </p:nvPr>
        </p:nvSpPr>
        <p:spPr/>
        <p:txBody>
          <a:bodyPr/>
          <a:lstStyle/>
          <a:p>
            <a:r>
              <a:rPr lang="en-US" b="1" dirty="0" smtClean="0"/>
              <a:t>Degree</a:t>
            </a:r>
            <a:r>
              <a:rPr lang="en-US" dirty="0" smtClean="0"/>
              <a:t>: exposure to the network, opportunity to directly influence</a:t>
            </a:r>
          </a:p>
          <a:p>
            <a:r>
              <a:rPr lang="en-US" b="1" dirty="0" err="1" smtClean="0"/>
              <a:t>Betweenness</a:t>
            </a:r>
            <a:r>
              <a:rPr lang="en-US" dirty="0" smtClean="0"/>
              <a:t>: informal power, gate keeping, brokering, controls flow of browsing</a:t>
            </a:r>
          </a:p>
          <a:p>
            <a:r>
              <a:rPr lang="en-US" b="1" dirty="0" smtClean="0"/>
              <a:t>Closeness</a:t>
            </a:r>
            <a:r>
              <a:rPr lang="en-US" dirty="0" smtClean="0"/>
              <a:t>: estimates time to receive information, indirect influence, point of rapid diffusion</a:t>
            </a:r>
          </a:p>
          <a:p>
            <a:r>
              <a:rPr lang="en-US" b="1" dirty="0" smtClean="0"/>
              <a:t>Eigenvector</a:t>
            </a:r>
            <a:r>
              <a:rPr lang="en-US" dirty="0" smtClean="0"/>
              <a:t>: connected to influential nodes of high degree, “not what you know but who you know”</a:t>
            </a:r>
            <a:endParaRPr lang="en-US" dirty="0"/>
          </a:p>
        </p:txBody>
      </p:sp>
    </p:spTree>
    <p:extLst>
      <p:ext uri="{BB962C8B-B14F-4D97-AF65-F5344CB8AC3E}">
        <p14:creationId xmlns:p14="http://schemas.microsoft.com/office/powerpoint/2010/main" val="39985847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Google’s PageRank Algorithm</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24</a:t>
            </a:fld>
            <a:endParaRPr lang="en-US" dirty="0"/>
          </a:p>
        </p:txBody>
      </p:sp>
      <p:sp>
        <p:nvSpPr>
          <p:cNvPr id="4" name="Content Placeholder 3"/>
          <p:cNvSpPr>
            <a:spLocks noGrp="1"/>
          </p:cNvSpPr>
          <p:nvPr>
            <p:ph idx="1"/>
          </p:nvPr>
        </p:nvSpPr>
        <p:spPr/>
        <p:txBody>
          <a:bodyPr/>
          <a:lstStyle/>
          <a:p>
            <a:r>
              <a:rPr lang="en-US" dirty="0" smtClean="0"/>
              <a:t>Number of links</a:t>
            </a:r>
          </a:p>
          <a:p>
            <a:pPr lvl="1"/>
            <a:r>
              <a:rPr lang="en-US" dirty="0" smtClean="0"/>
              <a:t>Pages with more in links rank higher, than a page fewer in links</a:t>
            </a:r>
          </a:p>
          <a:p>
            <a:r>
              <a:rPr lang="en-US" dirty="0" smtClean="0"/>
              <a:t>Link Quality</a:t>
            </a:r>
          </a:p>
          <a:p>
            <a:pPr lvl="1"/>
            <a:r>
              <a:rPr lang="en-US" dirty="0" smtClean="0"/>
              <a:t>A link from an important page is worth more than many links from relatively unknown sites</a:t>
            </a:r>
          </a:p>
          <a:p>
            <a:r>
              <a:rPr lang="en-US" dirty="0"/>
              <a:t>Link </a:t>
            </a:r>
            <a:r>
              <a:rPr lang="en-US" dirty="0" smtClean="0"/>
              <a:t>Context</a:t>
            </a:r>
            <a:endParaRPr lang="en-US" dirty="0"/>
          </a:p>
          <a:p>
            <a:pPr lvl="1"/>
            <a:r>
              <a:rPr lang="en-US" dirty="0"/>
              <a:t>The text in and around </a:t>
            </a:r>
            <a:r>
              <a:rPr lang="en-US" dirty="0" smtClean="0"/>
              <a:t>out links </a:t>
            </a:r>
            <a:r>
              <a:rPr lang="en-US" dirty="0"/>
              <a:t>relates to the page they point at. </a:t>
            </a:r>
            <a:endParaRPr lang="en-US" dirty="0" smtClean="0"/>
          </a:p>
          <a:p>
            <a:pPr lvl="1"/>
            <a:r>
              <a:rPr lang="en-US" dirty="0" smtClean="0"/>
              <a:t>Ranking </a:t>
            </a:r>
            <a:r>
              <a:rPr lang="en-US" dirty="0"/>
              <a:t>boosts on text styles</a:t>
            </a:r>
          </a:p>
          <a:p>
            <a:pPr lvl="1"/>
            <a:endParaRPr lang="en-US" dirty="0"/>
          </a:p>
        </p:txBody>
      </p:sp>
      <p:sp>
        <p:nvSpPr>
          <p:cNvPr id="5" name="TextBox 4"/>
          <p:cNvSpPr txBox="1"/>
          <p:nvPr/>
        </p:nvSpPr>
        <p:spPr>
          <a:xfrm>
            <a:off x="3996023" y="805456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637642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 Original Formula</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25</a:t>
            </a:fld>
            <a:endParaRPr lang="en-US" dirty="0"/>
          </a:p>
        </p:txBody>
      </p:sp>
      <p:sp>
        <p:nvSpPr>
          <p:cNvPr id="4" name="Content Placeholder 3"/>
          <p:cNvSpPr>
            <a:spLocks noGrp="1"/>
          </p:cNvSpPr>
          <p:nvPr>
            <p:ph idx="1"/>
          </p:nvPr>
        </p:nvSpPr>
        <p:spPr/>
        <p:txBody>
          <a:bodyPr/>
          <a:lstStyle/>
          <a:p>
            <a:r>
              <a:rPr lang="en-US" dirty="0" smtClean="0"/>
              <a:t>PageRank (</a:t>
            </a:r>
            <a:r>
              <a:rPr lang="en-US" i="1" dirty="0" smtClean="0"/>
              <a:t>PR</a:t>
            </a:r>
            <a:r>
              <a:rPr lang="en-US" dirty="0" smtClean="0"/>
              <a:t>) of page u is given by the summation of the PR of all pages in the set of all pages linking to page </a:t>
            </a:r>
            <a:r>
              <a:rPr lang="en-US" i="1" dirty="0" smtClean="0"/>
              <a:t>u</a:t>
            </a:r>
            <a:r>
              <a:rPr lang="en-US" dirty="0" smtClean="0"/>
              <a:t> </a:t>
            </a:r>
            <a:r>
              <a:rPr lang="en-US" dirty="0"/>
              <a:t>(</a:t>
            </a:r>
            <a:r>
              <a:rPr lang="en-US" i="1" dirty="0" err="1"/>
              <a:t>v∈</a:t>
            </a:r>
            <a:r>
              <a:rPr lang="en-US" i="1" dirty="0" err="1" smtClean="0"/>
              <a:t>B</a:t>
            </a:r>
            <a:r>
              <a:rPr lang="en-US" i="1" baseline="-25000" dirty="0" err="1" smtClean="0"/>
              <a:t>u</a:t>
            </a:r>
            <a:r>
              <a:rPr lang="en-US" dirty="0" smtClean="0"/>
              <a:t>), divided by the number of </a:t>
            </a:r>
            <a:r>
              <a:rPr lang="en-US" i="1" dirty="0" smtClean="0"/>
              <a:t>L(v)</a:t>
            </a:r>
            <a:r>
              <a:rPr lang="en-US" dirty="0" smtClean="0"/>
              <a:t> of links from page </a:t>
            </a:r>
            <a:r>
              <a:rPr lang="en-US" i="1" dirty="0" smtClean="0"/>
              <a:t>v</a:t>
            </a:r>
          </a:p>
          <a:p>
            <a:pPr marL="360000" lvl="1" indent="0">
              <a:buNone/>
            </a:pPr>
            <a:endParaRPr lang="en-US" dirty="0" smtClean="0"/>
          </a:p>
          <a:p>
            <a:pPr marL="360000" lvl="1" indent="0">
              <a:buNone/>
            </a:pPr>
            <a:endParaRPr lang="en-US" dirty="0" smtClean="0"/>
          </a:p>
          <a:p>
            <a:pPr marL="360000" lvl="1" indent="0">
              <a:buNone/>
            </a:pPr>
            <a:endParaRPr lang="en-US" dirty="0" smtClean="0"/>
          </a:p>
          <a:p>
            <a:r>
              <a:rPr lang="en-US" dirty="0" smtClean="0"/>
              <a:t>Iterative formula, starting with rank </a:t>
            </a:r>
            <a:r>
              <a:rPr lang="en-US" i="1" dirty="0" smtClean="0"/>
              <a:t>1/n</a:t>
            </a:r>
            <a:r>
              <a:rPr lang="en-US" dirty="0" smtClean="0"/>
              <a:t> for all </a:t>
            </a:r>
            <a:r>
              <a:rPr lang="en-US" i="1" dirty="0" smtClean="0"/>
              <a:t>n</a:t>
            </a:r>
            <a:r>
              <a:rPr lang="en-US" dirty="0" smtClean="0"/>
              <a:t> pages</a:t>
            </a:r>
            <a:endParaRPr lang="en-US" dirty="0"/>
          </a:p>
        </p:txBody>
      </p:sp>
      <p:pic>
        <p:nvPicPr>
          <p:cNvPr id="5" name="Picture 4" descr="Screen Shot 2017-11-19 at 20.03.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459" y="3144376"/>
            <a:ext cx="2806700" cy="952500"/>
          </a:xfrm>
          <a:prstGeom prst="rect">
            <a:avLst/>
          </a:prstGeom>
        </p:spPr>
      </p:pic>
    </p:spTree>
    <p:extLst>
      <p:ext uri="{BB962C8B-B14F-4D97-AF65-F5344CB8AC3E}">
        <p14:creationId xmlns:p14="http://schemas.microsoft.com/office/powerpoint/2010/main" val="2877170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 Surfer Model</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26</a:t>
            </a:fld>
            <a:endParaRPr lang="en-US" dirty="0"/>
          </a:p>
        </p:txBody>
      </p:sp>
      <p:sp>
        <p:nvSpPr>
          <p:cNvPr id="4" name="Content Placeholder 3"/>
          <p:cNvSpPr>
            <a:spLocks noGrp="1"/>
          </p:cNvSpPr>
          <p:nvPr>
            <p:ph idx="1"/>
          </p:nvPr>
        </p:nvSpPr>
        <p:spPr/>
        <p:txBody>
          <a:bodyPr/>
          <a:lstStyle/>
          <a:p>
            <a:r>
              <a:rPr lang="en-US" dirty="0" smtClean="0"/>
              <a:t>Usage simulation</a:t>
            </a:r>
          </a:p>
          <a:p>
            <a:pPr lvl="1"/>
            <a:r>
              <a:rPr lang="en-US" dirty="0" smtClean="0"/>
              <a:t>Based on a model of a Web surfer who follows links and makes occasional haphazard jumps</a:t>
            </a:r>
            <a:endParaRPr lang="en-US" dirty="0"/>
          </a:p>
          <a:p>
            <a:r>
              <a:rPr lang="en-US" dirty="0" smtClean="0"/>
              <a:t>User randomly navigates</a:t>
            </a:r>
          </a:p>
          <a:p>
            <a:pPr lvl="1"/>
            <a:r>
              <a:rPr lang="en-US" dirty="0" smtClean="0"/>
              <a:t>Jumps to random page with probability </a:t>
            </a:r>
            <a:r>
              <a:rPr lang="en-US" i="1" dirty="0" smtClean="0"/>
              <a:t>p</a:t>
            </a:r>
          </a:p>
          <a:p>
            <a:pPr lvl="1"/>
            <a:r>
              <a:rPr lang="en-US" dirty="0" smtClean="0"/>
              <a:t>Follows a random hyperlink with </a:t>
            </a:r>
            <a:r>
              <a:rPr lang="en-US" dirty="0"/>
              <a:t>probability </a:t>
            </a:r>
            <a:r>
              <a:rPr lang="en-US" i="1" dirty="0" smtClean="0"/>
              <a:t>1-p</a:t>
            </a:r>
          </a:p>
          <a:p>
            <a:pPr lvl="1"/>
            <a:r>
              <a:rPr lang="en-US" dirty="0" smtClean="0"/>
              <a:t>Never goes back to a previously visited page</a:t>
            </a:r>
          </a:p>
        </p:txBody>
      </p:sp>
    </p:spTree>
    <p:extLst>
      <p:ext uri="{BB962C8B-B14F-4D97-AF65-F5344CB8AC3E}">
        <p14:creationId xmlns:p14="http://schemas.microsoft.com/office/powerpoint/2010/main" val="258352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and PageRank</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27</a:t>
            </a:fld>
            <a:endParaRPr lang="en-US" dirty="0"/>
          </a:p>
        </p:txBody>
      </p:sp>
      <p:sp>
        <p:nvSpPr>
          <p:cNvPr id="4" name="Content Placeholder 3"/>
          <p:cNvSpPr>
            <a:spLocks noGrp="1"/>
          </p:cNvSpPr>
          <p:nvPr>
            <p:ph idx="1"/>
          </p:nvPr>
        </p:nvSpPr>
        <p:spPr/>
        <p:txBody>
          <a:bodyPr/>
          <a:lstStyle/>
          <a:p>
            <a:r>
              <a:rPr lang="en-US" dirty="0" smtClean="0"/>
              <a:t>PageRank was the first ranking algorithm and most well known</a:t>
            </a:r>
          </a:p>
          <a:p>
            <a:r>
              <a:rPr lang="en-US" dirty="0" smtClean="0"/>
              <a:t>Today PageRank is not the only algorithm used</a:t>
            </a:r>
          </a:p>
          <a:p>
            <a:r>
              <a:rPr lang="en-US" dirty="0" smtClean="0"/>
              <a:t>PageRank score used to be available through the browser</a:t>
            </a:r>
          </a:p>
          <a:p>
            <a:endParaRPr lang="en-US" dirty="0"/>
          </a:p>
          <a:p>
            <a:endParaRPr lang="en-US" dirty="0" smtClean="0"/>
          </a:p>
          <a:p>
            <a:endParaRPr lang="en-US" dirty="0" smtClean="0"/>
          </a:p>
          <a:p>
            <a:r>
              <a:rPr lang="en-US" dirty="0" smtClean="0"/>
              <a:t>PageRank can and was </a:t>
            </a:r>
            <a:r>
              <a:rPr lang="en-US" dirty="0" err="1" smtClean="0"/>
              <a:t>gamified</a:t>
            </a:r>
            <a:r>
              <a:rPr lang="en-US" dirty="0" smtClean="0"/>
              <a:t> </a:t>
            </a:r>
            <a:endParaRPr lang="en-US" dirty="0"/>
          </a:p>
        </p:txBody>
      </p:sp>
      <p:pic>
        <p:nvPicPr>
          <p:cNvPr id="5" name="Picture 4" descr="PageRan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955" y="3790126"/>
            <a:ext cx="2220657" cy="1667511"/>
          </a:xfrm>
          <a:prstGeom prst="rect">
            <a:avLst/>
          </a:prstGeom>
        </p:spPr>
      </p:pic>
    </p:spTree>
    <p:extLst>
      <p:ext uri="{BB962C8B-B14F-4D97-AF65-F5344CB8AC3E}">
        <p14:creationId xmlns:p14="http://schemas.microsoft.com/office/powerpoint/2010/main" val="411293445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Does the Web Look Like?</a:t>
            </a:r>
            <a:endParaRPr lang="en-GB" dirty="0"/>
          </a:p>
        </p:txBody>
      </p:sp>
      <p:sp>
        <p:nvSpPr>
          <p:cNvPr id="3" name="Subtitle 2"/>
          <p:cNvSpPr>
            <a:spLocks noGrp="1"/>
          </p:cNvSpPr>
          <p:nvPr>
            <p:ph type="subTitle" idx="1"/>
          </p:nvPr>
        </p:nvSpPr>
        <p:spPr/>
        <p:txBody>
          <a:bodyPr/>
          <a:lstStyle/>
          <a:p>
            <a:endParaRPr lang="en-GB" dirty="0"/>
          </a:p>
        </p:txBody>
      </p:sp>
      <p:sp>
        <p:nvSpPr>
          <p:cNvPr id="4" name="Text Placeholder 3"/>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26872947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dirty="0" smtClean="0"/>
              <a:t>Does </a:t>
            </a:r>
            <a:r>
              <a:rPr lang="en-US" dirty="0"/>
              <a:t>the Web </a:t>
            </a:r>
            <a:r>
              <a:rPr lang="en-US" dirty="0" smtClean="0"/>
              <a:t>Look Like</a:t>
            </a:r>
            <a:r>
              <a:rPr lang="en-US" dirty="0"/>
              <a:t>?</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29</a:t>
            </a:fld>
            <a:endParaRPr lang="en-US" dirty="0"/>
          </a:p>
        </p:txBody>
      </p:sp>
      <p:sp>
        <p:nvSpPr>
          <p:cNvPr id="4" name="Content Placeholder 3"/>
          <p:cNvSpPr>
            <a:spLocks noGrp="1"/>
          </p:cNvSpPr>
          <p:nvPr>
            <p:ph idx="1"/>
          </p:nvPr>
        </p:nvSpPr>
        <p:spPr/>
        <p:txBody>
          <a:bodyPr/>
          <a:lstStyle/>
          <a:p>
            <a:r>
              <a:rPr lang="en-US" dirty="0" smtClean="0"/>
              <a:t>Experimental Observations [</a:t>
            </a:r>
            <a:r>
              <a:rPr lang="en-US" dirty="0" err="1" smtClean="0"/>
              <a:t>Barabasi</a:t>
            </a:r>
            <a:r>
              <a:rPr lang="en-US" dirty="0" smtClean="0"/>
              <a:t>, Albert (1999)]</a:t>
            </a:r>
          </a:p>
          <a:p>
            <a:pPr lvl="1"/>
            <a:r>
              <a:rPr lang="en-US" dirty="0" smtClean="0"/>
              <a:t>Sparse graph</a:t>
            </a:r>
          </a:p>
          <a:p>
            <a:pPr lvl="1"/>
            <a:r>
              <a:rPr lang="en-US" dirty="0" smtClean="0"/>
              <a:t>Power law</a:t>
            </a:r>
          </a:p>
          <a:p>
            <a:pPr lvl="1"/>
            <a:r>
              <a:rPr lang="en-US" dirty="0"/>
              <a:t>Small world </a:t>
            </a:r>
            <a:r>
              <a:rPr lang="en-US" dirty="0" smtClean="0"/>
              <a:t>network</a:t>
            </a:r>
          </a:p>
          <a:p>
            <a:r>
              <a:rPr lang="en-US" dirty="0" smtClean="0">
                <a:solidFill>
                  <a:srgbClr val="7F7F7F"/>
                </a:solidFill>
              </a:rPr>
              <a:t>The Shape of the Web [</a:t>
            </a:r>
            <a:r>
              <a:rPr lang="en-US" dirty="0" err="1" smtClean="0">
                <a:solidFill>
                  <a:srgbClr val="7F7F7F"/>
                </a:solidFill>
              </a:rPr>
              <a:t>Broder</a:t>
            </a:r>
            <a:r>
              <a:rPr lang="en-US" dirty="0" smtClean="0">
                <a:solidFill>
                  <a:srgbClr val="7F7F7F"/>
                </a:solidFill>
              </a:rPr>
              <a:t> et al (2000)]</a:t>
            </a:r>
          </a:p>
          <a:p>
            <a:r>
              <a:rPr lang="en-US" dirty="0" smtClean="0">
                <a:solidFill>
                  <a:srgbClr val="7F7F7F"/>
                </a:solidFill>
              </a:rPr>
              <a:t>2005 what the web looks like</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9844408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Web Structured?</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a:t>
            </a:fld>
            <a:endParaRPr lang="en-US" dirty="0"/>
          </a:p>
        </p:txBody>
      </p:sp>
      <p:pic>
        <p:nvPicPr>
          <p:cNvPr id="5" name="Picture 4" descr="Screen Shot 2017-11-01 at 15.15.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55" y="1955235"/>
            <a:ext cx="2488711" cy="1935862"/>
          </a:xfrm>
          <a:prstGeom prst="rect">
            <a:avLst/>
          </a:prstGeom>
        </p:spPr>
      </p:pic>
      <p:pic>
        <p:nvPicPr>
          <p:cNvPr id="6" name="Picture 5" descr="Screen Shot 2017-11-01 at 15.16.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107" y="2104804"/>
            <a:ext cx="2644716" cy="2072049"/>
          </a:xfrm>
          <a:prstGeom prst="rect">
            <a:avLst/>
          </a:prstGeom>
        </p:spPr>
      </p:pic>
      <p:cxnSp>
        <p:nvCxnSpPr>
          <p:cNvPr id="8" name="Straight Arrow Connector 7"/>
          <p:cNvCxnSpPr>
            <a:endCxn id="6" idx="1"/>
          </p:cNvCxnSpPr>
          <p:nvPr/>
        </p:nvCxnSpPr>
        <p:spPr bwMode="auto">
          <a:xfrm>
            <a:off x="2989273" y="3140829"/>
            <a:ext cx="2849834" cy="0"/>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sp>
        <p:nvSpPr>
          <p:cNvPr id="10" name="TextBox 9"/>
          <p:cNvSpPr txBox="1"/>
          <p:nvPr/>
        </p:nvSpPr>
        <p:spPr>
          <a:xfrm>
            <a:off x="3655276" y="2633229"/>
            <a:ext cx="1796661" cy="369332"/>
          </a:xfrm>
          <a:prstGeom prst="rect">
            <a:avLst/>
          </a:prstGeom>
          <a:noFill/>
        </p:spPr>
        <p:txBody>
          <a:bodyPr wrap="square" rtlCol="0">
            <a:spAutoFit/>
          </a:bodyPr>
          <a:lstStyle/>
          <a:p>
            <a:r>
              <a:rPr lang="en-US" dirty="0" smtClean="0"/>
              <a:t>hyperlink</a:t>
            </a:r>
            <a:endParaRPr lang="en-US" dirty="0"/>
          </a:p>
        </p:txBody>
      </p:sp>
    </p:spTree>
    <p:extLst>
      <p:ext uri="{BB962C8B-B14F-4D97-AF65-F5344CB8AC3E}">
        <p14:creationId xmlns:p14="http://schemas.microsoft.com/office/powerpoint/2010/main" val="21462211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World Network</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30</a:t>
            </a:fld>
            <a:endParaRPr lang="en-US" dirty="0"/>
          </a:p>
        </p:txBody>
      </p:sp>
      <p:sp>
        <p:nvSpPr>
          <p:cNvPr id="4" name="Content Placeholder 3"/>
          <p:cNvSpPr>
            <a:spLocks noGrp="1"/>
          </p:cNvSpPr>
          <p:nvPr>
            <p:ph idx="1"/>
          </p:nvPr>
        </p:nvSpPr>
        <p:spPr/>
        <p:txBody>
          <a:bodyPr/>
          <a:lstStyle/>
          <a:p>
            <a:r>
              <a:rPr lang="en-US" b="1" dirty="0" smtClean="0"/>
              <a:t>Six </a:t>
            </a:r>
            <a:r>
              <a:rPr lang="en-US" b="1" dirty="0"/>
              <a:t>D</a:t>
            </a:r>
            <a:r>
              <a:rPr lang="en-US" b="1" dirty="0" smtClean="0"/>
              <a:t>egrees of Separation </a:t>
            </a:r>
            <a:r>
              <a:rPr lang="en-US" dirty="0" smtClean="0"/>
              <a:t>is a theory that everyone is 6 or fewer steps away from any other person in the world</a:t>
            </a:r>
            <a:endParaRPr lang="en-US" dirty="0"/>
          </a:p>
          <a:p>
            <a:r>
              <a:rPr lang="en-US" dirty="0" smtClean="0"/>
              <a:t>Experiment by Stanley </a:t>
            </a:r>
            <a:r>
              <a:rPr lang="en-US" dirty="0" err="1" smtClean="0"/>
              <a:t>Milgram</a:t>
            </a:r>
            <a:r>
              <a:rPr lang="en-US" dirty="0" smtClean="0"/>
              <a:t> in the 1960</a:t>
            </a:r>
          </a:p>
          <a:p>
            <a:pPr lvl="1"/>
            <a:r>
              <a:rPr lang="en-US" dirty="0" smtClean="0"/>
              <a:t>300 letters</a:t>
            </a:r>
          </a:p>
          <a:p>
            <a:pPr lvl="1"/>
            <a:r>
              <a:rPr lang="en-US" dirty="0" smtClean="0"/>
              <a:t>Sent to intermediary person on a first name basis</a:t>
            </a:r>
          </a:p>
          <a:p>
            <a:pPr lvl="1"/>
            <a:r>
              <a:rPr lang="en-US" dirty="0" smtClean="0"/>
              <a:t>64 made it</a:t>
            </a:r>
          </a:p>
          <a:p>
            <a:pPr lvl="1"/>
            <a:r>
              <a:rPr lang="en-US" dirty="0" smtClean="0"/>
              <a:t>Average hops of 5.2 intermediaries </a:t>
            </a:r>
          </a:p>
        </p:txBody>
      </p:sp>
    </p:spTree>
    <p:extLst>
      <p:ext uri="{BB962C8B-B14F-4D97-AF65-F5344CB8AC3E}">
        <p14:creationId xmlns:p14="http://schemas.microsoft.com/office/powerpoint/2010/main" val="33727705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World Network - </a:t>
            </a:r>
            <a:r>
              <a:rPr lang="en-US" dirty="0" err="1" smtClean="0"/>
              <a:t>Erdos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31</a:t>
            </a:fld>
            <a:endParaRPr lang="en-US" dirty="0"/>
          </a:p>
        </p:txBody>
      </p:sp>
      <p:pic>
        <p:nvPicPr>
          <p:cNvPr id="7" name="Content Placeholder 6" descr="Screen Shot 2018-11-19 at 15.03.58.png"/>
          <p:cNvPicPr>
            <a:picLocks noGrp="1" noChangeAspect="1"/>
          </p:cNvPicPr>
          <p:nvPr>
            <p:ph idx="1"/>
          </p:nvPr>
        </p:nvPicPr>
        <p:blipFill>
          <a:blip r:embed="rId3">
            <a:extLst>
              <a:ext uri="{28A0092B-C50C-407E-A947-70E740481C1C}">
                <a14:useLocalDpi xmlns:a14="http://schemas.microsoft.com/office/drawing/2010/main" val="0"/>
              </a:ext>
            </a:extLst>
          </a:blip>
          <a:srcRect t="2383" b="2383"/>
          <a:stretch>
            <a:fillRect/>
          </a:stretch>
        </p:blipFill>
        <p:spPr/>
      </p:pic>
    </p:spTree>
    <p:extLst>
      <p:ext uri="{BB962C8B-B14F-4D97-AF65-F5344CB8AC3E}">
        <p14:creationId xmlns:p14="http://schemas.microsoft.com/office/powerpoint/2010/main" val="3267788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World Network - </a:t>
            </a:r>
            <a:r>
              <a:rPr lang="en-US" dirty="0" err="1"/>
              <a:t>Erdos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32</a:t>
            </a:fld>
            <a:endParaRPr lang="en-US" dirty="0"/>
          </a:p>
        </p:txBody>
      </p:sp>
      <p:pic>
        <p:nvPicPr>
          <p:cNvPr id="5" name="Content Placeholder 4" descr="Screen Shot 2018-11-19 at 15.09.10.png"/>
          <p:cNvPicPr>
            <a:picLocks noGrp="1" noChangeAspect="1"/>
          </p:cNvPicPr>
          <p:nvPr>
            <p:ph idx="1"/>
          </p:nvPr>
        </p:nvPicPr>
        <p:blipFill>
          <a:blip r:embed="rId3">
            <a:extLst>
              <a:ext uri="{28A0092B-C50C-407E-A947-70E740481C1C}">
                <a14:useLocalDpi xmlns:a14="http://schemas.microsoft.com/office/drawing/2010/main" val="0"/>
              </a:ext>
            </a:extLst>
          </a:blip>
          <a:srcRect t="2909" b="2909"/>
          <a:stretch>
            <a:fillRect/>
          </a:stretch>
        </p:blipFill>
        <p:spPr/>
      </p:pic>
    </p:spTree>
    <p:extLst>
      <p:ext uri="{BB962C8B-B14F-4D97-AF65-F5344CB8AC3E}">
        <p14:creationId xmlns:p14="http://schemas.microsoft.com/office/powerpoint/2010/main" val="274278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World Network</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33</a:t>
            </a:fld>
            <a:endParaRPr lang="en-US" dirty="0"/>
          </a:p>
        </p:txBody>
      </p:sp>
      <p:sp>
        <p:nvSpPr>
          <p:cNvPr id="4" name="Content Placeholder 3"/>
          <p:cNvSpPr>
            <a:spLocks noGrp="1"/>
          </p:cNvSpPr>
          <p:nvPr>
            <p:ph idx="1"/>
          </p:nvPr>
        </p:nvSpPr>
        <p:spPr/>
        <p:txBody>
          <a:bodyPr/>
          <a:lstStyle/>
          <a:p>
            <a:r>
              <a:rPr lang="en-US" b="1" dirty="0" smtClean="0"/>
              <a:t>Small </a:t>
            </a:r>
            <a:r>
              <a:rPr lang="en-US" b="1" dirty="0"/>
              <a:t>World Network </a:t>
            </a:r>
            <a:r>
              <a:rPr lang="en-US" dirty="0"/>
              <a:t>is a graph which most nodes are not </a:t>
            </a:r>
            <a:r>
              <a:rPr lang="en-US" dirty="0" err="1"/>
              <a:t>neighbours</a:t>
            </a:r>
            <a:r>
              <a:rPr lang="en-US" dirty="0"/>
              <a:t> but most nodes can be reached by a small number of connections</a:t>
            </a:r>
          </a:p>
          <a:p>
            <a:pPr lvl="1"/>
            <a:r>
              <a:rPr lang="en-US" dirty="0" smtClean="0"/>
              <a:t>Website links</a:t>
            </a:r>
          </a:p>
          <a:p>
            <a:pPr lvl="1"/>
            <a:r>
              <a:rPr lang="en-US" dirty="0" smtClean="0"/>
              <a:t>Social networks</a:t>
            </a:r>
          </a:p>
          <a:p>
            <a:pPr lvl="1"/>
            <a:r>
              <a:rPr lang="en-US" dirty="0" smtClean="0"/>
              <a:t>Wikipedia</a:t>
            </a:r>
          </a:p>
          <a:p>
            <a:r>
              <a:rPr lang="en-US" dirty="0" smtClean="0"/>
              <a:t>Many hubs – pages with many in links</a:t>
            </a:r>
          </a:p>
          <a:p>
            <a:r>
              <a:rPr lang="en-US" dirty="0" smtClean="0"/>
              <a:t>Robust for random node deletions</a:t>
            </a:r>
          </a:p>
          <a:p>
            <a:pPr marL="0" indent="0">
              <a:buNone/>
            </a:pPr>
            <a:endParaRPr lang="en-US" dirty="0"/>
          </a:p>
        </p:txBody>
      </p:sp>
    </p:spTree>
    <p:extLst>
      <p:ext uri="{BB962C8B-B14F-4D97-AF65-F5344CB8AC3E}">
        <p14:creationId xmlns:p14="http://schemas.microsoft.com/office/powerpoint/2010/main" val="23860617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Methodology</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34</a:t>
            </a:fld>
            <a:endParaRPr lang="en-US" dirty="0"/>
          </a:p>
        </p:txBody>
      </p:sp>
      <p:sp>
        <p:nvSpPr>
          <p:cNvPr id="4" name="Content Placeholder 3"/>
          <p:cNvSpPr>
            <a:spLocks noGrp="1"/>
          </p:cNvSpPr>
          <p:nvPr>
            <p:ph idx="1"/>
          </p:nvPr>
        </p:nvSpPr>
        <p:spPr/>
        <p:txBody>
          <a:bodyPr/>
          <a:lstStyle/>
          <a:p>
            <a:r>
              <a:rPr lang="en-US" dirty="0" smtClean="0"/>
              <a:t>Intuition: Networks grow by iterative process</a:t>
            </a:r>
          </a:p>
          <a:p>
            <a:r>
              <a:rPr lang="en-US" dirty="0" smtClean="0"/>
              <a:t>Simulate growing a network and then examine its properties</a:t>
            </a:r>
          </a:p>
          <a:p>
            <a:r>
              <a:rPr lang="en-US" dirty="0" smtClean="0"/>
              <a:t>Experiment with different models</a:t>
            </a:r>
          </a:p>
          <a:p>
            <a:r>
              <a:rPr lang="en-US" dirty="0" smtClean="0"/>
              <a:t>For example: Preferential </a:t>
            </a:r>
            <a:r>
              <a:rPr lang="en-US" dirty="0"/>
              <a:t>attachment </a:t>
            </a:r>
            <a:r>
              <a:rPr lang="en-US" dirty="0" smtClean="0"/>
              <a:t>means that the more connected a node is, the more likely it is to receive new links</a:t>
            </a:r>
          </a:p>
          <a:p>
            <a:pPr lvl="1"/>
            <a:r>
              <a:rPr lang="en-US" dirty="0" smtClean="0"/>
              <a:t>This can lead to the power law distribution</a:t>
            </a:r>
          </a:p>
          <a:p>
            <a:r>
              <a:rPr lang="en-US" dirty="0" err="1" smtClean="0"/>
              <a:t>Eg</a:t>
            </a:r>
            <a:r>
              <a:rPr lang="en-US" dirty="0" smtClean="0"/>
              <a:t>:</a:t>
            </a:r>
            <a:r>
              <a:rPr lang="en-US" dirty="0"/>
              <a:t> </a:t>
            </a:r>
            <a:r>
              <a:rPr lang="en-US" dirty="0" smtClean="0"/>
              <a:t>Links on the web or Citations to scientific papers</a:t>
            </a:r>
          </a:p>
        </p:txBody>
      </p:sp>
    </p:spTree>
    <p:extLst>
      <p:ext uri="{BB962C8B-B14F-4D97-AF65-F5344CB8AC3E}">
        <p14:creationId xmlns:p14="http://schemas.microsoft.com/office/powerpoint/2010/main" val="19149934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Web look like?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35</a:t>
            </a:fld>
            <a:endParaRPr lang="en-US" dirty="0"/>
          </a:p>
        </p:txBody>
      </p:sp>
      <p:sp>
        <p:nvSpPr>
          <p:cNvPr id="4" name="Content Placeholder 3"/>
          <p:cNvSpPr>
            <a:spLocks noGrp="1"/>
          </p:cNvSpPr>
          <p:nvPr>
            <p:ph idx="1"/>
          </p:nvPr>
        </p:nvSpPr>
        <p:spPr/>
        <p:txBody>
          <a:bodyPr/>
          <a:lstStyle/>
          <a:p>
            <a:r>
              <a:rPr lang="en-US" dirty="0" smtClean="0">
                <a:solidFill>
                  <a:schemeClr val="bg1">
                    <a:lumMod val="50000"/>
                  </a:schemeClr>
                </a:solidFill>
              </a:rPr>
              <a:t>Experimental Observations [</a:t>
            </a:r>
            <a:r>
              <a:rPr lang="en-US" dirty="0" err="1" smtClean="0">
                <a:solidFill>
                  <a:schemeClr val="bg1">
                    <a:lumMod val="50000"/>
                  </a:schemeClr>
                </a:solidFill>
              </a:rPr>
              <a:t>Barabasi</a:t>
            </a:r>
            <a:r>
              <a:rPr lang="en-US" dirty="0" smtClean="0">
                <a:solidFill>
                  <a:schemeClr val="bg1">
                    <a:lumMod val="50000"/>
                  </a:schemeClr>
                </a:solidFill>
              </a:rPr>
              <a:t>, Albert (1999)]</a:t>
            </a:r>
          </a:p>
          <a:p>
            <a:pPr lvl="1"/>
            <a:r>
              <a:rPr lang="en-US" dirty="0" smtClean="0">
                <a:solidFill>
                  <a:schemeClr val="bg1">
                    <a:lumMod val="50000"/>
                  </a:schemeClr>
                </a:solidFill>
              </a:rPr>
              <a:t>Sparse graph (n vertices, </a:t>
            </a:r>
            <a:r>
              <a:rPr lang="en-US" dirty="0" err="1" smtClean="0">
                <a:solidFill>
                  <a:schemeClr val="bg1">
                    <a:lumMod val="50000"/>
                  </a:schemeClr>
                </a:solidFill>
              </a:rPr>
              <a:t>mn</a:t>
            </a:r>
            <a:r>
              <a:rPr lang="en-US" dirty="0" smtClean="0">
                <a:solidFill>
                  <a:schemeClr val="bg1">
                    <a:lumMod val="50000"/>
                  </a:schemeClr>
                </a:solidFill>
              </a:rPr>
              <a:t> edges)</a:t>
            </a:r>
          </a:p>
          <a:p>
            <a:pPr lvl="1"/>
            <a:r>
              <a:rPr lang="en-US" dirty="0" smtClean="0">
                <a:solidFill>
                  <a:schemeClr val="bg1">
                    <a:lumMod val="50000"/>
                  </a:schemeClr>
                </a:solidFill>
              </a:rPr>
              <a:t>Small world network</a:t>
            </a:r>
          </a:p>
          <a:p>
            <a:pPr lvl="1"/>
            <a:r>
              <a:rPr lang="en-US" dirty="0" smtClean="0">
                <a:solidFill>
                  <a:schemeClr val="bg1">
                    <a:lumMod val="50000"/>
                  </a:schemeClr>
                </a:solidFill>
              </a:rPr>
              <a:t>Power law</a:t>
            </a:r>
          </a:p>
          <a:p>
            <a:r>
              <a:rPr lang="en-US" dirty="0" smtClean="0"/>
              <a:t>The Shape of the Web [</a:t>
            </a:r>
            <a:r>
              <a:rPr lang="en-US" dirty="0" err="1" smtClean="0"/>
              <a:t>Broder</a:t>
            </a:r>
            <a:r>
              <a:rPr lang="en-US" dirty="0" smtClean="0"/>
              <a:t> et al (2000)]</a:t>
            </a:r>
          </a:p>
          <a:p>
            <a:r>
              <a:rPr lang="en-US" dirty="0" smtClean="0">
                <a:solidFill>
                  <a:srgbClr val="7F7F7F"/>
                </a:solidFill>
              </a:rPr>
              <a:t>The </a:t>
            </a:r>
            <a:r>
              <a:rPr lang="en-US" dirty="0" err="1" smtClean="0">
                <a:solidFill>
                  <a:srgbClr val="7F7F7F"/>
                </a:solidFill>
              </a:rPr>
              <a:t>Opte</a:t>
            </a:r>
            <a:r>
              <a:rPr lang="en-US" dirty="0" smtClean="0">
                <a:solidFill>
                  <a:srgbClr val="7F7F7F"/>
                </a:solidFill>
              </a:rPr>
              <a:t> Project 2003</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74690656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Bow Tie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36</a:t>
            </a:fld>
            <a:endParaRPr lang="en-US" dirty="0"/>
          </a:p>
        </p:txBody>
      </p:sp>
      <p:pic>
        <p:nvPicPr>
          <p:cNvPr id="5" name="Picture 4"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363" y="2286562"/>
            <a:ext cx="5261529" cy="3351650"/>
          </a:xfrm>
          <a:prstGeom prst="rect">
            <a:avLst/>
          </a:prstGeom>
        </p:spPr>
      </p:pic>
      <p:sp>
        <p:nvSpPr>
          <p:cNvPr id="6" name="Content Placeholder 3"/>
          <p:cNvSpPr>
            <a:spLocks noGrp="1"/>
          </p:cNvSpPr>
          <p:nvPr>
            <p:ph idx="1"/>
          </p:nvPr>
        </p:nvSpPr>
        <p:spPr>
          <a:xfrm>
            <a:off x="324000" y="2714340"/>
            <a:ext cx="3501650" cy="4469088"/>
          </a:xfrm>
        </p:spPr>
        <p:txBody>
          <a:bodyPr/>
          <a:lstStyle/>
          <a:p>
            <a:r>
              <a:rPr lang="en-US" dirty="0" smtClean="0"/>
              <a:t>Strongly Connected Components</a:t>
            </a:r>
          </a:p>
          <a:p>
            <a:r>
              <a:rPr lang="en-US" dirty="0" smtClean="0"/>
              <a:t>In links</a:t>
            </a:r>
          </a:p>
          <a:p>
            <a:r>
              <a:rPr lang="en-US" dirty="0" smtClean="0"/>
              <a:t>Out links</a:t>
            </a:r>
          </a:p>
          <a:p>
            <a:r>
              <a:rPr lang="en-US" dirty="0" smtClean="0"/>
              <a:t>Tendrils and Tubes</a:t>
            </a:r>
            <a:endParaRPr lang="en-US" dirty="0"/>
          </a:p>
        </p:txBody>
      </p:sp>
    </p:spTree>
    <p:extLst>
      <p:ext uri="{BB962C8B-B14F-4D97-AF65-F5344CB8AC3E}">
        <p14:creationId xmlns:p14="http://schemas.microsoft.com/office/powerpoint/2010/main" val="61781069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Graph Results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37</a:t>
            </a:fld>
            <a:endParaRPr lang="en-US" dirty="0"/>
          </a:p>
        </p:txBody>
      </p:sp>
      <p:sp>
        <p:nvSpPr>
          <p:cNvPr id="4" name="Content Placeholder 3"/>
          <p:cNvSpPr>
            <a:spLocks noGrp="1"/>
          </p:cNvSpPr>
          <p:nvPr>
            <p:ph idx="1"/>
          </p:nvPr>
        </p:nvSpPr>
        <p:spPr/>
        <p:txBody>
          <a:bodyPr/>
          <a:lstStyle/>
          <a:p>
            <a:r>
              <a:rPr lang="en-US" dirty="0" smtClean="0"/>
              <a:t>The diameter of the central core (SCC) is at least 28, and the diameter of the graph as a whole is over 500</a:t>
            </a:r>
          </a:p>
          <a:p>
            <a:r>
              <a:rPr lang="en-US" dirty="0" smtClean="0"/>
              <a:t>The </a:t>
            </a:r>
            <a:r>
              <a:rPr lang="en-US" dirty="0" err="1" smtClean="0"/>
              <a:t>probablity</a:t>
            </a:r>
            <a:r>
              <a:rPr lang="en-US" dirty="0" smtClean="0"/>
              <a:t> of a path between randomly chosen pairs is only 24%</a:t>
            </a:r>
          </a:p>
          <a:p>
            <a:pPr lvl="1"/>
            <a:r>
              <a:rPr lang="en-US" dirty="0" smtClean="0"/>
              <a:t>Average directed path length is about 16</a:t>
            </a:r>
          </a:p>
          <a:p>
            <a:pPr lvl="1"/>
            <a:r>
              <a:rPr lang="en-US" dirty="0" smtClean="0"/>
              <a:t>Average undirected path length is about 6</a:t>
            </a:r>
          </a:p>
        </p:txBody>
      </p:sp>
    </p:spTree>
    <p:extLst>
      <p:ext uri="{BB962C8B-B14F-4D97-AF65-F5344CB8AC3E}">
        <p14:creationId xmlns:p14="http://schemas.microsoft.com/office/powerpoint/2010/main" val="110879871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Web look like?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38</a:t>
            </a:fld>
            <a:endParaRPr lang="en-US" dirty="0"/>
          </a:p>
        </p:txBody>
      </p:sp>
      <p:sp>
        <p:nvSpPr>
          <p:cNvPr id="4" name="Content Placeholder 3"/>
          <p:cNvSpPr>
            <a:spLocks noGrp="1"/>
          </p:cNvSpPr>
          <p:nvPr>
            <p:ph idx="1"/>
          </p:nvPr>
        </p:nvSpPr>
        <p:spPr/>
        <p:txBody>
          <a:bodyPr/>
          <a:lstStyle/>
          <a:p>
            <a:r>
              <a:rPr lang="en-US" dirty="0" smtClean="0">
                <a:solidFill>
                  <a:schemeClr val="bg1">
                    <a:lumMod val="50000"/>
                  </a:schemeClr>
                </a:solidFill>
              </a:rPr>
              <a:t>Experimental Observations [</a:t>
            </a:r>
            <a:r>
              <a:rPr lang="en-US" dirty="0" err="1" smtClean="0">
                <a:solidFill>
                  <a:schemeClr val="bg1">
                    <a:lumMod val="50000"/>
                  </a:schemeClr>
                </a:solidFill>
              </a:rPr>
              <a:t>Barabasi</a:t>
            </a:r>
            <a:r>
              <a:rPr lang="en-US" dirty="0" smtClean="0">
                <a:solidFill>
                  <a:schemeClr val="bg1">
                    <a:lumMod val="50000"/>
                  </a:schemeClr>
                </a:solidFill>
              </a:rPr>
              <a:t>, Albert (1999)]</a:t>
            </a:r>
          </a:p>
          <a:p>
            <a:pPr lvl="1"/>
            <a:r>
              <a:rPr lang="en-US" dirty="0" smtClean="0">
                <a:solidFill>
                  <a:schemeClr val="bg1">
                    <a:lumMod val="50000"/>
                  </a:schemeClr>
                </a:solidFill>
              </a:rPr>
              <a:t>Sparse graph (n vertices, </a:t>
            </a:r>
            <a:r>
              <a:rPr lang="en-US" dirty="0" err="1" smtClean="0">
                <a:solidFill>
                  <a:schemeClr val="bg1">
                    <a:lumMod val="50000"/>
                  </a:schemeClr>
                </a:solidFill>
              </a:rPr>
              <a:t>mn</a:t>
            </a:r>
            <a:r>
              <a:rPr lang="en-US" dirty="0" smtClean="0">
                <a:solidFill>
                  <a:schemeClr val="bg1">
                    <a:lumMod val="50000"/>
                  </a:schemeClr>
                </a:solidFill>
              </a:rPr>
              <a:t> edges)</a:t>
            </a:r>
          </a:p>
          <a:p>
            <a:pPr lvl="1"/>
            <a:r>
              <a:rPr lang="en-US" dirty="0" smtClean="0">
                <a:solidFill>
                  <a:schemeClr val="bg1">
                    <a:lumMod val="50000"/>
                  </a:schemeClr>
                </a:solidFill>
              </a:rPr>
              <a:t>Small world network</a:t>
            </a:r>
          </a:p>
          <a:p>
            <a:pPr lvl="1"/>
            <a:r>
              <a:rPr lang="en-US" dirty="0" smtClean="0">
                <a:solidFill>
                  <a:schemeClr val="bg1">
                    <a:lumMod val="50000"/>
                  </a:schemeClr>
                </a:solidFill>
              </a:rPr>
              <a:t>Power law</a:t>
            </a:r>
          </a:p>
          <a:p>
            <a:r>
              <a:rPr lang="en-US" dirty="0" smtClean="0">
                <a:solidFill>
                  <a:srgbClr val="7F7F7F"/>
                </a:solidFill>
              </a:rPr>
              <a:t>The Shape of the Web [</a:t>
            </a:r>
            <a:r>
              <a:rPr lang="en-US" dirty="0" err="1" smtClean="0">
                <a:solidFill>
                  <a:srgbClr val="7F7F7F"/>
                </a:solidFill>
              </a:rPr>
              <a:t>Broder</a:t>
            </a:r>
            <a:r>
              <a:rPr lang="en-US" dirty="0" smtClean="0">
                <a:solidFill>
                  <a:srgbClr val="7F7F7F"/>
                </a:solidFill>
              </a:rPr>
              <a:t> et al (2000)]</a:t>
            </a:r>
          </a:p>
          <a:p>
            <a:r>
              <a:rPr lang="en-US" dirty="0" smtClean="0"/>
              <a:t>The </a:t>
            </a:r>
            <a:r>
              <a:rPr lang="en-US" dirty="0" err="1" smtClean="0"/>
              <a:t>Opte</a:t>
            </a:r>
            <a:r>
              <a:rPr lang="en-US" dirty="0" smtClean="0"/>
              <a:t> Project 2003</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47304331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tx1">
              <a:lumMod val="50000"/>
            </a:schemeClr>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pic>
        <p:nvPicPr>
          <p:cNvPr id="5" name="Picture 4" descr="Internet_map_10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538" y="0"/>
            <a:ext cx="6858000" cy="6858000"/>
          </a:xfrm>
          <a:prstGeom prst="rect">
            <a:avLst/>
          </a:prstGeom>
        </p:spPr>
      </p:pic>
      <p:sp>
        <p:nvSpPr>
          <p:cNvPr id="3" name="Slide Number Placeholder 2"/>
          <p:cNvSpPr>
            <a:spLocks noGrp="1"/>
          </p:cNvSpPr>
          <p:nvPr>
            <p:ph type="sldNum" sz="quarter" idx="12"/>
          </p:nvPr>
        </p:nvSpPr>
        <p:spPr>
          <a:xfrm>
            <a:off x="7067400" y="6316662"/>
            <a:ext cx="1752600" cy="312738"/>
          </a:xfrm>
        </p:spPr>
        <p:txBody>
          <a:bodyPr/>
          <a:lstStyle/>
          <a:p>
            <a:fld id="{03AC6681-E0FD-2C4C-B392-04A572FD2AAE}" type="slidenum">
              <a:rPr lang="en-US" smtClean="0">
                <a:solidFill>
                  <a:schemeClr val="bg1"/>
                </a:solidFill>
              </a:rPr>
              <a:pPr/>
              <a:t>39</a:t>
            </a:fld>
            <a:endParaRPr lang="en-US" dirty="0">
              <a:solidFill>
                <a:schemeClr val="bg1"/>
              </a:solidFill>
            </a:endParaRPr>
          </a:p>
        </p:txBody>
      </p:sp>
      <p:sp>
        <p:nvSpPr>
          <p:cNvPr id="8" name="Title 1"/>
          <p:cNvSpPr>
            <a:spLocks noGrp="1"/>
          </p:cNvSpPr>
          <p:nvPr>
            <p:ph type="title"/>
          </p:nvPr>
        </p:nvSpPr>
        <p:spPr>
          <a:xfrm>
            <a:off x="324000" y="900000"/>
            <a:ext cx="8496000" cy="649288"/>
          </a:xfrm>
        </p:spPr>
        <p:txBody>
          <a:bodyPr/>
          <a:lstStyle/>
          <a:p>
            <a:r>
              <a:rPr lang="en-US" dirty="0" smtClean="0"/>
              <a:t>Web Graph</a:t>
            </a:r>
            <a:endParaRPr lang="en-US" dirty="0"/>
          </a:p>
        </p:txBody>
      </p:sp>
    </p:spTree>
    <p:extLst>
      <p:ext uri="{BB962C8B-B14F-4D97-AF65-F5344CB8AC3E}">
        <p14:creationId xmlns:p14="http://schemas.microsoft.com/office/powerpoint/2010/main" val="23372921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Web Structured?</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dirty="0"/>
          </a:p>
        </p:txBody>
      </p:sp>
      <p:sp>
        <p:nvSpPr>
          <p:cNvPr id="4" name="Content Placeholder 3"/>
          <p:cNvSpPr>
            <a:spLocks noGrp="1"/>
          </p:cNvSpPr>
          <p:nvPr>
            <p:ph idx="1"/>
          </p:nvPr>
        </p:nvSpPr>
        <p:spPr>
          <a:xfrm>
            <a:off x="324000" y="5421343"/>
            <a:ext cx="8496000" cy="790029"/>
          </a:xfrm>
        </p:spPr>
        <p:txBody>
          <a:bodyPr/>
          <a:lstStyle/>
          <a:p>
            <a:pPr marL="0" indent="0">
              <a:buNone/>
            </a:pPr>
            <a:r>
              <a:rPr lang="en-US" dirty="0" smtClean="0"/>
              <a:t>Graph Theory: Pages are nodes &amp; links are directed edges</a:t>
            </a:r>
            <a:endParaRPr lang="en-US" dirty="0"/>
          </a:p>
        </p:txBody>
      </p:sp>
      <p:pic>
        <p:nvPicPr>
          <p:cNvPr id="5" name="Picture 4" descr="Screen Shot 2017-11-01 at 15.15.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55" y="1955235"/>
            <a:ext cx="2488711" cy="1935862"/>
          </a:xfrm>
          <a:prstGeom prst="rect">
            <a:avLst/>
          </a:prstGeom>
        </p:spPr>
      </p:pic>
      <p:pic>
        <p:nvPicPr>
          <p:cNvPr id="6" name="Picture 5" descr="Screen Shot 2017-11-01 at 15.16.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9107" y="2104804"/>
            <a:ext cx="2644716" cy="2072049"/>
          </a:xfrm>
          <a:prstGeom prst="rect">
            <a:avLst/>
          </a:prstGeom>
        </p:spPr>
      </p:pic>
      <p:cxnSp>
        <p:nvCxnSpPr>
          <p:cNvPr id="8" name="Straight Arrow Connector 7"/>
          <p:cNvCxnSpPr>
            <a:endCxn id="6" idx="1"/>
          </p:cNvCxnSpPr>
          <p:nvPr/>
        </p:nvCxnSpPr>
        <p:spPr bwMode="auto">
          <a:xfrm>
            <a:off x="2989273" y="3140829"/>
            <a:ext cx="2849834" cy="0"/>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cxnSp>
        <p:nvCxnSpPr>
          <p:cNvPr id="9" name="Straight Arrow Connector 8"/>
          <p:cNvCxnSpPr>
            <a:stCxn id="11" idx="6"/>
            <a:endCxn id="12" idx="2"/>
          </p:cNvCxnSpPr>
          <p:nvPr/>
        </p:nvCxnSpPr>
        <p:spPr bwMode="auto">
          <a:xfrm>
            <a:off x="3108266" y="4745033"/>
            <a:ext cx="2730841" cy="0"/>
          </a:xfrm>
          <a:prstGeom prst="straightConnector1">
            <a:avLst/>
          </a:prstGeom>
          <a:solidFill>
            <a:schemeClr val="accent1"/>
          </a:solidFill>
          <a:ln w="12700" cap="flat" cmpd="sng" algn="ctr">
            <a:solidFill>
              <a:schemeClr val="accent2"/>
            </a:solidFill>
            <a:prstDash val="solid"/>
            <a:round/>
            <a:headEnd type="none" w="med" len="med"/>
            <a:tailEnd type="arrow"/>
          </a:ln>
          <a:effectLst/>
        </p:spPr>
      </p:cxnSp>
      <p:sp>
        <p:nvSpPr>
          <p:cNvPr id="11" name="Oval 10"/>
          <p:cNvSpPr/>
          <p:nvPr/>
        </p:nvSpPr>
        <p:spPr bwMode="auto">
          <a:xfrm>
            <a:off x="2535193" y="4458496"/>
            <a:ext cx="573073" cy="573073"/>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12" name="Oval 11"/>
          <p:cNvSpPr/>
          <p:nvPr/>
        </p:nvSpPr>
        <p:spPr bwMode="auto">
          <a:xfrm>
            <a:off x="5839107" y="4458496"/>
            <a:ext cx="573073" cy="573073"/>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6335367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Web Research</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40</a:t>
            </a:fld>
            <a:endParaRPr lang="en-US" dirty="0"/>
          </a:p>
        </p:txBody>
      </p:sp>
      <p:sp>
        <p:nvSpPr>
          <p:cNvPr id="4" name="Content Placeholder 3"/>
          <p:cNvSpPr>
            <a:spLocks noGrp="1"/>
          </p:cNvSpPr>
          <p:nvPr>
            <p:ph idx="1"/>
          </p:nvPr>
        </p:nvSpPr>
        <p:spPr/>
        <p:txBody>
          <a:bodyPr/>
          <a:lstStyle/>
          <a:p>
            <a:r>
              <a:rPr lang="en-US" dirty="0" smtClean="0"/>
              <a:t>Temporal aspects </a:t>
            </a:r>
            <a:r>
              <a:rPr lang="mr-IN" dirty="0" smtClean="0"/>
              <a:t>–</a:t>
            </a:r>
            <a:r>
              <a:rPr lang="en-US" dirty="0" smtClean="0"/>
              <a:t> how is the Web Graph evolving over time?</a:t>
            </a:r>
          </a:p>
          <a:p>
            <a:r>
              <a:rPr lang="en-US" dirty="0" smtClean="0"/>
              <a:t>Information aspects </a:t>
            </a:r>
            <a:r>
              <a:rPr lang="mr-IN" dirty="0" smtClean="0"/>
              <a:t>–</a:t>
            </a:r>
            <a:r>
              <a:rPr lang="en-US" dirty="0" smtClean="0"/>
              <a:t> how does new information propagate throughout the web (or blogosphere, or twitter, </a:t>
            </a:r>
            <a:r>
              <a:rPr lang="en-GB" dirty="0" smtClean="0"/>
              <a:t>...)</a:t>
            </a:r>
          </a:p>
          <a:p>
            <a:r>
              <a:rPr lang="en-GB" dirty="0" smtClean="0"/>
              <a:t>Finer-grained structure </a:t>
            </a:r>
            <a:r>
              <a:rPr lang="mr-IN" dirty="0" smtClean="0"/>
              <a:t>–</a:t>
            </a:r>
            <a:r>
              <a:rPr lang="en-GB" dirty="0" smtClean="0"/>
              <a:t> how to define and compute “communities” in information and social networks</a:t>
            </a:r>
          </a:p>
          <a:p>
            <a:endParaRPr lang="en-US" dirty="0"/>
          </a:p>
        </p:txBody>
      </p:sp>
    </p:spTree>
    <p:extLst>
      <p:ext uri="{BB962C8B-B14F-4D97-AF65-F5344CB8AC3E}">
        <p14:creationId xmlns:p14="http://schemas.microsoft.com/office/powerpoint/2010/main" val="388849615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41</a:t>
            </a:fld>
            <a:endParaRPr lang="en-US" dirty="0"/>
          </a:p>
        </p:txBody>
      </p:sp>
      <p:sp>
        <p:nvSpPr>
          <p:cNvPr id="4" name="Content Placeholder 3"/>
          <p:cNvSpPr>
            <a:spLocks noGrp="1"/>
          </p:cNvSpPr>
          <p:nvPr>
            <p:ph idx="1"/>
          </p:nvPr>
        </p:nvSpPr>
        <p:spPr/>
        <p:txBody>
          <a:bodyPr/>
          <a:lstStyle/>
          <a:p>
            <a:r>
              <a:rPr lang="en-US" dirty="0" smtClean="0"/>
              <a:t>The Web can be modeled as graph</a:t>
            </a:r>
          </a:p>
          <a:p>
            <a:r>
              <a:rPr lang="en-US" dirty="0" smtClean="0"/>
              <a:t>Importance Measures</a:t>
            </a:r>
          </a:p>
          <a:p>
            <a:r>
              <a:rPr lang="en-US" dirty="0" smtClean="0"/>
              <a:t>Page Rank</a:t>
            </a:r>
          </a:p>
          <a:p>
            <a:r>
              <a:rPr lang="en-US" dirty="0" smtClean="0"/>
              <a:t>What the Web looks like at scale</a:t>
            </a:r>
            <a:endParaRPr lang="en-US" dirty="0"/>
          </a:p>
        </p:txBody>
      </p:sp>
    </p:spTree>
    <p:extLst>
      <p:ext uri="{BB962C8B-B14F-4D97-AF65-F5344CB8AC3E}">
        <p14:creationId xmlns:p14="http://schemas.microsoft.com/office/powerpoint/2010/main" val="13601726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 can Model</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a:t>
            </a:fld>
            <a:endParaRPr lang="en-US" dirty="0"/>
          </a:p>
        </p:txBody>
      </p:sp>
      <p:sp>
        <p:nvSpPr>
          <p:cNvPr id="4" name="Content Placeholder 3"/>
          <p:cNvSpPr>
            <a:spLocks noGrp="1"/>
          </p:cNvSpPr>
          <p:nvPr>
            <p:ph idx="1"/>
          </p:nvPr>
        </p:nvSpPr>
        <p:spPr/>
        <p:txBody>
          <a:bodyPr/>
          <a:lstStyle/>
          <a:p>
            <a:r>
              <a:rPr lang="en-US" dirty="0" smtClean="0"/>
              <a:t>The Web</a:t>
            </a:r>
          </a:p>
          <a:p>
            <a:r>
              <a:rPr lang="en-US" dirty="0" smtClean="0"/>
              <a:t>Facebook users</a:t>
            </a:r>
          </a:p>
          <a:p>
            <a:r>
              <a:rPr lang="en-US" dirty="0" smtClean="0"/>
              <a:t>Tweets</a:t>
            </a:r>
          </a:p>
          <a:p>
            <a:r>
              <a:rPr lang="en-US" dirty="0" smtClean="0"/>
              <a:t>Publications</a:t>
            </a:r>
          </a:p>
          <a:p>
            <a:r>
              <a:rPr lang="en-US" dirty="0" err="1" smtClean="0"/>
              <a:t>Bitcoin</a:t>
            </a:r>
            <a:r>
              <a:rPr lang="en-US" dirty="0" smtClean="0"/>
              <a:t>/Block chain transactions</a:t>
            </a:r>
          </a:p>
          <a:p>
            <a:endParaRPr lang="en-US" dirty="0"/>
          </a:p>
        </p:txBody>
      </p:sp>
    </p:spTree>
    <p:extLst>
      <p:ext uri="{BB962C8B-B14F-4D97-AF65-F5344CB8AC3E}">
        <p14:creationId xmlns:p14="http://schemas.microsoft.com/office/powerpoint/2010/main" val="20525851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03AC6681-E0FD-2C4C-B392-04A572FD2AAE}" type="slidenum">
              <a:rPr lang="en-US" smtClean="0"/>
              <a:pPr/>
              <a:t>6</a:t>
            </a:fld>
            <a:endParaRPr lang="en-US" dirty="0"/>
          </a:p>
        </p:txBody>
      </p:sp>
      <p:sp>
        <p:nvSpPr>
          <p:cNvPr id="4" name="Content Placeholder 3"/>
          <p:cNvSpPr>
            <a:spLocks noGrp="1"/>
          </p:cNvSpPr>
          <p:nvPr>
            <p:ph idx="1"/>
          </p:nvPr>
        </p:nvSpPr>
        <p:spPr/>
        <p:txBody>
          <a:bodyPr/>
          <a:lstStyle/>
          <a:p>
            <a:endParaRPr lang="en-US"/>
          </a:p>
        </p:txBody>
      </p:sp>
      <p:pic>
        <p:nvPicPr>
          <p:cNvPr id="5" name="Picture 4" descr="twitter-follower-graph-avata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42" y="0"/>
            <a:ext cx="8844542" cy="6858000"/>
          </a:xfrm>
          <a:prstGeom prst="rect">
            <a:avLst/>
          </a:prstGeom>
        </p:spPr>
      </p:pic>
    </p:spTree>
    <p:extLst>
      <p:ext uri="{BB962C8B-B14F-4D97-AF65-F5344CB8AC3E}">
        <p14:creationId xmlns:p14="http://schemas.microsoft.com/office/powerpoint/2010/main" val="34073500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03AC6681-E0FD-2C4C-B392-04A572FD2AAE}" type="slidenum">
              <a:rPr lang="en-US" smtClean="0"/>
              <a:pPr/>
              <a:t>7</a:t>
            </a:fld>
            <a:endParaRPr lang="en-US" dirty="0"/>
          </a:p>
        </p:txBody>
      </p:sp>
      <p:sp>
        <p:nvSpPr>
          <p:cNvPr id="4" name="Content Placeholder 3"/>
          <p:cNvSpPr>
            <a:spLocks noGrp="1"/>
          </p:cNvSpPr>
          <p:nvPr>
            <p:ph idx="1"/>
          </p:nvPr>
        </p:nvSpPr>
        <p:spPr/>
        <p:txBody>
          <a:bodyPr/>
          <a:lstStyle/>
          <a:p>
            <a:endParaRPr lang="en-US"/>
          </a:p>
        </p:txBody>
      </p:sp>
      <p:pic>
        <p:nvPicPr>
          <p:cNvPr id="5" name="Picture 4" descr="1KoD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72" y="53062"/>
            <a:ext cx="8332792" cy="6747598"/>
          </a:xfrm>
          <a:prstGeom prst="rect">
            <a:avLst/>
          </a:prstGeom>
        </p:spPr>
      </p:pic>
    </p:spTree>
    <p:extLst>
      <p:ext uri="{BB962C8B-B14F-4D97-AF65-F5344CB8AC3E}">
        <p14:creationId xmlns:p14="http://schemas.microsoft.com/office/powerpoint/2010/main" val="34596970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Theory – Useful Measures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8</a:t>
            </a:fld>
            <a:endParaRPr lang="en-US" dirty="0"/>
          </a:p>
        </p:txBody>
      </p:sp>
      <p:sp>
        <p:nvSpPr>
          <p:cNvPr id="4" name="Content Placeholder 3"/>
          <p:cNvSpPr>
            <a:spLocks noGrp="1"/>
          </p:cNvSpPr>
          <p:nvPr>
            <p:ph idx="1"/>
          </p:nvPr>
        </p:nvSpPr>
        <p:spPr>
          <a:xfrm>
            <a:off x="324000" y="4264184"/>
            <a:ext cx="4260584" cy="2117534"/>
          </a:xfrm>
        </p:spPr>
        <p:txBody>
          <a:bodyPr/>
          <a:lstStyle/>
          <a:p>
            <a:r>
              <a:rPr lang="en-US" sz="2000" dirty="0"/>
              <a:t>A graph is made </a:t>
            </a:r>
            <a:r>
              <a:rPr lang="en-US" sz="2000" dirty="0" smtClean="0"/>
              <a:t>from Nodes </a:t>
            </a:r>
            <a:r>
              <a:rPr lang="en-US" sz="2000" dirty="0"/>
              <a:t>or </a:t>
            </a:r>
            <a:r>
              <a:rPr lang="en-US" sz="2000" dirty="0" smtClean="0"/>
              <a:t>Vertices (V) and Edges (E)</a:t>
            </a:r>
          </a:p>
          <a:p>
            <a:pPr marL="360000" lvl="1" indent="0">
              <a:buNone/>
            </a:pPr>
            <a:r>
              <a:rPr lang="en-US" sz="1600" dirty="0" smtClean="0"/>
              <a:t>G = (V, E)</a:t>
            </a:r>
          </a:p>
          <a:p>
            <a:r>
              <a:rPr lang="en-US" sz="2000" dirty="0" smtClean="0"/>
              <a:t>Network size, total </a:t>
            </a:r>
            <a:r>
              <a:rPr lang="en-US" sz="2000" dirty="0"/>
              <a:t>number of vertices (N</a:t>
            </a:r>
            <a:r>
              <a:rPr lang="en-US" sz="2000" dirty="0" smtClean="0"/>
              <a:t>)</a:t>
            </a:r>
            <a:endParaRPr lang="en-US" sz="1600" dirty="0"/>
          </a:p>
          <a:p>
            <a:endParaRPr lang="en-US" sz="2000" dirty="0"/>
          </a:p>
        </p:txBody>
      </p:sp>
      <p:pic>
        <p:nvPicPr>
          <p:cNvPr id="6" name="Picture 5" descr="333px-6n-graf.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89" y="2029478"/>
            <a:ext cx="2717253" cy="1795182"/>
          </a:xfrm>
          <a:prstGeom prst="rect">
            <a:avLst/>
          </a:prstGeom>
        </p:spPr>
      </p:pic>
      <p:sp>
        <p:nvSpPr>
          <p:cNvPr id="7" name="Content Placeholder 3"/>
          <p:cNvSpPr txBox="1">
            <a:spLocks/>
          </p:cNvSpPr>
          <p:nvPr/>
        </p:nvSpPr>
        <p:spPr bwMode="auto">
          <a:xfrm>
            <a:off x="4458200" y="1835794"/>
            <a:ext cx="4260584"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174625" indent="-174625" algn="l" rtl="0" eaLnBrk="1" fontAlgn="base" hangingPunct="1">
              <a:lnSpc>
                <a:spcPct val="100000"/>
              </a:lnSpc>
              <a:spcBef>
                <a:spcPct val="0"/>
              </a:spcBef>
              <a:spcAft>
                <a:spcPts val="1800"/>
              </a:spcAft>
              <a:buFont typeface="Arial"/>
              <a:buChar char="•"/>
              <a:defRPr sz="2400">
                <a:solidFill>
                  <a:schemeClr val="tx1"/>
                </a:solidFill>
                <a:latin typeface="+mn-lt"/>
                <a:ea typeface="+mn-ea"/>
                <a:cs typeface="+mn-cs"/>
              </a:defRPr>
            </a:lvl1pPr>
            <a:lvl2pPr marL="54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2pPr>
            <a:lvl3pPr marL="81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3pPr>
            <a:lvl4pPr marL="108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4pPr>
            <a:lvl5pPr marL="1350000" indent="-180000" algn="l" rtl="0" eaLnBrk="1" fontAlgn="base" hangingPunct="1">
              <a:lnSpc>
                <a:spcPct val="100000"/>
              </a:lnSpc>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r>
              <a:rPr lang="en-US" sz="2000" dirty="0"/>
              <a:t>Distance between two vertices (v and v’</a:t>
            </a:r>
            <a:r>
              <a:rPr lang="en-US" sz="2000" dirty="0" smtClean="0"/>
              <a:t>)</a:t>
            </a:r>
          </a:p>
          <a:p>
            <a:r>
              <a:rPr lang="en-US" sz="2000" dirty="0" smtClean="0"/>
              <a:t>Diameter </a:t>
            </a:r>
            <a:r>
              <a:rPr lang="en-US" sz="2000" dirty="0"/>
              <a:t>of a </a:t>
            </a:r>
            <a:r>
              <a:rPr lang="en-US" sz="2000" dirty="0" smtClean="0"/>
              <a:t>graph, longest </a:t>
            </a:r>
            <a:r>
              <a:rPr lang="en-US" sz="2000" dirty="0"/>
              <a:t>distance </a:t>
            </a:r>
            <a:r>
              <a:rPr lang="en-US" sz="2000" dirty="0" smtClean="0"/>
              <a:t>between any two </a:t>
            </a:r>
            <a:r>
              <a:rPr lang="en-US" sz="2000" dirty="0"/>
              <a:t>vertices</a:t>
            </a:r>
          </a:p>
          <a:p>
            <a:r>
              <a:rPr lang="en-US" sz="2000" dirty="0" smtClean="0"/>
              <a:t>Average</a:t>
            </a:r>
            <a:r>
              <a:rPr lang="en-US" sz="2000" dirty="0"/>
              <a:t>-case </a:t>
            </a:r>
            <a:r>
              <a:rPr lang="en-US" sz="2000" dirty="0" smtClean="0"/>
              <a:t>diameter, average </a:t>
            </a:r>
            <a:r>
              <a:rPr lang="en-US" sz="2000" dirty="0"/>
              <a:t>distance between any pair of nodes (v and v’)</a:t>
            </a:r>
          </a:p>
          <a:p>
            <a:r>
              <a:rPr lang="en-US" sz="2000" dirty="0"/>
              <a:t>Degree of </a:t>
            </a:r>
            <a:r>
              <a:rPr lang="en-US" sz="2000" dirty="0" smtClean="0"/>
              <a:t>a vertex, number </a:t>
            </a:r>
            <a:r>
              <a:rPr lang="en-US" sz="2000" dirty="0"/>
              <a:t>of edges connected to </a:t>
            </a:r>
            <a:r>
              <a:rPr lang="en-US" sz="2000" dirty="0" smtClean="0"/>
              <a:t>it</a:t>
            </a:r>
            <a:endParaRPr lang="en-US" sz="2000" dirty="0"/>
          </a:p>
          <a:p>
            <a:r>
              <a:rPr lang="en-US" sz="2000" dirty="0"/>
              <a:t>Density of </a:t>
            </a:r>
            <a:r>
              <a:rPr lang="en-US" sz="2000" dirty="0" smtClean="0"/>
              <a:t>network, ratio </a:t>
            </a:r>
            <a:r>
              <a:rPr lang="en-US" sz="2000" dirty="0"/>
              <a:t>of edges to vertices</a:t>
            </a:r>
          </a:p>
        </p:txBody>
      </p:sp>
    </p:spTree>
    <p:extLst>
      <p:ext uri="{BB962C8B-B14F-4D97-AF65-F5344CB8AC3E}">
        <p14:creationId xmlns:p14="http://schemas.microsoft.com/office/powerpoint/2010/main" val="34561499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900000"/>
            <a:ext cx="8496000" cy="649288"/>
          </a:xfrm>
        </p:spPr>
        <p:txBody>
          <a:bodyPr/>
          <a:lstStyle/>
          <a:p>
            <a:r>
              <a:rPr lang="en-US" dirty="0" smtClean="0"/>
              <a:t>Which is the </a:t>
            </a:r>
            <a:r>
              <a:rPr lang="en-US" dirty="0"/>
              <a:t>M</a:t>
            </a:r>
            <a:r>
              <a:rPr lang="en-US" dirty="0" smtClean="0"/>
              <a:t>ost Important Node?</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9</a:t>
            </a:fld>
            <a:endParaRPr lang="en-US" dirty="0"/>
          </a:p>
        </p:txBody>
      </p:sp>
      <p:grpSp>
        <p:nvGrpSpPr>
          <p:cNvPr id="169" name="Group 168"/>
          <p:cNvGrpSpPr/>
          <p:nvPr/>
        </p:nvGrpSpPr>
        <p:grpSpPr>
          <a:xfrm>
            <a:off x="1113608" y="1472534"/>
            <a:ext cx="6800642" cy="5202779"/>
            <a:chOff x="1113608" y="1224694"/>
            <a:chExt cx="6800642" cy="5202779"/>
          </a:xfrm>
        </p:grpSpPr>
        <p:sp>
          <p:nvSpPr>
            <p:cNvPr id="26" name="Oval 25"/>
            <p:cNvSpPr/>
            <p:nvPr/>
          </p:nvSpPr>
          <p:spPr bwMode="auto">
            <a:xfrm>
              <a:off x="2622275" y="6102879"/>
              <a:ext cx="409399"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C</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27" name="Oval 26"/>
            <p:cNvSpPr/>
            <p:nvPr/>
          </p:nvSpPr>
          <p:spPr bwMode="auto">
            <a:xfrm>
              <a:off x="1953409" y="5560746"/>
              <a:ext cx="38414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B</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28" name="Oval 27"/>
            <p:cNvSpPr/>
            <p:nvPr/>
          </p:nvSpPr>
          <p:spPr bwMode="auto">
            <a:xfrm>
              <a:off x="1113608" y="4925674"/>
              <a:ext cx="42197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A</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29" name="Oval 28"/>
            <p:cNvSpPr/>
            <p:nvPr/>
          </p:nvSpPr>
          <p:spPr bwMode="auto">
            <a:xfrm>
              <a:off x="2849481" y="4925674"/>
              <a:ext cx="376960"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E</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0" name="Oval 29"/>
            <p:cNvSpPr/>
            <p:nvPr/>
          </p:nvSpPr>
          <p:spPr bwMode="auto">
            <a:xfrm>
              <a:off x="3955648" y="5885340"/>
              <a:ext cx="37569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F</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1" name="Oval 30"/>
            <p:cNvSpPr/>
            <p:nvPr/>
          </p:nvSpPr>
          <p:spPr bwMode="auto">
            <a:xfrm>
              <a:off x="3984171" y="4763377"/>
              <a:ext cx="41605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G</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2" name="Oval 31"/>
            <p:cNvSpPr/>
            <p:nvPr/>
          </p:nvSpPr>
          <p:spPr bwMode="auto">
            <a:xfrm>
              <a:off x="2405108" y="4213154"/>
              <a:ext cx="421761"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D</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3" name="Oval 32"/>
            <p:cNvSpPr/>
            <p:nvPr/>
          </p:nvSpPr>
          <p:spPr bwMode="auto">
            <a:xfrm>
              <a:off x="3982850" y="3809739"/>
              <a:ext cx="418697"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H</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4" name="Oval 33"/>
            <p:cNvSpPr/>
            <p:nvPr/>
          </p:nvSpPr>
          <p:spPr bwMode="auto">
            <a:xfrm>
              <a:off x="5220827" y="3677718"/>
              <a:ext cx="363048"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J</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5" name="Oval 34"/>
            <p:cNvSpPr/>
            <p:nvPr/>
          </p:nvSpPr>
          <p:spPr bwMode="auto">
            <a:xfrm>
              <a:off x="4517356" y="2648709"/>
              <a:ext cx="322016"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I</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6" name="Oval 35"/>
            <p:cNvSpPr/>
            <p:nvPr/>
          </p:nvSpPr>
          <p:spPr bwMode="auto">
            <a:xfrm>
              <a:off x="4906614" y="1797128"/>
              <a:ext cx="375058"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L</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7" name="Oval 36"/>
            <p:cNvSpPr/>
            <p:nvPr/>
          </p:nvSpPr>
          <p:spPr bwMode="auto">
            <a:xfrm>
              <a:off x="5670658" y="2122392"/>
              <a:ext cx="446063"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M</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8" name="Oval 37"/>
            <p:cNvSpPr/>
            <p:nvPr/>
          </p:nvSpPr>
          <p:spPr bwMode="auto">
            <a:xfrm>
              <a:off x="6385245" y="3924500"/>
              <a:ext cx="403939"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K</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39" name="Oval 38"/>
            <p:cNvSpPr/>
            <p:nvPr/>
          </p:nvSpPr>
          <p:spPr bwMode="auto">
            <a:xfrm>
              <a:off x="7064494" y="2973303"/>
              <a:ext cx="427784"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O</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0" name="Oval 39"/>
            <p:cNvSpPr/>
            <p:nvPr/>
          </p:nvSpPr>
          <p:spPr bwMode="auto">
            <a:xfrm>
              <a:off x="6501036" y="2168856"/>
              <a:ext cx="419542"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Lucida Sans" pitchFamily="-106" charset="0"/>
                  <a:ea typeface="ＭＳ Ｐゴシック" pitchFamily="-106" charset="-128"/>
                  <a:cs typeface="ＭＳ Ｐゴシック" pitchFamily="-106" charset="-128"/>
                </a:rPr>
                <a:t>N</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1" name="Oval 40"/>
            <p:cNvSpPr/>
            <p:nvPr/>
          </p:nvSpPr>
          <p:spPr bwMode="auto">
            <a:xfrm>
              <a:off x="6659728" y="1224694"/>
              <a:ext cx="379285"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P</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2" name="Oval 41"/>
            <p:cNvSpPr/>
            <p:nvPr/>
          </p:nvSpPr>
          <p:spPr bwMode="auto">
            <a:xfrm>
              <a:off x="7486466" y="1797798"/>
              <a:ext cx="427784" cy="324594"/>
            </a:xfrm>
            <a:prstGeom prst="ellipse">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dirty="0">
                  <a:latin typeface="Lucida Sans" pitchFamily="-106" charset="0"/>
                  <a:ea typeface="ＭＳ Ｐゴシック" pitchFamily="-106" charset="-128"/>
                  <a:cs typeface="ＭＳ Ｐゴシック" pitchFamily="-106" charset="-128"/>
                </a:rPr>
                <a:t>Q</a:t>
              </a: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cxnSp>
          <p:nvCxnSpPr>
            <p:cNvPr id="59" name="Straight Connector 58"/>
            <p:cNvCxnSpPr>
              <a:stCxn id="28" idx="5"/>
              <a:endCxn id="27" idx="1"/>
            </p:cNvCxnSpPr>
            <p:nvPr/>
          </p:nvCxnSpPr>
          <p:spPr bwMode="auto">
            <a:xfrm>
              <a:off x="1473784" y="5202732"/>
              <a:ext cx="535882" cy="40555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61" name="Straight Connector 60"/>
            <p:cNvCxnSpPr>
              <a:stCxn id="27" idx="5"/>
              <a:endCxn id="26" idx="1"/>
            </p:cNvCxnSpPr>
            <p:nvPr/>
          </p:nvCxnSpPr>
          <p:spPr bwMode="auto">
            <a:xfrm>
              <a:off x="2281297" y="5837804"/>
              <a:ext cx="400933" cy="312611"/>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63" name="Straight Connector 62"/>
            <p:cNvCxnSpPr>
              <a:stCxn id="27" idx="0"/>
              <a:endCxn id="32" idx="4"/>
            </p:cNvCxnSpPr>
            <p:nvPr/>
          </p:nvCxnSpPr>
          <p:spPr bwMode="auto">
            <a:xfrm flipV="1">
              <a:off x="2145482" y="4537748"/>
              <a:ext cx="470507" cy="1022998"/>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65" name="Straight Connector 64"/>
            <p:cNvCxnSpPr>
              <a:stCxn id="28" idx="7"/>
              <a:endCxn id="32" idx="3"/>
            </p:cNvCxnSpPr>
            <p:nvPr/>
          </p:nvCxnSpPr>
          <p:spPr bwMode="auto">
            <a:xfrm flipV="1">
              <a:off x="1473784" y="4490212"/>
              <a:ext cx="993089" cy="482998"/>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67" name="Straight Connector 66"/>
            <p:cNvCxnSpPr>
              <a:stCxn id="26" idx="6"/>
              <a:endCxn id="30" idx="2"/>
            </p:cNvCxnSpPr>
            <p:nvPr/>
          </p:nvCxnSpPr>
          <p:spPr bwMode="auto">
            <a:xfrm flipV="1">
              <a:off x="3031674" y="6047637"/>
              <a:ext cx="923974" cy="217539"/>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69" name="Straight Connector 68"/>
            <p:cNvCxnSpPr>
              <a:stCxn id="26" idx="0"/>
              <a:endCxn id="29" idx="4"/>
            </p:cNvCxnSpPr>
            <p:nvPr/>
          </p:nvCxnSpPr>
          <p:spPr bwMode="auto">
            <a:xfrm flipV="1">
              <a:off x="2826975" y="5250268"/>
              <a:ext cx="210986" cy="852611"/>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71" name="Straight Connector 70"/>
            <p:cNvCxnSpPr>
              <a:stCxn id="30" idx="0"/>
              <a:endCxn id="31" idx="4"/>
            </p:cNvCxnSpPr>
            <p:nvPr/>
          </p:nvCxnSpPr>
          <p:spPr bwMode="auto">
            <a:xfrm flipV="1">
              <a:off x="4143494" y="5087971"/>
              <a:ext cx="48705" cy="797369"/>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73" name="Straight Connector 72"/>
            <p:cNvCxnSpPr>
              <a:stCxn id="31" idx="0"/>
              <a:endCxn id="33" idx="4"/>
            </p:cNvCxnSpPr>
            <p:nvPr/>
          </p:nvCxnSpPr>
          <p:spPr bwMode="auto">
            <a:xfrm flipV="1">
              <a:off x="4192199" y="4134333"/>
              <a:ext cx="0" cy="629044"/>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75" name="Straight Connector 74"/>
            <p:cNvCxnSpPr>
              <a:stCxn id="32" idx="6"/>
              <a:endCxn id="33" idx="3"/>
            </p:cNvCxnSpPr>
            <p:nvPr/>
          </p:nvCxnSpPr>
          <p:spPr bwMode="auto">
            <a:xfrm flipV="1">
              <a:off x="2826869" y="4086797"/>
              <a:ext cx="1217298" cy="288654"/>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77" name="Straight Connector 76"/>
            <p:cNvCxnSpPr>
              <a:stCxn id="32" idx="5"/>
              <a:endCxn id="31" idx="2"/>
            </p:cNvCxnSpPr>
            <p:nvPr/>
          </p:nvCxnSpPr>
          <p:spPr bwMode="auto">
            <a:xfrm>
              <a:off x="2765104" y="4490212"/>
              <a:ext cx="1219067" cy="435462"/>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79" name="Straight Connector 78"/>
            <p:cNvCxnSpPr>
              <a:stCxn id="29" idx="6"/>
              <a:endCxn id="31" idx="3"/>
            </p:cNvCxnSpPr>
            <p:nvPr/>
          </p:nvCxnSpPr>
          <p:spPr bwMode="auto">
            <a:xfrm flipV="1">
              <a:off x="3226441" y="5040435"/>
              <a:ext cx="818660" cy="47536"/>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81" name="Straight Connector 80"/>
            <p:cNvCxnSpPr>
              <a:stCxn id="29" idx="5"/>
              <a:endCxn id="30" idx="1"/>
            </p:cNvCxnSpPr>
            <p:nvPr/>
          </p:nvCxnSpPr>
          <p:spPr bwMode="auto">
            <a:xfrm>
              <a:off x="3171236" y="5202732"/>
              <a:ext cx="839431" cy="730144"/>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83" name="Straight Connector 82"/>
            <p:cNvCxnSpPr>
              <a:stCxn id="29" idx="0"/>
              <a:endCxn id="32" idx="5"/>
            </p:cNvCxnSpPr>
            <p:nvPr/>
          </p:nvCxnSpPr>
          <p:spPr bwMode="auto">
            <a:xfrm flipH="1" flipV="1">
              <a:off x="2765104" y="4490212"/>
              <a:ext cx="272857" cy="435462"/>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85" name="Straight Connector 84"/>
            <p:cNvCxnSpPr>
              <a:stCxn id="29" idx="2"/>
              <a:endCxn id="28" idx="6"/>
            </p:cNvCxnSpPr>
            <p:nvPr/>
          </p:nvCxnSpPr>
          <p:spPr bwMode="auto">
            <a:xfrm flipH="1">
              <a:off x="1535580" y="5087971"/>
              <a:ext cx="1313901" cy="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87" name="Straight Connector 86"/>
            <p:cNvCxnSpPr>
              <a:stCxn id="27" idx="7"/>
              <a:endCxn id="29" idx="3"/>
            </p:cNvCxnSpPr>
            <p:nvPr/>
          </p:nvCxnSpPr>
          <p:spPr bwMode="auto">
            <a:xfrm flipV="1">
              <a:off x="2281297" y="5202732"/>
              <a:ext cx="623389" cy="40555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97" name="Straight Connector 96"/>
            <p:cNvCxnSpPr>
              <a:stCxn id="33" idx="7"/>
              <a:endCxn id="34" idx="3"/>
            </p:cNvCxnSpPr>
            <p:nvPr/>
          </p:nvCxnSpPr>
          <p:spPr bwMode="auto">
            <a:xfrm>
              <a:off x="4340230" y="3857275"/>
              <a:ext cx="933764" cy="97501"/>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99" name="Straight Connector 98"/>
            <p:cNvCxnSpPr>
              <a:stCxn id="33" idx="0"/>
              <a:endCxn id="35" idx="4"/>
            </p:cNvCxnSpPr>
            <p:nvPr/>
          </p:nvCxnSpPr>
          <p:spPr bwMode="auto">
            <a:xfrm flipV="1">
              <a:off x="4192199" y="2973303"/>
              <a:ext cx="486165" cy="836436"/>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02" name="Straight Connector 101"/>
            <p:cNvCxnSpPr>
              <a:stCxn id="35" idx="0"/>
              <a:endCxn id="36" idx="4"/>
            </p:cNvCxnSpPr>
            <p:nvPr/>
          </p:nvCxnSpPr>
          <p:spPr bwMode="auto">
            <a:xfrm flipV="1">
              <a:off x="4678364" y="2121722"/>
              <a:ext cx="415779" cy="526987"/>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06" name="Straight Connector 105"/>
            <p:cNvCxnSpPr>
              <a:stCxn id="38" idx="1"/>
              <a:endCxn id="34" idx="6"/>
            </p:cNvCxnSpPr>
            <p:nvPr/>
          </p:nvCxnSpPr>
          <p:spPr bwMode="auto">
            <a:xfrm flipH="1" flipV="1">
              <a:off x="5583875" y="3840015"/>
              <a:ext cx="860525" cy="132021"/>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08" name="Straight Connector 107"/>
            <p:cNvCxnSpPr>
              <a:stCxn id="38" idx="7"/>
              <a:endCxn id="39" idx="4"/>
            </p:cNvCxnSpPr>
            <p:nvPr/>
          </p:nvCxnSpPr>
          <p:spPr bwMode="auto">
            <a:xfrm flipV="1">
              <a:off x="6730029" y="3297897"/>
              <a:ext cx="548357" cy="674139"/>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10" name="Straight Connector 109"/>
            <p:cNvCxnSpPr>
              <a:stCxn id="38" idx="0"/>
              <a:endCxn id="40" idx="4"/>
            </p:cNvCxnSpPr>
            <p:nvPr/>
          </p:nvCxnSpPr>
          <p:spPr bwMode="auto">
            <a:xfrm flipV="1">
              <a:off x="6587215" y="2493450"/>
              <a:ext cx="123592" cy="143105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12" name="Straight Connector 111"/>
            <p:cNvCxnSpPr>
              <a:stCxn id="38" idx="1"/>
              <a:endCxn id="37" idx="4"/>
            </p:cNvCxnSpPr>
            <p:nvPr/>
          </p:nvCxnSpPr>
          <p:spPr bwMode="auto">
            <a:xfrm flipH="1" flipV="1">
              <a:off x="5893690" y="2446986"/>
              <a:ext cx="550710" cy="152505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14" name="Straight Connector 113"/>
            <p:cNvCxnSpPr>
              <a:stCxn id="39" idx="1"/>
              <a:endCxn id="40" idx="5"/>
            </p:cNvCxnSpPr>
            <p:nvPr/>
          </p:nvCxnSpPr>
          <p:spPr bwMode="auto">
            <a:xfrm flipH="1" flipV="1">
              <a:off x="6859137" y="2445914"/>
              <a:ext cx="268005" cy="574925"/>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16" name="Straight Connector 115"/>
            <p:cNvCxnSpPr>
              <a:stCxn id="39" idx="2"/>
              <a:endCxn id="37" idx="4"/>
            </p:cNvCxnSpPr>
            <p:nvPr/>
          </p:nvCxnSpPr>
          <p:spPr bwMode="auto">
            <a:xfrm flipH="1" flipV="1">
              <a:off x="5893690" y="2446986"/>
              <a:ext cx="1170804" cy="688614"/>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18" name="Straight Connector 117"/>
            <p:cNvCxnSpPr>
              <a:stCxn id="39" idx="3"/>
              <a:endCxn id="34" idx="7"/>
            </p:cNvCxnSpPr>
            <p:nvPr/>
          </p:nvCxnSpPr>
          <p:spPr bwMode="auto">
            <a:xfrm flipH="1">
              <a:off x="5530708" y="3250361"/>
              <a:ext cx="1596434" cy="474893"/>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20" name="Straight Connector 119"/>
            <p:cNvCxnSpPr>
              <a:stCxn id="39" idx="7"/>
              <a:endCxn id="42" idx="4"/>
            </p:cNvCxnSpPr>
            <p:nvPr/>
          </p:nvCxnSpPr>
          <p:spPr bwMode="auto">
            <a:xfrm flipV="1">
              <a:off x="7429630" y="2122392"/>
              <a:ext cx="270728" cy="898447"/>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22" name="Straight Connector 121"/>
            <p:cNvCxnSpPr>
              <a:stCxn id="34" idx="0"/>
              <a:endCxn id="40" idx="3"/>
            </p:cNvCxnSpPr>
            <p:nvPr/>
          </p:nvCxnSpPr>
          <p:spPr bwMode="auto">
            <a:xfrm flipV="1">
              <a:off x="5402351" y="2445914"/>
              <a:ext cx="1160126" cy="1231804"/>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24" name="Straight Connector 123"/>
            <p:cNvCxnSpPr>
              <a:stCxn id="34" idx="1"/>
              <a:endCxn id="37" idx="3"/>
            </p:cNvCxnSpPr>
            <p:nvPr/>
          </p:nvCxnSpPr>
          <p:spPr bwMode="auto">
            <a:xfrm flipV="1">
              <a:off x="5273994" y="2399450"/>
              <a:ext cx="461988" cy="1325804"/>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26" name="Straight Connector 125"/>
            <p:cNvCxnSpPr>
              <a:stCxn id="34" idx="2"/>
              <a:endCxn id="35" idx="5"/>
            </p:cNvCxnSpPr>
            <p:nvPr/>
          </p:nvCxnSpPr>
          <p:spPr bwMode="auto">
            <a:xfrm flipH="1" flipV="1">
              <a:off x="4792214" y="2925767"/>
              <a:ext cx="428613" cy="914248"/>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42" name="Straight Connector 141"/>
            <p:cNvCxnSpPr>
              <a:stCxn id="34" idx="1"/>
              <a:endCxn id="36" idx="4"/>
            </p:cNvCxnSpPr>
            <p:nvPr/>
          </p:nvCxnSpPr>
          <p:spPr bwMode="auto">
            <a:xfrm flipH="1" flipV="1">
              <a:off x="5094143" y="2121722"/>
              <a:ext cx="179851" cy="1603532"/>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44" name="Straight Connector 143"/>
            <p:cNvCxnSpPr>
              <a:stCxn id="35" idx="6"/>
              <a:endCxn id="37" idx="2"/>
            </p:cNvCxnSpPr>
            <p:nvPr/>
          </p:nvCxnSpPr>
          <p:spPr bwMode="auto">
            <a:xfrm flipV="1">
              <a:off x="4839372" y="2284689"/>
              <a:ext cx="831286" cy="526317"/>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46" name="Straight Connector 145"/>
            <p:cNvCxnSpPr>
              <a:stCxn id="35" idx="5"/>
              <a:endCxn id="40" idx="3"/>
            </p:cNvCxnSpPr>
            <p:nvPr/>
          </p:nvCxnSpPr>
          <p:spPr bwMode="auto">
            <a:xfrm flipV="1">
              <a:off x="4792214" y="2445914"/>
              <a:ext cx="1770263" cy="479853"/>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48" name="Straight Connector 147"/>
            <p:cNvCxnSpPr>
              <a:stCxn id="35" idx="5"/>
              <a:endCxn id="39" idx="2"/>
            </p:cNvCxnSpPr>
            <p:nvPr/>
          </p:nvCxnSpPr>
          <p:spPr bwMode="auto">
            <a:xfrm>
              <a:off x="4792214" y="2925767"/>
              <a:ext cx="2272280" cy="209833"/>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50" name="Straight Connector 149"/>
            <p:cNvCxnSpPr>
              <a:stCxn id="36" idx="6"/>
              <a:endCxn id="40" idx="0"/>
            </p:cNvCxnSpPr>
            <p:nvPr/>
          </p:nvCxnSpPr>
          <p:spPr bwMode="auto">
            <a:xfrm>
              <a:off x="5281672" y="1959425"/>
              <a:ext cx="1429135" cy="209431"/>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52" name="Straight Connector 151"/>
            <p:cNvCxnSpPr>
              <a:stCxn id="37" idx="0"/>
              <a:endCxn id="41" idx="3"/>
            </p:cNvCxnSpPr>
            <p:nvPr/>
          </p:nvCxnSpPr>
          <p:spPr bwMode="auto">
            <a:xfrm flipV="1">
              <a:off x="5893690" y="1501752"/>
              <a:ext cx="821583" cy="620640"/>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54" name="Straight Connector 153"/>
            <p:cNvCxnSpPr>
              <a:stCxn id="40" idx="0"/>
              <a:endCxn id="41" idx="4"/>
            </p:cNvCxnSpPr>
            <p:nvPr/>
          </p:nvCxnSpPr>
          <p:spPr bwMode="auto">
            <a:xfrm flipV="1">
              <a:off x="6710807" y="1549288"/>
              <a:ext cx="138564" cy="619568"/>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56" name="Straight Connector 155"/>
            <p:cNvCxnSpPr>
              <a:stCxn id="41" idx="5"/>
              <a:endCxn id="42" idx="1"/>
            </p:cNvCxnSpPr>
            <p:nvPr/>
          </p:nvCxnSpPr>
          <p:spPr bwMode="auto">
            <a:xfrm>
              <a:off x="6983468" y="1501752"/>
              <a:ext cx="565646" cy="343582"/>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cxnSp>
          <p:nvCxnSpPr>
            <p:cNvPr id="158" name="Straight Connector 157"/>
            <p:cNvCxnSpPr>
              <a:stCxn id="40" idx="6"/>
              <a:endCxn id="42" idx="3"/>
            </p:cNvCxnSpPr>
            <p:nvPr/>
          </p:nvCxnSpPr>
          <p:spPr bwMode="auto">
            <a:xfrm flipV="1">
              <a:off x="6920578" y="2074856"/>
              <a:ext cx="628536" cy="256297"/>
            </a:xfrm>
            <a:prstGeom prst="line">
              <a:avLst/>
            </a:prstGeom>
            <a:solidFill>
              <a:schemeClr val="accent1"/>
            </a:solidFill>
            <a:ln w="12700" cap="flat" cmpd="sng" algn="ctr">
              <a:solidFill>
                <a:schemeClr val="accent2"/>
              </a:solidFill>
              <a:prstDash val="solid"/>
              <a:round/>
              <a:headEnd type="none" w="med" len="med"/>
              <a:tailEnd type="none" w="med" len="med"/>
            </a:ln>
            <a:effectLst/>
          </p:spPr>
        </p:cxnSp>
      </p:grpSp>
    </p:spTree>
    <p:extLst>
      <p:ext uri="{BB962C8B-B14F-4D97-AF65-F5344CB8AC3E}">
        <p14:creationId xmlns:p14="http://schemas.microsoft.com/office/powerpoint/2010/main" val="42588546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CS">
  <a:themeElements>
    <a:clrScheme name="Custom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11 - CSS" id="{A9F95300-17D0-C845-92AA-829B010B7BE7}" vid="{A5DC916A-1AF4-684A-82FE-8F29E5F01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10811</TotalTime>
  <Words>1769</Words>
  <Application>Microsoft Macintosh PowerPoint</Application>
  <PresentationFormat>On-screen Show (4:3)</PresentationFormat>
  <Paragraphs>430</Paragraphs>
  <Slides>41</Slides>
  <Notes>36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ECS</vt:lpstr>
      <vt:lpstr>Web Graph</vt:lpstr>
      <vt:lpstr>How is the Web Structured?</vt:lpstr>
      <vt:lpstr>How is the Web Structured?</vt:lpstr>
      <vt:lpstr>How is the Web Structured?</vt:lpstr>
      <vt:lpstr>Graphs can Model</vt:lpstr>
      <vt:lpstr>PowerPoint Presentation</vt:lpstr>
      <vt:lpstr>PowerPoint Presentation</vt:lpstr>
      <vt:lpstr>Graph Theory – Useful Measures</vt:lpstr>
      <vt:lpstr>Which is the Most Important Node?</vt:lpstr>
      <vt:lpstr>Graph Theory – Is this Node Important?</vt:lpstr>
      <vt:lpstr>Which is the Most Important Node?</vt:lpstr>
      <vt:lpstr>Degree Centrality</vt:lpstr>
      <vt:lpstr>Degree Centrality – In Degree</vt:lpstr>
      <vt:lpstr>Degree Centrality – Out Degree</vt:lpstr>
      <vt:lpstr>Degree Distributions</vt:lpstr>
      <vt:lpstr>Degree Distribution Examples</vt:lpstr>
      <vt:lpstr>Power Law Networks</vt:lpstr>
      <vt:lpstr>Betweenness Centrality</vt:lpstr>
      <vt:lpstr>Betweenness Centrality</vt:lpstr>
      <vt:lpstr>Closeness Centrality</vt:lpstr>
      <vt:lpstr>Closeness Centrality</vt:lpstr>
      <vt:lpstr>Eigenvector Centrality</vt:lpstr>
      <vt:lpstr>What do the Measures Tell Me?</vt:lpstr>
      <vt:lpstr>Google’s PageRank Algorithm</vt:lpstr>
      <vt:lpstr>PageRank: Original Formula</vt:lpstr>
      <vt:lpstr>PageRank: Surfer Model</vt:lpstr>
      <vt:lpstr>Google and PageRank</vt:lpstr>
      <vt:lpstr>What Does the Web Look Like?</vt:lpstr>
      <vt:lpstr>What Does the Web Look Like?</vt:lpstr>
      <vt:lpstr>Small World Network</vt:lpstr>
      <vt:lpstr>Small World Network - Erdos</vt:lpstr>
      <vt:lpstr>Small World Network - Erdos</vt:lpstr>
      <vt:lpstr>Small World Network</vt:lpstr>
      <vt:lpstr>Experimental Methodology</vt:lpstr>
      <vt:lpstr>What does the Web look like?</vt:lpstr>
      <vt:lpstr>The Bow Tie</vt:lpstr>
      <vt:lpstr>Web Graph Results</vt:lpstr>
      <vt:lpstr>What does the Web look like?</vt:lpstr>
      <vt:lpstr>Web Graph</vt:lpstr>
      <vt:lpstr>Modern Web Research</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Cascading Stylesheets</dc:title>
  <dc:creator>Gibbins N.M.</dc:creator>
  <cp:lastModifiedBy>Heather Packer</cp:lastModifiedBy>
  <cp:revision>152</cp:revision>
  <dcterms:created xsi:type="dcterms:W3CDTF">2017-10-22T16:39:59Z</dcterms:created>
  <dcterms:modified xsi:type="dcterms:W3CDTF">2018-11-26T12:02:11Z</dcterms:modified>
</cp:coreProperties>
</file>