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8" r:id="rId3"/>
    <p:sldMasterId id="2147483702" r:id="rId4"/>
    <p:sldMasterId id="2147483706" r:id="rId5"/>
    <p:sldMasterId id="2147483710" r:id="rId6"/>
    <p:sldMasterId id="2147483714" r:id="rId7"/>
    <p:sldMasterId id="2147483718" r:id="rId8"/>
  </p:sldMasterIdLst>
  <p:notesMasterIdLst>
    <p:notesMasterId r:id="rId58"/>
  </p:notesMasterIdLst>
  <p:sldIdLst>
    <p:sldId id="259" r:id="rId9"/>
    <p:sldId id="260" r:id="rId10"/>
    <p:sldId id="317" r:id="rId11"/>
    <p:sldId id="287" r:id="rId12"/>
    <p:sldId id="262" r:id="rId13"/>
    <p:sldId id="266" r:id="rId14"/>
    <p:sldId id="263" r:id="rId15"/>
    <p:sldId id="269" r:id="rId16"/>
    <p:sldId id="271" r:id="rId17"/>
    <p:sldId id="349" r:id="rId18"/>
    <p:sldId id="350" r:id="rId19"/>
    <p:sldId id="351" r:id="rId20"/>
    <p:sldId id="274" r:id="rId21"/>
    <p:sldId id="275" r:id="rId22"/>
    <p:sldId id="277" r:id="rId23"/>
    <p:sldId id="279" r:id="rId24"/>
    <p:sldId id="280" r:id="rId25"/>
    <p:sldId id="282" r:id="rId26"/>
    <p:sldId id="283" r:id="rId27"/>
    <p:sldId id="286" r:id="rId28"/>
    <p:sldId id="340" r:id="rId29"/>
    <p:sldId id="341" r:id="rId30"/>
    <p:sldId id="342" r:id="rId31"/>
    <p:sldId id="343" r:id="rId32"/>
    <p:sldId id="346" r:id="rId33"/>
    <p:sldId id="347" r:id="rId34"/>
    <p:sldId id="345" r:id="rId35"/>
    <p:sldId id="344" r:id="rId36"/>
    <p:sldId id="288" r:id="rId37"/>
    <p:sldId id="289" r:id="rId38"/>
    <p:sldId id="290" r:id="rId39"/>
    <p:sldId id="292" r:id="rId40"/>
    <p:sldId id="318" r:id="rId41"/>
    <p:sldId id="320" r:id="rId42"/>
    <p:sldId id="321" r:id="rId43"/>
    <p:sldId id="323" r:id="rId44"/>
    <p:sldId id="353" r:id="rId45"/>
    <p:sldId id="324" r:id="rId46"/>
    <p:sldId id="273" r:id="rId47"/>
    <p:sldId id="325" r:id="rId48"/>
    <p:sldId id="348" r:id="rId49"/>
    <p:sldId id="326" r:id="rId50"/>
    <p:sldId id="327" r:id="rId51"/>
    <p:sldId id="337" r:id="rId52"/>
    <p:sldId id="329" r:id="rId53"/>
    <p:sldId id="330" r:id="rId54"/>
    <p:sldId id="338" r:id="rId55"/>
    <p:sldId id="331" r:id="rId56"/>
    <p:sldId id="352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6"/>
    <p:restoredTop sz="87813"/>
  </p:normalViewPr>
  <p:slideViewPr>
    <p:cSldViewPr snapToGrid="0" snapToObjects="1" showGuides="1">
      <p:cViewPr>
        <p:scale>
          <a:sx n="117" d="100"/>
          <a:sy n="117" d="100"/>
        </p:scale>
        <p:origin x="-104" y="5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11F37-1E6F-6A44-A0D2-6DE377B840E2}" type="datetimeFigureOut">
              <a:rPr lang="en-GB" smtClean="0"/>
              <a:t>12/11/2018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4DA00-7454-BF4E-9465-7D8AE93A7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0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2C5C38-6D5D-DB4D-BEC8-00292445BAFF}" type="slidenum">
              <a:rPr lang="en-GB"/>
              <a:pPr/>
              <a:t>2</a:t>
            </a:fld>
            <a:endParaRPr lang="en-GB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150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 far, we’ve concentrated on hypermedia systems where the dominant paradigm is one of </a:t>
            </a:r>
            <a:r>
              <a:rPr lang="en-US" i="1" dirty="0"/>
              <a:t>navigation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Links are to be </a:t>
            </a:r>
            <a:r>
              <a:rPr lang="en-US" i="1" dirty="0"/>
              <a:t>followed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In this lecture, we’ll consider hypermedia systems where linking structures are not primarily used for navigation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CE36-0872-2F4D-B362-E22EB214A3F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60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1EBC7E-5BDB-B844-BFF1-550BB6ACA8F6}" type="slidenum">
              <a:rPr lang="en-GB"/>
              <a:pPr/>
              <a:t>5</a:t>
            </a:fld>
            <a:endParaRPr lang="en-GB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These tools support common understanding</a:t>
            </a:r>
          </a:p>
          <a:p>
            <a:r>
              <a:rPr lang="en-GB" dirty="0"/>
              <a:t>Less confusing than networks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6232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F6687-AB1E-F54C-8FFB-1E7DFE7576A3}" type="slidenum">
              <a:rPr lang="en-GB"/>
              <a:pPr/>
              <a:t>6</a:t>
            </a:fld>
            <a:endParaRPr lang="en-GB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53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05BAC5-7BFE-5C45-9447-381E52CC1FC5}" type="slidenum">
              <a:rPr lang="en-GB"/>
              <a:pPr/>
              <a:t>7</a:t>
            </a:fld>
            <a:endParaRPr lang="en-GB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2</a:t>
            </a:r>
            <a:r>
              <a:rPr lang="en-GB" baseline="30000" dirty="0"/>
              <a:t>nd</a:t>
            </a:r>
            <a:r>
              <a:rPr lang="en-GB" dirty="0"/>
              <a:t> Gen spatial hypertext system (2000-)</a:t>
            </a:r>
          </a:p>
          <a:p>
            <a:endParaRPr lang="en-GB" dirty="0"/>
          </a:p>
          <a:p>
            <a:r>
              <a:rPr lang="en-GB" dirty="0"/>
              <a:t>Based on experiences with VIKI (Shipman and Marshall)</a:t>
            </a:r>
          </a:p>
          <a:p>
            <a:endParaRPr lang="en-GB" dirty="0"/>
          </a:p>
          <a:p>
            <a:r>
              <a:rPr lang="en-GB" dirty="0"/>
              <a:t>Frank Shipman, Texas A&amp;M</a:t>
            </a:r>
          </a:p>
        </p:txBody>
      </p:sp>
    </p:spTree>
    <p:extLst>
      <p:ext uri="{BB962C8B-B14F-4D97-AF65-F5344CB8AC3E}">
        <p14:creationId xmlns:p14="http://schemas.microsoft.com/office/powerpoint/2010/main" val="2995483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27FA4C-5047-9745-87F3-12D60BC093B1}" type="slidenum">
              <a:rPr lang="en-GB"/>
              <a:pPr/>
              <a:t>8</a:t>
            </a:fld>
            <a:endParaRPr lang="en-GB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41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9B53B-AAD9-B547-AD74-702A6A878AD9}" type="slidenum">
              <a:rPr lang="en-GB"/>
              <a:pPr/>
              <a:t>9</a:t>
            </a:fld>
            <a:endParaRPr lang="en-GB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 personal content management assistant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824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CBC57D-FCF9-F84B-868F-5B1744ADC54C}" type="slidenum">
              <a:rPr lang="en-GB"/>
              <a:pPr/>
              <a:t>13</a:t>
            </a:fld>
            <a:endParaRPr lang="en-GB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2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35763-459A-C84E-9962-7E1382AE7197}" type="slidenum">
              <a:rPr lang="en-GB"/>
              <a:pPr/>
              <a:t>14</a:t>
            </a:fld>
            <a:endParaRPr lang="en-GB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93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D5DB95-83C8-AE4A-B0A1-D4CB2334C4E6}" type="slidenum">
              <a:rPr lang="en-GB"/>
              <a:pPr/>
              <a:t>15</a:t>
            </a:fld>
            <a:endParaRPr lang="en-GB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9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8B9AE5-AA0F-4647-8731-627242894149}" type="slidenum">
              <a:rPr lang="en-GB"/>
              <a:pPr/>
              <a:t>16</a:t>
            </a:fld>
            <a:endParaRPr lang="en-GB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46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FB2AB-D0C4-5041-80BD-423D179590C0}" type="slidenum">
              <a:rPr lang="en-GB"/>
              <a:pPr/>
              <a:t>17</a:t>
            </a:fld>
            <a:endParaRPr lang="en-GB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Parallel channels: video, narration in different languages, captions in different languages</a:t>
            </a:r>
          </a:p>
        </p:txBody>
      </p:sp>
    </p:spTree>
    <p:extLst>
      <p:ext uri="{BB962C8B-B14F-4D97-AF65-F5344CB8AC3E}">
        <p14:creationId xmlns:p14="http://schemas.microsoft.com/office/powerpoint/2010/main" val="370813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94DE9-618C-E143-8787-93C8BEEBD918}" type="slidenum">
              <a:rPr lang="en-GB"/>
              <a:pPr/>
              <a:t>18</a:t>
            </a:fld>
            <a:endParaRPr lang="en-GB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387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FC93C8-22AE-C145-A881-9F67BC7C19EC}" type="slidenum">
              <a:rPr lang="en-GB"/>
              <a:pPr/>
              <a:t>19</a:t>
            </a:fld>
            <a:endParaRPr lang="en-GB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79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D953A-EA1D-D44F-A582-C7CE8A8F4AFA}" type="slidenum">
              <a:rPr lang="en-GB"/>
              <a:pPr/>
              <a:t>20</a:t>
            </a:fld>
            <a:endParaRPr lang="en-GB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21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Randy Trigg’s PhD</a:t>
            </a:r>
          </a:p>
          <a:p>
            <a:endParaRPr lang="en-US" dirty="0"/>
          </a:p>
          <a:p>
            <a:r>
              <a:rPr lang="en-US" dirty="0"/>
              <a:t>Rhetorical moves from IBIS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CE36-0872-2F4D-B362-E22EB214A3F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996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A3930D-62BB-D746-A32D-63ED208B0516}" type="slidenum">
              <a:rPr lang="en-GB" sz="1200"/>
              <a:pPr eaLnBrk="1" hangingPunct="1"/>
              <a:t>31</a:t>
            </a:fld>
            <a:endParaRPr lang="en-GB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17538" y="879475"/>
            <a:ext cx="5624512" cy="3163888"/>
          </a:xfrm>
          <a:solidFill>
            <a:srgbClr val="FFFFFF"/>
          </a:solidFill>
          <a:ln/>
        </p:spPr>
      </p:sp>
      <p:sp>
        <p:nvSpPr>
          <p:cNvPr id="18436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496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E276C56-4C66-2D4C-B076-52E480BA9453}" type="slidenum">
              <a:rPr lang="en-GB" sz="1200"/>
              <a:pPr eaLnBrk="1" hangingPunct="1"/>
              <a:t>32</a:t>
            </a:fld>
            <a:endParaRPr lang="en-GB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17538" y="879475"/>
            <a:ext cx="5624512" cy="3163888"/>
          </a:xfrm>
          <a:solidFill>
            <a:srgbClr val="FFFFFF"/>
          </a:solidFill>
          <a:ln/>
        </p:spPr>
      </p:sp>
      <p:sp>
        <p:nvSpPr>
          <p:cNvPr id="22532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806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Physical hypermedia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CE36-0872-2F4D-B362-E22EB214A3F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4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Chawton</a:t>
            </a:r>
            <a:r>
              <a:rPr lang="en-US" dirty="0"/>
              <a:t> House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CE36-0872-2F4D-B362-E22EB214A3F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18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7A3F7B-B117-2944-8778-0D63E9981C07}" type="slidenum">
              <a:rPr lang="en-GB"/>
              <a:pPr/>
              <a:t>39</a:t>
            </a:fld>
            <a:endParaRPr lang="en-GB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Salt ‘n’ Pepper</a:t>
            </a:r>
            <a:r>
              <a:rPr lang="en-GB" baseline="0" dirty="0"/>
              <a:t> </a:t>
            </a:r>
            <a:r>
              <a:rPr lang="en-US" baseline="0" dirty="0"/>
              <a:t>–</a:t>
            </a:r>
            <a:r>
              <a:rPr lang="en-GB" baseline="0" dirty="0"/>
              <a:t> Patrick Sinclair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7150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QR-codes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6CE36-0872-2F4D-B362-E22EB214A3F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29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9FCE0-0B0E-FD4E-A0F5-7A7B1C8EE82E}" type="slidenum">
              <a:rPr lang="en-US"/>
              <a:pPr/>
              <a:t>43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Again, back to programmed learning</a:t>
            </a:r>
          </a:p>
        </p:txBody>
      </p:sp>
    </p:spTree>
    <p:extLst>
      <p:ext uri="{BB962C8B-B14F-4D97-AF65-F5344CB8AC3E}">
        <p14:creationId xmlns:p14="http://schemas.microsoft.com/office/powerpoint/2010/main" val="1451383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62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07037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3955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1748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7968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47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28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797288"/>
            <a:ext cx="10944225" cy="14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821EA71-BFDF-764B-9601-98B10F3D51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899475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3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24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5157288"/>
            <a:ext cx="10944225" cy="1080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CD1A0C4-1EEA-A345-AAC3-06F0D07C5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6424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3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975F-9286-2641-8193-8DF7321C8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BC2BCE8-8683-9143-A195-36CA36A035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392" y="1773238"/>
            <a:ext cx="3528392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5F0F8BD-14D9-F54C-8643-B510466E59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216" y="1773239"/>
            <a:ext cx="3527897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22968ED-E95A-5C4A-AFD4-AFD46BE8A4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800" y="1773239"/>
            <a:ext cx="360040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667781-6711-AC4E-B59A-870436D773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45C34E7-B8FA-EE45-B82E-8F66C35813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51603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42AA-DC19-824E-AC96-5B2BE9F1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068AE28-9C85-8643-AF49-94E4EA86D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528000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50EFFEC7-CADF-794D-8A8F-463A8B0D163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040689" y="5445122"/>
            <a:ext cx="1727719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A51B6D2F-C03C-364E-96D4-07089520BE8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67435" y="5445122"/>
            <a:ext cx="1728790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60F87C5-62F3-5348-A9B3-27985DEED7C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95775" y="5445122"/>
            <a:ext cx="1728787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062D462-B04F-C447-B1D0-0BC44559230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423592" y="5445122"/>
            <a:ext cx="1727718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F8F9F3D8-C529-AD4D-A368-265D78A91F73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51384" y="5445122"/>
            <a:ext cx="1727743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1E13E52-C677-7744-9232-41BF617916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12872" y="5445122"/>
            <a:ext cx="1727744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4E2EFAD-DC91-6841-A510-D79076BDE6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01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7289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1511-F3E4-724E-9385-E56C8E96E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17649E7-935E-964A-AF69-C0C4D907C8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2276475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FB0E1B-5C1F-6F40-9A46-F8BCACC6E5E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2276477"/>
            <a:ext cx="5400675" cy="3960812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555E08-1F8E-FE4A-8984-00D0549243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88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01483EC-A312-1944-A3B6-36E2CF252F7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743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2A8D003-FCDA-0047-981A-893491C35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1537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DD746F-C60A-5F4B-A45F-63CE1F52DD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9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956CC3-5066-2E40-8C1A-C70D599F3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8586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692150"/>
            <a:ext cx="5400675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B6178A-34C0-C542-A96F-1D5AC73A1E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A79C78-B21D-F943-BA39-8360A5CA22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04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8D99ABB-BC2E-134A-A2CD-85CF5A02E72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01542" y="824986"/>
            <a:ext cx="2666571" cy="281517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DD31F4D-BE21-FB46-B0CE-AF77431BBA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67438" y="1767953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6588E56-5876-5B4A-9118-0C89AE35EB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1119" y="3789039"/>
            <a:ext cx="2877210" cy="244824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2C1FA18-66B6-1C4F-B252-BC50D7B557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4885" y="3789040"/>
            <a:ext cx="2373228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F2A8A3E-04CB-3D49-BFF9-4E8A1C7C71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80754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57BE-BD60-B043-9E76-245DD19A10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8C294F4-A6AD-1740-BEEC-61206D8F40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67439" y="1773239"/>
            <a:ext cx="540117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BA58DB-1B10-234D-9055-77566A370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391" y="1773238"/>
            <a:ext cx="5401171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0C5138F-94AF-8046-AAE7-1C99875056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9" y="4076701"/>
            <a:ext cx="5401169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81B490-0D9B-4347-9BB0-19B2C921F0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1" y="4076701"/>
            <a:ext cx="5401171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92EB63-72C1-744C-9F42-6A38D445F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193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DE22-5B82-9541-BA5A-BB368C0F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FB7F17B-6AA3-1149-BBC9-DC5B1DFC0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8" y="1773237"/>
            <a:ext cx="3527425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2245F91-9A08-D645-A795-C37F14E4AA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688" y="1773237"/>
            <a:ext cx="3527426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F425D9C-51DB-2848-9101-2FF8AF58211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775" y="1773236"/>
            <a:ext cx="3600450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C36AEF-34C3-E14F-BCD3-4CA0A0915F4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393" y="4076700"/>
            <a:ext cx="3527920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95E5B0E-4B8A-C24D-B31C-4457A16D9B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40688" y="4076700"/>
            <a:ext cx="3527425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1B113F3-BB57-AC48-9603-182BF960DC1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95775" y="4076700"/>
            <a:ext cx="3600449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A280A98-37C6-2342-830C-12DF4E52E1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216496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0019-9464-AF4F-A14A-C779F78A7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8CBA7DE-3862-DF4A-B953-467BCFD74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93" y="1773238"/>
            <a:ext cx="3527920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13F7FAA-ACCD-1D4C-B487-1D8E59569B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95775" y="1773239"/>
            <a:ext cx="3600449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6BFC2351-BCA4-634D-9FC2-1AABCF68D45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0689" y="1773238"/>
            <a:ext cx="3527424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8D0C368-497A-8B4F-9C13-C840AF3693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491501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12300D-9767-B945-AF02-1D3DEB990C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41E2F-1B0D-9748-91C5-CC974CF8E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1188DFF-7D9D-C84E-AA59-F5EB920D49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64429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E695FFE-DEC3-8945-A9DF-C9F8CC8AF4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58025-FD3D-9A45-8783-576F4EEB2C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300663"/>
            <a:ext cx="10944224" cy="936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</a:t>
            </a:r>
            <a:endParaRPr lang="en-GB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4003048-D4F7-6941-99F8-0109AB947C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708948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gradFill rotWithShape="1">
          <a:gsLst>
            <a:gs pos="0">
              <a:srgbClr val="014359"/>
            </a:gs>
            <a:gs pos="50000">
              <a:srgbClr val="014359"/>
            </a:gs>
            <a:gs pos="100000">
              <a:srgbClr val="00727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31999" y="1700214"/>
            <a:ext cx="11328000" cy="2160587"/>
          </a:xfrm>
        </p:spPr>
        <p:txBody>
          <a:bodyPr lIns="91440"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32000" y="3860801"/>
            <a:ext cx="11328000" cy="1946275"/>
          </a:xfrm>
        </p:spPr>
        <p:txBody>
          <a:bodyPr lIns="91440"/>
          <a:lstStyle>
            <a:lvl1pPr marL="0" indent="0">
              <a:buFontTx/>
              <a:buNone/>
              <a:defRPr sz="3600">
                <a:solidFill>
                  <a:srgbClr val="B1D3D6"/>
                </a:solidFill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5" name="Picture 1033" descr="white_logo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734" y="381000"/>
            <a:ext cx="35941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0" y="5807075"/>
            <a:ext cx="11328000" cy="882860"/>
          </a:xfrm>
        </p:spPr>
        <p:txBody>
          <a:bodyPr/>
          <a:lstStyle>
            <a:lvl1pPr marL="90000" indent="0">
              <a:spcAft>
                <a:spcPts val="0"/>
              </a:spcAft>
              <a:buNone/>
              <a:defRPr sz="2000" baseline="0">
                <a:solidFill>
                  <a:srgbClr val="B1D3D6"/>
                </a:solidFill>
              </a:defRPr>
            </a:lvl1pPr>
          </a:lstStyle>
          <a:p>
            <a:pPr lvl="0"/>
            <a:r>
              <a:rPr lang="en-US" dirty="0"/>
              <a:t>Click to add author </a:t>
            </a:r>
            <a:br>
              <a:rPr lang="en-US" dirty="0"/>
            </a:br>
            <a:r>
              <a:rPr lang="en-US" dirty="0"/>
              <a:t>and date</a:t>
            </a:r>
          </a:p>
        </p:txBody>
      </p:sp>
      <p:pic>
        <p:nvPicPr>
          <p:cNvPr id="6" name="Picture 5" descr="Electronics_and_Computer_Science_BLACK-2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99" y="381000"/>
            <a:ext cx="2884159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17369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Section Header">
    <p:bg>
      <p:bgPr>
        <a:gradFill flip="none" rotWithShape="1">
          <a:gsLst>
            <a:gs pos="0">
              <a:srgbClr val="007275"/>
            </a:gs>
            <a:gs pos="100000">
              <a:srgbClr val="008CAC"/>
            </a:gs>
            <a:gs pos="50000">
              <a:srgbClr val="00727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90000" indent="0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406901"/>
            <a:ext cx="11328000" cy="1362075"/>
          </a:xfrm>
          <a:effectLst>
            <a:outerShdw blurRad="76200" dist="12700" dir="2700000" algn="tl" rotWithShape="0">
              <a:prstClr val="black"/>
            </a:outerShdw>
          </a:effectLst>
        </p:spPr>
        <p:txBody>
          <a:bodyPr/>
          <a:lstStyle>
            <a:lvl1pPr algn="l">
              <a:defRPr sz="4800" b="0" i="0" cap="none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2000" y="5768975"/>
            <a:ext cx="11328000" cy="395288"/>
          </a:xfrm>
          <a:effectLst>
            <a:outerShdw blurRad="76200" dist="12700" dir="2700000" algn="tl" rotWithShape="0">
              <a:prstClr val="black"/>
            </a:outerShdw>
          </a:effectLst>
        </p:spPr>
        <p:txBody>
          <a:bodyPr anchor="b"/>
          <a:lstStyle>
            <a:lvl1pPr marL="0" indent="0">
              <a:buNone/>
              <a:defRPr sz="1600" b="1">
                <a:solidFill>
                  <a:srgbClr val="FFFFFF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dirty="0"/>
              <a:t>Click to add image URI</a:t>
            </a:r>
          </a:p>
        </p:txBody>
      </p:sp>
    </p:spTree>
    <p:extLst>
      <p:ext uri="{BB962C8B-B14F-4D97-AF65-F5344CB8AC3E}">
        <p14:creationId xmlns:p14="http://schemas.microsoft.com/office/powerpoint/2010/main" val="394193836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ine_blue 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32000" y="1692000"/>
            <a:ext cx="11328000" cy="44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ts val="1800"/>
              </a:spcAft>
              <a:defRPr/>
            </a:lvl1pPr>
            <a:lvl2pPr marL="54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2pPr>
            <a:lvl3pPr marL="81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3pPr>
            <a:lvl4pPr marL="108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4pPr>
            <a:lvl5pPr marL="135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632952"/>
      </p:ext>
    </p:extLst>
  </p:cSld>
  <p:clrMapOvr>
    <a:masterClrMapping/>
  </p:clrMapOvr>
  <p:transition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000" y="1682750"/>
            <a:ext cx="5460800" cy="44894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82751"/>
            <a:ext cx="5460800" cy="448944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1" name="Picture 7" descr="marine_blue 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18584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5228959"/>
      </p:ext>
    </p:extLst>
  </p:cSld>
  <p:clrMapOvr>
    <a:masterClrMapping/>
  </p:clrMapOvr>
  <p:transition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bg>
      <p:bgPr>
        <a:gradFill flip="none" rotWithShape="1">
          <a:gsLst>
            <a:gs pos="0">
              <a:srgbClr val="007275"/>
            </a:gs>
            <a:gs pos="100000">
              <a:srgbClr val="008CAC"/>
            </a:gs>
            <a:gs pos="50000">
              <a:srgbClr val="00727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1700214"/>
            <a:ext cx="11328000" cy="4113268"/>
          </a:xfrm>
        </p:spPr>
        <p:txBody>
          <a:bodyPr anchor="ctr"/>
          <a:lstStyle>
            <a:lvl1pPr algn="r">
              <a:defRPr sz="7200" b="0" i="0" cap="none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9" name="Picture 1033" descr="white_logo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381000"/>
            <a:ext cx="2853267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6640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0686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334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863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8720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194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2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3419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836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398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307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88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308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4944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1446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830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7298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432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41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863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/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3983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EF6F9-27E4-EF46-AE10-46A82914A6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45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35032-FFFC-C447-BA60-9B32DA45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692150"/>
            <a:ext cx="10944224" cy="936625"/>
          </a:xfrm>
          <a:prstGeom prst="rect">
            <a:avLst/>
          </a:prstGeom>
        </p:spPr>
        <p:txBody>
          <a:bodyPr vert="horz" lIns="72000" tIns="36000" rIns="72000" bIns="3600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6C37D-9121-684D-B590-EF4A55935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73238"/>
            <a:ext cx="109442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D240F-3434-DF49-BB59-C0B86B41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889" y="6381751"/>
            <a:ext cx="3527424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1B7BC17-F0E7-7A47-8273-78D53527614D}" type="datetimeFigureOut">
              <a:rPr lang="en-GB" smtClean="0"/>
              <a:pPr/>
              <a:t>12/11/2018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1AEA1-9EFF-6040-A0DF-32F3F8CF9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95774" y="6381751"/>
            <a:ext cx="3600451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9BF26-FC66-2C46-9F3E-A7306A28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799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26078B-3553-4544-8ED2-80E83B6C7BAA}"/>
              </a:ext>
            </a:extLst>
          </p:cNvPr>
          <p:cNvSpPr txBox="1">
            <a:spLocks/>
          </p:cNvSpPr>
          <p:nvPr userDrawn="1"/>
        </p:nvSpPr>
        <p:spPr>
          <a:xfrm>
            <a:off x="11568113" y="6381750"/>
            <a:ext cx="431799" cy="287339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D0896E-602A-494F-99CF-AC1BD90019B0}" type="slidenum">
              <a:rPr lang="en-GB" smtClean="0">
                <a:solidFill>
                  <a:schemeClr val="tx1"/>
                </a:solidFill>
              </a:rPr>
              <a:pPr/>
              <a:t>‹#›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DCCAEE-C447-EE4D-A54A-FF75ECE36C7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7" r:id="rId2"/>
    <p:sldLayoutId id="2147483676" r:id="rId3"/>
    <p:sldLayoutId id="2147483679" r:id="rId4"/>
    <p:sldLayoutId id="2147483680" r:id="rId5"/>
    <p:sldLayoutId id="2147483677" r:id="rId6"/>
    <p:sldLayoutId id="2147483678" r:id="rId7"/>
    <p:sldLayoutId id="2147483682" r:id="rId8"/>
    <p:sldLayoutId id="2147483683" r:id="rId9"/>
    <p:sldLayoutId id="2147483684" r:id="rId10"/>
    <p:sldLayoutId id="2147483685" r:id="rId11"/>
    <p:sldLayoutId id="2147483687" r:id="rId12"/>
    <p:sldLayoutId id="2147483686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722" r:id="rId20"/>
    <p:sldLayoutId id="2147483723" r:id="rId21"/>
    <p:sldLayoutId id="2147483724" r:id="rId22"/>
    <p:sldLayoutId id="2147483728" r:id="rId23"/>
    <p:sldLayoutId id="2147483729" r:id="rId24"/>
    <p:sldLayoutId id="2147483730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36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1344" userDrawn="1">
          <p15:clr>
            <a:srgbClr val="F26B43"/>
          </p15:clr>
        </p15:guide>
        <p15:guide id="5" orient="horz" pos="1434" userDrawn="1">
          <p15:clr>
            <a:srgbClr val="F26B43"/>
          </p15:clr>
        </p15:guide>
        <p15:guide id="6" orient="horz" pos="2478" userDrawn="1">
          <p15:clr>
            <a:srgbClr val="F26B43"/>
          </p15:clr>
        </p15:guide>
        <p15:guide id="7" orient="horz" pos="2568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orient="horz" pos="4020" userDrawn="1">
          <p15:clr>
            <a:srgbClr val="F26B43"/>
          </p15:clr>
        </p15:guide>
        <p15:guide id="10" orient="horz" pos="4201" userDrawn="1">
          <p15:clr>
            <a:srgbClr val="F26B43"/>
          </p15:clr>
        </p15:guide>
        <p15:guide id="11" pos="393" userDrawn="1">
          <p15:clr>
            <a:srgbClr val="F26B43"/>
          </p15:clr>
        </p15:guide>
        <p15:guide id="12" pos="2706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3795" userDrawn="1">
          <p15:clr>
            <a:srgbClr val="F26B43"/>
          </p15:clr>
        </p15:guide>
        <p15:guide id="15" pos="3885" userDrawn="1">
          <p15:clr>
            <a:srgbClr val="F26B43"/>
          </p15:clr>
        </p15:guide>
        <p15:guide id="16" pos="5065" userDrawn="1">
          <p15:clr>
            <a:srgbClr val="F26B43"/>
          </p15:clr>
        </p15:guide>
        <p15:guide id="17" pos="4974" userDrawn="1">
          <p15:clr>
            <a:srgbClr val="F26B43"/>
          </p15:clr>
        </p15:guide>
        <p15:guide id="18" pos="7559" userDrawn="1">
          <p15:clr>
            <a:srgbClr val="F26B43"/>
          </p15:clr>
        </p15:guide>
        <p15:guide id="19" pos="72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7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 userDrawn="1">
          <p15:clr>
            <a:srgbClr val="F26B43"/>
          </p15:clr>
        </p15:guide>
        <p15:guide id="2" pos="6199" userDrawn="1">
          <p15:clr>
            <a:srgbClr val="F26B43"/>
          </p15:clr>
        </p15:guide>
        <p15:guide id="3" orient="horz" pos="1344" userDrawn="1">
          <p15:clr>
            <a:srgbClr val="F26B43"/>
          </p15:clr>
        </p15:guide>
        <p15:guide id="4" orient="horz" pos="2115" userDrawn="1">
          <p15:clr>
            <a:srgbClr val="F26B43"/>
          </p15:clr>
        </p15:guide>
        <p15:guide id="5" orient="horz" pos="2205" userDrawn="1">
          <p15:clr>
            <a:srgbClr val="F26B43"/>
          </p15:clr>
        </p15:guide>
        <p15:guide id="6" orient="horz" pos="2840" userDrawn="1">
          <p15:clr>
            <a:srgbClr val="F26B43"/>
          </p15:clr>
        </p15:guide>
        <p15:guide id="7" orient="horz" pos="2931" userDrawn="1">
          <p15:clr>
            <a:srgbClr val="F26B43"/>
          </p15:clr>
        </p15:guide>
        <p15:guide id="8" orient="horz" pos="3158" userDrawn="1">
          <p15:clr>
            <a:srgbClr val="F26B43"/>
          </p15:clr>
        </p15:guide>
        <p15:guide id="9" pos="7287" userDrawn="1">
          <p15:clr>
            <a:srgbClr val="F26B43"/>
          </p15:clr>
        </p15:guide>
        <p15:guide id="10" pos="7559" userDrawn="1">
          <p15:clr>
            <a:srgbClr val="F26B43"/>
          </p15:clr>
        </p15:guide>
        <p15:guide id="11" orient="horz" pos="402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orient="horz" pos="436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  <p15:guide id="15" pos="393" userDrawn="1">
          <p15:clr>
            <a:srgbClr val="F26B43"/>
          </p15:clr>
        </p15:guide>
        <p15:guide id="16" orient="horz" pos="1026" userDrawn="1">
          <p15:clr>
            <a:srgbClr val="F26B43"/>
          </p15:clr>
        </p15:guide>
        <p15:guide id="17" orient="horz" pos="111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8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0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localhost/Users/nmg/Documents/Work/Presentations/2004-08-09%20ht2004/cohse-ms.avi" TargetMode="External"/><Relationship Id="rId1" Type="http://schemas.microsoft.com/office/2007/relationships/media" Target="file://localhost/Users/nmg/Documents/Work/Presentations/2004-08-09%20ht2004/cohse-ms.avi" TargetMode="Externa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5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Richer Links: </a:t>
            </a:r>
            <a:br>
              <a:rPr lang="en-GB" dirty="0"/>
            </a:br>
            <a:r>
              <a:rPr lang="en-GB" dirty="0"/>
              <a:t>The Future of Hypertext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COMP3220 Web Infrastructure</a:t>
            </a:r>
            <a:br>
              <a:rPr lang="en-GB" dirty="0"/>
            </a:br>
            <a:r>
              <a:rPr lang="en-GB" dirty="0"/>
              <a:t>COMP6218 Web Architecture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Dr</a:t>
            </a:r>
            <a:r>
              <a:rPr lang="en-US" dirty="0"/>
              <a:t> Nicholas Gibbins - </a:t>
            </a:r>
            <a:r>
              <a:rPr lang="en-US" dirty="0" err="1"/>
              <a:t>nmg@ecs.soton.ac.uk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58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833" b="7833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Beyond Navigation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/>
              <a:t>http://www.flickr.com/photos/djwtwo/7891312188/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01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Spatial Hypermedia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/>
              <a:t>http://www.flickr.com/photos/jakecaptive/49915119/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Spatial Hypermedia?</a:t>
            </a:r>
            <a:endParaRPr lang="en-GB" dirty="0"/>
          </a:p>
        </p:txBody>
      </p:sp>
      <p:sp>
        <p:nvSpPr>
          <p:cNvPr id="18534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Tools for supporting emergent structure (implicit structure -&gt; explicit relationships)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Visual/spatial metaphor allows people to express ambiguous or partial structures</a:t>
            </a:r>
          </a:p>
          <a:p>
            <a:pPr lvl="1"/>
            <a:r>
              <a:rPr lang="en-GB" dirty="0"/>
              <a:t>Focus on creation of structure</a:t>
            </a:r>
          </a:p>
          <a:p>
            <a:pPr lvl="1"/>
            <a:r>
              <a:rPr lang="en-GB" dirty="0"/>
              <a:t>Focus on visual and spatial properties: position, colour, border, shape, font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Distinctive line of spatial hypermedia systems in the literature:</a:t>
            </a:r>
          </a:p>
          <a:p>
            <a:pPr lvl="1"/>
            <a:r>
              <a:rPr lang="en-GB" dirty="0"/>
              <a:t>Notecards, </a:t>
            </a:r>
            <a:r>
              <a:rPr lang="en-GB" dirty="0" err="1"/>
              <a:t>gIBIS</a:t>
            </a:r>
            <a:r>
              <a:rPr lang="en-GB" dirty="0"/>
              <a:t>, VNS, </a:t>
            </a:r>
            <a:r>
              <a:rPr lang="en-GB" dirty="0" err="1"/>
              <a:t>Aquanet</a:t>
            </a:r>
            <a:r>
              <a:rPr lang="en-GB" dirty="0"/>
              <a:t>, VIKI, VKB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6031B-EF86-6D43-B473-F3566C3352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Marshall, C.C. and Shipman, F. (1993) Searching for the missing link: discovering implicit structure in spatial hypertext. Proceedings of the 5th ACM Conference on Hypertext, pp. 217-230. </a:t>
            </a:r>
          </a:p>
        </p:txBody>
      </p:sp>
    </p:spTree>
    <p:extLst>
      <p:ext uri="{BB962C8B-B14F-4D97-AF65-F5344CB8AC3E}">
        <p14:creationId xmlns:p14="http://schemas.microsoft.com/office/powerpoint/2010/main" val="2845685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Parsing in VIKI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Bottom-up hierarchical parse, using position, extent and type of symbols</a:t>
            </a:r>
          </a:p>
          <a:p>
            <a:pPr lvl="1"/>
            <a:r>
              <a:rPr lang="en-GB" dirty="0"/>
              <a:t>Produces explicit structure by interpreting the implicit structure in a space</a:t>
            </a:r>
          </a:p>
          <a:p>
            <a:pPr lvl="1"/>
            <a:r>
              <a:rPr lang="en-GB" dirty="0"/>
              <a:t>Difficult to understand what structure is deliberate and what is not intended</a:t>
            </a:r>
          </a:p>
          <a:p>
            <a:pPr lvl="1"/>
            <a:r>
              <a:rPr lang="en-GB" dirty="0"/>
              <a:t>Relies heavily on heuristics determined for the user 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Order of structure recognition: </a:t>
            </a:r>
          </a:p>
          <a:p>
            <a:pPr marL="702900" lvl="1" indent="-342900">
              <a:buFont typeface="+mj-lt"/>
              <a:buAutoNum type="arabicPeriod"/>
            </a:pPr>
            <a:r>
              <a:rPr lang="en-GB" dirty="0"/>
              <a:t>Use overlapping symbols to identify aggregates</a:t>
            </a:r>
          </a:p>
          <a:p>
            <a:pPr marL="702900" lvl="1" indent="-342900">
              <a:buFont typeface="+mj-lt"/>
              <a:buAutoNum type="arabicPeriod"/>
            </a:pPr>
            <a:r>
              <a:rPr lang="en-GB" dirty="0"/>
              <a:t>Identify sets based on homogeneity and alignment</a:t>
            </a:r>
          </a:p>
          <a:p>
            <a:pPr marL="702900" lvl="1" indent="-342900">
              <a:buFont typeface="+mj-lt"/>
              <a:buAutoNum type="arabicPeriod"/>
            </a:pPr>
            <a:r>
              <a:rPr lang="en-GB" dirty="0"/>
              <a:t>Locate composites</a:t>
            </a:r>
          </a:p>
          <a:p>
            <a:pPr marL="702900" lvl="1" indent="-342900">
              <a:buFont typeface="+mj-lt"/>
              <a:buAutoNum type="arabicPeriod"/>
            </a:pPr>
            <a:r>
              <a:rPr lang="en-GB" dirty="0"/>
              <a:t>Re-parse found structures according to the same rules to find higher level structures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7C358B-D761-904D-91E8-BD48FFEFB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Marshall, C.C. et al (1994) </a:t>
            </a:r>
            <a:r>
              <a:rPr lang="en-US" i="1" dirty="0"/>
              <a:t>VIKI: spatial hypertext supporting emergent structure</a:t>
            </a:r>
            <a:r>
              <a:rPr lang="en-US" dirty="0"/>
              <a:t>. Proceedings of the 1994 ACM European Conference on Hypertext, pp. 13-23.</a:t>
            </a:r>
          </a:p>
        </p:txBody>
      </p:sp>
    </p:spTree>
    <p:extLst>
      <p:ext uri="{BB962C8B-B14F-4D97-AF65-F5344CB8AC3E}">
        <p14:creationId xmlns:p14="http://schemas.microsoft.com/office/powerpoint/2010/main" val="167956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Visual Knowledge Builder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027B5-C4A1-3742-BCAE-FB35637673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Shipman, F. et al (2001) </a:t>
            </a:r>
            <a:r>
              <a:rPr lang="en-US" i="1" dirty="0"/>
              <a:t>The Visual Knowledge Builder: A Second Generation Spatial Hypertext</a:t>
            </a:r>
            <a:r>
              <a:rPr lang="en-US" dirty="0"/>
              <a:t>, Proceedings of the 12th ACM Conference on Hypertext and Hypermedia, pp. 113-122. </a:t>
            </a:r>
          </a:p>
        </p:txBody>
      </p:sp>
      <p:pic>
        <p:nvPicPr>
          <p:cNvPr id="186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673" y="1700809"/>
            <a:ext cx="5834235" cy="4422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368987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Storyspace (www.eastgate.com)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Storyspace</a:t>
            </a:r>
            <a:r>
              <a:rPr lang="en-GB" dirty="0"/>
              <a:t> is a hypertext writing tool.</a:t>
            </a:r>
          </a:p>
          <a:p>
            <a:pPr lvl="1"/>
            <a:r>
              <a:rPr lang="en-GB" dirty="0"/>
              <a:t>Provides a variety of maps and views to help writers create, organize, and revise dynamically.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67438" y="1978957"/>
            <a:ext cx="5400675" cy="4052612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09223A-A4EB-ED4D-BA33-90389EBCD5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893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Tinderbox (www.eastgate.com)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06A86-BC0A-0045-A0B5-224ABBDFF2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66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8616" y="1628801"/>
            <a:ext cx="7025776" cy="484370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8229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5800097543_0b84bc3911_o.jpg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5" b="2750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Sculptural Hypertext and Hypertext Patterns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www.flickr.com</a:t>
            </a:r>
            <a:r>
              <a:rPr lang="en-US" dirty="0"/>
              <a:t>/photos/</a:t>
            </a:r>
            <a:r>
              <a:rPr lang="en-US" dirty="0" err="1"/>
              <a:t>swolfe</a:t>
            </a:r>
            <a:r>
              <a:rPr lang="en-US" dirty="0"/>
              <a:t>/5800097543/</a:t>
            </a:r>
          </a:p>
        </p:txBody>
      </p:sp>
    </p:spTree>
    <p:extLst>
      <p:ext uri="{BB962C8B-B14F-4D97-AF65-F5344CB8AC3E}">
        <p14:creationId xmlns:p14="http://schemas.microsoft.com/office/powerpoint/2010/main" val="140323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Sculptural Hypertext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Considerations for the writing of hypertext</a:t>
            </a:r>
          </a:p>
          <a:p>
            <a:pPr lvl="1"/>
            <a:r>
              <a:rPr lang="en-US" dirty="0"/>
              <a:t>Conventional (calligraphic) hypertext adds links between nodes until the desired structure is achieved</a:t>
            </a:r>
          </a:p>
          <a:p>
            <a:pPr lvl="1"/>
            <a:r>
              <a:rPr lang="en-US" dirty="0"/>
              <a:t>Sculptural hypertext assumes that all nodes are linked to each other, and removes links until the desired structure is achieved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8F47495-0B98-0145-A618-76867E0735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25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 Shark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Card Shark node (or card) contains some text, typically a brief, </a:t>
            </a:r>
            <a:r>
              <a:rPr lang="en-US"/>
              <a:t>focused passage</a:t>
            </a:r>
            <a:endParaRPr lang="en-US" dirty="0"/>
          </a:p>
          <a:p>
            <a:r>
              <a:rPr lang="en-US" dirty="0"/>
              <a:t>Each card may also specify constraints on the context in which it may appear</a:t>
            </a:r>
          </a:p>
          <a:p>
            <a:r>
              <a:rPr lang="en-US" dirty="0"/>
              <a:t>Reader receives seven random cards, based on constraints chooses which card to visit next, repeats</a:t>
            </a:r>
          </a:p>
          <a:p>
            <a:r>
              <a:rPr lang="en-US" dirty="0"/>
              <a:t>Social Shark: collaborative, competitive reading</a:t>
            </a:r>
          </a:p>
          <a:p>
            <a:pPr lvl="1"/>
            <a:r>
              <a:rPr lang="en-US" dirty="0"/>
              <a:t>Readers take it in turns to play cards</a:t>
            </a:r>
          </a:p>
          <a:p>
            <a:pPr lvl="1"/>
            <a:r>
              <a:rPr lang="en-US" dirty="0"/>
              <a:t>Points awarded to readers for the playing of particular cards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57A831-10C2-5849-9E38-41D92D09C2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Bernstein, M. (2001) </a:t>
            </a:r>
            <a:r>
              <a:rPr lang="en-US" i="1" dirty="0"/>
              <a:t>Card Shark and Thespis: exotic tools for hypertext narrative</a:t>
            </a:r>
            <a:r>
              <a:rPr lang="en-US" dirty="0"/>
              <a:t>. Proceedings of the 12th ACM Conference on Hypertext and Hypermedia, pp 41-50.</a:t>
            </a:r>
          </a:p>
        </p:txBody>
      </p:sp>
    </p:spTree>
    <p:extLst>
      <p:ext uri="{BB962C8B-B14F-4D97-AF65-F5344CB8AC3E}">
        <p14:creationId xmlns:p14="http://schemas.microsoft.com/office/powerpoint/2010/main" val="3320892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4414"/>
          <a:stretch/>
        </p:blipFill>
        <p:spPr>
          <a:xfrm>
            <a:off x="1" y="0"/>
            <a:ext cx="12192000" cy="6858000"/>
          </a:xfrm>
        </p:spPr>
      </p:pic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Temporal Hypermedia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/>
              <a:t>http://www.flickr.com/photos/rachelpasch/2405915548/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77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Time-Based Hypertext </a:t>
            </a:r>
            <a:endParaRPr lang="en-GB" dirty="0"/>
          </a:p>
        </p:txBody>
      </p:sp>
      <p:sp>
        <p:nvSpPr>
          <p:cNvPr id="21606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Linking into temporal and continuous media (sound, animations, video)</a:t>
            </a:r>
          </a:p>
          <a:p>
            <a:pPr lvl="1"/>
            <a:r>
              <a:rPr lang="en-US" dirty="0"/>
              <a:t>Providing hypertext jumps to other contexts</a:t>
            </a:r>
            <a:endParaRPr lang="en-GB" dirty="0"/>
          </a:p>
          <a:p>
            <a:pPr lvl="1"/>
            <a:r>
              <a:rPr lang="en-US" dirty="0"/>
              <a:t>Annotation of the current item playing</a:t>
            </a:r>
            <a:endParaRPr lang="en-GB" dirty="0"/>
          </a:p>
          <a:p>
            <a:pPr lvl="1"/>
            <a:r>
              <a:rPr lang="en-US" dirty="0"/>
              <a:t>Synchronization of multiple media</a:t>
            </a:r>
            <a:r>
              <a:rPr lang="en-GB" dirty="0"/>
              <a:t> 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US" dirty="0"/>
              <a:t>Issue: embed the links or point from outside?</a:t>
            </a:r>
          </a:p>
          <a:p>
            <a:pPr lvl="1"/>
            <a:r>
              <a:rPr lang="en-US" dirty="0"/>
              <a:t>If embedded, what media format does this?</a:t>
            </a:r>
            <a:endParaRPr lang="en-GB" dirty="0"/>
          </a:p>
          <a:p>
            <a:pPr lvl="1"/>
            <a:r>
              <a:rPr lang="en-US" dirty="0"/>
              <a:t>If linking by reference, how to describe the place the link is?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Issue: quality of Service</a:t>
            </a:r>
          </a:p>
          <a:p>
            <a:pPr lvl="1"/>
            <a:r>
              <a:rPr lang="en-US" dirty="0"/>
              <a:t>Will things happen when they should?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288E8-15E3-F24C-BDBA-D9F1C8DA4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067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Microcosm Sound Viewer (1993)</a:t>
            </a:r>
            <a:r>
              <a:rPr lang="en-GB"/>
              <a:t> 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Early innovative work on putting jump links into sound files</a:t>
            </a:r>
            <a:endParaRPr lang="en-GB" dirty="0"/>
          </a:p>
          <a:p>
            <a:pPr lvl="1"/>
            <a:r>
              <a:rPr lang="en-US" dirty="0"/>
              <a:t>Top window shows clickable links and bar is the “now point”</a:t>
            </a:r>
            <a:endParaRPr lang="en-GB" dirty="0"/>
          </a:p>
          <a:p>
            <a:pPr lvl="1"/>
            <a:r>
              <a:rPr lang="en-US" dirty="0"/>
              <a:t>Bottom window shows top window in context of whole file</a:t>
            </a:r>
            <a:endParaRPr lang="en-GB" dirty="0"/>
          </a:p>
          <a:p>
            <a:pPr lvl="1"/>
            <a:r>
              <a:rPr lang="en-US" dirty="0"/>
              <a:t>Links can be user activated or automatically invoked (decided by author)</a:t>
            </a:r>
            <a:endParaRPr lang="en-GB" dirty="0"/>
          </a:p>
          <a:p>
            <a:pPr lvl="1"/>
            <a:r>
              <a:rPr lang="en-US" dirty="0"/>
              <a:t>Link anchors described as start and finish times in seconds through file 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92F9EC-2F93-7549-AE46-ECDBA8C5AD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201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7438" y="1773238"/>
            <a:ext cx="5400675" cy="3245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8231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Southampton work on video linking</a:t>
            </a:r>
            <a:endParaRPr lang="en-GB" dirty="0"/>
          </a:p>
        </p:txBody>
      </p:sp>
      <p:sp>
        <p:nvSpPr>
          <p:cNvPr id="224259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Microcosm also supported links in video using principally the same idea, visible links appeared as polygons within the picture, and could be authored so that they moved with an object.  </a:t>
            </a:r>
          </a:p>
          <a:p>
            <a:r>
              <a:rPr lang="en-US" dirty="0"/>
              <a:t>Improvements in Windows component technology made it possible to develop a version of this framing the Windows Media Player.</a:t>
            </a:r>
          </a:p>
          <a:p>
            <a:r>
              <a:rPr lang="en-US" dirty="0"/>
              <a:t>Later work at Southampton combined streaming multimedia data (RTP / RTCP) with streaming metadata.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1FBB7-0D64-2244-8BD8-5417CF46F2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934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Amsterdam Hypermedia Model (1994)</a:t>
            </a:r>
            <a:endParaRPr lang="en-GB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Concerned with provision of systems to author multimedia presentations and synchronise multiple data streams</a:t>
            </a:r>
          </a:p>
          <a:p>
            <a:r>
              <a:rPr lang="en-GB" dirty="0"/>
              <a:t>Parallel “channels”</a:t>
            </a:r>
          </a:p>
          <a:p>
            <a:r>
              <a:rPr lang="en-GB" dirty="0"/>
              <a:t>Links into temporal media could be “offset” by some time.</a:t>
            </a:r>
          </a:p>
          <a:p>
            <a:r>
              <a:rPr lang="en-GB" dirty="0"/>
              <a:t>Clickable links limited to stationary hotspots</a:t>
            </a:r>
          </a:p>
          <a:p>
            <a:r>
              <a:rPr lang="en-GB" dirty="0"/>
              <a:t>Inspired SMIL </a:t>
            </a:r>
          </a:p>
          <a:p>
            <a:endParaRPr lang="en-GB" dirty="0"/>
          </a:p>
        </p:txBody>
      </p:sp>
      <p:pic>
        <p:nvPicPr>
          <p:cNvPr id="5" name="Content Placeholder 4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C28409B5-F4F3-8F4D-93A1-AD819007990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67438" y="2188783"/>
            <a:ext cx="5400675" cy="3632959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118B3-F96D-BE4B-B530-A474514959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Hardman, L. et al (1994) </a:t>
            </a:r>
            <a:r>
              <a:rPr lang="en-US" i="1" dirty="0"/>
              <a:t>The Amsterdam Hypermedia Model: Adding time and context to the Dexter model</a:t>
            </a:r>
            <a:r>
              <a:rPr lang="en-US" dirty="0"/>
              <a:t>. Communications  of the ACM, 37(2), pp. 50-62.</a:t>
            </a:r>
          </a:p>
        </p:txBody>
      </p:sp>
    </p:spTree>
    <p:extLst>
      <p:ext uri="{BB962C8B-B14F-4D97-AF65-F5344CB8AC3E}">
        <p14:creationId xmlns:p14="http://schemas.microsoft.com/office/powerpoint/2010/main" val="2607035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HyTime 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Hypermedia/Time-based Structuring Language ISO/IEC 10744:1992 (and version 2 1997)</a:t>
            </a:r>
          </a:p>
          <a:p>
            <a:pPr lvl="1"/>
            <a:r>
              <a:rPr lang="en-GB" dirty="0"/>
              <a:t>Added cross document links to SGML </a:t>
            </a:r>
          </a:p>
          <a:p>
            <a:pPr lvl="1"/>
            <a:r>
              <a:rPr lang="en-GB" dirty="0"/>
              <a:t>Link mechanism inspired that of </a:t>
            </a:r>
            <a:r>
              <a:rPr lang="en-GB" dirty="0" err="1"/>
              <a:t>XLink</a:t>
            </a:r>
            <a:r>
              <a:rPr lang="en-GB" dirty="0"/>
              <a:t>/ XPointer</a:t>
            </a:r>
          </a:p>
          <a:p>
            <a:pPr lvl="1"/>
            <a:r>
              <a:rPr lang="en-GB" dirty="0"/>
              <a:t>Hub Document for </a:t>
            </a:r>
            <a:r>
              <a:rPr lang="en-GB" dirty="0" err="1"/>
              <a:t>linkbases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Multiple ways of linking with location addressing by:</a:t>
            </a:r>
          </a:p>
          <a:p>
            <a:pPr lvl="1"/>
            <a:r>
              <a:rPr lang="en-GB" dirty="0"/>
              <a:t>Name (inserted in the SGML)</a:t>
            </a:r>
          </a:p>
          <a:p>
            <a:pPr lvl="1"/>
            <a:r>
              <a:rPr lang="en-GB" dirty="0"/>
              <a:t>Counting (including Document trees and reverse counts)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HyTime</a:t>
            </a:r>
            <a:r>
              <a:rPr lang="en-GB" dirty="0"/>
              <a:t> allowed counting in non SGML docs too)</a:t>
            </a:r>
          </a:p>
          <a:p>
            <a:pPr lvl="1"/>
            <a:r>
              <a:rPr lang="en-GB" dirty="0"/>
              <a:t>Query (find the bit that matches this </a:t>
            </a:r>
            <a:r>
              <a:rPr lang="en-GB" dirty="0" err="1"/>
              <a:t>HyQ</a:t>
            </a:r>
            <a:r>
              <a:rPr lang="en-GB" dirty="0"/>
              <a:t> query)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C3B1BF-79F3-894D-AC18-94EC0AA998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895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HyTime</a:t>
            </a:r>
            <a:r>
              <a:rPr lang="en-GB" dirty="0"/>
              <a:t> 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5DF2F-6002-A140-AEC7-63B98E9794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232452" name="Object 4"/>
          <p:cNvGraphicFramePr>
            <a:graphicFrameLocks noChangeAspect="1"/>
          </p:cNvGraphicFramePr>
          <p:nvPr/>
        </p:nvGraphicFramePr>
        <p:xfrm>
          <a:off x="1828800" y="1676400"/>
          <a:ext cx="8610600" cy="468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r:id="rId4" imgW="5238095" imgH="2847619" progId="MSPhotoEd.3">
                  <p:embed/>
                </p:oleObj>
              </mc:Choice>
              <mc:Fallback>
                <p:oleObj r:id="rId4" imgW="5238095" imgH="2847619" progId="MSPhotoEd.3">
                  <p:embed/>
                  <p:pic>
                    <p:nvPicPr>
                      <p:cNvPr id="2324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76400"/>
                        <a:ext cx="8610600" cy="468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7972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Synchronized Multimedia Integration Language (SMIL)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W3C format for multimedia on the Web</a:t>
            </a:r>
          </a:p>
          <a:p>
            <a:pPr lvl="1"/>
            <a:r>
              <a:rPr lang="en-GB" dirty="0"/>
              <a:t>XML syntax encodes: timing, screen layout, interaction, </a:t>
            </a:r>
            <a:r>
              <a:rPr lang="en-GB" dirty="0" err="1"/>
              <a:t>adaptivity</a:t>
            </a:r>
            <a:endParaRPr lang="en-GB" dirty="0"/>
          </a:p>
          <a:p>
            <a:pPr lvl="1"/>
            <a:r>
              <a:rPr lang="en-GB" dirty="0"/>
              <a:t>Uses CSS, </a:t>
            </a:r>
            <a:r>
              <a:rPr lang="en-GB" dirty="0" err="1"/>
              <a:t>XPointer</a:t>
            </a:r>
            <a:r>
              <a:rPr lang="en-GB" dirty="0"/>
              <a:t>, </a:t>
            </a:r>
            <a:r>
              <a:rPr lang="en-GB" dirty="0" err="1"/>
              <a:t>XLink</a:t>
            </a:r>
            <a:r>
              <a:rPr lang="en-GB" dirty="0"/>
              <a:t> and namespaces</a:t>
            </a:r>
          </a:p>
          <a:p>
            <a:pPr lvl="1"/>
            <a:r>
              <a:rPr lang="en-GB" dirty="0"/>
              <a:t>Nested parallel and sequence elements</a:t>
            </a:r>
          </a:p>
          <a:p>
            <a:pPr lvl="1"/>
            <a:r>
              <a:rPr lang="en-GB" dirty="0"/>
              <a:t>Switch element, which establishes alternative means of presenting the same information (e.g. for different users or different displays)</a:t>
            </a:r>
          </a:p>
          <a:p>
            <a:pPr lvl="1"/>
            <a:r>
              <a:rPr lang="en-GB" dirty="0"/>
              <a:t>Originally link start points were pretty simple </a:t>
            </a:r>
          </a:p>
          <a:p>
            <a:pPr lvl="1"/>
            <a:r>
              <a:rPr lang="en-GB" dirty="0"/>
              <a:t>Latest versions look more and more like </a:t>
            </a:r>
            <a:r>
              <a:rPr lang="en-GB" dirty="0" err="1"/>
              <a:t>HyTime</a:t>
            </a:r>
            <a:r>
              <a:rPr lang="en-GB" dirty="0"/>
              <a:t> and include animation in XML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65FEF-070C-C543-877C-B1184E9351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526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D0C964D-C11F-894A-8DCE-070FAE9B30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Computational Hypermedia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/>
              <a:t>http://www.flickr.com/photos/jamie_hladky/2126628775/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01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 Issues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Issue 4: Computation in (over) hypermedia networks</a:t>
            </a:r>
          </a:p>
          <a:p>
            <a:pPr lvl="1"/>
            <a:r>
              <a:rPr lang="en-US" dirty="0"/>
              <a:t>The idea is to provide APIs to allow cards to be orchestrated and scripts to be executed when certain events occur</a:t>
            </a:r>
          </a:p>
          <a:p>
            <a:endParaRPr lang="en-US" dirty="0"/>
          </a:p>
          <a:p>
            <a:r>
              <a:rPr lang="en-US" dirty="0"/>
              <a:t>Interactivity</a:t>
            </a:r>
          </a:p>
          <a:p>
            <a:r>
              <a:rPr lang="en-US" dirty="0" err="1"/>
              <a:t>Adaptivity</a:t>
            </a:r>
            <a:endParaRPr lang="en-US" dirty="0"/>
          </a:p>
          <a:p>
            <a:r>
              <a:rPr lang="en-US" dirty="0"/>
              <a:t>Generated nodes and links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25578E-A2E4-454C-8E24-837F871C38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 err="1"/>
              <a:t>Halasz</a:t>
            </a:r>
            <a:r>
              <a:rPr lang="en-US" dirty="0"/>
              <a:t>, F. (1989) </a:t>
            </a:r>
            <a:r>
              <a:rPr lang="en-US" i="1" dirty="0"/>
              <a:t>Reflections on Notecards: seven issues for the next </a:t>
            </a:r>
            <a:r>
              <a:rPr lang="en-US" i="1" dirty="0" err="1"/>
              <a:t>geeneration</a:t>
            </a:r>
            <a:r>
              <a:rPr lang="en-US" i="1" dirty="0"/>
              <a:t> of hypermedia systems</a:t>
            </a:r>
            <a:r>
              <a:rPr lang="en-US" dirty="0"/>
              <a:t>, Communications of the ACM, 31(7), pp. 836-852.</a:t>
            </a:r>
          </a:p>
        </p:txBody>
      </p:sp>
    </p:spTree>
    <p:extLst>
      <p:ext uri="{BB962C8B-B14F-4D97-AF65-F5344CB8AC3E}">
        <p14:creationId xmlns:p14="http://schemas.microsoft.com/office/powerpoint/2010/main" val="2020721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Script cards that orchestrate the display of other cards</a:t>
            </a:r>
          </a:p>
          <a:p>
            <a:pPr lvl="1"/>
            <a:r>
              <a:rPr lang="en-US" dirty="0"/>
              <a:t>Used to determine what material to show next</a:t>
            </a:r>
          </a:p>
          <a:p>
            <a:pPr lvl="1"/>
            <a:r>
              <a:rPr lang="en-US" dirty="0"/>
              <a:t>Scripting engine separate from hypertext system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C5D123E-6824-8E41-AFE1-D34BA038F74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25383C1-5760-9140-A05A-48B0C91D5A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Halasz</a:t>
            </a:r>
            <a:r>
              <a:rPr lang="en-US" dirty="0"/>
              <a:t>, F.G. et al (1986) </a:t>
            </a:r>
            <a:r>
              <a:rPr lang="en-US" i="1" dirty="0" err="1"/>
              <a:t>NoteCards</a:t>
            </a:r>
            <a:r>
              <a:rPr lang="en-US" i="1" dirty="0"/>
              <a:t> in a Nutshell</a:t>
            </a:r>
            <a:r>
              <a:rPr lang="en-US" dirty="0"/>
              <a:t>. SIGCHI Bulletin, 18(4), pp.45-52.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7833" y="1628800"/>
            <a:ext cx="4492626" cy="294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403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Trellis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Petri Net-based hypertext</a:t>
            </a:r>
          </a:p>
          <a:p>
            <a:pPr lvl="1"/>
            <a:r>
              <a:rPr lang="en-US" dirty="0"/>
              <a:t>Variant finite state automata</a:t>
            </a:r>
          </a:p>
          <a:p>
            <a:pPr lvl="1"/>
            <a:r>
              <a:rPr lang="en-US" dirty="0"/>
              <a:t>Vertex types: places/transitions</a:t>
            </a:r>
          </a:p>
          <a:p>
            <a:pPr lvl="1"/>
            <a:r>
              <a:rPr lang="en-US" dirty="0"/>
              <a:t>Places </a:t>
            </a:r>
            <a:r>
              <a:rPr lang="en-US" dirty="0" err="1"/>
              <a:t>labelled</a:t>
            </a:r>
            <a:r>
              <a:rPr lang="en-US" dirty="0"/>
              <a:t> with tokens</a:t>
            </a:r>
          </a:p>
          <a:p>
            <a:pPr lvl="1"/>
            <a:r>
              <a:rPr lang="en-US" dirty="0"/>
              <a:t>Tokens move through transitions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Petri Nets as hypertext</a:t>
            </a:r>
          </a:p>
          <a:p>
            <a:pPr lvl="1"/>
            <a:r>
              <a:rPr lang="en-US" dirty="0"/>
              <a:t>Nodes are places</a:t>
            </a:r>
          </a:p>
          <a:p>
            <a:pPr lvl="1"/>
            <a:r>
              <a:rPr lang="en-US" dirty="0"/>
              <a:t>Places with tokens are visible to reader</a:t>
            </a:r>
          </a:p>
          <a:p>
            <a:pPr lvl="1"/>
            <a:r>
              <a:rPr lang="en-US" dirty="0"/>
              <a:t>Links are transitions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947554" y="692150"/>
            <a:ext cx="4164422" cy="554513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E7ABB-CA31-5F49-901E-C1D4C91D7F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 err="1"/>
              <a:t>Stotts</a:t>
            </a:r>
            <a:r>
              <a:rPr lang="en-US" dirty="0"/>
              <a:t>, P.D. and </a:t>
            </a:r>
            <a:r>
              <a:rPr lang="en-US" dirty="0" err="1"/>
              <a:t>Furuta</a:t>
            </a:r>
            <a:r>
              <a:rPr lang="en-US" dirty="0"/>
              <a:t>, R. (1989) </a:t>
            </a:r>
            <a:r>
              <a:rPr lang="en-US" i="1" dirty="0"/>
              <a:t>Petri-net-based hypertext: Document structure with browsing semantics</a:t>
            </a:r>
            <a:r>
              <a:rPr lang="en-US" dirty="0"/>
              <a:t>. ACM Transactions on Information Systems, 7(1), pp. 3-29.</a:t>
            </a:r>
          </a:p>
        </p:txBody>
      </p:sp>
    </p:spTree>
    <p:extLst>
      <p:ext uri="{BB962C8B-B14F-4D97-AF65-F5344CB8AC3E}">
        <p14:creationId xmlns:p14="http://schemas.microsoft.com/office/powerpoint/2010/main" val="2441491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103" y="-3272"/>
            <a:ext cx="8498620" cy="68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5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540000">
            <a:off x="1882041" y="0"/>
            <a:ext cx="8443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Dynamic hypertext system that generates both nodes and links at run-time</a:t>
            </a:r>
          </a:p>
          <a:p>
            <a:pPr lvl="1"/>
            <a:r>
              <a:rPr lang="en-US" dirty="0"/>
              <a:t>Text generation from structured knowledge</a:t>
            </a:r>
          </a:p>
          <a:p>
            <a:pPr lvl="1"/>
            <a:r>
              <a:rPr lang="en-US" dirty="0"/>
              <a:t>Hypertext is history-aware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526668" y="1380382"/>
            <a:ext cx="4740048" cy="4856906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878BA1-C7BB-484C-AB30-4B4CD0F5BD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O’Donnell, M. et al (2001) </a:t>
            </a:r>
            <a:r>
              <a:rPr lang="en-US" i="1" dirty="0"/>
              <a:t>ILEX: An Architecture for a dynamic hypertext generation system</a:t>
            </a:r>
            <a:r>
              <a:rPr lang="en-US" dirty="0"/>
              <a:t>. Journal of Natural Language Engineering, 7(3), pp.225-250.</a:t>
            </a:r>
          </a:p>
        </p:txBody>
      </p:sp>
    </p:spTree>
    <p:extLst>
      <p:ext uri="{BB962C8B-B14F-4D97-AF65-F5344CB8AC3E}">
        <p14:creationId xmlns:p14="http://schemas.microsoft.com/office/powerpoint/2010/main" val="1713250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PageRank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Algorithm used by Google to rank search results</a:t>
            </a:r>
          </a:p>
          <a:p>
            <a:pPr lvl="1"/>
            <a:r>
              <a:rPr lang="en-US" dirty="0"/>
              <a:t>Calculation performed over hypertext structure</a:t>
            </a:r>
          </a:p>
          <a:p>
            <a:pPr lvl="1"/>
            <a:r>
              <a:rPr lang="en-US" dirty="0"/>
              <a:t>Pages ‘vote’ for each other by linking to each other</a:t>
            </a:r>
          </a:p>
          <a:p>
            <a:pPr lvl="1"/>
            <a:r>
              <a:rPr lang="en-US" dirty="0"/>
              <a:t>Votes by highly-ranked pages are valued more highly than those by low-ranked pages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669321" y="1773238"/>
            <a:ext cx="4407090" cy="3810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F5594-2164-F144-BDF8-128AEB2830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 err="1"/>
              <a:t>Brin</a:t>
            </a:r>
            <a:r>
              <a:rPr lang="en-US" dirty="0"/>
              <a:t>, S. and Page, L. (1998). </a:t>
            </a:r>
            <a:r>
              <a:rPr lang="en-US" i="1" dirty="0"/>
              <a:t>The anatomy of a large-scale hypertextual Web search engine</a:t>
            </a:r>
            <a:r>
              <a:rPr lang="en-US" dirty="0"/>
              <a:t>. Computer Networks and ISDN Systems, 30, pp. 107–117. </a:t>
            </a:r>
          </a:p>
        </p:txBody>
      </p:sp>
    </p:spTree>
    <p:extLst>
      <p:ext uri="{BB962C8B-B14F-4D97-AF65-F5344CB8AC3E}">
        <p14:creationId xmlns:p14="http://schemas.microsoft.com/office/powerpoint/2010/main" val="917891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833" b="7833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Conceptual Hypermedia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/>
              <a:t>http://www.flickr.com/photos/binary_koala/2069692015/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30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Origins: Typed links</a:t>
            </a:r>
            <a:endParaRPr lang="en-GB" dirty="0"/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/>
              <a:t>Early Hypertext systems allowed links to be </a:t>
            </a:r>
            <a:r>
              <a:rPr lang="ja-JP" altLang="en-GB"/>
              <a:t>“</a:t>
            </a:r>
            <a:r>
              <a:rPr lang="en-GB"/>
              <a:t>typed</a:t>
            </a:r>
            <a:r>
              <a:rPr lang="ja-JP" altLang="en-GB"/>
              <a:t>”</a:t>
            </a:r>
            <a:endParaRPr lang="en-GB"/>
          </a:p>
          <a:p>
            <a:r>
              <a:rPr lang="en-GB"/>
              <a:t>Links have </a:t>
            </a:r>
            <a:r>
              <a:rPr lang="en-GB" altLang="ja-JP"/>
              <a:t>meaning (semantics)</a:t>
            </a:r>
            <a:endParaRPr lang="en-GB"/>
          </a:p>
          <a:p>
            <a:r>
              <a:rPr lang="en-GB"/>
              <a:t>We understand what we get by following a link</a:t>
            </a:r>
          </a:p>
          <a:p>
            <a:r>
              <a:rPr lang="en-GB"/>
              <a:t>We may be able to infer further information</a:t>
            </a:r>
          </a:p>
          <a:p>
            <a:r>
              <a:rPr lang="en-GB"/>
              <a:t>If the semantics are well defined, then maybe a machine can infer information too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8CEAD-207E-6E4D-8BA6-08A5DC6354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Conklin, J. and </a:t>
            </a:r>
            <a:r>
              <a:rPr lang="en-US" dirty="0" err="1"/>
              <a:t>Begeman</a:t>
            </a:r>
            <a:r>
              <a:rPr lang="en-US" dirty="0"/>
              <a:t>, M.L. (1988) </a:t>
            </a:r>
            <a:r>
              <a:rPr lang="en-US" i="1" dirty="0" err="1"/>
              <a:t>gIBIS</a:t>
            </a:r>
            <a:r>
              <a:rPr lang="en-US" i="1" dirty="0"/>
              <a:t>: A Hypertext Tool for Exploratory Policy Discussion</a:t>
            </a:r>
            <a:r>
              <a:rPr lang="en-US" dirty="0"/>
              <a:t>. Proceedings of the 1988 ACM Conference on Computer-Supported Cooperative Work, pp. 140-152.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193" r="3926"/>
          <a:stretch/>
        </p:blipFill>
        <p:spPr>
          <a:xfrm>
            <a:off x="6168009" y="2749973"/>
            <a:ext cx="5400103" cy="218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462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Conceptual Hypermedia?</a:t>
            </a:r>
            <a:endParaRPr lang="en-GB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Conceptual Hypermedia = Hypermedia + Ontologies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“An ontology is a specification of a </a:t>
            </a:r>
            <a:r>
              <a:rPr lang="en-US" dirty="0" err="1"/>
              <a:t>conceptualisation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Specification: A formal description</a:t>
            </a:r>
          </a:p>
          <a:p>
            <a:pPr lvl="1"/>
            <a:r>
              <a:rPr lang="en-US" dirty="0" err="1"/>
              <a:t>Conceptualisation</a:t>
            </a:r>
            <a:r>
              <a:rPr lang="en-US" dirty="0"/>
              <a:t>: The objects, concepts, and other entities that are assumed to exist in some area of interest and the relationships that hold among them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Ontologies as engineered </a:t>
            </a:r>
            <a:r>
              <a:rPr lang="en-GB" dirty="0" err="1"/>
              <a:t>artifacts</a:t>
            </a:r>
            <a:r>
              <a:rPr lang="en-GB" dirty="0"/>
              <a:t>:</a:t>
            </a:r>
          </a:p>
          <a:p>
            <a:pPr lvl="1"/>
            <a:r>
              <a:rPr lang="de-DE" dirty="0"/>
              <a:t>A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vocabulary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describe</a:t>
            </a:r>
            <a:r>
              <a:rPr lang="de-DE" dirty="0"/>
              <a:t> a </a:t>
            </a:r>
            <a:r>
              <a:rPr lang="de-DE" dirty="0" err="1"/>
              <a:t>certain</a:t>
            </a:r>
            <a:r>
              <a:rPr lang="de-DE" dirty="0"/>
              <a:t> </a:t>
            </a:r>
            <a:r>
              <a:rPr lang="de-DE" dirty="0" err="1"/>
              <a:t>reality</a:t>
            </a:r>
            <a:r>
              <a:rPr lang="de-DE" dirty="0"/>
              <a:t>, plus </a:t>
            </a:r>
          </a:p>
          <a:p>
            <a:pPr lvl="1"/>
            <a:r>
              <a:rPr lang="de-DE" dirty="0"/>
              <a:t>A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explicit </a:t>
            </a:r>
            <a:r>
              <a:rPr lang="de-DE" dirty="0" err="1"/>
              <a:t>assumptions</a:t>
            </a:r>
            <a:r>
              <a:rPr lang="de-DE" dirty="0"/>
              <a:t> </a:t>
            </a:r>
            <a:r>
              <a:rPr lang="de-DE" dirty="0" err="1"/>
              <a:t>regarding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intended</a:t>
            </a:r>
            <a:r>
              <a:rPr lang="de-DE" dirty="0"/>
              <a:t> </a:t>
            </a:r>
            <a:r>
              <a:rPr lang="de-DE" dirty="0" err="1"/>
              <a:t>meaning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vocabulary</a:t>
            </a:r>
            <a:endParaRPr lang="en-GB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60756-4E05-5245-8621-7C729871C2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/>
              <a:t>Gruber, T.R. (1993) </a:t>
            </a:r>
            <a:r>
              <a:rPr lang="en-US" i="1" dirty="0"/>
              <a:t>A translation approach to portable ontologies</a:t>
            </a:r>
            <a:r>
              <a:rPr lang="en-US" dirty="0"/>
              <a:t>. Knowledge Acquisition, 5(2), pp. 199-220.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4118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Conceptual Hypermedia?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Hypertext is the study of what can be said using computer media, databases and links</a:t>
            </a:r>
          </a:p>
          <a:p>
            <a:pPr lvl="1"/>
            <a:r>
              <a:rPr lang="en-GB" dirty="0"/>
              <a:t>Computer-mediated extensions to familiar textual communication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Things that exist have complex relationships with each other</a:t>
            </a:r>
          </a:p>
          <a:p>
            <a:pPr lvl="1"/>
            <a:r>
              <a:rPr lang="en-GB" dirty="0"/>
              <a:t>Complex structures are required for expressing and exploring these relationships </a:t>
            </a:r>
          </a:p>
          <a:p>
            <a:pPr lvl="1"/>
            <a:r>
              <a:rPr lang="en-GB" dirty="0"/>
              <a:t>Ontologies formalise these complex structures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Conceptual Hypermedia is the kind of hypertext whose structure and links are derived from the relationships between objects in the real world</a:t>
            </a:r>
          </a:p>
          <a:p>
            <a:pPr lvl="1"/>
            <a:r>
              <a:rPr lang="en-GB" dirty="0"/>
              <a:t>Hypertext with an underlying ontological model</a:t>
            </a:r>
          </a:p>
          <a:p>
            <a:pPr lvl="1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27306D-BCF6-CA49-9B1E-6F467DC36C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357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Conceptual Open Hypermedia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Hypermedia links can be viewed as navigable ontology relationships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Ontology used to improve linking</a:t>
            </a:r>
          </a:p>
          <a:p>
            <a:pPr lvl="1"/>
            <a:r>
              <a:rPr lang="en-GB" dirty="0"/>
              <a:t>Concepts used to disambiguate word sense of candidate link endpoints</a:t>
            </a:r>
          </a:p>
          <a:p>
            <a:pPr lvl="1"/>
            <a:r>
              <a:rPr lang="en-GB" dirty="0"/>
              <a:t>Links derived from ontology relations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BAD03B-8ACC-5641-9D6E-5913CE08CB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US" dirty="0" err="1"/>
              <a:t>Carr</a:t>
            </a:r>
            <a:r>
              <a:rPr lang="en-US" dirty="0"/>
              <a:t>, L. et al (2001) </a:t>
            </a:r>
            <a:r>
              <a:rPr lang="en-US" i="1" dirty="0"/>
              <a:t>Conceptual Linking: Ontology-based Open Hypermedia</a:t>
            </a:r>
            <a:r>
              <a:rPr lang="en-US" dirty="0"/>
              <a:t>. Proceedings of the 10th International Conference on World Wide Web, pp. 334-342.</a:t>
            </a:r>
          </a:p>
        </p:txBody>
      </p:sp>
    </p:spTree>
    <p:extLst>
      <p:ext uri="{BB962C8B-B14F-4D97-AF65-F5344CB8AC3E}">
        <p14:creationId xmlns:p14="http://schemas.microsoft.com/office/powerpoint/2010/main" val="2659848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Conceptual Open Hypermedia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B2A9B1-7A21-EE4F-8FE5-B2F6865C68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4259" name="Text Box 3"/>
          <p:cNvSpPr txBox="1">
            <a:spLocks noChangeArrowheads="1"/>
          </p:cNvSpPr>
          <p:nvPr/>
        </p:nvSpPr>
        <p:spPr bwMode="auto">
          <a:xfrm>
            <a:off x="4875064" y="4594400"/>
            <a:ext cx="1558762" cy="99603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36000" tIns="36000" rIns="36000" bIns="36000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Links for John Smith:</a:t>
            </a:r>
          </a:p>
          <a:p>
            <a:pPr>
              <a:buFontTx/>
              <a:buChar char="•"/>
            </a:pPr>
            <a:r>
              <a:rPr lang="en-GB" sz="1200">
                <a:latin typeface="Georgia"/>
                <a:cs typeface="Georgia"/>
              </a:rPr>
              <a:t>Homepage</a:t>
            </a:r>
          </a:p>
          <a:p>
            <a:pPr>
              <a:buFontTx/>
              <a:buChar char="•"/>
            </a:pPr>
            <a:r>
              <a:rPr lang="en-GB" sz="1200">
                <a:latin typeface="Georgia"/>
                <a:cs typeface="Georgia"/>
              </a:rPr>
              <a:t>Acme Inc.</a:t>
            </a:r>
          </a:p>
          <a:p>
            <a:pPr>
              <a:buFontTx/>
              <a:buChar char="•"/>
            </a:pPr>
            <a:r>
              <a:rPr lang="en-GB" sz="1200">
                <a:latin typeface="Georgia"/>
                <a:cs typeface="Georgia"/>
              </a:rPr>
              <a:t>Publications</a:t>
            </a:r>
          </a:p>
          <a:p>
            <a:pPr lvl="1">
              <a:buFontTx/>
              <a:buChar char="•"/>
            </a:pPr>
            <a:r>
              <a:rPr lang="en-GB" sz="1200">
                <a:latin typeface="Georgia"/>
                <a:cs typeface="Georgia"/>
              </a:rPr>
              <a:t>101 Widgets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2396976" y="3973686"/>
            <a:ext cx="7435850" cy="210185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4197202" y="1808337"/>
            <a:ext cx="5635625" cy="1979613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62" name="AutoShape 6"/>
          <p:cNvSpPr>
            <a:spLocks noChangeArrowheads="1"/>
          </p:cNvSpPr>
          <p:nvPr/>
        </p:nvSpPr>
        <p:spPr bwMode="auto">
          <a:xfrm flipV="1">
            <a:off x="8397726" y="5210349"/>
            <a:ext cx="522288" cy="741362"/>
          </a:xfrm>
          <a:prstGeom prst="foldedCorner">
            <a:avLst>
              <a:gd name="adj" fmla="val 2265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63" name="AutoShape 7"/>
          <p:cNvSpPr>
            <a:spLocks noChangeArrowheads="1"/>
          </p:cNvSpPr>
          <p:nvPr/>
        </p:nvSpPr>
        <p:spPr bwMode="auto">
          <a:xfrm flipV="1">
            <a:off x="7680176" y="4653136"/>
            <a:ext cx="522288" cy="742950"/>
          </a:xfrm>
          <a:prstGeom prst="foldedCorner">
            <a:avLst>
              <a:gd name="adj" fmla="val 2265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64" name="AutoShape 8"/>
          <p:cNvSpPr>
            <a:spLocks noChangeArrowheads="1"/>
          </p:cNvSpPr>
          <p:nvPr/>
        </p:nvSpPr>
        <p:spPr bwMode="auto">
          <a:xfrm flipV="1">
            <a:off x="6962626" y="4097512"/>
            <a:ext cx="522288" cy="741363"/>
          </a:xfrm>
          <a:prstGeom prst="foldedCorner">
            <a:avLst>
              <a:gd name="adj" fmla="val 2265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grpSp>
        <p:nvGrpSpPr>
          <p:cNvPr id="224265" name="Group 9"/>
          <p:cNvGrpSpPr>
            <a:grpSpLocks/>
          </p:cNvGrpSpPr>
          <p:nvPr/>
        </p:nvGrpSpPr>
        <p:grpSpPr bwMode="auto">
          <a:xfrm>
            <a:off x="3309790" y="4591224"/>
            <a:ext cx="522287" cy="742950"/>
            <a:chOff x="768" y="2544"/>
            <a:chExt cx="384" cy="576"/>
          </a:xfrm>
        </p:grpSpPr>
        <p:sp>
          <p:nvSpPr>
            <p:cNvPr id="224266" name="AutoShape 10"/>
            <p:cNvSpPr>
              <a:spLocks noChangeArrowheads="1"/>
            </p:cNvSpPr>
            <p:nvPr/>
          </p:nvSpPr>
          <p:spPr bwMode="auto">
            <a:xfrm flipV="1">
              <a:off x="768" y="2544"/>
              <a:ext cx="384" cy="576"/>
            </a:xfrm>
            <a:prstGeom prst="foldedCorner">
              <a:avLst>
                <a:gd name="adj" fmla="val 2265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67" name="Rectangle 11"/>
            <p:cNvSpPr>
              <a:spLocks noChangeArrowheads="1"/>
            </p:cNvSpPr>
            <p:nvPr/>
          </p:nvSpPr>
          <p:spPr bwMode="auto">
            <a:xfrm>
              <a:off x="912" y="2880"/>
              <a:ext cx="192" cy="48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68" name="Line 12"/>
            <p:cNvSpPr>
              <a:spLocks noChangeShapeType="1"/>
            </p:cNvSpPr>
            <p:nvPr/>
          </p:nvSpPr>
          <p:spPr bwMode="auto">
            <a:xfrm>
              <a:off x="816" y="27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69" name="Line 13"/>
            <p:cNvSpPr>
              <a:spLocks noChangeShapeType="1"/>
            </p:cNvSpPr>
            <p:nvPr/>
          </p:nvSpPr>
          <p:spPr bwMode="auto">
            <a:xfrm>
              <a:off x="816" y="283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70" name="Line 14"/>
            <p:cNvSpPr>
              <a:spLocks noChangeShapeType="1"/>
            </p:cNvSpPr>
            <p:nvPr/>
          </p:nvSpPr>
          <p:spPr bwMode="auto">
            <a:xfrm>
              <a:off x="816" y="2928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71" name="Line 15"/>
            <p:cNvSpPr>
              <a:spLocks noChangeShapeType="1"/>
            </p:cNvSpPr>
            <p:nvPr/>
          </p:nvSpPr>
          <p:spPr bwMode="auto">
            <a:xfrm>
              <a:off x="816" y="30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72" name="Line 16"/>
            <p:cNvSpPr>
              <a:spLocks noChangeShapeType="1"/>
            </p:cNvSpPr>
            <p:nvPr/>
          </p:nvSpPr>
          <p:spPr bwMode="auto">
            <a:xfrm>
              <a:off x="816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Georgia"/>
                <a:cs typeface="Georgia"/>
              </a:endParaRPr>
            </a:p>
          </p:txBody>
        </p:sp>
      </p:grpSp>
      <p:sp>
        <p:nvSpPr>
          <p:cNvPr id="224273" name="Text Box 17"/>
          <p:cNvSpPr txBox="1">
            <a:spLocks noChangeArrowheads="1"/>
          </p:cNvSpPr>
          <p:nvPr/>
        </p:nvSpPr>
        <p:spPr bwMode="auto">
          <a:xfrm>
            <a:off x="2541439" y="2313162"/>
            <a:ext cx="1295400" cy="3460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John Smith</a:t>
            </a:r>
          </a:p>
        </p:txBody>
      </p:sp>
      <p:grpSp>
        <p:nvGrpSpPr>
          <p:cNvPr id="224274" name="Group 18"/>
          <p:cNvGrpSpPr>
            <a:grpSpLocks/>
          </p:cNvGrpSpPr>
          <p:nvPr/>
        </p:nvGrpSpPr>
        <p:grpSpPr bwMode="auto">
          <a:xfrm>
            <a:off x="4413101" y="2313162"/>
            <a:ext cx="1174750" cy="371475"/>
            <a:chOff x="2018" y="1525"/>
            <a:chExt cx="740" cy="234"/>
          </a:xfrm>
        </p:grpSpPr>
        <p:sp>
          <p:nvSpPr>
            <p:cNvPr id="224275" name="Oval 19"/>
            <p:cNvSpPr>
              <a:spLocks noChangeArrowheads="1"/>
            </p:cNvSpPr>
            <p:nvPr/>
          </p:nvSpPr>
          <p:spPr bwMode="auto">
            <a:xfrm>
              <a:off x="2018" y="1525"/>
              <a:ext cx="740" cy="234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76" name="Text Box 20"/>
            <p:cNvSpPr txBox="1">
              <a:spLocks noChangeArrowheads="1"/>
            </p:cNvSpPr>
            <p:nvPr/>
          </p:nvSpPr>
          <p:spPr bwMode="auto">
            <a:xfrm>
              <a:off x="2281" y="1525"/>
              <a:ext cx="17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600" dirty="0">
                  <a:latin typeface="Georgia"/>
                  <a:cs typeface="Georgia"/>
                </a:rPr>
                <a:t>s</a:t>
              </a:r>
            </a:p>
          </p:txBody>
        </p:sp>
      </p:grpSp>
      <p:sp>
        <p:nvSpPr>
          <p:cNvPr id="224277" name="Line 21"/>
          <p:cNvSpPr>
            <a:spLocks noChangeShapeType="1"/>
          </p:cNvSpPr>
          <p:nvPr/>
        </p:nvSpPr>
        <p:spPr bwMode="auto">
          <a:xfrm flipV="1">
            <a:off x="5789464" y="4467400"/>
            <a:ext cx="1173162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78" name="Line 22"/>
          <p:cNvSpPr>
            <a:spLocks noChangeShapeType="1"/>
          </p:cNvSpPr>
          <p:nvPr/>
        </p:nvSpPr>
        <p:spPr bwMode="auto">
          <a:xfrm>
            <a:off x="5919640" y="5024612"/>
            <a:ext cx="1760537" cy="61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79" name="Line 23"/>
          <p:cNvSpPr>
            <a:spLocks noChangeShapeType="1"/>
          </p:cNvSpPr>
          <p:nvPr/>
        </p:nvSpPr>
        <p:spPr bwMode="auto">
          <a:xfrm>
            <a:off x="6179990" y="5272262"/>
            <a:ext cx="2217737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80" name="Text Box 24"/>
          <p:cNvSpPr txBox="1">
            <a:spLocks noChangeArrowheads="1"/>
          </p:cNvSpPr>
          <p:nvPr/>
        </p:nvSpPr>
        <p:spPr bwMode="auto">
          <a:xfrm>
            <a:off x="2396977" y="5697711"/>
            <a:ext cx="10499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hypertext</a:t>
            </a:r>
          </a:p>
        </p:txBody>
      </p:sp>
      <p:sp>
        <p:nvSpPr>
          <p:cNvPr id="224281" name="Text Box 25"/>
          <p:cNvSpPr txBox="1">
            <a:spLocks noChangeArrowheads="1"/>
          </p:cNvSpPr>
          <p:nvPr/>
        </p:nvSpPr>
        <p:spPr bwMode="auto">
          <a:xfrm>
            <a:off x="4197202" y="1808336"/>
            <a:ext cx="9797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ontology</a:t>
            </a:r>
          </a:p>
        </p:txBody>
      </p:sp>
      <p:sp>
        <p:nvSpPr>
          <p:cNvPr id="224282" name="Line 26"/>
          <p:cNvSpPr>
            <a:spLocks noChangeShapeType="1"/>
          </p:cNvSpPr>
          <p:nvPr/>
        </p:nvSpPr>
        <p:spPr bwMode="auto">
          <a:xfrm>
            <a:off x="3766990" y="5086524"/>
            <a:ext cx="1108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Georgia"/>
              <a:cs typeface="Georgia"/>
            </a:endParaRPr>
          </a:p>
        </p:txBody>
      </p:sp>
      <p:sp>
        <p:nvSpPr>
          <p:cNvPr id="224283" name="Text Box 27"/>
          <p:cNvSpPr txBox="1">
            <a:spLocks noChangeArrowheads="1"/>
          </p:cNvSpPr>
          <p:nvPr/>
        </p:nvSpPr>
        <p:spPr bwMode="auto">
          <a:xfrm>
            <a:off x="6861026" y="2240137"/>
            <a:ext cx="132715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Acme Inc.</a:t>
            </a:r>
          </a:p>
        </p:txBody>
      </p:sp>
      <p:sp>
        <p:nvSpPr>
          <p:cNvPr id="224284" name="Text Box 28"/>
          <p:cNvSpPr txBox="1">
            <a:spLocks noChangeArrowheads="1"/>
          </p:cNvSpPr>
          <p:nvPr/>
        </p:nvSpPr>
        <p:spPr bwMode="auto">
          <a:xfrm>
            <a:off x="8373915" y="2240137"/>
            <a:ext cx="1322387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101 Widgets</a:t>
            </a:r>
          </a:p>
        </p:txBody>
      </p:sp>
      <p:sp>
        <p:nvSpPr>
          <p:cNvPr id="224285" name="Text Box 29"/>
          <p:cNvSpPr txBox="1">
            <a:spLocks noChangeArrowheads="1"/>
          </p:cNvSpPr>
          <p:nvPr/>
        </p:nvSpPr>
        <p:spPr bwMode="auto">
          <a:xfrm>
            <a:off x="4989364" y="2816400"/>
            <a:ext cx="9001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homepage</a:t>
            </a:r>
          </a:p>
        </p:txBody>
      </p:sp>
      <p:sp>
        <p:nvSpPr>
          <p:cNvPr id="224286" name="Text Box 30"/>
          <p:cNvSpPr txBox="1">
            <a:spLocks noChangeArrowheads="1"/>
          </p:cNvSpPr>
          <p:nvPr/>
        </p:nvSpPr>
        <p:spPr bwMode="auto">
          <a:xfrm>
            <a:off x="7510314" y="2744961"/>
            <a:ext cx="5635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name</a:t>
            </a:r>
          </a:p>
        </p:txBody>
      </p:sp>
      <p:sp>
        <p:nvSpPr>
          <p:cNvPr id="224287" name="Text Box 31"/>
          <p:cNvSpPr txBox="1">
            <a:spLocks noChangeArrowheads="1"/>
          </p:cNvSpPr>
          <p:nvPr/>
        </p:nvSpPr>
        <p:spPr bwMode="auto">
          <a:xfrm>
            <a:off x="9094640" y="2744962"/>
            <a:ext cx="4544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title</a:t>
            </a:r>
          </a:p>
        </p:txBody>
      </p:sp>
      <p:sp>
        <p:nvSpPr>
          <p:cNvPr id="224288" name="Text Box 32"/>
          <p:cNvSpPr txBox="1">
            <a:spLocks noChangeArrowheads="1"/>
          </p:cNvSpPr>
          <p:nvPr/>
        </p:nvSpPr>
        <p:spPr bwMode="auto">
          <a:xfrm>
            <a:off x="6357790" y="1808337"/>
            <a:ext cx="6463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author</a:t>
            </a:r>
          </a:p>
        </p:txBody>
      </p:sp>
      <p:sp>
        <p:nvSpPr>
          <p:cNvPr id="224289" name="Text Box 33"/>
          <p:cNvSpPr txBox="1">
            <a:spLocks noChangeArrowheads="1"/>
          </p:cNvSpPr>
          <p:nvPr/>
        </p:nvSpPr>
        <p:spPr bwMode="auto">
          <a:xfrm>
            <a:off x="5710089" y="2240137"/>
            <a:ext cx="10438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200">
                <a:latin typeface="Georgia"/>
                <a:cs typeface="Georgia"/>
              </a:rPr>
              <a:t>employee-of</a:t>
            </a:r>
          </a:p>
        </p:txBody>
      </p:sp>
      <p:sp>
        <p:nvSpPr>
          <p:cNvPr id="224290" name="Rectangle 34"/>
          <p:cNvSpPr>
            <a:spLocks noChangeArrowheads="1"/>
          </p:cNvSpPr>
          <p:nvPr/>
        </p:nvSpPr>
        <p:spPr bwMode="auto">
          <a:xfrm>
            <a:off x="2396977" y="1808337"/>
            <a:ext cx="1584325" cy="1979613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  <p:grpSp>
        <p:nvGrpSpPr>
          <p:cNvPr id="224291" name="Group 35"/>
          <p:cNvGrpSpPr>
            <a:grpSpLocks/>
          </p:cNvGrpSpPr>
          <p:nvPr/>
        </p:nvGrpSpPr>
        <p:grpSpPr bwMode="auto">
          <a:xfrm>
            <a:off x="5349726" y="3176762"/>
            <a:ext cx="1174750" cy="371475"/>
            <a:chOff x="2018" y="1525"/>
            <a:chExt cx="740" cy="234"/>
          </a:xfrm>
        </p:grpSpPr>
        <p:sp>
          <p:nvSpPr>
            <p:cNvPr id="224292" name="Oval 36"/>
            <p:cNvSpPr>
              <a:spLocks noChangeArrowheads="1"/>
            </p:cNvSpPr>
            <p:nvPr/>
          </p:nvSpPr>
          <p:spPr bwMode="auto">
            <a:xfrm>
              <a:off x="2018" y="1525"/>
              <a:ext cx="740" cy="234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93" name="Text Box 37"/>
            <p:cNvSpPr txBox="1">
              <a:spLocks noChangeArrowheads="1"/>
            </p:cNvSpPr>
            <p:nvPr/>
          </p:nvSpPr>
          <p:spPr bwMode="auto">
            <a:xfrm>
              <a:off x="2226" y="1525"/>
              <a:ext cx="28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600" dirty="0" err="1">
                  <a:latin typeface="Georgia"/>
                  <a:cs typeface="Georgia"/>
                </a:rPr>
                <a:t>uri</a:t>
              </a:r>
              <a:endParaRPr lang="en-GB" sz="1600" dirty="0">
                <a:latin typeface="Georgia"/>
                <a:cs typeface="Georgia"/>
              </a:endParaRPr>
            </a:p>
          </p:txBody>
        </p:sp>
      </p:grpSp>
      <p:grpSp>
        <p:nvGrpSpPr>
          <p:cNvPr id="224294" name="Group 38"/>
          <p:cNvGrpSpPr>
            <a:grpSpLocks/>
          </p:cNvGrpSpPr>
          <p:nvPr/>
        </p:nvGrpSpPr>
        <p:grpSpPr bwMode="auto">
          <a:xfrm>
            <a:off x="6934051" y="3176762"/>
            <a:ext cx="1174750" cy="371475"/>
            <a:chOff x="2018" y="1525"/>
            <a:chExt cx="740" cy="234"/>
          </a:xfrm>
        </p:grpSpPr>
        <p:sp>
          <p:nvSpPr>
            <p:cNvPr id="224295" name="Oval 39"/>
            <p:cNvSpPr>
              <a:spLocks noChangeArrowheads="1"/>
            </p:cNvSpPr>
            <p:nvPr/>
          </p:nvSpPr>
          <p:spPr bwMode="auto">
            <a:xfrm>
              <a:off x="2018" y="1525"/>
              <a:ext cx="740" cy="234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96" name="Text Box 40"/>
            <p:cNvSpPr txBox="1">
              <a:spLocks noChangeArrowheads="1"/>
            </p:cNvSpPr>
            <p:nvPr/>
          </p:nvSpPr>
          <p:spPr bwMode="auto">
            <a:xfrm>
              <a:off x="2226" y="1525"/>
              <a:ext cx="28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600" dirty="0" err="1">
                  <a:latin typeface="Georgia"/>
                  <a:cs typeface="Georgia"/>
                </a:rPr>
                <a:t>uri</a:t>
              </a:r>
              <a:endParaRPr lang="en-GB" sz="1600" dirty="0">
                <a:latin typeface="Georgia"/>
                <a:cs typeface="Georgia"/>
              </a:endParaRPr>
            </a:p>
          </p:txBody>
        </p:sp>
      </p:grpSp>
      <p:grpSp>
        <p:nvGrpSpPr>
          <p:cNvPr id="224297" name="Group 41"/>
          <p:cNvGrpSpPr>
            <a:grpSpLocks/>
          </p:cNvGrpSpPr>
          <p:nvPr/>
        </p:nvGrpSpPr>
        <p:grpSpPr bwMode="auto">
          <a:xfrm>
            <a:off x="8445351" y="3176762"/>
            <a:ext cx="1174750" cy="371475"/>
            <a:chOff x="2018" y="1525"/>
            <a:chExt cx="740" cy="234"/>
          </a:xfrm>
        </p:grpSpPr>
        <p:sp>
          <p:nvSpPr>
            <p:cNvPr id="224298" name="Oval 42"/>
            <p:cNvSpPr>
              <a:spLocks noChangeArrowheads="1"/>
            </p:cNvSpPr>
            <p:nvPr/>
          </p:nvSpPr>
          <p:spPr bwMode="auto">
            <a:xfrm>
              <a:off x="2018" y="1525"/>
              <a:ext cx="740" cy="234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Georgia"/>
                <a:cs typeface="Georgia"/>
              </a:endParaRPr>
            </a:p>
          </p:txBody>
        </p:sp>
        <p:sp>
          <p:nvSpPr>
            <p:cNvPr id="224299" name="Text Box 43"/>
            <p:cNvSpPr txBox="1">
              <a:spLocks noChangeArrowheads="1"/>
            </p:cNvSpPr>
            <p:nvPr/>
          </p:nvSpPr>
          <p:spPr bwMode="auto">
            <a:xfrm>
              <a:off x="2226" y="1525"/>
              <a:ext cx="28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600" dirty="0" err="1">
                  <a:latin typeface="Georgia"/>
                  <a:cs typeface="Georgia"/>
                </a:rPr>
                <a:t>uri</a:t>
              </a:r>
              <a:endParaRPr lang="en-GB" sz="1600" dirty="0">
                <a:latin typeface="Georgia"/>
                <a:cs typeface="Georgia"/>
              </a:endParaRPr>
            </a:p>
          </p:txBody>
        </p:sp>
      </p:grpSp>
      <p:cxnSp>
        <p:nvCxnSpPr>
          <p:cNvPr id="224300" name="AutoShape 44"/>
          <p:cNvCxnSpPr>
            <a:cxnSpLocks noChangeShapeType="1"/>
            <a:stCxn id="224298" idx="0"/>
            <a:endCxn id="224284" idx="2"/>
          </p:cNvCxnSpPr>
          <p:nvPr/>
        </p:nvCxnSpPr>
        <p:spPr bwMode="auto">
          <a:xfrm flipV="1">
            <a:off x="9032727" y="2586211"/>
            <a:ext cx="31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1" name="AutoShape 45"/>
          <p:cNvCxnSpPr>
            <a:cxnSpLocks noChangeShapeType="1"/>
            <a:stCxn id="224275" idx="6"/>
            <a:endCxn id="224292" idx="0"/>
          </p:cNvCxnSpPr>
          <p:nvPr/>
        </p:nvCxnSpPr>
        <p:spPr bwMode="auto">
          <a:xfrm>
            <a:off x="5587851" y="2498899"/>
            <a:ext cx="349250" cy="677862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2" name="AutoShape 46"/>
          <p:cNvCxnSpPr>
            <a:cxnSpLocks noChangeShapeType="1"/>
            <a:stCxn id="224275" idx="6"/>
            <a:endCxn id="224295" idx="1"/>
          </p:cNvCxnSpPr>
          <p:nvPr/>
        </p:nvCxnSpPr>
        <p:spPr bwMode="auto">
          <a:xfrm>
            <a:off x="5587851" y="2498900"/>
            <a:ext cx="1517650" cy="73183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3" name="AutoShape 47"/>
          <p:cNvCxnSpPr>
            <a:cxnSpLocks noChangeShapeType="1"/>
            <a:stCxn id="224295" idx="0"/>
            <a:endCxn id="224283" idx="2"/>
          </p:cNvCxnSpPr>
          <p:nvPr/>
        </p:nvCxnSpPr>
        <p:spPr bwMode="auto">
          <a:xfrm flipV="1">
            <a:off x="7521427" y="2586211"/>
            <a:ext cx="3175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4" name="AutoShape 48"/>
          <p:cNvCxnSpPr>
            <a:cxnSpLocks noChangeShapeType="1"/>
            <a:stCxn id="224298" idx="2"/>
            <a:endCxn id="224275" idx="7"/>
          </p:cNvCxnSpPr>
          <p:nvPr/>
        </p:nvCxnSpPr>
        <p:spPr bwMode="auto">
          <a:xfrm rot="10800000">
            <a:off x="5416401" y="2367137"/>
            <a:ext cx="3028950" cy="995363"/>
          </a:xfrm>
          <a:prstGeom prst="bentConnector4">
            <a:avLst>
              <a:gd name="adj1" fmla="val 5449"/>
              <a:gd name="adj2" fmla="val 12838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5" name="AutoShape 49"/>
          <p:cNvCxnSpPr>
            <a:cxnSpLocks noChangeShapeType="1"/>
            <a:stCxn id="224292" idx="5"/>
            <a:endCxn id="224264" idx="2"/>
          </p:cNvCxnSpPr>
          <p:nvPr/>
        </p:nvCxnSpPr>
        <p:spPr bwMode="auto">
          <a:xfrm>
            <a:off x="6353026" y="3494261"/>
            <a:ext cx="869950" cy="60483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6" name="AutoShape 50"/>
          <p:cNvCxnSpPr>
            <a:cxnSpLocks noChangeShapeType="1"/>
            <a:stCxn id="224295" idx="4"/>
            <a:endCxn id="224263" idx="2"/>
          </p:cNvCxnSpPr>
          <p:nvPr/>
        </p:nvCxnSpPr>
        <p:spPr bwMode="auto">
          <a:xfrm>
            <a:off x="7521426" y="3548236"/>
            <a:ext cx="419100" cy="11049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7" name="AutoShape 51"/>
          <p:cNvCxnSpPr>
            <a:cxnSpLocks noChangeShapeType="1"/>
            <a:stCxn id="224298" idx="4"/>
            <a:endCxn id="224262" idx="2"/>
          </p:cNvCxnSpPr>
          <p:nvPr/>
        </p:nvCxnSpPr>
        <p:spPr bwMode="auto">
          <a:xfrm flipH="1">
            <a:off x="8658076" y="3548236"/>
            <a:ext cx="374650" cy="1663700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8" name="AutoShape 52"/>
          <p:cNvCxnSpPr>
            <a:cxnSpLocks noChangeShapeType="1"/>
            <a:stCxn id="224275" idx="2"/>
            <a:endCxn id="224273" idx="3"/>
          </p:cNvCxnSpPr>
          <p:nvPr/>
        </p:nvCxnSpPr>
        <p:spPr bwMode="auto">
          <a:xfrm flipH="1" flipV="1">
            <a:off x="3836839" y="2486199"/>
            <a:ext cx="576262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4309" name="AutoShape 53"/>
          <p:cNvCxnSpPr>
            <a:cxnSpLocks noChangeShapeType="1"/>
            <a:stCxn id="224273" idx="3"/>
            <a:endCxn id="224270" idx="1"/>
          </p:cNvCxnSpPr>
          <p:nvPr/>
        </p:nvCxnSpPr>
        <p:spPr bwMode="auto">
          <a:xfrm flipH="1">
            <a:off x="3766989" y="2486200"/>
            <a:ext cx="69850" cy="2600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4310" name="Text Box 54"/>
          <p:cNvSpPr txBox="1">
            <a:spLocks noChangeArrowheads="1"/>
          </p:cNvSpPr>
          <p:nvPr/>
        </p:nvSpPr>
        <p:spPr bwMode="auto">
          <a:xfrm>
            <a:off x="2396977" y="1808336"/>
            <a:ext cx="83127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1600">
                <a:latin typeface="Georgia"/>
                <a:cs typeface="Georgia"/>
              </a:rPr>
              <a:t>lexicon</a:t>
            </a:r>
          </a:p>
        </p:txBody>
      </p:sp>
      <p:sp>
        <p:nvSpPr>
          <p:cNvPr id="224311" name="Text Box 55"/>
          <p:cNvSpPr txBox="1">
            <a:spLocks noChangeArrowheads="1"/>
          </p:cNvSpPr>
          <p:nvPr/>
        </p:nvSpPr>
        <p:spPr bwMode="auto">
          <a:xfrm>
            <a:off x="3909865" y="2168700"/>
            <a:ext cx="39617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algn="ctr"/>
            <a:r>
              <a:rPr lang="en-GB" sz="1200" dirty="0">
                <a:latin typeface="Georgia"/>
                <a:cs typeface="Georgia"/>
              </a:rPr>
              <a:t>term</a:t>
            </a:r>
          </a:p>
        </p:txBody>
      </p:sp>
      <p:sp>
        <p:nvSpPr>
          <p:cNvPr id="224312" name="Line 56"/>
          <p:cNvSpPr>
            <a:spLocks noChangeShapeType="1"/>
          </p:cNvSpPr>
          <p:nvPr/>
        </p:nvSpPr>
        <p:spPr bwMode="auto">
          <a:xfrm flipH="1" flipV="1">
            <a:off x="2541440" y="2671936"/>
            <a:ext cx="936625" cy="2376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49835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4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4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4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4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4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2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2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2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animBg="1"/>
      <p:bldP spid="224262" grpId="0" animBg="1"/>
      <p:bldP spid="224263" grpId="0" animBg="1"/>
      <p:bldP spid="224264" grpId="0" animBg="1"/>
      <p:bldP spid="224273" grpId="0" animBg="1"/>
      <p:bldP spid="224277" grpId="0" animBg="1"/>
      <p:bldP spid="224278" grpId="0" animBg="1"/>
      <p:bldP spid="224279" grpId="0" animBg="1"/>
      <p:bldP spid="224282" grpId="0" animBg="1"/>
      <p:bldP spid="224283" grpId="0" animBg="1"/>
      <p:bldP spid="224284" grpId="0" animBg="1"/>
      <p:bldP spid="224285" grpId="0"/>
      <p:bldP spid="224286" grpId="0"/>
      <p:bldP spid="224287" grpId="0"/>
      <p:bldP spid="224288" grpId="0"/>
      <p:bldP spid="224289" grpId="0"/>
      <p:bldP spid="224311" grpId="0" animBg="1"/>
      <p:bldP spid="2243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5" name="cohse-ms.avi">
            <a:hlinkClick r:id="" action="ppaction://media"/>
          </p:cNvPr>
          <p:cNvPicPr>
            <a:picLocks noGrp="1" noRot="1" noChangeAspect="1" noChangeArrowheads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7" b="14987"/>
          <a:stretch>
            <a:fillRect/>
          </a:stretch>
        </p:blipFill>
        <p:spPr>
          <a:xfrm>
            <a:off x="0" y="0"/>
            <a:ext cx="12192000" cy="6948488"/>
          </a:xfrm>
        </p:spPr>
      </p:pic>
    </p:spTree>
    <p:extLst>
      <p:ext uri="{BB962C8B-B14F-4D97-AF65-F5344CB8AC3E}">
        <p14:creationId xmlns:p14="http://schemas.microsoft.com/office/powerpoint/2010/main" val="339460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5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28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5285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8E10395-A859-3C41-BFBC-9A8F0A2BA3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2500" b="12500"/>
          <a:stretch>
            <a:fillRect/>
          </a:stretch>
        </p:blipFill>
        <p:spPr/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Pervasive Hypermedia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/>
              <a:t>http://www.flickr.com/photos/traceyp3031/2892438542/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90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sitting in front of a computer&#13;&#10;&#13;&#10;Description automatically generated">
            <a:extLst>
              <a:ext uri="{FF2B5EF4-FFF2-40B4-BE49-F238E27FC236}">
                <a16:creationId xmlns:a16="http://schemas.microsoft.com/office/drawing/2014/main" id="{4C44FE7A-814C-B348-BF77-A02124DAC1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2547" b="7406"/>
          <a:stretch/>
        </p:blipFill>
        <p:spPr>
          <a:xfrm>
            <a:off x="6167439" y="0"/>
            <a:ext cx="6024562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25C097A-2E52-4C4A-8EF9-B70D43049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Pervasive Computing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0397A-11CC-C744-8EA0-FC7353980B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HCI vision in which computers are integrated into everyday activities</a:t>
            </a:r>
          </a:p>
          <a:p>
            <a:pPr lvl="1"/>
            <a:r>
              <a:rPr lang="en-US" dirty="0"/>
              <a:t>“Machines that fit the human environment”</a:t>
            </a:r>
          </a:p>
          <a:p>
            <a:pPr lvl="1"/>
            <a:r>
              <a:rPr lang="en-US" dirty="0"/>
              <a:t>Computers in everything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about links in everything?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95223D-B61C-854D-AE3A-F25D1A7E6F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9" y="6381750"/>
            <a:ext cx="5400674" cy="478387"/>
          </a:xfrm>
        </p:spPr>
        <p:txBody>
          <a:bodyPr/>
          <a:lstStyle/>
          <a:p>
            <a:r>
              <a:rPr lang="en-US" dirty="0"/>
              <a:t>Weiser, M. (1991) </a:t>
            </a:r>
            <a:r>
              <a:rPr lang="en-US" i="1" dirty="0"/>
              <a:t>The Computer for the 21st Century</a:t>
            </a:r>
            <a:r>
              <a:rPr lang="en-US" dirty="0"/>
              <a:t>. Scientific American, September pp. 94-104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55CC4-8FD9-4742-987F-48D218743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8012" y1="95870" x2="68012" y2="95870"/>
                        <a14:foregroundMark x1="79193" y1="85652" x2="79193" y2="85652"/>
                        <a14:foregroundMark x1="66615" y1="96087" x2="66615" y2="96087"/>
                        <a14:foregroundMark x1="67702" y1="96957" x2="67702" y2="96957"/>
                        <a14:foregroundMark x1="68789" y1="97391" x2="68789" y2="97391"/>
                        <a14:backgroundMark x1="15373" y1="96522" x2="15373" y2="96522"/>
                        <a14:backgroundMark x1="22826" y1="96087" x2="22826" y2="96087"/>
                        <a14:backgroundMark x1="76087" y1="96957" x2="76087" y2="96957"/>
                        <a14:backgroundMark x1="62112" y1="97391" x2="62112" y2="97391"/>
                        <a14:backgroundMark x1="66304" y1="98043" x2="66304" y2="98043"/>
                        <a14:backgroundMark x1="46118" y1="98478" x2="46118" y2="98478"/>
                        <a14:backgroundMark x1="44410" y1="96087" x2="44410" y2="96087"/>
                        <a14:backgroundMark x1="34627" y1="93043" x2="34627" y2="93043"/>
                        <a14:backgroundMark x1="12888" y1="85000" x2="12888" y2="85000"/>
                        <a14:backgroundMark x1="23758" y1="91087" x2="23758" y2="91087"/>
                        <a14:backgroundMark x1="18789" y1="88913" x2="18789" y2="88913"/>
                        <a14:backgroundMark x1="21584" y1="90000" x2="21584" y2="90000"/>
                        <a14:backgroundMark x1="25311" y1="91304" x2="25311" y2="91304"/>
                        <a14:backgroundMark x1="47050" y1="98696" x2="47050" y2="98696"/>
                        <a14:backgroundMark x1="61335" y1="98696" x2="68634" y2="99130"/>
                        <a14:backgroundMark x1="59627" y1="94565" x2="59627" y2="945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67439" y="1160462"/>
            <a:ext cx="2520280" cy="180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8E7616-F66E-3F42-A9C4-237CC7855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000" y1="32494" x2="4737" y2="57437"/>
                        <a14:foregroundMark x1="59737" y1="90160" x2="59737" y2="90160"/>
                        <a14:foregroundMark x1="45789" y1="93593" x2="45789" y2="93593"/>
                        <a14:foregroundMark x1="52632" y1="92449" x2="52632" y2="92449"/>
                        <a14:backgroundMark x1="58421" y1="95652" x2="58421" y2="95652"/>
                        <a14:backgroundMark x1="45263" y1="98398" x2="45263" y2="983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8819" y="563991"/>
            <a:ext cx="2216501" cy="2548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10BAAC-2EFF-5647-809E-ECCD7E65EE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740" b="97228" l="9464" r="96530"/>
                    </a14:imgEffect>
                  </a14:imgLayer>
                </a14:imgProps>
              </a:ext>
            </a:extLst>
          </a:blip>
          <a:srcRect l="10076" t="37073" r="2101" b="10731"/>
          <a:stretch/>
        </p:blipFill>
        <p:spPr>
          <a:xfrm rot="20738562">
            <a:off x="7768794" y="3504936"/>
            <a:ext cx="3197525" cy="281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8A6027-65FF-4243-80CD-971481079F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56" b="99167" l="5185" r="9722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7004" y="3447678"/>
            <a:ext cx="4401108" cy="29340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43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Interactive Spaces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Embedding interactive media in physical environments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21597B-8BC4-2841-81E3-D0B4B34633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Halloran, J. et al (2006) The Literacy Fieldtrip: Using Ubicomp to Support Children’s Creative Writing. Proceedings of the 5th International Conference for Interaction Design and Children, pp. 17-24.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739" y="3237546"/>
            <a:ext cx="4428492" cy="2952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685" y="3106526"/>
            <a:ext cx="3810000" cy="2857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13" y="2381250"/>
            <a:ext cx="25400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58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15E5625-E279-2A4D-8C8D-FAB4C9FA7E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Augmented Reality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Overlaying computer-generated imagery on the real world</a:t>
            </a:r>
          </a:p>
          <a:p>
            <a:pPr lvl="1"/>
            <a:r>
              <a:rPr lang="en-GB" dirty="0"/>
              <a:t>Annotate live video with links</a:t>
            </a:r>
          </a:p>
          <a:p>
            <a:endParaRPr lang="en-GB" dirty="0"/>
          </a:p>
          <a:p>
            <a:pPr marL="0" indent="0">
              <a:buNone/>
            </a:pPr>
            <a:r>
              <a:rPr lang="en-US" dirty="0"/>
              <a:t>Fifteen years ago, a research curiosity…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1613" b="6369"/>
          <a:stretch/>
        </p:blipFill>
        <p:spPr>
          <a:xfrm>
            <a:off x="6167437" y="0"/>
            <a:ext cx="6033447" cy="37113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9820"/>
          <a:stretch/>
        </p:blipFill>
        <p:spPr>
          <a:xfrm>
            <a:off x="6167438" y="3711388"/>
            <a:ext cx="5982210" cy="31487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126138-8CFF-6345-948A-1A78BC78A4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293721"/>
          </a:xfrm>
        </p:spPr>
        <p:txBody>
          <a:bodyPr/>
          <a:lstStyle/>
          <a:p>
            <a:r>
              <a:rPr lang="en-US" dirty="0"/>
              <a:t>Sinclair, P. et al (2003) Augmented reality as an interface to adaptive hypermedia systems. New Review of Hypermedia and Multimedia, 9(1), pp. 117-136.</a:t>
            </a:r>
          </a:p>
        </p:txBody>
      </p:sp>
    </p:spTree>
    <p:extLst>
      <p:ext uri="{BB962C8B-B14F-4D97-AF65-F5344CB8AC3E}">
        <p14:creationId xmlns:p14="http://schemas.microsoft.com/office/powerpoint/2010/main" val="2404046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55" b="12055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Augmented Reality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…today, a commonplace reality</a:t>
            </a:r>
          </a:p>
          <a:p>
            <a:pPr lvl="1"/>
            <a:r>
              <a:rPr lang="en-US" dirty="0"/>
              <a:t>Smartphones with cameras and location/position sensors </a:t>
            </a:r>
          </a:p>
          <a:p>
            <a:pPr lvl="1"/>
            <a:r>
              <a:rPr lang="en-US" dirty="0"/>
              <a:t>Conventions for embedding links in/on physical objects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59" y="3627378"/>
            <a:ext cx="1944216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90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1237" r="11237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StoryPlaces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Sculptural hypertext system for location-based narratives</a:t>
            </a:r>
          </a:p>
          <a:p>
            <a:pPr marL="0" indent="0">
              <a:buNone/>
            </a:pPr>
            <a:r>
              <a:rPr lang="en-US" dirty="0"/>
              <a:t>Card constraints based on:</a:t>
            </a:r>
          </a:p>
          <a:p>
            <a:pPr lvl="1"/>
            <a:r>
              <a:rPr lang="en-US" dirty="0"/>
              <a:t>Location</a:t>
            </a:r>
          </a:p>
          <a:p>
            <a:pPr lvl="1"/>
            <a:r>
              <a:rPr lang="en-US" dirty="0"/>
              <a:t>Environmental factors</a:t>
            </a:r>
            <a:br>
              <a:rPr lang="en-US" dirty="0"/>
            </a:br>
            <a:r>
              <a:rPr lang="en-US" dirty="0"/>
              <a:t>(time, weather,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Try it out - http://</a:t>
            </a:r>
            <a:r>
              <a:rPr lang="en-US" dirty="0" err="1"/>
              <a:t>storyplaces.soton.ac.uk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E05EE3-2FCD-F24B-8471-AB56397DBF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Hargood</a:t>
            </a:r>
            <a:r>
              <a:rPr lang="en-US" dirty="0"/>
              <a:t>, C., Hunt, V., Weal, M. and Millard, D. (2016) Patterns of sculptural hypertext in location based narratives. Proceedings of the 27th ACM Conference on Hypertext and Social Media.</a:t>
            </a:r>
          </a:p>
        </p:txBody>
      </p:sp>
    </p:spTree>
    <p:extLst>
      <p:ext uri="{BB962C8B-B14F-4D97-AF65-F5344CB8AC3E}">
        <p14:creationId xmlns:p14="http://schemas.microsoft.com/office/powerpoint/2010/main" val="21467935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12522" b="3512"/>
          <a:stretch/>
        </p:blipFill>
        <p:spPr>
          <a:xfrm>
            <a:off x="1" y="0"/>
            <a:ext cx="12192000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Hypermedia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http://www.flickr.com/photos/worldofoddy/102313059/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2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Adaptive Hypermedia</a:t>
            </a:r>
            <a:endParaRPr lang="en-GB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Hypertext systems which adapt:</a:t>
            </a:r>
          </a:p>
          <a:p>
            <a:pPr lvl="1"/>
            <a:r>
              <a:rPr lang="en-GB" dirty="0"/>
              <a:t>Links</a:t>
            </a:r>
          </a:p>
          <a:p>
            <a:pPr lvl="1"/>
            <a:r>
              <a:rPr lang="en-GB" dirty="0"/>
              <a:t>Nodes (content)</a:t>
            </a:r>
          </a:p>
          <a:p>
            <a:pPr lvl="1"/>
            <a:r>
              <a:rPr lang="en-GB" dirty="0"/>
              <a:t>Presentation of links or nodes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>
              <a:buNone/>
            </a:pPr>
            <a:r>
              <a:rPr lang="en-GB" dirty="0"/>
              <a:t>Adaptation based on some user model (static or dynamic)</a:t>
            </a:r>
          </a:p>
          <a:p>
            <a:endParaRPr lang="en-GB" dirty="0"/>
          </a:p>
        </p:txBody>
      </p:sp>
      <p:pic>
        <p:nvPicPr>
          <p:cNvPr id="6" name="Picture Placeholder 5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726395ED-330D-054A-9F4E-933F85669BC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67438" y="692149"/>
            <a:ext cx="5400673" cy="5726159"/>
          </a:xfrm>
          <a:solidFill>
            <a:schemeClr val="bg1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F2555-F61F-4A4A-8349-C652CAB781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Brusilovsky</a:t>
            </a:r>
            <a:r>
              <a:rPr lang="en-US" dirty="0"/>
              <a:t>, P. (2001) Adaptive Hypermedia. User Modeling and User-Adapted Interaction, 11,  pp.87-100.</a:t>
            </a:r>
          </a:p>
        </p:txBody>
      </p:sp>
    </p:spTree>
    <p:extLst>
      <p:ext uri="{BB962C8B-B14F-4D97-AF65-F5344CB8AC3E}">
        <p14:creationId xmlns:p14="http://schemas.microsoft.com/office/powerpoint/2010/main" val="36079461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Intelligent Tutoring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Adaptive hypermedia often based on ideas of “intelligent tutoring systems”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Limited uptake </a:t>
            </a:r>
            <a:r>
              <a:rPr lang="en-GB"/>
              <a:t>due to difficulty</a:t>
            </a:r>
            <a:r>
              <a:rPr lang="en-GB" dirty="0"/>
              <a:t>/cost </a:t>
            </a:r>
            <a:r>
              <a:rPr lang="en-GB"/>
              <a:t>of authoring (</a:t>
            </a:r>
            <a:r>
              <a:rPr lang="en-GB" dirty="0"/>
              <a:t>for both AH and ITS)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B8312E-4547-2842-8E0E-93ADEFAF0F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438" y="2154236"/>
            <a:ext cx="5400673" cy="181498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438" y="3969216"/>
            <a:ext cx="5400672" cy="15092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1053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Navigation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Direct guidance (where should the reader go next?)</a:t>
            </a:r>
          </a:p>
          <a:p>
            <a:r>
              <a:rPr lang="en-US" dirty="0"/>
              <a:t>Link sorting (in order of value to the reader)</a:t>
            </a:r>
          </a:p>
          <a:p>
            <a:r>
              <a:rPr lang="en-US" dirty="0"/>
              <a:t>Link hiding (don’t show links that aren’t relevant to the reader)</a:t>
            </a:r>
          </a:p>
          <a:p>
            <a:r>
              <a:rPr lang="en-US" dirty="0"/>
              <a:t>Link annotation (tell the reader about the links)</a:t>
            </a:r>
          </a:p>
          <a:p>
            <a:r>
              <a:rPr lang="en-US" dirty="0"/>
              <a:t>Link generation (make new links for the reader)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6736C0-C0C9-5B4A-A251-B4661E99A1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6215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Adaptive Presentation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/>
              <a:t>Stretchtext (text can be expanded or summarised using predetermined fragments)</a:t>
            </a:r>
          </a:p>
          <a:p>
            <a:r>
              <a:rPr lang="en-US"/>
              <a:t>Natural language adaptation (generated text)</a:t>
            </a:r>
          </a:p>
          <a:p>
            <a:r>
              <a:rPr lang="en-US"/>
              <a:t>Adaptive modality (video to audio, audio to text, etc)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7D80CB-2DB5-B146-963B-0ED812BB24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829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7742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Hypertext links aren’t necessarily explicit, static and textual</a:t>
            </a:r>
          </a:p>
          <a:p>
            <a:pPr lvl="1"/>
            <a:r>
              <a:rPr lang="en-US" dirty="0"/>
              <a:t>They may be derived from underlying relationships: spatial, conceptual, temporal</a:t>
            </a:r>
          </a:p>
          <a:p>
            <a:pPr lvl="1"/>
            <a:r>
              <a:rPr lang="en-US" dirty="0"/>
              <a:t>They may be computed on the fly</a:t>
            </a:r>
          </a:p>
          <a:p>
            <a:pPr lvl="1"/>
            <a:r>
              <a:rPr lang="en-US" dirty="0"/>
              <a:t>They may change depending on who is looking at them, or what they’re trying to do</a:t>
            </a:r>
          </a:p>
          <a:p>
            <a:pPr lvl="1"/>
            <a:r>
              <a:rPr lang="en-US" dirty="0"/>
              <a:t>They may point to physical objects, or be embedded in physical contexts</a:t>
            </a:r>
          </a:p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835809-9373-404E-826C-B9956D5955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5790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Lecture: Linked Data</a:t>
            </a:r>
          </a:p>
        </p:txBody>
      </p:sp>
    </p:spTree>
    <p:extLst>
      <p:ext uri="{BB962C8B-B14F-4D97-AF65-F5344CB8AC3E}">
        <p14:creationId xmlns:p14="http://schemas.microsoft.com/office/powerpoint/2010/main" val="158735216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FAC440A0-E155-B946-914F-5936431B4EB9}"/>
    </a:ext>
  </a:extLst>
</a:theme>
</file>

<file path=ppt/theme/theme2.xml><?xml version="1.0" encoding="utf-8"?>
<a:theme xmlns:a="http://schemas.openxmlformats.org/drawingml/2006/main" name="Marine 1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0D93C95F-2DC1-2A4E-B142-7D61E6CC609A}"/>
    </a:ext>
  </a:extLst>
</a:theme>
</file>

<file path=ppt/theme/theme3.xml><?xml version="1.0" encoding="utf-8"?>
<a:theme xmlns:a="http://schemas.openxmlformats.org/drawingml/2006/main" name="Marine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967CC3BD-E74E-9B48-A70B-8F2C1FC0168D}"/>
    </a:ext>
  </a:extLst>
</a:theme>
</file>

<file path=ppt/theme/theme4.xml><?xml version="1.0" encoding="utf-8"?>
<a:theme xmlns:a="http://schemas.openxmlformats.org/drawingml/2006/main" name="Marine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E63C4AFA-5CDD-0448-9752-1553B0FA9E54}"/>
    </a:ext>
  </a:extLst>
</a:theme>
</file>

<file path=ppt/theme/theme5.xml><?xml version="1.0" encoding="utf-8"?>
<a:theme xmlns:a="http://schemas.openxmlformats.org/drawingml/2006/main" name="Marine 6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0D22C297-7613-8F40-B64B-5C2B3E659575}"/>
    </a:ext>
  </a:extLst>
</a:theme>
</file>

<file path=ppt/theme/theme6.xml><?xml version="1.0" encoding="utf-8"?>
<a:theme xmlns:a="http://schemas.openxmlformats.org/drawingml/2006/main" name="Horizon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C7D6AF5E-FD7F-F84A-B7B9-5AF6110BEB2E}"/>
    </a:ext>
  </a:extLst>
</a:theme>
</file>

<file path=ppt/theme/theme7.xml><?xml version="1.0" encoding="utf-8"?>
<a:theme xmlns:a="http://schemas.openxmlformats.org/drawingml/2006/main" name="Horizon 4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28588786-51B7-4347-B9A0-6F586B294BD4}"/>
    </a:ext>
  </a:extLst>
</a:theme>
</file>

<file path=ppt/theme/theme8.xml><?xml version="1.0" encoding="utf-8"?>
<a:theme xmlns:a="http://schemas.openxmlformats.org/drawingml/2006/main" name="Horizon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C4C5CE5B-70DD-BB4A-B8D3-088B3EDCABC2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1433</TotalTime>
  <Words>2269</Words>
  <Application>Microsoft Macintosh PowerPoint</Application>
  <PresentationFormat>Widescreen</PresentationFormat>
  <Paragraphs>308</Paragraphs>
  <Slides>49</Slides>
  <Notes>24</Notes>
  <HiddenSlides>1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4" baseType="lpstr">
      <vt:lpstr>ＭＳ Ｐゴシック</vt:lpstr>
      <vt:lpstr>Arial</vt:lpstr>
      <vt:lpstr>Calibri</vt:lpstr>
      <vt:lpstr>Georgia</vt:lpstr>
      <vt:lpstr>Lucida Grande</vt:lpstr>
      <vt:lpstr>Lucida Sans</vt:lpstr>
      <vt:lpstr>Plain</vt:lpstr>
      <vt:lpstr>Marine 1</vt:lpstr>
      <vt:lpstr>Marine 3</vt:lpstr>
      <vt:lpstr>Marine 5</vt:lpstr>
      <vt:lpstr>Marine 6</vt:lpstr>
      <vt:lpstr>Horizon 3</vt:lpstr>
      <vt:lpstr>Horizon 4</vt:lpstr>
      <vt:lpstr>Horizon 5</vt:lpstr>
      <vt:lpstr>MSPhotoEd.3</vt:lpstr>
      <vt:lpstr>PowerPoint Presentation</vt:lpstr>
      <vt:lpstr>Richer Links:  The Future of Hypertext</vt:lpstr>
      <vt:lpstr>Beyond Navigation</vt:lpstr>
      <vt:lpstr>Spatial Hypermedia</vt:lpstr>
      <vt:lpstr>What is Spatial Hypermedia?</vt:lpstr>
      <vt:lpstr>Structure Parsing in VIKI</vt:lpstr>
      <vt:lpstr>Visual Knowledge Builder</vt:lpstr>
      <vt:lpstr>Storyspace (www.eastgate.com)</vt:lpstr>
      <vt:lpstr>Tinderbox (www.eastgate.com)</vt:lpstr>
      <vt:lpstr>Sculptural Hypertext and Hypertext Patterns</vt:lpstr>
      <vt:lpstr>Sculptural Hypertext</vt:lpstr>
      <vt:lpstr>Card Shark</vt:lpstr>
      <vt:lpstr>Temporal Hypermedia</vt:lpstr>
      <vt:lpstr>Time-Based Hypertext </vt:lpstr>
      <vt:lpstr>Microcosm Sound Viewer (1993) </vt:lpstr>
      <vt:lpstr>Southampton work on video linking</vt:lpstr>
      <vt:lpstr>The Amsterdam Hypermedia Model (1994)</vt:lpstr>
      <vt:lpstr>HyTime </vt:lpstr>
      <vt:lpstr>HyTime Links</vt:lpstr>
      <vt:lpstr>Synchronized Multimedia Integration Language (SMIL)</vt:lpstr>
      <vt:lpstr>Computational Hypermedia</vt:lpstr>
      <vt:lpstr>Seven Issues</vt:lpstr>
      <vt:lpstr>NoteCards</vt:lpstr>
      <vt:lpstr>Trellis</vt:lpstr>
      <vt:lpstr>PowerPoint Presentation</vt:lpstr>
      <vt:lpstr>PowerPoint Presentation</vt:lpstr>
      <vt:lpstr>ILEX</vt:lpstr>
      <vt:lpstr>PageRank</vt:lpstr>
      <vt:lpstr>Conceptual Hypermedia</vt:lpstr>
      <vt:lpstr>Origins: Typed links</vt:lpstr>
      <vt:lpstr>What is Conceptual Hypermedia?</vt:lpstr>
      <vt:lpstr>What is Conceptual Hypermedia?</vt:lpstr>
      <vt:lpstr>Conceptual Open Hypermedia</vt:lpstr>
      <vt:lpstr>Conceptual Open Hypermedia</vt:lpstr>
      <vt:lpstr>PowerPoint Presentation</vt:lpstr>
      <vt:lpstr>Pervasive Hypermedia</vt:lpstr>
      <vt:lpstr>Pervasive Computing</vt:lpstr>
      <vt:lpstr>Interactive Spaces</vt:lpstr>
      <vt:lpstr>Augmented Reality</vt:lpstr>
      <vt:lpstr>Augmented Reality</vt:lpstr>
      <vt:lpstr>StoryPlaces</vt:lpstr>
      <vt:lpstr>Adaptive Hypermedia</vt:lpstr>
      <vt:lpstr>Adaptive Hypermedia</vt:lpstr>
      <vt:lpstr>Intelligent Tutoring Systems</vt:lpstr>
      <vt:lpstr>Adaptive Navigation</vt:lpstr>
      <vt:lpstr>Adaptive Presentation</vt:lpstr>
      <vt:lpstr>Summary</vt:lpstr>
      <vt:lpstr>Summary</vt:lpstr>
      <vt:lpstr>Next Lecture: Linked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Gibbins</dc:creator>
  <cp:lastModifiedBy>Gibbins N.M.</cp:lastModifiedBy>
  <cp:revision>15</cp:revision>
  <dcterms:created xsi:type="dcterms:W3CDTF">2018-10-14T11:37:01Z</dcterms:created>
  <dcterms:modified xsi:type="dcterms:W3CDTF">2018-11-13T09:42:53Z</dcterms:modified>
</cp:coreProperties>
</file>