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58"/>
  </p:notesMasterIdLst>
  <p:sldIdLst>
    <p:sldId id="259" r:id="rId9"/>
    <p:sldId id="260" r:id="rId10"/>
    <p:sldId id="317" r:id="rId11"/>
    <p:sldId id="287" r:id="rId12"/>
    <p:sldId id="262" r:id="rId13"/>
    <p:sldId id="266" r:id="rId14"/>
    <p:sldId id="263" r:id="rId15"/>
    <p:sldId id="269" r:id="rId16"/>
    <p:sldId id="271" r:id="rId17"/>
    <p:sldId id="349" r:id="rId18"/>
    <p:sldId id="350" r:id="rId19"/>
    <p:sldId id="351" r:id="rId20"/>
    <p:sldId id="274" r:id="rId21"/>
    <p:sldId id="275" r:id="rId22"/>
    <p:sldId id="277" r:id="rId23"/>
    <p:sldId id="279" r:id="rId24"/>
    <p:sldId id="280" r:id="rId25"/>
    <p:sldId id="282" r:id="rId26"/>
    <p:sldId id="283" r:id="rId27"/>
    <p:sldId id="286" r:id="rId28"/>
    <p:sldId id="340" r:id="rId29"/>
    <p:sldId id="341" r:id="rId30"/>
    <p:sldId id="342" r:id="rId31"/>
    <p:sldId id="343" r:id="rId32"/>
    <p:sldId id="346" r:id="rId33"/>
    <p:sldId id="347" r:id="rId34"/>
    <p:sldId id="345" r:id="rId35"/>
    <p:sldId id="344" r:id="rId36"/>
    <p:sldId id="288" r:id="rId37"/>
    <p:sldId id="289" r:id="rId38"/>
    <p:sldId id="290" r:id="rId39"/>
    <p:sldId id="292" r:id="rId40"/>
    <p:sldId id="318" r:id="rId41"/>
    <p:sldId id="320" r:id="rId42"/>
    <p:sldId id="321" r:id="rId43"/>
    <p:sldId id="323" r:id="rId44"/>
    <p:sldId id="353" r:id="rId45"/>
    <p:sldId id="324" r:id="rId46"/>
    <p:sldId id="273" r:id="rId47"/>
    <p:sldId id="325" r:id="rId48"/>
    <p:sldId id="348" r:id="rId49"/>
    <p:sldId id="326" r:id="rId50"/>
    <p:sldId id="327" r:id="rId51"/>
    <p:sldId id="337" r:id="rId52"/>
    <p:sldId id="329" r:id="rId53"/>
    <p:sldId id="330" r:id="rId54"/>
    <p:sldId id="338" r:id="rId55"/>
    <p:sldId id="331" r:id="rId56"/>
    <p:sldId id="35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6"/>
    <p:restoredTop sz="87813"/>
  </p:normalViewPr>
  <p:slideViewPr>
    <p:cSldViewPr snapToGrid="0" snapToObjects="1" showGuides="1">
      <p:cViewPr>
        <p:scale>
          <a:sx n="117" d="100"/>
          <a:sy n="117" d="100"/>
        </p:scale>
        <p:origin x="-104" y="5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C5C38-6D5D-DB4D-BEC8-00292445BAFF}" type="slidenum">
              <a:rPr lang="en-GB"/>
              <a:pPr/>
              <a:t>2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5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5DB95-83C8-AE4A-B0A1-D4CB2334C4E6}" type="slidenum">
              <a:rPr lang="en-GB"/>
              <a:pPr/>
              <a:t>15</a:t>
            </a:fld>
            <a:endParaRPr lang="en-GB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8B9AE5-AA0F-4647-8731-627242894149}" type="slidenum">
              <a:rPr lang="en-GB"/>
              <a:pPr/>
              <a:t>16</a:t>
            </a:fld>
            <a:endParaRPr lang="en-GB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4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FB2AB-D0C4-5041-80BD-423D179590C0}" type="slidenum">
              <a:rPr lang="en-GB"/>
              <a:pPr/>
              <a:t>17</a:t>
            </a:fld>
            <a:endParaRPr lang="en-GB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channels: video, narration in different languages, captions in different languages</a:t>
            </a:r>
          </a:p>
        </p:txBody>
      </p:sp>
    </p:spTree>
    <p:extLst>
      <p:ext uri="{BB962C8B-B14F-4D97-AF65-F5344CB8AC3E}">
        <p14:creationId xmlns:p14="http://schemas.microsoft.com/office/powerpoint/2010/main" val="37081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94DE9-618C-E143-8787-93C8BEEBD918}" type="slidenum">
              <a:rPr lang="en-GB"/>
              <a:pPr/>
              <a:t>18</a:t>
            </a:fld>
            <a:endParaRPr lang="en-GB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7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C93C8-22AE-C145-A881-9F67BC7C19EC}" type="slidenum">
              <a:rPr lang="en-GB"/>
              <a:pPr/>
              <a:t>19</a:t>
            </a:fld>
            <a:endParaRPr lang="en-GB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7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D953A-EA1D-D44F-A582-C7CE8A8F4AFA}" type="slidenum">
              <a:rPr lang="en-GB"/>
              <a:pPr/>
              <a:t>20</a:t>
            </a:fld>
            <a:endParaRPr lang="en-GB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1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Randy Trigg’s PhD</a:t>
            </a:r>
          </a:p>
          <a:p>
            <a:endParaRPr lang="en-US" dirty="0"/>
          </a:p>
          <a:p>
            <a:r>
              <a:rPr lang="en-US" dirty="0"/>
              <a:t>Rhetorical moves from IBIS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9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3930D-62BB-D746-A32D-63ED208B0516}" type="slidenum">
              <a:rPr lang="en-GB" sz="1200"/>
              <a:pPr eaLnBrk="1" hangingPunct="1"/>
              <a:t>31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9475"/>
            <a:ext cx="5624512" cy="3163888"/>
          </a:xfrm>
          <a:solidFill>
            <a:srgbClr val="FFFFFF"/>
          </a:solidFill>
          <a:ln/>
        </p:spPr>
      </p:sp>
      <p:sp>
        <p:nvSpPr>
          <p:cNvPr id="1843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96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276C56-4C66-2D4C-B076-52E480BA9453}" type="slidenum">
              <a:rPr lang="en-GB" sz="1200"/>
              <a:pPr eaLnBrk="1" hangingPunct="1"/>
              <a:t>32</a:t>
            </a:fld>
            <a:endParaRPr lang="en-GB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9475"/>
            <a:ext cx="5624512" cy="3163888"/>
          </a:xfrm>
          <a:solidFill>
            <a:srgbClr val="FFFFFF"/>
          </a:solidFill>
          <a:ln/>
        </p:spPr>
      </p:sp>
      <p:sp>
        <p:nvSpPr>
          <p:cNvPr id="225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06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Physical hypermedia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4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 far, we’ve concentrated on hypermedia systems where the dominant paradigm is one of </a:t>
            </a:r>
            <a:r>
              <a:rPr lang="en-US" i="1" dirty="0"/>
              <a:t>navigation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Links are to be </a:t>
            </a:r>
            <a:r>
              <a:rPr lang="en-US" i="1" dirty="0"/>
              <a:t>followed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In this lecture, we’ll consider hypermedia systems where linking structures are not primarily used for navigation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60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Chawton</a:t>
            </a:r>
            <a:r>
              <a:rPr lang="en-US" dirty="0"/>
              <a:t> House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8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A3F7B-B117-2944-8778-0D63E9981C07}" type="slidenum">
              <a:rPr lang="en-GB"/>
              <a:pPr/>
              <a:t>39</a:t>
            </a:fld>
            <a:endParaRPr lang="en-GB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Salt ‘n’ Pepper</a:t>
            </a:r>
            <a:r>
              <a:rPr lang="en-GB" baseline="0" dirty="0"/>
              <a:t> </a:t>
            </a:r>
            <a:r>
              <a:rPr lang="en-US" baseline="0" dirty="0"/>
              <a:t>–</a:t>
            </a:r>
            <a:r>
              <a:rPr lang="en-GB" baseline="0" dirty="0"/>
              <a:t> Patrick Sinclair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50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QR-codes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9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9FCE0-0B0E-FD4E-A0F5-7A7B1C8EE82E}" type="slidenum">
              <a:rPr lang="en-US"/>
              <a:pPr/>
              <a:t>43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Again, back to programmed learning</a:t>
            </a:r>
          </a:p>
        </p:txBody>
      </p:sp>
    </p:spTree>
    <p:extLst>
      <p:ext uri="{BB962C8B-B14F-4D97-AF65-F5344CB8AC3E}">
        <p14:creationId xmlns:p14="http://schemas.microsoft.com/office/powerpoint/2010/main" val="1451383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EBC7E-5BDB-B844-BFF1-550BB6ACA8F6}" type="slidenum">
              <a:rPr lang="en-GB"/>
              <a:pPr/>
              <a:t>5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tools support common understanding</a:t>
            </a:r>
          </a:p>
          <a:p>
            <a:r>
              <a:rPr lang="en-GB" dirty="0"/>
              <a:t>Less confusing than networks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23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F6687-AB1E-F54C-8FFB-1E7DFE7576A3}" type="slidenum">
              <a:rPr lang="en-GB"/>
              <a:pPr/>
              <a:t>6</a:t>
            </a:fld>
            <a:endParaRPr lang="en-GB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38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5BAC5-7BFE-5C45-9447-381E52CC1FC5}" type="slidenum">
              <a:rPr lang="en-GB"/>
              <a:pPr/>
              <a:t>7</a:t>
            </a:fld>
            <a:endParaRPr lang="en-GB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2</a:t>
            </a:r>
            <a:r>
              <a:rPr lang="en-GB" baseline="30000" dirty="0"/>
              <a:t>nd</a:t>
            </a:r>
            <a:r>
              <a:rPr lang="en-GB" dirty="0"/>
              <a:t> Gen spatial hypertext system (2000-)</a:t>
            </a:r>
          </a:p>
          <a:p>
            <a:endParaRPr lang="en-GB" dirty="0"/>
          </a:p>
          <a:p>
            <a:r>
              <a:rPr lang="en-GB" dirty="0"/>
              <a:t>Based on experiences with VIKI (Shipman and Marshall)</a:t>
            </a:r>
          </a:p>
          <a:p>
            <a:endParaRPr lang="en-GB" dirty="0"/>
          </a:p>
          <a:p>
            <a:r>
              <a:rPr lang="en-GB" dirty="0"/>
              <a:t>Frank Shipman, Texas A&amp;M</a:t>
            </a:r>
          </a:p>
        </p:txBody>
      </p:sp>
    </p:spTree>
    <p:extLst>
      <p:ext uri="{BB962C8B-B14F-4D97-AF65-F5344CB8AC3E}">
        <p14:creationId xmlns:p14="http://schemas.microsoft.com/office/powerpoint/2010/main" val="299548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7FA4C-5047-9745-87F3-12D60BC093B1}" type="slidenum">
              <a:rPr lang="en-GB"/>
              <a:pPr/>
              <a:t>8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4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9B53B-AAD9-B547-AD74-702A6A878AD9}" type="slidenum">
              <a:rPr lang="en-GB"/>
              <a:pPr/>
              <a:t>9</a:t>
            </a:fld>
            <a:endParaRPr lang="en-GB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personal content management assistant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824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BC57D-FCF9-F84B-868F-5B1744ADC54C}" type="slidenum">
              <a:rPr lang="en-GB"/>
              <a:pPr/>
              <a:t>13</a:t>
            </a:fld>
            <a:endParaRPr lang="en-GB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35763-459A-C84E-9962-7E1382AE7197}" type="slidenum">
              <a:rPr lang="en-GB"/>
              <a:pPr/>
              <a:t>14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173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1"/>
            <a:ext cx="11328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768975"/>
            <a:ext cx="11328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94193836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63295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18584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28959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6640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  <p:sldLayoutId id="2147483728" r:id="rId23"/>
    <p:sldLayoutId id="2147483729" r:id="rId24"/>
    <p:sldLayoutId id="214748373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nmg/Documents/Work/Presentations/2004-08-09%20ht2004/cohse-ms.avi" TargetMode="External"/><Relationship Id="rId1" Type="http://schemas.microsoft.com/office/2007/relationships/media" Target="file://localhost/Users/nmg/Documents/Work/Presentations/2004-08-09%20ht2004/cohse-ms.avi" TargetMode="Externa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5800097543_0b84bc3911_o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5" b="2750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Hypertext and Hypertext Patterns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swolfe</a:t>
            </a:r>
            <a:r>
              <a:rPr lang="en-US" dirty="0"/>
              <a:t>/5800097543/</a:t>
            </a:r>
          </a:p>
        </p:txBody>
      </p:sp>
    </p:spTree>
    <p:extLst>
      <p:ext uri="{BB962C8B-B14F-4D97-AF65-F5344CB8AC3E}">
        <p14:creationId xmlns:p14="http://schemas.microsoft.com/office/powerpoint/2010/main" val="14032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Hypertext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Considerations for the writing of hypertext</a:t>
            </a:r>
          </a:p>
          <a:p>
            <a:pPr lvl="1"/>
            <a:r>
              <a:rPr lang="en-US" dirty="0"/>
              <a:t>Conventional (calligraphic) hypertext adds links between nodes until the desired structure is achieved</a:t>
            </a:r>
          </a:p>
          <a:p>
            <a:pPr lvl="1"/>
            <a:r>
              <a:rPr lang="en-US" dirty="0"/>
              <a:t>Sculptural hypertext assumes that all nodes are linked to each other, and removes links until the desired structure is achieved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F47495-0B98-0145-A618-76867E073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Shark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</a:t>
            </a:r>
            <a:r>
              <a:rPr lang="en-US"/>
              <a:t>focused passage</a:t>
            </a:r>
            <a:endParaRPr lang="en-US" dirty="0"/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57A831-10C2-5849-9E38-41D92D09C2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</a:t>
            </a:r>
          </a:p>
        </p:txBody>
      </p:sp>
    </p:spTree>
    <p:extLst>
      <p:ext uri="{BB962C8B-B14F-4D97-AF65-F5344CB8AC3E}">
        <p14:creationId xmlns:p14="http://schemas.microsoft.com/office/powerpoint/2010/main" val="332089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4414"/>
          <a:stretch/>
        </p:blipFill>
        <p:spPr>
          <a:xfrm>
            <a:off x="1" y="0"/>
            <a:ext cx="12192000" cy="6858000"/>
          </a:xfrm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Temporal Hypermedia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http://www.flickr.com/photos/rachelpasch/2405915548/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7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Hypertext </a:t>
            </a:r>
            <a:endParaRPr lang="en-GB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Linking into temporal and continuous media (sound, animations, video)</a:t>
            </a:r>
          </a:p>
          <a:p>
            <a:pPr lvl="1"/>
            <a:r>
              <a:rPr lang="en-US" dirty="0"/>
              <a:t>Providing hypertext jumps to other contexts</a:t>
            </a:r>
            <a:endParaRPr lang="en-GB" dirty="0"/>
          </a:p>
          <a:p>
            <a:pPr lvl="1"/>
            <a:r>
              <a:rPr lang="en-US" dirty="0"/>
              <a:t>Annotation of the current item playing</a:t>
            </a:r>
            <a:endParaRPr lang="en-GB" dirty="0"/>
          </a:p>
          <a:p>
            <a:pPr lvl="1"/>
            <a:r>
              <a:rPr lang="en-US" dirty="0"/>
              <a:t>Synchronization of multiple media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US" dirty="0"/>
              <a:t>Issue: embed the links or point from outside?</a:t>
            </a:r>
          </a:p>
          <a:p>
            <a:pPr lvl="1"/>
            <a:r>
              <a:rPr lang="en-US" dirty="0"/>
              <a:t>If embedded, what media format does this?</a:t>
            </a:r>
            <a:endParaRPr lang="en-GB" dirty="0"/>
          </a:p>
          <a:p>
            <a:pPr lvl="1"/>
            <a:r>
              <a:rPr lang="en-US" dirty="0"/>
              <a:t>If linking by reference, how to describe the place the link is?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Issue: quality of Service</a:t>
            </a:r>
          </a:p>
          <a:p>
            <a:pPr lvl="1"/>
            <a:r>
              <a:rPr lang="en-US" dirty="0"/>
              <a:t>Will things happen when they should?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288E8-15E3-F24C-BDBA-D9F1C8DA4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06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Microcosm Sound Viewer (1993)</a:t>
            </a:r>
            <a:r>
              <a:rPr lang="en-GB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innovative work on putting jump links into sound files</a:t>
            </a:r>
            <a:endParaRPr lang="en-GB" dirty="0"/>
          </a:p>
          <a:p>
            <a:pPr lvl="1"/>
            <a:r>
              <a:rPr lang="en-US" dirty="0"/>
              <a:t>Top window shows clickable links and bar is the “now point”</a:t>
            </a:r>
            <a:endParaRPr lang="en-GB" dirty="0"/>
          </a:p>
          <a:p>
            <a:pPr lvl="1"/>
            <a:r>
              <a:rPr lang="en-US" dirty="0"/>
              <a:t>Bottom window shows top window in context of whole file</a:t>
            </a:r>
            <a:endParaRPr lang="en-GB" dirty="0"/>
          </a:p>
          <a:p>
            <a:pPr lvl="1"/>
            <a:r>
              <a:rPr lang="en-US" dirty="0"/>
              <a:t>Links can be user activated or automatically invoked (decided by author)</a:t>
            </a:r>
            <a:endParaRPr lang="en-GB" dirty="0"/>
          </a:p>
          <a:p>
            <a:pPr lvl="1"/>
            <a:r>
              <a:rPr lang="en-US" dirty="0"/>
              <a:t>Link anchors described as start and finish times in seconds through file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92F9EC-2F93-7549-AE46-ECDBA8C5A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1773238"/>
            <a:ext cx="5400675" cy="3245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23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Southampton work on video linking</a:t>
            </a:r>
            <a:endParaRPr lang="en-GB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Microcosm also supported links in video using principally the same idea, visible links appeared as polygons within the picture, and could be authored so that they moved with an object.  </a:t>
            </a:r>
          </a:p>
          <a:p>
            <a:r>
              <a:rPr lang="en-US" dirty="0"/>
              <a:t>Improvements in Windows component technology made it possible to develop a version of this framing the Windows Media Player.</a:t>
            </a:r>
          </a:p>
          <a:p>
            <a:r>
              <a:rPr lang="en-US" dirty="0"/>
              <a:t>Later work at Southampton combined streaming multimedia data (RTP / RTCP) with streaming metadata.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1FBB7-0D64-2244-8BD8-5417CF46F2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93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Amsterdam Hypermedia Model (1994)</a:t>
            </a:r>
            <a:endParaRPr lang="en-GB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Concerned with provision of systems to author multimedia presentations and synchronise multiple data streams</a:t>
            </a:r>
          </a:p>
          <a:p>
            <a:r>
              <a:rPr lang="en-GB" dirty="0"/>
              <a:t>Parallel “channels”</a:t>
            </a:r>
          </a:p>
          <a:p>
            <a:r>
              <a:rPr lang="en-GB" dirty="0"/>
              <a:t>Links into temporal media could be “offset” by some time.</a:t>
            </a:r>
          </a:p>
          <a:p>
            <a:r>
              <a:rPr lang="en-GB" dirty="0"/>
              <a:t>Clickable links limited to stationary hotspots</a:t>
            </a:r>
          </a:p>
          <a:p>
            <a:r>
              <a:rPr lang="en-GB" dirty="0"/>
              <a:t>Inspired SMIL </a:t>
            </a:r>
          </a:p>
          <a:p>
            <a:endParaRPr lang="en-GB" dirty="0"/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28409B5-F4F3-8F4D-93A1-AD81900799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188783"/>
            <a:ext cx="5400675" cy="363295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118B3-F96D-BE4B-B530-A474514959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Hardman, L. et al (1994) </a:t>
            </a:r>
            <a:r>
              <a:rPr lang="en-US" i="1" dirty="0"/>
              <a:t>The Amsterdam Hypermedia Model: Adding time and context to the Dexter model</a:t>
            </a:r>
            <a:r>
              <a:rPr lang="en-US" dirty="0"/>
              <a:t>. Communications  of the ACM, 37(2), pp. 50-62.</a:t>
            </a:r>
          </a:p>
        </p:txBody>
      </p:sp>
    </p:spTree>
    <p:extLst>
      <p:ext uri="{BB962C8B-B14F-4D97-AF65-F5344CB8AC3E}">
        <p14:creationId xmlns:p14="http://schemas.microsoft.com/office/powerpoint/2010/main" val="2607035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HyTime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Hypermedia/Time-based Structuring Language ISO/IEC 10744:1992 (and version 2 1997)</a:t>
            </a:r>
          </a:p>
          <a:p>
            <a:pPr lvl="1"/>
            <a:r>
              <a:rPr lang="en-GB" dirty="0"/>
              <a:t>Added cross document links to SGML </a:t>
            </a:r>
          </a:p>
          <a:p>
            <a:pPr lvl="1"/>
            <a:r>
              <a:rPr lang="en-GB" dirty="0"/>
              <a:t>Link mechanism inspired that of </a:t>
            </a:r>
            <a:r>
              <a:rPr lang="en-GB" dirty="0" err="1"/>
              <a:t>XLink</a:t>
            </a:r>
            <a:r>
              <a:rPr lang="en-GB" dirty="0"/>
              <a:t>/ XPointer</a:t>
            </a:r>
          </a:p>
          <a:p>
            <a:pPr lvl="1"/>
            <a:r>
              <a:rPr lang="en-GB" dirty="0"/>
              <a:t>Hub Document for </a:t>
            </a:r>
            <a:r>
              <a:rPr lang="en-GB" dirty="0" err="1"/>
              <a:t>linkbases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Multiple ways of linking with location addressing by:</a:t>
            </a:r>
          </a:p>
          <a:p>
            <a:pPr lvl="1"/>
            <a:r>
              <a:rPr lang="en-GB" dirty="0"/>
              <a:t>Name (inserted in the SGML)</a:t>
            </a:r>
          </a:p>
          <a:p>
            <a:pPr lvl="1"/>
            <a:r>
              <a:rPr lang="en-GB" dirty="0"/>
              <a:t>Counting (including Document trees and reverse counts)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HyTime</a:t>
            </a:r>
            <a:r>
              <a:rPr lang="en-GB" dirty="0"/>
              <a:t> allowed counting in non SGML docs too)</a:t>
            </a:r>
          </a:p>
          <a:p>
            <a:pPr lvl="1"/>
            <a:r>
              <a:rPr lang="en-GB" dirty="0"/>
              <a:t>Query (find the bit that matches this </a:t>
            </a:r>
            <a:r>
              <a:rPr lang="en-GB" dirty="0" err="1"/>
              <a:t>HyQ</a:t>
            </a:r>
            <a:r>
              <a:rPr lang="en-GB" dirty="0"/>
              <a:t> query)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3B1BF-79F3-894D-AC18-94EC0AA998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95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HyTime</a:t>
            </a:r>
            <a:r>
              <a:rPr lang="en-GB" dirty="0"/>
              <a:t> Links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5DF2F-6002-A140-AEC7-63B98E979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1828800" y="1676400"/>
          <a:ext cx="8610600" cy="46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4" imgW="5238095" imgH="2847619" progId="MSPhotoEd.3">
                  <p:embed/>
                </p:oleObj>
              </mc:Choice>
              <mc:Fallback>
                <p:oleObj r:id="rId4" imgW="5238095" imgH="2847619" progId="MSPhotoEd.3">
                  <p:embed/>
                  <p:pic>
                    <p:nvPicPr>
                      <p:cNvPr id="2324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8610600" cy="468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97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Richer Links: </a:t>
            </a:r>
            <a:br>
              <a:rPr lang="en-GB" dirty="0"/>
            </a:br>
            <a:r>
              <a:rPr lang="en-GB" dirty="0"/>
              <a:t>The Future of Hypertext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COMP3220 Web Infrastructure</a:t>
            </a:r>
            <a:br>
              <a:rPr lang="en-GB" dirty="0"/>
            </a:br>
            <a:r>
              <a:rPr lang="en-GB" dirty="0"/>
              <a:t>COMP6218 Web Architecture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8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Synchronized Multimedia Integration Language (SMIL)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W3C format for multimedia on the Web</a:t>
            </a:r>
          </a:p>
          <a:p>
            <a:pPr lvl="1"/>
            <a:r>
              <a:rPr lang="en-GB" dirty="0"/>
              <a:t>XML syntax encodes: timing, screen layout, interaction, </a:t>
            </a:r>
            <a:r>
              <a:rPr lang="en-GB" dirty="0" err="1"/>
              <a:t>adaptivity</a:t>
            </a:r>
            <a:endParaRPr lang="en-GB" dirty="0"/>
          </a:p>
          <a:p>
            <a:pPr lvl="1"/>
            <a:r>
              <a:rPr lang="en-GB" dirty="0"/>
              <a:t>Uses CSS, </a:t>
            </a:r>
            <a:r>
              <a:rPr lang="en-GB" dirty="0" err="1"/>
              <a:t>XPointer</a:t>
            </a:r>
            <a:r>
              <a:rPr lang="en-GB" dirty="0"/>
              <a:t>, </a:t>
            </a:r>
            <a:r>
              <a:rPr lang="en-GB" dirty="0" err="1"/>
              <a:t>XLink</a:t>
            </a:r>
            <a:r>
              <a:rPr lang="en-GB" dirty="0"/>
              <a:t> and namespaces</a:t>
            </a:r>
          </a:p>
          <a:p>
            <a:pPr lvl="1"/>
            <a:r>
              <a:rPr lang="en-GB" dirty="0"/>
              <a:t>Nested parallel and sequence elements</a:t>
            </a:r>
          </a:p>
          <a:p>
            <a:pPr lvl="1"/>
            <a:r>
              <a:rPr lang="en-GB" dirty="0"/>
              <a:t>Switch element, which establishes alternative means of presenting the same information (e.g. for different users or different displays)</a:t>
            </a:r>
          </a:p>
          <a:p>
            <a:pPr lvl="1"/>
            <a:r>
              <a:rPr lang="en-GB" dirty="0"/>
              <a:t>Originally link start points were pretty simple </a:t>
            </a:r>
          </a:p>
          <a:p>
            <a:pPr lvl="1"/>
            <a:r>
              <a:rPr lang="en-GB" dirty="0"/>
              <a:t>Latest versions look more and more like </a:t>
            </a:r>
            <a:r>
              <a:rPr lang="en-GB" dirty="0" err="1"/>
              <a:t>HyTime</a:t>
            </a:r>
            <a:r>
              <a:rPr lang="en-GB" dirty="0"/>
              <a:t> and include animation in XML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65FEF-070C-C543-877C-B1184E935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26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0C964D-C11F-894A-8DCE-070FAE9B30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http://www.flickr.com/photos/jamie_hladky/2126628775/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01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4: Computation in (over) hypermedia networks</a:t>
            </a:r>
          </a:p>
          <a:p>
            <a:pPr lvl="1"/>
            <a:r>
              <a:rPr lang="en-US" dirty="0"/>
              <a:t>The idea is to provide APIs to allow cards to be orchestrated and scripts to be executed when certain events occur</a:t>
            </a:r>
          </a:p>
          <a:p>
            <a:endParaRPr lang="en-US" dirty="0"/>
          </a:p>
          <a:p>
            <a:r>
              <a:rPr lang="en-US" dirty="0"/>
              <a:t>Interactivity</a:t>
            </a:r>
          </a:p>
          <a:p>
            <a:r>
              <a:rPr lang="en-US" dirty="0" err="1"/>
              <a:t>Adaptivity</a:t>
            </a:r>
            <a:endParaRPr lang="en-US" dirty="0"/>
          </a:p>
          <a:p>
            <a:r>
              <a:rPr lang="en-US" dirty="0"/>
              <a:t>Generated nodes and links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5578E-A2E4-454C-8E24-837F871C38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, F. (1989) </a:t>
            </a:r>
            <a:r>
              <a:rPr lang="en-US" i="1" dirty="0"/>
              <a:t>Reflections on Notecards: seven issues for the next </a:t>
            </a:r>
            <a:r>
              <a:rPr lang="en-US" i="1" dirty="0" err="1"/>
              <a:t>geeneration</a:t>
            </a:r>
            <a:r>
              <a:rPr lang="en-US" i="1" dirty="0"/>
              <a:t> of hypermedia systems</a:t>
            </a:r>
            <a:r>
              <a:rPr lang="en-US" dirty="0"/>
              <a:t>, Communications of the ACM, 31(7), pp. 836-852.</a:t>
            </a:r>
          </a:p>
        </p:txBody>
      </p:sp>
    </p:spTree>
    <p:extLst>
      <p:ext uri="{BB962C8B-B14F-4D97-AF65-F5344CB8AC3E}">
        <p14:creationId xmlns:p14="http://schemas.microsoft.com/office/powerpoint/2010/main" val="2020721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Script cards that orchestrate the display of other cards</a:t>
            </a:r>
          </a:p>
          <a:p>
            <a:pPr lvl="1"/>
            <a:r>
              <a:rPr lang="en-US" dirty="0"/>
              <a:t>Used to determine what material to show next</a:t>
            </a:r>
          </a:p>
          <a:p>
            <a:pPr lvl="1"/>
            <a:r>
              <a:rPr lang="en-US" dirty="0"/>
              <a:t>Scripting engine separate from hypertext system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C5D123E-6824-8E41-AFE1-D34BA038F74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5383C1-5760-9140-A05A-48B0C91D5A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, F.G. et al (1986) </a:t>
            </a:r>
            <a:r>
              <a:rPr lang="en-US" i="1" dirty="0" err="1"/>
              <a:t>NoteCards</a:t>
            </a:r>
            <a:r>
              <a:rPr lang="en-US" i="1" dirty="0"/>
              <a:t> in a Nutshell</a:t>
            </a:r>
            <a:r>
              <a:rPr lang="en-US" dirty="0"/>
              <a:t>. SIGCHI Bulletin, 18(4), pp.45-52.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833" y="1628800"/>
            <a:ext cx="4492626" cy="29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03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Trellis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Petri Net-based hypertext</a:t>
            </a:r>
          </a:p>
          <a:p>
            <a:pPr lvl="1"/>
            <a:r>
              <a:rPr lang="en-US" dirty="0"/>
              <a:t>Variant finite state automata</a:t>
            </a:r>
          </a:p>
          <a:p>
            <a:pPr lvl="1"/>
            <a:r>
              <a:rPr lang="en-US" dirty="0"/>
              <a:t>Vertex types: places/transitions</a:t>
            </a:r>
          </a:p>
          <a:p>
            <a:pPr lvl="1"/>
            <a:r>
              <a:rPr lang="en-US" dirty="0"/>
              <a:t>Places </a:t>
            </a:r>
            <a:r>
              <a:rPr lang="en-US" dirty="0" err="1"/>
              <a:t>labelled</a:t>
            </a:r>
            <a:r>
              <a:rPr lang="en-US" dirty="0"/>
              <a:t> with tokens</a:t>
            </a:r>
          </a:p>
          <a:p>
            <a:pPr lvl="1"/>
            <a:r>
              <a:rPr lang="en-US" dirty="0"/>
              <a:t>Tokens move through transitions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Petri Nets as hypertext</a:t>
            </a:r>
          </a:p>
          <a:p>
            <a:pPr lvl="1"/>
            <a:r>
              <a:rPr lang="en-US" dirty="0"/>
              <a:t>Nodes are places</a:t>
            </a:r>
          </a:p>
          <a:p>
            <a:pPr lvl="1"/>
            <a:r>
              <a:rPr lang="en-US" dirty="0"/>
              <a:t>Places with tokens are visible to reader</a:t>
            </a:r>
          </a:p>
          <a:p>
            <a:pPr lvl="1"/>
            <a:r>
              <a:rPr lang="en-US" dirty="0"/>
              <a:t>Links are transitions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47554" y="692150"/>
            <a:ext cx="4164422" cy="55451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E7ABB-CA31-5F49-901E-C1D4C91D7F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Stotts</a:t>
            </a:r>
            <a:r>
              <a:rPr lang="en-US" dirty="0"/>
              <a:t>, P.D. and </a:t>
            </a:r>
            <a:r>
              <a:rPr lang="en-US" dirty="0" err="1"/>
              <a:t>Furuta</a:t>
            </a:r>
            <a:r>
              <a:rPr lang="en-US" dirty="0"/>
              <a:t>, R. (1989) </a:t>
            </a:r>
            <a:r>
              <a:rPr lang="en-US" i="1" dirty="0"/>
              <a:t>Petri-net-based hypertext: Document structure with browsing semantics</a:t>
            </a:r>
            <a:r>
              <a:rPr lang="en-US" dirty="0"/>
              <a:t>. ACM Transactions on Information Systems, 7(1), pp. 3-29.</a:t>
            </a:r>
          </a:p>
        </p:txBody>
      </p:sp>
    </p:spTree>
    <p:extLst>
      <p:ext uri="{BB962C8B-B14F-4D97-AF65-F5344CB8AC3E}">
        <p14:creationId xmlns:p14="http://schemas.microsoft.com/office/powerpoint/2010/main" val="244149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03" y="-3272"/>
            <a:ext cx="8498620" cy="68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1882041" y="0"/>
            <a:ext cx="844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Dynamic hypertext system that generates both nodes and links at run-time</a:t>
            </a:r>
          </a:p>
          <a:p>
            <a:pPr lvl="1"/>
            <a:r>
              <a:rPr lang="en-US" dirty="0"/>
              <a:t>Text generation from structured knowledge</a:t>
            </a:r>
          </a:p>
          <a:p>
            <a:pPr lvl="1"/>
            <a:r>
              <a:rPr lang="en-US" dirty="0"/>
              <a:t>Hypertext is history-aware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26668" y="1380382"/>
            <a:ext cx="4740048" cy="48569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78BA1-C7BB-484C-AB30-4B4CD0F5BD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O’Donnell, M. et al (2001) </a:t>
            </a:r>
            <a:r>
              <a:rPr lang="en-US" i="1" dirty="0"/>
              <a:t>ILEX: An Architecture for a dynamic hypertext generation system</a:t>
            </a:r>
            <a:r>
              <a:rPr lang="en-US" dirty="0"/>
              <a:t>. Journal of Natural Language Engineering, 7(3), pp.225-250.</a:t>
            </a:r>
          </a:p>
        </p:txBody>
      </p:sp>
    </p:spTree>
    <p:extLst>
      <p:ext uri="{BB962C8B-B14F-4D97-AF65-F5344CB8AC3E}">
        <p14:creationId xmlns:p14="http://schemas.microsoft.com/office/powerpoint/2010/main" val="1713250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PageRank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Algorithm used by Google to rank search results</a:t>
            </a:r>
          </a:p>
          <a:p>
            <a:pPr lvl="1"/>
            <a:r>
              <a:rPr lang="en-US" dirty="0"/>
              <a:t>Calculation performed over hypertext structure</a:t>
            </a:r>
          </a:p>
          <a:p>
            <a:pPr lvl="1"/>
            <a:r>
              <a:rPr lang="en-US" dirty="0"/>
              <a:t>Pages ‘vote’ for each other by linking to each other</a:t>
            </a:r>
          </a:p>
          <a:p>
            <a:pPr lvl="1"/>
            <a:r>
              <a:rPr lang="en-US" dirty="0"/>
              <a:t>Votes by highly-ranked pages are valued more highly than those by low-ranked pages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69321" y="1773238"/>
            <a:ext cx="4407090" cy="381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F5594-2164-F144-BDF8-128AEB283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Brin</a:t>
            </a:r>
            <a:r>
              <a:rPr lang="en-US" dirty="0"/>
              <a:t>, S. and Page, L. (1998). </a:t>
            </a:r>
            <a:r>
              <a:rPr lang="en-US" i="1" dirty="0"/>
              <a:t>The anatomy of a large-scale hypertextual Web search engine</a:t>
            </a:r>
            <a:r>
              <a:rPr lang="en-US" dirty="0"/>
              <a:t>. Computer Networks and ISDN Systems, 30, pp. 107–117. </a:t>
            </a:r>
          </a:p>
        </p:txBody>
      </p:sp>
    </p:spTree>
    <p:extLst>
      <p:ext uri="{BB962C8B-B14F-4D97-AF65-F5344CB8AC3E}">
        <p14:creationId xmlns:p14="http://schemas.microsoft.com/office/powerpoint/2010/main" val="917891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Conceptual Hypermedia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http://www.flickr.com/photos/binary_koala/2069692015/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3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Beyond Navigation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http://www.flickr.com/photos/djwtwo/7891312188/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19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Origins: Typed links</a:t>
            </a:r>
            <a:endParaRPr lang="en-GB" dirty="0"/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Early Hypertext systems allowed links to be </a:t>
            </a:r>
            <a:r>
              <a:rPr lang="ja-JP" altLang="en-GB"/>
              <a:t>“</a:t>
            </a:r>
            <a:r>
              <a:rPr lang="en-GB"/>
              <a:t>typed</a:t>
            </a:r>
            <a:r>
              <a:rPr lang="ja-JP" altLang="en-GB"/>
              <a:t>”</a:t>
            </a:r>
            <a:endParaRPr lang="en-GB"/>
          </a:p>
          <a:p>
            <a:r>
              <a:rPr lang="en-GB"/>
              <a:t>Links have </a:t>
            </a:r>
            <a:r>
              <a:rPr lang="en-GB" altLang="ja-JP"/>
              <a:t>meaning (semantics)</a:t>
            </a:r>
            <a:endParaRPr lang="en-GB"/>
          </a:p>
          <a:p>
            <a:r>
              <a:rPr lang="en-GB"/>
              <a:t>We understand what we get by following a link</a:t>
            </a:r>
          </a:p>
          <a:p>
            <a:r>
              <a:rPr lang="en-GB"/>
              <a:t>We may be able to infer further information</a:t>
            </a:r>
          </a:p>
          <a:p>
            <a:r>
              <a:rPr lang="en-GB"/>
              <a:t>If the semantics are well defined, then maybe a machine can infer information too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8CEAD-207E-6E4D-8BA6-08A5DC6354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Conklin, J. and </a:t>
            </a:r>
            <a:r>
              <a:rPr lang="en-US" dirty="0" err="1"/>
              <a:t>Begeman</a:t>
            </a:r>
            <a:r>
              <a:rPr lang="en-US" dirty="0"/>
              <a:t>, M.L. (1988) </a:t>
            </a:r>
            <a:r>
              <a:rPr lang="en-US" i="1" dirty="0" err="1"/>
              <a:t>gIBIS</a:t>
            </a:r>
            <a:r>
              <a:rPr lang="en-US" i="1" dirty="0"/>
              <a:t>: A Hypertext Tool for Exploratory Policy Discussion</a:t>
            </a:r>
            <a:r>
              <a:rPr lang="en-US" dirty="0"/>
              <a:t>. Proceedings of the 1988 ACM Conference on Computer-Supported Cooperative Work, pp. 140-152.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93" r="3926"/>
          <a:stretch/>
        </p:blipFill>
        <p:spPr>
          <a:xfrm>
            <a:off x="6168009" y="2749973"/>
            <a:ext cx="5400103" cy="21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62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Conceptual Hypermedia?</a:t>
            </a:r>
            <a:endParaRPr lang="en-GB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Conceptual Hypermedia = Hypermedia + Ontologies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“An ontology is a specification of a </a:t>
            </a:r>
            <a:r>
              <a:rPr lang="en-US" dirty="0" err="1"/>
              <a:t>conceptualisation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Specification: A formal description</a:t>
            </a:r>
          </a:p>
          <a:p>
            <a:pPr lvl="1"/>
            <a:r>
              <a:rPr lang="en-US" dirty="0" err="1"/>
              <a:t>Conceptualisation</a:t>
            </a:r>
            <a:r>
              <a:rPr lang="en-US" dirty="0"/>
              <a:t>: The objects, concepts, and other entities that are assumed to exist in some area of interest and the relationships that hold among them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Ontologies as engineered </a:t>
            </a:r>
            <a:r>
              <a:rPr lang="en-GB" dirty="0" err="1"/>
              <a:t>artifacts</a:t>
            </a:r>
            <a:r>
              <a:rPr lang="en-GB" dirty="0"/>
              <a:t>: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vocabulary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a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reality</a:t>
            </a:r>
            <a:r>
              <a:rPr lang="de-DE" dirty="0"/>
              <a:t>, plus 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explicit </a:t>
            </a:r>
            <a:r>
              <a:rPr lang="de-DE" dirty="0" err="1"/>
              <a:t>assumptions</a:t>
            </a:r>
            <a:r>
              <a:rPr lang="de-DE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intended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vocabulary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60756-4E05-5245-8621-7C729871C2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Gruber, T.R. (1993) </a:t>
            </a:r>
            <a:r>
              <a:rPr lang="en-US" i="1" dirty="0"/>
              <a:t>A translation approach to portable ontologies</a:t>
            </a:r>
            <a:r>
              <a:rPr lang="en-US" dirty="0"/>
              <a:t>. Knowledge Acquisition, 5(2), pp. 199-220.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118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Conceptual Hypermedia?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Hypertext is the study of what can be said using computer media, databases and links</a:t>
            </a:r>
          </a:p>
          <a:p>
            <a:pPr lvl="1"/>
            <a:r>
              <a:rPr lang="en-GB" dirty="0"/>
              <a:t>Computer-mediated extensions to familiar textual communication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Things that exist have complex relationships with each other</a:t>
            </a:r>
          </a:p>
          <a:p>
            <a:pPr lvl="1"/>
            <a:r>
              <a:rPr lang="en-GB" dirty="0"/>
              <a:t>Complex structures are required for expressing and exploring these relationships </a:t>
            </a:r>
          </a:p>
          <a:p>
            <a:pPr lvl="1"/>
            <a:r>
              <a:rPr lang="en-GB" dirty="0"/>
              <a:t>Ontologies formalise these complex structures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Conceptual Hypermedia is the kind of hypertext whose structure and links are derived from the relationships between objects in the real world</a:t>
            </a:r>
          </a:p>
          <a:p>
            <a:pPr lvl="1"/>
            <a:r>
              <a:rPr lang="en-GB" dirty="0"/>
              <a:t>Hypertext with an underlying ontological model</a:t>
            </a:r>
          </a:p>
          <a:p>
            <a:pPr lvl="1"/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7306D-BCF6-CA49-9B1E-6F467DC36C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35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Conceptual Open Hypermedia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Hypermedia links can be viewed as navigable ontology relationships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Ontology used to improve linking</a:t>
            </a:r>
          </a:p>
          <a:p>
            <a:pPr lvl="1"/>
            <a:r>
              <a:rPr lang="en-GB" dirty="0"/>
              <a:t>Concepts used to disambiguate word sense of candidate link endpoints</a:t>
            </a:r>
          </a:p>
          <a:p>
            <a:pPr lvl="1"/>
            <a:r>
              <a:rPr lang="en-GB" dirty="0"/>
              <a:t>Links derived from ontology relations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BAD03B-8ACC-5641-9D6E-5913CE08CB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Carr</a:t>
            </a:r>
            <a:r>
              <a:rPr lang="en-US" dirty="0"/>
              <a:t>, L. et al (2001) </a:t>
            </a:r>
            <a:r>
              <a:rPr lang="en-US" i="1" dirty="0"/>
              <a:t>Conceptual Linking: Ontology-based Open Hypermedia</a:t>
            </a:r>
            <a:r>
              <a:rPr lang="en-US" dirty="0"/>
              <a:t>. Proceedings of the 10th International Conference on World Wide Web, pp. 334-342.</a:t>
            </a:r>
          </a:p>
        </p:txBody>
      </p:sp>
    </p:spTree>
    <p:extLst>
      <p:ext uri="{BB962C8B-B14F-4D97-AF65-F5344CB8AC3E}">
        <p14:creationId xmlns:p14="http://schemas.microsoft.com/office/powerpoint/2010/main" val="265984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Conceptual Open Hypermedia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B2A9B1-7A21-EE4F-8FE5-B2F6865C6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875064" y="4594400"/>
            <a:ext cx="1558762" cy="9960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Links for John Smith: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Homepage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Acme Inc.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Publications</a:t>
            </a:r>
          </a:p>
          <a:p>
            <a:pPr lvl="1"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2396976" y="3973686"/>
            <a:ext cx="7435850" cy="210185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4197202" y="1808337"/>
            <a:ext cx="56356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2" name="AutoShape 6"/>
          <p:cNvSpPr>
            <a:spLocks noChangeArrowheads="1"/>
          </p:cNvSpPr>
          <p:nvPr/>
        </p:nvSpPr>
        <p:spPr bwMode="auto">
          <a:xfrm flipV="1">
            <a:off x="8397726" y="5210349"/>
            <a:ext cx="522288" cy="741362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3" name="AutoShape 7"/>
          <p:cNvSpPr>
            <a:spLocks noChangeArrowheads="1"/>
          </p:cNvSpPr>
          <p:nvPr/>
        </p:nvSpPr>
        <p:spPr bwMode="auto">
          <a:xfrm flipV="1">
            <a:off x="7680176" y="4653136"/>
            <a:ext cx="522288" cy="742950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 flipV="1">
            <a:off x="6962626" y="4097512"/>
            <a:ext cx="522288" cy="741363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65" name="Group 9"/>
          <p:cNvGrpSpPr>
            <a:grpSpLocks/>
          </p:cNvGrpSpPr>
          <p:nvPr/>
        </p:nvGrpSpPr>
        <p:grpSpPr bwMode="auto">
          <a:xfrm>
            <a:off x="3309790" y="4591224"/>
            <a:ext cx="522287" cy="742950"/>
            <a:chOff x="768" y="2544"/>
            <a:chExt cx="384" cy="576"/>
          </a:xfrm>
        </p:grpSpPr>
        <p:sp>
          <p:nvSpPr>
            <p:cNvPr id="224266" name="AutoShape 10"/>
            <p:cNvSpPr>
              <a:spLocks noChangeArrowheads="1"/>
            </p:cNvSpPr>
            <p:nvPr/>
          </p:nvSpPr>
          <p:spPr bwMode="auto">
            <a:xfrm flipV="1">
              <a:off x="768" y="2544"/>
              <a:ext cx="384" cy="576"/>
            </a:xfrm>
            <a:prstGeom prst="foldedCorner">
              <a:avLst>
                <a:gd name="adj" fmla="val 2265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7" name="Rectangle 11"/>
            <p:cNvSpPr>
              <a:spLocks noChangeArrowheads="1"/>
            </p:cNvSpPr>
            <p:nvPr/>
          </p:nvSpPr>
          <p:spPr bwMode="auto">
            <a:xfrm>
              <a:off x="912" y="2880"/>
              <a:ext cx="192" cy="4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8" name="Line 12"/>
            <p:cNvSpPr>
              <a:spLocks noChangeShapeType="1"/>
            </p:cNvSpPr>
            <p:nvPr/>
          </p:nvSpPr>
          <p:spPr bwMode="auto">
            <a:xfrm>
              <a:off x="816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9" name="Line 13"/>
            <p:cNvSpPr>
              <a:spLocks noChangeShapeType="1"/>
            </p:cNvSpPr>
            <p:nvPr/>
          </p:nvSpPr>
          <p:spPr bwMode="auto">
            <a:xfrm>
              <a:off x="816" y="28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0" name="Line 14"/>
            <p:cNvSpPr>
              <a:spLocks noChangeShapeType="1"/>
            </p:cNvSpPr>
            <p:nvPr/>
          </p:nvSpPr>
          <p:spPr bwMode="auto">
            <a:xfrm>
              <a:off x="816" y="292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816" y="30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2" name="Line 16"/>
            <p:cNvSpPr>
              <a:spLocks noChangeShapeType="1"/>
            </p:cNvSpPr>
            <p:nvPr/>
          </p:nvSpPr>
          <p:spPr bwMode="auto">
            <a:xfrm>
              <a:off x="816" y="264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</p:grpSp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2541439" y="2313162"/>
            <a:ext cx="1295400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John Smith</a:t>
            </a:r>
          </a:p>
        </p:txBody>
      </p:sp>
      <p:grpSp>
        <p:nvGrpSpPr>
          <p:cNvPr id="224274" name="Group 18"/>
          <p:cNvGrpSpPr>
            <a:grpSpLocks/>
          </p:cNvGrpSpPr>
          <p:nvPr/>
        </p:nvGrpSpPr>
        <p:grpSpPr bwMode="auto">
          <a:xfrm>
            <a:off x="4413101" y="2313162"/>
            <a:ext cx="1174750" cy="371475"/>
            <a:chOff x="2018" y="1525"/>
            <a:chExt cx="740" cy="234"/>
          </a:xfrm>
        </p:grpSpPr>
        <p:sp>
          <p:nvSpPr>
            <p:cNvPr id="224275" name="Oval 1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6" name="Text Box 20"/>
            <p:cNvSpPr txBox="1">
              <a:spLocks noChangeArrowheads="1"/>
            </p:cNvSpPr>
            <p:nvPr/>
          </p:nvSpPr>
          <p:spPr bwMode="auto">
            <a:xfrm>
              <a:off x="2281" y="1525"/>
              <a:ext cx="17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>
                  <a:latin typeface="Georgia"/>
                  <a:cs typeface="Georgia"/>
                </a:rPr>
                <a:t>s</a:t>
              </a:r>
            </a:p>
          </p:txBody>
        </p:sp>
      </p:grpSp>
      <p:sp>
        <p:nvSpPr>
          <p:cNvPr id="224277" name="Line 21"/>
          <p:cNvSpPr>
            <a:spLocks noChangeShapeType="1"/>
          </p:cNvSpPr>
          <p:nvPr/>
        </p:nvSpPr>
        <p:spPr bwMode="auto">
          <a:xfrm flipV="1">
            <a:off x="5789464" y="4467400"/>
            <a:ext cx="1173162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5919640" y="5024612"/>
            <a:ext cx="1760537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9" name="Line 23"/>
          <p:cNvSpPr>
            <a:spLocks noChangeShapeType="1"/>
          </p:cNvSpPr>
          <p:nvPr/>
        </p:nvSpPr>
        <p:spPr bwMode="auto">
          <a:xfrm>
            <a:off x="6179990" y="5272262"/>
            <a:ext cx="2217737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0" name="Text Box 24"/>
          <p:cNvSpPr txBox="1">
            <a:spLocks noChangeArrowheads="1"/>
          </p:cNvSpPr>
          <p:nvPr/>
        </p:nvSpPr>
        <p:spPr bwMode="auto">
          <a:xfrm>
            <a:off x="2396977" y="5697711"/>
            <a:ext cx="10499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hypertext</a:t>
            </a:r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4197202" y="1808336"/>
            <a:ext cx="979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ontology</a:t>
            </a:r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3766990" y="5086524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3" name="Text Box 27"/>
          <p:cNvSpPr txBox="1">
            <a:spLocks noChangeArrowheads="1"/>
          </p:cNvSpPr>
          <p:nvPr/>
        </p:nvSpPr>
        <p:spPr bwMode="auto">
          <a:xfrm>
            <a:off x="6861026" y="2240137"/>
            <a:ext cx="13271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Acme Inc.</a:t>
            </a:r>
          </a:p>
        </p:txBody>
      </p:sp>
      <p:sp>
        <p:nvSpPr>
          <p:cNvPr id="224284" name="Text Box 28"/>
          <p:cNvSpPr txBox="1">
            <a:spLocks noChangeArrowheads="1"/>
          </p:cNvSpPr>
          <p:nvPr/>
        </p:nvSpPr>
        <p:spPr bwMode="auto">
          <a:xfrm>
            <a:off x="8373915" y="2240137"/>
            <a:ext cx="1322387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85" name="Text Box 29"/>
          <p:cNvSpPr txBox="1">
            <a:spLocks noChangeArrowheads="1"/>
          </p:cNvSpPr>
          <p:nvPr/>
        </p:nvSpPr>
        <p:spPr bwMode="auto">
          <a:xfrm>
            <a:off x="4989364" y="2816400"/>
            <a:ext cx="900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homepage</a:t>
            </a:r>
          </a:p>
        </p:txBody>
      </p:sp>
      <p:sp>
        <p:nvSpPr>
          <p:cNvPr id="224286" name="Text Box 30"/>
          <p:cNvSpPr txBox="1">
            <a:spLocks noChangeArrowheads="1"/>
          </p:cNvSpPr>
          <p:nvPr/>
        </p:nvSpPr>
        <p:spPr bwMode="auto">
          <a:xfrm>
            <a:off x="7510314" y="2744961"/>
            <a:ext cx="563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name</a:t>
            </a:r>
          </a:p>
        </p:txBody>
      </p:sp>
      <p:sp>
        <p:nvSpPr>
          <p:cNvPr id="224287" name="Text Box 31"/>
          <p:cNvSpPr txBox="1">
            <a:spLocks noChangeArrowheads="1"/>
          </p:cNvSpPr>
          <p:nvPr/>
        </p:nvSpPr>
        <p:spPr bwMode="auto">
          <a:xfrm>
            <a:off x="9094640" y="2744962"/>
            <a:ext cx="454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title</a:t>
            </a:r>
          </a:p>
        </p:txBody>
      </p: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6357790" y="1808337"/>
            <a:ext cx="646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author</a:t>
            </a:r>
          </a:p>
        </p:txBody>
      </p:sp>
      <p:sp>
        <p:nvSpPr>
          <p:cNvPr id="224289" name="Text Box 33"/>
          <p:cNvSpPr txBox="1">
            <a:spLocks noChangeArrowheads="1"/>
          </p:cNvSpPr>
          <p:nvPr/>
        </p:nvSpPr>
        <p:spPr bwMode="auto">
          <a:xfrm>
            <a:off x="5710089" y="2240137"/>
            <a:ext cx="10438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employee-of</a:t>
            </a:r>
          </a:p>
        </p:txBody>
      </p:sp>
      <p:sp>
        <p:nvSpPr>
          <p:cNvPr id="224290" name="Rectangle 34"/>
          <p:cNvSpPr>
            <a:spLocks noChangeArrowheads="1"/>
          </p:cNvSpPr>
          <p:nvPr/>
        </p:nvSpPr>
        <p:spPr bwMode="auto">
          <a:xfrm>
            <a:off x="2396977" y="1808337"/>
            <a:ext cx="15843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91" name="Group 35"/>
          <p:cNvGrpSpPr>
            <a:grpSpLocks/>
          </p:cNvGrpSpPr>
          <p:nvPr/>
        </p:nvGrpSpPr>
        <p:grpSpPr bwMode="auto">
          <a:xfrm>
            <a:off x="5349726" y="3176762"/>
            <a:ext cx="1174750" cy="371475"/>
            <a:chOff x="2018" y="1525"/>
            <a:chExt cx="740" cy="234"/>
          </a:xfrm>
        </p:grpSpPr>
        <p:sp>
          <p:nvSpPr>
            <p:cNvPr id="224292" name="Oval 36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3" name="Text Box 37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4" name="Group 38"/>
          <p:cNvGrpSpPr>
            <a:grpSpLocks/>
          </p:cNvGrpSpPr>
          <p:nvPr/>
        </p:nvGrpSpPr>
        <p:grpSpPr bwMode="auto">
          <a:xfrm>
            <a:off x="6934051" y="3176762"/>
            <a:ext cx="1174750" cy="371475"/>
            <a:chOff x="2018" y="1525"/>
            <a:chExt cx="740" cy="234"/>
          </a:xfrm>
        </p:grpSpPr>
        <p:sp>
          <p:nvSpPr>
            <p:cNvPr id="224295" name="Oval 3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6" name="Text Box 40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7" name="Group 41"/>
          <p:cNvGrpSpPr>
            <a:grpSpLocks/>
          </p:cNvGrpSpPr>
          <p:nvPr/>
        </p:nvGrpSpPr>
        <p:grpSpPr bwMode="auto">
          <a:xfrm>
            <a:off x="8445351" y="3176762"/>
            <a:ext cx="1174750" cy="371475"/>
            <a:chOff x="2018" y="1525"/>
            <a:chExt cx="740" cy="234"/>
          </a:xfrm>
        </p:grpSpPr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cxnSp>
        <p:nvCxnSpPr>
          <p:cNvPr id="224300" name="AutoShape 44"/>
          <p:cNvCxnSpPr>
            <a:cxnSpLocks noChangeShapeType="1"/>
            <a:stCxn id="224298" idx="0"/>
            <a:endCxn id="224284" idx="2"/>
          </p:cNvCxnSpPr>
          <p:nvPr/>
        </p:nvCxnSpPr>
        <p:spPr bwMode="auto">
          <a:xfrm flipV="1">
            <a:off x="9032727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1" name="AutoShape 45"/>
          <p:cNvCxnSpPr>
            <a:cxnSpLocks noChangeShapeType="1"/>
            <a:stCxn id="224275" idx="6"/>
            <a:endCxn id="224292" idx="0"/>
          </p:cNvCxnSpPr>
          <p:nvPr/>
        </p:nvCxnSpPr>
        <p:spPr bwMode="auto">
          <a:xfrm>
            <a:off x="5587851" y="2498899"/>
            <a:ext cx="349250" cy="677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2" name="AutoShape 46"/>
          <p:cNvCxnSpPr>
            <a:cxnSpLocks noChangeShapeType="1"/>
            <a:stCxn id="224275" idx="6"/>
            <a:endCxn id="224295" idx="1"/>
          </p:cNvCxnSpPr>
          <p:nvPr/>
        </p:nvCxnSpPr>
        <p:spPr bwMode="auto">
          <a:xfrm>
            <a:off x="5587851" y="2498900"/>
            <a:ext cx="1517650" cy="73183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3" name="AutoShape 47"/>
          <p:cNvCxnSpPr>
            <a:cxnSpLocks noChangeShapeType="1"/>
            <a:stCxn id="224295" idx="0"/>
            <a:endCxn id="224283" idx="2"/>
          </p:cNvCxnSpPr>
          <p:nvPr/>
        </p:nvCxnSpPr>
        <p:spPr bwMode="auto">
          <a:xfrm flipV="1">
            <a:off x="7521427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4" name="AutoShape 48"/>
          <p:cNvCxnSpPr>
            <a:cxnSpLocks noChangeShapeType="1"/>
            <a:stCxn id="224298" idx="2"/>
            <a:endCxn id="224275" idx="7"/>
          </p:cNvCxnSpPr>
          <p:nvPr/>
        </p:nvCxnSpPr>
        <p:spPr bwMode="auto">
          <a:xfrm rot="10800000">
            <a:off x="5416401" y="2367137"/>
            <a:ext cx="3028950" cy="995363"/>
          </a:xfrm>
          <a:prstGeom prst="bentConnector4">
            <a:avLst>
              <a:gd name="adj1" fmla="val 5449"/>
              <a:gd name="adj2" fmla="val 12838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5" name="AutoShape 49"/>
          <p:cNvCxnSpPr>
            <a:cxnSpLocks noChangeShapeType="1"/>
            <a:stCxn id="224292" idx="5"/>
            <a:endCxn id="224264" idx="2"/>
          </p:cNvCxnSpPr>
          <p:nvPr/>
        </p:nvCxnSpPr>
        <p:spPr bwMode="auto">
          <a:xfrm>
            <a:off x="6353026" y="3494261"/>
            <a:ext cx="869950" cy="6048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6" name="AutoShape 50"/>
          <p:cNvCxnSpPr>
            <a:cxnSpLocks noChangeShapeType="1"/>
            <a:stCxn id="224295" idx="4"/>
            <a:endCxn id="224263" idx="2"/>
          </p:cNvCxnSpPr>
          <p:nvPr/>
        </p:nvCxnSpPr>
        <p:spPr bwMode="auto">
          <a:xfrm>
            <a:off x="7521426" y="3548236"/>
            <a:ext cx="419100" cy="11049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7" name="AutoShape 51"/>
          <p:cNvCxnSpPr>
            <a:cxnSpLocks noChangeShapeType="1"/>
            <a:stCxn id="224298" idx="4"/>
            <a:endCxn id="224262" idx="2"/>
          </p:cNvCxnSpPr>
          <p:nvPr/>
        </p:nvCxnSpPr>
        <p:spPr bwMode="auto">
          <a:xfrm flipH="1">
            <a:off x="8658076" y="3548236"/>
            <a:ext cx="374650" cy="1663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8" name="AutoShape 52"/>
          <p:cNvCxnSpPr>
            <a:cxnSpLocks noChangeShapeType="1"/>
            <a:stCxn id="224275" idx="2"/>
            <a:endCxn id="224273" idx="3"/>
          </p:cNvCxnSpPr>
          <p:nvPr/>
        </p:nvCxnSpPr>
        <p:spPr bwMode="auto">
          <a:xfrm flipH="1" flipV="1">
            <a:off x="3836839" y="2486199"/>
            <a:ext cx="576262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9" name="AutoShape 53"/>
          <p:cNvCxnSpPr>
            <a:cxnSpLocks noChangeShapeType="1"/>
            <a:stCxn id="224273" idx="3"/>
            <a:endCxn id="224270" idx="1"/>
          </p:cNvCxnSpPr>
          <p:nvPr/>
        </p:nvCxnSpPr>
        <p:spPr bwMode="auto">
          <a:xfrm flipH="1">
            <a:off x="3766989" y="2486200"/>
            <a:ext cx="69850" cy="2600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4310" name="Text Box 54"/>
          <p:cNvSpPr txBox="1">
            <a:spLocks noChangeArrowheads="1"/>
          </p:cNvSpPr>
          <p:nvPr/>
        </p:nvSpPr>
        <p:spPr bwMode="auto">
          <a:xfrm>
            <a:off x="2396977" y="1808336"/>
            <a:ext cx="8312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lexicon</a:t>
            </a:r>
          </a:p>
        </p:txBody>
      </p:sp>
      <p:sp>
        <p:nvSpPr>
          <p:cNvPr id="224311" name="Text Box 55"/>
          <p:cNvSpPr txBox="1">
            <a:spLocks noChangeArrowheads="1"/>
          </p:cNvSpPr>
          <p:nvPr/>
        </p:nvSpPr>
        <p:spPr bwMode="auto">
          <a:xfrm>
            <a:off x="3909865" y="2168700"/>
            <a:ext cx="39617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/>
            <a:r>
              <a:rPr lang="en-GB" sz="1200" dirty="0">
                <a:latin typeface="Georgia"/>
                <a:cs typeface="Georgia"/>
              </a:rPr>
              <a:t>term</a:t>
            </a:r>
          </a:p>
        </p:txBody>
      </p:sp>
      <p:sp>
        <p:nvSpPr>
          <p:cNvPr id="224312" name="Line 56"/>
          <p:cNvSpPr>
            <a:spLocks noChangeShapeType="1"/>
          </p:cNvSpPr>
          <p:nvPr/>
        </p:nvSpPr>
        <p:spPr bwMode="auto">
          <a:xfrm flipH="1" flipV="1">
            <a:off x="2541440" y="2671936"/>
            <a:ext cx="936625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983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nimBg="1"/>
      <p:bldP spid="224262" grpId="0" animBg="1"/>
      <p:bldP spid="224263" grpId="0" animBg="1"/>
      <p:bldP spid="224264" grpId="0" animBg="1"/>
      <p:bldP spid="224273" grpId="0" animBg="1"/>
      <p:bldP spid="224277" grpId="0" animBg="1"/>
      <p:bldP spid="224278" grpId="0" animBg="1"/>
      <p:bldP spid="224279" grpId="0" animBg="1"/>
      <p:bldP spid="224282" grpId="0" animBg="1"/>
      <p:bldP spid="224283" grpId="0" animBg="1"/>
      <p:bldP spid="224284" grpId="0" animBg="1"/>
      <p:bldP spid="224285" grpId="0"/>
      <p:bldP spid="224286" grpId="0"/>
      <p:bldP spid="224287" grpId="0"/>
      <p:bldP spid="224288" grpId="0"/>
      <p:bldP spid="224289" grpId="0"/>
      <p:bldP spid="224311" grpId="0" animBg="1"/>
      <p:bldP spid="2243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5" name="cohse-ms.avi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7" b="14987"/>
          <a:stretch>
            <a:fillRect/>
          </a:stretch>
        </p:blipFill>
        <p:spPr>
          <a:xfrm>
            <a:off x="0" y="0"/>
            <a:ext cx="12192000" cy="6948488"/>
          </a:xfrm>
        </p:spPr>
      </p:pic>
    </p:spTree>
    <p:extLst>
      <p:ext uri="{BB962C8B-B14F-4D97-AF65-F5344CB8AC3E}">
        <p14:creationId xmlns:p14="http://schemas.microsoft.com/office/powerpoint/2010/main" val="33946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28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E10395-A859-3C41-BFBC-9A8F0A2BA3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Pervasive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http://www.flickr.com/photos/traceyp3031/2892438542/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90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in front of a computer&#13;&#10;&#13;&#10;Description automatically generated">
            <a:extLst>
              <a:ext uri="{FF2B5EF4-FFF2-40B4-BE49-F238E27FC236}">
                <a16:creationId xmlns:a16="http://schemas.microsoft.com/office/drawing/2014/main" id="{4C44FE7A-814C-B348-BF77-A02124DAC1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547" b="7406"/>
          <a:stretch/>
        </p:blipFill>
        <p:spPr>
          <a:xfrm>
            <a:off x="6167439" y="0"/>
            <a:ext cx="6024562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5C097A-2E52-4C4A-8EF9-B70D4304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Pervasive Computing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0397A-11CC-C744-8EA0-FC7353980B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HCI vision in which computers are integrated into everyday activities</a:t>
            </a:r>
          </a:p>
          <a:p>
            <a:pPr lvl="1"/>
            <a:r>
              <a:rPr lang="en-US" dirty="0"/>
              <a:t>“Machines that fit the human environment”</a:t>
            </a:r>
          </a:p>
          <a:p>
            <a:pPr lvl="1"/>
            <a:r>
              <a:rPr lang="en-US" dirty="0"/>
              <a:t>Computers in everything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links in everything?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5223D-B61C-854D-AE3A-F25D1A7E6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/>
              <a:t>Weiser, M. (1991) </a:t>
            </a:r>
            <a:r>
              <a:rPr lang="en-US" i="1" dirty="0"/>
              <a:t>The Computer for the 21st Century</a:t>
            </a:r>
            <a:r>
              <a:rPr lang="en-US" dirty="0"/>
              <a:t>. Scientific American, September pp. 94-104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55CC4-8FD9-4742-987F-48D21874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8012" y1="95870" x2="68012" y2="95870"/>
                        <a14:foregroundMark x1="79193" y1="85652" x2="79193" y2="85652"/>
                        <a14:foregroundMark x1="66615" y1="96087" x2="66615" y2="96087"/>
                        <a14:foregroundMark x1="67702" y1="96957" x2="67702" y2="96957"/>
                        <a14:foregroundMark x1="68789" y1="97391" x2="68789" y2="97391"/>
                        <a14:backgroundMark x1="15373" y1="96522" x2="15373" y2="96522"/>
                        <a14:backgroundMark x1="22826" y1="96087" x2="22826" y2="96087"/>
                        <a14:backgroundMark x1="76087" y1="96957" x2="76087" y2="96957"/>
                        <a14:backgroundMark x1="62112" y1="97391" x2="62112" y2="97391"/>
                        <a14:backgroundMark x1="66304" y1="98043" x2="66304" y2="98043"/>
                        <a14:backgroundMark x1="46118" y1="98478" x2="46118" y2="98478"/>
                        <a14:backgroundMark x1="44410" y1="96087" x2="44410" y2="96087"/>
                        <a14:backgroundMark x1="34627" y1="93043" x2="34627" y2="93043"/>
                        <a14:backgroundMark x1="12888" y1="85000" x2="12888" y2="85000"/>
                        <a14:backgroundMark x1="23758" y1="91087" x2="23758" y2="91087"/>
                        <a14:backgroundMark x1="18789" y1="88913" x2="18789" y2="88913"/>
                        <a14:backgroundMark x1="21584" y1="90000" x2="21584" y2="90000"/>
                        <a14:backgroundMark x1="25311" y1="91304" x2="25311" y2="91304"/>
                        <a14:backgroundMark x1="47050" y1="98696" x2="47050" y2="98696"/>
                        <a14:backgroundMark x1="61335" y1="98696" x2="68634" y2="99130"/>
                        <a14:backgroundMark x1="59627" y1="94565" x2="59627" y2="94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439" y="1160462"/>
            <a:ext cx="2520280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E7616-F66E-3F42-A9C4-237CC7855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00" y1="32494" x2="4737" y2="57437"/>
                        <a14:foregroundMark x1="59737" y1="90160" x2="59737" y2="90160"/>
                        <a14:foregroundMark x1="45789" y1="93593" x2="45789" y2="93593"/>
                        <a14:foregroundMark x1="52632" y1="92449" x2="52632" y2="92449"/>
                        <a14:backgroundMark x1="58421" y1="95652" x2="58421" y2="95652"/>
                        <a14:backgroundMark x1="45263" y1="98398" x2="45263" y2="98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8819" y="563991"/>
            <a:ext cx="2216501" cy="254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0BAAC-2EFF-5647-809E-ECCD7E65E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40" b="97228" l="9464" r="96530"/>
                    </a14:imgEffect>
                  </a14:imgLayer>
                </a14:imgProps>
              </a:ext>
            </a:extLst>
          </a:blip>
          <a:srcRect l="10076" t="37073" r="2101" b="10731"/>
          <a:stretch/>
        </p:blipFill>
        <p:spPr>
          <a:xfrm rot="20738562">
            <a:off x="7768794" y="3504936"/>
            <a:ext cx="3197525" cy="2811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A6027-65FF-4243-80CD-971481079F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167" l="5185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004" y="3447678"/>
            <a:ext cx="4401108" cy="2934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4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Spaces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Embedding interactive media in physical environments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597B-8BC4-2841-81E3-D0B4B34633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Halloran, J. et al (2006) The Literacy Fieldtrip: Using Ubicomp to Support Children’s Creative Writing. Proceedings of the 5th International Conference for Interaction Design and Children, pp. 17-24.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39" y="3237546"/>
            <a:ext cx="4428492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85" y="3106526"/>
            <a:ext cx="3810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3" y="2381250"/>
            <a:ext cx="254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8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5E5625-E279-2A4D-8C8D-FAB4C9FA7E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Augmented Reality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Overlaying computer-generated imagery on the real world</a:t>
            </a:r>
          </a:p>
          <a:p>
            <a:pPr lvl="1"/>
            <a:r>
              <a:rPr lang="en-GB" dirty="0"/>
              <a:t>Annotate live video with links</a:t>
            </a:r>
          </a:p>
          <a:p>
            <a:endParaRPr lang="en-GB" dirty="0"/>
          </a:p>
          <a:p>
            <a:pPr marL="0" indent="0">
              <a:buNone/>
            </a:pPr>
            <a:r>
              <a:rPr lang="en-US" dirty="0"/>
              <a:t>Fifteen years ago, a research curiosity…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13" b="6369"/>
          <a:stretch/>
        </p:blipFill>
        <p:spPr>
          <a:xfrm>
            <a:off x="6167437" y="0"/>
            <a:ext cx="6033447" cy="3711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9820"/>
          <a:stretch/>
        </p:blipFill>
        <p:spPr>
          <a:xfrm>
            <a:off x="6167438" y="3711388"/>
            <a:ext cx="5982210" cy="314874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126138-8CFF-6345-948A-1A78BC78A4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Sinclair, P. et al (2003) Augmented reality as an interface to adaptive hypermedia systems. New Review of Hypermedia and Multimedia, 9(1), pp. 117-136.</a:t>
            </a:r>
          </a:p>
        </p:txBody>
      </p:sp>
    </p:spTree>
    <p:extLst>
      <p:ext uri="{BB962C8B-B14F-4D97-AF65-F5344CB8AC3E}">
        <p14:creationId xmlns:p14="http://schemas.microsoft.com/office/powerpoint/2010/main" val="240404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http://www.flickr.com/photos/jakecaptive/49915119/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5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55" b="1205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Augmented Reality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…today, a commonplace reality</a:t>
            </a:r>
          </a:p>
          <a:p>
            <a:pPr lvl="1"/>
            <a:r>
              <a:rPr lang="en-US" dirty="0"/>
              <a:t>Smartphones with cameras and location/position sensors </a:t>
            </a:r>
          </a:p>
          <a:p>
            <a:pPr lvl="1"/>
            <a:r>
              <a:rPr lang="en-US" dirty="0"/>
              <a:t>Conventions for embedding links in/on physical objects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59" y="3627378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0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37" r="1123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StoryPlaces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Sculptural hypertext system for location-based narratives</a:t>
            </a:r>
          </a:p>
          <a:p>
            <a:pPr marL="0" indent="0">
              <a:buNone/>
            </a:pPr>
            <a:r>
              <a:rPr lang="en-US" dirty="0"/>
              <a:t>Card constraints based on: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Environmental factors</a:t>
            </a:r>
            <a:br>
              <a:rPr lang="en-US" dirty="0"/>
            </a:br>
            <a:r>
              <a:rPr lang="en-US" dirty="0"/>
              <a:t>(time, weather,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Try it out - http://</a:t>
            </a:r>
            <a:r>
              <a:rPr lang="en-US" dirty="0" err="1"/>
              <a:t>storyplaces.soton.ac.uk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05EE3-2FCD-F24B-8471-AB56397DB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Hargood</a:t>
            </a:r>
            <a:r>
              <a:rPr lang="en-US" dirty="0"/>
              <a:t>, C., Hunt, V., Weal, M. and Millard, D. (2016) Patterns of sculptural hypertext in location based narratives. Proceedings of the 27th ACM Conference on Hypertext and Social Media.</a:t>
            </a:r>
          </a:p>
        </p:txBody>
      </p:sp>
    </p:spTree>
    <p:extLst>
      <p:ext uri="{BB962C8B-B14F-4D97-AF65-F5344CB8AC3E}">
        <p14:creationId xmlns:p14="http://schemas.microsoft.com/office/powerpoint/2010/main" val="2146793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2522" b="3512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http://www.flickr.com/photos/worldofoddy/102313059/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2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Hypermedia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Hypertext systems which adapt:</a:t>
            </a:r>
          </a:p>
          <a:p>
            <a:pPr lvl="1"/>
            <a:r>
              <a:rPr lang="en-GB" dirty="0"/>
              <a:t>Links</a:t>
            </a:r>
          </a:p>
          <a:p>
            <a:pPr lvl="1"/>
            <a:r>
              <a:rPr lang="en-GB" dirty="0"/>
              <a:t>Nodes (content)</a:t>
            </a:r>
          </a:p>
          <a:p>
            <a:pPr lvl="1"/>
            <a:r>
              <a:rPr lang="en-GB" dirty="0"/>
              <a:t>Presentation of links or nodes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Adaptation based on some user model (static or dynamic)</a:t>
            </a:r>
          </a:p>
          <a:p>
            <a:endParaRPr lang="en-GB" dirty="0"/>
          </a:p>
        </p:txBody>
      </p:sp>
      <p:pic>
        <p:nvPicPr>
          <p:cNvPr id="6" name="Picture Placeholder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726395ED-330D-054A-9F4E-933F85669BC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692149"/>
            <a:ext cx="5400673" cy="5726159"/>
          </a:xfrm>
          <a:solidFill>
            <a:schemeClr val="bg1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F2555-F61F-4A4A-8349-C652CAB78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Brusilovsky</a:t>
            </a:r>
            <a:r>
              <a:rPr lang="en-US" dirty="0"/>
              <a:t>, P. (2001) Adaptive Hypermedia. User Modeling and User-Adapted Interaction, 11,  pp.87-100.</a:t>
            </a:r>
          </a:p>
        </p:txBody>
      </p:sp>
    </p:spTree>
    <p:extLst>
      <p:ext uri="{BB962C8B-B14F-4D97-AF65-F5344CB8AC3E}">
        <p14:creationId xmlns:p14="http://schemas.microsoft.com/office/powerpoint/2010/main" val="3607946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Intelligent Tutoring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Adaptive hypermedia often based on ideas of “intelligent tutoring systems”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Limited uptake </a:t>
            </a:r>
            <a:r>
              <a:rPr lang="en-GB"/>
              <a:t>due to difficulty</a:t>
            </a:r>
            <a:r>
              <a:rPr lang="en-GB" dirty="0"/>
              <a:t>/cost </a:t>
            </a:r>
            <a:r>
              <a:rPr lang="en-GB"/>
              <a:t>of authoring (</a:t>
            </a:r>
            <a:r>
              <a:rPr lang="en-GB" dirty="0"/>
              <a:t>for both AH and ITS)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8312E-4547-2842-8E0E-93ADEFAF0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8" y="2154236"/>
            <a:ext cx="5400673" cy="18149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38" y="3969216"/>
            <a:ext cx="5400672" cy="15092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053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Navigation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Direct guidance (where should the reader go next?)</a:t>
            </a:r>
          </a:p>
          <a:p>
            <a:r>
              <a:rPr lang="en-US" dirty="0"/>
              <a:t>Link sorting (in order of value to the reader)</a:t>
            </a:r>
          </a:p>
          <a:p>
            <a:r>
              <a:rPr lang="en-US" dirty="0"/>
              <a:t>Link hiding (don’t show links that aren’t relevant to the reader)</a:t>
            </a:r>
          </a:p>
          <a:p>
            <a:r>
              <a:rPr lang="en-US" dirty="0"/>
              <a:t>Link annotation (tell the reader about the links)</a:t>
            </a:r>
          </a:p>
          <a:p>
            <a:r>
              <a:rPr lang="en-US" dirty="0"/>
              <a:t>Link generation (make new links for the reader)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6736C0-C0C9-5B4A-A251-B4661E99A1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1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Presentation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Stretchtext (text can be expanded or summarised using predetermined fragments)</a:t>
            </a:r>
          </a:p>
          <a:p>
            <a:r>
              <a:rPr lang="en-US"/>
              <a:t>Natural language adaptation (generated text)</a:t>
            </a:r>
          </a:p>
          <a:p>
            <a:r>
              <a:rPr lang="en-US"/>
              <a:t>Adaptive modality (video to audio, audio to text, etc)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7D80CB-2DB5-B146-963B-0ED812BB24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2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4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Hypertext links aren’t necessarily explicit, static and textual</a:t>
            </a:r>
          </a:p>
          <a:p>
            <a:pPr lvl="1"/>
            <a:r>
              <a:rPr lang="en-US" dirty="0"/>
              <a:t>They may be derived from underlying relationships: spatial, conceptual, temporal</a:t>
            </a:r>
          </a:p>
          <a:p>
            <a:pPr lvl="1"/>
            <a:r>
              <a:rPr lang="en-US" dirty="0"/>
              <a:t>They may be computed on the fly</a:t>
            </a:r>
          </a:p>
          <a:p>
            <a:pPr lvl="1"/>
            <a:r>
              <a:rPr lang="en-US" dirty="0"/>
              <a:t>They may change depending on who is looking at them, or what they’re trying to do</a:t>
            </a:r>
          </a:p>
          <a:p>
            <a:pPr lvl="1"/>
            <a:r>
              <a:rPr lang="en-US" dirty="0"/>
              <a:t>They may point to physical objects, or be embedded in physical contexts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35809-9373-404E-826C-B9956D595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579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Linked Data</a:t>
            </a:r>
          </a:p>
        </p:txBody>
      </p:sp>
    </p:spTree>
    <p:extLst>
      <p:ext uri="{BB962C8B-B14F-4D97-AF65-F5344CB8AC3E}">
        <p14:creationId xmlns:p14="http://schemas.microsoft.com/office/powerpoint/2010/main" val="15873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Spatial Hypermedia?</a:t>
            </a:r>
            <a:endParaRPr lang="en-GB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Tools for supporting emergent structure (implicit structure -&gt; explicit relationships)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Visual/spatial metaphor allows people to express ambiguous or partial structures</a:t>
            </a:r>
          </a:p>
          <a:p>
            <a:pPr lvl="1"/>
            <a:r>
              <a:rPr lang="en-GB" dirty="0"/>
              <a:t>Focus on creation of structure</a:t>
            </a:r>
          </a:p>
          <a:p>
            <a:pPr lvl="1"/>
            <a:r>
              <a:rPr lang="en-GB" dirty="0"/>
              <a:t>Focus on visual and spatial properties: position, colour, border, shape, font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Distinctive line of spatial hypermedia systems in the literature:</a:t>
            </a:r>
          </a:p>
          <a:p>
            <a:pPr lvl="1"/>
            <a:r>
              <a:rPr lang="en-GB" dirty="0"/>
              <a:t>Notecards, </a:t>
            </a:r>
            <a:r>
              <a:rPr lang="en-GB" dirty="0" err="1"/>
              <a:t>gIBIS</a:t>
            </a:r>
            <a:r>
              <a:rPr lang="en-GB" dirty="0"/>
              <a:t>, VNS, </a:t>
            </a:r>
            <a:r>
              <a:rPr lang="en-GB" dirty="0" err="1"/>
              <a:t>Aquanet</a:t>
            </a:r>
            <a:r>
              <a:rPr lang="en-GB" dirty="0"/>
              <a:t>, VIKI, VKB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6031B-EF86-6D43-B473-F3566C3352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Marshall, C.C. and Shipman, F. (1993) Searching for the missing link: discovering implicit structure in spatial hypertext. Proceedings of the 5th ACM Conference on Hypertext, pp. 217-230. </a:t>
            </a:r>
          </a:p>
        </p:txBody>
      </p:sp>
    </p:spTree>
    <p:extLst>
      <p:ext uri="{BB962C8B-B14F-4D97-AF65-F5344CB8AC3E}">
        <p14:creationId xmlns:p14="http://schemas.microsoft.com/office/powerpoint/2010/main" val="284568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Parsing in VIKI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Bottom-up hierarchical parse, using position, extent and type of symbols</a:t>
            </a:r>
          </a:p>
          <a:p>
            <a:pPr lvl="1"/>
            <a:r>
              <a:rPr lang="en-GB" dirty="0"/>
              <a:t>Produces explicit structure by interpreting the implicit structure in a space</a:t>
            </a:r>
          </a:p>
          <a:p>
            <a:pPr lvl="1"/>
            <a:r>
              <a:rPr lang="en-GB" dirty="0"/>
              <a:t>Difficult to understand what structure is deliberate and what is not intended</a:t>
            </a:r>
          </a:p>
          <a:p>
            <a:pPr lvl="1"/>
            <a:r>
              <a:rPr lang="en-GB" dirty="0"/>
              <a:t>Relies heavily on heuristics determined for the user 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Order of structure recognition: 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Use overlapping symbols to identify aggregates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Identify sets based on homogeneity and alignment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Locate composites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Re-parse found structures according to the same rules to find higher level structures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7C358B-D761-904D-91E8-BD48FFEFBA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Marshall, C.C. et al (1994) </a:t>
            </a:r>
            <a:r>
              <a:rPr lang="en-US" i="1" dirty="0"/>
              <a:t>VIKI: spatial hypertext supporting emergent structure</a:t>
            </a:r>
            <a:r>
              <a:rPr lang="en-US" dirty="0"/>
              <a:t>. Proceedings of the 1994 ACM European Conference on Hypertext, pp. 13-23.</a:t>
            </a:r>
          </a:p>
        </p:txBody>
      </p:sp>
    </p:spTree>
    <p:extLst>
      <p:ext uri="{BB962C8B-B14F-4D97-AF65-F5344CB8AC3E}">
        <p14:creationId xmlns:p14="http://schemas.microsoft.com/office/powerpoint/2010/main" val="167956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Knowledge Builder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027B5-C4A1-3742-BCAE-FB3563767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Shipman, F. et al (2001) </a:t>
            </a:r>
            <a:r>
              <a:rPr lang="en-US" i="1" dirty="0"/>
              <a:t>The Visual Knowledge Builder: A Second Generation Spatial Hypertext</a:t>
            </a:r>
            <a:r>
              <a:rPr lang="en-US" dirty="0"/>
              <a:t>, Proceedings of the 12th ACM Conference on Hypertext and Hypermedia, pp. 113-122. </a:t>
            </a:r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673" y="1700809"/>
            <a:ext cx="5834235" cy="4422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68987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Storyspace (www.eastgate.com)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Storyspace</a:t>
            </a:r>
            <a:r>
              <a:rPr lang="en-GB" dirty="0"/>
              <a:t> is a hypertext writing tool.</a:t>
            </a:r>
          </a:p>
          <a:p>
            <a:pPr lvl="1"/>
            <a:r>
              <a:rPr lang="en-GB" dirty="0"/>
              <a:t>Provides a variety of maps and views to help writers create, organize, and revise dynamically.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1978957"/>
            <a:ext cx="5400675" cy="405261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09223A-A4EB-ED4D-BA33-90389EBCD5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9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Tinderbox (www.eastgate.com)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06A86-BC0A-0045-A0B5-224ABBDFF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616" y="1628801"/>
            <a:ext cx="7025776" cy="48437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82292613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1433</TotalTime>
  <Words>2269</Words>
  <Application>Microsoft Macintosh PowerPoint</Application>
  <PresentationFormat>Widescreen</PresentationFormat>
  <Paragraphs>308</Paragraphs>
  <Slides>49</Slides>
  <Notes>24</Notes>
  <HiddenSlides>1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ＭＳ Ｐゴシック</vt:lpstr>
      <vt:lpstr>Arial</vt:lpstr>
      <vt:lpstr>Calibri</vt:lpstr>
      <vt:lpstr>Georgia</vt:lpstr>
      <vt:lpstr>Lucida Grande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MSPhotoEd.3</vt:lpstr>
      <vt:lpstr>PowerPoint Presentation</vt:lpstr>
      <vt:lpstr>Richer Links:  The Future of Hypertext</vt:lpstr>
      <vt:lpstr>Beyond Navigation</vt:lpstr>
      <vt:lpstr>Spatial Hypermedia</vt:lpstr>
      <vt:lpstr>What is Spatial Hypermedia?</vt:lpstr>
      <vt:lpstr>Structure Parsing in VIKI</vt:lpstr>
      <vt:lpstr>Visual Knowledge Builder</vt:lpstr>
      <vt:lpstr>Storyspace (www.eastgate.com)</vt:lpstr>
      <vt:lpstr>Tinderbox (www.eastgate.com)</vt:lpstr>
      <vt:lpstr>Sculptural Hypertext and Hypertext Patterns</vt:lpstr>
      <vt:lpstr>Sculptural Hypertext</vt:lpstr>
      <vt:lpstr>Card Shark</vt:lpstr>
      <vt:lpstr>Temporal Hypermedia</vt:lpstr>
      <vt:lpstr>Time-Based Hypertext </vt:lpstr>
      <vt:lpstr>Microcosm Sound Viewer (1993) </vt:lpstr>
      <vt:lpstr>Southampton work on video linking</vt:lpstr>
      <vt:lpstr>The Amsterdam Hypermedia Model (1994)</vt:lpstr>
      <vt:lpstr>HyTime </vt:lpstr>
      <vt:lpstr>HyTime Links</vt:lpstr>
      <vt:lpstr>Synchronized Multimedia Integration Language (SMIL)</vt:lpstr>
      <vt:lpstr>Computational Hypermedia</vt:lpstr>
      <vt:lpstr>Seven Issues</vt:lpstr>
      <vt:lpstr>NoteCards</vt:lpstr>
      <vt:lpstr>Trellis</vt:lpstr>
      <vt:lpstr>PowerPoint Presentation</vt:lpstr>
      <vt:lpstr>PowerPoint Presentation</vt:lpstr>
      <vt:lpstr>ILEX</vt:lpstr>
      <vt:lpstr>PageRank</vt:lpstr>
      <vt:lpstr>Conceptual Hypermedia</vt:lpstr>
      <vt:lpstr>Origins: Typed links</vt:lpstr>
      <vt:lpstr>What is Conceptual Hypermedia?</vt:lpstr>
      <vt:lpstr>What is Conceptual Hypermedia?</vt:lpstr>
      <vt:lpstr>Conceptual Open Hypermedia</vt:lpstr>
      <vt:lpstr>Conceptual Open Hypermedia</vt:lpstr>
      <vt:lpstr>PowerPoint Presentation</vt:lpstr>
      <vt:lpstr>Pervasive Hypermedia</vt:lpstr>
      <vt:lpstr>Pervasive Computing</vt:lpstr>
      <vt:lpstr>Interactive Spaces</vt:lpstr>
      <vt:lpstr>Augmented Reality</vt:lpstr>
      <vt:lpstr>Augmented Reality</vt:lpstr>
      <vt:lpstr>StoryPlaces</vt:lpstr>
      <vt:lpstr>Adaptive Hypermedia</vt:lpstr>
      <vt:lpstr>Adaptive Hypermedia</vt:lpstr>
      <vt:lpstr>Intelligent Tutoring Systems</vt:lpstr>
      <vt:lpstr>Adaptive Navigation</vt:lpstr>
      <vt:lpstr>Adaptive Presentation</vt:lpstr>
      <vt:lpstr>Summary</vt:lpstr>
      <vt:lpstr>Summary</vt:lpstr>
      <vt:lpstr>Next Lecture: Linked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Gibbins N.M.</cp:lastModifiedBy>
  <cp:revision>15</cp:revision>
  <dcterms:created xsi:type="dcterms:W3CDTF">2018-10-14T11:37:01Z</dcterms:created>
  <dcterms:modified xsi:type="dcterms:W3CDTF">2018-11-13T09:42:53Z</dcterms:modified>
</cp:coreProperties>
</file>