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61"/>
  </p:notesMasterIdLst>
  <p:sldIdLst>
    <p:sldId id="259" r:id="rId9"/>
    <p:sldId id="256" r:id="rId10"/>
    <p:sldId id="258" r:id="rId11"/>
    <p:sldId id="260" r:id="rId12"/>
    <p:sldId id="350" r:id="rId13"/>
    <p:sldId id="351" r:id="rId14"/>
    <p:sldId id="313" r:id="rId15"/>
    <p:sldId id="320" r:id="rId16"/>
    <p:sldId id="321" r:id="rId17"/>
    <p:sldId id="352" r:id="rId18"/>
    <p:sldId id="309" r:id="rId19"/>
    <p:sldId id="291" r:id="rId20"/>
    <p:sldId id="333" r:id="rId21"/>
    <p:sldId id="334" r:id="rId22"/>
    <p:sldId id="335" r:id="rId23"/>
    <p:sldId id="336" r:id="rId24"/>
    <p:sldId id="316" r:id="rId25"/>
    <p:sldId id="332" r:id="rId26"/>
    <p:sldId id="348" r:id="rId27"/>
    <p:sldId id="310" r:id="rId28"/>
    <p:sldId id="315" r:id="rId29"/>
    <p:sldId id="339" r:id="rId30"/>
    <p:sldId id="293" r:id="rId31"/>
    <p:sldId id="340" r:id="rId32"/>
    <p:sldId id="294" r:id="rId33"/>
    <p:sldId id="341" r:id="rId34"/>
    <p:sldId id="311" r:id="rId35"/>
    <p:sldId id="349" r:id="rId36"/>
    <p:sldId id="312" r:id="rId37"/>
    <p:sldId id="262" r:id="rId38"/>
    <p:sldId id="263" r:id="rId39"/>
    <p:sldId id="264" r:id="rId40"/>
    <p:sldId id="265" r:id="rId41"/>
    <p:sldId id="274" r:id="rId42"/>
    <p:sldId id="323" r:id="rId43"/>
    <p:sldId id="276" r:id="rId44"/>
    <p:sldId id="278" r:id="rId45"/>
    <p:sldId id="279" r:id="rId46"/>
    <p:sldId id="280" r:id="rId47"/>
    <p:sldId id="324" r:id="rId48"/>
    <p:sldId id="298" r:id="rId49"/>
    <p:sldId id="299" r:id="rId50"/>
    <p:sldId id="342" r:id="rId51"/>
    <p:sldId id="304" r:id="rId52"/>
    <p:sldId id="354" r:id="rId53"/>
    <p:sldId id="301" r:id="rId54"/>
    <p:sldId id="302" r:id="rId55"/>
    <p:sldId id="303" r:id="rId56"/>
    <p:sldId id="344" r:id="rId57"/>
    <p:sldId id="306" r:id="rId58"/>
    <p:sldId id="355" r:id="rId59"/>
    <p:sldId id="34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2"/>
    <p:restoredTop sz="86219"/>
  </p:normalViewPr>
  <p:slideViewPr>
    <p:cSldViewPr snapToGrid="0" snapToObjects="1" showGuides="1">
      <p:cViewPr>
        <p:scale>
          <a:sx n="157" d="100"/>
          <a:sy n="157" d="100"/>
        </p:scale>
        <p:origin x="168" y="-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A833E-4172-BA48-BE36-EC6C5E6E893A}" type="doc">
      <dgm:prSet loTypeId="urn:microsoft.com/office/officeart/2005/8/layout/process1" loCatId="" qsTypeId="urn:microsoft.com/office/officeart/2005/8/quickstyle/simple2" qsCatId="simple" csTypeId="urn:microsoft.com/office/officeart/2005/8/colors/accent0_3" csCatId="mainScheme" phldr="1"/>
      <dgm:spPr/>
    </dgm:pt>
    <dgm:pt modelId="{7ECBD8B6-0046-4940-B314-0E7EDC06BA2B}">
      <dgm:prSet phldrT="[Text]"/>
      <dgm:spPr/>
      <dgm:t>
        <a:bodyPr/>
        <a:lstStyle/>
        <a:p>
          <a:r>
            <a:rPr lang="en-US"/>
            <a:t>Linkbase creation</a:t>
          </a:r>
          <a:endParaRPr lang="en-US" dirty="0"/>
        </a:p>
      </dgm:t>
    </dgm:pt>
    <dgm:pt modelId="{6F28DC69-2B82-1D4B-87FC-39543BD2294C}" type="parTrans" cxnId="{C29FAC46-AE90-6F4C-8946-E2F9BAD1F8DF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5981FEA1-7006-2E47-9A31-F490E25689CB}" type="sibTrans" cxnId="{C29FAC46-AE90-6F4C-8946-E2F9BAD1F8DF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33B445E6-72DD-5B42-A124-2F5DFB136E3D}">
      <dgm:prSet phldrT="[Text]"/>
      <dgm:spPr/>
      <dgm:t>
        <a:bodyPr/>
        <a:lstStyle/>
        <a:p>
          <a:r>
            <a:rPr lang="en-US"/>
            <a:t>Link injection</a:t>
          </a:r>
          <a:endParaRPr lang="en-US" dirty="0"/>
        </a:p>
      </dgm:t>
    </dgm:pt>
    <dgm:pt modelId="{67E7016F-A3A2-5244-B858-46E347463DA9}" type="parTrans" cxnId="{36A7DE7E-67E6-C546-8D10-2198EB55EFB0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7AC4B461-F5F5-DB4F-95B7-B041D7087562}" type="sibTrans" cxnId="{36A7DE7E-67E6-C546-8D10-2198EB55EFB0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6D325279-1532-8E4B-9A58-C72B023508A3}">
      <dgm:prSet phldrT="[Text]"/>
      <dgm:spPr/>
      <dgm:t>
        <a:bodyPr/>
        <a:lstStyle/>
        <a:p>
          <a:r>
            <a:rPr lang="en-US"/>
            <a:t>Link presentation</a:t>
          </a:r>
          <a:endParaRPr lang="en-US" dirty="0"/>
        </a:p>
      </dgm:t>
    </dgm:pt>
    <dgm:pt modelId="{0127E69D-3FBC-5C4E-AE27-5C2900B40CCF}" type="parTrans" cxnId="{D042D522-F8C2-404B-8BDE-A7F460E51E0C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11D82095-263B-1147-9EE1-7C49CBDCE58D}" type="sibTrans" cxnId="{D042D522-F8C2-404B-8BDE-A7F460E51E0C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B35305C0-45EA-6C40-989E-2C94B96DABEE}" type="pres">
      <dgm:prSet presAssocID="{F0EA833E-4172-BA48-BE36-EC6C5E6E893A}" presName="Name0" presStyleCnt="0">
        <dgm:presLayoutVars>
          <dgm:dir/>
          <dgm:resizeHandles val="exact"/>
        </dgm:presLayoutVars>
      </dgm:prSet>
      <dgm:spPr/>
    </dgm:pt>
    <dgm:pt modelId="{76D287EA-C274-864D-9A93-C0CC69DBC253}" type="pres">
      <dgm:prSet presAssocID="{7ECBD8B6-0046-4940-B314-0E7EDC06BA2B}" presName="node" presStyleLbl="node1" presStyleIdx="0" presStyleCnt="3">
        <dgm:presLayoutVars>
          <dgm:bulletEnabled val="1"/>
        </dgm:presLayoutVars>
      </dgm:prSet>
      <dgm:spPr/>
    </dgm:pt>
    <dgm:pt modelId="{95CB3069-5B07-384D-B718-DBFF6EEEAD49}" type="pres">
      <dgm:prSet presAssocID="{5981FEA1-7006-2E47-9A31-F490E25689CB}" presName="sibTrans" presStyleLbl="sibTrans2D1" presStyleIdx="0" presStyleCnt="2"/>
      <dgm:spPr/>
    </dgm:pt>
    <dgm:pt modelId="{C0EA75F5-B81A-1D4B-8858-6F100E74CD70}" type="pres">
      <dgm:prSet presAssocID="{5981FEA1-7006-2E47-9A31-F490E25689CB}" presName="connectorText" presStyleLbl="sibTrans2D1" presStyleIdx="0" presStyleCnt="2"/>
      <dgm:spPr/>
    </dgm:pt>
    <dgm:pt modelId="{D8E812E4-F7AD-5C43-B154-095B98C89625}" type="pres">
      <dgm:prSet presAssocID="{33B445E6-72DD-5B42-A124-2F5DFB136E3D}" presName="node" presStyleLbl="node1" presStyleIdx="1" presStyleCnt="3">
        <dgm:presLayoutVars>
          <dgm:bulletEnabled val="1"/>
        </dgm:presLayoutVars>
      </dgm:prSet>
      <dgm:spPr/>
    </dgm:pt>
    <dgm:pt modelId="{CD03613A-26D7-D84A-BCF0-6FB7DE67EF4F}" type="pres">
      <dgm:prSet presAssocID="{7AC4B461-F5F5-DB4F-95B7-B041D7087562}" presName="sibTrans" presStyleLbl="sibTrans2D1" presStyleIdx="1" presStyleCnt="2"/>
      <dgm:spPr/>
    </dgm:pt>
    <dgm:pt modelId="{CE2AA8E2-0F5F-CA4A-A9A9-12937A34905D}" type="pres">
      <dgm:prSet presAssocID="{7AC4B461-F5F5-DB4F-95B7-B041D7087562}" presName="connectorText" presStyleLbl="sibTrans2D1" presStyleIdx="1" presStyleCnt="2"/>
      <dgm:spPr/>
    </dgm:pt>
    <dgm:pt modelId="{F01CED2E-AB17-BD49-B584-B3BC20356A46}" type="pres">
      <dgm:prSet presAssocID="{6D325279-1532-8E4B-9A58-C72B023508A3}" presName="node" presStyleLbl="node1" presStyleIdx="2" presStyleCnt="3">
        <dgm:presLayoutVars>
          <dgm:bulletEnabled val="1"/>
        </dgm:presLayoutVars>
      </dgm:prSet>
      <dgm:spPr/>
    </dgm:pt>
  </dgm:ptLst>
  <dgm:cxnLst>
    <dgm:cxn modelId="{185D840B-207A-AA4D-BD42-5C124B19160D}" type="presOf" srcId="{33B445E6-72DD-5B42-A124-2F5DFB136E3D}" destId="{D8E812E4-F7AD-5C43-B154-095B98C89625}" srcOrd="0" destOrd="0" presId="urn:microsoft.com/office/officeart/2005/8/layout/process1"/>
    <dgm:cxn modelId="{8AF78A11-52EB-A244-B157-36B0CB6C2DA7}" type="presOf" srcId="{6D325279-1532-8E4B-9A58-C72B023508A3}" destId="{F01CED2E-AB17-BD49-B584-B3BC20356A46}" srcOrd="0" destOrd="0" presId="urn:microsoft.com/office/officeart/2005/8/layout/process1"/>
    <dgm:cxn modelId="{D042D522-F8C2-404B-8BDE-A7F460E51E0C}" srcId="{F0EA833E-4172-BA48-BE36-EC6C5E6E893A}" destId="{6D325279-1532-8E4B-9A58-C72B023508A3}" srcOrd="2" destOrd="0" parTransId="{0127E69D-3FBC-5C4E-AE27-5C2900B40CCF}" sibTransId="{11D82095-263B-1147-9EE1-7C49CBDCE58D}"/>
    <dgm:cxn modelId="{C29FAC46-AE90-6F4C-8946-E2F9BAD1F8DF}" srcId="{F0EA833E-4172-BA48-BE36-EC6C5E6E893A}" destId="{7ECBD8B6-0046-4940-B314-0E7EDC06BA2B}" srcOrd="0" destOrd="0" parTransId="{6F28DC69-2B82-1D4B-87FC-39543BD2294C}" sibTransId="{5981FEA1-7006-2E47-9A31-F490E25689CB}"/>
    <dgm:cxn modelId="{98C2234F-21A0-AF4D-A768-9CFEC7CFB187}" type="presOf" srcId="{7AC4B461-F5F5-DB4F-95B7-B041D7087562}" destId="{CD03613A-26D7-D84A-BCF0-6FB7DE67EF4F}" srcOrd="0" destOrd="0" presId="urn:microsoft.com/office/officeart/2005/8/layout/process1"/>
    <dgm:cxn modelId="{4BE4D759-4A45-E342-B0C8-FA7FC07B5828}" type="presOf" srcId="{7ECBD8B6-0046-4940-B314-0E7EDC06BA2B}" destId="{76D287EA-C274-864D-9A93-C0CC69DBC253}" srcOrd="0" destOrd="0" presId="urn:microsoft.com/office/officeart/2005/8/layout/process1"/>
    <dgm:cxn modelId="{B8BB287A-5126-E443-BF20-9441CAEACDED}" type="presOf" srcId="{7AC4B461-F5F5-DB4F-95B7-B041D7087562}" destId="{CE2AA8E2-0F5F-CA4A-A9A9-12937A34905D}" srcOrd="1" destOrd="0" presId="urn:microsoft.com/office/officeart/2005/8/layout/process1"/>
    <dgm:cxn modelId="{36A7DE7E-67E6-C546-8D10-2198EB55EFB0}" srcId="{F0EA833E-4172-BA48-BE36-EC6C5E6E893A}" destId="{33B445E6-72DD-5B42-A124-2F5DFB136E3D}" srcOrd="1" destOrd="0" parTransId="{67E7016F-A3A2-5244-B858-46E347463DA9}" sibTransId="{7AC4B461-F5F5-DB4F-95B7-B041D7087562}"/>
    <dgm:cxn modelId="{BD318E8F-6D56-DB42-B52B-2417B100E9CB}" type="presOf" srcId="{5981FEA1-7006-2E47-9A31-F490E25689CB}" destId="{C0EA75F5-B81A-1D4B-8858-6F100E74CD70}" srcOrd="1" destOrd="0" presId="urn:microsoft.com/office/officeart/2005/8/layout/process1"/>
    <dgm:cxn modelId="{23824A99-81F2-F94B-A067-38D03A312884}" type="presOf" srcId="{F0EA833E-4172-BA48-BE36-EC6C5E6E893A}" destId="{B35305C0-45EA-6C40-989E-2C94B96DABEE}" srcOrd="0" destOrd="0" presId="urn:microsoft.com/office/officeart/2005/8/layout/process1"/>
    <dgm:cxn modelId="{454857E1-6B5D-B24B-8978-C3A17FF718DE}" type="presOf" srcId="{5981FEA1-7006-2E47-9A31-F490E25689CB}" destId="{95CB3069-5B07-384D-B718-DBFF6EEEAD49}" srcOrd="0" destOrd="0" presId="urn:microsoft.com/office/officeart/2005/8/layout/process1"/>
    <dgm:cxn modelId="{E470546B-CB84-1B4C-87EF-CB93E32B5FFC}" type="presParOf" srcId="{B35305C0-45EA-6C40-989E-2C94B96DABEE}" destId="{76D287EA-C274-864D-9A93-C0CC69DBC253}" srcOrd="0" destOrd="0" presId="urn:microsoft.com/office/officeart/2005/8/layout/process1"/>
    <dgm:cxn modelId="{E082DA34-159E-0144-85E4-722116D01029}" type="presParOf" srcId="{B35305C0-45EA-6C40-989E-2C94B96DABEE}" destId="{95CB3069-5B07-384D-B718-DBFF6EEEAD49}" srcOrd="1" destOrd="0" presId="urn:microsoft.com/office/officeart/2005/8/layout/process1"/>
    <dgm:cxn modelId="{B7EB47A8-68F9-724E-8FD1-F820E5D19D55}" type="presParOf" srcId="{95CB3069-5B07-384D-B718-DBFF6EEEAD49}" destId="{C0EA75F5-B81A-1D4B-8858-6F100E74CD70}" srcOrd="0" destOrd="0" presId="urn:microsoft.com/office/officeart/2005/8/layout/process1"/>
    <dgm:cxn modelId="{2904FE3B-24E8-8D43-B5BC-74BD29900B1C}" type="presParOf" srcId="{B35305C0-45EA-6C40-989E-2C94B96DABEE}" destId="{D8E812E4-F7AD-5C43-B154-095B98C89625}" srcOrd="2" destOrd="0" presId="urn:microsoft.com/office/officeart/2005/8/layout/process1"/>
    <dgm:cxn modelId="{3AF073C6-7116-5845-A561-C027FFFE65B3}" type="presParOf" srcId="{B35305C0-45EA-6C40-989E-2C94B96DABEE}" destId="{CD03613A-26D7-D84A-BCF0-6FB7DE67EF4F}" srcOrd="3" destOrd="0" presId="urn:microsoft.com/office/officeart/2005/8/layout/process1"/>
    <dgm:cxn modelId="{E7642228-67CB-AC4A-979D-7EF4F94DC802}" type="presParOf" srcId="{CD03613A-26D7-D84A-BCF0-6FB7DE67EF4F}" destId="{CE2AA8E2-0F5F-CA4A-A9A9-12937A34905D}" srcOrd="0" destOrd="0" presId="urn:microsoft.com/office/officeart/2005/8/layout/process1"/>
    <dgm:cxn modelId="{9551D2DE-EE65-9C4B-9AE9-48DB522981EE}" type="presParOf" srcId="{B35305C0-45EA-6C40-989E-2C94B96DABEE}" destId="{F01CED2E-AB17-BD49-B584-B3BC20356A4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287EA-C274-864D-9A93-C0CC69DBC253}">
      <dsp:nvSpPr>
        <dsp:cNvPr id="0" name=""/>
        <dsp:cNvSpPr/>
      </dsp:nvSpPr>
      <dsp:spPr>
        <a:xfrm>
          <a:off x="5357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Linkbase creation</a:t>
          </a:r>
          <a:endParaRPr lang="en-US" sz="1800" kern="1200" dirty="0"/>
        </a:p>
      </dsp:txBody>
      <dsp:txXfrm>
        <a:off x="33499" y="347700"/>
        <a:ext cx="1545106" cy="904550"/>
      </dsp:txXfrm>
    </dsp:sp>
    <dsp:sp modelId="{95CB3069-5B07-384D-B718-DBFF6EEEAD49}">
      <dsp:nvSpPr>
        <dsp:cNvPr id="0" name=""/>
        <dsp:cNvSpPr/>
      </dsp:nvSpPr>
      <dsp:spPr>
        <a:xfrm>
          <a:off x="1766887" y="60140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>
                <a:lumMod val="75000"/>
              </a:schemeClr>
            </a:solidFill>
          </a:endParaRPr>
        </a:p>
      </dsp:txBody>
      <dsp:txXfrm>
        <a:off x="1766887" y="680832"/>
        <a:ext cx="237646" cy="238286"/>
      </dsp:txXfrm>
    </dsp:sp>
    <dsp:sp modelId="{D8E812E4-F7AD-5C43-B154-095B98C89625}">
      <dsp:nvSpPr>
        <dsp:cNvPr id="0" name=""/>
        <dsp:cNvSpPr/>
      </dsp:nvSpPr>
      <dsp:spPr>
        <a:xfrm>
          <a:off x="2247304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Link injection</a:t>
          </a:r>
          <a:endParaRPr lang="en-US" sz="1800" kern="1200" dirty="0"/>
        </a:p>
      </dsp:txBody>
      <dsp:txXfrm>
        <a:off x="2275446" y="347700"/>
        <a:ext cx="1545106" cy="904550"/>
      </dsp:txXfrm>
    </dsp:sp>
    <dsp:sp modelId="{CD03613A-26D7-D84A-BCF0-6FB7DE67EF4F}">
      <dsp:nvSpPr>
        <dsp:cNvPr id="0" name=""/>
        <dsp:cNvSpPr/>
      </dsp:nvSpPr>
      <dsp:spPr>
        <a:xfrm>
          <a:off x="4008834" y="60140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>
                <a:lumMod val="75000"/>
              </a:schemeClr>
            </a:solidFill>
          </a:endParaRPr>
        </a:p>
      </dsp:txBody>
      <dsp:txXfrm>
        <a:off x="4008834" y="680832"/>
        <a:ext cx="237646" cy="238286"/>
      </dsp:txXfrm>
    </dsp:sp>
    <dsp:sp modelId="{F01CED2E-AB17-BD49-B584-B3BC20356A46}">
      <dsp:nvSpPr>
        <dsp:cNvPr id="0" name=""/>
        <dsp:cNvSpPr/>
      </dsp:nvSpPr>
      <dsp:spPr>
        <a:xfrm>
          <a:off x="4489251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Link presentation</a:t>
          </a:r>
          <a:endParaRPr lang="en-US" sz="1800" kern="1200" dirty="0"/>
        </a:p>
      </dsp:txBody>
      <dsp:txXfrm>
        <a:off x="4517393" y="347700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AEEC7-3036-004F-9982-72EBFD527B9A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6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FMS – Filter</a:t>
            </a:r>
            <a:r>
              <a:rPr lang="en-US" baseline="0" dirty="0"/>
              <a:t> Management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9EC53-B0A6-F045-97C9-975436CD27F0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26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D56BC-4D19-994B-8F92-A62AB5D1D8CD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2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84E41-8137-9B43-8582-B43FB4E05041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485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0DD6C-6A85-DD42-B534-720313837EC9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78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5FA152-2DD0-6A40-9249-269147F9B8DA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 the use of </a:t>
            </a:r>
            <a:r>
              <a:rPr lang="ja-JP" altLang="en-GB" dirty="0"/>
              <a:t>“</a:t>
            </a:r>
            <a:r>
              <a:rPr lang="en-GB" altLang="ja-JP" dirty="0" err="1"/>
              <a:t>Opaques</a:t>
            </a:r>
            <a:r>
              <a:rPr lang="ja-JP" altLang="en-GB" dirty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424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1CE3F-835C-8F44-8D02-262A26DCE353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43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2C02A-0740-D944-9B00-3354B7A50A66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495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D02AC-E912-A04F-828A-D148F21FD80A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763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DB4AF-664C-854F-AF75-6392E010AFCC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32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8191A-664D-6448-9992-B136EB06E605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90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D8E7C-2FCF-A24A-B14F-14A6647C6B0B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182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8D238-2784-E445-8293-48DB72087FE6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923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B3F6D-8043-7746-8192-6E39B15DBF01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For many, the Web</a:t>
            </a:r>
            <a:r>
              <a:rPr lang="en-US" baseline="0" dirty="0">
                <a:cs typeface="+mn-cs"/>
              </a:rPr>
              <a:t> is their desktop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24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B3F6D-8043-7746-8192-6E39B15DBF01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For many, the Web</a:t>
            </a:r>
            <a:r>
              <a:rPr lang="en-US" baseline="0" dirty="0">
                <a:cs typeface="+mn-cs"/>
              </a:rPr>
              <a:t> </a:t>
            </a:r>
            <a:r>
              <a:rPr lang="en-US" baseline="0">
                <a:cs typeface="+mn-cs"/>
              </a:rPr>
              <a:t>is their desktop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4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FDDF6-7EBC-5F4A-B3D7-36371EC21BE6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185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C4FCB-CAFB-334D-83D2-218C4E73196B}" type="slidenum">
              <a:rPr lang="en-GB"/>
              <a:pPr>
                <a:defRPr/>
              </a:pPr>
              <a:t>46</a:t>
            </a:fld>
            <a:endParaRPr lang="en-GB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506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AB118-7961-F046-BEBC-C1AF631F3FCA}" type="slidenum">
              <a:rPr lang="en-GB"/>
              <a:pPr>
                <a:defRPr/>
              </a:pPr>
              <a:t>47</a:t>
            </a:fld>
            <a:endParaRPr lang="en-GB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9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696A14-9261-B54D-8670-81E9453F29C8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085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ABA8DC-5E4F-4042-B71F-7ABEE1DCFEC6}" type="slidenum">
              <a:rPr lang="en-GB"/>
              <a:pPr>
                <a:defRPr/>
              </a:pPr>
              <a:t>50</a:t>
            </a:fld>
            <a:endParaRPr lang="en-GB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93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9096A-8CE1-F145-92D1-779F567D6060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85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48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considerations:</a:t>
            </a:r>
          </a:p>
          <a:p>
            <a:pPr lvl="1"/>
            <a:r>
              <a:rPr lang="en-US" dirty="0"/>
              <a:t>Link types</a:t>
            </a:r>
          </a:p>
          <a:p>
            <a:pPr lvl="1"/>
            <a:r>
              <a:rPr lang="en-US" dirty="0"/>
              <a:t>Bidirectional links</a:t>
            </a:r>
          </a:p>
          <a:p>
            <a:pPr lvl="1"/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links</a:t>
            </a:r>
          </a:p>
        </p:txBody>
      </p:sp>
    </p:spTree>
    <p:extLst>
      <p:ext uri="{BB962C8B-B14F-4D97-AF65-F5344CB8AC3E}">
        <p14:creationId xmlns:p14="http://schemas.microsoft.com/office/powerpoint/2010/main" val="247335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Concentrates on Storage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000912-CE1E-5E43-B220-7E4ABAEB0AA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00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06B65-AF4E-5A4E-8F61-660781C15C1F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972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2F058-B3C6-BD43-802A-B5C91912AEEE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46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76E0D-8445-7D45-ACA4-D434E73BBBF8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5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27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F63C2-4804-2841-88D4-4CA7D4C90F98}" type="datetime1">
              <a:rPr lang="en-GB" smtClean="0"/>
              <a:t>12/11/2018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627AC-A10B-924A-9936-7861CFDC51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195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406901"/>
            <a:ext cx="11328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5768975"/>
            <a:ext cx="11328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1800044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C18A4-827A-D642-B908-78E620166BD2}" type="datetime1">
              <a:rPr lang="en-GB" smtClean="0"/>
              <a:t>12/11/2018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615C0-2670-6F43-849A-3EC8108EF9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57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75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12/11/2018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5" r:id="rId22"/>
    <p:sldLayoutId id="2147483726" r:id="rId23"/>
    <p:sldLayoutId id="214748372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A12B-249C-D24B-8D18-35DD3AC7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Dexter Storage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B802-69E0-ED41-85B3-252384FA08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5C5717-3483-E645-92A8-1D39F02C9C10}"/>
              </a:ext>
            </a:extLst>
          </p:cNvPr>
          <p:cNvGrpSpPr/>
          <p:nvPr/>
        </p:nvGrpSpPr>
        <p:grpSpPr>
          <a:xfrm>
            <a:off x="5016000" y="2030254"/>
            <a:ext cx="2160000" cy="2189350"/>
            <a:chOff x="4295775" y="2030857"/>
            <a:chExt cx="2160000" cy="21893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34EA0A-53E3-AB4C-8424-9E61D9C77BF8}"/>
                </a:ext>
              </a:extLst>
            </p:cNvPr>
            <p:cNvSpPr/>
            <p:nvPr/>
          </p:nvSpPr>
          <p:spPr>
            <a:xfrm>
              <a:off x="4295775" y="2279105"/>
              <a:ext cx="2160000" cy="970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#3346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FROM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6C9250-7394-1B4B-99A7-793E10144C39}"/>
                </a:ext>
              </a:extLst>
            </p:cNvPr>
            <p:cNvSpPr/>
            <p:nvPr/>
          </p:nvSpPr>
          <p:spPr>
            <a:xfrm>
              <a:off x="5699850" y="3072887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3DF78E-B01B-D24C-91B8-771A4126C2EC}"/>
                </a:ext>
              </a:extLst>
            </p:cNvPr>
            <p:cNvSpPr/>
            <p:nvPr/>
          </p:nvSpPr>
          <p:spPr>
            <a:xfrm>
              <a:off x="4295775" y="3249656"/>
              <a:ext cx="2160000" cy="970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#4412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TO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6EB15B-CAD1-1F4F-927F-7C23996DB4C3}"/>
                </a:ext>
              </a:extLst>
            </p:cNvPr>
            <p:cNvSpPr/>
            <p:nvPr/>
          </p:nvSpPr>
          <p:spPr>
            <a:xfrm>
              <a:off x="5699850" y="4043438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9E6BE5-0C80-6A4C-ACD4-E682EBB9AD8F}"/>
                </a:ext>
              </a:extLst>
            </p:cNvPr>
            <p:cNvSpPr txBox="1"/>
            <p:nvPr/>
          </p:nvSpPr>
          <p:spPr>
            <a:xfrm>
              <a:off x="4295775" y="2030857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noAutofit/>
            </a:bodyPr>
            <a:lstStyle/>
            <a:p>
              <a:r>
                <a:rPr lang="en-GB" sz="1600" dirty="0"/>
                <a:t>Link #9981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62FAD82-FD70-7F4B-BD75-3A403771679C}"/>
              </a:ext>
            </a:extLst>
          </p:cNvPr>
          <p:cNvGrpSpPr/>
          <p:nvPr/>
        </p:nvGrpSpPr>
        <p:grpSpPr>
          <a:xfrm>
            <a:off x="795833" y="2030254"/>
            <a:ext cx="2160000" cy="2335008"/>
            <a:chOff x="623888" y="2030254"/>
            <a:chExt cx="2160000" cy="23350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F52A41-3BF6-4D44-AD7B-B2F25BF3CF00}"/>
                </a:ext>
              </a:extLst>
            </p:cNvPr>
            <p:cNvSpPr/>
            <p:nvPr/>
          </p:nvSpPr>
          <p:spPr>
            <a:xfrm>
              <a:off x="623888" y="3285262"/>
              <a:ext cx="2160000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Content</a:t>
              </a:r>
            </a:p>
            <a:p>
              <a:endParaRPr lang="en-GB" sz="1200" dirty="0">
                <a:solidFill>
                  <a:schemeClr val="tx1"/>
                </a:solidFill>
              </a:endParaRPr>
            </a:p>
            <a:p>
              <a:r>
                <a:rPr lang="en-GB" sz="1200" dirty="0">
                  <a:solidFill>
                    <a:schemeClr val="tx1"/>
                  </a:solidFill>
                </a:rPr>
                <a:t>Lorem ipsum </a:t>
              </a:r>
              <a:r>
                <a:rPr lang="en-GB" sz="1200" dirty="0" err="1">
                  <a:solidFill>
                    <a:schemeClr val="tx1"/>
                  </a:solidFill>
                </a:rPr>
                <a:t>dolor</a:t>
              </a:r>
              <a:r>
                <a:rPr lang="en-GB" sz="1200" dirty="0">
                  <a:solidFill>
                    <a:schemeClr val="tx1"/>
                  </a:solidFill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</a:rPr>
                <a:t>consectetur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adipiscing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</a:rPr>
                <a:t>elit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A914F4-A80F-EC43-960F-E546601B0BF2}"/>
                </a:ext>
              </a:extLst>
            </p:cNvPr>
            <p:cNvSpPr/>
            <p:nvPr/>
          </p:nvSpPr>
          <p:spPr>
            <a:xfrm>
              <a:off x="623888" y="2276475"/>
              <a:ext cx="2160000" cy="1008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DE3DF5-5EB1-8A44-87F1-0DAE01F2B479}"/>
                </a:ext>
              </a:extLst>
            </p:cNvPr>
            <p:cNvSpPr/>
            <p:nvPr/>
          </p:nvSpPr>
          <p:spPr>
            <a:xfrm>
              <a:off x="1667963" y="2889656"/>
              <a:ext cx="108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D8BDDE-E5C1-9E4F-9120-4E0B8CEB42E8}"/>
                </a:ext>
              </a:extLst>
            </p:cNvPr>
            <p:cNvSpPr/>
            <p:nvPr/>
          </p:nvSpPr>
          <p:spPr>
            <a:xfrm>
              <a:off x="2027963" y="2528268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950370-4B20-984A-B875-54D725E2D680}"/>
                </a:ext>
              </a:extLst>
            </p:cNvPr>
            <p:cNvSpPr/>
            <p:nvPr/>
          </p:nvSpPr>
          <p:spPr>
            <a:xfrm>
              <a:off x="2027963" y="2707874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E144DF-CCC9-0E4D-940A-519407DE47A2}"/>
                </a:ext>
              </a:extLst>
            </p:cNvPr>
            <p:cNvSpPr txBox="1"/>
            <p:nvPr/>
          </p:nvSpPr>
          <p:spPr>
            <a:xfrm>
              <a:off x="623888" y="2030254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noAutofit/>
            </a:bodyPr>
            <a:lstStyle/>
            <a:p>
              <a:r>
                <a:rPr lang="en-GB" sz="1600" dirty="0"/>
                <a:t>Atom #3346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F2F552-16AA-A44F-93F2-35D4028DB852}"/>
                </a:ext>
              </a:extLst>
            </p:cNvPr>
            <p:cNvSpPr/>
            <p:nvPr/>
          </p:nvSpPr>
          <p:spPr>
            <a:xfrm>
              <a:off x="1155834" y="3718650"/>
              <a:ext cx="485641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9477B1-1316-784C-BEA5-DDDAEA5FB4DC}"/>
                </a:ext>
              </a:extLst>
            </p:cNvPr>
            <p:cNvCxnSpPr/>
            <p:nvPr/>
          </p:nvCxnSpPr>
          <p:spPr>
            <a:xfrm flipH="1">
              <a:off x="1398654" y="3144887"/>
              <a:ext cx="1104322" cy="57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4ACB7C-ACB5-4E49-85D1-D4328B165CD5}"/>
              </a:ext>
            </a:extLst>
          </p:cNvPr>
          <p:cNvGrpSpPr/>
          <p:nvPr/>
        </p:nvGrpSpPr>
        <p:grpSpPr>
          <a:xfrm>
            <a:off x="9236166" y="2026201"/>
            <a:ext cx="2160000" cy="2335008"/>
            <a:chOff x="8991357" y="1997485"/>
            <a:chExt cx="2160000" cy="233500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10AF52-E42F-574F-A66B-5EC20591CE7A}"/>
                </a:ext>
              </a:extLst>
            </p:cNvPr>
            <p:cNvGrpSpPr/>
            <p:nvPr/>
          </p:nvGrpSpPr>
          <p:grpSpPr>
            <a:xfrm>
              <a:off x="8991357" y="1997485"/>
              <a:ext cx="2160000" cy="2335008"/>
              <a:chOff x="623888" y="2030254"/>
              <a:chExt cx="2160000" cy="233500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D44389-E60B-DB43-B633-B487D6EF4802}"/>
                  </a:ext>
                </a:extLst>
              </p:cNvPr>
              <p:cNvSpPr/>
              <p:nvPr/>
            </p:nvSpPr>
            <p:spPr>
              <a:xfrm>
                <a:off x="623888" y="3285262"/>
                <a:ext cx="2160000" cy="10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t" anchorCtr="0"/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Content</a:t>
                </a:r>
              </a:p>
              <a:p>
                <a:endParaRPr lang="en-GB" sz="1200" dirty="0">
                  <a:solidFill>
                    <a:schemeClr val="tx1"/>
                  </a:solidFill>
                </a:endParaRPr>
              </a:p>
              <a:p>
                <a:r>
                  <a:rPr lang="en-GB" sz="1200" dirty="0" err="1">
                    <a:solidFill>
                      <a:schemeClr val="tx1"/>
                    </a:solidFill>
                  </a:rPr>
                  <a:t>Sed</a:t>
                </a:r>
                <a:r>
                  <a:rPr lang="en-GB" sz="1200" dirty="0">
                    <a:solidFill>
                      <a:schemeClr val="tx1"/>
                    </a:solidFill>
                  </a:rPr>
                  <a:t> do </a:t>
                </a:r>
                <a:r>
                  <a:rPr lang="en-GB" sz="1200" dirty="0" err="1">
                    <a:solidFill>
                      <a:schemeClr val="tx1"/>
                    </a:solidFill>
                  </a:rPr>
                  <a:t>eiusmod</a:t>
                </a:r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/>
                    </a:solidFill>
                  </a:rPr>
                  <a:t>tempor</a:t>
                </a:r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/>
                    </a:solidFill>
                  </a:rPr>
                  <a:t>incididunt</a:t>
                </a:r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/>
                    </a:solidFill>
                  </a:rPr>
                  <a:t>ut</a:t>
                </a:r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/>
                    </a:solidFill>
                  </a:rPr>
                  <a:t>labore</a:t>
                </a:r>
                <a:r>
                  <a:rPr lang="en-GB" sz="1200" dirty="0">
                    <a:solidFill>
                      <a:schemeClr val="tx1"/>
                    </a:solidFill>
                  </a:rPr>
                  <a:t> et dolore magna </a:t>
                </a:r>
                <a:r>
                  <a:rPr lang="en-GB" sz="1200" dirty="0" err="1">
                    <a:solidFill>
                      <a:schemeClr val="tx1"/>
                    </a:solidFill>
                  </a:rPr>
                  <a:t>aliqua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0163767-8455-B349-8727-5F785829A9E6}"/>
                  </a:ext>
                </a:extLst>
              </p:cNvPr>
              <p:cNvSpPr/>
              <p:nvPr/>
            </p:nvSpPr>
            <p:spPr>
              <a:xfrm>
                <a:off x="623888" y="2276475"/>
                <a:ext cx="2160000" cy="10087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t" anchorCtr="0"/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Component Info</a:t>
                </a:r>
              </a:p>
              <a:p>
                <a:r>
                  <a:rPr lang="en-GB" sz="1200" dirty="0">
                    <a:solidFill>
                      <a:schemeClr val="tx1"/>
                    </a:solidFill>
                  </a:rPr>
                  <a:t>Attributes</a:t>
                </a:r>
              </a:p>
              <a:p>
                <a:r>
                  <a:rPr lang="en-GB" sz="1200" dirty="0">
                    <a:solidFill>
                      <a:schemeClr val="tx1"/>
                    </a:solidFill>
                  </a:rPr>
                  <a:t>Presentation Spec</a:t>
                </a:r>
              </a:p>
              <a:p>
                <a:r>
                  <a:rPr lang="en-GB" sz="1200" dirty="0">
                    <a:solidFill>
                      <a:schemeClr val="tx1"/>
                    </a:solidFill>
                  </a:rPr>
                  <a:t>Anchors</a:t>
                </a:r>
              </a:p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07E8835-3BE8-6742-99B7-2A60DDB7FD2B}"/>
                  </a:ext>
                </a:extLst>
              </p:cNvPr>
              <p:cNvSpPr/>
              <p:nvPr/>
            </p:nvSpPr>
            <p:spPr>
              <a:xfrm>
                <a:off x="1667963" y="2889656"/>
                <a:ext cx="1080000" cy="36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t" anchorCtr="0"/>
              <a:lstStyle/>
              <a:p>
                <a:pPr>
                  <a:tabLst>
                    <a:tab pos="1008000" algn="r"/>
                  </a:tabLst>
                </a:pPr>
                <a:r>
                  <a:rPr lang="en-GB" sz="1200" u="sng" dirty="0">
                    <a:solidFill>
                      <a:schemeClr val="tx1"/>
                    </a:solidFill>
                  </a:rPr>
                  <a:t>id</a:t>
                </a:r>
                <a:r>
                  <a:rPr lang="en-GB" sz="1200" dirty="0">
                    <a:solidFill>
                      <a:schemeClr val="tx1"/>
                    </a:solidFill>
                  </a:rPr>
                  <a:t> 	</a:t>
                </a:r>
                <a:r>
                  <a:rPr lang="en-GB" sz="1200" u="sng" dirty="0">
                    <a:solidFill>
                      <a:schemeClr val="tx1"/>
                    </a:solidFill>
                  </a:rPr>
                  <a:t>value</a:t>
                </a:r>
              </a:p>
              <a:p>
                <a:r>
                  <a:rPr lang="en-GB" sz="1200" dirty="0">
                    <a:solidFill>
                      <a:schemeClr val="tx1"/>
                    </a:solidFill>
                  </a:rPr>
                  <a:t>#1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5CD4BDC-6BA9-B04D-996D-3017B93EB8FE}"/>
                  </a:ext>
                </a:extLst>
              </p:cNvPr>
              <p:cNvSpPr/>
              <p:nvPr/>
            </p:nvSpPr>
            <p:spPr>
              <a:xfrm>
                <a:off x="2027963" y="2528268"/>
                <a:ext cx="720000" cy="144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8FDC4A6-36A5-4C43-974F-13EBA3ADACBB}"/>
                  </a:ext>
                </a:extLst>
              </p:cNvPr>
              <p:cNvSpPr/>
              <p:nvPr/>
            </p:nvSpPr>
            <p:spPr>
              <a:xfrm>
                <a:off x="2027963" y="2707874"/>
                <a:ext cx="720000" cy="144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A0A592-FAD8-A14B-9BBE-7D3DA04DD7C9}"/>
                  </a:ext>
                </a:extLst>
              </p:cNvPr>
              <p:cNvSpPr txBox="1"/>
              <p:nvPr/>
            </p:nvSpPr>
            <p:spPr>
              <a:xfrm>
                <a:off x="623888" y="2030254"/>
                <a:ext cx="1251946" cy="246221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noAutofit/>
              </a:bodyPr>
              <a:lstStyle/>
              <a:p>
                <a:r>
                  <a:rPr lang="en-GB" sz="1600" dirty="0"/>
                  <a:t>Atom #4412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1EDFAF1-C4CA-5A48-91E7-76C29A833D70}"/>
                </a:ext>
              </a:extLst>
            </p:cNvPr>
            <p:cNvSpPr/>
            <p:nvPr/>
          </p:nvSpPr>
          <p:spPr>
            <a:xfrm>
              <a:off x="10000482" y="3863833"/>
              <a:ext cx="485641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F083FF2-C97F-C249-AE14-66889FDCD6C6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 flipH="1">
              <a:off x="10243303" y="3110139"/>
              <a:ext cx="636508" cy="75369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E0E437D7-6EB8-3C49-8F23-CF0BA80DAE74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7268308" y="2776816"/>
            <a:ext cx="1967858" cy="804584"/>
          </a:xfrm>
          <a:prstGeom prst="curvedConnector3">
            <a:avLst/>
          </a:prstGeom>
          <a:ln w="127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1886CEED-B9CE-1F46-8746-F1A6DD77F0E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7268308" y="3065603"/>
            <a:ext cx="3011933" cy="697505"/>
          </a:xfrm>
          <a:prstGeom prst="curvedConnector3">
            <a:avLst/>
          </a:prstGeom>
          <a:ln w="127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18378053-49DC-8249-9B85-13E230814483}"/>
              </a:ext>
            </a:extLst>
          </p:cNvPr>
          <p:cNvCxnSpPr>
            <a:cxnSpLocks/>
            <a:endCxn id="4" idx="3"/>
          </p:cNvCxnSpPr>
          <p:nvPr/>
        </p:nvCxnSpPr>
        <p:spPr>
          <a:xfrm rot="10800000" flipV="1">
            <a:off x="2955834" y="2614245"/>
            <a:ext cx="1973721" cy="166623"/>
          </a:xfrm>
          <a:prstGeom prst="curvedConnector3">
            <a:avLst/>
          </a:prstGeom>
          <a:ln w="127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F2ED6B37-5CAC-8F48-9626-67E03CF54FF7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 flipV="1">
            <a:off x="2919909" y="2776816"/>
            <a:ext cx="2009647" cy="292840"/>
          </a:xfrm>
          <a:prstGeom prst="curvedConnector3">
            <a:avLst/>
          </a:prstGeom>
          <a:ln w="12700">
            <a:headEnd type="oval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Hyper-G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5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560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Developed at the Technical University of Graz, Austria around 1989-1990</a:t>
            </a:r>
          </a:p>
          <a:p>
            <a:pPr marL="0" indent="0">
              <a:buNone/>
            </a:pPr>
            <a:r>
              <a:rPr lang="en-US" dirty="0"/>
              <a:t>Features:</a:t>
            </a:r>
          </a:p>
          <a:p>
            <a:pPr lvl="1"/>
            <a:r>
              <a:rPr lang="en-US" dirty="0"/>
              <a:t>Client-Server architecture (like the Web)</a:t>
            </a:r>
          </a:p>
          <a:p>
            <a:pPr lvl="1"/>
            <a:r>
              <a:rPr lang="en-US" dirty="0"/>
              <a:t>Persistent session connections (unlike the Web?)</a:t>
            </a:r>
          </a:p>
          <a:p>
            <a:pPr lvl="1"/>
            <a:r>
              <a:rPr lang="en-US" dirty="0"/>
              <a:t>First class nodes, links and anchors</a:t>
            </a:r>
          </a:p>
          <a:p>
            <a:pPr lvl="1"/>
            <a:r>
              <a:rPr lang="en-US" dirty="0"/>
              <a:t>Bi-directional links</a:t>
            </a:r>
          </a:p>
          <a:p>
            <a:pPr lvl="1"/>
            <a:r>
              <a:rPr lang="en-US" dirty="0"/>
              <a:t>Link integrity</a:t>
            </a:r>
          </a:p>
          <a:p>
            <a:pPr lvl="1"/>
            <a:r>
              <a:rPr lang="en-US" dirty="0"/>
              <a:t>A notion of composites/collections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678D0-676D-9E4C-98D0-BE970851EC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Andrews, K., </a:t>
            </a:r>
            <a:r>
              <a:rPr lang="en-GB" dirty="0" err="1"/>
              <a:t>Kappe</a:t>
            </a:r>
            <a:r>
              <a:rPr lang="en-GB" dirty="0"/>
              <a:t>, F. and Maurer, H. (1995) </a:t>
            </a:r>
            <a:r>
              <a:rPr lang="en-GB" i="1" dirty="0"/>
              <a:t>The Hyper-G Network Information System</a:t>
            </a:r>
            <a:r>
              <a:rPr lang="en-GB" dirty="0"/>
              <a:t>, Journal of Universal Computer Science, 1(4).</a:t>
            </a:r>
          </a:p>
        </p:txBody>
      </p:sp>
    </p:spTree>
    <p:extLst>
      <p:ext uri="{BB962C8B-B14F-4D97-AF65-F5344CB8AC3E}">
        <p14:creationId xmlns:p14="http://schemas.microsoft.com/office/powerpoint/2010/main" val="305496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80701" y="1773238"/>
            <a:ext cx="5830597" cy="46644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D93E1-A07B-444F-A1CB-DBA2D48957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3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link structure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00668" y="1773238"/>
            <a:ext cx="6190665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E70A7-8267-7541-B529-DEE9050DA2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65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landscape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20836" y="1773238"/>
            <a:ext cx="5950328" cy="4464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3E268-6F15-7F4B-8618-A1CBE689F6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48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client-client communications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55" r="926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9411" y="1773237"/>
            <a:ext cx="6573178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48C51-4080-4049-AC82-29D9906B4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5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Integrity</a:t>
            </a:r>
          </a:p>
        </p:txBody>
      </p:sp>
      <p:sp>
        <p:nvSpPr>
          <p:cNvPr id="120833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Hyper-G tries to maintain links such that the user is always able to follow any link that is presented to them</a:t>
            </a:r>
          </a:p>
          <a:p>
            <a:pPr lvl="1"/>
            <a:r>
              <a:rPr lang="en-US" dirty="0"/>
              <a:t>Compare with the Web: if the destination of a link goes away, the user sees 404 Not Found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Distinguishes links between documents on one server (core links) from those between documents on different servers (surface links)</a:t>
            </a:r>
          </a:p>
          <a:p>
            <a:pPr lvl="1"/>
            <a:r>
              <a:rPr lang="en-US" dirty="0"/>
              <a:t>Surface link updates propagated between servers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91E64-F756-9A4D-8BD6-DEDC920CFE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9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P-flood Algorithm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Probabilistic flooding algorithm to transmits link updates from server to server</a:t>
            </a:r>
          </a:p>
          <a:p>
            <a:pPr lvl="1"/>
            <a:r>
              <a:rPr lang="en-US" dirty="0"/>
              <a:t>Servers arranged in a ring</a:t>
            </a:r>
          </a:p>
          <a:p>
            <a:pPr lvl="1"/>
            <a:r>
              <a:rPr lang="en-US" dirty="0"/>
              <a:t>Servers send updates to their immediate successor and randomly to other servers</a:t>
            </a:r>
          </a:p>
          <a:p>
            <a:pPr lvl="1"/>
            <a:r>
              <a:rPr lang="en-US" dirty="0"/>
              <a:t>Scalable and robust</a:t>
            </a:r>
          </a:p>
          <a:p>
            <a:pPr lvl="1"/>
            <a:r>
              <a:rPr lang="en-US" dirty="0" err="1"/>
              <a:t>Parameterisable</a:t>
            </a:r>
            <a:r>
              <a:rPr lang="en-US" dirty="0"/>
              <a:t> – number of additional servers can be altered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11505" y="1773238"/>
            <a:ext cx="4912541" cy="446405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7A7B26-445C-F14A-9EDA-7C7E35E638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1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57AC-F5ED-1341-869A-754CB8E5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AACB-1557-6848-B79E-86EA20B293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Authoring support integrated into browser, and designed into protocols from outset</a:t>
            </a:r>
          </a:p>
          <a:p>
            <a:r>
              <a:rPr lang="en-US" dirty="0"/>
              <a:t>Support for collaboration</a:t>
            </a:r>
          </a:p>
          <a:p>
            <a:r>
              <a:rPr lang="en-US" dirty="0"/>
              <a:t>Early support for multimedia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1FD0-0928-2144-A0D0-F6D0816714B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Own internet protocol (HG-CSP)</a:t>
            </a:r>
          </a:p>
          <a:p>
            <a:r>
              <a:rPr lang="en-US" dirty="0"/>
              <a:t>Own markup language (HTF)</a:t>
            </a:r>
          </a:p>
          <a:p>
            <a:r>
              <a:rPr lang="en-US" dirty="0"/>
              <a:t>Own browser (and other tools) (Harmony) - though simple browsing through a web browser too</a:t>
            </a:r>
          </a:p>
          <a:p>
            <a:endParaRPr lang="en-US" dirty="0"/>
          </a:p>
          <a:p>
            <a:r>
              <a:rPr lang="en-US" dirty="0"/>
              <a:t>Flooding algorithm would probably not scale to the Web</a:t>
            </a:r>
            <a:br>
              <a:rPr lang="en-US" dirty="0"/>
            </a:br>
            <a:r>
              <a:rPr lang="en-US" dirty="0"/>
              <a:t>(but some similarities with peer-to-peer approaches like distributed hash tables)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51CA5-099E-7B4E-9FD3-0C2E9159C2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93E279-9DE5-674F-A8D5-7B04E3B363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36A1DD-FD0F-C244-B409-D9C35F4875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1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Open Hypermedia and the Web</a:t>
            </a:r>
          </a:p>
        </p:txBody>
      </p:sp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  <a:p>
            <a:r>
              <a:rPr lang="en-US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64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6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22881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Developed at the University of Southampton around 1989</a:t>
            </a:r>
          </a:p>
          <a:p>
            <a:pPr lvl="1"/>
            <a:r>
              <a:rPr lang="en-US" dirty="0"/>
              <a:t>Originally designed for use with read-only media (laser discs and later CD-ROMs)</a:t>
            </a:r>
          </a:p>
          <a:p>
            <a:pPr lvl="1"/>
            <a:r>
              <a:rPr lang="en-US" dirty="0"/>
              <a:t>Originally designed as a desktop-based system, later expanded to a distributed system</a:t>
            </a:r>
          </a:p>
          <a:p>
            <a:pPr lvl="1"/>
            <a:r>
              <a:rPr lang="en-US" dirty="0"/>
              <a:t>Informed </a:t>
            </a:r>
            <a:r>
              <a:rPr lang="en-US"/>
              <a:t>much subsequent </a:t>
            </a:r>
            <a:r>
              <a:rPr lang="en-US" dirty="0"/>
              <a:t>work within ECS: DLS, COHSE,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0FE00-C611-BC49-BB6A-619402921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478387"/>
          </a:xfrm>
        </p:spPr>
        <p:txBody>
          <a:bodyPr/>
          <a:lstStyle/>
          <a:p>
            <a:r>
              <a:rPr lang="en-GB" dirty="0"/>
              <a:t>Fountain, A., Hall, W., Heath, I. and Davis, H. (1990). </a:t>
            </a:r>
            <a:r>
              <a:rPr lang="en-GB" i="1" dirty="0"/>
              <a:t>MICROCOSM: an open model for hypermedia with dynamic linking</a:t>
            </a:r>
            <a:r>
              <a:rPr lang="en-GB" dirty="0"/>
              <a:t>. Proceedings of ECHT90. pp. 298-311.</a:t>
            </a:r>
          </a:p>
        </p:txBody>
      </p:sp>
    </p:spTree>
    <p:extLst>
      <p:ext uri="{BB962C8B-B14F-4D97-AF65-F5344CB8AC3E}">
        <p14:creationId xmlns:p14="http://schemas.microsoft.com/office/powerpoint/2010/main" val="373587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Microcosm client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04903" y="1773238"/>
            <a:ext cx="7782194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212A-03C1-3E44-A2EE-EB20B3F570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20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Microcosm architecture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4EAAE-57FD-A842-9819-27BEF2EB00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3" descr="imag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753" y="1773946"/>
            <a:ext cx="4392141" cy="453477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29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Microcosm universal viewer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3390900" y="2246313"/>
            <a:ext cx="5410200" cy="35179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8877F-FA9C-2C4C-82FC-F41586C765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30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9EE35AB-5971-374E-BE96-752AE4E213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1115" t="-2924" r="-12836" b="-2814"/>
          <a:stretch/>
        </p:blipFill>
        <p:spPr>
          <a:xfrm>
            <a:off x="6167439" y="0"/>
            <a:ext cx="6024562" cy="6858000"/>
          </a:xfrm>
          <a:solidFill>
            <a:schemeClr val="bg1"/>
          </a:solidFill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Microcosm architecture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10F57-F9E9-694B-A3F3-AACBDF90DD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Central notion of a filter</a:t>
            </a:r>
          </a:p>
          <a:p>
            <a:pPr lvl="1"/>
            <a:r>
              <a:rPr lang="en-GB" dirty="0"/>
              <a:t>Services that generate or manipulate links</a:t>
            </a:r>
          </a:p>
          <a:p>
            <a:pPr lvl="1"/>
            <a:r>
              <a:rPr lang="en-GB" dirty="0"/>
              <a:t>Organised into chains</a:t>
            </a:r>
          </a:p>
        </p:txBody>
      </p:sp>
    </p:spTree>
    <p:extLst>
      <p:ext uri="{BB962C8B-B14F-4D97-AF65-F5344CB8AC3E}">
        <p14:creationId xmlns:p14="http://schemas.microsoft.com/office/powerpoint/2010/main" val="2958339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048000" y="1922463"/>
            <a:ext cx="6096000" cy="41656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EB59CC-D8E1-CC4B-AD7B-A5B6E3DD4A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03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Specific, Local and Generic Links</a:t>
            </a:r>
          </a:p>
        </p:txBody>
      </p:sp>
      <p:sp>
        <p:nvSpPr>
          <p:cNvPr id="3481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/>
              <a:t>Source anchor of a link is not embedded in the source document, but its position(s) is described in the </a:t>
            </a:r>
            <a:r>
              <a:rPr lang="en-US" dirty="0" err="1"/>
              <a:t>linkbase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048A4-AE18-4C43-815A-7A9CFA2DF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9" name="Picture 3" descr="imag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811" y="2673350"/>
            <a:ext cx="6512377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522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4DA7-48BD-5B40-AFB2-16199FF3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8B0A3-F00C-3C47-8FA7-762E5FBFF1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Rich model of linking </a:t>
            </a:r>
            <a:br>
              <a:rPr lang="en-US" dirty="0"/>
            </a:br>
            <a:r>
              <a:rPr lang="en-US" dirty="0"/>
              <a:t>(generic links, n-</a:t>
            </a:r>
            <a:r>
              <a:rPr lang="en-US" dirty="0" err="1"/>
              <a:t>ary</a:t>
            </a:r>
            <a:r>
              <a:rPr lang="en-US" dirty="0"/>
              <a:t> links,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Flexible document processing </a:t>
            </a:r>
            <a:br>
              <a:rPr lang="en-US" dirty="0"/>
            </a:br>
            <a:r>
              <a:rPr lang="en-US" dirty="0"/>
              <a:t>(multiple </a:t>
            </a:r>
            <a:r>
              <a:rPr lang="en-US" dirty="0" err="1"/>
              <a:t>linkbases</a:t>
            </a:r>
            <a:r>
              <a:rPr lang="en-US" dirty="0"/>
              <a:t>)</a:t>
            </a:r>
          </a:p>
          <a:p>
            <a:r>
              <a:rPr lang="en-US" dirty="0"/>
              <a:t>Integration with third-party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3E6D8-8B30-0645-9D25-187B1D01FBA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  <a:p>
            <a:r>
              <a:rPr lang="en-US" dirty="0"/>
              <a:t>Distribution not intended from the outset</a:t>
            </a:r>
          </a:p>
          <a:p>
            <a:r>
              <a:rPr lang="en-US" dirty="0"/>
              <a:t>Arguably, no native document format</a:t>
            </a:r>
          </a:p>
          <a:p>
            <a:r>
              <a:rPr lang="en-US" dirty="0"/>
              <a:t>No support for link integrity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AA002-4C1A-CE45-B6F1-2385A990FD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1E8EA5-F8E3-7C43-9E35-F0FD92C648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047885-5769-4345-B90D-FFEEA820C0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75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Hypermedia Protocol</a:t>
            </a:r>
          </a:p>
        </p:txBody>
      </p:sp>
    </p:spTree>
    <p:extLst>
      <p:ext uri="{BB962C8B-B14F-4D97-AF65-F5344CB8AC3E}">
        <p14:creationId xmlns:p14="http://schemas.microsoft.com/office/powerpoint/2010/main" val="391315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Open Hypermedia?</a:t>
            </a:r>
          </a:p>
        </p:txBody>
      </p:sp>
      <p:sp>
        <p:nvSpPr>
          <p:cNvPr id="2048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/>
              <a:t>An open system generally implies that: </a:t>
            </a:r>
          </a:p>
          <a:p>
            <a:pPr lvl="1"/>
            <a:r>
              <a:rPr lang="en-GB" dirty="0"/>
              <a:t>There is some interface by which third party programs may access the functionality of the system. </a:t>
            </a:r>
          </a:p>
          <a:p>
            <a:pPr lvl="1"/>
            <a:r>
              <a:rPr lang="en-GB" dirty="0"/>
              <a:t>The system may be accessed from applications on heterogeneous architectures.</a:t>
            </a:r>
          </a:p>
          <a:p>
            <a:pPr lvl="1"/>
            <a:endParaRPr lang="en-GB" dirty="0"/>
          </a:p>
          <a:p>
            <a:pPr marL="90000" indent="0">
              <a:buNone/>
            </a:pPr>
            <a:r>
              <a:rPr lang="en-GB" dirty="0"/>
              <a:t>Open hypermedia: hypertext features present within whole environment</a:t>
            </a:r>
          </a:p>
          <a:p>
            <a:pPr lvl="1"/>
            <a:r>
              <a:rPr lang="en-GB" dirty="0"/>
              <a:t>Links and anchors are kept separately from documents</a:t>
            </a:r>
          </a:p>
          <a:p>
            <a:pPr lvl="1"/>
            <a:r>
              <a:rPr lang="en-GB" dirty="0" err="1"/>
              <a:t>Linkbases</a:t>
            </a:r>
            <a:r>
              <a:rPr lang="en-GB" dirty="0"/>
              <a:t> and Link Services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943EE-D3A8-AD4C-A3D0-9B55585B74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6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 Hypermedia Protocol</a:t>
            </a:r>
          </a:p>
        </p:txBody>
      </p:sp>
      <p:sp>
        <p:nvSpPr>
          <p:cNvPr id="5017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Initially a naïve attempt to </a:t>
            </a:r>
            <a:r>
              <a:rPr lang="ja-JP" altLang="en-GB" dirty="0"/>
              <a:t>“</a:t>
            </a:r>
            <a:r>
              <a:rPr lang="en-GB" altLang="ja-JP" dirty="0"/>
              <a:t>shim</a:t>
            </a:r>
            <a:r>
              <a:rPr lang="ja-JP" altLang="en-GB" dirty="0"/>
              <a:t>”</a:t>
            </a:r>
            <a:r>
              <a:rPr lang="en-GB" altLang="ja-JP" dirty="0"/>
              <a:t> existing </a:t>
            </a:r>
            <a:r>
              <a:rPr lang="en-GB" altLang="ja-JP" dirty="0" err="1"/>
              <a:t>linkservers</a:t>
            </a:r>
            <a:r>
              <a:rPr lang="en-GB" altLang="ja-JP" dirty="0"/>
              <a:t> so that they could be used by standard client integrations</a:t>
            </a:r>
            <a:endParaRPr lang="en-GB" dirty="0"/>
          </a:p>
          <a:p>
            <a:pPr lvl="1"/>
            <a:r>
              <a:rPr lang="en-GB" dirty="0"/>
              <a:t>An early realization by the community that writing clients is far harder (and less interesting) than writing servers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OHP formed the basis for later integration efforts (FOHM)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C38F4-08AB-F041-9BB1-EB1FC0B9E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478387"/>
          </a:xfrm>
        </p:spPr>
        <p:txBody>
          <a:bodyPr/>
          <a:lstStyle/>
          <a:p>
            <a:r>
              <a:rPr lang="en-GB" dirty="0"/>
              <a:t>Reich, S., Will, U.K., </a:t>
            </a:r>
            <a:r>
              <a:rPr lang="en-GB" dirty="0" err="1"/>
              <a:t>Nürnberg</a:t>
            </a:r>
            <a:r>
              <a:rPr lang="en-GB" dirty="0"/>
              <a:t>, P., Davis, H.C., </a:t>
            </a:r>
            <a:r>
              <a:rPr lang="en-GB" dirty="0" err="1"/>
              <a:t>Grønbæk</a:t>
            </a:r>
            <a:r>
              <a:rPr lang="en-GB" dirty="0"/>
              <a:t>, K, Millard, D.E. and </a:t>
            </a:r>
            <a:r>
              <a:rPr lang="en-GB" dirty="0" err="1"/>
              <a:t>Haake</a:t>
            </a:r>
            <a:r>
              <a:rPr lang="en-GB" dirty="0"/>
              <a:t>, J.M. (1999) </a:t>
            </a:r>
            <a:r>
              <a:rPr lang="en-GB" i="1" dirty="0"/>
              <a:t>Addressing interoperability in open hypermedia: the design of the Open Hypermedia Protocol</a:t>
            </a:r>
            <a:r>
              <a:rPr lang="en-GB" dirty="0"/>
              <a:t>. New Review of Hypermedia and Multimedia 5(1), pp. 207-248.</a:t>
            </a:r>
          </a:p>
        </p:txBody>
      </p:sp>
    </p:spTree>
    <p:extLst>
      <p:ext uri="{BB962C8B-B14F-4D97-AF65-F5344CB8AC3E}">
        <p14:creationId xmlns:p14="http://schemas.microsoft.com/office/powerpoint/2010/main" val="9029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OHP Architecture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54C3-6F5B-8A46-B318-34712126D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3" descr="pro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4" y="1765464"/>
            <a:ext cx="5185122" cy="46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356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OHP Data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7B39D-34A9-5A43-ABA2-45F7819490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4275" name="Object 4"/>
          <p:cNvGraphicFramePr>
            <a:graphicFrameLocks noChangeAspect="1"/>
          </p:cNvGraphicFramePr>
          <p:nvPr/>
        </p:nvGraphicFramePr>
        <p:xfrm>
          <a:off x="2590800" y="2209801"/>
          <a:ext cx="7543800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4" imgW="4629912" imgH="2028444" progId="Word.Picture.8">
                  <p:embed/>
                </p:oleObj>
              </mc:Choice>
              <mc:Fallback>
                <p:oleObj r:id="rId4" imgW="4629912" imgH="2028444" progId="Word.Picture.8">
                  <p:embed/>
                  <p:pic>
                    <p:nvPicPr>
                      <p:cNvPr id="542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1"/>
                        <a:ext cx="7543800" cy="330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544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 </a:t>
            </a:r>
            <a:r>
              <a:rPr lang="en-GB" dirty="0" err="1"/>
              <a:t>Specifiers</a:t>
            </a:r>
            <a:r>
              <a:rPr lang="en-GB" dirty="0"/>
              <a:t> (</a:t>
            </a:r>
            <a:r>
              <a:rPr lang="en-GB" dirty="0" err="1"/>
              <a:t>LocSpecs</a:t>
            </a:r>
            <a:r>
              <a:rPr lang="en-GB" dirty="0"/>
              <a:t>)</a:t>
            </a:r>
          </a:p>
        </p:txBody>
      </p:sp>
      <p:sp>
        <p:nvSpPr>
          <p:cNvPr id="5632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Used to indicate anchor positions: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LocSpec</a:t>
            </a:r>
            <a:r>
              <a:rPr lang="en-GB" dirty="0"/>
              <a:t> ::= {	\</a:t>
            </a:r>
            <a:r>
              <a:rPr lang="en-GB" dirty="0" err="1"/>
              <a:t>ContentType</a:t>
            </a:r>
            <a:r>
              <a:rPr lang="en-GB" dirty="0"/>
              <a:t> </a:t>
            </a:r>
            <a:r>
              <a:rPr lang="en-GB" dirty="0" err="1"/>
              <a:t>MimeType</a:t>
            </a:r>
            <a:br>
              <a:rPr lang="en-GB" dirty="0"/>
            </a:br>
            <a:r>
              <a:rPr lang="en-GB" dirty="0"/>
              <a:t>		\Content MIME-encoded text string</a:t>
            </a:r>
            <a:br>
              <a:rPr lang="en-GB" dirty="0"/>
            </a:br>
            <a:r>
              <a:rPr lang="en-GB" dirty="0"/>
              <a:t>		\Count [Comma separated list of numbers]</a:t>
            </a:r>
            <a:br>
              <a:rPr lang="en-GB" dirty="0"/>
            </a:br>
            <a:r>
              <a:rPr lang="en-GB" dirty="0"/>
              <a:t>		\</a:t>
            </a:r>
            <a:r>
              <a:rPr lang="en-GB" dirty="0" err="1"/>
              <a:t>ReverseCount</a:t>
            </a:r>
            <a:r>
              <a:rPr lang="en-GB" dirty="0"/>
              <a:t> [Comma separated list of numbers] </a:t>
            </a:r>
            <a:br>
              <a:rPr lang="en-GB" dirty="0"/>
            </a:br>
            <a:r>
              <a:rPr lang="en-GB" dirty="0"/>
              <a:t>		\Name [Mime encoded text string]</a:t>
            </a:r>
            <a:br>
              <a:rPr lang="en-GB" dirty="0"/>
            </a:br>
            <a:r>
              <a:rPr lang="en-GB" dirty="0"/>
              <a:t>		\Script [Viewer Executable Script]	} 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A9E43-37BE-7541-97F3-904574DA56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37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6246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Used in several demos and prototypes</a:t>
            </a:r>
          </a:p>
          <a:p>
            <a:r>
              <a:rPr lang="en-GB" dirty="0"/>
              <a:t>Commonly-accepted data model</a:t>
            </a:r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20ED0-3E5F-8A49-8FD8-3EBB9D3683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Shim architecture was naïve</a:t>
            </a:r>
            <a:br>
              <a:rPr lang="en-GB" dirty="0"/>
            </a:br>
            <a:r>
              <a:rPr lang="en-GB" dirty="0"/>
              <a:t>(expensive to implement)</a:t>
            </a:r>
          </a:p>
          <a:p>
            <a:r>
              <a:rPr lang="en-GB" dirty="0"/>
              <a:t>High message overhead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2CF9F-3EFB-D044-8FFC-0CFF9FDB4F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EDCE2-C7E5-9E41-AA12-00418D8467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32DF26-09DB-084D-A1D0-CEDC18EFA9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934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33" b="7833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Integrity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http://www.flickr.com/photos/andreaswinterer/2460423132/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31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 Integrity</a:t>
            </a:r>
          </a:p>
        </p:txBody>
      </p:sp>
      <p:sp>
        <p:nvSpPr>
          <p:cNvPr id="6144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endpoint of a link (source or destination) needs to define:</a:t>
            </a:r>
          </a:p>
          <a:p>
            <a:pPr lvl="1"/>
            <a:r>
              <a:rPr lang="en-GB" dirty="0"/>
              <a:t>a node </a:t>
            </a:r>
          </a:p>
          <a:p>
            <a:pPr lvl="1"/>
            <a:r>
              <a:rPr lang="en-GB" dirty="0"/>
              <a:t>(optionally) a position within a node (</a:t>
            </a:r>
            <a:r>
              <a:rPr lang="en-GB" dirty="0" err="1"/>
              <a:t>locspec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If an endpoint fails to resolve to the place intended by the author, then it (and the link) is broken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Two types of link integrity failure:</a:t>
            </a:r>
          </a:p>
          <a:p>
            <a:pPr lvl="1"/>
            <a:r>
              <a:rPr lang="en-GB" dirty="0"/>
              <a:t>Dangling link</a:t>
            </a:r>
          </a:p>
          <a:p>
            <a:pPr lvl="1"/>
            <a:r>
              <a:rPr lang="en-GB" dirty="0"/>
              <a:t>Content reference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B6439-0144-0A4C-AE7A-1027B2E03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68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Dangling Link Problem</a:t>
            </a:r>
          </a:p>
        </p:txBody>
      </p:sp>
      <p:sp>
        <p:nvSpPr>
          <p:cNvPr id="4403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Occurs when an endpoint refers to an invalid node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Commonly the result of a node being moved or deleted</a:t>
            </a:r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A32E29-61E3-9345-96E8-ECB10F8B2C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Possible mitigations:</a:t>
            </a:r>
          </a:p>
          <a:p>
            <a:pPr lvl="1"/>
            <a:r>
              <a:rPr lang="en-GB" dirty="0"/>
              <a:t>Responsibility of link creators </a:t>
            </a:r>
            <a:br>
              <a:rPr lang="en-GB" dirty="0"/>
            </a:br>
            <a:r>
              <a:rPr lang="en-GB" dirty="0"/>
              <a:t>(fine them if they don’</a:t>
            </a:r>
            <a:r>
              <a:rPr lang="en-GB" altLang="ja-JP" dirty="0"/>
              <a:t>t keep them up to date?)</a:t>
            </a:r>
            <a:endParaRPr lang="en-GB" dirty="0"/>
          </a:p>
          <a:p>
            <a:pPr lvl="1"/>
            <a:r>
              <a:rPr lang="en-GB" dirty="0"/>
              <a:t>Don’t allows links to things that move</a:t>
            </a:r>
          </a:p>
          <a:p>
            <a:pPr lvl="1"/>
            <a:r>
              <a:rPr lang="en-GB" dirty="0"/>
              <a:t>Forward references</a:t>
            </a:r>
          </a:p>
          <a:p>
            <a:pPr lvl="1"/>
            <a:r>
              <a:rPr lang="en-GB" dirty="0"/>
              <a:t>Guaranteed names (PURL servers, DMS)</a:t>
            </a:r>
          </a:p>
          <a:p>
            <a:pPr lvl="1"/>
            <a:r>
              <a:rPr lang="en-GB" dirty="0"/>
              <a:t>The Hyper-G approach</a:t>
            </a:r>
          </a:p>
          <a:p>
            <a:pPr lvl="1"/>
            <a:r>
              <a:rPr lang="en-GB" dirty="0"/>
              <a:t>Link integrity checking agent (Spider)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DE77-7D5D-8C4B-BBFF-A228EA258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Content Reference Problem</a:t>
            </a:r>
          </a:p>
        </p:txBody>
      </p:sp>
      <p:sp>
        <p:nvSpPr>
          <p:cNvPr id="4608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Occurs when an endpoint refers to a valid node, but to an incorrect location within that node</a:t>
            </a:r>
          </a:p>
          <a:p>
            <a:pPr marL="0" indent="0">
              <a:buNone/>
            </a:pPr>
            <a:r>
              <a:rPr lang="en-GB" dirty="0"/>
              <a:t>Commonly the result of changes/updates to the content of a node that are not reflected in links to that node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6CC15E-06B2-4842-874D-805E35309E1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Possible mitigations:</a:t>
            </a:r>
          </a:p>
          <a:p>
            <a:pPr lvl="1"/>
            <a:r>
              <a:rPr lang="en-GB" dirty="0"/>
              <a:t>The publishing model – editing creates new resources</a:t>
            </a:r>
          </a:p>
          <a:p>
            <a:pPr lvl="1"/>
            <a:r>
              <a:rPr lang="en-GB" dirty="0"/>
              <a:t>Manual link editor</a:t>
            </a:r>
          </a:p>
          <a:p>
            <a:pPr lvl="1"/>
            <a:r>
              <a:rPr lang="en-GB" dirty="0"/>
              <a:t>Link service-aware editing tools</a:t>
            </a:r>
          </a:p>
          <a:p>
            <a:pPr lvl="1"/>
            <a:r>
              <a:rPr lang="en-GB" dirty="0"/>
              <a:t>Just-in-time link repairs</a:t>
            </a:r>
          </a:p>
          <a:p>
            <a:pPr lvl="1"/>
            <a:r>
              <a:rPr lang="en-GB" dirty="0"/>
              <a:t>Express specific link positions using queries</a:t>
            </a:r>
          </a:p>
          <a:p>
            <a:pPr lvl="1"/>
            <a:r>
              <a:rPr lang="en-GB" dirty="0"/>
              <a:t>Avoid specific links/anchors</a:t>
            </a:r>
          </a:p>
          <a:p>
            <a:pPr lvl="1"/>
            <a:r>
              <a:rPr lang="en-GB" dirty="0"/>
              <a:t>Versioning</a:t>
            </a:r>
          </a:p>
          <a:p>
            <a:pPr lvl="1"/>
            <a:r>
              <a:rPr lang="en-GB" dirty="0"/>
              <a:t>Use of diff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71780-79BA-324A-AB63-14F864463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Responsible link owner or responsible system?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Don’</a:t>
            </a:r>
            <a:r>
              <a:rPr lang="en-GB" altLang="ja-JP" dirty="0"/>
              <a:t>t bother: the Californian approach – it’s a social issue.</a:t>
            </a:r>
            <a:endParaRPr lang="en-GB" dirty="0"/>
          </a:p>
          <a:p>
            <a:r>
              <a:rPr lang="en-GB" dirty="0"/>
              <a:t>Avoid the problem: use declarative link definitions</a:t>
            </a:r>
          </a:p>
          <a:p>
            <a:r>
              <a:rPr lang="en-GB" dirty="0"/>
              <a:t>Loosely coupled: give the author tools to sort the problem if they want</a:t>
            </a:r>
          </a:p>
          <a:p>
            <a:r>
              <a:rPr lang="en-GB" dirty="0"/>
              <a:t>Automated link repairs: just-in-time</a:t>
            </a:r>
          </a:p>
          <a:p>
            <a:r>
              <a:rPr lang="en-GB" dirty="0"/>
              <a:t>Tightly coupled: the Germanic approach – don’</a:t>
            </a:r>
            <a:r>
              <a:rPr lang="en-GB" altLang="ja-JP" dirty="0"/>
              <a:t>t let users have this freedom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50F836-D20F-A94E-A179-D44CA8D41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Open Hypermedia?</a:t>
            </a:r>
          </a:p>
        </p:txBody>
      </p:sp>
      <p:sp>
        <p:nvSpPr>
          <p:cNvPr id="2252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Open Hypermedia Systems are open with respect to:</a:t>
            </a:r>
          </a:p>
          <a:p>
            <a:pPr lvl="1"/>
            <a:r>
              <a:rPr lang="en-GB" dirty="0"/>
              <a:t>Applications</a:t>
            </a:r>
          </a:p>
          <a:p>
            <a:pPr lvl="1"/>
            <a:r>
              <a:rPr lang="en-GB" dirty="0"/>
              <a:t>Data formats</a:t>
            </a:r>
          </a:p>
          <a:p>
            <a:pPr lvl="1"/>
            <a:r>
              <a:rPr lang="en-GB" dirty="0"/>
              <a:t>Functionality (configurable and extensible)</a:t>
            </a:r>
          </a:p>
          <a:p>
            <a:pPr lvl="1"/>
            <a:r>
              <a:rPr lang="en-GB" dirty="0"/>
              <a:t>Other OHS systems</a:t>
            </a:r>
          </a:p>
          <a:p>
            <a:pPr lvl="1"/>
            <a:r>
              <a:rPr lang="en-GB" dirty="0"/>
              <a:t>Platforms</a:t>
            </a:r>
          </a:p>
          <a:p>
            <a:pPr lvl="1"/>
            <a:r>
              <a:rPr lang="en-GB" dirty="0"/>
              <a:t>Users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4A898-6389-1F46-A55D-83A0CF792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54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7194" b="719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Adapting to the Web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8E4A4B-02EF-8C48-9E5B-9490E62D6D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26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runner-up prize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If Microcosm and Hyper-G were so good, </a:t>
            </a:r>
            <a:br>
              <a:rPr lang="en-US" sz="2400" dirty="0"/>
            </a:br>
            <a:r>
              <a:rPr lang="en-US" sz="2400" dirty="0"/>
              <a:t>why are we not all using them?</a:t>
            </a:r>
          </a:p>
          <a:p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D7FD5-AFC3-ED49-B337-B4C421AC2C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 Hypertext on the Web</a:t>
            </a:r>
          </a:p>
        </p:txBody>
      </p:sp>
      <p:sp>
        <p:nvSpPr>
          <p:cNvPr id="6656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lost the goal of hypertext across the entire desktop – is this still important?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055AB8-F1B8-274C-9C77-BC5307816F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716" r="2327" b="3910"/>
          <a:stretch/>
        </p:blipFill>
        <p:spPr>
          <a:xfrm>
            <a:off x="1775520" y="2688315"/>
            <a:ext cx="3762298" cy="219374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3709086"/>
            <a:ext cx="3611612" cy="2642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72" y="2412941"/>
            <a:ext cx="3539604" cy="2589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081" y="3493062"/>
            <a:ext cx="3524413" cy="25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3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 Hypertext on the Web</a:t>
            </a:r>
          </a:p>
        </p:txBody>
      </p:sp>
      <p:sp>
        <p:nvSpPr>
          <p:cNvPr id="6656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HTML/DOM (and browsers) do not allow easy control of anchor positions</a:t>
            </a:r>
          </a:p>
          <a:p>
            <a:pPr lvl="1"/>
            <a:r>
              <a:rPr lang="en-GB" dirty="0"/>
              <a:t>Still possible to separate links and annotations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209E90-EA1C-B747-B60E-FEA1E23724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048000" y="3861048"/>
          <a:ext cx="6096000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5304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Linkbase Creation</a:t>
            </a:r>
          </a:p>
        </p:txBody>
      </p:sp>
      <p:sp>
        <p:nvSpPr>
          <p:cNvPr id="6860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Theming technology extracts key phrases from documents based on location and frequency</a:t>
            </a:r>
          </a:p>
          <a:p>
            <a:pPr lvl="1"/>
            <a:r>
              <a:rPr lang="en-GB" dirty="0"/>
              <a:t>Create generic links to those documents based on the extracted themes</a:t>
            </a:r>
          </a:p>
          <a:p>
            <a:pPr lvl="1"/>
            <a:r>
              <a:rPr lang="en-GB" dirty="0"/>
              <a:t>Interactive </a:t>
            </a:r>
            <a:r>
              <a:rPr lang="en-GB" dirty="0" err="1"/>
              <a:t>linkbase</a:t>
            </a:r>
            <a:r>
              <a:rPr lang="en-GB" dirty="0"/>
              <a:t> editor tool deletes the unwanted links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Effectively turning a search engine index into a </a:t>
            </a:r>
            <a:r>
              <a:rPr lang="en-GB" dirty="0" err="1"/>
              <a:t>linkbase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0D9CD-AC13-0446-9373-A119AA917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40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590F-AFEB-4E44-8C9D-983383EE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C96D-7365-D641-9F61-4C86DDBAB0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5032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Links can be added at different times in the document retrieval process</a:t>
            </a:r>
          </a:p>
          <a:p>
            <a:endParaRPr lang="en-GB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1AA45200-E818-A244-B5ED-C37264A6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9185" y="3465262"/>
            <a:ext cx="1079500" cy="1079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89992F9-066D-F741-BBC5-A92F50591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5822" y="3465262"/>
            <a:ext cx="1080000" cy="1080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1CCC672-09BC-5D46-BFEB-5F634AF06272}"/>
              </a:ext>
            </a:extLst>
          </p:cNvPr>
          <p:cNvGrpSpPr/>
          <p:nvPr/>
        </p:nvGrpSpPr>
        <p:grpSpPr>
          <a:xfrm>
            <a:off x="1010480" y="2978204"/>
            <a:ext cx="1678616" cy="1566558"/>
            <a:chOff x="1672684" y="2753421"/>
            <a:chExt cx="1678616" cy="156655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CF55216-B15C-8140-BE67-080F2D40A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72684" y="2753421"/>
              <a:ext cx="1080000" cy="10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C86384C-BDD2-DC4D-96BA-16D5298EE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42499" y="2996700"/>
              <a:ext cx="1080000" cy="10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5A7AC64-C1E1-3A48-A154-245495406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1300" y="3239979"/>
              <a:ext cx="1080000" cy="1080000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E8FD78AF-83D4-6D4C-A9DE-0C3A1C3AF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2459" y="3465262"/>
            <a:ext cx="1080000" cy="1080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BA3AD3-7FCC-AB42-91EA-212D9A322BC8}"/>
              </a:ext>
            </a:extLst>
          </p:cNvPr>
          <p:cNvCxnSpPr>
            <a:stCxn id="12" idx="3"/>
            <a:endCxn id="7" idx="1"/>
          </p:cNvCxnSpPr>
          <p:nvPr/>
        </p:nvCxnSpPr>
        <p:spPr>
          <a:xfrm>
            <a:off x="5332459" y="4005262"/>
            <a:ext cx="15633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7AD8E0-72ED-DB43-8897-61378EF8C9A8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7975822" y="4005012"/>
            <a:ext cx="1563363" cy="2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5C4533-B47F-7448-AF73-D4BEF0C1F2E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2689096" y="4004762"/>
            <a:ext cx="1563363" cy="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0C68A65-B3D1-594E-A474-69D350D1920F}"/>
              </a:ext>
            </a:extLst>
          </p:cNvPr>
          <p:cNvSpPr txBox="1"/>
          <p:nvPr/>
        </p:nvSpPr>
        <p:spPr>
          <a:xfrm>
            <a:off x="1117833" y="4756841"/>
            <a:ext cx="1571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Georgia"/>
              </a:rPr>
              <a:t>batch process</a:t>
            </a:r>
          </a:p>
          <a:p>
            <a:pPr algn="ctr"/>
            <a:r>
              <a:rPr lang="en-US" sz="1600" dirty="0">
                <a:cs typeface="Georgia"/>
              </a:rPr>
              <a:t>documents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2CEEDA-E683-BD4B-A13F-F1258B4F9C7F}"/>
              </a:ext>
            </a:extLst>
          </p:cNvPr>
          <p:cNvSpPr txBox="1"/>
          <p:nvPr/>
        </p:nvSpPr>
        <p:spPr>
          <a:xfrm>
            <a:off x="4012438" y="4756841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Georgia"/>
              </a:rPr>
              <a:t>on demand </a:t>
            </a:r>
          </a:p>
          <a:p>
            <a:pPr algn="ctr"/>
            <a:r>
              <a:rPr lang="en-US" sz="1600" dirty="0">
                <a:cs typeface="Georgia"/>
              </a:rPr>
              <a:t>by web server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82FC00-FC6B-E047-940B-76CDCCF656AC}"/>
              </a:ext>
            </a:extLst>
          </p:cNvPr>
          <p:cNvSpPr txBox="1"/>
          <p:nvPr/>
        </p:nvSpPr>
        <p:spPr>
          <a:xfrm>
            <a:off x="6897854" y="4753008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Georgia"/>
              </a:rPr>
              <a:t>in proxy </a:t>
            </a:r>
            <a:br>
              <a:rPr lang="en-US" sz="1600" dirty="0">
                <a:cs typeface="Georgia"/>
              </a:rPr>
            </a:br>
            <a:r>
              <a:rPr lang="en-US" sz="1600" dirty="0">
                <a:cs typeface="Georgia"/>
              </a:rPr>
              <a:t>server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D7390E-C0C8-0140-9063-7347C49518C3}"/>
              </a:ext>
            </a:extLst>
          </p:cNvPr>
          <p:cNvSpPr txBox="1"/>
          <p:nvPr/>
        </p:nvSpPr>
        <p:spPr>
          <a:xfrm>
            <a:off x="9460817" y="4876118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Georgia"/>
              </a:rPr>
              <a:t>in browser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CA46813-3B33-0849-9919-B21D8E67C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Injection: batch processing</a:t>
            </a:r>
          </a:p>
        </p:txBody>
      </p:sp>
      <p:sp>
        <p:nvSpPr>
          <p:cNvPr id="8089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Generate static HTML pages for use with any web server</a:t>
            </a:r>
          </a:p>
          <a:p>
            <a:pPr lvl="1"/>
            <a:r>
              <a:rPr lang="en-GB" dirty="0"/>
              <a:t>Fastest way to serve pages - and most cache friendly approach</a:t>
            </a:r>
          </a:p>
          <a:p>
            <a:pPr lvl="1"/>
            <a:r>
              <a:rPr lang="en-GB" dirty="0"/>
              <a:t>Need to reprocess all pages in the event of a </a:t>
            </a:r>
            <a:r>
              <a:rPr lang="en-GB" dirty="0" err="1"/>
              <a:t>linkbase</a:t>
            </a:r>
            <a:r>
              <a:rPr lang="en-GB" dirty="0"/>
              <a:t> (link database) update to ensure currency</a:t>
            </a:r>
          </a:p>
          <a:p>
            <a:pPr lvl="1"/>
            <a:r>
              <a:rPr lang="en-GB" dirty="0"/>
              <a:t>No opportunity to personalise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B7BC0-FEDF-CE4F-BCB7-DAEEE6BEC6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24722710-630B-FC41-A0DF-D2B157FC71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8113" y="3579081"/>
            <a:ext cx="810000" cy="81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ACCF1ED-A118-CD41-B54D-6F797D5AB2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6787" y="3580112"/>
            <a:ext cx="810000" cy="810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7115520-A4D6-0447-902A-8123ACCAD8F5}"/>
              </a:ext>
            </a:extLst>
          </p:cNvPr>
          <p:cNvGrpSpPr>
            <a:grpSpLocks noChangeAspect="1"/>
          </p:cNvGrpSpPr>
          <p:nvPr/>
        </p:nvGrpSpPr>
        <p:grpSpPr>
          <a:xfrm>
            <a:off x="6205082" y="3214162"/>
            <a:ext cx="1258962" cy="1174919"/>
            <a:chOff x="1672684" y="2753421"/>
            <a:chExt cx="1678616" cy="1566558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460DD68-7B7D-EC4C-A3C1-A07B0397A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72684" y="2753421"/>
              <a:ext cx="1080000" cy="10800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F2F0926-6C2E-2A41-AD5C-FFDDFA593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2499" y="2996700"/>
              <a:ext cx="1080000" cy="10800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90847E3-78AA-634F-8800-EC280AC18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71300" y="3239979"/>
              <a:ext cx="1080000" cy="1080000"/>
            </a:xfrm>
            <a:prstGeom prst="rect">
              <a:avLst/>
            </a:prstGeom>
          </p:spPr>
        </p:pic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3B189A4D-3D3C-C94D-86C5-2408A70C189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7306" y="3580724"/>
            <a:ext cx="810000" cy="81000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7DA927-1348-3341-A99D-B4439C16FE86}"/>
              </a:ext>
            </a:extLst>
          </p:cNvPr>
          <p:cNvCxnSpPr>
            <a:stCxn id="24" idx="3"/>
            <a:endCxn id="19" idx="1"/>
          </p:cNvCxnSpPr>
          <p:nvPr/>
        </p:nvCxnSpPr>
        <p:spPr>
          <a:xfrm flipV="1">
            <a:off x="8837306" y="3985112"/>
            <a:ext cx="629481" cy="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7F0DA6-823F-0C44-B008-6424CD78A373}"/>
              </a:ext>
            </a:extLst>
          </p:cNvPr>
          <p:cNvCxnSpPr>
            <a:stCxn id="19" idx="3"/>
            <a:endCxn id="18" idx="1"/>
          </p:cNvCxnSpPr>
          <p:nvPr/>
        </p:nvCxnSpPr>
        <p:spPr>
          <a:xfrm flipV="1">
            <a:off x="10276787" y="3984081"/>
            <a:ext cx="481326" cy="1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2C004E-2CBA-FD4A-BFC0-07556BFC7D6E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7464044" y="3984081"/>
            <a:ext cx="563262" cy="16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4358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Injection: on demand</a:t>
            </a:r>
          </a:p>
        </p:txBody>
      </p:sp>
      <p:sp>
        <p:nvSpPr>
          <p:cNvPr id="8294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Careful choice of data structures and algorithms needed to ensure good performance</a:t>
            </a:r>
          </a:p>
          <a:p>
            <a:pPr lvl="1"/>
            <a:r>
              <a:rPr lang="en-GB" dirty="0"/>
              <a:t>New material can immediately be viewed with hyperlinks from the </a:t>
            </a:r>
            <a:r>
              <a:rPr lang="en-GB" dirty="0" err="1"/>
              <a:t>linkbase</a:t>
            </a:r>
            <a:endParaRPr lang="en-GB" dirty="0"/>
          </a:p>
          <a:p>
            <a:pPr lvl="1"/>
            <a:r>
              <a:rPr lang="en-GB" dirty="0"/>
              <a:t>User can choose </a:t>
            </a:r>
            <a:r>
              <a:rPr lang="en-GB" dirty="0" err="1"/>
              <a:t>linkbases</a:t>
            </a:r>
            <a:r>
              <a:rPr lang="en-GB" dirty="0"/>
              <a:t> to apply (</a:t>
            </a:r>
            <a:r>
              <a:rPr lang="en-GB" dirty="0" err="1"/>
              <a:t>stateful</a:t>
            </a:r>
            <a:r>
              <a:rPr lang="en-GB" dirty="0"/>
              <a:t> interaction)</a:t>
            </a:r>
          </a:p>
          <a:p>
            <a:pPr lvl="1"/>
            <a:r>
              <a:rPr lang="en-GB" dirty="0"/>
              <a:t>Higher run-time memory requirements, search capability can use same data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Approach taken by Active Navigation </a:t>
            </a:r>
            <a:br>
              <a:rPr lang="en-GB" dirty="0"/>
            </a:br>
            <a:r>
              <a:rPr lang="en-GB" dirty="0"/>
              <a:t>(commercial successor to Microcosm)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F3550-F3F2-3E42-A80B-66B406B964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8FF758-AED7-624A-8F8E-F69DDEEF6F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8113" y="3579081"/>
            <a:ext cx="810000" cy="81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A6AF369-66D2-4249-BD21-B9DCAD1248A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6787" y="3580112"/>
            <a:ext cx="810000" cy="81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208E167-477D-AC4E-9496-1E6680611220}"/>
              </a:ext>
            </a:extLst>
          </p:cNvPr>
          <p:cNvGrpSpPr>
            <a:grpSpLocks noChangeAspect="1"/>
          </p:cNvGrpSpPr>
          <p:nvPr/>
        </p:nvGrpSpPr>
        <p:grpSpPr>
          <a:xfrm>
            <a:off x="6205082" y="3214162"/>
            <a:ext cx="1258962" cy="1174919"/>
            <a:chOff x="1672684" y="2753421"/>
            <a:chExt cx="1678616" cy="1566558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03AC092-C5D1-0647-BB69-574DDF0EB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72684" y="2753421"/>
              <a:ext cx="1080000" cy="10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9EA2012-38EC-5E48-9C52-A33AF77C3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2499" y="2996700"/>
              <a:ext cx="1080000" cy="10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FD546D2-25A8-3A4B-AEA0-B753ACE8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71300" y="3239979"/>
              <a:ext cx="1080000" cy="1080000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460963E-4256-D640-906B-27F70D96C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7306" y="3580724"/>
            <a:ext cx="810000" cy="810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AEA1E9-D9AF-A043-B501-49107953081B}"/>
              </a:ext>
            </a:extLst>
          </p:cNvPr>
          <p:cNvCxnSpPr>
            <a:stCxn id="14" idx="3"/>
            <a:endCxn id="8" idx="1"/>
          </p:cNvCxnSpPr>
          <p:nvPr/>
        </p:nvCxnSpPr>
        <p:spPr>
          <a:xfrm flipV="1">
            <a:off x="8837306" y="3985112"/>
            <a:ext cx="629481" cy="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BEBD7F-4EC4-D746-9733-D4A4B5018FCF}"/>
              </a:ext>
            </a:extLst>
          </p:cNvPr>
          <p:cNvCxnSpPr>
            <a:stCxn id="8" idx="3"/>
            <a:endCxn id="7" idx="1"/>
          </p:cNvCxnSpPr>
          <p:nvPr/>
        </p:nvCxnSpPr>
        <p:spPr>
          <a:xfrm flipV="1">
            <a:off x="10276787" y="3984081"/>
            <a:ext cx="481326" cy="1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AA9FA6-28BD-B943-9FC3-CB797D4DC6AB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7464044" y="3984081"/>
            <a:ext cx="563262" cy="16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9415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Injection: using a proxy</a:t>
            </a:r>
          </a:p>
        </p:txBody>
      </p:sp>
      <p:sp>
        <p:nvSpPr>
          <p:cNvPr id="8499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User configures their browser to proxy through the link injector</a:t>
            </a:r>
          </a:p>
          <a:p>
            <a:pPr lvl="1"/>
            <a:r>
              <a:rPr lang="en-GB" dirty="0"/>
              <a:t>Can apply link database to almost any content</a:t>
            </a:r>
          </a:p>
          <a:p>
            <a:pPr lvl="1"/>
            <a:r>
              <a:rPr lang="en-GB" dirty="0"/>
              <a:t>Can also perform other conversions e.g. Word -&gt; HTML</a:t>
            </a:r>
          </a:p>
          <a:p>
            <a:pPr lvl="1"/>
            <a:r>
              <a:rPr lang="en-GB" dirty="0"/>
              <a:t>Casual site users won’</a:t>
            </a:r>
            <a:r>
              <a:rPr lang="en-GB" altLang="ja-JP" dirty="0"/>
              <a:t>t want to reconfigure their browsers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Approach taken by the Dynamic Link Service (DLS)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1BD8D-AB76-6B40-850E-ADE9A9E61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587807-9A30-0A4E-8D36-DDAB500AA3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8113" y="3579081"/>
            <a:ext cx="810000" cy="81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94645EF-4C97-F646-89C4-D393892F0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6787" y="3580112"/>
            <a:ext cx="810000" cy="81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64F1D42-49A2-B94F-9451-0B9D2B0C6FDD}"/>
              </a:ext>
            </a:extLst>
          </p:cNvPr>
          <p:cNvGrpSpPr>
            <a:grpSpLocks noChangeAspect="1"/>
          </p:cNvGrpSpPr>
          <p:nvPr/>
        </p:nvGrpSpPr>
        <p:grpSpPr>
          <a:xfrm>
            <a:off x="6205082" y="3214162"/>
            <a:ext cx="1258962" cy="1174919"/>
            <a:chOff x="1672684" y="2753421"/>
            <a:chExt cx="1678616" cy="156655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C496BFF-7699-934F-A00F-9A7E403D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72684" y="2753421"/>
              <a:ext cx="1080000" cy="10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01C018B-79E7-D948-9763-C0A1F197A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2499" y="2996700"/>
              <a:ext cx="1080000" cy="10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52895EF-4EEB-9F47-977A-262B86350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71300" y="3239979"/>
              <a:ext cx="1080000" cy="1080000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BED68831-8886-6D41-9E14-920B578265E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7306" y="3580724"/>
            <a:ext cx="810000" cy="8100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F0818E-E3DD-D546-AEE9-0946A16BD078}"/>
              </a:ext>
            </a:extLst>
          </p:cNvPr>
          <p:cNvCxnSpPr>
            <a:stCxn id="13" idx="3"/>
            <a:endCxn id="8" idx="1"/>
          </p:cNvCxnSpPr>
          <p:nvPr/>
        </p:nvCxnSpPr>
        <p:spPr>
          <a:xfrm flipV="1">
            <a:off x="8837306" y="3985112"/>
            <a:ext cx="629481" cy="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A04E57-AE38-8F42-88E2-527E47256EB6}"/>
              </a:ext>
            </a:extLst>
          </p:cNvPr>
          <p:cNvCxnSpPr>
            <a:stCxn id="8" idx="3"/>
            <a:endCxn id="7" idx="1"/>
          </p:cNvCxnSpPr>
          <p:nvPr/>
        </p:nvCxnSpPr>
        <p:spPr>
          <a:xfrm flipV="1">
            <a:off x="10276787" y="3984081"/>
            <a:ext cx="481326" cy="1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D05FFE-4714-6D4A-A13C-A12FE6C43A95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7464044" y="3984081"/>
            <a:ext cx="563262" cy="16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7018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Injection: in the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Extend browser with a plugin that fetches links and rewrites documents</a:t>
            </a:r>
          </a:p>
          <a:p>
            <a:pPr lvl="1"/>
            <a:r>
              <a:rPr lang="en-US" dirty="0"/>
              <a:t>Most modern browsers support add-on functionality</a:t>
            </a:r>
          </a:p>
          <a:p>
            <a:pPr lvl="1"/>
            <a:r>
              <a:rPr lang="en-US" dirty="0"/>
              <a:t>Potentially expensive – need to provide plugins for many browsers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Approach taken by COHSE/Magpie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E1267-A82F-3F4C-A279-DD8E8885AA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0ECF928-D901-394C-8762-F1F3D8819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113" y="3579081"/>
            <a:ext cx="810000" cy="81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86A5A10-0E0B-7945-9C87-12F929AD14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6787" y="3580112"/>
            <a:ext cx="810000" cy="81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2F44AE-7B1C-C746-96B8-7588AB4AD5AC}"/>
              </a:ext>
            </a:extLst>
          </p:cNvPr>
          <p:cNvGrpSpPr>
            <a:grpSpLocks noChangeAspect="1"/>
          </p:cNvGrpSpPr>
          <p:nvPr/>
        </p:nvGrpSpPr>
        <p:grpSpPr>
          <a:xfrm>
            <a:off x="6205082" y="3214162"/>
            <a:ext cx="1258962" cy="1174919"/>
            <a:chOff x="1672684" y="2753421"/>
            <a:chExt cx="1678616" cy="156655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673110F-DAC6-6B45-B323-E92261287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72684" y="2753421"/>
              <a:ext cx="1080000" cy="10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15C6D81-0E55-7348-A36A-72E5F33CC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42499" y="2996700"/>
              <a:ext cx="1080000" cy="10800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04A2A65-84DC-D24A-BAE5-28D65032C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1300" y="3239979"/>
              <a:ext cx="1080000" cy="1080000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5D1120C8-96DB-7B4E-A734-FBCEDB5B6F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7306" y="3580724"/>
            <a:ext cx="810000" cy="8100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C5C463-AD1B-C048-8D7F-942ED78D9A5C}"/>
              </a:ext>
            </a:extLst>
          </p:cNvPr>
          <p:cNvCxnSpPr>
            <a:stCxn id="15" idx="3"/>
            <a:endCxn id="10" idx="1"/>
          </p:cNvCxnSpPr>
          <p:nvPr/>
        </p:nvCxnSpPr>
        <p:spPr>
          <a:xfrm flipV="1">
            <a:off x="8837306" y="3985112"/>
            <a:ext cx="629481" cy="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56E8E7-4BBB-A844-968B-B50220D102B1}"/>
              </a:ext>
            </a:extLst>
          </p:cNvPr>
          <p:cNvCxnSpPr>
            <a:stCxn id="10" idx="3"/>
            <a:endCxn id="8" idx="1"/>
          </p:cNvCxnSpPr>
          <p:nvPr/>
        </p:nvCxnSpPr>
        <p:spPr>
          <a:xfrm flipV="1">
            <a:off x="10276787" y="3984081"/>
            <a:ext cx="481326" cy="1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F46CDD-0C77-5447-A953-BFE68C99B4C2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7464044" y="3984081"/>
            <a:ext cx="563262" cy="16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66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Embedded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5AD10-0B65-4243-B028-3165C868B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29545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92639" y="2929901"/>
            <a:ext cx="2940762" cy="1251925"/>
            <a:chOff x="3168638" y="2929901"/>
            <a:chExt cx="2940762" cy="1251925"/>
          </a:xfrm>
        </p:grpSpPr>
        <p:sp>
          <p:nvSpPr>
            <p:cNvPr id="9" name="Rectangle 8"/>
            <p:cNvSpPr/>
            <p:nvPr/>
          </p:nvSpPr>
          <p:spPr bwMode="auto">
            <a:xfrm>
              <a:off x="3168638" y="2929901"/>
              <a:ext cx="216000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n w="12700" cmpd="sng">
                  <a:solidFill>
                    <a:schemeClr val="tx1"/>
                  </a:solidFill>
                </a:ln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204638" y="296554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341848" y="3069944"/>
              <a:ext cx="2767552" cy="1111882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2626" y="1699208"/>
            <a:ext cx="2591707" cy="1224136"/>
            <a:chOff x="2555760" y="1772816"/>
            <a:chExt cx="2591707" cy="1224136"/>
          </a:xfrm>
        </p:grpSpPr>
        <p:cxnSp>
          <p:nvCxnSpPr>
            <p:cNvPr id="12" name="Curved Connector 11"/>
            <p:cNvCxnSpPr/>
            <p:nvPr/>
          </p:nvCxnSpPr>
          <p:spPr bwMode="auto">
            <a:xfrm rot="10800000" flipV="1">
              <a:off x="2555760" y="1988840"/>
              <a:ext cx="1224152" cy="1008112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851920" y="1772816"/>
              <a:ext cx="1295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13368" y="3173183"/>
            <a:ext cx="2908069" cy="1840302"/>
            <a:chOff x="1835696" y="3284952"/>
            <a:chExt cx="2908069" cy="1840302"/>
          </a:xfrm>
        </p:grpSpPr>
        <p:cxnSp>
          <p:nvCxnSpPr>
            <p:cNvPr id="15" name="Curved Connector 14"/>
            <p:cNvCxnSpPr/>
            <p:nvPr/>
          </p:nvCxnSpPr>
          <p:spPr bwMode="auto">
            <a:xfrm rot="10800000">
              <a:off x="1835696" y="3284952"/>
              <a:ext cx="1800200" cy="165621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707904" y="4725144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14011" y="3801252"/>
            <a:ext cx="1577626" cy="2056294"/>
            <a:chOff x="4499992" y="3717032"/>
            <a:chExt cx="1577626" cy="205629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4499992" y="3717032"/>
              <a:ext cx="1080120" cy="15841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436096" y="537321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292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 Presentation</a:t>
            </a:r>
          </a:p>
        </p:txBody>
      </p:sp>
      <p:sp>
        <p:nvSpPr>
          <p:cNvPr id="7065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Links can be rendered to distinguish from authored links</a:t>
            </a:r>
          </a:p>
          <a:p>
            <a:pPr lvl="1"/>
            <a:r>
              <a:rPr lang="en-GB" dirty="0"/>
              <a:t>Use different colours (</a:t>
            </a:r>
            <a:r>
              <a:rPr lang="en-GB" dirty="0" err="1"/>
              <a:t>etc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Potential to clash with a style sheet</a:t>
            </a:r>
          </a:p>
          <a:p>
            <a:pPr lvl="1"/>
            <a:r>
              <a:rPr lang="en-GB" dirty="0"/>
              <a:t>Use JavaScript to pop-up a menu for multiple destinations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However, history of unsuccessful attempts</a:t>
            </a:r>
          </a:p>
          <a:p>
            <a:pPr lvl="1"/>
            <a:r>
              <a:rPr lang="en-GB" dirty="0"/>
              <a:t>Microsoft Smart Tags in Office XP</a:t>
            </a:r>
          </a:p>
          <a:p>
            <a:pPr lvl="1"/>
            <a:r>
              <a:rPr lang="en-GB" dirty="0"/>
              <a:t>Third-party embedded advertising links (</a:t>
            </a:r>
            <a:r>
              <a:rPr lang="en-GB" dirty="0" err="1"/>
              <a:t>Infolinks</a:t>
            </a:r>
            <a:r>
              <a:rPr lang="en-GB" dirty="0"/>
              <a:t>, </a:t>
            </a:r>
            <a:r>
              <a:rPr lang="en-GB" dirty="0" err="1"/>
              <a:t>IntelliTXT</a:t>
            </a:r>
            <a:r>
              <a:rPr lang="en-GB" dirty="0"/>
              <a:t>, Vibrant)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C9507-D7D8-E448-85B6-2B0BEEAEF2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93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8E0A-44FE-7D4A-95AE-4C2CF116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E362-FE41-5542-B40D-B6404243A0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Applications do not have to be responsible for maintaining "foreign" </a:t>
            </a:r>
            <a:r>
              <a:rPr lang="en-GB" dirty="0" err="1"/>
              <a:t>markup</a:t>
            </a:r>
            <a:r>
              <a:rPr lang="en-GB" dirty="0"/>
              <a:t> </a:t>
            </a:r>
          </a:p>
          <a:p>
            <a:r>
              <a:rPr lang="en-GB" dirty="0"/>
              <a:t>You can tailor your </a:t>
            </a:r>
            <a:r>
              <a:rPr lang="en-GB" dirty="0" err="1"/>
              <a:t>linkbases</a:t>
            </a:r>
            <a:r>
              <a:rPr lang="en-GB" dirty="0"/>
              <a:t> to your needs (contexts) </a:t>
            </a:r>
          </a:p>
          <a:p>
            <a:r>
              <a:rPr lang="en-GB" dirty="0"/>
              <a:t>You can have generic links </a:t>
            </a:r>
          </a:p>
          <a:p>
            <a:r>
              <a:rPr lang="en-GB" dirty="0"/>
              <a:t>You don’t have to write spiders </a:t>
            </a:r>
          </a:p>
          <a:p>
            <a:r>
              <a:rPr lang="en-GB" dirty="0"/>
              <a:t>On read-only media (e.g. CD-ROM, no permission), keeping links separately is the only way to do it!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F0537-61D1-6344-B84B-8E7984222D6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Keeping links separately introduces potential consistency issues </a:t>
            </a:r>
          </a:p>
          <a:p>
            <a:r>
              <a:rPr lang="en-GB" dirty="0"/>
              <a:t>The integration with existing applications can be difficult (sometimes impossible) </a:t>
            </a:r>
          </a:p>
          <a:p>
            <a:r>
              <a:rPr lang="en-GB" dirty="0"/>
              <a:t>For streaming, data links as well as data have to be synchronised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57082-0713-5644-B8B0-926F27F6C7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90C324-0D30-6A41-ABE3-E436F4029A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647E7A-9DE6-C640-89DF-209DB2A9F6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990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Hypertext Futures</a:t>
            </a:r>
          </a:p>
        </p:txBody>
      </p:sp>
    </p:spTree>
    <p:extLst>
      <p:ext uri="{BB962C8B-B14F-4D97-AF65-F5344CB8AC3E}">
        <p14:creationId xmlns:p14="http://schemas.microsoft.com/office/powerpoint/2010/main" val="380614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First Class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DE717-04F3-FF4A-B28D-F0F5379D5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42663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84945" y="508518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link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945653" y="2723291"/>
            <a:ext cx="3099990" cy="1280175"/>
            <a:chOff x="3421653" y="2723290"/>
            <a:chExt cx="3099990" cy="1280175"/>
          </a:xfrm>
        </p:grpSpPr>
        <p:sp>
          <p:nvSpPr>
            <p:cNvPr id="29" name="TextBox 28"/>
            <p:cNvSpPr txBox="1"/>
            <p:nvPr/>
          </p:nvSpPr>
          <p:spPr>
            <a:xfrm>
              <a:off x="3421653" y="2723290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  <p:cxnSp>
          <p:nvCxnSpPr>
            <p:cNvPr id="30" name="Curved Connector 29"/>
            <p:cNvCxnSpPr/>
            <p:nvPr/>
          </p:nvCxnSpPr>
          <p:spPr bwMode="auto">
            <a:xfrm>
              <a:off x="4433454" y="2923345"/>
              <a:ext cx="2088189" cy="108012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4718468" y="3173184"/>
            <a:ext cx="2911843" cy="2654280"/>
            <a:chOff x="3194468" y="3173183"/>
            <a:chExt cx="2911843" cy="2654280"/>
          </a:xfrm>
        </p:grpSpPr>
        <p:grpSp>
          <p:nvGrpSpPr>
            <p:cNvPr id="2" name="Group 1"/>
            <p:cNvGrpSpPr/>
            <p:nvPr/>
          </p:nvGrpSpPr>
          <p:grpSpPr>
            <a:xfrm>
              <a:off x="3945742" y="5609109"/>
              <a:ext cx="1151924" cy="218354"/>
              <a:chOff x="1628624" y="5940079"/>
              <a:chExt cx="1151924" cy="218354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44548" y="5940308"/>
                <a:ext cx="720000" cy="21600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64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n w="12700" cmpd="sng">
                    <a:solidFill>
                      <a:schemeClr val="tx1"/>
                    </a:solidFill>
                  </a:ln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03291" y="5974208"/>
                <a:ext cx="144000" cy="14400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28624" y="5942433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n w="12700" cmpd="sng">
                    <a:solidFill>
                      <a:schemeClr val="tx1"/>
                    </a:solidFill>
                  </a:ln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68577" y="5975312"/>
                <a:ext cx="144000" cy="14400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8" y="3173183"/>
              <a:ext cx="846442" cy="2561059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15335" y="4283659"/>
              <a:ext cx="1090976" cy="1441146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577742" y="5717110"/>
            <a:ext cx="3313404" cy="996232"/>
            <a:chOff x="4053742" y="5717109"/>
            <a:chExt cx="3313404" cy="996232"/>
          </a:xfrm>
        </p:grpSpPr>
        <p:sp>
          <p:nvSpPr>
            <p:cNvPr id="26" name="TextBox 25"/>
            <p:cNvSpPr txBox="1"/>
            <p:nvPr/>
          </p:nvSpPr>
          <p:spPr>
            <a:xfrm>
              <a:off x="5940152" y="6313231"/>
              <a:ext cx="1426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endpoints</a:t>
              </a:r>
            </a:p>
          </p:txBody>
        </p:sp>
        <p:cxnSp>
          <p:nvCxnSpPr>
            <p:cNvPr id="27" name="Curved Connector 26"/>
            <p:cNvCxnSpPr>
              <a:endCxn id="32" idx="3"/>
            </p:cNvCxnSpPr>
            <p:nvPr/>
          </p:nvCxnSpPr>
          <p:spPr bwMode="auto">
            <a:xfrm rot="10800000">
              <a:off x="5097666" y="5717109"/>
              <a:ext cx="836024" cy="82339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Curved Connector 48"/>
            <p:cNvCxnSpPr>
              <a:stCxn id="34" idx="2"/>
            </p:cNvCxnSpPr>
            <p:nvPr/>
          </p:nvCxnSpPr>
          <p:spPr bwMode="auto">
            <a:xfrm rot="16200000" flipH="1">
              <a:off x="4657666" y="5223539"/>
              <a:ext cx="715388" cy="192323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7360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Hypertext Reference Model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http://www.flickr.com/photos/hunkdujour/186391965/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9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25953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Formal model of an open hypertext system, developed 1988-1990</a:t>
            </a:r>
          </a:p>
          <a:p>
            <a:pPr lvl="1"/>
            <a:r>
              <a:rPr lang="en-US" dirty="0"/>
              <a:t>A reference model, not an implementation</a:t>
            </a:r>
          </a:p>
          <a:p>
            <a:pPr lvl="1"/>
            <a:r>
              <a:rPr lang="en-US" dirty="0"/>
              <a:t>Used to compare functionalities of existing systems</a:t>
            </a:r>
          </a:p>
          <a:p>
            <a:pPr lvl="1"/>
            <a:r>
              <a:rPr lang="en-US" dirty="0"/>
              <a:t>Used to design new systems</a:t>
            </a:r>
          </a:p>
          <a:p>
            <a:pPr lvl="1"/>
            <a:r>
              <a:rPr lang="en-US" dirty="0"/>
              <a:t>Used to develop standards for interoperability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EF482-155F-3646-B8D7-CEBE4D8F7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Halasz</a:t>
            </a:r>
            <a:r>
              <a:rPr lang="en-GB" dirty="0"/>
              <a:t>, F. and Schwartz, M. (1994) </a:t>
            </a:r>
            <a:r>
              <a:rPr lang="en-GB" i="1" dirty="0"/>
              <a:t>The Dexter hypertext reference model</a:t>
            </a:r>
            <a:r>
              <a:rPr lang="en-GB" dirty="0"/>
              <a:t>, Communications of the ACM, 37(2), pp. 30-39. </a:t>
            </a:r>
          </a:p>
        </p:txBody>
      </p:sp>
    </p:spTree>
    <p:extLst>
      <p:ext uri="{BB962C8B-B14F-4D97-AF65-F5344CB8AC3E}">
        <p14:creationId xmlns:p14="http://schemas.microsoft.com/office/powerpoint/2010/main" val="155896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Dexter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44204-C209-C640-8AD3-E8DC68C29A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4151784" y="1772817"/>
            <a:ext cx="3882908" cy="4464917"/>
            <a:chOff x="2411413" y="1412875"/>
            <a:chExt cx="4321175" cy="4968875"/>
          </a:xfrm>
        </p:grpSpPr>
        <p:sp>
          <p:nvSpPr>
            <p:cNvPr id="6" name="Rectangle 5"/>
            <p:cNvSpPr/>
            <p:nvPr/>
          </p:nvSpPr>
          <p:spPr bwMode="auto">
            <a:xfrm>
              <a:off x="2411413" y="5013325"/>
              <a:ext cx="4321175" cy="136842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ea typeface="ＭＳ Ｐゴシック" pitchFamily="-106" charset="-128"/>
                  <a:cs typeface="ＭＳ Ｐゴシック" pitchFamily="-106" charset="-128"/>
                </a:rPr>
                <a:t>Within-Component Layer</a:t>
              </a:r>
            </a:p>
            <a:p>
              <a:pPr algn="ctr">
                <a:defRPr/>
              </a:pPr>
              <a:r>
                <a:rPr lang="en-US" sz="2000" dirty="0">
                  <a:ea typeface="ＭＳ Ｐゴシック" pitchFamily="-106" charset="-128"/>
                  <a:cs typeface="ＭＳ Ｐゴシック" pitchFamily="-106" charset="-128"/>
                </a:rPr>
                <a:t>content/structure inside nodes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411413" y="3213100"/>
              <a:ext cx="4321175" cy="136842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ea typeface="ＭＳ Ｐゴシック" pitchFamily="-106" charset="-128"/>
                  <a:cs typeface="ＭＳ Ｐゴシック" pitchFamily="-106" charset="-128"/>
                </a:rPr>
                <a:t>Storage Layer</a:t>
              </a:r>
            </a:p>
            <a:p>
              <a:pPr algn="ctr">
                <a:defRPr/>
              </a:pPr>
              <a:r>
                <a:rPr lang="en-US" sz="2000" dirty="0">
                  <a:ea typeface="ＭＳ Ｐゴシック" pitchFamily="-106" charset="-128"/>
                  <a:cs typeface="ＭＳ Ｐゴシック" pitchFamily="-106" charset="-128"/>
                </a:rPr>
                <a:t>database of nodes and links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411413" y="1412875"/>
              <a:ext cx="4321175" cy="136842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ea typeface="ＭＳ Ｐゴシック" pitchFamily="-106" charset="-128"/>
                  <a:cs typeface="ＭＳ Ｐゴシック" pitchFamily="-106" charset="-128"/>
                </a:rPr>
                <a:t>Run-Time Layer</a:t>
              </a:r>
            </a:p>
            <a:p>
              <a:pPr algn="ctr">
                <a:defRPr/>
              </a:pPr>
              <a:r>
                <a:rPr lang="en-US" sz="2000" dirty="0">
                  <a:ea typeface="ＭＳ Ｐゴシック" pitchFamily="-106" charset="-128"/>
                  <a:cs typeface="ＭＳ Ｐゴシック" pitchFamily="-106" charset="-128"/>
                </a:rPr>
                <a:t>presentation; dynamics;</a:t>
              </a:r>
            </a:p>
            <a:p>
              <a:pPr algn="ctr">
                <a:defRPr/>
              </a:pPr>
              <a:r>
                <a:rPr lang="en-US" sz="2000" dirty="0">
                  <a:ea typeface="ＭＳ Ｐゴシック" pitchFamily="-106" charset="-128"/>
                  <a:cs typeface="ＭＳ Ｐゴシック" pitchFamily="-106" charset="-128"/>
                </a:rPr>
                <a:t>user interaction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411413" y="4581525"/>
              <a:ext cx="4321175" cy="4318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ea typeface="ＭＳ Ｐゴシック" pitchFamily="-106" charset="-128"/>
                  <a:cs typeface="ＭＳ Ｐゴシック" pitchFamily="-106" charset="-128"/>
                </a:rPr>
                <a:t>Anchoring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11413" y="2781300"/>
              <a:ext cx="4321175" cy="4318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ea typeface="ＭＳ Ｐゴシック" pitchFamily="-106" charset="-128"/>
                  <a:cs typeface="ＭＳ Ｐゴシック" pitchFamily="-106" charset="-128"/>
                </a:rPr>
                <a:t>Presentation Specifications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774432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1830</TotalTime>
  <Words>1779</Words>
  <Application>Microsoft Macintosh PowerPoint</Application>
  <PresentationFormat>Widescreen</PresentationFormat>
  <Paragraphs>321</Paragraphs>
  <Slides>52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ＭＳ Ｐゴシック</vt:lpstr>
      <vt:lpstr>游ゴシック</vt:lpstr>
      <vt:lpstr>Arial</vt:lpstr>
      <vt:lpstr>Calibri</vt:lpstr>
      <vt:lpstr>Georgia</vt:lpstr>
      <vt:lpstr>Lucida Grande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Word.Picture.8</vt:lpstr>
      <vt:lpstr>PowerPoint Presentation</vt:lpstr>
      <vt:lpstr>Open Hypermedia and the Web</vt:lpstr>
      <vt:lpstr>What is Open Hypermedia?</vt:lpstr>
      <vt:lpstr>What is Open Hypermedia?</vt:lpstr>
      <vt:lpstr>Embedded Links</vt:lpstr>
      <vt:lpstr>First Class Links</vt:lpstr>
      <vt:lpstr>Dexter Hypertext Reference Model</vt:lpstr>
      <vt:lpstr>Overview</vt:lpstr>
      <vt:lpstr>The Dexter Model</vt:lpstr>
      <vt:lpstr>Dexter Storage Layer</vt:lpstr>
      <vt:lpstr>Hyper-G</vt:lpstr>
      <vt:lpstr>Overview</vt:lpstr>
      <vt:lpstr>Harmony client</vt:lpstr>
      <vt:lpstr>Harmony client: link structure view</vt:lpstr>
      <vt:lpstr>Harmony client: landscape view</vt:lpstr>
      <vt:lpstr>Harmony client: client-client communications</vt:lpstr>
      <vt:lpstr>Link Integrity</vt:lpstr>
      <vt:lpstr>P-flood Algorithm</vt:lpstr>
      <vt:lpstr>Evaluation</vt:lpstr>
      <vt:lpstr>Microcosm</vt:lpstr>
      <vt:lpstr>Overview</vt:lpstr>
      <vt:lpstr>Microcosm client </vt:lpstr>
      <vt:lpstr>Microcosm architecture</vt:lpstr>
      <vt:lpstr>Microcosm universal viewer</vt:lpstr>
      <vt:lpstr>Microcosm architecture</vt:lpstr>
      <vt:lpstr>Distribution</vt:lpstr>
      <vt:lpstr>Specific, Local and Generic Links</vt:lpstr>
      <vt:lpstr>Evaluation</vt:lpstr>
      <vt:lpstr>Open Hypermedia Protocol</vt:lpstr>
      <vt:lpstr>Open Hypermedia Protocol</vt:lpstr>
      <vt:lpstr>OHP Architecture</vt:lpstr>
      <vt:lpstr>OHP Data Model</vt:lpstr>
      <vt:lpstr>Location Specifiers (LocSpecs)</vt:lpstr>
      <vt:lpstr>Evaluation</vt:lpstr>
      <vt:lpstr>Link Integrity</vt:lpstr>
      <vt:lpstr>Link Integrity</vt:lpstr>
      <vt:lpstr>The Dangling Link Problem</vt:lpstr>
      <vt:lpstr>The Content Reference Problem</vt:lpstr>
      <vt:lpstr>Responsible link owner or responsible system?</vt:lpstr>
      <vt:lpstr>Adapting to the Web</vt:lpstr>
      <vt:lpstr>There is no runner-up prize</vt:lpstr>
      <vt:lpstr>Open Hypertext on the Web</vt:lpstr>
      <vt:lpstr>Open Hypertext on the Web</vt:lpstr>
      <vt:lpstr>Linkbase Creation</vt:lpstr>
      <vt:lpstr>Link Injection</vt:lpstr>
      <vt:lpstr>Link Injection: batch processing</vt:lpstr>
      <vt:lpstr>Link Injection: on demand</vt:lpstr>
      <vt:lpstr>Link Injection: using a proxy</vt:lpstr>
      <vt:lpstr>Link Injection: in the browser</vt:lpstr>
      <vt:lpstr>Link Presentation</vt:lpstr>
      <vt:lpstr>Evaluation</vt:lpstr>
      <vt:lpstr>Next Lecture: Hypertext Futures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Gibbins N.M.</cp:lastModifiedBy>
  <cp:revision>22</cp:revision>
  <dcterms:created xsi:type="dcterms:W3CDTF">2018-10-14T11:02:54Z</dcterms:created>
  <dcterms:modified xsi:type="dcterms:W3CDTF">2018-11-13T09:36:57Z</dcterms:modified>
</cp:coreProperties>
</file>