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61"/>
  </p:notesMasterIdLst>
  <p:sldIdLst>
    <p:sldId id="259" r:id="rId9"/>
    <p:sldId id="256" r:id="rId10"/>
    <p:sldId id="258" r:id="rId11"/>
    <p:sldId id="260" r:id="rId12"/>
    <p:sldId id="350" r:id="rId13"/>
    <p:sldId id="351" r:id="rId14"/>
    <p:sldId id="313" r:id="rId15"/>
    <p:sldId id="320" r:id="rId16"/>
    <p:sldId id="321" r:id="rId17"/>
    <p:sldId id="352" r:id="rId18"/>
    <p:sldId id="309" r:id="rId19"/>
    <p:sldId id="291" r:id="rId20"/>
    <p:sldId id="333" r:id="rId21"/>
    <p:sldId id="334" r:id="rId22"/>
    <p:sldId id="335" r:id="rId23"/>
    <p:sldId id="336" r:id="rId24"/>
    <p:sldId id="316" r:id="rId25"/>
    <p:sldId id="332" r:id="rId26"/>
    <p:sldId id="348" r:id="rId27"/>
    <p:sldId id="310" r:id="rId28"/>
    <p:sldId id="315" r:id="rId29"/>
    <p:sldId id="339" r:id="rId30"/>
    <p:sldId id="293" r:id="rId31"/>
    <p:sldId id="340" r:id="rId32"/>
    <p:sldId id="294" r:id="rId33"/>
    <p:sldId id="341" r:id="rId34"/>
    <p:sldId id="311" r:id="rId35"/>
    <p:sldId id="349" r:id="rId36"/>
    <p:sldId id="312" r:id="rId37"/>
    <p:sldId id="262" r:id="rId38"/>
    <p:sldId id="263" r:id="rId39"/>
    <p:sldId id="264" r:id="rId40"/>
    <p:sldId id="265" r:id="rId41"/>
    <p:sldId id="274" r:id="rId42"/>
    <p:sldId id="323" r:id="rId43"/>
    <p:sldId id="276" r:id="rId44"/>
    <p:sldId id="278" r:id="rId45"/>
    <p:sldId id="279" r:id="rId46"/>
    <p:sldId id="280" r:id="rId47"/>
    <p:sldId id="324" r:id="rId48"/>
    <p:sldId id="298" r:id="rId49"/>
    <p:sldId id="299" r:id="rId50"/>
    <p:sldId id="342" r:id="rId51"/>
    <p:sldId id="304" r:id="rId52"/>
    <p:sldId id="354" r:id="rId53"/>
    <p:sldId id="301" r:id="rId54"/>
    <p:sldId id="302" r:id="rId55"/>
    <p:sldId id="303" r:id="rId56"/>
    <p:sldId id="344" r:id="rId57"/>
    <p:sldId id="306" r:id="rId58"/>
    <p:sldId id="355" r:id="rId59"/>
    <p:sldId id="347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2"/>
    <p:restoredTop sz="86219"/>
  </p:normalViewPr>
  <p:slideViewPr>
    <p:cSldViewPr snapToGrid="0" snapToObjects="1" showGuides="1">
      <p:cViewPr>
        <p:scale>
          <a:sx n="157" d="100"/>
          <a:sy n="157" d="100"/>
        </p:scale>
        <p:origin x="168" y="-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/>
      <dgm:t>
        <a:bodyPr/>
        <a:lstStyle/>
        <a:p>
          <a:r>
            <a:rPr lang="en-US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/>
      <dgm:t>
        <a:bodyPr/>
        <a:lstStyle/>
        <a:p>
          <a:r>
            <a:rPr lang="en-US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/>
      <dgm:t>
        <a:bodyPr/>
        <a:lstStyle/>
        <a:p>
          <a:r>
            <a:rPr lang="en-US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</dgm:pt>
    <dgm:pt modelId="{95CB3069-5B07-384D-B718-DBFF6EEEAD49}" type="pres">
      <dgm:prSet presAssocID="{5981FEA1-7006-2E47-9A31-F490E25689CB}" presName="sibTrans" presStyleLbl="sibTrans2D1" presStyleIdx="0" presStyleCnt="2"/>
      <dgm:spPr/>
    </dgm:pt>
    <dgm:pt modelId="{C0EA75F5-B81A-1D4B-8858-6F100E74CD70}" type="pres">
      <dgm:prSet presAssocID="{5981FEA1-7006-2E47-9A31-F490E25689CB}" presName="connectorText" presStyleLbl="sibTrans2D1" presStyleIdx="0" presStyleCnt="2"/>
      <dgm:spPr/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</dgm:pt>
    <dgm:pt modelId="{CD03613A-26D7-D84A-BCF0-6FB7DE67EF4F}" type="pres">
      <dgm:prSet presAssocID="{7AC4B461-F5F5-DB4F-95B7-B041D7087562}" presName="sibTrans" presStyleLbl="sibTrans2D1" presStyleIdx="1" presStyleCnt="2"/>
      <dgm:spPr/>
    </dgm:pt>
    <dgm:pt modelId="{CE2AA8E2-0F5F-CA4A-A9A9-12937A34905D}" type="pres">
      <dgm:prSet presAssocID="{7AC4B461-F5F5-DB4F-95B7-B041D7087562}" presName="connectorText" presStyleLbl="sibTrans2D1" presStyleIdx="1" presStyleCnt="2"/>
      <dgm:spPr/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</dgm:pt>
  </dgm:ptLst>
  <dgm:cxnLst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Linkbase creation</a:t>
          </a:r>
          <a:endParaRPr lang="en-US" sz="18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injection</a:t>
          </a:r>
          <a:endParaRPr lang="en-US" sz="18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presentation</a:t>
          </a:r>
          <a:endParaRPr lang="en-US" sz="18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12/11/2018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FMS – Filter</a:t>
            </a:r>
            <a:r>
              <a:rPr lang="en-US" baseline="0" dirty="0"/>
              <a:t> Management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9EC53-B0A6-F045-97C9-975436CD27F0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6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6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485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78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FA152-2DD0-6A40-9249-269147F9B8DA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Note the use of </a:t>
            </a:r>
            <a:r>
              <a:rPr lang="ja-JP" altLang="en-GB" dirty="0"/>
              <a:t>“</a:t>
            </a:r>
            <a:r>
              <a:rPr lang="en-GB" altLang="ja-JP" dirty="0" err="1"/>
              <a:t>Opaques</a:t>
            </a:r>
            <a:r>
              <a:rPr lang="ja-JP" altLang="en-GB" dirty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4243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43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495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63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32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0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82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23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is their desktop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824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</a:t>
            </a:r>
            <a:r>
              <a:rPr lang="en-US" baseline="0">
                <a:cs typeface="+mn-cs"/>
              </a:rPr>
              <a:t>is their desktop</a:t>
            </a: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64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185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506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89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48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0857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3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85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89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Other considerations:</a:t>
            </a:r>
          </a:p>
          <a:p>
            <a:pPr lvl="1"/>
            <a:r>
              <a:rPr lang="en-US" dirty="0"/>
              <a:t>Link types</a:t>
            </a:r>
          </a:p>
          <a:p>
            <a:pPr lvl="1"/>
            <a:r>
              <a:rPr lang="en-US" dirty="0"/>
              <a:t>Bidirectional links</a:t>
            </a:r>
          </a:p>
          <a:p>
            <a:pPr lvl="1"/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</p:spTree>
    <p:extLst>
      <p:ext uri="{BB962C8B-B14F-4D97-AF65-F5344CB8AC3E}">
        <p14:creationId xmlns:p14="http://schemas.microsoft.com/office/powerpoint/2010/main" val="247335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Concentrates on Storage Layer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000912-CE1E-5E43-B220-7E4ABAEB0AA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00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72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2F058-B3C6-BD43-802A-B5C91912AEEE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046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5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27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12/11/2018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95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800044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12/11/2018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57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75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A12B-249C-D24B-8D18-35DD3AC7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Dexter Storage Layer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5C5717-3483-E645-92A8-1D39F02C9C10}"/>
              </a:ext>
            </a:extLst>
          </p:cNvPr>
          <p:cNvGrpSpPr/>
          <p:nvPr/>
        </p:nvGrpSpPr>
        <p:grpSpPr>
          <a:xfrm>
            <a:off x="5016000" y="2030254"/>
            <a:ext cx="2160000" cy="2189350"/>
            <a:chOff x="4295775" y="2030857"/>
            <a:chExt cx="2160000" cy="21893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34EA0A-53E3-AB4C-8424-9E61D9C77BF8}"/>
                </a:ext>
              </a:extLst>
            </p:cNvPr>
            <p:cNvSpPr/>
            <p:nvPr/>
          </p:nvSpPr>
          <p:spPr>
            <a:xfrm>
              <a:off x="4295775" y="2279105"/>
              <a:ext cx="2160000" cy="970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56C9250-7394-1B4B-99A7-793E10144C39}"/>
                </a:ext>
              </a:extLst>
            </p:cNvPr>
            <p:cNvSpPr/>
            <p:nvPr/>
          </p:nvSpPr>
          <p:spPr>
            <a:xfrm>
              <a:off x="5699850" y="3072887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23DF78E-B01B-D24C-91B8-771A4126C2EC}"/>
                </a:ext>
              </a:extLst>
            </p:cNvPr>
            <p:cNvSpPr/>
            <p:nvPr/>
          </p:nvSpPr>
          <p:spPr>
            <a:xfrm>
              <a:off x="4295775" y="3249656"/>
              <a:ext cx="2160000" cy="970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36EB15B-CAD1-1F4F-927F-7C23996DB4C3}"/>
                </a:ext>
              </a:extLst>
            </p:cNvPr>
            <p:cNvSpPr/>
            <p:nvPr/>
          </p:nvSpPr>
          <p:spPr>
            <a:xfrm>
              <a:off x="5699850" y="4043438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9E6BE5-0C80-6A4C-ACD4-E682EBB9AD8F}"/>
                </a:ext>
              </a:extLst>
            </p:cNvPr>
            <p:cNvSpPr txBox="1"/>
            <p:nvPr/>
          </p:nvSpPr>
          <p:spPr>
            <a:xfrm>
              <a:off x="4295775" y="2030857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>
              <a:noAutofit/>
            </a:bodyPr>
            <a:lstStyle/>
            <a:p>
              <a:r>
                <a:rPr lang="en-GB" sz="1600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62FAD82-FD70-7F4B-BD75-3A403771679C}"/>
              </a:ext>
            </a:extLst>
          </p:cNvPr>
          <p:cNvGrpSpPr/>
          <p:nvPr/>
        </p:nvGrpSpPr>
        <p:grpSpPr>
          <a:xfrm>
            <a:off x="795833" y="2030254"/>
            <a:ext cx="2160000" cy="2335008"/>
            <a:chOff x="623888" y="2030254"/>
            <a:chExt cx="2160000" cy="23350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F52A41-3BF6-4D44-AD7B-B2F25BF3CF00}"/>
                </a:ext>
              </a:extLst>
            </p:cNvPr>
            <p:cNvSpPr/>
            <p:nvPr/>
          </p:nvSpPr>
          <p:spPr>
            <a:xfrm>
              <a:off x="623888" y="3285262"/>
              <a:ext cx="2160000" cy="10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Content</a:t>
              </a:r>
            </a:p>
            <a:p>
              <a:endParaRPr lang="en-GB" sz="1200" dirty="0">
                <a:solidFill>
                  <a:schemeClr val="tx1"/>
                </a:solidFill>
              </a:endParaRPr>
            </a:p>
            <a:p>
              <a:r>
                <a:rPr lang="en-GB" sz="1200" dirty="0">
                  <a:solidFill>
                    <a:schemeClr val="tx1"/>
                  </a:solidFill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</a:rPr>
                <a:t>elit</a:t>
              </a:r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DA914F4-A80F-EC43-960F-E546601B0BF2}"/>
                </a:ext>
              </a:extLst>
            </p:cNvPr>
            <p:cNvSpPr/>
            <p:nvPr/>
          </p:nvSpPr>
          <p:spPr>
            <a:xfrm>
              <a:off x="623888" y="2276475"/>
              <a:ext cx="2160000" cy="10087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DE3DF5-5EB1-8A44-87F1-0DAE01F2B479}"/>
                </a:ext>
              </a:extLst>
            </p:cNvPr>
            <p:cNvSpPr/>
            <p:nvPr/>
          </p:nvSpPr>
          <p:spPr>
            <a:xfrm>
              <a:off x="1667963" y="2889656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D8BDDE-E5C1-9E4F-9120-4E0B8CEB42E8}"/>
                </a:ext>
              </a:extLst>
            </p:cNvPr>
            <p:cNvSpPr/>
            <p:nvPr/>
          </p:nvSpPr>
          <p:spPr>
            <a:xfrm>
              <a:off x="2027963" y="2528268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950370-4B20-984A-B875-54D725E2D680}"/>
                </a:ext>
              </a:extLst>
            </p:cNvPr>
            <p:cNvSpPr/>
            <p:nvPr/>
          </p:nvSpPr>
          <p:spPr>
            <a:xfrm>
              <a:off x="2027963" y="2707874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E144DF-CCC9-0E4D-940A-519407DE47A2}"/>
                </a:ext>
              </a:extLst>
            </p:cNvPr>
            <p:cNvSpPr txBox="1"/>
            <p:nvPr/>
          </p:nvSpPr>
          <p:spPr>
            <a:xfrm>
              <a:off x="623888" y="2030254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>
              <a:noAutofit/>
            </a:bodyPr>
            <a:lstStyle/>
            <a:p>
              <a:r>
                <a:rPr lang="en-GB" sz="1600" dirty="0"/>
                <a:t>Atom #3346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EF2F552-16AA-A44F-93F2-35D4028DB852}"/>
                </a:ext>
              </a:extLst>
            </p:cNvPr>
            <p:cNvSpPr/>
            <p:nvPr/>
          </p:nvSpPr>
          <p:spPr>
            <a:xfrm>
              <a:off x="1155834" y="3718650"/>
              <a:ext cx="485641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39477B1-1316-784C-BEA5-DDDAEA5FB4DC}"/>
                </a:ext>
              </a:extLst>
            </p:cNvPr>
            <p:cNvCxnSpPr/>
            <p:nvPr/>
          </p:nvCxnSpPr>
          <p:spPr>
            <a:xfrm flipH="1">
              <a:off x="1398654" y="3144887"/>
              <a:ext cx="1104322" cy="573763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D4ACB7C-ACB5-4E49-85D1-D4328B165CD5}"/>
              </a:ext>
            </a:extLst>
          </p:cNvPr>
          <p:cNvGrpSpPr/>
          <p:nvPr/>
        </p:nvGrpSpPr>
        <p:grpSpPr>
          <a:xfrm>
            <a:off x="9236166" y="2026201"/>
            <a:ext cx="2160000" cy="2335008"/>
            <a:chOff x="8991357" y="1997485"/>
            <a:chExt cx="2160000" cy="233500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10AF52-E42F-574F-A66B-5EC20591CE7A}"/>
                </a:ext>
              </a:extLst>
            </p:cNvPr>
            <p:cNvGrpSpPr/>
            <p:nvPr/>
          </p:nvGrpSpPr>
          <p:grpSpPr>
            <a:xfrm>
              <a:off x="8991357" y="1997485"/>
              <a:ext cx="2160000" cy="2335008"/>
              <a:chOff x="623888" y="2030254"/>
              <a:chExt cx="2160000" cy="2335008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4D44389-E60B-DB43-B633-B487D6EF4802}"/>
                  </a:ext>
                </a:extLst>
              </p:cNvPr>
              <p:cNvSpPr/>
              <p:nvPr/>
            </p:nvSpPr>
            <p:spPr>
              <a:xfrm>
                <a:off x="623888" y="3285262"/>
                <a:ext cx="2160000" cy="108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r>
                  <a:rPr lang="en-GB" sz="1600" dirty="0">
                    <a:solidFill>
                      <a:schemeClr val="tx1"/>
                    </a:solidFill>
                  </a:rPr>
                  <a:t>Content</a:t>
                </a:r>
              </a:p>
              <a:p>
                <a:endParaRPr lang="en-GB" sz="1200" dirty="0">
                  <a:solidFill>
                    <a:schemeClr val="tx1"/>
                  </a:solidFill>
                </a:endParaRPr>
              </a:p>
              <a:p>
                <a:r>
                  <a:rPr lang="en-GB" sz="1200" dirty="0" err="1">
                    <a:solidFill>
                      <a:schemeClr val="tx1"/>
                    </a:solidFill>
                  </a:rPr>
                  <a:t>Sed</a:t>
                </a:r>
                <a:r>
                  <a:rPr lang="en-GB" sz="1200" dirty="0">
                    <a:solidFill>
                      <a:schemeClr val="tx1"/>
                    </a:solidFill>
                  </a:rPr>
                  <a:t> do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eiusmod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tempor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incididunt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ut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labore</a:t>
                </a:r>
                <a:r>
                  <a:rPr lang="en-GB" sz="1200" dirty="0">
                    <a:solidFill>
                      <a:schemeClr val="tx1"/>
                    </a:solidFill>
                  </a:rPr>
                  <a:t> et dolore magna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aliqua</a:t>
                </a:r>
                <a:endParaRPr lang="en-GB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0163767-8455-B349-8727-5F785829A9E6}"/>
                  </a:ext>
                </a:extLst>
              </p:cNvPr>
              <p:cNvSpPr/>
              <p:nvPr/>
            </p:nvSpPr>
            <p:spPr>
              <a:xfrm>
                <a:off x="623888" y="2276475"/>
                <a:ext cx="2160000" cy="10087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r>
                  <a:rPr lang="en-GB" sz="1600" dirty="0">
                    <a:solidFill>
                      <a:schemeClr val="tx1"/>
                    </a:solidFill>
                  </a:rPr>
                  <a:t>Component Info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Attributes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Presentation Spec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Anchors</a:t>
                </a:r>
              </a:p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07E8835-3BE8-6742-99B7-2A60DDB7FD2B}"/>
                  </a:ext>
                </a:extLst>
              </p:cNvPr>
              <p:cNvSpPr/>
              <p:nvPr/>
            </p:nvSpPr>
            <p:spPr>
              <a:xfrm>
                <a:off x="1667963" y="2889656"/>
                <a:ext cx="1080000" cy="36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pPr>
                  <a:tabLst>
                    <a:tab pos="1008000" algn="r"/>
                  </a:tabLst>
                </a:pPr>
                <a:r>
                  <a:rPr lang="en-GB" sz="1200" u="sng" dirty="0">
                    <a:solidFill>
                      <a:schemeClr val="tx1"/>
                    </a:solidFill>
                  </a:rPr>
                  <a:t>id</a:t>
                </a:r>
                <a:r>
                  <a:rPr lang="en-GB" sz="1200" dirty="0">
                    <a:solidFill>
                      <a:schemeClr val="tx1"/>
                    </a:solidFill>
                  </a:rPr>
                  <a:t> 	</a:t>
                </a:r>
                <a:r>
                  <a:rPr lang="en-GB" sz="1200" u="sng" dirty="0">
                    <a:solidFill>
                      <a:schemeClr val="tx1"/>
                    </a:solidFill>
                  </a:rPr>
                  <a:t>value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#1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5CD4BDC-6BA9-B04D-996D-3017B93EB8FE}"/>
                  </a:ext>
                </a:extLst>
              </p:cNvPr>
              <p:cNvSpPr/>
              <p:nvPr/>
            </p:nvSpPr>
            <p:spPr>
              <a:xfrm>
                <a:off x="2027963" y="2528268"/>
                <a:ext cx="720000" cy="1440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8FDC4A6-36A5-4C43-974F-13EBA3ADACBB}"/>
                  </a:ext>
                </a:extLst>
              </p:cNvPr>
              <p:cNvSpPr/>
              <p:nvPr/>
            </p:nvSpPr>
            <p:spPr>
              <a:xfrm>
                <a:off x="2027963" y="2707874"/>
                <a:ext cx="720000" cy="1440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A0A592-FAD8-A14B-9BBE-7D3DA04DD7C9}"/>
                  </a:ext>
                </a:extLst>
              </p:cNvPr>
              <p:cNvSpPr txBox="1"/>
              <p:nvPr/>
            </p:nvSpPr>
            <p:spPr>
              <a:xfrm>
                <a:off x="623888" y="2030254"/>
                <a:ext cx="1251946" cy="2462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>
                <a:noAutofit/>
              </a:bodyPr>
              <a:lstStyle/>
              <a:p>
                <a:r>
                  <a:rPr lang="en-GB" sz="1600" dirty="0"/>
                  <a:t>Atom #4412</a:t>
                </a:r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EDFAF1-C4CA-5A48-91E7-76C29A833D70}"/>
                </a:ext>
              </a:extLst>
            </p:cNvPr>
            <p:cNvSpPr/>
            <p:nvPr/>
          </p:nvSpPr>
          <p:spPr>
            <a:xfrm>
              <a:off x="10000482" y="3863833"/>
              <a:ext cx="485641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F083FF2-C97F-C249-AE14-66889FDCD6C6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 flipH="1">
              <a:off x="10243303" y="3110139"/>
              <a:ext cx="636508" cy="75369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E0E437D7-6EB8-3C49-8F23-CF0BA80DAE74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7268308" y="2776816"/>
            <a:ext cx="1967858" cy="804584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>
            <a:extLst>
              <a:ext uri="{FF2B5EF4-FFF2-40B4-BE49-F238E27FC236}">
                <a16:creationId xmlns:a16="http://schemas.microsoft.com/office/drawing/2014/main" id="{1886CEED-B9CE-1F46-8746-F1A6DD77F0E6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7268308" y="3065603"/>
            <a:ext cx="3011933" cy="697505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>
            <a:extLst>
              <a:ext uri="{FF2B5EF4-FFF2-40B4-BE49-F238E27FC236}">
                <a16:creationId xmlns:a16="http://schemas.microsoft.com/office/drawing/2014/main" id="{18378053-49DC-8249-9B85-13E230814483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 flipV="1">
            <a:off x="2955834" y="2614245"/>
            <a:ext cx="1973721" cy="166623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F2ED6B37-5CAC-8F48-9626-67E03CF54FF7}"/>
              </a:ext>
            </a:extLst>
          </p:cNvPr>
          <p:cNvCxnSpPr>
            <a:cxnSpLocks/>
            <a:endCxn id="8" idx="3"/>
          </p:cNvCxnSpPr>
          <p:nvPr/>
        </p:nvCxnSpPr>
        <p:spPr>
          <a:xfrm rot="10800000" flipV="1">
            <a:off x="2919909" y="2776816"/>
            <a:ext cx="2009647" cy="292840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7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5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 and anchors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  <a:p>
            <a:pPr lvl="1"/>
            <a:r>
              <a:rPr lang="en-US" dirty="0"/>
              <a:t>A notion of composites/collections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</p:spTree>
    <p:extLst>
      <p:ext uri="{BB962C8B-B14F-4D97-AF65-F5344CB8AC3E}">
        <p14:creationId xmlns:p14="http://schemas.microsoft.com/office/powerpoint/2010/main" val="30549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0701" y="1773238"/>
            <a:ext cx="5830597" cy="46644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D93E1-A07B-444F-A1CB-DBA2D4895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00668" y="1773238"/>
            <a:ext cx="6190665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6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20836" y="1773238"/>
            <a:ext cx="5950328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48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411" y="1773237"/>
            <a:ext cx="6573178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5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Hyper-G tries to maintain links such that the user is always able to follow any link that is presented to them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Distinguishes links between documents on one server (core links) from those between documents on different servers (surface links)</a:t>
            </a:r>
          </a:p>
          <a:p>
            <a:pPr lvl="1"/>
            <a:r>
              <a:rPr lang="en-US" dirty="0"/>
              <a:t>Surface link updates propagated between servers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9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Probabilistic flooding algorithm to transmits link updates from server to server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Own internet protocol (HG-CSP)</a:t>
            </a:r>
          </a:p>
          <a:p>
            <a:r>
              <a:rPr lang="en-US" dirty="0"/>
              <a:t>Own markup language (HTF)</a:t>
            </a:r>
          </a:p>
          <a:p>
            <a:r>
              <a:rPr lang="en-US" dirty="0"/>
              <a:t>Own browser (and other tools) (Harmony) - though simple browsing through a web browser too</a:t>
            </a:r>
          </a:p>
          <a:p>
            <a:endParaRPr lang="en-US" dirty="0"/>
          </a:p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71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 and the Web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  <a:p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2881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University of Southampton around 1989</a:t>
            </a:r>
          </a:p>
          <a:p>
            <a:pPr lvl="1"/>
            <a:r>
              <a:rPr lang="en-US" dirty="0"/>
              <a:t>Originally designed for use with read-only media (laser discs and later CD-ROMs)</a:t>
            </a:r>
          </a:p>
          <a:p>
            <a:pPr lvl="1"/>
            <a:r>
              <a:rPr lang="en-US" dirty="0"/>
              <a:t>Originally designed as a desktop-based system, later expanded to a distributed system</a:t>
            </a:r>
          </a:p>
          <a:p>
            <a:pPr lvl="1"/>
            <a:r>
              <a:rPr lang="en-US" dirty="0"/>
              <a:t>Informed </a:t>
            </a:r>
            <a:r>
              <a:rPr lang="en-US"/>
              <a:t>much subsequent </a:t>
            </a:r>
            <a:r>
              <a:rPr lang="en-US" dirty="0"/>
              <a:t>work within ECS: DLS, COHSE,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/>
              <a:t>Fountain, A., Hall, W., Heath, I. and Davis, H. (1990). </a:t>
            </a:r>
            <a:r>
              <a:rPr lang="en-GB" i="1" dirty="0"/>
              <a:t>MICROCOSM: an open model for hypermedia with dynamic linking</a:t>
            </a:r>
            <a:r>
              <a:rPr lang="en-GB" dirty="0"/>
              <a:t>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373587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07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4EAAE-57FD-A842-9819-27BEF2EB00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22" name="Picture 3" descr="imag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753" y="1773946"/>
            <a:ext cx="4392141" cy="453477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029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3390900" y="2246313"/>
            <a:ext cx="5410200" cy="35179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30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notion of a filter</a:t>
            </a:r>
          </a:p>
          <a:p>
            <a:pPr lvl="1"/>
            <a:r>
              <a:rPr lang="en-GB" dirty="0"/>
              <a:t>Services that generate or manipulate links</a:t>
            </a:r>
          </a:p>
          <a:p>
            <a:pPr lvl="1"/>
            <a:r>
              <a:rPr lang="en-GB" dirty="0"/>
              <a:t>Organised into chains</a:t>
            </a:r>
          </a:p>
        </p:txBody>
      </p:sp>
    </p:spTree>
    <p:extLst>
      <p:ext uri="{BB962C8B-B14F-4D97-AF65-F5344CB8AC3E}">
        <p14:creationId xmlns:p14="http://schemas.microsoft.com/office/powerpoint/2010/main" val="2958339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048000" y="1922463"/>
            <a:ext cx="6096000" cy="4165600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EB59CC-D8E1-CC4B-AD7B-A5B6E3DD4A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503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Specific, Local and Generic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Source anchor of a link is not embedded in the source document, but its position(s) is described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048A4-AE18-4C43-815A-7A9CFA2DF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9811" y="2673350"/>
            <a:ext cx="651237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2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5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91315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An open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61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naïve attempt to </a:t>
            </a:r>
            <a:r>
              <a:rPr lang="ja-JP" altLang="en-GB" dirty="0"/>
              <a:t>“</a:t>
            </a:r>
            <a:r>
              <a:rPr lang="en-GB" altLang="ja-JP" dirty="0"/>
              <a:t>shim</a:t>
            </a:r>
            <a:r>
              <a:rPr lang="ja-JP" altLang="en-GB" dirty="0"/>
              <a:t>”</a:t>
            </a:r>
            <a:r>
              <a:rPr lang="en-GB" altLang="ja-JP" dirty="0"/>
              <a:t> existing </a:t>
            </a:r>
            <a:r>
              <a:rPr lang="en-GB" altLang="ja-JP" dirty="0" err="1"/>
              <a:t>linkservers</a:t>
            </a:r>
            <a:r>
              <a:rPr lang="en-GB" altLang="ja-JP" dirty="0"/>
              <a:t> so that they could be used by standard client integrations</a:t>
            </a:r>
            <a:endParaRPr lang="en-GB" dirty="0"/>
          </a:p>
          <a:p>
            <a:pPr lvl="1"/>
            <a:r>
              <a:rPr lang="en-GB" dirty="0"/>
              <a:t>An early realization by the community that writing clients is far harder (and less interesting) than writing servers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902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56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2590800" y="22098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098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5544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Location </a:t>
            </a:r>
            <a:r>
              <a:rPr lang="en-GB" dirty="0" err="1"/>
              <a:t>Specifiers</a:t>
            </a:r>
            <a:r>
              <a:rPr lang="en-GB" dirty="0"/>
              <a:t> (</a:t>
            </a:r>
            <a:r>
              <a:rPr lang="en-GB" dirty="0" err="1"/>
              <a:t>LocSpecs</a:t>
            </a:r>
            <a:r>
              <a:rPr lang="en-GB" dirty="0"/>
              <a:t>)</a:t>
            </a:r>
          </a:p>
        </p:txBody>
      </p:sp>
      <p:sp>
        <p:nvSpPr>
          <p:cNvPr id="5632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to indicate anchor positions: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LocSpec</a:t>
            </a:r>
            <a:r>
              <a:rPr lang="en-GB" dirty="0"/>
              <a:t> ::= {	\</a:t>
            </a:r>
            <a:r>
              <a:rPr lang="en-GB" dirty="0" err="1"/>
              <a:t>ContentType</a:t>
            </a:r>
            <a:r>
              <a:rPr lang="en-GB" dirty="0"/>
              <a:t> </a:t>
            </a:r>
            <a:r>
              <a:rPr lang="en-GB" dirty="0" err="1"/>
              <a:t>MimeType</a:t>
            </a:r>
            <a:br>
              <a:rPr lang="en-GB" dirty="0"/>
            </a:br>
            <a:r>
              <a:rPr lang="en-GB" dirty="0"/>
              <a:t>		\Content MIME-encoded text string</a:t>
            </a:r>
            <a:br>
              <a:rPr lang="en-GB" dirty="0"/>
            </a:br>
            <a:r>
              <a:rPr lang="en-GB" dirty="0"/>
              <a:t>		\Count [Comma separated list of numbers]</a:t>
            </a:r>
            <a:br>
              <a:rPr lang="en-GB" dirty="0"/>
            </a:br>
            <a:r>
              <a:rPr lang="en-GB" dirty="0"/>
              <a:t>		\</a:t>
            </a:r>
            <a:r>
              <a:rPr lang="en-GB" dirty="0" err="1"/>
              <a:t>ReverseCount</a:t>
            </a:r>
            <a:r>
              <a:rPr lang="en-GB" dirty="0"/>
              <a:t> [Comma separated list of numbers] </a:t>
            </a:r>
            <a:br>
              <a:rPr lang="en-GB" dirty="0"/>
            </a:br>
            <a:r>
              <a:rPr lang="en-GB" dirty="0"/>
              <a:t>		\Name [Mime encoded text string]</a:t>
            </a:r>
            <a:br>
              <a:rPr lang="en-GB" dirty="0"/>
            </a:br>
            <a:r>
              <a:rPr lang="en-GB" dirty="0"/>
              <a:t>		\Script [Viewer Executable Script]	} 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A9E43-37BE-7541-97F3-904574DA5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337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934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31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 to define: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6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(fine them if they don’</a:t>
            </a:r>
            <a:r>
              <a:rPr lang="en-GB" altLang="ja-JP" dirty="0"/>
              <a:t>t keep them up to date?)</a:t>
            </a:r>
            <a:endParaRPr lang="en-GB" dirty="0"/>
          </a:p>
          <a:p>
            <a:pPr lvl="1"/>
            <a:r>
              <a:rPr lang="en-GB" dirty="0"/>
              <a:t>Don’t allows links to things that move</a:t>
            </a:r>
          </a:p>
          <a:p>
            <a:pPr lvl="1"/>
            <a:r>
              <a:rPr lang="en-GB" dirty="0"/>
              <a:t>Forward references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The publishing model – editing creates new resources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Versioning</a:t>
            </a:r>
          </a:p>
          <a:p>
            <a:pPr lvl="1"/>
            <a:r>
              <a:rPr lang="en-GB" dirty="0"/>
              <a:t>Use of diff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link owner or responsible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the Californian approach –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just-in-time</a:t>
            </a:r>
          </a:p>
          <a:p>
            <a:r>
              <a:rPr lang="en-GB" dirty="0"/>
              <a:t>Tightly coupled: the Germanic approach –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54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Adapting to the Web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8E4A4B-02EF-8C48-9E5B-9490E62D6D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826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runner-up prize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If Microcosm and Hyper-G were so good, </a:t>
            </a:r>
            <a:br>
              <a:rPr lang="en-US" sz="2400" dirty="0"/>
            </a:br>
            <a:r>
              <a:rPr lang="en-US" sz="2400" dirty="0"/>
              <a:t>why are we not all using them?</a:t>
            </a:r>
          </a:p>
          <a:p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D7FD5-AFC3-ED49-B337-B4C421AC2C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lost the goal of hypertext across the entire desktop – is this still important?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055AB8-F1B8-274C-9C77-BC5307816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1775520" y="2688315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3709086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2412941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81" y="3493062"/>
            <a:ext cx="3524413" cy="25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HTML/DOM (and browsers) do not allow easy control of anchor positions</a:t>
            </a:r>
          </a:p>
          <a:p>
            <a:pPr lvl="1"/>
            <a:r>
              <a:rPr lang="en-GB" dirty="0"/>
              <a:t>Still possible to separate links and annotations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209E90-EA1C-B747-B60E-FEA1E23724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3048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304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Linkbase Creation</a:t>
            </a:r>
          </a:p>
        </p:txBody>
      </p:sp>
      <p:sp>
        <p:nvSpPr>
          <p:cNvPr id="686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Theming technology extracts key phrases from documents based on location and frequency</a:t>
            </a:r>
          </a:p>
          <a:p>
            <a:pPr lvl="1"/>
            <a:r>
              <a:rPr lang="en-GB" dirty="0"/>
              <a:t>Create generic links to those documents based on the extracted themes</a:t>
            </a:r>
          </a:p>
          <a:p>
            <a:pPr lvl="1"/>
            <a:r>
              <a:rPr lang="en-GB" dirty="0"/>
              <a:t>Interactive </a:t>
            </a:r>
            <a:r>
              <a:rPr lang="en-GB" dirty="0" err="1"/>
              <a:t>linkbase</a:t>
            </a:r>
            <a:r>
              <a:rPr lang="en-GB" dirty="0"/>
              <a:t> editor tool deletes the unwanted links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Effectively turning a search engine index into a </a:t>
            </a:r>
            <a:r>
              <a:rPr lang="en-GB" dirty="0" err="1"/>
              <a:t>linkbase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0D9CD-AC13-0446-9373-A119AA917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402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590F-AFEB-4E44-8C9D-983383EE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C96D-7365-D641-9F61-4C86DDBAB0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50323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Links can be added at different times in the document retrieval process</a:t>
            </a:r>
          </a:p>
          <a:p>
            <a:endParaRPr lang="en-GB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AA45200-E818-A244-B5ED-C37264A6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9185" y="3465262"/>
            <a:ext cx="1079500" cy="10795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89992F9-066D-F741-BBC5-A92F50591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5822" y="3465262"/>
            <a:ext cx="1080000" cy="1080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1CCC672-09BC-5D46-BFEB-5F634AF06272}"/>
              </a:ext>
            </a:extLst>
          </p:cNvPr>
          <p:cNvGrpSpPr/>
          <p:nvPr/>
        </p:nvGrpSpPr>
        <p:grpSpPr>
          <a:xfrm>
            <a:off x="1010480" y="2978204"/>
            <a:ext cx="1678616" cy="1566558"/>
            <a:chOff x="1672684" y="2753421"/>
            <a:chExt cx="1678616" cy="156655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7CF55216-B15C-8140-BE67-080F2D40A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4C86384C-BDD2-DC4D-96BA-16D5298EE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5A7AC64-C1E1-3A48-A154-245495406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E8FD78AF-83D4-6D4C-A9DE-0C3A1C3AF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2459" y="3465262"/>
            <a:ext cx="1080000" cy="10800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BA3AD3-7FCC-AB42-91EA-212D9A322BC8}"/>
              </a:ext>
            </a:extLst>
          </p:cNvPr>
          <p:cNvCxnSpPr>
            <a:stCxn id="12" idx="3"/>
            <a:endCxn id="7" idx="1"/>
          </p:cNvCxnSpPr>
          <p:nvPr/>
        </p:nvCxnSpPr>
        <p:spPr>
          <a:xfrm>
            <a:off x="5332459" y="4005262"/>
            <a:ext cx="156336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7AD8E0-72ED-DB43-8897-61378EF8C9A8}"/>
              </a:ext>
            </a:extLst>
          </p:cNvPr>
          <p:cNvCxnSpPr>
            <a:stCxn id="7" idx="3"/>
            <a:endCxn id="6" idx="1"/>
          </p:cNvCxnSpPr>
          <p:nvPr/>
        </p:nvCxnSpPr>
        <p:spPr>
          <a:xfrm flipV="1">
            <a:off x="7975822" y="4005012"/>
            <a:ext cx="1563363" cy="2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5C4533-B47F-7448-AF73-D4BEF0C1F2E5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689096" y="4004762"/>
            <a:ext cx="1563363" cy="5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0C68A65-B3D1-594E-A474-69D350D1920F}"/>
              </a:ext>
            </a:extLst>
          </p:cNvPr>
          <p:cNvSpPr txBox="1"/>
          <p:nvPr/>
        </p:nvSpPr>
        <p:spPr>
          <a:xfrm>
            <a:off x="1117833" y="4756841"/>
            <a:ext cx="1571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batch process</a:t>
            </a:r>
          </a:p>
          <a:p>
            <a:pPr algn="ctr"/>
            <a:r>
              <a:rPr lang="en-US" sz="1600" dirty="0">
                <a:cs typeface="Georgia"/>
              </a:rPr>
              <a:t>documents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2CEEDA-E683-BD4B-A13F-F1258B4F9C7F}"/>
              </a:ext>
            </a:extLst>
          </p:cNvPr>
          <p:cNvSpPr txBox="1"/>
          <p:nvPr/>
        </p:nvSpPr>
        <p:spPr>
          <a:xfrm>
            <a:off x="4012438" y="4756841"/>
            <a:ext cx="156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on demand </a:t>
            </a:r>
          </a:p>
          <a:p>
            <a:pPr algn="ctr"/>
            <a:r>
              <a:rPr lang="en-US" sz="1600" dirty="0">
                <a:cs typeface="Georgia"/>
              </a:rPr>
              <a:t>by web server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82FC00-FC6B-E047-940B-76CDCCF656AC}"/>
              </a:ext>
            </a:extLst>
          </p:cNvPr>
          <p:cNvSpPr txBox="1"/>
          <p:nvPr/>
        </p:nvSpPr>
        <p:spPr>
          <a:xfrm>
            <a:off x="6897854" y="4753008"/>
            <a:ext cx="10759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proxy </a:t>
            </a:r>
            <a:br>
              <a:rPr lang="en-US" sz="1600" dirty="0">
                <a:cs typeface="Georgia"/>
              </a:rPr>
            </a:br>
            <a:r>
              <a:rPr lang="en-US" sz="1600" dirty="0">
                <a:cs typeface="Georgia"/>
              </a:rPr>
              <a:t>server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D7390E-C0C8-0140-9063-7347C49518C3}"/>
              </a:ext>
            </a:extLst>
          </p:cNvPr>
          <p:cNvSpPr txBox="1"/>
          <p:nvPr/>
        </p:nvSpPr>
        <p:spPr>
          <a:xfrm>
            <a:off x="9460817" y="4876118"/>
            <a:ext cx="1236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browser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A46813-3B33-0849-9919-B21D8E67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6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batch processing</a:t>
            </a:r>
          </a:p>
        </p:txBody>
      </p:sp>
      <p:sp>
        <p:nvSpPr>
          <p:cNvPr id="8089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Generate static HTML pages for use with any web server</a:t>
            </a:r>
          </a:p>
          <a:p>
            <a:pPr lvl="1"/>
            <a:r>
              <a:rPr lang="en-GB" dirty="0"/>
              <a:t>Fastest way to serve pages - and most cache friendly approach</a:t>
            </a:r>
          </a:p>
          <a:p>
            <a:pPr lvl="1"/>
            <a:r>
              <a:rPr lang="en-GB" dirty="0"/>
              <a:t>Need to reprocess all pages in the event of a </a:t>
            </a:r>
            <a:r>
              <a:rPr lang="en-GB" dirty="0" err="1"/>
              <a:t>linkbase</a:t>
            </a:r>
            <a:r>
              <a:rPr lang="en-GB" dirty="0"/>
              <a:t> (link database) update to ensure currency</a:t>
            </a:r>
          </a:p>
          <a:p>
            <a:pPr lvl="1"/>
            <a:r>
              <a:rPr lang="en-GB" dirty="0"/>
              <a:t>No opportunity to personalise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7BC0-FEDF-CE4F-BCB7-DAEEE6BEC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Content Placeholder 6">
            <a:extLst>
              <a:ext uri="{FF2B5EF4-FFF2-40B4-BE49-F238E27FC236}">
                <a16:creationId xmlns:a16="http://schemas.microsoft.com/office/drawing/2014/main" id="{24722710-630B-FC41-A0DF-D2B157FC71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ACCF1ED-A118-CD41-B54D-6F797D5AB21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7115520-A4D6-0447-902A-8123ACCAD8F5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460DD68-7B7D-EC4C-A3C1-A07B0397A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F2F0926-6C2E-2A41-AD5C-FFDDFA593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90847E3-78AA-634F-8800-EC280AC18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3B189A4D-3D3C-C94D-86C5-2408A70C189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7DA927-1348-3341-A99D-B4439C16FE86}"/>
              </a:ext>
            </a:extLst>
          </p:cNvPr>
          <p:cNvCxnSpPr>
            <a:stCxn id="24" idx="3"/>
            <a:endCxn id="19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27F0DA6-823F-0C44-B008-6424CD78A373}"/>
              </a:ext>
            </a:extLst>
          </p:cNvPr>
          <p:cNvCxnSpPr>
            <a:stCxn id="19" idx="3"/>
            <a:endCxn id="18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2C004E-2CBA-FD4A-BFC0-07556BFC7D6E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94358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on demand</a:t>
            </a:r>
          </a:p>
        </p:txBody>
      </p:sp>
      <p:sp>
        <p:nvSpPr>
          <p:cNvPr id="8294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Careful choice of data structures and algorithms needed to ensure good performance</a:t>
            </a:r>
          </a:p>
          <a:p>
            <a:pPr lvl="1"/>
            <a:r>
              <a:rPr lang="en-GB" dirty="0"/>
              <a:t>New material can immediately be viewed with hyperlinks from the </a:t>
            </a:r>
            <a:r>
              <a:rPr lang="en-GB" dirty="0" err="1"/>
              <a:t>linkbase</a:t>
            </a:r>
            <a:endParaRPr lang="en-GB" dirty="0"/>
          </a:p>
          <a:p>
            <a:pPr lvl="1"/>
            <a:r>
              <a:rPr lang="en-GB" dirty="0"/>
              <a:t>User can choose </a:t>
            </a:r>
            <a:r>
              <a:rPr lang="en-GB" dirty="0" err="1"/>
              <a:t>linkbases</a:t>
            </a:r>
            <a:r>
              <a:rPr lang="en-GB" dirty="0"/>
              <a:t> to apply (</a:t>
            </a:r>
            <a:r>
              <a:rPr lang="en-GB" dirty="0" err="1"/>
              <a:t>stateful</a:t>
            </a:r>
            <a:r>
              <a:rPr lang="en-GB" dirty="0"/>
              <a:t> interaction)</a:t>
            </a:r>
          </a:p>
          <a:p>
            <a:pPr lvl="1"/>
            <a:r>
              <a:rPr lang="en-GB" dirty="0"/>
              <a:t>Higher run-time memory requirements, search capability can use same 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Active Navigation </a:t>
            </a:r>
            <a:br>
              <a:rPr lang="en-GB" dirty="0"/>
            </a:br>
            <a:r>
              <a:rPr lang="en-GB" dirty="0"/>
              <a:t>(commercial successor to Microcosm)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F3550-F3F2-3E42-A80B-66B406B96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8FF758-AED7-624A-8F8E-F69DDEEF6F4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A6AF369-66D2-4249-BD21-B9DCAD1248A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208E167-477D-AC4E-9496-1E6680611220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03AC092-C5D1-0647-BB69-574DDF0EB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9EA2012-38EC-5E48-9C52-A33AF77C3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FD546D2-25A8-3A4B-AEA0-B753ACE87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5460963E-4256-D640-906B-27F70D96C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1AEA1E9-D9AF-A043-B501-49107953081B}"/>
              </a:ext>
            </a:extLst>
          </p:cNvPr>
          <p:cNvCxnSpPr>
            <a:stCxn id="14" idx="3"/>
            <a:endCxn id="8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BEBD7F-4EC4-D746-9733-D4A4B5018FCF}"/>
              </a:ext>
            </a:extLst>
          </p:cNvPr>
          <p:cNvCxnSpPr>
            <a:stCxn id="8" idx="3"/>
            <a:endCxn id="7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AA9FA6-28BD-B943-9FC3-CB797D4DC6AB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994158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using a proxy</a:t>
            </a:r>
          </a:p>
        </p:txBody>
      </p:sp>
      <p:sp>
        <p:nvSpPr>
          <p:cNvPr id="8499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configures their browser to proxy through the link injector</a:t>
            </a:r>
          </a:p>
          <a:p>
            <a:pPr lvl="1"/>
            <a:r>
              <a:rPr lang="en-GB" dirty="0"/>
              <a:t>Can apply link database to almost any content</a:t>
            </a:r>
          </a:p>
          <a:p>
            <a:pPr lvl="1"/>
            <a:r>
              <a:rPr lang="en-GB" dirty="0"/>
              <a:t>Can also perform other conversions e.g. Word -&gt; HTML</a:t>
            </a:r>
          </a:p>
          <a:p>
            <a:pPr lvl="1"/>
            <a:r>
              <a:rPr lang="en-GB" dirty="0"/>
              <a:t>Casual site users won’</a:t>
            </a:r>
            <a:r>
              <a:rPr lang="en-GB" altLang="ja-JP" dirty="0"/>
              <a:t>t want to reconfigure their browsers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the Dynamic Link Service (DLS)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1BD8D-AB76-6B40-850E-ADE9A9E61C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587807-9A30-0A4E-8D36-DDAB500AA3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4645EF-4C97-F646-89C4-D393892F0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64F1D42-49A2-B94F-9451-0B9D2B0C6FDD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C496BFF-7699-934F-A00F-9A7E403D4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01C018B-79E7-D948-9763-C0A1F197A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52895EF-4EEB-9F47-977A-262B86350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BED68831-8886-6D41-9E14-920B578265E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F0818E-E3DD-D546-AEE9-0946A16BD078}"/>
              </a:ext>
            </a:extLst>
          </p:cNvPr>
          <p:cNvCxnSpPr>
            <a:stCxn id="13" idx="3"/>
            <a:endCxn id="8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A04E57-AE38-8F42-88E2-527E47256EB6}"/>
              </a:ext>
            </a:extLst>
          </p:cNvPr>
          <p:cNvCxnSpPr>
            <a:stCxn id="8" idx="3"/>
            <a:endCxn id="7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6D05FFE-4714-6D4A-A13C-A12FE6C43A95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070181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Injection: in the browser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Extend browser with a plugin that fetches links and rewrites documents</a:t>
            </a:r>
          </a:p>
          <a:p>
            <a:pPr lvl="1"/>
            <a:r>
              <a:rPr lang="en-US" dirty="0"/>
              <a:t>Most modern browsers support add-on functionality</a:t>
            </a:r>
          </a:p>
          <a:p>
            <a:pPr lvl="1"/>
            <a:r>
              <a:rPr lang="en-US" dirty="0"/>
              <a:t>Potentially expensive – need to provide plugins for many browsers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Approach taken by COHSE/Magpie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E1267-A82F-3F4C-A279-DD8E8885AA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20ECF928-D901-394C-8762-F1F3D8819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86A5A10-0E0B-7945-9C87-12F929AD14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02F44AE-7B1C-C746-96B8-7588AB4AD5AC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673110F-DAC6-6B45-B323-E92261287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15C6D81-0E55-7348-A36A-72E5F33CC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04A2A65-84DC-D24A-BAE5-28D65032C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5D1120C8-96DB-7B4E-A734-FBCEDB5B6F6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9C5C463-AD1B-C048-8D7F-942ED78D9A5C}"/>
              </a:ext>
            </a:extLst>
          </p:cNvPr>
          <p:cNvCxnSpPr>
            <a:stCxn id="15" idx="3"/>
            <a:endCxn id="10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56E8E7-4BBB-A844-968B-B50220D102B1}"/>
              </a:ext>
            </a:extLst>
          </p:cNvPr>
          <p:cNvCxnSpPr>
            <a:stCxn id="10" idx="3"/>
            <a:endCxn id="8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F46CDD-0C77-5447-A953-BFE68C99B4C2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6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29545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92639" y="2929901"/>
            <a:ext cx="2940762" cy="1251925"/>
            <a:chOff x="3168638" y="2929901"/>
            <a:chExt cx="2940762" cy="1251925"/>
          </a:xfrm>
        </p:grpSpPr>
        <p:sp>
          <p:nvSpPr>
            <p:cNvPr id="9" name="Rectangle 8"/>
            <p:cNvSpPr/>
            <p:nvPr/>
          </p:nvSpPr>
          <p:spPr bwMode="auto">
            <a:xfrm>
              <a:off x="3168638" y="2929901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n w="12700" cmpd="sng">
                  <a:solidFill>
                    <a:schemeClr val="tx1"/>
                  </a:solidFill>
                </a:ln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204638" y="2965545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41848" y="3069944"/>
              <a:ext cx="2767552" cy="111188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2924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Presentation</a:t>
            </a:r>
          </a:p>
        </p:txBody>
      </p:sp>
      <p:sp>
        <p:nvSpPr>
          <p:cNvPr id="7065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Links can be rendered to distinguish from authored links</a:t>
            </a:r>
          </a:p>
          <a:p>
            <a:pPr lvl="1"/>
            <a:r>
              <a:rPr lang="en-GB" dirty="0"/>
              <a:t>Use different colours (</a:t>
            </a:r>
            <a:r>
              <a:rPr lang="en-GB" dirty="0" err="1"/>
              <a:t>etc</a:t>
            </a:r>
            <a:r>
              <a:rPr lang="en-GB" dirty="0"/>
              <a:t>) </a:t>
            </a:r>
          </a:p>
          <a:p>
            <a:pPr lvl="1"/>
            <a:r>
              <a:rPr lang="en-GB" dirty="0"/>
              <a:t>Potential to clash with a style sheet</a:t>
            </a:r>
          </a:p>
          <a:p>
            <a:pPr lvl="1"/>
            <a:r>
              <a:rPr lang="en-GB" dirty="0"/>
              <a:t>Use JavaScript to pop-up a menu for multiple destinations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However, history of unsuccessful attempts</a:t>
            </a:r>
          </a:p>
          <a:p>
            <a:pPr lvl="1"/>
            <a:r>
              <a:rPr lang="en-GB" dirty="0"/>
              <a:t>Microsoft Smart Tags in Office XP</a:t>
            </a:r>
          </a:p>
          <a:p>
            <a:pPr lvl="1"/>
            <a:r>
              <a:rPr lang="en-GB" dirty="0"/>
              <a:t>Third-party embedded advertising links (</a:t>
            </a:r>
            <a:r>
              <a:rPr lang="en-GB" dirty="0" err="1"/>
              <a:t>Infolinks</a:t>
            </a:r>
            <a:r>
              <a:rPr lang="en-GB" dirty="0"/>
              <a:t>, </a:t>
            </a:r>
            <a:r>
              <a:rPr lang="en-GB" dirty="0" err="1"/>
              <a:t>IntelliTXT</a:t>
            </a:r>
            <a:r>
              <a:rPr lang="en-GB" dirty="0"/>
              <a:t>, Vibrant)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AC9507-D7D8-E448-85B6-2B0BEEAEF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939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do not have to be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You can tailor your </a:t>
            </a:r>
            <a:r>
              <a:rPr lang="en-GB" dirty="0" err="1"/>
              <a:t>linkbases</a:t>
            </a:r>
            <a:r>
              <a:rPr lang="en-GB" dirty="0"/>
              <a:t> to your needs (contexts) </a:t>
            </a:r>
          </a:p>
          <a:p>
            <a:r>
              <a:rPr lang="en-GB" dirty="0"/>
              <a:t>You can have generic links </a:t>
            </a:r>
          </a:p>
          <a:p>
            <a:r>
              <a:rPr lang="en-GB" dirty="0"/>
              <a:t>You don’t have to write spiders </a:t>
            </a:r>
          </a:p>
          <a:p>
            <a:r>
              <a:rPr lang="en-GB" dirty="0"/>
              <a:t>On read-only media (e.g. CD-ROM, no permission), keeping links separately is the only way to do it!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The integration with existing applications can be difficult (sometimes impossible) </a:t>
            </a:r>
          </a:p>
          <a:p>
            <a:r>
              <a:rPr lang="en-GB" dirty="0"/>
              <a:t>For streaming, data links as well as data have to be synchronised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9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Hypertext Futures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8" y="3173184"/>
            <a:ext cx="2911843" cy="2654280"/>
            <a:chOff x="3194468" y="3173183"/>
            <a:chExt cx="2911843" cy="2654280"/>
          </a:xfrm>
        </p:grpSpPr>
        <p:grpSp>
          <p:nvGrpSpPr>
            <p:cNvPr id="2" name="Group 1"/>
            <p:cNvGrpSpPr/>
            <p:nvPr/>
          </p:nvGrpSpPr>
          <p:grpSpPr>
            <a:xfrm>
              <a:off x="3945742" y="5609109"/>
              <a:ext cx="1151924" cy="218354"/>
              <a:chOff x="1628624" y="5940079"/>
              <a:chExt cx="1151924" cy="218354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624" y="5942433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15335" y="4283659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742" y="5717110"/>
            <a:ext cx="3313404" cy="996232"/>
            <a:chOff x="4053742" y="5717109"/>
            <a:chExt cx="3313404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666" y="5223539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73603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9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developed 1988-1990</a:t>
            </a:r>
          </a:p>
          <a:p>
            <a:pPr lvl="1"/>
            <a:r>
              <a:rPr lang="en-US" dirty="0"/>
              <a:t>A reference model, not an implementation</a:t>
            </a:r>
          </a:p>
          <a:p>
            <a:pPr lvl="1"/>
            <a:r>
              <a:rPr lang="en-US" dirty="0"/>
              <a:t>Used to compare functionalities of existing systems</a:t>
            </a:r>
          </a:p>
          <a:p>
            <a:pPr lvl="1"/>
            <a:r>
              <a:rPr lang="en-US" dirty="0"/>
              <a:t>Used to design new systems</a:t>
            </a:r>
          </a:p>
          <a:p>
            <a:pPr lvl="1"/>
            <a:r>
              <a:rPr lang="en-US" dirty="0"/>
              <a:t>Used to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</p:spTree>
    <p:extLst>
      <p:ext uri="{BB962C8B-B14F-4D97-AF65-F5344CB8AC3E}">
        <p14:creationId xmlns:p14="http://schemas.microsoft.com/office/powerpoint/2010/main" val="1558969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Dexter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44204-C209-C640-8AD3-E8DC68C29A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4151784" y="1772817"/>
            <a:ext cx="3882908" cy="4464917"/>
            <a:chOff x="2411413" y="1412875"/>
            <a:chExt cx="4321175" cy="4968875"/>
          </a:xfrm>
        </p:grpSpPr>
        <p:sp>
          <p:nvSpPr>
            <p:cNvPr id="6" name="Rectangle 5"/>
            <p:cNvSpPr/>
            <p:nvPr/>
          </p:nvSpPr>
          <p:spPr bwMode="auto">
            <a:xfrm>
              <a:off x="2411413" y="5013325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Within-Component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content/structure inside nodes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411413" y="3213100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Storage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database of nodes and links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11413" y="1412875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Run-Time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presentation; dynamics;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user interaction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411413" y="4581525"/>
              <a:ext cx="4321175" cy="431800"/>
            </a:xfrm>
            <a:prstGeom prst="rect">
              <a:avLst/>
            </a:prstGeom>
            <a:solidFill>
              <a:schemeClr val="bg2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Anchoring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11413" y="2781300"/>
              <a:ext cx="4321175" cy="431800"/>
            </a:xfrm>
            <a:prstGeom prst="rect">
              <a:avLst/>
            </a:prstGeom>
            <a:solidFill>
              <a:schemeClr val="bg2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Presentation Specifications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477443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1830</TotalTime>
  <Words>1779</Words>
  <Application>Microsoft Macintosh PowerPoint</Application>
  <PresentationFormat>Widescreen</PresentationFormat>
  <Paragraphs>321</Paragraphs>
  <Slides>52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8" baseType="lpstr">
      <vt:lpstr>ＭＳ Ｐゴシック</vt:lpstr>
      <vt:lpstr>游ゴシック</vt:lpstr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Word.Picture.8</vt:lpstr>
      <vt:lpstr>PowerPoint Presentation</vt:lpstr>
      <vt:lpstr>Open Hypermedia and the Web</vt:lpstr>
      <vt:lpstr>What is Open Hypermedia?</vt:lpstr>
      <vt:lpstr>What is Open Hypermedia?</vt:lpstr>
      <vt:lpstr>Embedded Links</vt:lpstr>
      <vt:lpstr>First Class Links</vt:lpstr>
      <vt:lpstr>Dexter Hypertext Reference Model</vt:lpstr>
      <vt:lpstr>Overview</vt:lpstr>
      <vt:lpstr>The Dexter Model</vt:lpstr>
      <vt:lpstr>Dexter Storage Layer</vt:lpstr>
      <vt:lpstr>Hyper-G</vt:lpstr>
      <vt:lpstr>Overview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Evaluation</vt:lpstr>
      <vt:lpstr>Microcosm</vt:lpstr>
      <vt:lpstr>Overview</vt:lpstr>
      <vt:lpstr>Microcosm client </vt:lpstr>
      <vt:lpstr>Microcosm architecture</vt:lpstr>
      <vt:lpstr>Microcosm universal viewer</vt:lpstr>
      <vt:lpstr>Microcosm architecture</vt:lpstr>
      <vt:lpstr>Distribution</vt:lpstr>
      <vt:lpstr>Specific, Local and Generic Links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(LocSpecs)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Adapting to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</vt:lpstr>
      <vt:lpstr>Link Injection: using a proxy</vt:lpstr>
      <vt:lpstr>Link Injection: in the browser</vt:lpstr>
      <vt:lpstr>Link Presentation</vt:lpstr>
      <vt:lpstr>Evaluation</vt:lpstr>
      <vt:lpstr>Next Lecture: Hypertext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22</cp:revision>
  <dcterms:created xsi:type="dcterms:W3CDTF">2018-10-14T11:02:54Z</dcterms:created>
  <dcterms:modified xsi:type="dcterms:W3CDTF">2018-11-13T09:36:57Z</dcterms:modified>
</cp:coreProperties>
</file>