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69"/>
  </p:notesMasterIdLst>
  <p:sldIdLst>
    <p:sldId id="259" r:id="rId9"/>
    <p:sldId id="257" r:id="rId10"/>
    <p:sldId id="311" r:id="rId11"/>
    <p:sldId id="312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317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318" r:id="rId47"/>
    <p:sldId id="294" r:id="rId48"/>
    <p:sldId id="295" r:id="rId49"/>
    <p:sldId id="296" r:id="rId50"/>
    <p:sldId id="297" r:id="rId51"/>
    <p:sldId id="298" r:id="rId52"/>
    <p:sldId id="299" r:id="rId53"/>
    <p:sldId id="314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15" r:id="rId62"/>
    <p:sldId id="316" r:id="rId63"/>
    <p:sldId id="307" r:id="rId64"/>
    <p:sldId id="313" r:id="rId65"/>
    <p:sldId id="308" r:id="rId66"/>
    <p:sldId id="309" r:id="rId67"/>
    <p:sldId id="310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3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7"/>
    <p:restoredTop sz="69890"/>
  </p:normalViewPr>
  <p:slideViewPr>
    <p:cSldViewPr snapToGrid="0" snapToObjects="1" showGuides="1">
      <p:cViewPr varScale="1">
        <p:scale>
          <a:sx n="141" d="100"/>
          <a:sy n="141" d="100"/>
        </p:scale>
        <p:origin x="224" y="264"/>
      </p:cViewPr>
      <p:guideLst>
        <p:guide orient="horz" pos="313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06/11/2018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3BD459-4896-934F-AAB1-87BFFD24D0C8}" type="slidenum">
              <a:rPr lang="en-US"/>
              <a:pPr/>
              <a:t>2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093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</a:t>
            </a:r>
            <a:r>
              <a:rPr lang="en-US" baseline="0" dirty="0"/>
              <a:t> = </a:t>
            </a:r>
            <a:r>
              <a:rPr lang="en-US" baseline="0" dirty="0" err="1"/>
              <a:t>Fabula</a:t>
            </a:r>
            <a:endParaRPr lang="en-US" baseline="0" dirty="0"/>
          </a:p>
          <a:p>
            <a:r>
              <a:rPr lang="en-US" baseline="0" dirty="0"/>
              <a:t>Narrative  =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08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12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Charles Foster Kane</a:t>
            </a:r>
          </a:p>
          <a:p>
            <a:r>
              <a:rPr lang="en-US" dirty="0"/>
              <a:t>Jerry Thompson</a:t>
            </a:r>
            <a:r>
              <a:rPr lang="en-US" baseline="0" dirty="0"/>
              <a:t> (reporter)</a:t>
            </a:r>
          </a:p>
          <a:p>
            <a:r>
              <a:rPr lang="en-US" baseline="0" dirty="0" err="1"/>
              <a:t>Jedediah</a:t>
            </a:r>
            <a:r>
              <a:rPr lang="en-US" baseline="0" dirty="0"/>
              <a:t> Leland (best friend)</a:t>
            </a:r>
          </a:p>
          <a:p>
            <a:r>
              <a:rPr lang="en-US" baseline="0" dirty="0"/>
              <a:t>Susan Alexander (mistress and second wife)</a:t>
            </a:r>
          </a:p>
          <a:p>
            <a:r>
              <a:rPr lang="en-US" baseline="0" dirty="0" err="1"/>
              <a:t>Mr</a:t>
            </a:r>
            <a:r>
              <a:rPr lang="en-US" baseline="0" dirty="0"/>
              <a:t> Bernstein (employee)</a:t>
            </a:r>
          </a:p>
          <a:p>
            <a:r>
              <a:rPr lang="en-US" baseline="0" dirty="0"/>
              <a:t>Walter Parks Thatcher (guardian)</a:t>
            </a:r>
          </a:p>
          <a:p>
            <a:r>
              <a:rPr lang="en-US" baseline="0" dirty="0"/>
              <a:t>Emily Monroe Norton Kane (first wife)</a:t>
            </a:r>
          </a:p>
          <a:p>
            <a:r>
              <a:rPr lang="en-US" baseline="0" dirty="0"/>
              <a:t>Raymond (butler)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49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baseline="0" dirty="0"/>
              <a:t>notable examples of non-linearity in film:</a:t>
            </a:r>
          </a:p>
          <a:p>
            <a:endParaRPr lang="en-US" baseline="0" dirty="0"/>
          </a:p>
          <a:p>
            <a:r>
              <a:rPr lang="en-US" baseline="0" dirty="0"/>
              <a:t>Citizen Kane (Orson Welles) – told as flashback/recounting</a:t>
            </a:r>
          </a:p>
          <a:p>
            <a:r>
              <a:rPr lang="en-US" baseline="0" dirty="0"/>
              <a:t>Short Cuts (Robert Altman) – multi-threaded narrative</a:t>
            </a:r>
          </a:p>
          <a:p>
            <a:r>
              <a:rPr lang="en-US" baseline="0" dirty="0"/>
              <a:t>Pulp Fiction (Quentin Tarantino) – multi-threaded and flashbacks</a:t>
            </a:r>
          </a:p>
          <a:p>
            <a:r>
              <a:rPr lang="en-US" baseline="0" dirty="0" err="1"/>
              <a:t>Timecode</a:t>
            </a:r>
            <a:r>
              <a:rPr lang="en-US" baseline="0" dirty="0"/>
              <a:t> (Mike </a:t>
            </a:r>
            <a:r>
              <a:rPr lang="en-US" baseline="0" dirty="0" err="1"/>
              <a:t>Figgis</a:t>
            </a:r>
            <a:r>
              <a:rPr lang="en-US" baseline="0" dirty="0"/>
              <a:t>) – multiple simultaneous viewpoints</a:t>
            </a:r>
          </a:p>
          <a:p>
            <a:endParaRPr lang="en-US" baseline="0" dirty="0"/>
          </a:p>
          <a:p>
            <a:r>
              <a:rPr lang="en-US" baseline="0" dirty="0"/>
              <a:t>Film does not generally expect the audience to choose – non-</a:t>
            </a:r>
            <a:r>
              <a:rPr lang="en-US" baseline="0" dirty="0" err="1"/>
              <a:t>ergodic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40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Charles Foster Kane</a:t>
            </a:r>
          </a:p>
          <a:p>
            <a:r>
              <a:rPr lang="en-US" dirty="0"/>
              <a:t>Jerry Thompson</a:t>
            </a:r>
            <a:r>
              <a:rPr lang="en-US" baseline="0" dirty="0"/>
              <a:t> (reporter)</a:t>
            </a:r>
          </a:p>
          <a:p>
            <a:r>
              <a:rPr lang="en-US" baseline="0" dirty="0" err="1"/>
              <a:t>Jedediah</a:t>
            </a:r>
            <a:r>
              <a:rPr lang="en-US" baseline="0" dirty="0"/>
              <a:t> Leland (best friend)</a:t>
            </a:r>
          </a:p>
          <a:p>
            <a:r>
              <a:rPr lang="en-US" baseline="0" dirty="0"/>
              <a:t>Susan Alexander (mistress and second wife)</a:t>
            </a:r>
          </a:p>
          <a:p>
            <a:r>
              <a:rPr lang="en-US" baseline="0" dirty="0" err="1"/>
              <a:t>Mr</a:t>
            </a:r>
            <a:r>
              <a:rPr lang="en-US" baseline="0" dirty="0"/>
              <a:t> Bernstein (employee)</a:t>
            </a:r>
          </a:p>
          <a:p>
            <a:r>
              <a:rPr lang="en-US" baseline="0" dirty="0"/>
              <a:t>Walter Parks Thatcher (guardian)</a:t>
            </a:r>
          </a:p>
          <a:p>
            <a:r>
              <a:rPr lang="en-US" baseline="0" dirty="0"/>
              <a:t>Emily Monroe Norton Kane (first wife)</a:t>
            </a:r>
          </a:p>
          <a:p>
            <a:r>
              <a:rPr lang="en-US" baseline="0" dirty="0"/>
              <a:t>Raymond (butler)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05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Psycho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7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8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Follows the story of Peter, who begins</a:t>
            </a:r>
            <a:r>
              <a:rPr lang="en-US" baseline="0" dirty="0"/>
              <a:t> his afternoon with the suspicion that the car crash he saw earlier might have involved his ex-wife.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46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B.F. Skinner – </a:t>
            </a:r>
            <a:r>
              <a:rPr lang="en-US"/>
              <a:t>programmed instruction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29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Ludic hypertext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6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060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9C0A1-F8F3-BA48-987D-8D509ECBA82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5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Guerrier produced other related books, including a solo </a:t>
            </a:r>
            <a:r>
              <a:rPr lang="en-US" dirty="0" err="1"/>
              <a:t>noughts</a:t>
            </a:r>
            <a:r>
              <a:rPr lang="en-US" dirty="0"/>
              <a:t> and crosses gamebook.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327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 </a:t>
            </a:r>
            <a:r>
              <a:rPr lang="en-US" dirty="0" err="1"/>
              <a:t>Jeux</a:t>
            </a:r>
            <a:r>
              <a:rPr lang="en-US" dirty="0"/>
              <a:t> et les </a:t>
            </a:r>
            <a:r>
              <a:rPr lang="en-US" dirty="0" err="1"/>
              <a:t>Hommes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142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1980s</a:t>
            </a:r>
            <a:r>
              <a:rPr lang="en-US" baseline="0" dirty="0"/>
              <a:t> fantasy boom – hypertext books!</a:t>
            </a:r>
          </a:p>
          <a:p>
            <a:endParaRPr lang="en-US" baseline="0" dirty="0"/>
          </a:p>
          <a:p>
            <a:r>
              <a:rPr lang="en-US" baseline="0" dirty="0"/>
              <a:t>Largely a paper-based fusion of role-playing games and computer adventure games</a:t>
            </a:r>
          </a:p>
          <a:p>
            <a:endParaRPr lang="en-US" baseline="0" dirty="0"/>
          </a:p>
          <a:p>
            <a:r>
              <a:rPr lang="en-US" baseline="0" dirty="0"/>
              <a:t>Ludic hypertext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8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do-over novels: Heather </a:t>
            </a:r>
            <a:r>
              <a:rPr lang="en-US" dirty="0" err="1"/>
              <a:t>McElhatton’s</a:t>
            </a:r>
            <a:r>
              <a:rPr lang="en-US" dirty="0"/>
              <a:t> A Million Little Mistakes</a:t>
            </a:r>
          </a:p>
          <a:p>
            <a:endParaRPr lang="en-US" dirty="0"/>
          </a:p>
          <a:p>
            <a:r>
              <a:rPr lang="en-US" dirty="0"/>
              <a:t>Arguably</a:t>
            </a:r>
            <a:r>
              <a:rPr lang="en-US" baseline="0" dirty="0"/>
              <a:t> an alternative narrative in which the eponymous protagonist, having decided that she’s too clever and too confident for Mr. Darcy, sits down to write a comedy of manners beginning “It is a truth universally acknowledged…”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0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also: Bernstein’s Card Shark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51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Inkle have also created a series of video game adaptations of Steve Jackson’s Sorcery! books (see Fighting Fantasy)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77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Hypertextual</a:t>
            </a:r>
            <a:r>
              <a:rPr lang="en-US" baseline="0" dirty="0"/>
              <a:t> narrative – reading order is left/top to right/bottom</a:t>
            </a:r>
          </a:p>
          <a:p>
            <a:endParaRPr lang="en-US" baseline="0" dirty="0"/>
          </a:p>
          <a:p>
            <a:r>
              <a:rPr lang="en-US" baseline="0" dirty="0"/>
              <a:t>Many other examples (albeit less </a:t>
            </a:r>
            <a:r>
              <a:rPr lang="en-US" baseline="0" dirty="0" err="1"/>
              <a:t>hypertextual</a:t>
            </a:r>
            <a:r>
              <a:rPr lang="en-US" baseline="0" dirty="0"/>
              <a:t>) that rely on spatial juxtaposition to indicate parallel action  - Dave </a:t>
            </a:r>
            <a:r>
              <a:rPr lang="en-US" baseline="0" dirty="0" err="1"/>
              <a:t>Sim’s</a:t>
            </a:r>
            <a:r>
              <a:rPr lang="en-US" baseline="0" dirty="0"/>
              <a:t> </a:t>
            </a:r>
            <a:r>
              <a:rPr lang="en-US" baseline="0" dirty="0" err="1"/>
              <a:t>Cerebus</a:t>
            </a:r>
            <a:r>
              <a:rPr lang="en-US" baseline="0" dirty="0"/>
              <a:t>, Alan Moore’s Watchmen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246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Comment on visual grammar</a:t>
            </a:r>
          </a:p>
          <a:p>
            <a:endParaRPr lang="en-US" dirty="0"/>
          </a:p>
          <a:p>
            <a:r>
              <a:rPr lang="en-US" dirty="0"/>
              <a:t>Non-linear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907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Linear story, but with sections of non-linear narrative that are read as a gestalt.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65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Aleatory</a:t>
            </a:r>
            <a:r>
              <a:rPr lang="en-US" dirty="0"/>
              <a:t>: dependent on the throw of a die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967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570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ergodic work from the </a:t>
            </a:r>
            <a:r>
              <a:rPr lang="en-US" dirty="0" err="1"/>
              <a:t>Oulipo</a:t>
            </a:r>
            <a:r>
              <a:rPr lang="en-US" dirty="0"/>
              <a:t>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558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77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www.ibiblio.org</a:t>
            </a:r>
            <a:r>
              <a:rPr lang="en-US" dirty="0"/>
              <a:t>/</a:t>
            </a:r>
            <a:r>
              <a:rPr lang="en-US" dirty="0" err="1"/>
              <a:t>cdeemer</a:t>
            </a:r>
            <a:r>
              <a:rPr lang="en-US" dirty="0"/>
              <a:t>/</a:t>
            </a:r>
            <a:r>
              <a:rPr lang="en-US" dirty="0" err="1"/>
              <a:t>newhype.htm</a:t>
            </a:r>
            <a:endParaRPr lang="en-US" dirty="0"/>
          </a:p>
          <a:p>
            <a:r>
              <a:rPr lang="en-US" dirty="0"/>
              <a:t>See also: interactive drama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567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staged in 1966</a:t>
            </a:r>
          </a:p>
          <a:p>
            <a:endParaRPr lang="en-US" dirty="0"/>
          </a:p>
          <a:p>
            <a:r>
              <a:rPr lang="en-US" dirty="0"/>
              <a:t>Example of a boundary case</a:t>
            </a:r>
            <a:r>
              <a:rPr lang="en-US" baseline="0" dirty="0"/>
              <a:t> – the audience can’t choose to leave Hamlet or R&amp;G and follow the other play, so this isn’t ergodic and therefore not </a:t>
            </a:r>
            <a:r>
              <a:rPr lang="en-US" baseline="0" dirty="0" err="1"/>
              <a:t>hyperdrama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(it is however intertextual </a:t>
            </a:r>
            <a:r>
              <a:rPr lang="mr-IN" baseline="0" dirty="0"/>
              <a:t>–</a:t>
            </a:r>
            <a:r>
              <a:rPr lang="en-US" baseline="0" dirty="0"/>
              <a:t> in semiotic terms, Hamlet is the </a:t>
            </a:r>
            <a:r>
              <a:rPr lang="en-US" baseline="0" dirty="0" err="1"/>
              <a:t>hypotext</a:t>
            </a:r>
            <a:r>
              <a:rPr lang="en-US" baseline="0" dirty="0"/>
              <a:t> and R&amp;G is </a:t>
            </a:r>
            <a:r>
              <a:rPr lang="en-US" baseline="0"/>
              <a:t>the hypertext)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See also Alan </a:t>
            </a:r>
            <a:r>
              <a:rPr lang="en-US" baseline="0" dirty="0" err="1"/>
              <a:t>Ayckbourn’s</a:t>
            </a:r>
            <a:r>
              <a:rPr lang="en-US" baseline="0" dirty="0"/>
              <a:t> Norman Conquests (Table Manners, Living Together, Round and Round the Garden) from 1973, and his later House and Garden (from 1999) in which the two plays are performed simultaneously.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192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”One Man and his House”</a:t>
            </a:r>
          </a:p>
          <a:p>
            <a:endParaRPr lang="en-US" dirty="0"/>
          </a:p>
          <a:p>
            <a:r>
              <a:rPr lang="en-US" dirty="0"/>
              <a:t>Satire of democracy –</a:t>
            </a:r>
            <a:r>
              <a:rPr lang="en-US" baseline="0" dirty="0"/>
              <a:t> audience choice doesn’t actually affect the outcome.</a:t>
            </a:r>
          </a:p>
          <a:p>
            <a:endParaRPr lang="en-US" baseline="0" dirty="0"/>
          </a:p>
          <a:p>
            <a:r>
              <a:rPr lang="en-US" baseline="0" dirty="0"/>
              <a:t>Banned in 1972!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604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1927 diary entries of the housekeeper at Il </a:t>
            </a:r>
            <a:r>
              <a:rPr lang="en-US" dirty="0" err="1"/>
              <a:t>Vittoriale</a:t>
            </a:r>
            <a:r>
              <a:rPr lang="en-US" dirty="0"/>
              <a:t>, the villa of Gabriele D'Annunzio.</a:t>
            </a:r>
            <a:r>
              <a:rPr lang="en-US" baseline="0" dirty="0"/>
              <a:t> </a:t>
            </a:r>
          </a:p>
          <a:p>
            <a:r>
              <a:rPr lang="en-US" baseline="0" dirty="0"/>
              <a:t>Tamara de </a:t>
            </a:r>
            <a:r>
              <a:rPr lang="en-US" baseline="0" dirty="0" err="1"/>
              <a:t>Lempicka</a:t>
            </a:r>
            <a:r>
              <a:rPr lang="en-US" baseline="0" dirty="0"/>
              <a:t> invited to paint D’Annunzio’s portrait.</a:t>
            </a:r>
          </a:p>
          <a:p>
            <a:endParaRPr lang="en-US" baseline="0" dirty="0"/>
          </a:p>
          <a:p>
            <a:r>
              <a:rPr lang="en-US" baseline="0" dirty="0"/>
              <a:t>Play ran for ten years in Los Angeles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747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896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Netflox</a:t>
            </a:r>
            <a:r>
              <a:rPr lang="en-US" dirty="0"/>
              <a:t> soon to add an interactive version of Black Mirror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3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1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Typically, the nontrivial effort manifests itself as a choice (possibly random) that is applied to the text.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Extranoematic</a:t>
            </a:r>
            <a:r>
              <a:rPr lang="en-US" dirty="0"/>
              <a:t>: A process that occurs outside of the confines of human thought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13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interwoven narratives:</a:t>
            </a:r>
          </a:p>
          <a:p>
            <a:pPr marL="228600" indent="-228600">
              <a:buAutoNum type="arabicPeriod"/>
            </a:pPr>
            <a:r>
              <a:rPr lang="en-US" dirty="0" err="1"/>
              <a:t>Horacio</a:t>
            </a:r>
            <a:r>
              <a:rPr lang="en-US" dirty="0"/>
              <a:t> Oliveira and La </a:t>
            </a:r>
            <a:r>
              <a:rPr lang="en-US" dirty="0" err="1"/>
              <a:t>Maga</a:t>
            </a:r>
            <a:r>
              <a:rPr lang="en-US" dirty="0"/>
              <a:t> in Paris</a:t>
            </a:r>
          </a:p>
          <a:p>
            <a:pPr marL="228600" indent="-228600">
              <a:buAutoNum type="arabicPeriod"/>
            </a:pPr>
            <a:r>
              <a:rPr lang="en-US" dirty="0"/>
              <a:t>Traveler</a:t>
            </a:r>
            <a:r>
              <a:rPr lang="en-US" baseline="0" dirty="0"/>
              <a:t> and </a:t>
            </a:r>
            <a:r>
              <a:rPr lang="en-US" baseline="0" dirty="0" err="1"/>
              <a:t>Horacio</a:t>
            </a:r>
            <a:r>
              <a:rPr lang="en-US" baseline="0" dirty="0"/>
              <a:t> in Argentina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Fourth key character, </a:t>
            </a:r>
            <a:r>
              <a:rPr lang="en-US" baseline="0" dirty="0" err="1"/>
              <a:t>Morelli</a:t>
            </a:r>
            <a:r>
              <a:rPr lang="en-US" baseline="0" dirty="0"/>
              <a:t>, an experimental novelist admired by </a:t>
            </a:r>
            <a:r>
              <a:rPr lang="en-US" baseline="0" dirty="0" err="1"/>
              <a:t>Horacio</a:t>
            </a:r>
            <a:r>
              <a:rPr lang="en-US" baseline="0" dirty="0"/>
              <a:t> and his friends who is involved in </a:t>
            </a:r>
            <a:r>
              <a:rPr lang="en-US" baseline="0"/>
              <a:t>an accident</a:t>
            </a:r>
            <a:endParaRPr lang="en-US" baseline="0" dirty="0"/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p.556 (§154)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dirty="0"/>
              <a:t>“But</a:t>
            </a:r>
            <a:r>
              <a:rPr lang="en-US" baseline="0" dirty="0"/>
              <a:t> what if we should make a mistake,” Oliveira said, “and get things all mixed up. There was a terrible complication in the first volume, this guy here and I argued hours on end as to whether there hadn’t been some mistake in the printing of the texts.”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“Who care,” </a:t>
            </a:r>
            <a:r>
              <a:rPr lang="en-US" baseline="0" dirty="0" err="1"/>
              <a:t>Morelli</a:t>
            </a:r>
            <a:r>
              <a:rPr lang="en-US" baseline="0" dirty="0"/>
              <a:t> said, “You can read my book any way you want to. Liber </a:t>
            </a:r>
            <a:r>
              <a:rPr lang="en-US" baseline="0" dirty="0" err="1"/>
              <a:t>Fulguralis</a:t>
            </a:r>
            <a:r>
              <a:rPr lang="en-US" baseline="0" dirty="0"/>
              <a:t>, mantic pages, and that’s how it goes. The most I do is set it up the way I would like to reread it. And in the worst of cases, if they do make a mistake, it might just turn out perfect. [...]”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03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 story your way” published in English as “Yours for the Telling”</a:t>
            </a:r>
          </a:p>
          <a:p>
            <a:endParaRPr lang="en-US" dirty="0"/>
          </a:p>
          <a:p>
            <a:r>
              <a:rPr lang="en-US" dirty="0"/>
              <a:t>Do you wish to hear the story of the three alert peas?</a:t>
            </a:r>
          </a:p>
          <a:p>
            <a:endParaRPr lang="en-US" dirty="0"/>
          </a:p>
          <a:p>
            <a:r>
              <a:rPr lang="en-US" dirty="0"/>
              <a:t>11. They dreamed they would get their soup at the soup kitchen, and on opening their bowl they discovered that it was </a:t>
            </a:r>
            <a:r>
              <a:rPr lang="en-US" dirty="0" err="1"/>
              <a:t>ers</a:t>
            </a:r>
            <a:r>
              <a:rPr lang="en-US" dirty="0"/>
              <a:t> soup. In horror, they woke up. 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If you want to know why they woke up in horror, look up the word “</a:t>
            </a:r>
            <a:r>
              <a:rPr lang="en-US" dirty="0" err="1"/>
              <a:t>ers</a:t>
            </a:r>
            <a:r>
              <a:rPr lang="en-US" dirty="0"/>
              <a:t>” in Larousse and say no more 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If you feel that</a:t>
            </a:r>
            <a:r>
              <a:rPr lang="en-US" baseline="0" dirty="0"/>
              <a:t> it is </a:t>
            </a:r>
            <a:r>
              <a:rPr lang="en-US" dirty="0"/>
              <a:t>useless to pursue the issue, go to 12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0" indent="0">
              <a:buFont typeface="Arial"/>
              <a:buNone/>
            </a:pPr>
            <a:r>
              <a:rPr lang="en-US" dirty="0"/>
              <a:t>A work by one of the </a:t>
            </a:r>
            <a:r>
              <a:rPr lang="en-US" dirty="0" err="1"/>
              <a:t>oulipo</a:t>
            </a:r>
            <a:r>
              <a:rPr lang="en-US" dirty="0"/>
              <a:t> (</a:t>
            </a:r>
            <a:r>
              <a:rPr lang="fr-FR" b="1" i="1" dirty="0"/>
              <a:t>Ou</a:t>
            </a:r>
            <a:r>
              <a:rPr lang="fr-FR" i="1" dirty="0"/>
              <a:t>vroir de </a:t>
            </a:r>
            <a:r>
              <a:rPr lang="fr-FR" b="1" i="1" dirty="0"/>
              <a:t>li</a:t>
            </a:r>
            <a:r>
              <a:rPr lang="fr-FR" i="1" dirty="0"/>
              <a:t>ttérature </a:t>
            </a:r>
            <a:r>
              <a:rPr lang="fr-FR" b="1" i="1" dirty="0"/>
              <a:t>po</a:t>
            </a:r>
            <a:r>
              <a:rPr lang="fr-FR" i="1" dirty="0"/>
              <a:t>tentielle – workshop of </a:t>
            </a:r>
            <a:r>
              <a:rPr lang="fr-FR" i="1" dirty="0" err="1"/>
              <a:t>potential</a:t>
            </a:r>
            <a:r>
              <a:rPr lang="fr-FR" i="1" dirty="0"/>
              <a:t> </a:t>
            </a:r>
            <a:r>
              <a:rPr lang="fr-FR" i="1" dirty="0" err="1"/>
              <a:t>literature</a:t>
            </a:r>
            <a:r>
              <a:rPr lang="fr-FR" i="1" dirty="0"/>
              <a:t>) </a:t>
            </a:r>
            <a:r>
              <a:rPr lang="fr-FR" i="0" dirty="0"/>
              <a:t>group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83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Semi-autobiographical work</a:t>
            </a:r>
          </a:p>
          <a:p>
            <a:endParaRPr lang="en-US" dirty="0"/>
          </a:p>
          <a:p>
            <a:r>
              <a:rPr lang="en-US" dirty="0"/>
              <a:t>Narrator</a:t>
            </a:r>
            <a:r>
              <a:rPr lang="en-US" baseline="0" dirty="0"/>
              <a:t> is a sports reporter (thinly veiled version of Johnson, himself a sports writer for the Observer) who travels to a city in the East Midlands (Nottingham) to cover a football match, and recalls the times that he’d been to the city before when visiting a close friend (a lecturer, who had since died of cancer).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48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4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C13D-6028-A044-A6F1-DC4BF348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1999" y="1700214"/>
            <a:ext cx="11328000" cy="2160586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2000" y="3860801"/>
            <a:ext cx="11328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4" y="381000"/>
            <a:ext cx="3594100" cy="584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5807076"/>
            <a:ext cx="11328000" cy="790575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/>
              <a:t>Click to add author </a:t>
            </a:r>
            <a:br>
              <a:rPr lang="en-US" dirty="0"/>
            </a:br>
            <a:r>
              <a:rPr lang="en-US" dirty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381000"/>
            <a:ext cx="2884159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7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700213"/>
            <a:ext cx="1132800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614870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406900"/>
            <a:ext cx="11328000" cy="13985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5805488"/>
            <a:ext cx="11328000" cy="3587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3393517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0057210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1911341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918959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356649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4015644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700212"/>
            <a:ext cx="5471384" cy="6222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2322512"/>
            <a:ext cx="5471384" cy="3843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8022" y="1700212"/>
            <a:ext cx="5470063" cy="62229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8022" y="2322512"/>
            <a:ext cx="5470063" cy="3843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265532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Split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700213"/>
            <a:ext cx="113280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31800" y="4005263"/>
            <a:ext cx="11328400" cy="21605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442743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04">
          <p15:clr>
            <a:srgbClr val="FBAE40"/>
          </p15:clr>
        </p15:guide>
        <p15:guide id="3" orient="horz" pos="2432">
          <p15:clr>
            <a:srgbClr val="FBAE40"/>
          </p15:clr>
        </p15:guide>
        <p15:guide id="4" orient="horz" pos="252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4641366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40472409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63245112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14264158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9347524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18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39540511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6496747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66975069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72137801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8488350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964843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012532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9459598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89795612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11831894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531197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57428213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700213"/>
            <a:ext cx="5471384" cy="4465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8" y="1700214"/>
            <a:ext cx="5471383" cy="446563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32000" y="6308726"/>
            <a:ext cx="10176501" cy="288925"/>
          </a:xfrm>
          <a:effectLst/>
        </p:spPr>
        <p:txBody>
          <a:bodyPr anchor="b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5531956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700214"/>
            <a:ext cx="11328000" cy="4105274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0" y="381000"/>
            <a:ext cx="2853267" cy="465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39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06/11/2018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6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22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5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5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9" Type="http://schemas.openxmlformats.org/officeDocument/2006/relationships/image" Target="../media/image27.png"/><Relationship Id="rId21" Type="http://schemas.openxmlformats.org/officeDocument/2006/relationships/image" Target="../media/image44.png"/><Relationship Id="rId34" Type="http://schemas.openxmlformats.org/officeDocument/2006/relationships/image" Target="../media/image22.png"/><Relationship Id="rId42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8.png"/><Relationship Id="rId20" Type="http://schemas.openxmlformats.org/officeDocument/2006/relationships/image" Target="../media/image43.png"/><Relationship Id="rId29" Type="http://schemas.openxmlformats.org/officeDocument/2006/relationships/image" Target="../media/image34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24" Type="http://schemas.openxmlformats.org/officeDocument/2006/relationships/image" Target="../media/image47.png"/><Relationship Id="rId32" Type="http://schemas.openxmlformats.org/officeDocument/2006/relationships/image" Target="../media/image52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image" Target="../media/image16.png"/><Relationship Id="rId15" Type="http://schemas.openxmlformats.org/officeDocument/2006/relationships/image" Target="../media/image37.png"/><Relationship Id="rId23" Type="http://schemas.openxmlformats.org/officeDocument/2006/relationships/image" Target="../media/image46.png"/><Relationship Id="rId28" Type="http://schemas.openxmlformats.org/officeDocument/2006/relationships/image" Target="../media/image21.png"/><Relationship Id="rId36" Type="http://schemas.openxmlformats.org/officeDocument/2006/relationships/image" Target="../media/image24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1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19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49.png"/><Relationship Id="rId35" Type="http://schemas.openxmlformats.org/officeDocument/2006/relationships/image" Target="../media/image23.png"/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20.png"/><Relationship Id="rId33" Type="http://schemas.openxmlformats.org/officeDocument/2006/relationships/image" Target="../media/image53.png"/><Relationship Id="rId38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1.png"/><Relationship Id="rId26" Type="http://schemas.openxmlformats.org/officeDocument/2006/relationships/image" Target="../media/image48.png"/><Relationship Id="rId39" Type="http://schemas.openxmlformats.org/officeDocument/2006/relationships/image" Target="../media/image27.png"/><Relationship Id="rId21" Type="http://schemas.openxmlformats.org/officeDocument/2006/relationships/image" Target="../media/image44.png"/><Relationship Id="rId34" Type="http://schemas.openxmlformats.org/officeDocument/2006/relationships/image" Target="../media/image22.png"/><Relationship Id="rId42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8.png"/><Relationship Id="rId20" Type="http://schemas.openxmlformats.org/officeDocument/2006/relationships/image" Target="../media/image43.png"/><Relationship Id="rId29" Type="http://schemas.openxmlformats.org/officeDocument/2006/relationships/image" Target="../media/image34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24" Type="http://schemas.openxmlformats.org/officeDocument/2006/relationships/image" Target="../media/image47.png"/><Relationship Id="rId32" Type="http://schemas.openxmlformats.org/officeDocument/2006/relationships/image" Target="../media/image52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image" Target="../media/image16.png"/><Relationship Id="rId15" Type="http://schemas.openxmlformats.org/officeDocument/2006/relationships/image" Target="../media/image37.png"/><Relationship Id="rId23" Type="http://schemas.openxmlformats.org/officeDocument/2006/relationships/image" Target="../media/image46.png"/><Relationship Id="rId28" Type="http://schemas.openxmlformats.org/officeDocument/2006/relationships/image" Target="../media/image21.png"/><Relationship Id="rId36" Type="http://schemas.openxmlformats.org/officeDocument/2006/relationships/image" Target="../media/image24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1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19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49.png"/><Relationship Id="rId35" Type="http://schemas.openxmlformats.org/officeDocument/2006/relationships/image" Target="../media/image23.png"/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20.png"/><Relationship Id="rId33" Type="http://schemas.openxmlformats.org/officeDocument/2006/relationships/image" Target="../media/image53.png"/><Relationship Id="rId38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microsoft.com/office/2007/relationships/hdphoto" Target="../media/hdphoto1.wdp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scottmccloud.com/1-webcomics/carl/3b/cyoc-giant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5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Hopscotch (</a:t>
            </a:r>
            <a:r>
              <a:rPr lang="en-US" dirty="0" err="1"/>
              <a:t>Rayuela</a:t>
            </a:r>
            <a:r>
              <a:rPr lang="en-US" dirty="0"/>
              <a:t>) (1963)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Structured as 155 chapters</a:t>
            </a:r>
          </a:p>
          <a:p>
            <a:pPr lvl="1"/>
            <a:r>
              <a:rPr lang="en-US" dirty="0"/>
              <a:t>Chapters 57-155 designated as ‘expendable’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Two readings of the book:</a:t>
            </a:r>
          </a:p>
          <a:p>
            <a:pPr lvl="1"/>
            <a:r>
              <a:rPr lang="en-US" dirty="0"/>
              <a:t>Chapters 1-56 in order</a:t>
            </a:r>
          </a:p>
          <a:p>
            <a:pPr lvl="1"/>
            <a:r>
              <a:rPr lang="en-US" dirty="0"/>
              <a:t>All chapters, following the reading order given in the instructions: 73-1-2-116-3-…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899069">
            <a:off x="7302261" y="1464879"/>
            <a:ext cx="2915736" cy="4431919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Cortázar</a:t>
            </a:r>
            <a:r>
              <a:rPr lang="en-US" dirty="0"/>
              <a:t>, J. (1966) </a:t>
            </a:r>
            <a:r>
              <a:rPr lang="en-US" i="1" dirty="0"/>
              <a:t>Hopscotch</a:t>
            </a:r>
            <a:r>
              <a:rPr lang="en-US" dirty="0"/>
              <a:t>. Translated from Spanish by </a:t>
            </a:r>
            <a:r>
              <a:rPr lang="en-US" dirty="0" err="1"/>
              <a:t>Rabassa</a:t>
            </a:r>
            <a:r>
              <a:rPr lang="en-US" dirty="0"/>
              <a:t>, G. New York: Pantheon Books. </a:t>
            </a:r>
          </a:p>
        </p:txBody>
      </p:sp>
    </p:spTree>
    <p:extLst>
      <p:ext uri="{BB962C8B-B14F-4D97-AF65-F5344CB8AC3E}">
        <p14:creationId xmlns:p14="http://schemas.microsoft.com/office/powerpoint/2010/main" val="20654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conte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façon</a:t>
            </a:r>
            <a:r>
              <a:rPr lang="en-US" dirty="0"/>
              <a:t> (1967)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Numbered double-page spreads</a:t>
            </a:r>
          </a:p>
          <a:p>
            <a:pPr lvl="1"/>
            <a:r>
              <a:rPr lang="en-US" dirty="0"/>
              <a:t>Story on verso pages</a:t>
            </a:r>
          </a:p>
          <a:p>
            <a:pPr lvl="1"/>
            <a:r>
              <a:rPr lang="en-US" dirty="0"/>
              <a:t>Explicit choices on recto pages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729821" y="1773238"/>
            <a:ext cx="4275909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Queneau</a:t>
            </a:r>
            <a:r>
              <a:rPr lang="en-US" dirty="0"/>
              <a:t>, R. (1982) </a:t>
            </a:r>
            <a:r>
              <a:rPr lang="en-US" i="1" dirty="0"/>
              <a:t>Un </a:t>
            </a:r>
            <a:r>
              <a:rPr lang="en-US" i="1" dirty="0" err="1"/>
              <a:t>conte</a:t>
            </a:r>
            <a:r>
              <a:rPr lang="en-US" i="1" dirty="0"/>
              <a:t> </a:t>
            </a:r>
            <a:r>
              <a:rPr lang="en-US" i="1" dirty="0" err="1"/>
              <a:t>à</a:t>
            </a:r>
            <a:r>
              <a:rPr lang="en-US" i="1" dirty="0"/>
              <a:t> </a:t>
            </a:r>
            <a:r>
              <a:rPr lang="en-US" i="1" dirty="0" err="1"/>
              <a:t>votre</a:t>
            </a:r>
            <a:r>
              <a:rPr lang="en-US" i="1" dirty="0"/>
              <a:t> </a:t>
            </a:r>
            <a:r>
              <a:rPr lang="en-US" i="1" dirty="0" err="1"/>
              <a:t>façon</a:t>
            </a:r>
            <a:r>
              <a:rPr lang="en-US" dirty="0"/>
              <a:t>, Paris: Kickshaws.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03AC6681-E0FD-2C4C-B392-04A572FD2AA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15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Unfortunates (1969)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27 chapters, bound as pamphlets</a:t>
            </a:r>
          </a:p>
          <a:p>
            <a:pPr lvl="1"/>
            <a:r>
              <a:rPr lang="en-US" dirty="0"/>
              <a:t>Designated first chapter</a:t>
            </a:r>
          </a:p>
          <a:p>
            <a:pPr lvl="1"/>
            <a:r>
              <a:rPr lang="en-US" dirty="0"/>
              <a:t>25 chapters, to be read in any order</a:t>
            </a:r>
          </a:p>
          <a:p>
            <a:pPr lvl="1"/>
            <a:r>
              <a:rPr lang="en-US" dirty="0"/>
              <a:t>Designated last chapter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900869">
            <a:off x="7443080" y="1552583"/>
            <a:ext cx="2849393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Johnson, B.S. (1969) </a:t>
            </a:r>
            <a:r>
              <a:rPr lang="en-US" i="1" dirty="0"/>
              <a:t>The Unfortunates</a:t>
            </a:r>
            <a:r>
              <a:rPr lang="en-US" dirty="0"/>
              <a:t>, London: Secker and Warburg. </a:t>
            </a:r>
          </a:p>
        </p:txBody>
      </p:sp>
    </p:spTree>
    <p:extLst>
      <p:ext uri="{BB962C8B-B14F-4D97-AF65-F5344CB8AC3E}">
        <p14:creationId xmlns:p14="http://schemas.microsoft.com/office/powerpoint/2010/main" val="2763582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3219" b="43057"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Story, Narrative and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C866C-6EF5-6E42-AF10-5B7F60B70F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073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Story, Narrative and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Narrative theory identifies three levels in fiction:</a:t>
            </a:r>
          </a:p>
          <a:p>
            <a:pPr lvl="1"/>
            <a:r>
              <a:rPr lang="en-US" dirty="0"/>
              <a:t>Story: the content of a tale; the underlying events related in a tale (also referred to as </a:t>
            </a:r>
            <a:r>
              <a:rPr lang="en-US" i="1" dirty="0" err="1"/>
              <a:t>fabula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Narrative: a recounting of a story; the </a:t>
            </a:r>
            <a:r>
              <a:rPr lang="en-US" dirty="0" err="1"/>
              <a:t>reorganisation</a:t>
            </a:r>
            <a:r>
              <a:rPr lang="en-US" dirty="0"/>
              <a:t> of events by time or point-of-view (also referred to as </a:t>
            </a:r>
            <a:r>
              <a:rPr lang="en-US" i="1" dirty="0" err="1"/>
              <a:t>syuzhet</a:t>
            </a:r>
            <a:r>
              <a:rPr lang="en-US" dirty="0"/>
              <a:t> or </a:t>
            </a:r>
            <a:r>
              <a:rPr lang="en-US" i="1" dirty="0"/>
              <a:t>plot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Text: the signs (words, images) that are processed by the reader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Non-linearity may be introduced at any or all of these levels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Lowe, N.J. (2009) A Cognitive Model, In Reading Hypertext, Bernstein, M. and Greco, D. (</a:t>
            </a:r>
            <a:r>
              <a:rPr lang="en-US" dirty="0" err="1"/>
              <a:t>eds</a:t>
            </a:r>
            <a:r>
              <a:rPr lang="en-US" dirty="0"/>
              <a:t>), Watertown, MA: </a:t>
            </a:r>
            <a:r>
              <a:rPr lang="en-US" dirty="0" err="1"/>
              <a:t>Eastgate</a:t>
            </a:r>
            <a:r>
              <a:rPr lang="en-US" dirty="0"/>
              <a:t> Systems</a:t>
            </a:r>
          </a:p>
        </p:txBody>
      </p:sp>
    </p:spTree>
    <p:extLst>
      <p:ext uri="{BB962C8B-B14F-4D97-AF65-F5344CB8AC3E}">
        <p14:creationId xmlns:p14="http://schemas.microsoft.com/office/powerpoint/2010/main" val="2042356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436510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65104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65104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65104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65104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65104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65104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65104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62552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73016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2770464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0464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70464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70464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80928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1988840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DCD93-8D23-5940-B450-99D9538C1F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</p:spTree>
    <p:extLst>
      <p:ext uri="{BB962C8B-B14F-4D97-AF65-F5344CB8AC3E}">
        <p14:creationId xmlns:p14="http://schemas.microsoft.com/office/powerpoint/2010/main" val="2030877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436510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65104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65104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65104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65104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65104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65104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65104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62552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73016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2770464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0464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70464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70464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80928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1988840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C547C-5BD7-B640-B8A4-0665415B89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  <p:pic>
        <p:nvPicPr>
          <p:cNvPr id="87" name="Picture 86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17728"/>
            <a:ext cx="5976000" cy="4372672"/>
          </a:xfrm>
          <a:prstGeom prst="rect">
            <a:avLst/>
          </a:prstGeom>
        </p:spPr>
      </p:pic>
      <p:pic>
        <p:nvPicPr>
          <p:cNvPr id="88" name="Picture 87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89" name="Picture 88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0" name="Picture 89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1" name="Picture 90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2" name="Picture 91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3" name="Picture 92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4" name="Picture 93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690344"/>
            <a:ext cx="5976000" cy="4372672"/>
          </a:xfrm>
          <a:prstGeom prst="rect">
            <a:avLst/>
          </a:prstGeom>
        </p:spPr>
      </p:pic>
      <p:pic>
        <p:nvPicPr>
          <p:cNvPr id="95" name="Picture 94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28192"/>
            <a:ext cx="5976000" cy="4372672"/>
          </a:xfrm>
          <a:prstGeom prst="rect">
            <a:avLst/>
          </a:prstGeom>
        </p:spPr>
      </p:pic>
      <p:pic>
        <p:nvPicPr>
          <p:cNvPr id="96" name="Picture 95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97" name="Picture 96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98" name="Picture 97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99" name="Picture 98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0" name="Picture 99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1" name="Picture 100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2" name="Picture 101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03" name="Picture 102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04" name="Picture 103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5" name="Picture 104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6" name="Picture 105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7" name="Picture 106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8" name="Picture 107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9" name="Picture 108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0" name="Picture 109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11" name="Picture 11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17728"/>
            <a:ext cx="5976000" cy="4372672"/>
          </a:xfrm>
          <a:prstGeom prst="rect">
            <a:avLst/>
          </a:prstGeom>
        </p:spPr>
      </p:pic>
      <p:pic>
        <p:nvPicPr>
          <p:cNvPr id="112" name="Picture 111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3" name="Picture 112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4" name="Picture 113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15" name="Picture 114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16" name="Picture 115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17" name="Picture 116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8" name="Picture 117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19" name="Picture 118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00808"/>
            <a:ext cx="5976000" cy="4372672"/>
          </a:xfrm>
          <a:prstGeom prst="rect">
            <a:avLst/>
          </a:prstGeom>
        </p:spPr>
      </p:pic>
      <p:pic>
        <p:nvPicPr>
          <p:cNvPr id="120" name="Picture 119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21" name="Picture 120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676191"/>
            <a:ext cx="5976000" cy="4372672"/>
          </a:xfrm>
          <a:prstGeom prst="rect">
            <a:avLst/>
          </a:prstGeom>
        </p:spPr>
      </p:pic>
      <p:pic>
        <p:nvPicPr>
          <p:cNvPr id="122" name="Picture 121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8049"/>
            <a:ext cx="5976000" cy="4372672"/>
          </a:xfrm>
          <a:prstGeom prst="rect">
            <a:avLst/>
          </a:prstGeom>
        </p:spPr>
      </p:pic>
      <p:pic>
        <p:nvPicPr>
          <p:cNvPr id="123" name="Picture 122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929"/>
            <a:ext cx="5976000" cy="4372672"/>
          </a:xfrm>
          <a:prstGeom prst="rect">
            <a:avLst/>
          </a:prstGeom>
        </p:spPr>
      </p:pic>
      <p:pic>
        <p:nvPicPr>
          <p:cNvPr id="124" name="Picture 123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25" name="Picture 124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26" name="Picture 125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4354640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54640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54640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54640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54640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54640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54640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54640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73016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62552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7809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0928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80928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80928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7046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32" y="1988840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0F44F-3B85-2E4C-AF39-DF0CF91250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</p:spTree>
    <p:extLst>
      <p:ext uri="{BB962C8B-B14F-4D97-AF65-F5344CB8AC3E}">
        <p14:creationId xmlns:p14="http://schemas.microsoft.com/office/powerpoint/2010/main" val="3661121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4354640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54640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54640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54640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54640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54640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54640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54640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73016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62552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7809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0928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80928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80928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7046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32" y="1988840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92E12-17B1-8D4B-B1FF-55FBA0F9A0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  <p:pic>
        <p:nvPicPr>
          <p:cNvPr id="46" name="Picture 45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47" name="Picture 46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48" name="Picture 47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49" name="Picture 48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0" name="Picture 49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1" name="Picture 50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2" name="Picture 51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3" name="Picture 52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4" name="Picture 53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5" name="Picture 54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6" name="Picture 55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7" name="Picture 56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8" name="Picture 57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9" name="Picture 58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60" name="Picture 59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61" name="Picture 60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62" name="Picture 61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3" name="Picture 62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4" name="Picture 6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5" name="Picture 64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6" name="Picture 65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7" name="Picture 66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8" name="Picture 6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9" name="Picture 68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70" name="Picture 69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1" name="Picture 70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2" name="Picture 71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3" name="Picture 72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4" name="Picture 73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5" name="Picture 74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6" name="Picture 75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7" name="Picture 76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78" name="Picture 77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24" y="1711273"/>
            <a:ext cx="5976000" cy="4372679"/>
          </a:xfrm>
          <a:prstGeom prst="rect">
            <a:avLst/>
          </a:prstGeom>
        </p:spPr>
      </p:pic>
      <p:pic>
        <p:nvPicPr>
          <p:cNvPr id="79" name="Picture 78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0" name="Picture 79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1" name="Picture 80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2" name="Picture 81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3" name="Picture 82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4" name="Picture 83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5" name="Picture 84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Narrative versus Text: Psycho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Psycho (1960)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64A8F4-9EAB-6F43-8C60-06DC6FFEAD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Psycho (1998)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Psycho (1960) Directed by Alfred Hitchcock [Film]. Los Angeles, USA: Paramount Pictures.</a:t>
            </a:r>
          </a:p>
          <a:p>
            <a:r>
              <a:rPr lang="en-US" dirty="0"/>
              <a:t>Psycho (1998) Directed by Gus Van Sant [Film]. Los Angeles, USA: Universal Pictures.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1675"/>
          <a:stretch/>
        </p:blipFill>
        <p:spPr>
          <a:xfrm>
            <a:off x="7747143" y="4971208"/>
            <a:ext cx="2243436" cy="1267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970" y="2265773"/>
            <a:ext cx="2245609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-1" b="688"/>
          <a:stretch/>
        </p:blipFill>
        <p:spPr>
          <a:xfrm>
            <a:off x="1999456" y="3498550"/>
            <a:ext cx="2647974" cy="1472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4864" r="7799" b="1505"/>
          <a:stretch/>
        </p:blipFill>
        <p:spPr>
          <a:xfrm>
            <a:off x="7744970" y="3553025"/>
            <a:ext cx="2245609" cy="1418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b="3892"/>
          <a:stretch/>
        </p:blipFill>
        <p:spPr>
          <a:xfrm>
            <a:off x="2001629" y="2276474"/>
            <a:ext cx="2645801" cy="1245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1295" y="4961058"/>
            <a:ext cx="2656136" cy="12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Telling Tales: Hypertext Writing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COMP3220 Web Infrastructure</a:t>
            </a:r>
            <a:br>
              <a:rPr lang="en-US"/>
            </a:br>
            <a:r>
              <a:rPr lang="en-US"/>
              <a:t>COMP6218 Web Architecture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Dr</a:t>
            </a:r>
            <a:r>
              <a:rPr lang="en-US" dirty="0"/>
              <a:t> Nicholas Gibbins - </a:t>
            </a:r>
            <a:r>
              <a:rPr lang="en-US" dirty="0" err="1"/>
              <a:t>nmg@ecs.soton.ac.uk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1357640" y="57229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06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Fiction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nealy</a:t>
            </a:r>
            <a:r>
              <a:rPr lang="en-US" dirty="0"/>
              <a:t>-j/4579505879/</a:t>
            </a:r>
          </a:p>
        </p:txBody>
      </p:sp>
    </p:spTree>
    <p:extLst>
      <p:ext uri="{BB962C8B-B14F-4D97-AF65-F5344CB8AC3E}">
        <p14:creationId xmlns:p14="http://schemas.microsoft.com/office/powerpoint/2010/main" val="2785633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Fiction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selection:</a:t>
            </a:r>
          </a:p>
          <a:p>
            <a:pPr lvl="1"/>
            <a:r>
              <a:rPr lang="en-US" dirty="0"/>
              <a:t>Michael Joyce (1987) - afternoon, a story</a:t>
            </a:r>
          </a:p>
          <a:p>
            <a:pPr lvl="1"/>
            <a:r>
              <a:rPr lang="en-US" dirty="0"/>
              <a:t>Stuart </a:t>
            </a:r>
            <a:r>
              <a:rPr lang="en-US" dirty="0" err="1"/>
              <a:t>Moulthrop</a:t>
            </a:r>
            <a:r>
              <a:rPr lang="en-US" dirty="0"/>
              <a:t> (1992) - Victory Garden</a:t>
            </a:r>
          </a:p>
          <a:p>
            <a:pPr lvl="1"/>
            <a:r>
              <a:rPr lang="en-US" dirty="0"/>
              <a:t>Geoff Ryman (1996) - 253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7A8C81-BCDB-CF43-8640-780F6EA7F6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84" y="3662458"/>
            <a:ext cx="2323976" cy="2323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672" y="4149766"/>
            <a:ext cx="3683372" cy="1391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472" y="3468652"/>
            <a:ext cx="190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13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afternoon, a story (1987)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"I want to say I may have seen my son die this morning.”</a:t>
            </a:r>
          </a:p>
          <a:p>
            <a:pPr marL="0" indent="0">
              <a:buNone/>
            </a:pPr>
            <a:r>
              <a:rPr lang="en-US" dirty="0"/>
              <a:t>Non-linear narrative with default path</a:t>
            </a:r>
          </a:p>
          <a:p>
            <a:pPr lvl="1"/>
            <a:r>
              <a:rPr lang="en-US" dirty="0"/>
              <a:t>Notecard-like </a:t>
            </a:r>
            <a:r>
              <a:rPr lang="en-US" dirty="0" err="1"/>
              <a:t>lexias</a:t>
            </a:r>
            <a:endParaRPr lang="en-US" dirty="0"/>
          </a:p>
          <a:p>
            <a:pPr lvl="1"/>
            <a:r>
              <a:rPr lang="en-US" dirty="0"/>
              <a:t>No explicit anchors; all words are anchors</a:t>
            </a:r>
          </a:p>
          <a:p>
            <a:pPr lvl="1"/>
            <a:r>
              <a:rPr lang="en-US" dirty="0"/>
              <a:t>Built as demonstration of the hypertext authoring system </a:t>
            </a:r>
            <a:r>
              <a:rPr lang="en-US" dirty="0" err="1"/>
              <a:t>Storyspace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2201542"/>
            <a:ext cx="5400675" cy="36074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Joyce, M. (1990) </a:t>
            </a:r>
            <a:r>
              <a:rPr lang="en-US" i="1" dirty="0"/>
              <a:t>afternoon, a story</a:t>
            </a:r>
            <a:r>
              <a:rPr lang="en-US" dirty="0"/>
              <a:t>. Watertown, MA: </a:t>
            </a:r>
            <a:r>
              <a:rPr lang="en-US" dirty="0" err="1"/>
              <a:t>Eastgate</a:t>
            </a:r>
            <a:r>
              <a:rPr lang="en-US" dirty="0"/>
              <a:t> Systems.</a:t>
            </a:r>
          </a:p>
        </p:txBody>
      </p:sp>
    </p:spTree>
    <p:extLst>
      <p:ext uri="{BB962C8B-B14F-4D97-AF65-F5344CB8AC3E}">
        <p14:creationId xmlns:p14="http://schemas.microsoft.com/office/powerpoint/2010/main" val="3836211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Victory Garden (1992)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Follows a central character (Emily) and the interactions of those connected with her, set during Gulf War I.</a:t>
            </a:r>
          </a:p>
          <a:p>
            <a:pPr lvl="1"/>
            <a:r>
              <a:rPr lang="en-US" dirty="0"/>
              <a:t>Multiple non-linear narratives with default paths</a:t>
            </a:r>
          </a:p>
          <a:p>
            <a:pPr lvl="1"/>
            <a:r>
              <a:rPr lang="en-US" dirty="0"/>
              <a:t>Anchors indicate branches to other narratives (initially hidden, but can be made explicit)</a:t>
            </a:r>
          </a:p>
          <a:p>
            <a:pPr lvl="1"/>
            <a:r>
              <a:rPr lang="en-US" dirty="0"/>
              <a:t>Provides a taxonomic overview map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2190974"/>
            <a:ext cx="5400675" cy="3628578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Moulthrop</a:t>
            </a:r>
            <a:r>
              <a:rPr lang="en-US" dirty="0"/>
              <a:t>, S. (1992) </a:t>
            </a:r>
            <a:r>
              <a:rPr lang="en-US" i="1" dirty="0"/>
              <a:t>Victory Garden</a:t>
            </a:r>
            <a:r>
              <a:rPr lang="en-US" dirty="0"/>
              <a:t>. Watertown, MA: </a:t>
            </a:r>
            <a:r>
              <a:rPr lang="en-US" dirty="0" err="1"/>
              <a:t>Eastgate</a:t>
            </a:r>
            <a:r>
              <a:rPr lang="en-US" dirty="0"/>
              <a:t> Systems.</a:t>
            </a:r>
          </a:p>
        </p:txBody>
      </p:sp>
    </p:spTree>
    <p:extLst>
      <p:ext uri="{BB962C8B-B14F-4D97-AF65-F5344CB8AC3E}">
        <p14:creationId xmlns:p14="http://schemas.microsoft.com/office/powerpoint/2010/main" val="2477737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253 (1996)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Descriptions of the 253 occupants (passengers plus driver) of a London Underground train</a:t>
            </a:r>
          </a:p>
          <a:p>
            <a:pPr lvl="1"/>
            <a:r>
              <a:rPr lang="en-US" dirty="0"/>
              <a:t>Extensive cross-referencing and footnotes support a non-linear narrative</a:t>
            </a:r>
          </a:p>
          <a:p>
            <a:pPr lvl="1"/>
            <a:r>
              <a:rPr lang="en-US" dirty="0"/>
              <a:t>Each description is 253 words long</a:t>
            </a:r>
          </a:p>
          <a:p>
            <a:pPr lvl="1"/>
            <a:r>
              <a:rPr lang="en-US" dirty="0"/>
              <a:t>Originally published on the Web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 rot="901565">
            <a:off x="7401544" y="1596407"/>
            <a:ext cx="2697456" cy="4106127"/>
          </a:xfr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Ryman, G. (1998) </a:t>
            </a:r>
            <a:r>
              <a:rPr lang="en-US" i="1" dirty="0"/>
              <a:t>253: the print remix</a:t>
            </a:r>
            <a:r>
              <a:rPr lang="en-US" dirty="0"/>
              <a:t>. London: Flamingo.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web.archive.org</a:t>
            </a:r>
            <a:r>
              <a:rPr lang="en-US" dirty="0"/>
              <a:t>/web/20140530180412/http://</a:t>
            </a:r>
            <a:r>
              <a:rPr lang="en-US" dirty="0" err="1"/>
              <a:t>www.ryman-novel.com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09984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Fiction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Academic study concentrates on literary hypertext (c.f. literary fiction)</a:t>
            </a:r>
          </a:p>
          <a:p>
            <a:pPr lvl="1"/>
            <a:r>
              <a:rPr lang="en-US" dirty="0"/>
              <a:t>Typified by non-linear narratives, rather than non-linear stories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about the hypertext equivalent of genre or popular fiction?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479BBF-B521-0C42-8069-17565318A8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184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Lucky Les (1967)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Third person narrative</a:t>
            </a:r>
          </a:p>
          <a:p>
            <a:pPr marL="0" indent="0">
              <a:buNone/>
            </a:pPr>
            <a:r>
              <a:rPr lang="en-US" dirty="0"/>
              <a:t>Coarse-grained, non-linear story</a:t>
            </a:r>
          </a:p>
          <a:p>
            <a:pPr lvl="1"/>
            <a:r>
              <a:rPr lang="en-US" dirty="0"/>
              <a:t>Multi-page </a:t>
            </a:r>
            <a:r>
              <a:rPr lang="en-US" dirty="0" err="1"/>
              <a:t>lexias</a:t>
            </a:r>
            <a:r>
              <a:rPr lang="en-US" dirty="0"/>
              <a:t> corresponding to episodes in Les’ life</a:t>
            </a:r>
          </a:p>
          <a:p>
            <a:pPr lvl="1"/>
            <a:r>
              <a:rPr lang="en-US" dirty="0"/>
              <a:t>Each episode concludes with an explicit choice for the reader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luckyles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252">
            <a:off x="7287010" y="1509170"/>
            <a:ext cx="3188035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Hildick</a:t>
            </a:r>
            <a:r>
              <a:rPr lang="en-US" dirty="0"/>
              <a:t>, E.W. (1967) </a:t>
            </a:r>
            <a:r>
              <a:rPr lang="en-US" i="1" dirty="0"/>
              <a:t>Lucky Les: the adventures of a cat of five tales</a:t>
            </a:r>
            <a:r>
              <a:rPr lang="en-US" dirty="0"/>
              <a:t>, Leicester: </a:t>
            </a:r>
            <a:r>
              <a:rPr lang="en-US" dirty="0" err="1"/>
              <a:t>Brockhampton</a:t>
            </a:r>
            <a:r>
              <a:rPr lang="en-US" dirty="0"/>
              <a:t> Press. </a:t>
            </a:r>
          </a:p>
        </p:txBody>
      </p:sp>
    </p:spTree>
    <p:extLst>
      <p:ext uri="{BB962C8B-B14F-4D97-AF65-F5344CB8AC3E}">
        <p14:creationId xmlns:p14="http://schemas.microsoft.com/office/powerpoint/2010/main" val="1090609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Your Own Adventure (1979-)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Second person narrative</a:t>
            </a:r>
          </a:p>
          <a:p>
            <a:pPr marL="0" indent="0">
              <a:buNone/>
            </a:pPr>
            <a:r>
              <a:rPr lang="en-US" dirty="0"/>
              <a:t>Again, non-linear story</a:t>
            </a:r>
          </a:p>
          <a:p>
            <a:pPr lvl="1"/>
            <a:r>
              <a:rPr lang="en-US" dirty="0"/>
              <a:t>Single page </a:t>
            </a:r>
            <a:r>
              <a:rPr lang="en-US" dirty="0" err="1"/>
              <a:t>lexias</a:t>
            </a:r>
            <a:endParaRPr lang="en-US" dirty="0"/>
          </a:p>
          <a:p>
            <a:pPr lvl="1"/>
            <a:r>
              <a:rPr lang="en-US" dirty="0"/>
              <a:t>Numbered pages </a:t>
            </a:r>
            <a:br>
              <a:rPr lang="en-US" dirty="0"/>
            </a:br>
            <a:r>
              <a:rPr lang="en-US" dirty="0"/>
              <a:t>with explicit </a:t>
            </a:r>
            <a:br>
              <a:rPr lang="en-US" dirty="0"/>
            </a:br>
            <a:r>
              <a:rPr lang="en-US" dirty="0"/>
              <a:t>choices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See also interactive fiction </a:t>
            </a:r>
            <a:br>
              <a:rPr lang="en-US" dirty="0"/>
            </a:br>
            <a:r>
              <a:rPr lang="en-US" dirty="0"/>
              <a:t>(Colossal Cave/Advent,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t="3856" b="48808"/>
          <a:stretch/>
        </p:blipFill>
        <p:spPr>
          <a:xfrm>
            <a:off x="6240016" y="1703620"/>
            <a:ext cx="4095750" cy="3163100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Montgomery, R.A. (1979) </a:t>
            </a:r>
            <a:r>
              <a:rPr lang="en-US" i="1" dirty="0"/>
              <a:t>Journey Under the Sea</a:t>
            </a:r>
            <a:r>
              <a:rPr lang="en-US" dirty="0"/>
              <a:t>. New York: Bantam Books.</a:t>
            </a: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/>
          <a:srcRect l="-330" t="75542" r="330" b="3835"/>
          <a:stretch/>
        </p:blipFill>
        <p:spPr bwMode="auto">
          <a:xfrm>
            <a:off x="6240016" y="4797153"/>
            <a:ext cx="4095750" cy="137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4644">
            <a:off x="4865220" y="3386420"/>
            <a:ext cx="1577421" cy="2642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7473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YO-2-Flowchart_8.pdf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" t="9507" r="205" b="29289"/>
          <a:stretch/>
        </p:blipFill>
        <p:spPr>
          <a:xfrm>
            <a:off x="1587500" y="-4763"/>
            <a:ext cx="8675688" cy="6862763"/>
          </a:xfrm>
        </p:spPr>
      </p:pic>
    </p:spTree>
    <p:extLst>
      <p:ext uri="{BB962C8B-B14F-4D97-AF65-F5344CB8AC3E}">
        <p14:creationId xmlns:p14="http://schemas.microsoft.com/office/powerpoint/2010/main" val="1791644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Life’s Lottery (1999)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Increasing sophistication – not a children’s book!</a:t>
            </a:r>
          </a:p>
          <a:p>
            <a:pPr lvl="1"/>
            <a:r>
              <a:rPr lang="en-US" dirty="0" err="1"/>
              <a:t>Lexias</a:t>
            </a:r>
            <a:r>
              <a:rPr lang="en-US" dirty="0"/>
              <a:t> vary in size from a paragraph of a few sentences to several pages</a:t>
            </a:r>
          </a:p>
          <a:p>
            <a:pPr lvl="1"/>
            <a:r>
              <a:rPr lang="en-US" dirty="0"/>
              <a:t>Non-linear story, but with an additional narrative if </a:t>
            </a:r>
            <a:r>
              <a:rPr lang="en-US" dirty="0" err="1"/>
              <a:t>lexias</a:t>
            </a:r>
            <a:r>
              <a:rPr lang="en-US" dirty="0"/>
              <a:t> are read in order, rather than by following the directions in the </a:t>
            </a:r>
            <a:r>
              <a:rPr lang="en-US" dirty="0" err="1"/>
              <a:t>lexias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426849-L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592">
            <a:off x="7488112" y="1920548"/>
            <a:ext cx="2762970" cy="3897761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Newman, K. (1999) </a:t>
            </a:r>
            <a:r>
              <a:rPr lang="en-US" i="1" dirty="0"/>
              <a:t>Life’s Lottery</a:t>
            </a:r>
            <a:r>
              <a:rPr lang="en-US" dirty="0"/>
              <a:t>, London: Simon and Schuster.</a:t>
            </a:r>
          </a:p>
        </p:txBody>
      </p:sp>
    </p:spTree>
    <p:extLst>
      <p:ext uri="{BB962C8B-B14F-4D97-AF65-F5344CB8AC3E}">
        <p14:creationId xmlns:p14="http://schemas.microsoft.com/office/powerpoint/2010/main" val="406931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81A5-AE72-064C-A548-AD604CAFA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Working Definition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606EE0C-7BDE-3C41-9065-0FE82811D3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370" b="10004"/>
          <a:stretch/>
        </p:blipFill>
        <p:spPr>
          <a:xfrm>
            <a:off x="0" y="0"/>
            <a:ext cx="6024562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DB145-BBB7-EA46-90BF-5019101570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7438" y="6381750"/>
            <a:ext cx="5400675" cy="293721"/>
          </a:xfrm>
        </p:spPr>
        <p:txBody>
          <a:bodyPr/>
          <a:lstStyle/>
          <a:p>
            <a:r>
              <a:rPr lang="en-US" dirty="0">
                <a:cs typeface="Georgia"/>
              </a:rPr>
              <a:t>Nelson, T.H. (1981) </a:t>
            </a:r>
            <a:r>
              <a:rPr lang="en-US" i="1" dirty="0">
                <a:cs typeface="Georgia"/>
              </a:rPr>
              <a:t>Literary Machines</a:t>
            </a:r>
            <a:r>
              <a:rPr lang="en-US" dirty="0">
                <a:cs typeface="Georgia"/>
              </a:rPr>
              <a:t>, Sausalito, CA: Mindful Press.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37C12B7E-0968-0E4D-ABFB-C0A5657120D8}"/>
              </a:ext>
            </a:extLst>
          </p:cNvPr>
          <p:cNvSpPr/>
          <p:nvPr/>
        </p:nvSpPr>
        <p:spPr bwMode="auto">
          <a:xfrm>
            <a:off x="6416820" y="1773238"/>
            <a:ext cx="5400675" cy="2289981"/>
          </a:xfrm>
          <a:prstGeom prst="wedgeRoundRectCallout">
            <a:avLst>
              <a:gd name="adj1" fmla="val -65899"/>
              <a:gd name="adj2" fmla="val 33438"/>
              <a:gd name="adj3" fmla="val 16667"/>
            </a:avLst>
          </a:prstGeom>
          <a:solidFill>
            <a:schemeClr val="bg1"/>
          </a:solidFill>
          <a:ln w="25400" cap="sq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i="1" dirty="0">
                <a:cs typeface="Georgia"/>
              </a:rPr>
              <a:t>By ‘hypertext’, I mean non-sequential writing - text that branches and allows choices to the reader, best read at an interactive screen. As popularly conceived, this is a series of text chunks connected by links which offer the reader different pathways.</a:t>
            </a:r>
            <a:endParaRPr lang="en-US" sz="2000" i="1" dirty="0">
              <a:ea typeface="ＭＳ Ｐゴシック" pitchFamily="-106" charset="-128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5049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91507-6FCF-B149-9E33-2FD4A3F2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Emergency (1969)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F852C-807F-5548-B47D-F353A68E200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Crossover between hypertext fiction and programmed instruction</a:t>
            </a:r>
          </a:p>
          <a:p>
            <a:pPr lvl="1"/>
            <a:r>
              <a:rPr lang="en-US" dirty="0"/>
              <a:t>Intent of book is to teach the reader about the challenges of running a newly-independent African state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/>
              <a:t>Coarse-grained (multipage) </a:t>
            </a:r>
            <a:r>
              <a:rPr lang="en-US" dirty="0" err="1"/>
              <a:t>lexia</a:t>
            </a:r>
            <a:endParaRPr lang="en-US" dirty="0"/>
          </a:p>
          <a:p>
            <a:pPr lvl="1"/>
            <a:r>
              <a:rPr lang="en-US" dirty="0"/>
              <a:t>Non-linear story</a:t>
            </a:r>
          </a:p>
        </p:txBody>
      </p:sp>
      <p:pic>
        <p:nvPicPr>
          <p:cNvPr id="7" name="Content Placeholder 6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52A731B6-C884-984E-9DFB-7F37F56D8BE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903119">
            <a:off x="7613964" y="1821135"/>
            <a:ext cx="2864762" cy="41882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45D2E-560D-5D4E-B372-B5CCF0354B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Guerrier, D. and Richards, J. (1969) </a:t>
            </a:r>
            <a:r>
              <a:rPr lang="en-US" i="1" dirty="0"/>
              <a:t>State of Emergency: A Programmed Entertainment</a:t>
            </a:r>
            <a:r>
              <a:rPr lang="en-US" dirty="0"/>
              <a:t>. Harmondsworth: Penguin</a:t>
            </a:r>
          </a:p>
        </p:txBody>
      </p:sp>
    </p:spTree>
    <p:extLst>
      <p:ext uri="{BB962C8B-B14F-4D97-AF65-F5344CB8AC3E}">
        <p14:creationId xmlns:p14="http://schemas.microsoft.com/office/powerpoint/2010/main" val="499215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Ludic Hypertext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jamesrbowe</a:t>
            </a:r>
            <a:r>
              <a:rPr lang="en-US" dirty="0"/>
              <a:t>/4001776922/</a:t>
            </a:r>
          </a:p>
        </p:txBody>
      </p:sp>
    </p:spTree>
    <p:extLst>
      <p:ext uri="{BB962C8B-B14F-4D97-AF65-F5344CB8AC3E}">
        <p14:creationId xmlns:p14="http://schemas.microsoft.com/office/powerpoint/2010/main" val="3527410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Ludic Narrative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Game + Story … but what’s in a game?</a:t>
            </a:r>
          </a:p>
          <a:p>
            <a:pPr marL="0" indent="0">
              <a:buNone/>
            </a:pPr>
            <a:r>
              <a:rPr lang="en-US" dirty="0"/>
              <a:t>Different forms of play:</a:t>
            </a:r>
          </a:p>
          <a:p>
            <a:pPr lvl="1"/>
            <a:r>
              <a:rPr lang="en-US" dirty="0"/>
              <a:t>Competition (</a:t>
            </a:r>
            <a:r>
              <a:rPr lang="en-US" dirty="0" err="1"/>
              <a:t>agon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Chance (</a:t>
            </a:r>
            <a:r>
              <a:rPr lang="en-US" dirty="0" err="1"/>
              <a:t>alea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Simulation (mimicry)</a:t>
            </a:r>
          </a:p>
          <a:p>
            <a:pPr lvl="1"/>
            <a:r>
              <a:rPr lang="en-US" dirty="0"/>
              <a:t>Disorientation (</a:t>
            </a:r>
            <a:r>
              <a:rPr lang="en-US" dirty="0" err="1"/>
              <a:t>ilinx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Different types of play:</a:t>
            </a:r>
          </a:p>
          <a:p>
            <a:pPr lvl="1"/>
            <a:r>
              <a:rPr lang="en-US" dirty="0"/>
              <a:t>Structured, explicit rules (</a:t>
            </a:r>
            <a:r>
              <a:rPr lang="en-US" dirty="0" err="1"/>
              <a:t>ludus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Unstructured, spontaneous (</a:t>
            </a:r>
            <a:r>
              <a:rPr lang="en-US" dirty="0" err="1"/>
              <a:t>paidia</a:t>
            </a:r>
            <a:r>
              <a:rPr lang="en-US" dirty="0"/>
              <a:t>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Caillois</a:t>
            </a:r>
            <a:r>
              <a:rPr lang="en-US" dirty="0"/>
              <a:t>, R. (1961) </a:t>
            </a:r>
            <a:r>
              <a:rPr lang="en-US" i="1" dirty="0"/>
              <a:t>Man, Play and Games</a:t>
            </a:r>
            <a:r>
              <a:rPr lang="en-US" dirty="0"/>
              <a:t>. New York: Free Press of Glencoe.</a:t>
            </a:r>
          </a:p>
        </p:txBody>
      </p:sp>
    </p:spTree>
    <p:extLst>
      <p:ext uri="{BB962C8B-B14F-4D97-AF65-F5344CB8AC3E}">
        <p14:creationId xmlns:p14="http://schemas.microsoft.com/office/powerpoint/2010/main" val="2264292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Fighting Fantasy (1982-)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Combines CYOA-style second person narrative with Dungeons &amp; Dragons-style rules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r>
              <a:rPr lang="en-US" dirty="0"/>
              <a:t>Numbered paragraphs</a:t>
            </a:r>
            <a:br>
              <a:rPr lang="en-US" dirty="0"/>
            </a:br>
            <a:r>
              <a:rPr lang="en-US" dirty="0"/>
              <a:t>(more finely-grained narrative)</a:t>
            </a:r>
          </a:p>
          <a:p>
            <a:pPr lvl="1"/>
            <a:r>
              <a:rPr lang="en-US" dirty="0"/>
              <a:t>Mixture of explicit and random </a:t>
            </a:r>
            <a:br>
              <a:rPr lang="en-US" dirty="0"/>
            </a:br>
            <a:r>
              <a:rPr lang="en-US" dirty="0"/>
              <a:t>choices (aleatory reading)</a:t>
            </a:r>
          </a:p>
          <a:p>
            <a:pPr lvl="1"/>
            <a:r>
              <a:rPr lang="en-US" dirty="0"/>
              <a:t>External state</a:t>
            </a:r>
            <a:br>
              <a:rPr lang="en-US" dirty="0"/>
            </a:br>
            <a:r>
              <a:rPr lang="en-US" dirty="0"/>
              <a:t>(hit points, inventory,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48" r="2926" b="31043"/>
          <a:stretch/>
        </p:blipFill>
        <p:spPr>
          <a:xfrm>
            <a:off x="6330547" y="1773238"/>
            <a:ext cx="4721766" cy="3960813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Jackson, S. &amp; Livingstone, I. (1982) </a:t>
            </a:r>
            <a:r>
              <a:rPr lang="en-US" i="1" dirty="0"/>
              <a:t>The Warlock of </a:t>
            </a:r>
            <a:r>
              <a:rPr lang="en-US" i="1" dirty="0" err="1"/>
              <a:t>Firetop</a:t>
            </a:r>
            <a:r>
              <a:rPr lang="en-US" i="1" dirty="0"/>
              <a:t> Mountain</a:t>
            </a:r>
            <a:r>
              <a:rPr lang="en-US" dirty="0"/>
              <a:t>. </a:t>
            </a:r>
            <a:r>
              <a:rPr lang="en-US" dirty="0" err="1"/>
              <a:t>Harmondsworth</a:t>
            </a:r>
            <a:r>
              <a:rPr lang="en-US" dirty="0"/>
              <a:t>: Puffin.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5782">
            <a:off x="5123872" y="3525545"/>
            <a:ext cx="1570791" cy="2616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753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Duel Master (1986-7)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Two-player </a:t>
            </a:r>
            <a:r>
              <a:rPr lang="en-US" dirty="0" err="1"/>
              <a:t>gamebook</a:t>
            </a:r>
            <a:r>
              <a:rPr lang="en-US" dirty="0"/>
              <a:t> (</a:t>
            </a:r>
            <a:r>
              <a:rPr lang="en-US" dirty="0" err="1"/>
              <a:t>agon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r>
              <a:rPr lang="en-US" dirty="0"/>
              <a:t>Split across two paired books </a:t>
            </a:r>
            <a:br>
              <a:rPr lang="en-US" dirty="0"/>
            </a:br>
            <a:r>
              <a:rPr lang="en-US" dirty="0"/>
              <a:t>(even/odd numbered </a:t>
            </a:r>
            <a:r>
              <a:rPr lang="en-US" dirty="0" err="1"/>
              <a:t>lexia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Shared state and synchronization</a:t>
            </a:r>
            <a:br>
              <a:rPr lang="en-US" dirty="0"/>
            </a:br>
            <a:r>
              <a:rPr lang="en-US" dirty="0"/>
              <a:t>(keywords, WAIT)</a:t>
            </a:r>
          </a:p>
          <a:p>
            <a:pPr lvl="1"/>
            <a:r>
              <a:rPr lang="en-US" dirty="0"/>
              <a:t>Mixture of explicit and random choices</a:t>
            </a:r>
            <a:br>
              <a:rPr lang="en-US" dirty="0"/>
            </a:br>
            <a:r>
              <a:rPr lang="en-US" dirty="0"/>
              <a:t>(aleatory reading)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1787205"/>
            <a:ext cx="5400675" cy="4436116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Smith, M. &amp; Thomson, J. (1987) </a:t>
            </a:r>
            <a:r>
              <a:rPr lang="en-US" i="1" dirty="0"/>
              <a:t>Arena of Death</a:t>
            </a:r>
            <a:r>
              <a:rPr lang="en-US" dirty="0"/>
              <a:t>. London: Armada Books. </a:t>
            </a:r>
          </a:p>
        </p:txBody>
      </p:sp>
    </p:spTree>
    <p:extLst>
      <p:ext uri="{BB962C8B-B14F-4D97-AF65-F5344CB8AC3E}">
        <p14:creationId xmlns:p14="http://schemas.microsoft.com/office/powerpoint/2010/main" val="478900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Elizabeth </a:t>
            </a:r>
            <a:r>
              <a:rPr lang="en-US" dirty="0" err="1"/>
              <a:t>Bennet</a:t>
            </a:r>
            <a:r>
              <a:rPr lang="en-US" dirty="0"/>
              <a:t> (2007)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Second person narrative</a:t>
            </a:r>
          </a:p>
          <a:p>
            <a:pPr lvl="1"/>
            <a:r>
              <a:rPr lang="en-US" dirty="0"/>
              <a:t>Again, non-linear story</a:t>
            </a:r>
          </a:p>
          <a:p>
            <a:pPr lvl="1"/>
            <a:r>
              <a:rPr lang="en-US" dirty="0"/>
              <a:t>Simple rules</a:t>
            </a:r>
          </a:p>
          <a:p>
            <a:pPr lvl="1"/>
            <a:r>
              <a:rPr lang="en-US" dirty="0"/>
              <a:t>No </a:t>
            </a:r>
            <a:r>
              <a:rPr lang="en-US" dirty="0" err="1"/>
              <a:t>aleatory</a:t>
            </a:r>
            <a:r>
              <a:rPr lang="en-US" dirty="0"/>
              <a:t> aspects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Mimicry aimed at a different demographic to that of other </a:t>
            </a:r>
            <a:r>
              <a:rPr lang="en-US" dirty="0" err="1"/>
              <a:t>gamebooks</a:t>
            </a:r>
            <a:r>
              <a:rPr lang="en-US" dirty="0"/>
              <a:t>!</a:t>
            </a:r>
          </a:p>
        </p:txBody>
      </p:sp>
      <p:pic>
        <p:nvPicPr>
          <p:cNvPr id="5" name="Content Placeholder 4" descr="bennett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535">
            <a:off x="7409933" y="1589457"/>
            <a:ext cx="3118882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Campbell Webster, E. (2007) Being Elizabeth Bennet. London: Atlantic.</a:t>
            </a:r>
          </a:p>
        </p:txBody>
      </p:sp>
    </p:spTree>
    <p:extLst>
      <p:ext uri="{BB962C8B-B14F-4D97-AF65-F5344CB8AC3E}">
        <p14:creationId xmlns:p14="http://schemas.microsoft.com/office/powerpoint/2010/main" val="1393411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Cults (1983)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Storytelling card game</a:t>
            </a:r>
          </a:p>
          <a:p>
            <a:pPr lvl="1"/>
            <a:r>
              <a:rPr lang="en-US" dirty="0"/>
              <a:t>Story assembled from random selection of text fragments (</a:t>
            </a:r>
            <a:r>
              <a:rPr lang="en-US" dirty="0" err="1"/>
              <a:t>alea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Aim is to improvise a narrative around the story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Rules ensure well-formed stories</a:t>
            </a:r>
          </a:p>
          <a:p>
            <a:pPr lvl="1"/>
            <a:r>
              <a:rPr lang="en-US" dirty="0"/>
              <a:t>Card types limit which cards may be played next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Integral competition (</a:t>
            </a:r>
            <a:r>
              <a:rPr lang="en-US" dirty="0" err="1"/>
              <a:t>agon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Play alternates between players (Life and Death)</a:t>
            </a:r>
          </a:p>
          <a:p>
            <a:pPr lvl="1"/>
            <a:r>
              <a:rPr lang="en-US" dirty="0"/>
              <a:t>Scores assigned to different card types for each player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Rahman, K. (1983) </a:t>
            </a:r>
            <a:r>
              <a:rPr lang="en-US" i="1" dirty="0"/>
              <a:t>Dark Cults</a:t>
            </a:r>
            <a:r>
              <a:rPr lang="en-US" dirty="0"/>
              <a:t>. </a:t>
            </a:r>
            <a:r>
              <a:rPr lang="en-US" dirty="0" err="1"/>
              <a:t>Theilman</a:t>
            </a:r>
            <a:r>
              <a:rPr lang="en-US" dirty="0"/>
              <a:t>, MN: Dark House Publishing.</a:t>
            </a:r>
          </a:p>
        </p:txBody>
      </p:sp>
    </p:spTree>
    <p:extLst>
      <p:ext uri="{BB962C8B-B14F-4D97-AF65-F5344CB8AC3E}">
        <p14:creationId xmlns:p14="http://schemas.microsoft.com/office/powerpoint/2010/main" val="1111056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ble Placeholder 11"/>
          <p:cNvPicPr>
            <a:picLocks noGrp="1" noChangeAspect="1"/>
          </p:cNvPicPr>
          <p:nvPr>
            <p:ph type="tbl" idx="4294967295"/>
          </p:nvPr>
        </p:nvPicPr>
        <p:blipFill rotWithShape="1">
          <a:blip r:embed="rId2"/>
          <a:srcRect l="14" t="13246" b="11749"/>
          <a:stretch/>
        </p:blipFill>
        <p:spPr>
          <a:xfrm>
            <a:off x="0" y="0"/>
            <a:ext cx="12192000" cy="6858000"/>
          </a:xfr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Dark Cults (1983)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591EB-F64D-F24D-885B-B46DB69D1E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Rahman, K. (1983) </a:t>
            </a:r>
            <a:r>
              <a:rPr lang="en-US" i="1" dirty="0">
                <a:solidFill>
                  <a:schemeClr val="bg1"/>
                </a:solidFill>
              </a:rPr>
              <a:t>Dark Cults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Theilman</a:t>
            </a:r>
            <a:r>
              <a:rPr lang="en-US" dirty="0">
                <a:solidFill>
                  <a:schemeClr val="bg1"/>
                </a:solidFill>
              </a:rPr>
              <a:t>, MN: Dark House Publishing.</a:t>
            </a:r>
          </a:p>
        </p:txBody>
      </p:sp>
      <p:pic>
        <p:nvPicPr>
          <p:cNvPr id="2" name="Picture 1" descr="dc-fog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2694628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dc-cemetary.png"/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3558724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dc-scream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4422820" y="2458324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dc-silhouette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5286917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dc-lunatic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6295029" y="2458326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dc-escap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7303140" y="2458325"/>
            <a:ext cx="2160000" cy="3240000"/>
          </a:xfrm>
          <a:prstGeom prst="rect">
            <a:avLst/>
          </a:prstGeom>
          <a:effectLst>
            <a:outerShdw blurRad="127000" dir="13200000" sx="105000" sy="105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51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Card Shark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Card Shark node (or card) contains some text, typically a brief, focused passage</a:t>
            </a:r>
          </a:p>
          <a:p>
            <a:r>
              <a:rPr lang="en-US" dirty="0"/>
              <a:t>Each card may also specify constraints on the context in which it may appear</a:t>
            </a:r>
          </a:p>
          <a:p>
            <a:r>
              <a:rPr lang="en-US" dirty="0"/>
              <a:t>Reader receives seven random cards, based on constraints chooses which card to visit next, repeats</a:t>
            </a:r>
          </a:p>
          <a:p>
            <a:r>
              <a:rPr lang="en-US" dirty="0"/>
              <a:t>Social Shark: collaborative, competitive reading</a:t>
            </a:r>
          </a:p>
          <a:p>
            <a:pPr lvl="1"/>
            <a:r>
              <a:rPr lang="en-US" dirty="0"/>
              <a:t>Readers take it in turns to play cards</a:t>
            </a:r>
          </a:p>
          <a:p>
            <a:pPr lvl="1"/>
            <a:r>
              <a:rPr lang="en-US" dirty="0"/>
              <a:t>Points awarded to readers for the playing of particular cards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Bernstein, M. (2001) </a:t>
            </a:r>
            <a:r>
              <a:rPr lang="en-US" i="1" dirty="0"/>
              <a:t>Card Shark and Thespis: exotic tools for hypertext narrative</a:t>
            </a:r>
            <a:r>
              <a:rPr lang="en-US" dirty="0"/>
              <a:t>. Proceedings of the 12th ACM Conference on Hypertext and Hypermedia, pp 41-50..</a:t>
            </a:r>
          </a:p>
        </p:txBody>
      </p:sp>
    </p:spTree>
    <p:extLst>
      <p:ext uri="{BB962C8B-B14F-4D97-AF65-F5344CB8AC3E}">
        <p14:creationId xmlns:p14="http://schemas.microsoft.com/office/powerpoint/2010/main" val="1022215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6E54F-2F9B-C24B-9DA2-25AB50B2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 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E8229-25A4-DD4F-9A88-13B075108D0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Second person narrative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r>
              <a:rPr lang="en-US" dirty="0"/>
              <a:t>Fine-grained </a:t>
            </a:r>
            <a:r>
              <a:rPr lang="en-US" dirty="0" err="1"/>
              <a:t>lexia</a:t>
            </a:r>
            <a:r>
              <a:rPr lang="en-US" dirty="0"/>
              <a:t> (short paragraphs)</a:t>
            </a:r>
          </a:p>
          <a:p>
            <a:pPr lvl="1"/>
            <a:r>
              <a:rPr lang="en-US" dirty="0"/>
              <a:t>No aleatory aspects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Some overlap between interactive fiction and (ludic) hypertext fiction</a:t>
            </a:r>
          </a:p>
          <a:p>
            <a:pPr lvl="1"/>
            <a:r>
              <a:rPr lang="en-US" dirty="0"/>
              <a:t>In general, interactive fiction presents a less constrained choice to the reader</a:t>
            </a:r>
            <a:br>
              <a:rPr lang="en-US" dirty="0"/>
            </a:br>
            <a:r>
              <a:rPr lang="en-US" dirty="0"/>
              <a:t>(80 Days is an interactive fiction outlier)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4CAE64-E536-024C-BCFC-BB7C73550F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1"/>
            <a:ext cx="10944224" cy="476250"/>
          </a:xfrm>
        </p:spPr>
        <p:txBody>
          <a:bodyPr/>
          <a:lstStyle/>
          <a:p>
            <a:r>
              <a:rPr lang="en-US" i="1" dirty="0"/>
              <a:t>80 Days </a:t>
            </a:r>
            <a:r>
              <a:rPr lang="en-US" dirty="0"/>
              <a:t>(2014) [Video Game] Cambridge, UK: Inkle.</a:t>
            </a:r>
          </a:p>
          <a:p>
            <a:r>
              <a:rPr lang="en-US" dirty="0"/>
              <a:t>Montfort, N. (2005) </a:t>
            </a:r>
            <a:r>
              <a:rPr lang="en-US" i="1" dirty="0"/>
              <a:t>Twisty Little Passages: An approach to interactive fiction</a:t>
            </a:r>
            <a:r>
              <a:rPr lang="en-US" dirty="0"/>
              <a:t>. Cambridge, MA: MIT Press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2E20E9-20B0-E24E-A697-8F349E8D8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0442">
            <a:off x="6536301" y="941626"/>
            <a:ext cx="3008775" cy="5351608"/>
          </a:xfrm>
          <a:prstGeom prst="rect">
            <a:avLst/>
          </a:prstGeom>
        </p:spPr>
      </p:pic>
      <p:pic>
        <p:nvPicPr>
          <p:cNvPr id="11" name="Content Placeholder 10" descr="A screen shot of a computer&#13;&#10;&#13;&#10;Description automatically generated">
            <a:extLst>
              <a:ext uri="{FF2B5EF4-FFF2-40B4-BE49-F238E27FC236}">
                <a16:creationId xmlns:a16="http://schemas.microsoft.com/office/drawing/2014/main" id="{820A94B3-6FEA-9645-A409-C8CAF7DC5F5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8609053" y="1001403"/>
            <a:ext cx="3024933" cy="5380348"/>
          </a:xfrm>
        </p:spPr>
      </p:pic>
    </p:spTree>
    <p:extLst>
      <p:ext uri="{BB962C8B-B14F-4D97-AF65-F5344CB8AC3E}">
        <p14:creationId xmlns:p14="http://schemas.microsoft.com/office/powerpoint/2010/main" val="3577812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8E370CD-C9ED-854C-B32F-D588C4FFFE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5820" r="14766"/>
          <a:stretch/>
        </p:blipFill>
        <p:spPr>
          <a:xfrm>
            <a:off x="6167439" y="0"/>
            <a:ext cx="6024562" cy="685800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0B6A8EB-C3A5-8247-83D9-31927902C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Death of the Author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C73C01-B22F-2A45-9F10-D8BCB2BD4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1"/>
            <a:ext cx="5400675" cy="287338"/>
          </a:xfrm>
        </p:spPr>
        <p:txBody>
          <a:bodyPr/>
          <a:lstStyle/>
          <a:p>
            <a:r>
              <a:rPr lang="en-US" dirty="0">
                <a:cs typeface="Georgia"/>
              </a:rPr>
              <a:t>Barthes, R.G. (1967) </a:t>
            </a:r>
            <a:r>
              <a:rPr lang="en-US" i="1" dirty="0">
                <a:cs typeface="Georgia"/>
              </a:rPr>
              <a:t>The Death of the Author</a:t>
            </a:r>
            <a:r>
              <a:rPr lang="en-US" dirty="0">
                <a:cs typeface="Georgia"/>
              </a:rPr>
              <a:t>. Aspen, no. 5-6. 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0A223754-86C5-BB47-AB95-3DEDADC0EEF9}"/>
              </a:ext>
            </a:extLst>
          </p:cNvPr>
          <p:cNvSpPr/>
          <p:nvPr/>
        </p:nvSpPr>
        <p:spPr bwMode="auto">
          <a:xfrm>
            <a:off x="338881" y="1773238"/>
            <a:ext cx="5400674" cy="3166897"/>
          </a:xfrm>
          <a:prstGeom prst="wedgeRoundRectCallout">
            <a:avLst>
              <a:gd name="adj1" fmla="val 83126"/>
              <a:gd name="adj2" fmla="val 15282"/>
              <a:gd name="adj3" fmla="val 16667"/>
            </a:avLst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i="1" dirty="0"/>
              <a:t>We know now that a text is not a line of words releasing a single ‘theological’ meaning (the ‘message’ of the Author-God) but a multi-dimensional space in which a variety of writings, none of them original, blend and clash.</a:t>
            </a:r>
          </a:p>
          <a:p>
            <a:pPr algn="ctr" eaLnBrk="0" hangingPunct="0">
              <a:lnSpc>
                <a:spcPct val="90000"/>
              </a:lnSpc>
            </a:pPr>
            <a:endParaRPr lang="en-US" sz="2000" i="1" dirty="0">
              <a:ea typeface="ＭＳ Ｐゴシック" pitchFamily="-106" charset="-128"/>
              <a:cs typeface="Georgia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2000" i="1" dirty="0">
                <a:ea typeface="ＭＳ Ｐゴシック" pitchFamily="-106" charset="-128"/>
                <a:cs typeface="Georgia"/>
              </a:rPr>
              <a:t>To give a text an Author is to impose a limit on that text, to furnish it with a final signified, to close the writing.</a:t>
            </a:r>
            <a:endParaRPr lang="en-US" sz="2000" i="1" dirty="0">
              <a:latin typeface="Georgia"/>
              <a:ea typeface="ＭＳ Ｐゴシック" pitchFamily="-106" charset="-128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0753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5666"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Comics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dolmansaxlil</a:t>
            </a:r>
            <a:r>
              <a:rPr lang="en-US" dirty="0"/>
              <a:t>/5606944557/</a:t>
            </a:r>
          </a:p>
        </p:txBody>
      </p:sp>
    </p:spTree>
    <p:extLst>
      <p:ext uri="{BB962C8B-B14F-4D97-AF65-F5344CB8AC3E}">
        <p14:creationId xmlns:p14="http://schemas.microsoft.com/office/powerpoint/2010/main" val="26460525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Hypercomics</a:t>
            </a:r>
            <a:r>
              <a:rPr lang="en-US" dirty="0"/>
              <a:t> (1986-)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Early hypertext comics based on </a:t>
            </a:r>
            <a:r>
              <a:rPr lang="en-US" dirty="0" err="1"/>
              <a:t>gamebooks</a:t>
            </a:r>
            <a:endParaRPr lang="en-US" dirty="0"/>
          </a:p>
          <a:p>
            <a:pPr lvl="1"/>
            <a:r>
              <a:rPr lang="en-US" dirty="0"/>
              <a:t>Dice Man 1-5 (1986)</a:t>
            </a:r>
          </a:p>
          <a:p>
            <a:pPr lvl="1"/>
            <a:r>
              <a:rPr lang="en-US" dirty="0"/>
              <a:t>You are Maggie Thatcher (1987)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Typically second person narrative</a:t>
            </a:r>
          </a:p>
          <a:p>
            <a:pPr lvl="1"/>
            <a:r>
              <a:rPr lang="en-US" dirty="0"/>
              <a:t>Numbered frames/pages</a:t>
            </a:r>
          </a:p>
          <a:p>
            <a:pPr lvl="1"/>
            <a:r>
              <a:rPr lang="en-US" dirty="0"/>
              <a:t>Explicit choices in captions</a:t>
            </a:r>
          </a:p>
          <a:p>
            <a:pPr lvl="1"/>
            <a:r>
              <a:rPr lang="en-US" dirty="0"/>
              <a:t>Ludic elements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Talbot, B. et al, (1986) </a:t>
            </a:r>
            <a:r>
              <a:rPr lang="en-US" i="1" dirty="0"/>
              <a:t>House of Death</a:t>
            </a:r>
            <a:r>
              <a:rPr lang="en-US" dirty="0"/>
              <a:t>. Dice Man, no. 1, London: IPC Magazines. </a:t>
            </a:r>
          </a:p>
        </p:txBody>
      </p:sp>
      <p:pic>
        <p:nvPicPr>
          <p:cNvPr id="7" name="Picture 6" descr="Diceman_1_0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35890" r="3929" b="1354"/>
          <a:stretch/>
        </p:blipFill>
        <p:spPr>
          <a:xfrm>
            <a:off x="6409853" y="1739222"/>
            <a:ext cx="4869845" cy="457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73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Carl (2001)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Implicit choices in alternate frames</a:t>
            </a:r>
          </a:p>
          <a:p>
            <a:pPr lvl="1"/>
            <a:r>
              <a:rPr lang="en-US" dirty="0"/>
              <a:t>Relies on left-to-right, top-to-bottom reading conventions</a:t>
            </a:r>
          </a:p>
          <a:p>
            <a:pPr lvl="1"/>
            <a:r>
              <a:rPr lang="en-US" dirty="0"/>
              <a:t>Spatial juxtaposition of frames on the printed page permits multiple reading paths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Examined by Scott McCloud in </a:t>
            </a:r>
            <a:r>
              <a:rPr lang="en-US" i="1" dirty="0"/>
              <a:t>Understanding Comics</a:t>
            </a:r>
          </a:p>
        </p:txBody>
      </p:sp>
      <p:pic>
        <p:nvPicPr>
          <p:cNvPr id="5" name="Content Placeholder 4" descr="carl.png">
            <a:hlinkClick r:id="rId3"/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66" b="24448"/>
          <a:stretch/>
        </p:blipFill>
        <p:spPr>
          <a:xfrm>
            <a:off x="6517634" y="1788943"/>
            <a:ext cx="4759292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McCloud, S. (2001) </a:t>
            </a:r>
            <a:r>
              <a:rPr lang="en-US" i="1" dirty="0"/>
              <a:t>Choose Your Own Carl</a:t>
            </a:r>
            <a:r>
              <a:rPr lang="en-US" dirty="0"/>
              <a:t>. http://</a:t>
            </a:r>
            <a:r>
              <a:rPr lang="en-US" dirty="0" err="1"/>
              <a:t>www.scottmccloud.com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/>
              <a:t>McCloud, S. (1993) </a:t>
            </a:r>
            <a:r>
              <a:rPr lang="en-US" i="1" dirty="0"/>
              <a:t>Understanding Comics</a:t>
            </a:r>
            <a:r>
              <a:rPr lang="en-US" dirty="0"/>
              <a:t>. Northampton, MA: Tundra Publishing.</a:t>
            </a:r>
          </a:p>
        </p:txBody>
      </p:sp>
    </p:spTree>
    <p:extLst>
      <p:ext uri="{BB962C8B-B14F-4D97-AF65-F5344CB8AC3E}">
        <p14:creationId xmlns:p14="http://schemas.microsoft.com/office/powerpoint/2010/main" val="20281181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Meanwhile (2010)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Visual grammar for linking: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Tabs for inter-page navigation</a:t>
            </a:r>
          </a:p>
        </p:txBody>
      </p:sp>
      <p:pic>
        <p:nvPicPr>
          <p:cNvPr id="5" name="Content Placeholder 4" descr="meanwhile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55" y="1773238"/>
            <a:ext cx="3720041" cy="446405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Shiga, J. (2010) </a:t>
            </a:r>
            <a:r>
              <a:rPr lang="en-US" i="1" dirty="0"/>
              <a:t>Meanwhile</a:t>
            </a:r>
            <a:r>
              <a:rPr lang="en-US" dirty="0"/>
              <a:t>. New York: Amulet Books.</a:t>
            </a:r>
          </a:p>
        </p:txBody>
      </p:sp>
      <p:pic>
        <p:nvPicPr>
          <p:cNvPr id="7" name="Picture 6" descr="meanwhil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914216"/>
            <a:ext cx="2952328" cy="39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572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Jimmy Corrigan (2001)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Ware, C. (2001) </a:t>
            </a:r>
            <a:r>
              <a:rPr lang="en-US" i="1" dirty="0"/>
              <a:t>Jimmy Corrigan: The Smartest Kid On Earth</a:t>
            </a:r>
            <a:r>
              <a:rPr lang="en-US" dirty="0"/>
              <a:t>, London: Jonathan Cape.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428" r="-30428"/>
          <a:stretch>
            <a:fillRect/>
          </a:stretch>
        </p:blipFill>
        <p:spPr>
          <a:xfrm>
            <a:off x="1847850" y="1768476"/>
            <a:ext cx="8496300" cy="4468812"/>
          </a:xfrm>
        </p:spPr>
      </p:pic>
    </p:spTree>
    <p:extLst>
      <p:ext uri="{BB962C8B-B14F-4D97-AF65-F5344CB8AC3E}">
        <p14:creationId xmlns:p14="http://schemas.microsoft.com/office/powerpoint/2010/main" val="4250702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33" b="783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Poetry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rossap</a:t>
            </a:r>
            <a:r>
              <a:rPr lang="en-US" dirty="0"/>
              <a:t>/4160004956/</a:t>
            </a:r>
          </a:p>
        </p:txBody>
      </p:sp>
    </p:spTree>
    <p:extLst>
      <p:ext uri="{BB962C8B-B14F-4D97-AF65-F5344CB8AC3E}">
        <p14:creationId xmlns:p14="http://schemas.microsoft.com/office/powerpoint/2010/main" val="4946903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ext&#13;&#10;&#13;&#10;Description automatically generated">
            <a:extLst>
              <a:ext uri="{FF2B5EF4-FFF2-40B4-BE49-F238E27FC236}">
                <a16:creationId xmlns:a16="http://schemas.microsoft.com/office/drawing/2014/main" id="{B7FBDF6F-CBE8-FB4A-9142-BC4C6B3345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995" b="7995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C44900B-7792-C245-B5FB-F82C63F0C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 </a:t>
            </a:r>
            <a:r>
              <a:rPr lang="en-US" dirty="0" err="1"/>
              <a:t>Mille</a:t>
            </a:r>
            <a:r>
              <a:rPr lang="en-US" dirty="0"/>
              <a:t> Milliards </a:t>
            </a:r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Poèmes</a:t>
            </a:r>
            <a:r>
              <a:rPr lang="en-US" dirty="0"/>
              <a:t> (1961)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77C81E-8552-5A4C-B590-1DAFC295036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Book of sonnets</a:t>
            </a:r>
          </a:p>
          <a:p>
            <a:pPr lvl="1"/>
            <a:r>
              <a:rPr lang="en-US" dirty="0"/>
              <a:t>Each of the fourteen lines is printed on a separate strip</a:t>
            </a:r>
          </a:p>
          <a:p>
            <a:pPr lvl="1"/>
            <a:r>
              <a:rPr lang="en-US" dirty="0"/>
              <a:t>10 alternatives for each line</a:t>
            </a:r>
          </a:p>
          <a:p>
            <a:pPr lvl="1"/>
            <a:r>
              <a:rPr lang="en-US" dirty="0"/>
              <a:t>Reader chooses which of the ten alternatives to read for each line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14</a:t>
            </a:r>
            <a:r>
              <a:rPr lang="en-US" dirty="0"/>
              <a:t> = 100,000,000,000,000 poems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169476F-68F9-5848-9BDF-F3B8BE50DA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9" y="6381750"/>
            <a:ext cx="5400674" cy="478387"/>
          </a:xfrm>
        </p:spPr>
        <p:txBody>
          <a:bodyPr/>
          <a:lstStyle/>
          <a:p>
            <a:r>
              <a:rPr lang="en-US" dirty="0" err="1"/>
              <a:t>Queneau</a:t>
            </a:r>
            <a:r>
              <a:rPr lang="en-US" dirty="0"/>
              <a:t>, R. (1961) </a:t>
            </a:r>
            <a:r>
              <a:rPr lang="en-US" i="1" dirty="0"/>
              <a:t>Cent </a:t>
            </a:r>
            <a:r>
              <a:rPr lang="en-US" i="1" dirty="0" err="1"/>
              <a:t>mille</a:t>
            </a:r>
            <a:r>
              <a:rPr lang="en-US" i="1" dirty="0"/>
              <a:t> milliards de </a:t>
            </a:r>
            <a:r>
              <a:rPr lang="en-US" i="1" dirty="0" err="1"/>
              <a:t>poèmes</a:t>
            </a:r>
            <a:r>
              <a:rPr lang="en-US" dirty="0"/>
              <a:t>. Paris: Éditions Gallimard.</a:t>
            </a:r>
          </a:p>
        </p:txBody>
      </p:sp>
    </p:spTree>
    <p:extLst>
      <p:ext uri="{BB962C8B-B14F-4D97-AF65-F5344CB8AC3E}">
        <p14:creationId xmlns:p14="http://schemas.microsoft.com/office/powerpoint/2010/main" val="3686230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Poetry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Rosenberg, J. (2005) </a:t>
            </a:r>
            <a:r>
              <a:rPr lang="en-US" i="1" dirty="0"/>
              <a:t>Diagrams Series 6</a:t>
            </a:r>
            <a:r>
              <a:rPr lang="en-US" dirty="0"/>
              <a:t>, #1.</a:t>
            </a:r>
          </a:p>
        </p:txBody>
      </p:sp>
      <p:pic>
        <p:nvPicPr>
          <p:cNvPr id="6" name="Content Placeholder 5" descr="rosenberg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75" r="-13375"/>
          <a:stretch>
            <a:fillRect/>
          </a:stretch>
        </p:blipFill>
        <p:spPr>
          <a:xfrm>
            <a:off x="1847850" y="1768475"/>
            <a:ext cx="8496300" cy="4468813"/>
          </a:xfrm>
        </p:spPr>
      </p:pic>
    </p:spTree>
    <p:extLst>
      <p:ext uri="{BB962C8B-B14F-4D97-AF65-F5344CB8AC3E}">
        <p14:creationId xmlns:p14="http://schemas.microsoft.com/office/powerpoint/2010/main" val="2346651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6243" b="14199"/>
          <a:stretch/>
        </p:blipFill>
        <p:spPr>
          <a:xfrm>
            <a:off x="1" y="0"/>
            <a:ext cx="12192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Drama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slimjim</a:t>
            </a:r>
            <a:r>
              <a:rPr lang="en-US" dirty="0"/>
              <a:t>/2169745303/</a:t>
            </a:r>
          </a:p>
        </p:txBody>
      </p:sp>
    </p:spTree>
    <p:extLst>
      <p:ext uri="{BB962C8B-B14F-4D97-AF65-F5344CB8AC3E}">
        <p14:creationId xmlns:p14="http://schemas.microsoft.com/office/powerpoint/2010/main" val="19755339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Drama vs. </a:t>
            </a:r>
            <a:r>
              <a:rPr lang="en-US" dirty="0" err="1"/>
              <a:t>Hyperdrama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Traditional drama:</a:t>
            </a:r>
          </a:p>
          <a:p>
            <a:pPr lvl="1"/>
            <a:r>
              <a:rPr lang="en-US" dirty="0"/>
              <a:t>presents the playwright’s (and director’s) preferred account (narrative) of a story</a:t>
            </a:r>
          </a:p>
          <a:p>
            <a:pPr lvl="1"/>
            <a:r>
              <a:rPr lang="en-US" dirty="0"/>
              <a:t>distinguishes between on-stage and off-stage</a:t>
            </a:r>
          </a:p>
          <a:p>
            <a:pPr marL="0" indent="0">
              <a:buNone/>
            </a:pPr>
            <a:r>
              <a:rPr lang="en-US" dirty="0" err="1"/>
              <a:t>Hyperdrama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allows the audience to follow different narratives (and to choose when to switch narratives)</a:t>
            </a:r>
          </a:p>
          <a:p>
            <a:pPr lvl="1"/>
            <a:r>
              <a:rPr lang="en-US" dirty="0"/>
              <a:t>continues action off-stage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Deemer</a:t>
            </a:r>
            <a:r>
              <a:rPr lang="en-US" dirty="0"/>
              <a:t>, C. (1999) </a:t>
            </a:r>
            <a:r>
              <a:rPr lang="en-US" i="1" dirty="0"/>
              <a:t>The New </a:t>
            </a:r>
            <a:r>
              <a:rPr lang="en-US" i="1" dirty="0" err="1"/>
              <a:t>Hyperdrama</a:t>
            </a:r>
            <a:r>
              <a:rPr lang="en-US" i="1" dirty="0"/>
              <a:t>: How hypertext scripts are changing the parameters of dramatic storytelling</a:t>
            </a:r>
            <a:r>
              <a:rPr lang="en-US" dirty="0"/>
              <a:t>. In </a:t>
            </a:r>
            <a:r>
              <a:rPr lang="en-US" i="1" dirty="0"/>
              <a:t>Theatre in Cyberspace: Issues of Teaching, Acting and Directing</a:t>
            </a:r>
            <a:r>
              <a:rPr lang="en-US" dirty="0"/>
              <a:t> (ed. Schrum S.A.) New York: Peter Lang.</a:t>
            </a:r>
          </a:p>
        </p:txBody>
      </p:sp>
    </p:spTree>
    <p:extLst>
      <p:ext uri="{BB962C8B-B14F-4D97-AF65-F5344CB8AC3E}">
        <p14:creationId xmlns:p14="http://schemas.microsoft.com/office/powerpoint/2010/main" val="12056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and the Death of the Author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“It is tempting to see hypertext as realizing Barthes' utopian dreams of a writing liberated from the Author. The ability for each reader to add to, alter, or simply edit a hypertext opens possibilities of collective authorship that breaks down the idea of writing as originating from a single fixed source. </a:t>
            </a:r>
          </a:p>
          <a:p>
            <a:pPr marL="0" indent="0">
              <a:buNone/>
            </a:pPr>
            <a:r>
              <a:rPr lang="en-GB" dirty="0"/>
              <a:t>Similarly, the ability to plot out unique patterns of reading, to move through a text in an </a:t>
            </a:r>
            <a:r>
              <a:rPr lang="en-GB" dirty="0" err="1"/>
              <a:t>aleatory</a:t>
            </a:r>
            <a:r>
              <a:rPr lang="en-GB" dirty="0"/>
              <a:t>, non-linear fashion, serves to highlight the importance of the reader in the “writing” of a text - each reading, even if it does not physically change the words - writes the text anew simply by re-arranging it, by placing different emphases that might subtly inflect its meanings.”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Keep, C., McLaughlin, T. and </a:t>
            </a:r>
            <a:r>
              <a:rPr lang="en-US" dirty="0" err="1"/>
              <a:t>Parmar</a:t>
            </a:r>
            <a:r>
              <a:rPr lang="en-US" dirty="0"/>
              <a:t>, R. (1993-2000) </a:t>
            </a:r>
            <a:r>
              <a:rPr lang="en-US" i="1" dirty="0"/>
              <a:t>The Electronic Labyrinth</a:t>
            </a:r>
            <a:r>
              <a:rPr lang="en-US" dirty="0"/>
              <a:t>. http://</a:t>
            </a:r>
            <a:r>
              <a:rPr lang="en-US" dirty="0" err="1"/>
              <a:t>elab.eserver.org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8212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Rosencrantz and Guildenstern are Dead (1966)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Additional narrative </a:t>
            </a:r>
            <a:r>
              <a:rPr lang="en-US" dirty="0" err="1"/>
              <a:t>centred</a:t>
            </a:r>
            <a:r>
              <a:rPr lang="en-US" dirty="0"/>
              <a:t> on minor characters in Hamlet</a:t>
            </a:r>
          </a:p>
          <a:p>
            <a:pPr lvl="1"/>
            <a:r>
              <a:rPr lang="en-US" dirty="0"/>
              <a:t>Non-</a:t>
            </a:r>
            <a:r>
              <a:rPr lang="en-US" dirty="0" err="1"/>
              <a:t>ergodic</a:t>
            </a:r>
            <a:r>
              <a:rPr lang="en-US" dirty="0"/>
              <a:t>, therefore not </a:t>
            </a:r>
            <a:r>
              <a:rPr lang="en-US" dirty="0" err="1"/>
              <a:t>hyperdrama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tretch/>
        </p:blipFill>
        <p:spPr>
          <a:xfrm>
            <a:off x="6607497" y="1773238"/>
            <a:ext cx="4520556" cy="446405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Stoppard, T. (1973) </a:t>
            </a:r>
            <a:r>
              <a:rPr lang="en-US" i="1" dirty="0"/>
              <a:t>Rosencrantz and Guildenstern are Dead</a:t>
            </a:r>
            <a:r>
              <a:rPr lang="en-US" dirty="0"/>
              <a:t>. London: Faber and Faber.</a:t>
            </a:r>
          </a:p>
        </p:txBody>
      </p:sp>
    </p:spTree>
    <p:extLst>
      <p:ext uri="{BB962C8B-B14F-4D97-AF65-F5344CB8AC3E}">
        <p14:creationId xmlns:p14="http://schemas.microsoft.com/office/powerpoint/2010/main" val="40962235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Night of January 16th (1935)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Courtroom drama by </a:t>
            </a:r>
            <a:r>
              <a:rPr lang="en-US" dirty="0" err="1"/>
              <a:t>Ayn</a:t>
            </a:r>
            <a:r>
              <a:rPr lang="en-US" dirty="0"/>
              <a:t> Rand, </a:t>
            </a:r>
            <a:r>
              <a:rPr lang="en-US" dirty="0" err="1"/>
              <a:t>centred</a:t>
            </a:r>
            <a:r>
              <a:rPr lang="en-US" dirty="0"/>
              <a:t> on a murder trial</a:t>
            </a:r>
          </a:p>
          <a:p>
            <a:pPr lvl="1"/>
            <a:r>
              <a:rPr lang="en-US" dirty="0"/>
              <a:t>Members of the audience are selected to form a jury</a:t>
            </a:r>
          </a:p>
          <a:p>
            <a:pPr lvl="1"/>
            <a:r>
              <a:rPr lang="en-US" dirty="0"/>
              <a:t>The jury’s verdict determines the ending of the play (</a:t>
            </a:r>
            <a:r>
              <a:rPr lang="en-US" dirty="0" err="1"/>
              <a:t>ergodic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429255" y="1109199"/>
            <a:ext cx="3305005" cy="5128089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Rand, A. (1936) </a:t>
            </a:r>
            <a:r>
              <a:rPr lang="en-US" i="1" dirty="0"/>
              <a:t>Night of January 16th: a comedy-drama in three acts</a:t>
            </a:r>
            <a:r>
              <a:rPr lang="en-US" dirty="0"/>
              <a:t>. New York: Longmans &amp; Co.</a:t>
            </a:r>
          </a:p>
        </p:txBody>
      </p:sp>
    </p:spTree>
    <p:extLst>
      <p:ext uri="{BB962C8B-B14F-4D97-AF65-F5344CB8AC3E}">
        <p14:creationId xmlns:p14="http://schemas.microsoft.com/office/powerpoint/2010/main" val="13647165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Kinoautomat</a:t>
            </a:r>
            <a:r>
              <a:rPr lang="en-US" dirty="0"/>
              <a:t> (1967)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Czech experimental interactive film</a:t>
            </a:r>
          </a:p>
          <a:p>
            <a:pPr lvl="1"/>
            <a:r>
              <a:rPr lang="en-US" dirty="0"/>
              <a:t>First shown at Expo 67 in Montreal</a:t>
            </a:r>
          </a:p>
          <a:p>
            <a:pPr lvl="1"/>
            <a:r>
              <a:rPr lang="en-US" dirty="0"/>
              <a:t>Film is stopped at intervals and  audience is asked how they think the film should be continued</a:t>
            </a:r>
          </a:p>
          <a:p>
            <a:pPr lvl="1"/>
            <a:r>
              <a:rPr lang="en-US" dirty="0"/>
              <a:t>Audience votes on two options (red/green) with the majority determining the future path of the film (ergodic)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282347" y="1773238"/>
            <a:ext cx="5170857" cy="446405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Kinoautomat</a:t>
            </a:r>
            <a:r>
              <a:rPr lang="en-US" dirty="0"/>
              <a:t>: </a:t>
            </a:r>
            <a:r>
              <a:rPr lang="en-US" dirty="0" err="1"/>
              <a:t>Človĕk</a:t>
            </a:r>
            <a:r>
              <a:rPr lang="en-US" dirty="0"/>
              <a:t> a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dům</a:t>
            </a:r>
            <a:r>
              <a:rPr lang="en-US" dirty="0"/>
              <a:t> (1967) Directed by </a:t>
            </a:r>
            <a:r>
              <a:rPr lang="en-US" dirty="0" err="1"/>
              <a:t>Činčera</a:t>
            </a:r>
            <a:r>
              <a:rPr lang="en-US" dirty="0"/>
              <a:t>, R., </a:t>
            </a:r>
            <a:r>
              <a:rPr lang="en-US" dirty="0" err="1"/>
              <a:t>Roháč</a:t>
            </a:r>
            <a:r>
              <a:rPr lang="en-US" dirty="0"/>
              <a:t>, J. and </a:t>
            </a:r>
            <a:r>
              <a:rPr lang="en-US" dirty="0" err="1"/>
              <a:t>Svitáček</a:t>
            </a:r>
            <a:r>
              <a:rPr lang="en-US" dirty="0"/>
              <a:t>, V [Film]. Czechoslovakia.</a:t>
            </a:r>
          </a:p>
        </p:txBody>
      </p:sp>
    </p:spTree>
    <p:extLst>
      <p:ext uri="{BB962C8B-B14F-4D97-AF65-F5344CB8AC3E}">
        <p14:creationId xmlns:p14="http://schemas.microsoft.com/office/powerpoint/2010/main" val="25344094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Tamara (1981)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Play takes place in a large house</a:t>
            </a:r>
          </a:p>
          <a:p>
            <a:pPr lvl="1"/>
            <a:r>
              <a:rPr lang="en-US" dirty="0"/>
              <a:t>Actors perform simultaneously in up to nine different rooms</a:t>
            </a:r>
          </a:p>
          <a:p>
            <a:pPr lvl="1"/>
            <a:r>
              <a:rPr lang="en-US" dirty="0"/>
              <a:t>Spectators must choose which actor(s) they follow (</a:t>
            </a:r>
            <a:r>
              <a:rPr lang="en-US" dirty="0" err="1"/>
              <a:t>ergodic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Multiple narratives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" b="97200" l="19200" r="80400"/>
                    </a14:imgEffect>
                  </a14:imgLayer>
                </a14:imgProps>
              </a:ext>
            </a:extLst>
          </a:blip>
          <a:srcRect l="16576" r="17283"/>
          <a:stretch/>
        </p:blipFill>
        <p:spPr>
          <a:xfrm rot="898824">
            <a:off x="7080784" y="1291037"/>
            <a:ext cx="3236647" cy="4893564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Krizanc</a:t>
            </a:r>
            <a:r>
              <a:rPr lang="en-US" dirty="0"/>
              <a:t>, J. (1989) </a:t>
            </a:r>
            <a:r>
              <a:rPr lang="en-US" i="1" dirty="0"/>
              <a:t>Tamara: A play</a:t>
            </a:r>
            <a:r>
              <a:rPr lang="en-US" dirty="0"/>
              <a:t>. London: Methuen Drama.</a:t>
            </a:r>
          </a:p>
        </p:txBody>
      </p:sp>
    </p:spTree>
    <p:extLst>
      <p:ext uri="{BB962C8B-B14F-4D97-AF65-F5344CB8AC3E}">
        <p14:creationId xmlns:p14="http://schemas.microsoft.com/office/powerpoint/2010/main" val="23726081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F9BD1-BB58-AB48-870A-4545699D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Intimate Exchanges (1982)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0AF08-2CC4-F14B-A781-D4700D5E8B3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Group of eight stories originating from an opening scene</a:t>
            </a:r>
          </a:p>
          <a:p>
            <a:pPr lvl="1"/>
            <a:r>
              <a:rPr lang="en-US" dirty="0"/>
              <a:t>Two actors play all of the roles in the play</a:t>
            </a:r>
          </a:p>
          <a:p>
            <a:pPr lvl="1"/>
            <a:r>
              <a:rPr lang="en-US" dirty="0"/>
              <a:t>Story repeatedly splits in two</a:t>
            </a:r>
          </a:p>
          <a:p>
            <a:pPr lvl="1"/>
            <a:r>
              <a:rPr lang="en-US" dirty="0"/>
              <a:t>Sixteen possible endings</a:t>
            </a:r>
          </a:p>
          <a:p>
            <a:pPr lvl="1"/>
            <a:r>
              <a:rPr lang="en-US" dirty="0"/>
              <a:t>Non-linear story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The actors choose which path to take at each split, not the audience</a:t>
            </a:r>
          </a:p>
          <a:p>
            <a:pPr lvl="1"/>
            <a:r>
              <a:rPr lang="en-US" dirty="0"/>
              <a:t>Non-linear, but not conventionally ergodic!</a:t>
            </a:r>
          </a:p>
        </p:txBody>
      </p:sp>
      <p:pic>
        <p:nvPicPr>
          <p:cNvPr id="7" name="Content Placeholder 6" descr="A picture containing white&#13;&#10;&#13;&#10;Description automatically generated">
            <a:extLst>
              <a:ext uri="{FF2B5EF4-FFF2-40B4-BE49-F238E27FC236}">
                <a16:creationId xmlns:a16="http://schemas.microsoft.com/office/drawing/2014/main" id="{DE295A7E-4753-8646-809A-4E169E87648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4800" t="4664" r="5101" b="4695"/>
          <a:stretch/>
        </p:blipFill>
        <p:spPr>
          <a:xfrm>
            <a:off x="6400800" y="1628774"/>
            <a:ext cx="5033727" cy="506389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DEA0B-13B0-F946-9199-E4FB94930E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9" y="6381750"/>
            <a:ext cx="5543550" cy="293721"/>
          </a:xfrm>
        </p:spPr>
        <p:txBody>
          <a:bodyPr/>
          <a:lstStyle/>
          <a:p>
            <a:r>
              <a:rPr lang="en-US" dirty="0" err="1"/>
              <a:t>Ayckbourn</a:t>
            </a:r>
            <a:r>
              <a:rPr lang="en-US" dirty="0"/>
              <a:t>, A. (1982) </a:t>
            </a:r>
            <a:r>
              <a:rPr lang="en-US" i="1" dirty="0"/>
              <a:t>Intimate Exchanges</a:t>
            </a:r>
            <a:r>
              <a:rPr lang="en-US" dirty="0"/>
              <a:t>. New York: Samuel French.</a:t>
            </a:r>
          </a:p>
        </p:txBody>
      </p:sp>
    </p:spTree>
    <p:extLst>
      <p:ext uri="{BB962C8B-B14F-4D97-AF65-F5344CB8AC3E}">
        <p14:creationId xmlns:p14="http://schemas.microsoft.com/office/powerpoint/2010/main" val="29859013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E500F9-1E09-DF49-BD49-891C4A7C90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Ayckbourn</a:t>
            </a:r>
            <a:r>
              <a:rPr lang="en-US" dirty="0"/>
              <a:t>, A. (1993) </a:t>
            </a:r>
            <a:r>
              <a:rPr lang="en-US" i="1" dirty="0" err="1"/>
              <a:t>Mr</a:t>
            </a:r>
            <a:r>
              <a:rPr lang="en-US" i="1" dirty="0"/>
              <a:t> A’s Amazing Maze Plays</a:t>
            </a:r>
            <a:r>
              <a:rPr lang="en-US" dirty="0"/>
              <a:t>. New York: Samuel French.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788D6F-24EB-804A-909A-19446F504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Mr</a:t>
            </a:r>
            <a:r>
              <a:rPr lang="en-US" dirty="0"/>
              <a:t> A’s Amazing Maze Plays (1988)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C1B5E9-43CB-0749-B6C0-D00BAB7454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Children’s play in which the main characters (a young girl and her dog) explore a deserted house</a:t>
            </a:r>
          </a:p>
          <a:p>
            <a:pPr lvl="1"/>
            <a:r>
              <a:rPr lang="en-US" dirty="0"/>
              <a:t>Main characters take directions from the audience (ergodic)</a:t>
            </a:r>
          </a:p>
          <a:p>
            <a:pPr lvl="1"/>
            <a:r>
              <a:rPr lang="en-US" dirty="0"/>
              <a:t>30 locations in the house, not all of which are visited in a single performance</a:t>
            </a:r>
          </a:p>
          <a:p>
            <a:pPr lvl="1"/>
            <a:r>
              <a:rPr lang="en-US" dirty="0"/>
              <a:t>Non-linear story</a:t>
            </a:r>
          </a:p>
        </p:txBody>
      </p:sp>
      <p:pic>
        <p:nvPicPr>
          <p:cNvPr id="12" name="Content Placeholder 11" descr="A picture containing text, book&#13;&#10;&#13;&#10;Description automatically generated">
            <a:extLst>
              <a:ext uri="{FF2B5EF4-FFF2-40B4-BE49-F238E27FC236}">
                <a16:creationId xmlns:a16="http://schemas.microsoft.com/office/drawing/2014/main" id="{33C8645A-B858-FB44-9CB6-322D81DB2D3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 rot="900236">
            <a:off x="7423524" y="1773238"/>
            <a:ext cx="2888502" cy="4464050"/>
          </a:xfrm>
        </p:spPr>
      </p:pic>
    </p:spTree>
    <p:extLst>
      <p:ext uri="{BB962C8B-B14F-4D97-AF65-F5344CB8AC3E}">
        <p14:creationId xmlns:p14="http://schemas.microsoft.com/office/powerpoint/2010/main" val="18641855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Timecode</a:t>
            </a:r>
            <a:r>
              <a:rPr lang="en-US" dirty="0"/>
              <a:t> (2000)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Film composed of four overlapping narratives</a:t>
            </a:r>
          </a:p>
          <a:p>
            <a:pPr lvl="1"/>
            <a:r>
              <a:rPr lang="en-US" dirty="0"/>
              <a:t>Filmed simultaneously as four continuous 90-minute takes</a:t>
            </a:r>
          </a:p>
          <a:p>
            <a:pPr lvl="1"/>
            <a:r>
              <a:rPr lang="en-US" dirty="0"/>
              <a:t>Screen divided into quarters, all four films projected at same time</a:t>
            </a:r>
          </a:p>
          <a:p>
            <a:pPr lvl="1"/>
            <a:r>
              <a:rPr lang="en-US" dirty="0"/>
              <a:t>Audience ‘choose’ which sub-film to watch (</a:t>
            </a:r>
            <a:r>
              <a:rPr lang="en-US" dirty="0" err="1"/>
              <a:t>ergodic</a:t>
            </a:r>
            <a:r>
              <a:rPr lang="en-US" dirty="0"/>
              <a:t>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1773236"/>
            <a:ext cx="5400675" cy="4212526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Timecode (2000) Directed by Figgis, M. [Film]. Culver City, CA: Screen Gems.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81750"/>
            <a:ext cx="431800" cy="287338"/>
          </a:xfrm>
        </p:spPr>
        <p:txBody>
          <a:bodyPr/>
          <a:lstStyle/>
          <a:p>
            <a:fld id="{03AC6681-E0FD-2C4C-B392-04A572FD2AAE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513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0F14D-CA3F-8444-BC87-D8DA3EB5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Puss in Book (2017)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907A9-2841-5141-A47C-8185382D4C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Interactive children’s film from the Shrek franchise</a:t>
            </a:r>
          </a:p>
          <a:p>
            <a:pPr lvl="1"/>
            <a:r>
              <a:rPr lang="en-GB" dirty="0"/>
              <a:t>Film broken up into a series of episodes</a:t>
            </a:r>
          </a:p>
          <a:p>
            <a:pPr lvl="1"/>
            <a:r>
              <a:rPr lang="en-GB" dirty="0"/>
              <a:t>Binary choice presented at the end of each episode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195763-8F83-BC49-A634-A55EF74D459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5026" r="4674"/>
          <a:stretch/>
        </p:blipFill>
        <p:spPr>
          <a:xfrm>
            <a:off x="6154651" y="1773238"/>
            <a:ext cx="5413462" cy="336232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6B85E6-6E56-E242-A390-3C6618A3C9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Puss in Book: Trapped in an Epic Tale (2017) Directed by Burdine, R. and </a:t>
            </a:r>
            <a:r>
              <a:rPr lang="en-GB" dirty="0" err="1"/>
              <a:t>Castuciano</a:t>
            </a:r>
            <a:r>
              <a:rPr lang="en-GB" dirty="0"/>
              <a:t>, J. [Film] Los Gatos, CA: Netflix.</a:t>
            </a:r>
          </a:p>
        </p:txBody>
      </p:sp>
    </p:spTree>
    <p:extLst>
      <p:ext uri="{BB962C8B-B14F-4D97-AF65-F5344CB8AC3E}">
        <p14:creationId xmlns:p14="http://schemas.microsoft.com/office/powerpoint/2010/main" val="29069420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53926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90000" indent="0">
              <a:buNone/>
            </a:pPr>
            <a:r>
              <a:rPr lang="en-US" dirty="0"/>
              <a:t>Non-linearity is the essence of hypertext</a:t>
            </a:r>
          </a:p>
          <a:p>
            <a:pPr lvl="1"/>
            <a:r>
              <a:rPr lang="en-US" dirty="0"/>
              <a:t>Hypertext fiction may be non-linear in story, narrative or text</a:t>
            </a:r>
          </a:p>
          <a:p>
            <a:pPr lvl="1"/>
            <a:r>
              <a:rPr lang="en-US" dirty="0"/>
              <a:t>Non-linearity may equally apply to poetry, comics, film and drama</a:t>
            </a:r>
          </a:p>
          <a:p>
            <a:pPr marL="90000" indent="0">
              <a:buNone/>
            </a:pPr>
            <a:endParaRPr lang="en-US" dirty="0"/>
          </a:p>
          <a:p>
            <a:pPr marL="90000" indent="0">
              <a:buNone/>
            </a:pPr>
            <a:r>
              <a:rPr lang="en-US" dirty="0"/>
              <a:t>Hypertext is also </a:t>
            </a:r>
            <a:r>
              <a:rPr lang="en-US" dirty="0" err="1"/>
              <a:t>ergodic</a:t>
            </a:r>
            <a:endParaRPr lang="en-US" dirty="0"/>
          </a:p>
          <a:p>
            <a:pPr lvl="1"/>
            <a:r>
              <a:rPr lang="en-US" dirty="0"/>
              <a:t>Non-trivial effort typically manifests itself as choice</a:t>
            </a:r>
          </a:p>
          <a:p>
            <a:pPr lvl="1"/>
            <a:r>
              <a:rPr lang="en-US" dirty="0"/>
              <a:t>May also involve ludic elements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1F8A5E-90C3-A440-8478-870AB333B9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505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Forking Paths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“In all fictional works, each time a man is confronted with several alternatives, he chooses one and eliminates the others; in the fiction of </a:t>
            </a:r>
            <a:r>
              <a:rPr lang="en-US" dirty="0" err="1"/>
              <a:t>Ts’ui</a:t>
            </a:r>
            <a:r>
              <a:rPr lang="en-US" dirty="0"/>
              <a:t> </a:t>
            </a:r>
            <a:r>
              <a:rPr lang="en-US" dirty="0" err="1"/>
              <a:t>Pên</a:t>
            </a:r>
            <a:r>
              <a:rPr lang="en-US" dirty="0"/>
              <a:t>, he chooses— simultaneously—all of them. He creates, in this way, diverse futures, diverse times which themselves also proliferate and fork. Here, then, is the explanation of the novel’s contradictions. </a:t>
            </a:r>
          </a:p>
          <a:p>
            <a:pPr marL="0" indent="0">
              <a:buNone/>
            </a:pPr>
            <a:r>
              <a:rPr lang="en-US" dirty="0"/>
              <a:t>Fang, let us say, has a secret; a stranger calls at his door; Fang resolves to kill him. Naturally, there are several possible outcomes: Fang can kill the intruder, the intruder can kill Fang, they both can escape, they both can die, and so forth. In the work of </a:t>
            </a:r>
            <a:r>
              <a:rPr lang="en-US" dirty="0" err="1"/>
              <a:t>Ts’ui</a:t>
            </a:r>
            <a:r>
              <a:rPr lang="en-US" dirty="0"/>
              <a:t> </a:t>
            </a:r>
            <a:r>
              <a:rPr lang="en-US" dirty="0" err="1"/>
              <a:t>Pên</a:t>
            </a:r>
            <a:r>
              <a:rPr lang="en-US" dirty="0"/>
              <a:t>, all possible outcomes occur; each one is the point of departure for other </a:t>
            </a:r>
            <a:r>
              <a:rPr lang="en-US" dirty="0" err="1"/>
              <a:t>forkings</a:t>
            </a:r>
            <a:r>
              <a:rPr lang="en-US" dirty="0"/>
              <a:t>.”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Borges, J.L. (1941) </a:t>
            </a:r>
            <a:r>
              <a:rPr lang="en-US" i="1" dirty="0"/>
              <a:t>The Garden of Forking Paths</a:t>
            </a:r>
            <a:r>
              <a:rPr lang="en-US" dirty="0"/>
              <a:t>, Translated from Spanish by Yates, D.A.   </a:t>
            </a:r>
          </a:p>
        </p:txBody>
      </p:sp>
    </p:spTree>
    <p:extLst>
      <p:ext uri="{BB962C8B-B14F-4D97-AF65-F5344CB8AC3E}">
        <p14:creationId xmlns:p14="http://schemas.microsoft.com/office/powerpoint/2010/main" val="22711369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Lecture: Open Hypermedia</a:t>
            </a:r>
          </a:p>
        </p:txBody>
      </p:sp>
    </p:spTree>
    <p:extLst>
      <p:ext uri="{BB962C8B-B14F-4D97-AF65-F5344CB8AC3E}">
        <p14:creationId xmlns:p14="http://schemas.microsoft.com/office/powerpoint/2010/main" val="3456657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33" b="783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Ergodic</a:t>
            </a:r>
            <a:r>
              <a:rPr lang="en-US" dirty="0"/>
              <a:t> Literature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danielygo</a:t>
            </a:r>
            <a:r>
              <a:rPr lang="en-US" dirty="0"/>
              <a:t>/5391176827/</a:t>
            </a:r>
          </a:p>
        </p:txBody>
      </p:sp>
    </p:spTree>
    <p:extLst>
      <p:ext uri="{BB962C8B-B14F-4D97-AF65-F5344CB8AC3E}">
        <p14:creationId xmlns:p14="http://schemas.microsoft.com/office/powerpoint/2010/main" val="506976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Ergodic</a:t>
            </a:r>
            <a:r>
              <a:rPr lang="en-US" dirty="0"/>
              <a:t> Literature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“ </a:t>
            </a:r>
            <a:r>
              <a:rPr lang="en-US" i="1" dirty="0" err="1"/>
              <a:t>Ergodic</a:t>
            </a:r>
            <a:r>
              <a:rPr lang="en-US" i="1" dirty="0"/>
              <a:t> […] </a:t>
            </a:r>
            <a:r>
              <a:rPr lang="en-US" dirty="0"/>
              <a:t>derives from the Greek words </a:t>
            </a:r>
            <a:r>
              <a:rPr lang="en-US" i="1" dirty="0" err="1"/>
              <a:t>ergon</a:t>
            </a:r>
            <a:r>
              <a:rPr lang="en-US" dirty="0"/>
              <a:t> and </a:t>
            </a:r>
            <a:r>
              <a:rPr lang="en-US" i="1" dirty="0" err="1"/>
              <a:t>hodos</a:t>
            </a:r>
            <a:r>
              <a:rPr lang="en-US" dirty="0"/>
              <a:t>, meaning "work" and "path." In </a:t>
            </a:r>
            <a:r>
              <a:rPr lang="en-US" dirty="0" err="1"/>
              <a:t>ergodic</a:t>
            </a:r>
            <a:r>
              <a:rPr lang="en-US" dirty="0"/>
              <a:t> literature, nontrivial effort is required to allow the reader to traverse the text. If </a:t>
            </a:r>
            <a:r>
              <a:rPr lang="en-US" dirty="0" err="1"/>
              <a:t>ergodic</a:t>
            </a:r>
            <a:r>
              <a:rPr lang="en-US" dirty="0"/>
              <a:t> literature is to make sense as a concept, there must also be </a:t>
            </a:r>
            <a:r>
              <a:rPr lang="en-US" dirty="0" err="1"/>
              <a:t>nonergodic</a:t>
            </a:r>
            <a:r>
              <a:rPr lang="en-US" dirty="0"/>
              <a:t> literature, where the effort to traverse the text is trivial, with no </a:t>
            </a:r>
            <a:r>
              <a:rPr lang="en-US" dirty="0" err="1"/>
              <a:t>extranoematic</a:t>
            </a:r>
            <a:r>
              <a:rPr lang="en-US" dirty="0"/>
              <a:t> responsibilities placed on the reader except (for example) eye movement and the periodic or arbitrary turning of pages. 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cs typeface="Georgia"/>
              </a:rPr>
              <a:t>Aarseth</a:t>
            </a:r>
            <a:r>
              <a:rPr lang="en-US" dirty="0">
                <a:cs typeface="Georgia"/>
              </a:rPr>
              <a:t>, E. (1997) </a:t>
            </a:r>
            <a:r>
              <a:rPr lang="en-US" i="1" dirty="0" err="1">
                <a:cs typeface="Georgia"/>
              </a:rPr>
              <a:t>Cybertext</a:t>
            </a:r>
            <a:r>
              <a:rPr lang="en-US" i="1" dirty="0">
                <a:cs typeface="Georgia"/>
              </a:rPr>
              <a:t>: Perspectives on Ergodic Literature</a:t>
            </a:r>
            <a:r>
              <a:rPr lang="en-US" dirty="0">
                <a:cs typeface="Georgia"/>
              </a:rPr>
              <a:t>. Baltimore, MD: The John Hopkins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1404236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No. 1, Roman (1962)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150 loose leaf pages</a:t>
            </a:r>
          </a:p>
          <a:p>
            <a:pPr lvl="1"/>
            <a:r>
              <a:rPr lang="en-US" dirty="0"/>
              <a:t>Pages are to be shuffled before reading</a:t>
            </a:r>
          </a:p>
          <a:p>
            <a:pPr lvl="1"/>
            <a:r>
              <a:rPr lang="en-US" dirty="0"/>
              <a:t>CONTENT WARNING!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21006" t="3135"/>
          <a:stretch/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Saporta</a:t>
            </a:r>
            <a:r>
              <a:rPr lang="en-US" dirty="0"/>
              <a:t>, M. (1963) </a:t>
            </a:r>
            <a:r>
              <a:rPr lang="en-US" i="1" dirty="0"/>
              <a:t>Composition No. 1, Roman</a:t>
            </a:r>
            <a:r>
              <a:rPr lang="en-US" dirty="0"/>
              <a:t>. Translated from French by Howard, R., New York: Simon and Schuster.  </a:t>
            </a:r>
          </a:p>
        </p:txBody>
      </p:sp>
    </p:spTree>
    <p:extLst>
      <p:ext uri="{BB962C8B-B14F-4D97-AF65-F5344CB8AC3E}">
        <p14:creationId xmlns:p14="http://schemas.microsoft.com/office/powerpoint/2010/main" val="389132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FAC440A0-E155-B946-914F-5936431B4EB9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93C95F-2DC1-2A4E-B142-7D61E6CC609A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967CC3BD-E74E-9B48-A70B-8F2C1FC0168D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E63C4AFA-5CDD-0448-9752-1553B0FA9E54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22C297-7613-8F40-B64B-5C2B3E659575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7D6AF5E-FD7F-F84A-B7B9-5AF6110BEB2E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28588786-51B7-4347-B9A0-6F586B294BD4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4C5CE5B-70DD-BB4A-B8D3-088B3EDCABC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285</TotalTime>
  <Words>4118</Words>
  <Application>Microsoft Macintosh PowerPoint</Application>
  <PresentationFormat>Widescreen</PresentationFormat>
  <Paragraphs>461</Paragraphs>
  <Slides>60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60</vt:i4>
      </vt:variant>
    </vt:vector>
  </HeadingPairs>
  <TitlesOfParts>
    <vt:vector size="75" baseType="lpstr">
      <vt:lpstr>ＭＳ Ｐゴシック</vt:lpstr>
      <vt:lpstr>Arial</vt:lpstr>
      <vt:lpstr>Calibri</vt:lpstr>
      <vt:lpstr>Georgia</vt:lpstr>
      <vt:lpstr>Lucida Grande</vt:lpstr>
      <vt:lpstr>Lucida Sans</vt:lpstr>
      <vt:lpstr>Mangal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PowerPoint Presentation</vt:lpstr>
      <vt:lpstr>Telling Tales: Hypertext Writing</vt:lpstr>
      <vt:lpstr>A Working Definition</vt:lpstr>
      <vt:lpstr>The Death of the Author</vt:lpstr>
      <vt:lpstr>Hypertext and the Death of the Author</vt:lpstr>
      <vt:lpstr>Forking Paths</vt:lpstr>
      <vt:lpstr>Ergodic Literature</vt:lpstr>
      <vt:lpstr>Ergodic Literature</vt:lpstr>
      <vt:lpstr>Composition No. 1, Roman (1962)</vt:lpstr>
      <vt:lpstr>Hopscotch (Rayuela) (1963)</vt:lpstr>
      <vt:lpstr>Un conte à votre façon (1967)</vt:lpstr>
      <vt:lpstr>The Unfortunates (1969)</vt:lpstr>
      <vt:lpstr>Story, Narrative and Text</vt:lpstr>
      <vt:lpstr>Story, Narrative and Text</vt:lpstr>
      <vt:lpstr>Story versus Narrative: Citizen Kane</vt:lpstr>
      <vt:lpstr>Story versus Narrative: Citizen Kane</vt:lpstr>
      <vt:lpstr>Story versus Narrative: Citizen Kane</vt:lpstr>
      <vt:lpstr>Story versus Narrative: Citizen Kane</vt:lpstr>
      <vt:lpstr>Narrative versus Text: Psycho</vt:lpstr>
      <vt:lpstr>Hypertext Fiction</vt:lpstr>
      <vt:lpstr>Hypertext Fiction</vt:lpstr>
      <vt:lpstr>afternoon, a story (1987)</vt:lpstr>
      <vt:lpstr>Victory Garden (1992)</vt:lpstr>
      <vt:lpstr>253 (1996)</vt:lpstr>
      <vt:lpstr>Hypertext Fiction</vt:lpstr>
      <vt:lpstr>Lucky Les (1967)</vt:lpstr>
      <vt:lpstr>Choose Your Own Adventure (1979-)</vt:lpstr>
      <vt:lpstr>PowerPoint Presentation</vt:lpstr>
      <vt:lpstr>Life’s Lottery (1999)</vt:lpstr>
      <vt:lpstr>State of Emergency (1969)</vt:lpstr>
      <vt:lpstr>Ludic Hypertext</vt:lpstr>
      <vt:lpstr>Ludic Narrative</vt:lpstr>
      <vt:lpstr>Fighting Fantasy (1982-)</vt:lpstr>
      <vt:lpstr>Duel Master (1986-7)</vt:lpstr>
      <vt:lpstr>Being Elizabeth Bennet (2007)</vt:lpstr>
      <vt:lpstr>Dark Cults (1983)</vt:lpstr>
      <vt:lpstr>Dark Cults (1983)</vt:lpstr>
      <vt:lpstr>Card Shark</vt:lpstr>
      <vt:lpstr>80 Days</vt:lpstr>
      <vt:lpstr>Hypertext Comics</vt:lpstr>
      <vt:lpstr>Hypercomics (1986-)</vt:lpstr>
      <vt:lpstr>Carl (2001)</vt:lpstr>
      <vt:lpstr>Meanwhile (2010)</vt:lpstr>
      <vt:lpstr>Jimmy Corrigan (2001)</vt:lpstr>
      <vt:lpstr>Hypertext Poetry</vt:lpstr>
      <vt:lpstr>Cent Mille Milliards  De Poèmes (1961)</vt:lpstr>
      <vt:lpstr>Hypertext Poetry</vt:lpstr>
      <vt:lpstr>Hypertext Drama</vt:lpstr>
      <vt:lpstr>Drama vs. Hyperdrama</vt:lpstr>
      <vt:lpstr>Rosencrantz and Guildenstern are Dead (1966)</vt:lpstr>
      <vt:lpstr>Night of January 16th (1935)</vt:lpstr>
      <vt:lpstr>Kinoautomat (1967)</vt:lpstr>
      <vt:lpstr>Tamara (1981)</vt:lpstr>
      <vt:lpstr>Intimate Exchanges (1982)</vt:lpstr>
      <vt:lpstr>Mr A’s Amazing Maze Plays (1988)</vt:lpstr>
      <vt:lpstr>Timecode (2000)</vt:lpstr>
      <vt:lpstr>Puss in Book (2017)</vt:lpstr>
      <vt:lpstr>Summary</vt:lpstr>
      <vt:lpstr>Summary</vt:lpstr>
      <vt:lpstr>Next Lecture: Open Hypermedia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Gibbins</dc:creator>
  <cp:lastModifiedBy>Gibbins N.M.</cp:lastModifiedBy>
  <cp:revision>38</cp:revision>
  <dcterms:created xsi:type="dcterms:W3CDTF">2018-10-05T13:33:30Z</dcterms:created>
  <dcterms:modified xsi:type="dcterms:W3CDTF">2018-11-06T15:47:20Z</dcterms:modified>
</cp:coreProperties>
</file>