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9"/>
  </p:notesMasterIdLst>
  <p:sldIdLst>
    <p:sldId id="259" r:id="rId9"/>
    <p:sldId id="257" r:id="rId10"/>
    <p:sldId id="293" r:id="rId11"/>
    <p:sldId id="294" r:id="rId12"/>
    <p:sldId id="296" r:id="rId13"/>
    <p:sldId id="295" r:id="rId14"/>
    <p:sldId id="297" r:id="rId15"/>
    <p:sldId id="260" r:id="rId16"/>
    <p:sldId id="262" r:id="rId17"/>
    <p:sldId id="264" r:id="rId18"/>
    <p:sldId id="298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99" r:id="rId27"/>
    <p:sldId id="272" r:id="rId28"/>
    <p:sldId id="273" r:id="rId29"/>
    <p:sldId id="274" r:id="rId30"/>
    <p:sldId id="275" r:id="rId31"/>
    <p:sldId id="300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6"/>
    <p:restoredTop sz="94709"/>
  </p:normalViewPr>
  <p:slideViewPr>
    <p:cSldViewPr snapToGrid="0" snapToObjects="1" showGuides="1">
      <p:cViewPr varScale="1">
        <p:scale>
          <a:sx n="141" d="100"/>
          <a:sy n="141" d="100"/>
        </p:scale>
        <p:origin x="192" y="480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8" Type="http://schemas.openxmlformats.org/officeDocument/2006/relationships/slideMaster" Target="slideMasters/slideMaster8.xml"/><Relationship Id="rId5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1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 dirty="0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 dirty="0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 dirty="0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2AD9E810-F594-5C40-B0AA-AD9FB6978CDD}" type="presOf" srcId="{4630240D-8D39-9349-9CA9-2E47B6A14893}" destId="{7756A0BA-3B97-1A4C-90AE-7AF16C7FBAC4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A2FAD390-58A7-504B-913A-CB39B980D773}" type="presOf" srcId="{787A0279-D2E7-3C43-87A9-EC052B7B545B}" destId="{59B5719E-5479-5149-92E8-6F345D3CD1B2}" srcOrd="0" destOrd="0" presId="urn:microsoft.com/office/officeart/2005/8/layout/pyramid2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376E1AD7-CC40-6F4D-AA45-88ECDE064D4A}" type="presOf" srcId="{1C840392-9F3E-4849-B0EB-3E7ED1BB96B0}" destId="{D37D5C33-2942-AA4F-AD42-E7E26C500408}" srcOrd="0" destOrd="0" presId="urn:microsoft.com/office/officeart/2005/8/layout/pyramid2"/>
    <dgm:cxn modelId="{9630A4E7-8885-6B4D-8C11-E4680ADFDDCE}" type="presOf" srcId="{F42225CF-17E7-5C49-B622-318CE95FCABD}" destId="{254BBCFD-0CC7-C749-B37F-EB06695DAC1A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95BF8B92-4EB8-4442-BA2D-BBB699005883}" type="presParOf" srcId="{7756A0BA-3B97-1A4C-90AE-7AF16C7FBAC4}" destId="{C9EBB3FC-025B-1746-AB23-97BE7497C252}" srcOrd="0" destOrd="0" presId="urn:microsoft.com/office/officeart/2005/8/layout/pyramid2"/>
    <dgm:cxn modelId="{4DC78269-0C4B-4340-9255-ACB06B144EA2}" type="presParOf" srcId="{7756A0BA-3B97-1A4C-90AE-7AF16C7FBAC4}" destId="{97845297-DC18-414C-AC76-3E6EB3BF4EC4}" srcOrd="1" destOrd="0" presId="urn:microsoft.com/office/officeart/2005/8/layout/pyramid2"/>
    <dgm:cxn modelId="{14BD5006-F6A1-0346-8D23-EDE49F89543C}" type="presParOf" srcId="{97845297-DC18-414C-AC76-3E6EB3BF4EC4}" destId="{D37D5C33-2942-AA4F-AD42-E7E26C500408}" srcOrd="0" destOrd="0" presId="urn:microsoft.com/office/officeart/2005/8/layout/pyramid2"/>
    <dgm:cxn modelId="{237DB5B2-0177-FE43-9C4E-711293F5644B}" type="presParOf" srcId="{97845297-DC18-414C-AC76-3E6EB3BF4EC4}" destId="{22789995-0C07-A44E-A893-8BC5D37A6116}" srcOrd="1" destOrd="0" presId="urn:microsoft.com/office/officeart/2005/8/layout/pyramid2"/>
    <dgm:cxn modelId="{717416B9-EEBB-394E-8508-0A7057347F22}" type="presParOf" srcId="{97845297-DC18-414C-AC76-3E6EB3BF4EC4}" destId="{254BBCFD-0CC7-C749-B37F-EB06695DAC1A}" srcOrd="2" destOrd="0" presId="urn:microsoft.com/office/officeart/2005/8/layout/pyramid2"/>
    <dgm:cxn modelId="{CCD3D519-BD29-0A47-9DDD-22A84E56FDCE}" type="presParOf" srcId="{97845297-DC18-414C-AC76-3E6EB3BF4EC4}" destId="{E21FAFB4-31E5-4649-A072-341E46FB827A}" srcOrd="3" destOrd="0" presId="urn:microsoft.com/office/officeart/2005/8/layout/pyramid2"/>
    <dgm:cxn modelId="{86A10F08-DFD9-5C46-8DCA-FAEE64CE3AF6}" type="presParOf" srcId="{97845297-DC18-414C-AC76-3E6EB3BF4EC4}" destId="{59B5719E-5479-5149-92E8-6F345D3CD1B2}" srcOrd="4" destOrd="0" presId="urn:microsoft.com/office/officeart/2005/8/layout/pyramid2"/>
    <dgm:cxn modelId="{B885C5EA-D5F5-7041-945E-A00B565F78A9}" type="presParOf" srcId="{97845297-DC18-414C-AC76-3E6EB3BF4EC4}" destId="{D173E277-1903-2E4C-8F0D-772600D8CFCA}" srcOrd="5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133508" y="0"/>
          <a:ext cx="4464050" cy="44640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2365533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Hypermedia</a:t>
          </a:r>
        </a:p>
      </dsp:txBody>
      <dsp:txXfrm>
        <a:off x="2417118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2365533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HTTP</a:t>
          </a:r>
        </a:p>
      </dsp:txBody>
      <dsp:txXfrm>
        <a:off x="2417118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2365533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URI</a:t>
          </a:r>
        </a:p>
      </dsp:txBody>
      <dsp:txXfrm>
        <a:off x="2417118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30/10/2018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with identity, interaction,</a:t>
            </a:r>
            <a:r>
              <a:rPr lang="en-US" baseline="0" dirty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2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30/10/2018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have different URIs for each order (resource)</a:t>
            </a:r>
          </a:p>
          <a:p>
            <a:pPr marL="0" indent="0">
              <a:buNone/>
            </a:pPr>
            <a:r>
              <a:rPr lang="en-US" dirty="0"/>
              <a:t>How do we interact with the orders?</a:t>
            </a:r>
          </a:p>
          <a:p>
            <a:pPr lvl="1"/>
            <a:r>
              <a:rPr lang="en-US" dirty="0"/>
              <a:t>create a new order</a:t>
            </a:r>
          </a:p>
          <a:p>
            <a:pPr lvl="1"/>
            <a:r>
              <a:rPr lang="en-US" dirty="0"/>
              <a:t>change order (add/remove items)</a:t>
            </a:r>
          </a:p>
          <a:p>
            <a:pPr lvl="1"/>
            <a:r>
              <a:rPr lang="en-US" dirty="0"/>
              <a:t>cancel an order</a:t>
            </a:r>
          </a:p>
          <a:p>
            <a:pPr lvl="1"/>
            <a:r>
              <a:rPr lang="en-US" dirty="0"/>
              <a:t>checkout and payment (submit order)</a:t>
            </a:r>
          </a:p>
          <a:p>
            <a:pPr lvl="1"/>
            <a:r>
              <a:rPr lang="en-US" dirty="0"/>
              <a:t>check order status</a:t>
            </a:r>
          </a:p>
          <a:p>
            <a:pPr marL="0" indent="0">
              <a:buNone/>
            </a:pPr>
            <a:r>
              <a:rPr lang="en-US" dirty="0"/>
              <a:t>Use appropriate HTTP methods!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273CCA-F86C-8943-BA17-EF9BA1AE27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20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7A043-8A48-6B41-A109-48732C598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A02BB-0919-3F48-974C-70AF7DF082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86590E6-A06F-824B-83C8-253721475634}"/>
              </a:ext>
            </a:extLst>
          </p:cNvPr>
          <p:cNvSpPr/>
          <p:nvPr/>
        </p:nvSpPr>
        <p:spPr>
          <a:xfrm>
            <a:off x="1862513" y="31726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2AF7A45-0A2F-164B-B4A8-CF76AEA7170A}"/>
              </a:ext>
            </a:extLst>
          </p:cNvPr>
          <p:cNvSpPr/>
          <p:nvPr/>
        </p:nvSpPr>
        <p:spPr>
          <a:xfrm>
            <a:off x="9925066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shipping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19497A2-C335-0B41-BA36-4B84806C1089}"/>
              </a:ext>
            </a:extLst>
          </p:cNvPr>
          <p:cNvSpPr/>
          <p:nvPr/>
        </p:nvSpPr>
        <p:spPr>
          <a:xfrm>
            <a:off x="7150639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paid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1E258A4-C7B9-DB45-A801-CA020E2F6320}"/>
              </a:ext>
            </a:extLst>
          </p:cNvPr>
          <p:cNvSpPr/>
          <p:nvPr/>
        </p:nvSpPr>
        <p:spPr>
          <a:xfrm>
            <a:off x="9941881" y="4519218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delivered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21B1988-7587-1242-84A8-4D8BBC718F77}"/>
              </a:ext>
            </a:extLst>
          </p:cNvPr>
          <p:cNvSpPr/>
          <p:nvPr/>
        </p:nvSpPr>
        <p:spPr>
          <a:xfrm>
            <a:off x="623888" y="34606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7DD8F-1DD4-474E-9443-731AF6285F45}"/>
              </a:ext>
            </a:extLst>
          </p:cNvPr>
          <p:cNvGrpSpPr/>
          <p:nvPr/>
        </p:nvGrpSpPr>
        <p:grpSpPr>
          <a:xfrm>
            <a:off x="10373881" y="5805288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6FBD8F7-F6A5-B242-883F-56A13508EF8E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25000"/>
                    <a:lumOff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E2770B2-6749-8F4C-95BE-6F122E556428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>
                <a:lumMod val="25000"/>
                <a:lumOff val="75000"/>
              </a:schemeClr>
            </a:solidFill>
            <a:ln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25000"/>
                    <a:lumOff val="75000"/>
                  </a:schemeClr>
                </a:solidFill>
              </a:endParaRPr>
            </a:p>
          </p:txBody>
        </p: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FC3C42-80D1-1F43-8697-B9101D08F4C1}"/>
              </a:ext>
            </a:extLst>
          </p:cNvPr>
          <p:cNvCxnSpPr>
            <a:cxnSpLocks/>
            <a:stCxn id="4" idx="3"/>
            <a:endCxn id="27" idx="1"/>
          </p:cNvCxnSpPr>
          <p:nvPr/>
        </p:nvCxnSpPr>
        <p:spPr>
          <a:xfrm flipV="1">
            <a:off x="3158513" y="3604332"/>
            <a:ext cx="1689065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>
            <a:extLst>
              <a:ext uri="{FF2B5EF4-FFF2-40B4-BE49-F238E27FC236}">
                <a16:creationId xmlns:a16="http://schemas.microsoft.com/office/drawing/2014/main" id="{7CC3D7AB-584B-BD49-AE17-0E4229FBD97A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2510513" y="3172661"/>
            <a:ext cx="648000" cy="432000"/>
          </a:xfrm>
          <a:prstGeom prst="curvedConnector4">
            <a:avLst>
              <a:gd name="adj1" fmla="val -90980"/>
              <a:gd name="adj2" fmla="val 25318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0E20F5-1898-8242-AF78-6C1F35E6E517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8446639" y="3604003"/>
            <a:ext cx="1478427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77DD517-FB74-0049-9F18-5660C01F135C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10573066" y="4036003"/>
            <a:ext cx="16815" cy="483215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1D61BF-12ED-1247-A26E-B659CE031086}"/>
              </a:ext>
            </a:extLst>
          </p:cNvPr>
          <p:cNvCxnSpPr>
            <a:cxnSpLocks/>
            <a:stCxn id="8" idx="6"/>
            <a:endCxn id="4" idx="1"/>
          </p:cNvCxnSpPr>
          <p:nvPr/>
        </p:nvCxnSpPr>
        <p:spPr>
          <a:xfrm>
            <a:off x="911888" y="3604661"/>
            <a:ext cx="95062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F7FD97F-0BFD-0641-9B26-1A908BCBF1AC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10589881" y="5383218"/>
            <a:ext cx="0" cy="42207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9A674AEC-1DF5-D34C-B49D-858CEDF17B65}"/>
              </a:ext>
            </a:extLst>
          </p:cNvPr>
          <p:cNvCxnSpPr>
            <a:cxnSpLocks/>
            <a:stCxn id="5" idx="3"/>
            <a:endCxn id="5" idx="0"/>
          </p:cNvCxnSpPr>
          <p:nvPr/>
        </p:nvCxnSpPr>
        <p:spPr>
          <a:xfrm flipH="1" flipV="1">
            <a:off x="10573066" y="3172003"/>
            <a:ext cx="648000" cy="432000"/>
          </a:xfrm>
          <a:prstGeom prst="curvedConnector4">
            <a:avLst>
              <a:gd name="adj1" fmla="val -76126"/>
              <a:gd name="adj2" fmla="val 24761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461A22F1-592F-104D-8206-F41735198EE9}"/>
              </a:ext>
            </a:extLst>
          </p:cNvPr>
          <p:cNvCxnSpPr>
            <a:cxnSpLocks/>
            <a:stCxn id="4" idx="2"/>
            <a:endCxn id="10" idx="2"/>
          </p:cNvCxnSpPr>
          <p:nvPr/>
        </p:nvCxnSpPr>
        <p:spPr>
          <a:xfrm rot="16200000" flipH="1">
            <a:off x="5449884" y="1097290"/>
            <a:ext cx="1984627" cy="7863368"/>
          </a:xfrm>
          <a:prstGeom prst="curvedConnector2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462F4EA-BABA-B54B-A6CA-D7DFBF357B34}"/>
              </a:ext>
            </a:extLst>
          </p:cNvPr>
          <p:cNvSpPr txBox="1"/>
          <p:nvPr/>
        </p:nvSpPr>
        <p:spPr>
          <a:xfrm>
            <a:off x="9678449" y="2444475"/>
            <a:ext cx="86273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check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status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14F748-B40B-EA41-A268-322DF4081D64}"/>
              </a:ext>
            </a:extLst>
          </p:cNvPr>
          <p:cNvSpPr txBox="1"/>
          <p:nvPr/>
        </p:nvSpPr>
        <p:spPr>
          <a:xfrm>
            <a:off x="5735073" y="5200392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cancel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A5BF50-4B03-704A-B5AC-B15834C7A8F6}"/>
              </a:ext>
            </a:extLst>
          </p:cNvPr>
          <p:cNvSpPr txBox="1"/>
          <p:nvPr/>
        </p:nvSpPr>
        <p:spPr>
          <a:xfrm>
            <a:off x="3603136" y="2506110"/>
            <a:ext cx="98937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change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BA43A4D-C80C-4244-90F7-3AB2B8884DFA}"/>
              </a:ext>
            </a:extLst>
          </p:cNvPr>
          <p:cNvSpPr txBox="1"/>
          <p:nvPr/>
        </p:nvSpPr>
        <p:spPr>
          <a:xfrm>
            <a:off x="3572736" y="3610442"/>
            <a:ext cx="57900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6E0DCD-3A92-C043-A20B-80D33CD58017}"/>
              </a:ext>
            </a:extLst>
          </p:cNvPr>
          <p:cNvSpPr txBox="1"/>
          <p:nvPr/>
        </p:nvSpPr>
        <p:spPr>
          <a:xfrm>
            <a:off x="10625115" y="4092944"/>
            <a:ext cx="93647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0B504A-B3D7-FD40-A787-49A6357A5B06}"/>
              </a:ext>
            </a:extLst>
          </p:cNvPr>
          <p:cNvSpPr txBox="1"/>
          <p:nvPr/>
        </p:nvSpPr>
        <p:spPr>
          <a:xfrm>
            <a:off x="8628161" y="3624469"/>
            <a:ext cx="10502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prepare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F9732E-8727-DE4E-8507-2265E6442C7D}"/>
              </a:ext>
            </a:extLst>
          </p:cNvPr>
          <p:cNvSpPr txBox="1"/>
          <p:nvPr/>
        </p:nvSpPr>
        <p:spPr>
          <a:xfrm>
            <a:off x="858871" y="3660451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</a:p>
          <a:p>
            <a:pPr algn="ctr"/>
            <a:r>
              <a:rPr lang="en-US" dirty="0"/>
              <a:t>order</a:t>
            </a:r>
          </a:p>
        </p:txBody>
      </p:sp>
      <p:sp>
        <p:nvSpPr>
          <p:cNvPr id="27" name="Decision 26">
            <a:extLst>
              <a:ext uri="{FF2B5EF4-FFF2-40B4-BE49-F238E27FC236}">
                <a16:creationId xmlns:a16="http://schemas.microsoft.com/office/drawing/2014/main" id="{23889923-0153-C245-9BB3-047F5CE3CFC4}"/>
              </a:ext>
            </a:extLst>
          </p:cNvPr>
          <p:cNvSpPr/>
          <p:nvPr/>
        </p:nvSpPr>
        <p:spPr>
          <a:xfrm>
            <a:off x="4847578" y="3388332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3CD781-F21B-4841-A1E2-6628F061A5A2}"/>
              </a:ext>
            </a:extLst>
          </p:cNvPr>
          <p:cNvCxnSpPr>
            <a:cxnSpLocks/>
            <a:stCxn id="27" idx="3"/>
            <a:endCxn id="6" idx="1"/>
          </p:cNvCxnSpPr>
          <p:nvPr/>
        </p:nvCxnSpPr>
        <p:spPr>
          <a:xfrm flipV="1">
            <a:off x="5279578" y="3604003"/>
            <a:ext cx="1871061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95DFECD-B1D1-1841-923F-1633727D4055}"/>
              </a:ext>
            </a:extLst>
          </p:cNvPr>
          <p:cNvSpPr txBox="1"/>
          <p:nvPr/>
        </p:nvSpPr>
        <p:spPr>
          <a:xfrm>
            <a:off x="5632081" y="3158334"/>
            <a:ext cx="119455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[success]</a:t>
            </a:r>
          </a:p>
        </p:txBody>
      </p: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B940968A-A709-F140-835A-4CF86CD2EF56}"/>
              </a:ext>
            </a:extLst>
          </p:cNvPr>
          <p:cNvCxnSpPr>
            <a:cxnSpLocks/>
            <a:stCxn id="27" idx="0"/>
            <a:endCxn id="4" idx="0"/>
          </p:cNvCxnSpPr>
          <p:nvPr/>
        </p:nvCxnSpPr>
        <p:spPr>
          <a:xfrm rot="16200000" flipV="1">
            <a:off x="3679211" y="2003964"/>
            <a:ext cx="215671" cy="2553065"/>
          </a:xfrm>
          <a:prstGeom prst="curvedConnector3">
            <a:avLst>
              <a:gd name="adj1" fmla="val 641132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06E9F43-691E-3E47-A0EF-0377CA4CDC62}"/>
              </a:ext>
            </a:extLst>
          </p:cNvPr>
          <p:cNvSpPr txBox="1"/>
          <p:nvPr/>
        </p:nvSpPr>
        <p:spPr>
          <a:xfrm>
            <a:off x="4755235" y="2247057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[failure]</a:t>
            </a:r>
          </a:p>
        </p:txBody>
      </p:sp>
    </p:spTree>
    <p:extLst>
      <p:ext uri="{BB962C8B-B14F-4D97-AF65-F5344CB8AC3E}">
        <p14:creationId xmlns:p14="http://schemas.microsoft.com/office/powerpoint/2010/main" val="141151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use either PUT or POST:</a:t>
            </a:r>
          </a:p>
          <a:p>
            <a:endParaRPr lang="en-US" dirty="0"/>
          </a:p>
          <a:p>
            <a:r>
              <a:rPr lang="en-US" dirty="0"/>
              <a:t>PUT to a new URI </a:t>
            </a:r>
          </a:p>
          <a:p>
            <a:pPr lvl="1"/>
            <a:r>
              <a:rPr lang="en-US" dirty="0"/>
              <a:t>new URI: 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client chooses order id</a:t>
            </a:r>
          </a:p>
          <a:p>
            <a:endParaRPr lang="en-US" dirty="0"/>
          </a:p>
          <a:p>
            <a:r>
              <a:rPr lang="en-US" dirty="0"/>
              <a:t>POST to an existing URI </a:t>
            </a:r>
          </a:p>
          <a:p>
            <a:pPr lvl="1"/>
            <a:r>
              <a:rPr lang="en-US" dirty="0"/>
              <a:t>existing URI: http://</a:t>
            </a:r>
            <a:r>
              <a:rPr lang="en-US" dirty="0" err="1"/>
              <a:t>orinoco.com</a:t>
            </a:r>
            <a:r>
              <a:rPr lang="en-US" dirty="0"/>
              <a:t>/order/</a:t>
            </a:r>
          </a:p>
          <a:p>
            <a:pPr lvl="1"/>
            <a:r>
              <a:rPr lang="en-US" dirty="0"/>
              <a:t>server chooses order id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C2F00-D255-4148-B5B8-C9C9405B5E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2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to a new URI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16:10:00 GMT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A582C-6F2B-164C-9888-B16105FF92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00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to an existing URI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POST /order/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Location: /order/1234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16:10:00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09664-BACE-B442-8323-DDF649F697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2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CFBAD-A85F-4647-9BDD-1E09E68394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5C52C9A-2C60-4D48-AB76-E4998C7CEDDD}"/>
              </a:ext>
            </a:extLst>
          </p:cNvPr>
          <p:cNvSpPr/>
          <p:nvPr/>
        </p:nvSpPr>
        <p:spPr>
          <a:xfrm>
            <a:off x="1862513" y="31726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01DA64A-55AC-DB4E-99EA-CD7AFF6CEA20}"/>
              </a:ext>
            </a:extLst>
          </p:cNvPr>
          <p:cNvSpPr/>
          <p:nvPr/>
        </p:nvSpPr>
        <p:spPr>
          <a:xfrm>
            <a:off x="9925066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shipping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A44811F-AF12-9A41-AA73-DB1EC2BFB76E}"/>
              </a:ext>
            </a:extLst>
          </p:cNvPr>
          <p:cNvSpPr/>
          <p:nvPr/>
        </p:nvSpPr>
        <p:spPr>
          <a:xfrm>
            <a:off x="7150639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paid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E12623D-8423-BA42-8708-3AB648FA5E43}"/>
              </a:ext>
            </a:extLst>
          </p:cNvPr>
          <p:cNvSpPr/>
          <p:nvPr/>
        </p:nvSpPr>
        <p:spPr>
          <a:xfrm>
            <a:off x="9941881" y="4519218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delivered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84F2866-DC10-654A-880B-B9C197E466B3}"/>
              </a:ext>
            </a:extLst>
          </p:cNvPr>
          <p:cNvSpPr/>
          <p:nvPr/>
        </p:nvSpPr>
        <p:spPr>
          <a:xfrm>
            <a:off x="623888" y="3460661"/>
            <a:ext cx="288000" cy="288000"/>
          </a:xfrm>
          <a:prstGeom prst="ellipse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0F0EB8-E0FA-F449-A102-7CA64306BCFF}"/>
              </a:ext>
            </a:extLst>
          </p:cNvPr>
          <p:cNvGrpSpPr/>
          <p:nvPr/>
        </p:nvGrpSpPr>
        <p:grpSpPr>
          <a:xfrm>
            <a:off x="10373881" y="5805288"/>
            <a:ext cx="432000" cy="432000"/>
            <a:chOff x="5951438" y="5805288"/>
            <a:chExt cx="432000" cy="432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8D26971-20EC-7D47-B663-E0EA4F71F4A8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25000"/>
                    <a:lumOff val="75000"/>
                  </a:schemeClr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92C7AB4-D561-184B-B036-0822FF7810DF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>
                <a:lumMod val="25000"/>
                <a:lumOff val="75000"/>
              </a:schemeClr>
            </a:solidFill>
            <a:ln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>
                    <a:lumMod val="25000"/>
                    <a:lumOff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491DE1-C55C-4441-8CFD-5F6B959C0A9E}"/>
              </a:ext>
            </a:extLst>
          </p:cNvPr>
          <p:cNvCxnSpPr>
            <a:cxnSpLocks/>
            <a:stCxn id="6" idx="3"/>
            <a:endCxn id="29" idx="1"/>
          </p:cNvCxnSpPr>
          <p:nvPr/>
        </p:nvCxnSpPr>
        <p:spPr>
          <a:xfrm flipV="1">
            <a:off x="3158513" y="3604332"/>
            <a:ext cx="1689065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E45EF0-99A2-4F4E-85D4-11ADC82ED029}"/>
              </a:ext>
            </a:extLst>
          </p:cNvPr>
          <p:cNvCxnSpPr>
            <a:cxnSpLocks/>
            <a:stCxn id="8" idx="3"/>
            <a:endCxn id="7" idx="1"/>
          </p:cNvCxnSpPr>
          <p:nvPr/>
        </p:nvCxnSpPr>
        <p:spPr>
          <a:xfrm>
            <a:off x="8446639" y="3604003"/>
            <a:ext cx="1478427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79885C-8F03-3E42-9A43-F723371C6DD7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573066" y="4036003"/>
            <a:ext cx="16815" cy="483215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EE69787-0D47-4049-8052-E2F52C59F328}"/>
              </a:ext>
            </a:extLst>
          </p:cNvPr>
          <p:cNvCxnSpPr>
            <a:cxnSpLocks/>
            <a:stCxn id="10" idx="6"/>
            <a:endCxn id="6" idx="1"/>
          </p:cNvCxnSpPr>
          <p:nvPr/>
        </p:nvCxnSpPr>
        <p:spPr>
          <a:xfrm>
            <a:off x="911888" y="3604661"/>
            <a:ext cx="950625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E33F5D2-597A-0247-B7CB-944A51AA6D05}"/>
              </a:ext>
            </a:extLst>
          </p:cNvPr>
          <p:cNvCxnSpPr>
            <a:cxnSpLocks/>
            <a:stCxn id="9" idx="2"/>
            <a:endCxn id="12" idx="0"/>
          </p:cNvCxnSpPr>
          <p:nvPr/>
        </p:nvCxnSpPr>
        <p:spPr>
          <a:xfrm>
            <a:off x="10589881" y="5383218"/>
            <a:ext cx="0" cy="42207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>
            <a:extLst>
              <a:ext uri="{FF2B5EF4-FFF2-40B4-BE49-F238E27FC236}">
                <a16:creationId xmlns:a16="http://schemas.microsoft.com/office/drawing/2014/main" id="{D06449F7-CDC6-784E-B6D6-C50ED801D2DD}"/>
              </a:ext>
            </a:extLst>
          </p:cNvPr>
          <p:cNvCxnSpPr>
            <a:cxnSpLocks/>
            <a:stCxn id="7" idx="3"/>
            <a:endCxn id="7" idx="0"/>
          </p:cNvCxnSpPr>
          <p:nvPr/>
        </p:nvCxnSpPr>
        <p:spPr>
          <a:xfrm flipH="1" flipV="1">
            <a:off x="10573066" y="3172003"/>
            <a:ext cx="648000" cy="432000"/>
          </a:xfrm>
          <a:prstGeom prst="curvedConnector4">
            <a:avLst>
              <a:gd name="adj1" fmla="val -76126"/>
              <a:gd name="adj2" fmla="val 24761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>
            <a:extLst>
              <a:ext uri="{FF2B5EF4-FFF2-40B4-BE49-F238E27FC236}">
                <a16:creationId xmlns:a16="http://schemas.microsoft.com/office/drawing/2014/main" id="{614038E3-1B56-7946-8137-53F56328DAC5}"/>
              </a:ext>
            </a:extLst>
          </p:cNvPr>
          <p:cNvCxnSpPr>
            <a:cxnSpLocks/>
            <a:stCxn id="6" idx="2"/>
            <a:endCxn id="12" idx="2"/>
          </p:cNvCxnSpPr>
          <p:nvPr/>
        </p:nvCxnSpPr>
        <p:spPr>
          <a:xfrm rot="16200000" flipH="1">
            <a:off x="5449884" y="1097290"/>
            <a:ext cx="1984627" cy="7863368"/>
          </a:xfrm>
          <a:prstGeom prst="curvedConnector2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B9F9428-16E8-E04D-903A-0B70791AF734}"/>
              </a:ext>
            </a:extLst>
          </p:cNvPr>
          <p:cNvSpPr txBox="1"/>
          <p:nvPr/>
        </p:nvSpPr>
        <p:spPr>
          <a:xfrm>
            <a:off x="9678449" y="2444475"/>
            <a:ext cx="86273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check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status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E1302C-AE84-104E-ABF9-8A0C1A0DC148}"/>
              </a:ext>
            </a:extLst>
          </p:cNvPr>
          <p:cNvSpPr txBox="1"/>
          <p:nvPr/>
        </p:nvSpPr>
        <p:spPr>
          <a:xfrm>
            <a:off x="5735073" y="5200392"/>
            <a:ext cx="88838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cancel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EA99D9-9F2C-4E4A-865F-652D95D784AF}"/>
              </a:ext>
            </a:extLst>
          </p:cNvPr>
          <p:cNvSpPr txBox="1"/>
          <p:nvPr/>
        </p:nvSpPr>
        <p:spPr>
          <a:xfrm>
            <a:off x="3603136" y="2506110"/>
            <a:ext cx="989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change</a:t>
            </a:r>
          </a:p>
          <a:p>
            <a:pPr algn="ctr"/>
            <a:r>
              <a:rPr lang="en-US" dirty="0"/>
              <a:t>order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07A8FF-0F15-B948-A13B-ACD8380EA420}"/>
              </a:ext>
            </a:extLst>
          </p:cNvPr>
          <p:cNvSpPr txBox="1"/>
          <p:nvPr/>
        </p:nvSpPr>
        <p:spPr>
          <a:xfrm>
            <a:off x="3572736" y="3610442"/>
            <a:ext cx="57900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BE5F57-90BD-CD48-BAE8-FC4448CD2AAB}"/>
              </a:ext>
            </a:extLst>
          </p:cNvPr>
          <p:cNvSpPr txBox="1"/>
          <p:nvPr/>
        </p:nvSpPr>
        <p:spPr>
          <a:xfrm>
            <a:off x="10589881" y="4094087"/>
            <a:ext cx="93647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A87BC38-93A3-9E41-8AB5-DE493D1FCBBF}"/>
              </a:ext>
            </a:extLst>
          </p:cNvPr>
          <p:cNvSpPr txBox="1"/>
          <p:nvPr/>
        </p:nvSpPr>
        <p:spPr>
          <a:xfrm>
            <a:off x="8628161" y="3624469"/>
            <a:ext cx="10502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prepare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0773A7C-645E-C847-BAF5-0369AA38CE2C}"/>
              </a:ext>
            </a:extLst>
          </p:cNvPr>
          <p:cNvSpPr txBox="1"/>
          <p:nvPr/>
        </p:nvSpPr>
        <p:spPr>
          <a:xfrm>
            <a:off x="858871" y="3660451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create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9" name="Decision 28">
            <a:extLst>
              <a:ext uri="{FF2B5EF4-FFF2-40B4-BE49-F238E27FC236}">
                <a16:creationId xmlns:a16="http://schemas.microsoft.com/office/drawing/2014/main" id="{939D14D8-91EB-3E47-88F0-D47F942BABBB}"/>
              </a:ext>
            </a:extLst>
          </p:cNvPr>
          <p:cNvSpPr/>
          <p:nvPr/>
        </p:nvSpPr>
        <p:spPr>
          <a:xfrm>
            <a:off x="4847578" y="3388332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5AF1C1-57D4-0A45-B843-3508D7A1E56F}"/>
              </a:ext>
            </a:extLst>
          </p:cNvPr>
          <p:cNvCxnSpPr>
            <a:cxnSpLocks/>
            <a:stCxn id="29" idx="3"/>
            <a:endCxn id="8" idx="1"/>
          </p:cNvCxnSpPr>
          <p:nvPr/>
        </p:nvCxnSpPr>
        <p:spPr>
          <a:xfrm flipV="1">
            <a:off x="5279578" y="3604003"/>
            <a:ext cx="1871061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ABC4B24-1257-6F4E-9393-7A36DE4675F1}"/>
              </a:ext>
            </a:extLst>
          </p:cNvPr>
          <p:cNvSpPr txBox="1"/>
          <p:nvPr/>
        </p:nvSpPr>
        <p:spPr>
          <a:xfrm>
            <a:off x="5632081" y="3158334"/>
            <a:ext cx="119455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[success]</a:t>
            </a:r>
          </a:p>
        </p:txBody>
      </p: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4092CF1D-8ADF-674A-8190-CCCC815BA51F}"/>
              </a:ext>
            </a:extLst>
          </p:cNvPr>
          <p:cNvCxnSpPr>
            <a:cxnSpLocks/>
            <a:stCxn id="29" idx="0"/>
            <a:endCxn id="6" idx="0"/>
          </p:cNvCxnSpPr>
          <p:nvPr/>
        </p:nvCxnSpPr>
        <p:spPr>
          <a:xfrm rot="16200000" flipV="1">
            <a:off x="3679211" y="2003964"/>
            <a:ext cx="215671" cy="2553065"/>
          </a:xfrm>
          <a:prstGeom prst="curvedConnector3">
            <a:avLst>
              <a:gd name="adj1" fmla="val 641132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58434DD-8095-6146-A8E7-D2CC2C08BC75}"/>
              </a:ext>
            </a:extLst>
          </p:cNvPr>
          <p:cNvSpPr txBox="1"/>
          <p:nvPr/>
        </p:nvSpPr>
        <p:spPr>
          <a:xfrm>
            <a:off x="4755235" y="2247057"/>
            <a:ext cx="104868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[failure]</a:t>
            </a:r>
          </a:p>
        </p:txBody>
      </p:sp>
      <p:cxnSp>
        <p:nvCxnSpPr>
          <p:cNvPr id="15" name="Curved Connector 14">
            <a:extLst>
              <a:ext uri="{FF2B5EF4-FFF2-40B4-BE49-F238E27FC236}">
                <a16:creationId xmlns:a16="http://schemas.microsoft.com/office/drawing/2014/main" id="{97F57437-30FA-BE44-AC33-7BF86FC51CF3}"/>
              </a:ext>
            </a:extLst>
          </p:cNvPr>
          <p:cNvCxnSpPr>
            <a:cxnSpLocks/>
            <a:stCxn id="6" idx="3"/>
            <a:endCxn id="6" idx="0"/>
          </p:cNvCxnSpPr>
          <p:nvPr/>
        </p:nvCxnSpPr>
        <p:spPr>
          <a:xfrm flipH="1" flipV="1">
            <a:off x="2510513" y="3172661"/>
            <a:ext cx="648000" cy="432000"/>
          </a:xfrm>
          <a:prstGeom prst="curvedConnector4">
            <a:avLst>
              <a:gd name="adj1" fmla="val -90980"/>
              <a:gd name="adj2" fmla="val 25318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25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20 Oct 2018 16:15:00 GMT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559019-8B67-D049-8249-865C00B0B7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05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If-Unmodified-Since header to check whether the resource has been changed (by a third party)t</a:t>
            </a:r>
          </a:p>
          <a:p>
            <a:r>
              <a:rPr lang="en-US" dirty="0"/>
              <a:t>Conditional HTTP request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8324C-D03E-B74C-B25B-58E6BAE9BE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70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If-Unmodified-Since: Tue, 30 Oct 2018 16:15:00 GMT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16:20:00 GMT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254029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10404-702A-FC4F-B458-583372ED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an 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9F629-6E2D-3F42-952B-2E2D68CDE8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214CB3C-B018-F24B-A02A-3157CD939FA3}"/>
              </a:ext>
            </a:extLst>
          </p:cNvPr>
          <p:cNvSpPr/>
          <p:nvPr/>
        </p:nvSpPr>
        <p:spPr>
          <a:xfrm>
            <a:off x="1862513" y="31726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05B1D91-1F60-9D40-A0C7-AF675E3213FB}"/>
              </a:ext>
            </a:extLst>
          </p:cNvPr>
          <p:cNvSpPr/>
          <p:nvPr/>
        </p:nvSpPr>
        <p:spPr>
          <a:xfrm>
            <a:off x="9925066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shipping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5E696F5-4FEF-5442-A72D-764C646F70B5}"/>
              </a:ext>
            </a:extLst>
          </p:cNvPr>
          <p:cNvSpPr/>
          <p:nvPr/>
        </p:nvSpPr>
        <p:spPr>
          <a:xfrm>
            <a:off x="7150639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paid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EEA8D1C-D128-E64B-95EA-467B5B682CD2}"/>
              </a:ext>
            </a:extLst>
          </p:cNvPr>
          <p:cNvSpPr/>
          <p:nvPr/>
        </p:nvSpPr>
        <p:spPr>
          <a:xfrm>
            <a:off x="9941881" y="4519218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delivered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57BA9DB-C065-964D-8AC0-CF557557FB5F}"/>
              </a:ext>
            </a:extLst>
          </p:cNvPr>
          <p:cNvSpPr/>
          <p:nvPr/>
        </p:nvSpPr>
        <p:spPr>
          <a:xfrm>
            <a:off x="623888" y="3460661"/>
            <a:ext cx="288000" cy="288000"/>
          </a:xfrm>
          <a:prstGeom prst="ellipse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470BBF8-75C2-9F42-9E6C-ECB98C6F6E3C}"/>
              </a:ext>
            </a:extLst>
          </p:cNvPr>
          <p:cNvGrpSpPr/>
          <p:nvPr/>
        </p:nvGrpSpPr>
        <p:grpSpPr>
          <a:xfrm>
            <a:off x="10373881" y="5805288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FFC861C-9892-C443-9648-BB3D353BC188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A01D217-E9E6-8A49-97D6-C2562398405C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8FC2218-9682-3546-AE29-2060B26508F3}"/>
              </a:ext>
            </a:extLst>
          </p:cNvPr>
          <p:cNvCxnSpPr>
            <a:cxnSpLocks/>
            <a:stCxn id="4" idx="3"/>
            <a:endCxn id="27" idx="1"/>
          </p:cNvCxnSpPr>
          <p:nvPr/>
        </p:nvCxnSpPr>
        <p:spPr>
          <a:xfrm flipV="1">
            <a:off x="3158513" y="3604332"/>
            <a:ext cx="1689065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>
            <a:extLst>
              <a:ext uri="{FF2B5EF4-FFF2-40B4-BE49-F238E27FC236}">
                <a16:creationId xmlns:a16="http://schemas.microsoft.com/office/drawing/2014/main" id="{913DEF04-763B-A440-B237-4D4ED655D8A3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2510513" y="3172661"/>
            <a:ext cx="648000" cy="432000"/>
          </a:xfrm>
          <a:prstGeom prst="curvedConnector4">
            <a:avLst>
              <a:gd name="adj1" fmla="val -90980"/>
              <a:gd name="adj2" fmla="val 25318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7E34E09-3583-2D4F-BBDC-54EBE1459795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8446639" y="3604003"/>
            <a:ext cx="1478427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C180783-417B-F94D-9E7B-E78C586E7857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10573066" y="4036003"/>
            <a:ext cx="16815" cy="483215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7984261-D3E7-6645-811C-2E1223200870}"/>
              </a:ext>
            </a:extLst>
          </p:cNvPr>
          <p:cNvCxnSpPr>
            <a:cxnSpLocks/>
            <a:stCxn id="8" idx="6"/>
            <a:endCxn id="4" idx="1"/>
          </p:cNvCxnSpPr>
          <p:nvPr/>
        </p:nvCxnSpPr>
        <p:spPr>
          <a:xfrm>
            <a:off x="911888" y="3604661"/>
            <a:ext cx="950625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E8CB57E-DF19-3F47-B3FF-579AA90FA300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10589881" y="5383218"/>
            <a:ext cx="0" cy="42207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8F5DAB83-E35E-4C44-96A3-0675B6740DF5}"/>
              </a:ext>
            </a:extLst>
          </p:cNvPr>
          <p:cNvCxnSpPr>
            <a:cxnSpLocks/>
            <a:stCxn id="5" idx="3"/>
            <a:endCxn id="5" idx="0"/>
          </p:cNvCxnSpPr>
          <p:nvPr/>
        </p:nvCxnSpPr>
        <p:spPr>
          <a:xfrm flipH="1" flipV="1">
            <a:off x="10573066" y="3172003"/>
            <a:ext cx="648000" cy="432000"/>
          </a:xfrm>
          <a:prstGeom prst="curvedConnector4">
            <a:avLst>
              <a:gd name="adj1" fmla="val -76126"/>
              <a:gd name="adj2" fmla="val 24761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3F000A64-13FC-7E4E-8B80-C3CE23EACAD3}"/>
              </a:ext>
            </a:extLst>
          </p:cNvPr>
          <p:cNvCxnSpPr>
            <a:cxnSpLocks/>
            <a:stCxn id="4" idx="2"/>
            <a:endCxn id="10" idx="2"/>
          </p:cNvCxnSpPr>
          <p:nvPr/>
        </p:nvCxnSpPr>
        <p:spPr>
          <a:xfrm rot="16200000" flipH="1">
            <a:off x="5449884" y="1097290"/>
            <a:ext cx="1984627" cy="7863368"/>
          </a:xfrm>
          <a:prstGeom prst="curved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8FECA35-E293-0744-972D-BE54FBDA5A5D}"/>
              </a:ext>
            </a:extLst>
          </p:cNvPr>
          <p:cNvSpPr txBox="1"/>
          <p:nvPr/>
        </p:nvSpPr>
        <p:spPr>
          <a:xfrm>
            <a:off x="9678449" y="2444475"/>
            <a:ext cx="862737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check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status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033DEC-1C6D-FE49-AC91-300CF54C46AE}"/>
              </a:ext>
            </a:extLst>
          </p:cNvPr>
          <p:cNvSpPr txBox="1"/>
          <p:nvPr/>
        </p:nvSpPr>
        <p:spPr>
          <a:xfrm>
            <a:off x="5735073" y="5200392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cancel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161741-5E69-5442-8B86-7A275DDEA818}"/>
              </a:ext>
            </a:extLst>
          </p:cNvPr>
          <p:cNvSpPr txBox="1"/>
          <p:nvPr/>
        </p:nvSpPr>
        <p:spPr>
          <a:xfrm>
            <a:off x="3603136" y="2506110"/>
            <a:ext cx="98937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change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ABCBAA-2AB6-9642-823B-8E00D2FBB813}"/>
              </a:ext>
            </a:extLst>
          </p:cNvPr>
          <p:cNvSpPr txBox="1"/>
          <p:nvPr/>
        </p:nvSpPr>
        <p:spPr>
          <a:xfrm>
            <a:off x="3572736" y="3610442"/>
            <a:ext cx="57900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118278-7897-1444-8D54-706677FE7A37}"/>
              </a:ext>
            </a:extLst>
          </p:cNvPr>
          <p:cNvSpPr txBox="1"/>
          <p:nvPr/>
        </p:nvSpPr>
        <p:spPr>
          <a:xfrm>
            <a:off x="10589881" y="4094087"/>
            <a:ext cx="93647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468B55-0903-4B40-9293-1EF65EEB1F6E}"/>
              </a:ext>
            </a:extLst>
          </p:cNvPr>
          <p:cNvSpPr txBox="1"/>
          <p:nvPr/>
        </p:nvSpPr>
        <p:spPr>
          <a:xfrm>
            <a:off x="8628161" y="3624469"/>
            <a:ext cx="10502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prepare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3B1FA3-7604-4A4D-B84F-5AA1D96705C5}"/>
              </a:ext>
            </a:extLst>
          </p:cNvPr>
          <p:cNvSpPr txBox="1"/>
          <p:nvPr/>
        </p:nvSpPr>
        <p:spPr>
          <a:xfrm>
            <a:off x="858871" y="3660451"/>
            <a:ext cx="869149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create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7" name="Decision 26">
            <a:extLst>
              <a:ext uri="{FF2B5EF4-FFF2-40B4-BE49-F238E27FC236}">
                <a16:creationId xmlns:a16="http://schemas.microsoft.com/office/drawing/2014/main" id="{23D55ACD-9F7A-3249-B3D5-65E4F48D2470}"/>
              </a:ext>
            </a:extLst>
          </p:cNvPr>
          <p:cNvSpPr/>
          <p:nvPr/>
        </p:nvSpPr>
        <p:spPr>
          <a:xfrm>
            <a:off x="4847578" y="3388332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CBCF70F-7747-F047-9FB2-059CBDCE102A}"/>
              </a:ext>
            </a:extLst>
          </p:cNvPr>
          <p:cNvCxnSpPr>
            <a:cxnSpLocks/>
            <a:stCxn id="27" idx="3"/>
            <a:endCxn id="6" idx="1"/>
          </p:cNvCxnSpPr>
          <p:nvPr/>
        </p:nvCxnSpPr>
        <p:spPr>
          <a:xfrm flipV="1">
            <a:off x="5279578" y="3604003"/>
            <a:ext cx="1871061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FAEB0BF-CFA9-EB40-B653-99E94352D6A9}"/>
              </a:ext>
            </a:extLst>
          </p:cNvPr>
          <p:cNvSpPr txBox="1"/>
          <p:nvPr/>
        </p:nvSpPr>
        <p:spPr>
          <a:xfrm>
            <a:off x="5632081" y="3158334"/>
            <a:ext cx="119455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[success]</a:t>
            </a:r>
          </a:p>
        </p:txBody>
      </p: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685723FD-997B-5641-AA3C-264FC492E6E4}"/>
              </a:ext>
            </a:extLst>
          </p:cNvPr>
          <p:cNvCxnSpPr>
            <a:cxnSpLocks/>
            <a:stCxn id="27" idx="0"/>
            <a:endCxn id="4" idx="0"/>
          </p:cNvCxnSpPr>
          <p:nvPr/>
        </p:nvCxnSpPr>
        <p:spPr>
          <a:xfrm rot="16200000" flipV="1">
            <a:off x="3679211" y="2003964"/>
            <a:ext cx="215671" cy="2553065"/>
          </a:xfrm>
          <a:prstGeom prst="curvedConnector3">
            <a:avLst>
              <a:gd name="adj1" fmla="val 641132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C4EC08C-AF01-BE40-AED7-2C4F090EB3E2}"/>
              </a:ext>
            </a:extLst>
          </p:cNvPr>
          <p:cNvSpPr txBox="1"/>
          <p:nvPr/>
        </p:nvSpPr>
        <p:spPr>
          <a:xfrm>
            <a:off x="4755235" y="2247057"/>
            <a:ext cx="104868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[failure]</a:t>
            </a:r>
          </a:p>
        </p:txBody>
      </p:sp>
    </p:spTree>
    <p:extLst>
      <p:ext uri="{BB962C8B-B14F-4D97-AF65-F5344CB8AC3E}">
        <p14:creationId xmlns:p14="http://schemas.microsoft.com/office/powerpoint/2010/main" val="30802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REST in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59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DELETE</a:t>
            </a:r>
          </a:p>
          <a:p>
            <a:pPr lvl="1"/>
            <a:r>
              <a:rPr lang="en-US" dirty="0"/>
              <a:t>DELETE is idempotent</a:t>
            </a:r>
          </a:p>
          <a:p>
            <a:pPr lvl="1"/>
            <a:r>
              <a:rPr lang="en-US" dirty="0"/>
              <a:t>repeated DELETEs have the same effect as a single DELETE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56BE77-CFC1-A141-A6D1-7C227C0D6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8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16:25:00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06804-47A9-0C41-A0B5-B266B4F8D4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56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DELETE /order/1234 HTTP/1.1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Host: </a:t>
            </a:r>
            <a:r>
              <a:rPr lang="en-US" dirty="0" err="1">
                <a:latin typeface="Lucida Console" panose="020B0609040504020204" pitchFamily="49" charset="0"/>
              </a:rPr>
              <a:t>orinoco.com</a:t>
            </a:r>
            <a:br>
              <a:rPr lang="en-US" dirty="0">
                <a:latin typeface="Lucida Console" panose="020B0609040504020204" pitchFamily="49" charset="0"/>
              </a:rPr>
            </a:br>
            <a:br>
              <a:rPr lang="en-US" dirty="0">
                <a:latin typeface="Lucida Console" panose="020B0609040504020204" pitchFamily="49" charset="0"/>
              </a:rPr>
            </a:b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anose="020B0609040504020204" pitchFamily="49" charset="0"/>
              </a:rPr>
              <a:t>HTTP/1.1 404 Not Found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anose="020B0609040504020204" pitchFamily="49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anose="020B0609040504020204" pitchFamily="49" charset="0"/>
              </a:rPr>
              <a:t>Content-Length: 0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anose="020B0609040504020204" pitchFamily="49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panose="020B0609040504020204" pitchFamily="49" charset="0"/>
              </a:rPr>
              <a:t>Date: Tue, 30 Oct 2018 16:25:00 GMT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0CBB6F-897D-9141-8EF1-ECC2B47258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712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HTTP/1.1 409 Conflict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16:25:00 GMT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dirty="0"/>
              <a:t>“The request could not be completed due to a conflict with the current state of the target resource.”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5149CD-D66F-FE47-950F-11DA272D13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43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760FA-2F37-FA47-95BE-6CA85ADDC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2506BC9-5D50-5F43-A472-FE2DD6D10C64}"/>
              </a:ext>
            </a:extLst>
          </p:cNvPr>
          <p:cNvSpPr/>
          <p:nvPr/>
        </p:nvSpPr>
        <p:spPr>
          <a:xfrm>
            <a:off x="1862513" y="31726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open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C70A555-F4C9-BF44-80D6-522BCE56E0CC}"/>
              </a:ext>
            </a:extLst>
          </p:cNvPr>
          <p:cNvSpPr/>
          <p:nvPr/>
        </p:nvSpPr>
        <p:spPr>
          <a:xfrm>
            <a:off x="9925066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C485F89-4D68-C446-B90B-E490B8A315E4}"/>
              </a:ext>
            </a:extLst>
          </p:cNvPr>
          <p:cNvSpPr/>
          <p:nvPr/>
        </p:nvSpPr>
        <p:spPr>
          <a:xfrm>
            <a:off x="7150639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paid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80E974D-52C4-024A-8969-16E2B40438A4}"/>
              </a:ext>
            </a:extLst>
          </p:cNvPr>
          <p:cNvSpPr/>
          <p:nvPr/>
        </p:nvSpPr>
        <p:spPr>
          <a:xfrm>
            <a:off x="9941881" y="4519218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delivered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DA743C-87A5-2646-8814-560065DD0D1D}"/>
              </a:ext>
            </a:extLst>
          </p:cNvPr>
          <p:cNvSpPr/>
          <p:nvPr/>
        </p:nvSpPr>
        <p:spPr>
          <a:xfrm>
            <a:off x="623888" y="3460661"/>
            <a:ext cx="288000" cy="288000"/>
          </a:xfrm>
          <a:prstGeom prst="ellipse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8793C67-E95D-9C44-B4C7-8B98A1F61A12}"/>
              </a:ext>
            </a:extLst>
          </p:cNvPr>
          <p:cNvGrpSpPr/>
          <p:nvPr/>
        </p:nvGrpSpPr>
        <p:grpSpPr>
          <a:xfrm>
            <a:off x="10373881" y="5805288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223F02B-C74A-704A-B64B-D73F549FA38C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>
                  <a:lumMod val="25000"/>
                  <a:lumOff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EF65A0D-32D7-5B40-B6F9-43D70F495C11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>
                <a:lumMod val="25000"/>
                <a:lumOff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4AFBA44-CEB0-394A-8638-4FBAC5416CD6}"/>
              </a:ext>
            </a:extLst>
          </p:cNvPr>
          <p:cNvCxnSpPr>
            <a:cxnSpLocks/>
            <a:stCxn id="4" idx="3"/>
            <a:endCxn id="27" idx="1"/>
          </p:cNvCxnSpPr>
          <p:nvPr/>
        </p:nvCxnSpPr>
        <p:spPr>
          <a:xfrm flipV="1">
            <a:off x="3158513" y="3604332"/>
            <a:ext cx="1689065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urved Connector 12">
            <a:extLst>
              <a:ext uri="{FF2B5EF4-FFF2-40B4-BE49-F238E27FC236}">
                <a16:creationId xmlns:a16="http://schemas.microsoft.com/office/drawing/2014/main" id="{C9760CFA-5001-6D4E-88A5-E963FABB8721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2510513" y="3172661"/>
            <a:ext cx="648000" cy="432000"/>
          </a:xfrm>
          <a:prstGeom prst="curvedConnector4">
            <a:avLst>
              <a:gd name="adj1" fmla="val -90980"/>
              <a:gd name="adj2" fmla="val 253180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A2B0C6F-4A52-4F49-A4E0-73069B173BAD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8446639" y="3604003"/>
            <a:ext cx="1478427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098469C-4962-0348-BDB4-5D091102D953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10573066" y="4036003"/>
            <a:ext cx="16815" cy="483215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14D7FF5-BE03-2A46-99D0-E6DAECC59177}"/>
              </a:ext>
            </a:extLst>
          </p:cNvPr>
          <p:cNvCxnSpPr>
            <a:cxnSpLocks/>
            <a:stCxn id="8" idx="6"/>
            <a:endCxn id="4" idx="1"/>
          </p:cNvCxnSpPr>
          <p:nvPr/>
        </p:nvCxnSpPr>
        <p:spPr>
          <a:xfrm>
            <a:off x="911888" y="3604661"/>
            <a:ext cx="950625" cy="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D172AA5-2FB6-3144-8A9F-D496B47C02FD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10589881" y="5383218"/>
            <a:ext cx="0" cy="422070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>
            <a:extLst>
              <a:ext uri="{FF2B5EF4-FFF2-40B4-BE49-F238E27FC236}">
                <a16:creationId xmlns:a16="http://schemas.microsoft.com/office/drawing/2014/main" id="{65AAB478-B517-CD4F-936F-6C78F685610B}"/>
              </a:ext>
            </a:extLst>
          </p:cNvPr>
          <p:cNvCxnSpPr>
            <a:cxnSpLocks/>
            <a:stCxn id="5" idx="3"/>
            <a:endCxn id="5" idx="0"/>
          </p:cNvCxnSpPr>
          <p:nvPr/>
        </p:nvCxnSpPr>
        <p:spPr>
          <a:xfrm flipH="1" flipV="1">
            <a:off x="10573066" y="3172003"/>
            <a:ext cx="648000" cy="432000"/>
          </a:xfrm>
          <a:prstGeom prst="curvedConnector4">
            <a:avLst>
              <a:gd name="adj1" fmla="val -76126"/>
              <a:gd name="adj2" fmla="val 24761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83AE85EF-60E3-2A43-9121-D99D2983B5CA}"/>
              </a:ext>
            </a:extLst>
          </p:cNvPr>
          <p:cNvCxnSpPr>
            <a:cxnSpLocks/>
            <a:stCxn id="4" idx="2"/>
            <a:endCxn id="10" idx="2"/>
          </p:cNvCxnSpPr>
          <p:nvPr/>
        </p:nvCxnSpPr>
        <p:spPr>
          <a:xfrm rot="16200000" flipH="1">
            <a:off x="5449884" y="1097290"/>
            <a:ext cx="1984627" cy="7863368"/>
          </a:xfrm>
          <a:prstGeom prst="curvedConnector2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3D9EAF9-8E5E-D44C-A1FF-F8EC96027E6A}"/>
              </a:ext>
            </a:extLst>
          </p:cNvPr>
          <p:cNvSpPr txBox="1"/>
          <p:nvPr/>
        </p:nvSpPr>
        <p:spPr>
          <a:xfrm>
            <a:off x="9678449" y="2444475"/>
            <a:ext cx="86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check</a:t>
            </a:r>
          </a:p>
          <a:p>
            <a:pPr algn="ctr"/>
            <a:r>
              <a:rPr lang="en-US" dirty="0"/>
              <a:t>status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3383CD-1717-8E4D-B506-4E8EF731B97B}"/>
              </a:ext>
            </a:extLst>
          </p:cNvPr>
          <p:cNvSpPr txBox="1"/>
          <p:nvPr/>
        </p:nvSpPr>
        <p:spPr>
          <a:xfrm>
            <a:off x="5735073" y="5200392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cancel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05AC46-414E-A846-8EF7-D27901D3C51A}"/>
              </a:ext>
            </a:extLst>
          </p:cNvPr>
          <p:cNvSpPr txBox="1"/>
          <p:nvPr/>
        </p:nvSpPr>
        <p:spPr>
          <a:xfrm>
            <a:off x="3603136" y="2506110"/>
            <a:ext cx="989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change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EF1AFE3-5A51-DE4C-935D-9B4F6A6E3E73}"/>
              </a:ext>
            </a:extLst>
          </p:cNvPr>
          <p:cNvSpPr txBox="1"/>
          <p:nvPr/>
        </p:nvSpPr>
        <p:spPr>
          <a:xfrm>
            <a:off x="3572736" y="3610442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A6C4F9-CD6B-0A4C-8DBC-8F34EC349F1F}"/>
              </a:ext>
            </a:extLst>
          </p:cNvPr>
          <p:cNvSpPr txBox="1"/>
          <p:nvPr/>
        </p:nvSpPr>
        <p:spPr>
          <a:xfrm>
            <a:off x="10589881" y="4094087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deliver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4824231-1474-A24F-8C33-84A063257DA9}"/>
              </a:ext>
            </a:extLst>
          </p:cNvPr>
          <p:cNvSpPr txBox="1"/>
          <p:nvPr/>
        </p:nvSpPr>
        <p:spPr>
          <a:xfrm>
            <a:off x="8628161" y="3624469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prepare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518298-0E8E-2647-8A3B-F2DCE11D45A8}"/>
              </a:ext>
            </a:extLst>
          </p:cNvPr>
          <p:cNvSpPr txBox="1"/>
          <p:nvPr/>
        </p:nvSpPr>
        <p:spPr>
          <a:xfrm>
            <a:off x="858871" y="3660451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create</a:t>
            </a:r>
          </a:p>
          <a:p>
            <a:pPr algn="ctr"/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order</a:t>
            </a:r>
          </a:p>
        </p:txBody>
      </p:sp>
      <p:sp>
        <p:nvSpPr>
          <p:cNvPr id="27" name="Decision 26">
            <a:extLst>
              <a:ext uri="{FF2B5EF4-FFF2-40B4-BE49-F238E27FC236}">
                <a16:creationId xmlns:a16="http://schemas.microsoft.com/office/drawing/2014/main" id="{6270FD1E-A6D6-504A-BA76-707C9A950A99}"/>
              </a:ext>
            </a:extLst>
          </p:cNvPr>
          <p:cNvSpPr/>
          <p:nvPr/>
        </p:nvSpPr>
        <p:spPr>
          <a:xfrm>
            <a:off x="4847578" y="3388332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1E1F810-D765-D943-9700-43DC59719D95}"/>
              </a:ext>
            </a:extLst>
          </p:cNvPr>
          <p:cNvCxnSpPr>
            <a:cxnSpLocks/>
            <a:stCxn id="27" idx="3"/>
            <a:endCxn id="6" idx="1"/>
          </p:cNvCxnSpPr>
          <p:nvPr/>
        </p:nvCxnSpPr>
        <p:spPr>
          <a:xfrm flipV="1">
            <a:off x="5279578" y="3604003"/>
            <a:ext cx="1871061" cy="329"/>
          </a:xfrm>
          <a:prstGeom prst="straightConnector1">
            <a:avLst/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C051914-36BC-B945-8296-3BB7472CB3D1}"/>
              </a:ext>
            </a:extLst>
          </p:cNvPr>
          <p:cNvSpPr txBox="1"/>
          <p:nvPr/>
        </p:nvSpPr>
        <p:spPr>
          <a:xfrm>
            <a:off x="5632081" y="3158334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[success]</a:t>
            </a:r>
          </a:p>
        </p:txBody>
      </p: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1D269026-3043-A94F-A020-965EEAECFD9B}"/>
              </a:ext>
            </a:extLst>
          </p:cNvPr>
          <p:cNvCxnSpPr>
            <a:cxnSpLocks/>
            <a:stCxn id="27" idx="0"/>
            <a:endCxn id="4" idx="0"/>
          </p:cNvCxnSpPr>
          <p:nvPr/>
        </p:nvCxnSpPr>
        <p:spPr>
          <a:xfrm rot="16200000" flipV="1">
            <a:off x="3679211" y="2003964"/>
            <a:ext cx="215671" cy="2553065"/>
          </a:xfrm>
          <a:prstGeom prst="curvedConnector3">
            <a:avLst>
              <a:gd name="adj1" fmla="val 641132"/>
            </a:avLst>
          </a:prstGeom>
          <a:ln w="25400">
            <a:solidFill>
              <a:schemeClr val="tx1">
                <a:lumMod val="25000"/>
                <a:lumOff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5013A67-1B62-A44F-A3C7-460B64F965A8}"/>
              </a:ext>
            </a:extLst>
          </p:cNvPr>
          <p:cNvSpPr txBox="1"/>
          <p:nvPr/>
        </p:nvSpPr>
        <p:spPr>
          <a:xfrm>
            <a:off x="4755235" y="2247057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25000"/>
                    <a:lumOff val="75000"/>
                  </a:schemeClr>
                </a:solidFill>
              </a:rPr>
              <a:t>[failure]</a:t>
            </a:r>
          </a:p>
        </p:txBody>
      </p:sp>
    </p:spTree>
    <p:extLst>
      <p:ext uri="{BB962C8B-B14F-4D97-AF65-F5344CB8AC3E}">
        <p14:creationId xmlns:p14="http://schemas.microsoft.com/office/powerpoint/2010/main" val="41043493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GET</a:t>
            </a:r>
          </a:p>
          <a:p>
            <a:pPr lvl="1"/>
            <a:r>
              <a:rPr lang="en-US" dirty="0"/>
              <a:t>GET is idempotent</a:t>
            </a:r>
          </a:p>
          <a:p>
            <a:pPr lvl="1"/>
            <a:r>
              <a:rPr lang="en-US" dirty="0"/>
              <a:t>GET has no side-effects!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5F75B-5F89-7C48-BC49-04E0A4439D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42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GET /order/1234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4605C7-1A69-4E4A-A827-2F8B9B7FF6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70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GET /order/9999 HTTP/1.1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HTTP/1.1 404 Not Found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9574-4FDA-0947-A542-F41B6F0E8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056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 and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Extra conventions for talking about collections of elements</a:t>
            </a:r>
          </a:p>
          <a:p>
            <a:pPr lvl="1"/>
            <a:r>
              <a:rPr lang="en-US" dirty="0"/>
              <a:t>An order can be considered to be a collection</a:t>
            </a:r>
          </a:p>
          <a:p>
            <a:pPr lvl="1"/>
            <a:r>
              <a:rPr lang="en-US" dirty="0"/>
              <a:t>An item in the order is an element of that collection</a:t>
            </a:r>
          </a:p>
          <a:p>
            <a:pPr marL="0" indent="0">
              <a:buNone/>
            </a:pPr>
            <a:r>
              <a:rPr lang="en-US" dirty="0"/>
              <a:t>Some consensus of semantics of HTTP methods for these</a:t>
            </a:r>
          </a:p>
          <a:p>
            <a:pPr marL="0" indent="0">
              <a:buNone/>
            </a:pPr>
            <a:r>
              <a:rPr lang="en-US" dirty="0"/>
              <a:t>In our case: 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 is a collection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 is an element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B80638-D3F3-974E-ADE0-F304519EF9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2201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45900753"/>
              </p:ext>
            </p:extLst>
          </p:nvPr>
        </p:nvGraphicFramePr>
        <p:xfrm>
          <a:off x="623888" y="1773238"/>
          <a:ext cx="10944226" cy="21234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the members of the collection (list of URIs)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entire collection with another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new member in the collection</a:t>
                      </a:r>
                      <a:r>
                        <a:rPr lang="en-US" baseline="0" dirty="0"/>
                        <a:t> and </a:t>
                      </a:r>
                      <a:r>
                        <a:rPr lang="en-US" dirty="0"/>
                        <a:t>automatically assign</a:t>
                      </a:r>
                      <a:r>
                        <a:rPr lang="en-US" baseline="0" dirty="0"/>
                        <a:t> it a URI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entire</a:t>
                      </a:r>
                      <a:r>
                        <a:rPr lang="en-US" baseline="0" dirty="0"/>
                        <a:t> collection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249527-353E-DB4B-ACB8-08E6791A85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6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8D81-14C9-DB47-9241-1EF2A325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Services as state machines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32BAF-8A52-E448-AC08-A328DE2EAF1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a hypothetical online bookseller: </a:t>
            </a:r>
            <a:r>
              <a:rPr lang="en-US" dirty="0" err="1"/>
              <a:t>Orincoco</a:t>
            </a:r>
            <a:r>
              <a:rPr lang="en-US" dirty="0"/>
              <a:t> Books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we create an order, the order may be in one of a number of discrete states:</a:t>
            </a:r>
          </a:p>
          <a:p>
            <a:pPr lvl="1"/>
            <a:r>
              <a:rPr lang="en-US" dirty="0"/>
              <a:t>Open: we can add or remove items to our order</a:t>
            </a:r>
          </a:p>
          <a:p>
            <a:pPr lvl="1"/>
            <a:r>
              <a:rPr lang="en-US" dirty="0"/>
              <a:t>Paid: we have successfully sent payment to Orinoco, and can no longer change our order</a:t>
            </a:r>
          </a:p>
          <a:p>
            <a:pPr lvl="1"/>
            <a:r>
              <a:rPr lang="en-US" dirty="0"/>
              <a:t>Shipping: Orinoco is preparing and dispatching our order</a:t>
            </a:r>
          </a:p>
          <a:p>
            <a:pPr lvl="1"/>
            <a:r>
              <a:rPr lang="en-US" dirty="0"/>
              <a:t>Delivered: we have received our order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The order moves between states in response to interactions with us or Orinoco</a:t>
            </a:r>
          </a:p>
          <a:p>
            <a:pPr lvl="1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B014EF-0765-5E4E-987D-A7FA645209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48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175570"/>
              </p:ext>
            </p:extLst>
          </p:nvPr>
        </p:nvGraphicFramePr>
        <p:xfrm>
          <a:off x="623888" y="1773238"/>
          <a:ext cx="10944226" cy="23926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Retrieve a representation of the specified element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specified element of the collection, or if it doesn’t exist</a:t>
                      </a:r>
                      <a:r>
                        <a:rPr lang="en-US" baseline="0" dirty="0"/>
                        <a:t> create it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Treat the specified member as a collection and create a new element in it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specified member of the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40C596-384A-EE4E-A157-B2197891E6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665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CRUD isn’t everything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Limited application model</a:t>
            </a:r>
          </a:p>
          <a:p>
            <a:pPr lvl="1"/>
            <a:r>
              <a:rPr lang="en-US" dirty="0"/>
              <a:t>In our scenario, payment doesn’t fit in cleanly</a:t>
            </a:r>
          </a:p>
          <a:p>
            <a:pPr lvl="1"/>
            <a:r>
              <a:rPr lang="en-US" dirty="0"/>
              <a:t>Encourages tight coupling through URI templates</a:t>
            </a:r>
          </a:p>
          <a:p>
            <a:pPr lvl="1"/>
            <a:r>
              <a:rPr lang="en-US" dirty="0"/>
              <a:t>Simple pattern</a:t>
            </a:r>
          </a:p>
          <a:p>
            <a:pPr lvl="1"/>
            <a:r>
              <a:rPr lang="en-US" dirty="0"/>
              <a:t>Ignores hypermedia!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47CFEE-7930-174B-8190-CD4A2A9A0C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0372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the links?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&lt;order </a:t>
            </a:r>
            <a:r>
              <a:rPr lang="en-US" dirty="0" err="1">
                <a:latin typeface="Lucida Console" panose="020B0609040504020204" pitchFamily="49" charset="0"/>
              </a:rPr>
              <a:t>xmlns</a:t>
            </a:r>
            <a:r>
              <a:rPr lang="en-US" dirty="0">
                <a:latin typeface="Lucida Console" panose="020B0609040504020204" pitchFamily="49" charset="0"/>
              </a:rPr>
              <a:t>=“http://</a:t>
            </a:r>
            <a:r>
              <a:rPr lang="en-US" dirty="0" err="1">
                <a:latin typeface="Lucida Console" panose="020B0609040504020204" pitchFamily="49" charset="0"/>
              </a:rPr>
              <a:t>schema.orinoco.com</a:t>
            </a:r>
            <a:r>
              <a:rPr lang="en-US" dirty="0">
                <a:latin typeface="Lucida Console" panose="020B0609040504020204" pitchFamily="49" charset="0"/>
              </a:rPr>
              <a:t>/order”&gt;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&lt;items&gt;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&lt;item quantity=“1” </a:t>
            </a:r>
            <a:r>
              <a:rPr lang="en-US" dirty="0" err="1">
                <a:latin typeface="Lucida Console" panose="020B0609040504020204" pitchFamily="49" charset="0"/>
              </a:rPr>
              <a:t>isbn</a:t>
            </a:r>
            <a:r>
              <a:rPr lang="en-US" dirty="0">
                <a:latin typeface="Lucida Console" panose="020B0609040504020204" pitchFamily="49" charset="0"/>
              </a:rPr>
              <a:t>=“1234567890”/&gt;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&lt;/items&gt;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&lt;status&gt;open&lt;/status&gt;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&lt;/order&gt;</a:t>
            </a:r>
            <a:br>
              <a:rPr lang="en-US" dirty="0">
                <a:latin typeface="Lucida Console" panose="020B0609040504020204" pitchFamily="49" charset="0"/>
              </a:rPr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What can you do next?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342C1B-5D7B-C949-8171-8472251CA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867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application/xml doesn’t have specific link semantics</a:t>
            </a:r>
          </a:p>
          <a:p>
            <a:r>
              <a:rPr lang="en-US" dirty="0"/>
              <a:t>Can adopt standard hypermedia format (XHTML, Atom,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Widely understood by software agents</a:t>
            </a:r>
          </a:p>
          <a:p>
            <a:pPr lvl="1"/>
            <a:r>
              <a:rPr lang="en-US" dirty="0"/>
              <a:t>Needs to be adapted to domain</a:t>
            </a:r>
          </a:p>
          <a:p>
            <a:r>
              <a:rPr lang="en-US" dirty="0"/>
              <a:t>Can create domain-specific format that supports application</a:t>
            </a:r>
          </a:p>
          <a:p>
            <a:pPr lvl="1"/>
            <a:r>
              <a:rPr lang="en-US" dirty="0"/>
              <a:t>Direct supports domain</a:t>
            </a:r>
          </a:p>
          <a:p>
            <a:pPr lvl="1"/>
            <a:r>
              <a:rPr lang="en-US" dirty="0"/>
              <a:t>Maintains visibility of messages at the protocol level</a:t>
            </a:r>
          </a:p>
          <a:p>
            <a:pPr lvl="1"/>
            <a:r>
              <a:rPr lang="en-US" dirty="0"/>
              <a:t>Not widely understood</a:t>
            </a:r>
          </a:p>
          <a:p>
            <a:r>
              <a:rPr lang="en-US" dirty="0"/>
              <a:t>Use link types to define protocols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D7CD1C-0628-B145-91C2-64FB1AD1E4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069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="http://www.w3.org/1999/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xhtml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&lt;div class="order”&gt;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class="items”&gt;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  &lt;li class="item”&gt;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    &lt;p class=”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"&gt;1234567890&lt;/p&gt;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    &lt;p class="quantity"&gt;1&lt;/p&gt;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  &lt;/li&gt;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&lt;/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b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         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="payment"&gt;payment&lt;/a&gt; 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&lt;/div&gt;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A970BD-5588-6F48-9EC9-7D902FA060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3275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OPTIONS to ascertain the right HTTP method to use with links</a:t>
            </a:r>
          </a:p>
          <a:p>
            <a:pPr lvl="1"/>
            <a:r>
              <a:rPr lang="en-US" dirty="0"/>
              <a:t>Allow: header in response lists allowed methods</a:t>
            </a:r>
          </a:p>
          <a:p>
            <a:pPr lvl="1"/>
            <a:r>
              <a:rPr lang="en-US" dirty="0"/>
              <a:t>For payment, PUT?</a:t>
            </a:r>
          </a:p>
          <a:p>
            <a:pPr marL="0" indent="0">
              <a:buNone/>
            </a:pPr>
            <a:r>
              <a:rPr lang="en-US" dirty="0"/>
              <a:t>Need to define link types for use with </a:t>
            </a:r>
            <a:r>
              <a:rPr lang="en-US" dirty="0" err="1"/>
              <a:t>rel</a:t>
            </a:r>
            <a:endParaRPr lang="en-US" dirty="0"/>
          </a:p>
          <a:p>
            <a:pPr lvl="1"/>
            <a:r>
              <a:rPr lang="en-US" dirty="0" err="1"/>
              <a:t>Microformats</a:t>
            </a:r>
            <a:r>
              <a:rPr lang="en-US" dirty="0"/>
              <a:t>, RDF,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080301-69CA-8D4F-8710-0C26C687A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4400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Proprietary (vendor-specific) media type</a:t>
            </a:r>
          </a:p>
          <a:p>
            <a:pPr lvl="1"/>
            <a:r>
              <a:rPr lang="en-US" dirty="0"/>
              <a:t>Uses POX for business data</a:t>
            </a:r>
          </a:p>
          <a:p>
            <a:pPr lvl="1"/>
            <a:r>
              <a:rPr lang="en-US" dirty="0"/>
              <a:t>Uses (e.g.) Atom link elements for hypermedia control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6F3E3-3691-8F48-80EF-DC792AD082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3414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&lt;link 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r>
              <a:rPr lang="en-US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=“payment”/&gt;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12F84-BBE6-E04D-B699-33A04ACCE7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00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343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Webber et al (2010) </a:t>
            </a:r>
            <a:r>
              <a:rPr lang="en-US" i="1" dirty="0"/>
              <a:t>REST in Practice</a:t>
            </a:r>
            <a:r>
              <a:rPr lang="en-US" dirty="0"/>
              <a:t>. Sebastopol, </a:t>
            </a:r>
            <a:r>
              <a:rPr lang="en-US" dirty="0" err="1"/>
              <a:t>CA:O’Reilly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Available from the library as an </a:t>
            </a:r>
            <a:r>
              <a:rPr lang="en-US" dirty="0" err="1"/>
              <a:t>ebook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REST in Practice tutorial slides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www.slideshare.net</a:t>
            </a:r>
            <a:r>
              <a:rPr lang="en-US" dirty="0"/>
              <a:t>/</a:t>
            </a:r>
            <a:r>
              <a:rPr lang="en-US" dirty="0" err="1"/>
              <a:t>guilhermecaelum</a:t>
            </a:r>
            <a:r>
              <a:rPr lang="en-US" dirty="0"/>
              <a:t>/rest-in-practice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41B14-F3FE-2D41-9E4B-193C67E91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2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64E32-14C9-BF4F-9965-60360B833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states and transitions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8A3D29-B7DD-2A4B-8535-253F37E05F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Common graphical notation for describing state machines</a:t>
            </a:r>
          </a:p>
          <a:p>
            <a:pPr lvl="1"/>
            <a:r>
              <a:rPr lang="en-US" dirty="0"/>
              <a:t>Object-oriented extension to </a:t>
            </a:r>
            <a:r>
              <a:rPr lang="en-US" dirty="0" err="1"/>
              <a:t>Harel’s</a:t>
            </a:r>
            <a:r>
              <a:rPr lang="en-US" dirty="0"/>
              <a:t> </a:t>
            </a:r>
            <a:r>
              <a:rPr lang="en-US" dirty="0" err="1"/>
              <a:t>statechart</a:t>
            </a:r>
            <a:endParaRPr lang="en-US" dirty="0"/>
          </a:p>
          <a:p>
            <a:pPr lvl="1"/>
            <a:r>
              <a:rPr lang="en-US" dirty="0"/>
              <a:t>(COMP3220 – you’ll need this for your coursework!)</a:t>
            </a:r>
          </a:p>
          <a:p>
            <a:pPr marL="0" indent="0">
              <a:buNone/>
            </a:pPr>
            <a:r>
              <a:rPr lang="en-US" dirty="0"/>
              <a:t>Tip: label states with nouns or adjectives and transitions with verbs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1A37372E-AF0C-7D44-A78A-3C7CB6B12B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B501D4B-75C5-7C42-9E26-3B8892660953}"/>
              </a:ext>
            </a:extLst>
          </p:cNvPr>
          <p:cNvSpPr/>
          <p:nvPr/>
        </p:nvSpPr>
        <p:spPr>
          <a:xfrm>
            <a:off x="3431313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E941B07-3EF2-9F46-9338-E3B98CBA21FE}"/>
              </a:ext>
            </a:extLst>
          </p:cNvPr>
          <p:cNvSpPr/>
          <p:nvPr/>
        </p:nvSpPr>
        <p:spPr>
          <a:xfrm>
            <a:off x="7320688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closed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291803-9649-6B46-ACEA-EB8AD30F5634}"/>
              </a:ext>
            </a:extLst>
          </p:cNvPr>
          <p:cNvSpPr txBox="1"/>
          <p:nvPr/>
        </p:nvSpPr>
        <p:spPr>
          <a:xfrm>
            <a:off x="5431460" y="4349736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close door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A40A83-A8B1-D446-B6C9-0487469DB648}"/>
              </a:ext>
            </a:extLst>
          </p:cNvPr>
          <p:cNvSpPr txBox="1"/>
          <p:nvPr/>
        </p:nvSpPr>
        <p:spPr>
          <a:xfrm>
            <a:off x="2268846" y="5873100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states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BE7A14-FA72-7241-8B19-95354A321A4F}"/>
              </a:ext>
            </a:extLst>
          </p:cNvPr>
          <p:cNvSpPr txBox="1"/>
          <p:nvPr/>
        </p:nvSpPr>
        <p:spPr>
          <a:xfrm>
            <a:off x="8443540" y="3644763"/>
            <a:ext cx="3124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transitions between states</a:t>
            </a:r>
          </a:p>
        </p:txBody>
      </p: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C07594AE-81F3-7F46-A86C-85211D3B60D4}"/>
              </a:ext>
            </a:extLst>
          </p:cNvPr>
          <p:cNvCxnSpPr>
            <a:cxnSpLocks/>
            <a:stCxn id="16" idx="3"/>
            <a:endCxn id="10" idx="2"/>
          </p:cNvCxnSpPr>
          <p:nvPr/>
        </p:nvCxnSpPr>
        <p:spPr>
          <a:xfrm flipV="1">
            <a:off x="3117155" y="5553008"/>
            <a:ext cx="1034158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10528838-B3B0-3944-A84E-A88EC7FD672D}"/>
              </a:ext>
            </a:extLst>
          </p:cNvPr>
          <p:cNvCxnSpPr>
            <a:cxnSpLocks/>
            <a:stCxn id="16" idx="3"/>
            <a:endCxn id="11" idx="2"/>
          </p:cNvCxnSpPr>
          <p:nvPr/>
        </p:nvCxnSpPr>
        <p:spPr>
          <a:xfrm flipV="1">
            <a:off x="3117155" y="5553008"/>
            <a:ext cx="4923533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CAB8D4F3-26EB-7343-8DE1-B84A7022A1E6}"/>
              </a:ext>
            </a:extLst>
          </p:cNvPr>
          <p:cNvCxnSpPr>
            <a:cxnSpLocks/>
            <a:stCxn id="17" idx="1"/>
            <a:endCxn id="15" idx="0"/>
          </p:cNvCxnSpPr>
          <p:nvPr/>
        </p:nvCxnSpPr>
        <p:spPr>
          <a:xfrm rot="10800000" flipV="1">
            <a:off x="6108088" y="3829428"/>
            <a:ext cx="2335452" cy="520307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83DA7E82-DC79-DB46-93E7-1E5C7AA32355}"/>
              </a:ext>
            </a:extLst>
          </p:cNvPr>
          <p:cNvCxnSpPr>
            <a:cxnSpLocks/>
          </p:cNvCxnSpPr>
          <p:nvPr/>
        </p:nvCxnSpPr>
        <p:spPr>
          <a:xfrm>
            <a:off x="4871313" y="4714500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9A46FC50-1BE6-DA49-86B0-48DF0009748D}"/>
              </a:ext>
            </a:extLst>
          </p:cNvPr>
          <p:cNvCxnSpPr>
            <a:cxnSpLocks/>
          </p:cNvCxnSpPr>
          <p:nvPr/>
        </p:nvCxnSpPr>
        <p:spPr>
          <a:xfrm rot="10800000">
            <a:off x="4871313" y="5295535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1507581-E858-AF49-86FC-D9E5F16E1D93}"/>
              </a:ext>
            </a:extLst>
          </p:cNvPr>
          <p:cNvSpPr txBox="1"/>
          <p:nvPr/>
        </p:nvSpPr>
        <p:spPr>
          <a:xfrm>
            <a:off x="5426586" y="530662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 door</a:t>
            </a:r>
          </a:p>
        </p:txBody>
      </p:sp>
      <p:cxnSp>
        <p:nvCxnSpPr>
          <p:cNvPr id="50" name="Curved Connector 49">
            <a:extLst>
              <a:ext uri="{FF2B5EF4-FFF2-40B4-BE49-F238E27FC236}">
                <a16:creationId xmlns:a16="http://schemas.microsoft.com/office/drawing/2014/main" id="{162BE8FD-D590-8246-852D-C17F394AA01F}"/>
              </a:ext>
            </a:extLst>
          </p:cNvPr>
          <p:cNvCxnSpPr>
            <a:cxnSpLocks/>
            <a:stCxn id="17" idx="1"/>
            <a:endCxn id="47" idx="0"/>
          </p:cNvCxnSpPr>
          <p:nvPr/>
        </p:nvCxnSpPr>
        <p:spPr>
          <a:xfrm rot="10800000" flipV="1">
            <a:off x="6096000" y="3829429"/>
            <a:ext cx="2347540" cy="1477194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5847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55536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138B9-F9DA-9F43-8FB1-B8405EE3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</a:t>
            </a:r>
            <a:r>
              <a:rPr lang="en-US" dirty="0" err="1"/>
              <a:t>pseudostates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02D6-31B4-C74A-BC51-980B646EB0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distinguished </a:t>
            </a:r>
            <a:r>
              <a:rPr lang="en-US" dirty="0" err="1"/>
              <a:t>pseudostates</a:t>
            </a:r>
            <a:r>
              <a:rPr lang="en-US" dirty="0"/>
              <a:t>:</a:t>
            </a:r>
          </a:p>
          <a:p>
            <a:r>
              <a:rPr lang="en-US" dirty="0"/>
              <a:t>Initial state</a:t>
            </a:r>
          </a:p>
          <a:p>
            <a:r>
              <a:rPr lang="en-US" dirty="0"/>
              <a:t>Final state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Choice </a:t>
            </a:r>
            <a:r>
              <a:rPr lang="en-US" dirty="0" err="1"/>
              <a:t>pseudostate</a:t>
            </a:r>
            <a:r>
              <a:rPr lang="en-US" dirty="0"/>
              <a:t>: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92B1B35-344E-6C4B-982B-24FD465822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7CD563-82E0-614F-9160-F9BFA0873825}"/>
              </a:ext>
            </a:extLst>
          </p:cNvPr>
          <p:cNvSpPr/>
          <p:nvPr/>
        </p:nvSpPr>
        <p:spPr>
          <a:xfrm>
            <a:off x="2429366" y="2265577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59C439-32DA-254A-BE4C-4954A3FC8413}"/>
              </a:ext>
            </a:extLst>
          </p:cNvPr>
          <p:cNvGrpSpPr/>
          <p:nvPr/>
        </p:nvGrpSpPr>
        <p:grpSpPr>
          <a:xfrm>
            <a:off x="2357366" y="2613916"/>
            <a:ext cx="432000" cy="432000"/>
            <a:chOff x="5951438" y="5805288"/>
            <a:chExt cx="432000" cy="432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8E1EA94-EA1D-A54B-9648-400D988CB14C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638F5DA-F0F5-B546-98A8-7A44956C8F61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Decision 10">
            <a:extLst>
              <a:ext uri="{FF2B5EF4-FFF2-40B4-BE49-F238E27FC236}">
                <a16:creationId xmlns:a16="http://schemas.microsoft.com/office/drawing/2014/main" id="{AD0FD040-4A61-B34E-A15A-E4AFA29E0925}"/>
              </a:ext>
            </a:extLst>
          </p:cNvPr>
          <p:cNvSpPr/>
          <p:nvPr/>
        </p:nvSpPr>
        <p:spPr>
          <a:xfrm>
            <a:off x="2789366" y="4439653"/>
            <a:ext cx="792000" cy="720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B6949-F7DD-AD47-8B37-A31087CE74DA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419765" y="4799653"/>
            <a:ext cx="136960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8F7463-BB1C-FA43-9992-F6526289812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581366" y="4439653"/>
            <a:ext cx="1399209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28EE089-EF5E-724C-A826-2C56FE84BDE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581366" y="4799653"/>
            <a:ext cx="1399209" cy="35599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1F94B82-6F1B-3943-9CFE-34A636F41491}"/>
              </a:ext>
            </a:extLst>
          </p:cNvPr>
          <p:cNvSpPr txBox="1"/>
          <p:nvPr/>
        </p:nvSpPr>
        <p:spPr>
          <a:xfrm>
            <a:off x="3377539" y="4020166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&lt;= balance]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1E45B2-9B50-8746-A3E4-7B03FFD05B42}"/>
              </a:ext>
            </a:extLst>
          </p:cNvPr>
          <p:cNvSpPr txBox="1"/>
          <p:nvPr/>
        </p:nvSpPr>
        <p:spPr>
          <a:xfrm>
            <a:off x="3350218" y="5245251"/>
            <a:ext cx="207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&gt; balance]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C81455-AE09-E04A-A5C5-C79B099129D8}"/>
              </a:ext>
            </a:extLst>
          </p:cNvPr>
          <p:cNvSpPr txBox="1"/>
          <p:nvPr/>
        </p:nvSpPr>
        <p:spPr>
          <a:xfrm>
            <a:off x="7762327" y="4454567"/>
            <a:ext cx="423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guards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(used to choose which path to take)</a:t>
            </a:r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DC49B5C2-065D-904D-B082-D52120B8F7CA}"/>
              </a:ext>
            </a:extLst>
          </p:cNvPr>
          <p:cNvCxnSpPr>
            <a:cxnSpLocks/>
            <a:stCxn id="23" idx="1"/>
            <a:endCxn id="21" idx="3"/>
          </p:cNvCxnSpPr>
          <p:nvPr/>
        </p:nvCxnSpPr>
        <p:spPr>
          <a:xfrm rot="10800000">
            <a:off x="5598019" y="4204833"/>
            <a:ext cx="2164308" cy="572901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BC8985A3-FD19-494E-B746-A2DEE14496C6}"/>
              </a:ext>
            </a:extLst>
          </p:cNvPr>
          <p:cNvCxnSpPr>
            <a:cxnSpLocks/>
            <a:stCxn id="23" idx="1"/>
            <a:endCxn id="22" idx="3"/>
          </p:cNvCxnSpPr>
          <p:nvPr/>
        </p:nvCxnSpPr>
        <p:spPr>
          <a:xfrm rot="10800000" flipV="1">
            <a:off x="5424825" y="4777733"/>
            <a:ext cx="2337502" cy="652184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58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Orinoco Workflow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1862513" y="31726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25066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7150639" y="31720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9941881" y="4519218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8" y="34606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10373881" y="5805288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158513" y="3604332"/>
            <a:ext cx="1689065" cy="32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2510513" y="3172661"/>
            <a:ext cx="648000" cy="432000"/>
          </a:xfrm>
          <a:prstGeom prst="curvedConnector4">
            <a:avLst>
              <a:gd name="adj1" fmla="val -90980"/>
              <a:gd name="adj2" fmla="val 25318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8446639" y="3604003"/>
            <a:ext cx="147842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10573066" y="4036003"/>
            <a:ext cx="16815" cy="48321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8" y="3604661"/>
            <a:ext cx="95062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10589881" y="5383218"/>
            <a:ext cx="0" cy="42207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0"/>
          </p:cNvCxnSpPr>
          <p:nvPr/>
        </p:nvCxnSpPr>
        <p:spPr>
          <a:xfrm flipH="1" flipV="1">
            <a:off x="10573066" y="3172003"/>
            <a:ext cx="648000" cy="432000"/>
          </a:xfrm>
          <a:prstGeom prst="curvedConnector4">
            <a:avLst>
              <a:gd name="adj1" fmla="val -76126"/>
              <a:gd name="adj2" fmla="val 24761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2"/>
          </p:cNvCxnSpPr>
          <p:nvPr/>
        </p:nvCxnSpPr>
        <p:spPr>
          <a:xfrm rot="16200000" flipH="1">
            <a:off x="5449884" y="1097290"/>
            <a:ext cx="1984627" cy="7863368"/>
          </a:xfrm>
          <a:prstGeom prst="curved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678449" y="2444475"/>
            <a:ext cx="86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check</a:t>
            </a:r>
          </a:p>
          <a:p>
            <a:pPr algn="ctr"/>
            <a:r>
              <a:rPr lang="en-US" dirty="0"/>
              <a:t>status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7172537-76DF-1342-AE59-8191300B2BEF}"/>
              </a:ext>
            </a:extLst>
          </p:cNvPr>
          <p:cNvSpPr txBox="1"/>
          <p:nvPr/>
        </p:nvSpPr>
        <p:spPr>
          <a:xfrm>
            <a:off x="5735073" y="5200392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cancel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3603136" y="2506110"/>
            <a:ext cx="989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change</a:t>
            </a:r>
          </a:p>
          <a:p>
            <a:pPr algn="ctr"/>
            <a:r>
              <a:rPr lang="en-US" dirty="0"/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3572736" y="3610442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10589881" y="4094087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8628161" y="3624469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858871" y="3660451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create</a:t>
            </a:r>
          </a:p>
          <a:p>
            <a:pPr algn="ctr"/>
            <a:r>
              <a:rPr lang="en-US" dirty="0"/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4847578" y="3388332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 flipV="1">
            <a:off x="5279578" y="3604003"/>
            <a:ext cx="1871061" cy="32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5632081" y="3158334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0"/>
            <a:endCxn id="4" idx="0"/>
          </p:cNvCxnSpPr>
          <p:nvPr/>
        </p:nvCxnSpPr>
        <p:spPr>
          <a:xfrm rot="16200000" flipV="1">
            <a:off x="3679211" y="2003964"/>
            <a:ext cx="215671" cy="2553065"/>
          </a:xfrm>
          <a:prstGeom prst="curvedConnector3">
            <a:avLst>
              <a:gd name="adj1" fmla="val 64113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755235" y="2247057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[failure]</a:t>
            </a:r>
          </a:p>
        </p:txBody>
      </p:sp>
    </p:spTree>
    <p:extLst>
      <p:ext uri="{BB962C8B-B14F-4D97-AF65-F5344CB8AC3E}">
        <p14:creationId xmlns:p14="http://schemas.microsoft.com/office/powerpoint/2010/main" val="235647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2952-B9D8-F545-9A09-D7D6CFE5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the </a:t>
            </a:r>
            <a:br>
              <a:rPr lang="en-US" dirty="0"/>
            </a:br>
            <a:r>
              <a:rPr lang="en-US" dirty="0"/>
              <a:t>Richardson Maturity Model</a:t>
            </a:r>
          </a:p>
        </p:txBody>
      </p:sp>
    </p:spTree>
    <p:extLst>
      <p:ext uri="{BB962C8B-B14F-4D97-AF65-F5344CB8AC3E}">
        <p14:creationId xmlns:p14="http://schemas.microsoft.com/office/powerpoint/2010/main" val="166403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Maturity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Model of </a:t>
            </a:r>
            <a:r>
              <a:rPr lang="en-US" dirty="0" err="1"/>
              <a:t>RESTful</a:t>
            </a:r>
            <a:r>
              <a:rPr lang="en-US" dirty="0"/>
              <a:t> maturity</a:t>
            </a:r>
          </a:p>
          <a:p>
            <a:r>
              <a:rPr lang="en-US" dirty="0"/>
              <a:t>REST constraints made concrete, in context of Web technology stack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686673509"/>
              </p:ext>
            </p:extLst>
          </p:nvPr>
        </p:nvGraphicFramePr>
        <p:xfrm>
          <a:off x="6167438" y="1773238"/>
          <a:ext cx="540067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5ACA79-ECB4-734A-B60D-646AC5CBB3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21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URIs used for resources</a:t>
            </a:r>
          </a:p>
          <a:p>
            <a:pPr marL="0" indent="0">
              <a:buNone/>
            </a:pPr>
            <a:r>
              <a:rPr lang="en-US" dirty="0"/>
              <a:t>Key resource type from the workflow is an </a:t>
            </a:r>
            <a:r>
              <a:rPr lang="en-US" i="1" dirty="0"/>
              <a:t>order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10EDDB-D98E-0345-B0CB-9FDFA8C44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66132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128</TotalTime>
  <Words>1067</Words>
  <Application>Microsoft Macintosh PowerPoint</Application>
  <PresentationFormat>Widescreen</PresentationFormat>
  <Paragraphs>276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40</vt:i4>
      </vt:variant>
    </vt:vector>
  </HeadingPairs>
  <TitlesOfParts>
    <vt:vector size="52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REST in Practice</vt:lpstr>
      <vt:lpstr>Web Services as state machines</vt:lpstr>
      <vt:lpstr>UML Statecharts: states and transitions</vt:lpstr>
      <vt:lpstr>UML Statecharts: pseudostates</vt:lpstr>
      <vt:lpstr>Orinoco Workflow</vt:lpstr>
      <vt:lpstr>Revisiting the  Richardson Maturity Model</vt:lpstr>
      <vt:lpstr>Richardson Maturity Model</vt:lpstr>
      <vt:lpstr>Richardson Level 1</vt:lpstr>
      <vt:lpstr>Richardson Level 2</vt:lpstr>
      <vt:lpstr>Create an order</vt:lpstr>
      <vt:lpstr>Create an order</vt:lpstr>
      <vt:lpstr>PUT to a new URI</vt:lpstr>
      <vt:lpstr>POST to an existing URI</vt:lpstr>
      <vt:lpstr>Change order</vt:lpstr>
      <vt:lpstr>PUT</vt:lpstr>
      <vt:lpstr>PUT</vt:lpstr>
      <vt:lpstr>PUT</vt:lpstr>
      <vt:lpstr>Cancel an order</vt:lpstr>
      <vt:lpstr>Cancel an order</vt:lpstr>
      <vt:lpstr>DELETE</vt:lpstr>
      <vt:lpstr>DELETE</vt:lpstr>
      <vt:lpstr>DELETE</vt:lpstr>
      <vt:lpstr>Check order status</vt:lpstr>
      <vt:lpstr>Check order status</vt:lpstr>
      <vt:lpstr>GET</vt:lpstr>
      <vt:lpstr>GET</vt:lpstr>
      <vt:lpstr>Collections and Elements</vt:lpstr>
      <vt:lpstr>RESTful Methods for Collections</vt:lpstr>
      <vt:lpstr>RESTful Methods for Collection Elements</vt:lpstr>
      <vt:lpstr>CRUD isn’t everything</vt:lpstr>
      <vt:lpstr>Where are the links?</vt:lpstr>
      <vt:lpstr>Media Types</vt:lpstr>
      <vt:lpstr>application/xhtml+xml</vt:lpstr>
      <vt:lpstr>application/xhtml+xml</vt:lpstr>
      <vt:lpstr>application/vnd.orinoco+xml</vt:lpstr>
      <vt:lpstr>application/vnd.orinoco+xml</vt:lpstr>
      <vt:lpstr>Further Reading</vt:lpstr>
      <vt:lpstr>Further Reading</vt:lpstr>
      <vt:lpstr>Next Lecture: REST Documentation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17</cp:revision>
  <dcterms:created xsi:type="dcterms:W3CDTF">2018-10-10T09:03:52Z</dcterms:created>
  <dcterms:modified xsi:type="dcterms:W3CDTF">2018-10-30T15:32:40Z</dcterms:modified>
</cp:coreProperties>
</file>