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67" r:id="rId2"/>
    <p:sldId id="281" r:id="rId3"/>
    <p:sldId id="285" r:id="rId4"/>
    <p:sldId id="282" r:id="rId5"/>
    <p:sldId id="284" r:id="rId6"/>
    <p:sldId id="283" r:id="rId7"/>
    <p:sldId id="294" r:id="rId8"/>
    <p:sldId id="287" r:id="rId9"/>
    <p:sldId id="288" r:id="rId10"/>
    <p:sldId id="293" r:id="rId11"/>
    <p:sldId id="286" r:id="rId12"/>
    <p:sldId id="289" r:id="rId13"/>
    <p:sldId id="290" r:id="rId14"/>
    <p:sldId id="291" r:id="rId15"/>
    <p:sldId id="292" r:id="rId16"/>
    <p:sldId id="302" r:id="rId17"/>
    <p:sldId id="310" r:id="rId18"/>
    <p:sldId id="311" r:id="rId19"/>
    <p:sldId id="306" r:id="rId20"/>
    <p:sldId id="301" r:id="rId21"/>
    <p:sldId id="305" r:id="rId22"/>
    <p:sldId id="307" r:id="rId23"/>
    <p:sldId id="308" r:id="rId24"/>
    <p:sldId id="309" r:id="rId25"/>
    <p:sldId id="296" r:id="rId26"/>
    <p:sldId id="297" r:id="rId27"/>
    <p:sldId id="295" r:id="rId28"/>
    <p:sldId id="300" r:id="rId29"/>
    <p:sldId id="299" r:id="rId30"/>
    <p:sldId id="298" r:id="rId31"/>
    <p:sldId id="303" r:id="rId32"/>
    <p:sldId id="30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2"/>
  </p:normalViewPr>
  <p:slideViewPr>
    <p:cSldViewPr snapToGrid="0" snapToObjects="1">
      <p:cViewPr varScale="1">
        <p:scale>
          <a:sx n="95" d="100"/>
          <a:sy n="95" d="100"/>
        </p:scale>
        <p:origin x="15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03E4C-341F-E14E-950D-F7EDB29EE697}" type="datetimeFigureOut">
              <a:rPr lang="en-US" smtClean="0"/>
              <a:t>10/29/18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E27E2-C934-FF44-A11D-E765284B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88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95B6F-F9CC-344D-A086-512F9A5FA345}" type="datetimeFigureOut">
              <a:rPr lang="en-US" smtClean="0"/>
              <a:t>10/29/18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A8CBB-19A9-FD4A-9330-EAA570FA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52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z="100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In 2007 we see the first stirrings of a new kind of network – a network of Linked Open Data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8C9C8A-3559-0C43-9C7F-B24184691C51}" type="slidenum">
              <a:rPr lang="en-GB" sz="1200">
                <a:latin typeface="Calibri" charset="0"/>
              </a:rPr>
              <a:pPr eaLnBrk="1" hangingPunct="1"/>
              <a:t>14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is one example of an instantiation of the curriculum – the result of discussions</a:t>
            </a:r>
            <a:r>
              <a:rPr lang="en-GB" baseline="0" dirty="0" smtClean="0"/>
              <a:t> across the community</a:t>
            </a:r>
            <a:endParaRPr lang="en-GB" dirty="0" smtClean="0"/>
          </a:p>
          <a:p>
            <a:r>
              <a:rPr lang="en-GB" dirty="0" smtClean="0"/>
              <a:t>This major piece of work was</a:t>
            </a:r>
            <a:r>
              <a:rPr lang="en-GB" baseline="0" dirty="0" smtClean="0"/>
              <a:t> led by </a:t>
            </a:r>
            <a:r>
              <a:rPr lang="en-GB" baseline="0" dirty="0" err="1" smtClean="0"/>
              <a:t>Michalis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Vafapoulos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6963-CBC0-E349-BF3D-2DF79762445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49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8CBB-19A9-FD4A-9330-EAA570FA7E1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6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F4F-642D-CC47-AA28-7F929E90CD57}" type="datetime1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</a:t>
            </a:r>
            <a:r>
              <a:rPr lang="en-GB" dirty="0" err="1" smtClean="0"/>
              <a:t>edshare.soton.ac.uk</a:t>
            </a:r>
            <a:r>
              <a:rPr lang="en-GB" dirty="0" smtClean="0"/>
              <a:t>/17826/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2E1B-0FAE-CC4D-90F7-8B8D6CB8C0EA}" type="datetime1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</a:t>
            </a:r>
            <a:r>
              <a:rPr lang="en-GB" dirty="0" err="1" smtClean="0"/>
              <a:t>edshare.soton.ac.uk</a:t>
            </a:r>
            <a:r>
              <a:rPr lang="en-GB" dirty="0" smtClean="0"/>
              <a:t>/17826/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82CD-7CF7-F841-93D9-06A7D4A1800B}" type="datetime1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</a:t>
            </a:r>
            <a:r>
              <a:rPr lang="en-GB" dirty="0" err="1" smtClean="0"/>
              <a:t>edshare.soton.ac.uk</a:t>
            </a:r>
            <a:r>
              <a:rPr lang="en-GB" dirty="0" smtClean="0"/>
              <a:t>/17826/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7EE6-4983-F646-BAA3-EE299037FE5F}" type="datetime1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</a:t>
            </a:r>
            <a:r>
              <a:rPr lang="en-GB" dirty="0" err="1" smtClean="0"/>
              <a:t>edshare.soton.ac.uk</a:t>
            </a:r>
            <a:r>
              <a:rPr lang="en-GB" dirty="0" smtClean="0"/>
              <a:t>/17826/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2AA3-9921-2549-B45D-0C62907AF7C5}" type="datetime1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</a:t>
            </a:r>
            <a:r>
              <a:rPr lang="en-GB" dirty="0" smtClean="0"/>
              <a:t>://</a:t>
            </a:r>
            <a:r>
              <a:rPr lang="en-GB" dirty="0" err="1" smtClean="0"/>
              <a:t>edshare.soton.ac.uk</a:t>
            </a:r>
            <a:r>
              <a:rPr lang="en-GB" dirty="0" smtClean="0"/>
              <a:t>/17826/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BF34-BC6D-BA4C-883D-C43F62AE97E5}" type="datetime1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</a:t>
            </a:r>
            <a:r>
              <a:rPr lang="en-GB" dirty="0" err="1" smtClean="0"/>
              <a:t>edshare.soton.ac.uk</a:t>
            </a:r>
            <a:r>
              <a:rPr lang="en-GB" dirty="0" smtClean="0"/>
              <a:t>/17826/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4428-F92E-0742-9A52-A2F573EBE185}" type="datetime1">
              <a:rPr lang="en-GB" smtClean="0"/>
              <a:t>29/10/2018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</a:t>
            </a:r>
            <a:r>
              <a:rPr lang="en-GB" dirty="0" err="1" smtClean="0"/>
              <a:t>edshare.soton.ac.uk</a:t>
            </a:r>
            <a:r>
              <a:rPr lang="en-GB" dirty="0" smtClean="0"/>
              <a:t>/17826/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C19-E4FB-7943-8C91-C56B2A299CD1}" type="datetime1">
              <a:rPr lang="en-GB" smtClean="0"/>
              <a:t>29/10/2018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</a:t>
            </a:r>
            <a:r>
              <a:rPr lang="en-GB" dirty="0" err="1" smtClean="0"/>
              <a:t>edshare.soton.ac.uk</a:t>
            </a:r>
            <a:r>
              <a:rPr lang="en-GB" dirty="0" smtClean="0"/>
              <a:t>/17826/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46E8-CFC3-1C4F-BFCC-BB8DB050315B}" type="datetime1">
              <a:rPr lang="en-GB" smtClean="0"/>
              <a:t>29/10/2018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</a:t>
            </a:r>
            <a:r>
              <a:rPr lang="en-GB" dirty="0" err="1" smtClean="0"/>
              <a:t>edshare.soton.ac.uk</a:t>
            </a:r>
            <a:r>
              <a:rPr lang="en-GB" dirty="0" smtClean="0"/>
              <a:t>/17826/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49D-1993-D14A-BC18-565D39F4B6E9}" type="datetime1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</a:t>
            </a:r>
            <a:r>
              <a:rPr lang="en-GB" dirty="0" err="1" smtClean="0"/>
              <a:t>edshare.soton.ac.uk</a:t>
            </a:r>
            <a:r>
              <a:rPr lang="en-GB" dirty="0" smtClean="0"/>
              <a:t>/17826/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0E5-17AB-C44E-89F4-374D7B51DBDF}" type="datetime1">
              <a:rPr lang="en-GB" smtClean="0"/>
              <a:t>29/10/2018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</a:t>
            </a:r>
            <a:r>
              <a:rPr lang="en-GB" dirty="0" err="1" smtClean="0"/>
              <a:t>edshare.soton.ac.uk</a:t>
            </a:r>
            <a:r>
              <a:rPr lang="en-GB" dirty="0" smtClean="0"/>
              <a:t>/17826/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F899-780C-114B-A914-AD2D69F77C5D}" type="datetime1">
              <a:rPr lang="en-GB" smtClean="0"/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 White http://edshare.soton.ac.uk/17826/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hyperlink" Target="http://imgs.xkcd.com/comics/online_communities_small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hyperlink" Target="http://imgs.xkcd.com/comics/online_communities_small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ebscience.org/2010/wssc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groups/1115946@N24/" TargetMode="External"/><Relationship Id="rId4" Type="http://schemas.openxmlformats.org/officeDocument/2006/relationships/hyperlink" Target="http://www.informationisbeautiful.net" TargetMode="External"/><Relationship Id="rId5" Type="http://schemas.openxmlformats.org/officeDocument/2006/relationships/hyperlink" Target="http://www-958.ibm.com/%E2%80%8E" TargetMode="External"/><Relationship Id="rId6" Type="http://schemas.openxmlformats.org/officeDocument/2006/relationships/hyperlink" Target="http://www.visual-literacy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pminder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about images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Visual Literacy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07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5562600" y="6096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277866" y="2561510"/>
            <a:ext cx="2704282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929292"/>
              </a:buClr>
              <a:buFont typeface="Times" charset="0"/>
              <a:buNone/>
              <a:defRPr/>
            </a:pPr>
            <a:r>
              <a:rPr lang="en-US" sz="2400" dirty="0">
                <a:latin typeface="+mn-lt"/>
              </a:rPr>
              <a:t>Not the union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of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disciplines</a:t>
            </a:r>
          </a:p>
          <a:p>
            <a:pPr>
              <a:spcBef>
                <a:spcPct val="20000"/>
              </a:spcBef>
              <a:buClr>
                <a:srgbClr val="929292"/>
              </a:buClr>
              <a:buFont typeface="Times" charset="0"/>
              <a:buNone/>
              <a:defRPr/>
            </a:pPr>
            <a:endParaRPr lang="en-US" sz="2400" dirty="0">
              <a:latin typeface="+mn-lt"/>
            </a:endParaRPr>
          </a:p>
          <a:p>
            <a:pPr>
              <a:spcBef>
                <a:spcPct val="20000"/>
              </a:spcBef>
              <a:buClr>
                <a:srgbClr val="929292"/>
              </a:buClr>
              <a:buFont typeface="Times" charset="0"/>
              <a:buNone/>
              <a:defRPr/>
            </a:pPr>
            <a:r>
              <a:rPr lang="en-US" sz="2400" dirty="0">
                <a:latin typeface="+mn-lt"/>
              </a:rPr>
              <a:t>But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more </a:t>
            </a:r>
            <a:r>
              <a:rPr lang="en-US" sz="2400" dirty="0">
                <a:latin typeface="+mn-lt"/>
              </a:rPr>
              <a:t>than their </a:t>
            </a:r>
            <a:r>
              <a:rPr lang="en-US" sz="2400" dirty="0" smtClean="0">
                <a:latin typeface="+mn-lt"/>
              </a:rPr>
              <a:t>intersection</a:t>
            </a:r>
          </a:p>
          <a:p>
            <a:pPr>
              <a:spcBef>
                <a:spcPct val="20000"/>
              </a:spcBef>
              <a:buClr>
                <a:srgbClr val="929292"/>
              </a:buClr>
              <a:buFont typeface="Times" charset="0"/>
              <a:buNone/>
              <a:defRPr/>
            </a:pPr>
            <a:endParaRPr lang="en-US" sz="2400" dirty="0"/>
          </a:p>
          <a:p>
            <a:pPr>
              <a:spcBef>
                <a:spcPct val="20000"/>
              </a:spcBef>
              <a:buClr>
                <a:srgbClr val="929292"/>
              </a:buClr>
              <a:buFont typeface="Times" charset="0"/>
              <a:buNone/>
              <a:defRPr/>
            </a:pPr>
            <a:r>
              <a:rPr lang="en-US" sz="2400" dirty="0" smtClean="0">
                <a:latin typeface="+mn-lt"/>
              </a:rPr>
              <a:t>Applicable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in many contexts</a:t>
            </a:r>
            <a:endParaRPr lang="en-US" sz="2400" dirty="0">
              <a:latin typeface="+mn-lt"/>
            </a:endParaRPr>
          </a:p>
        </p:txBody>
      </p:sp>
      <p:pic>
        <p:nvPicPr>
          <p:cNvPr id="12292" name="Picture 7" descr="CM Cap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60198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Science and </a:t>
            </a:r>
            <a:r>
              <a:rPr lang="en-US" dirty="0" err="1" smtClean="0"/>
              <a:t>additionality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07255" y="441726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Collective intelligence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13551" y="282769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Openness of the web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58348" y="441726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Dynamics of the Web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48772" y="589338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Security, Privacy and</a:t>
            </a:r>
            <a:br>
              <a:rPr lang="en-GB" sz="1400" dirty="0" smtClean="0"/>
            </a:br>
            <a:r>
              <a:rPr lang="en-GB" sz="1400" dirty="0" smtClean="0"/>
              <a:t>Trust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279629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Inference</a:t>
            </a:r>
            <a:endParaRPr lang="en-GB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1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Content Placeholder 3" descr="CM Capture 2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99" b="-15799"/>
          <a:stretch>
            <a:fillRect/>
          </a:stretch>
        </p:blipFill>
        <p:spPr>
          <a:xfrm>
            <a:off x="133213" y="-884650"/>
            <a:ext cx="8836500" cy="855921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8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815630"/>
            <a:ext cx="1426281" cy="4148666"/>
          </a:xfrm>
        </p:spPr>
        <p:txBody>
          <a:bodyPr/>
          <a:lstStyle/>
          <a:p>
            <a:pPr algn="l"/>
            <a:r>
              <a:rPr lang="en-US" sz="2400" b="1" dirty="0">
                <a:latin typeface="Helvetica"/>
                <a:cs typeface="Helvetica"/>
              </a:rPr>
              <a:t>We</a:t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>Need</a:t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>A </a:t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>Web</a:t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>Science</a:t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>Road</a:t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>Map</a:t>
            </a:r>
            <a:r>
              <a:rPr lang="en-US" sz="4800" b="1" dirty="0">
                <a:latin typeface="Helvetica"/>
                <a:cs typeface="Helvetica"/>
              </a:rPr>
              <a:t/>
            </a:r>
            <a:br>
              <a:rPr lang="en-US" sz="4800" b="1" dirty="0">
                <a:latin typeface="Helvetica"/>
                <a:cs typeface="Helvetica"/>
              </a:rPr>
            </a:br>
            <a:endParaRPr lang="en-US" dirty="0"/>
          </a:p>
        </p:txBody>
      </p:sp>
      <p:pic>
        <p:nvPicPr>
          <p:cNvPr id="3" name="Picture 2" descr="web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68" y="0"/>
            <a:ext cx="6767031" cy="6396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96111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imgs.xkcd.com</a:t>
            </a:r>
            <a:r>
              <a:rPr lang="en-US" dirty="0">
                <a:hlinkClick r:id="rId3"/>
              </a:rPr>
              <a:t>/comics/</a:t>
            </a:r>
            <a:r>
              <a:rPr lang="en-US" dirty="0" err="1">
                <a:hlinkClick r:id="rId3"/>
              </a:rPr>
              <a:t>online_communities_small.png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7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576"/>
            <a:ext cx="2336785" cy="67504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>
                <a:cs typeface="Helvetica"/>
              </a:rPr>
              <a:t>And</a:t>
            </a:r>
            <a:br>
              <a:rPr lang="en-US" sz="2800" dirty="0" smtClean="0">
                <a:cs typeface="Helvetica"/>
              </a:rPr>
            </a:br>
            <a:r>
              <a:rPr lang="en-US" sz="2800" dirty="0" smtClean="0">
                <a:cs typeface="Helvetica"/>
              </a:rPr>
              <a:t>remember</a:t>
            </a:r>
            <a:br>
              <a:rPr lang="en-US" sz="2800" dirty="0" smtClean="0">
                <a:cs typeface="Helvetica"/>
              </a:rPr>
            </a:br>
            <a:r>
              <a:rPr lang="en-US" sz="2800" dirty="0" smtClean="0">
                <a:cs typeface="Helvetica"/>
              </a:rPr>
              <a:t>the</a:t>
            </a:r>
            <a:r>
              <a:rPr lang="en-US" sz="2800" dirty="0">
                <a:cs typeface="Helvetica"/>
              </a:rPr>
              <a:t/>
            </a:r>
            <a:br>
              <a:rPr lang="en-US" sz="2800" dirty="0">
                <a:cs typeface="Helvetica"/>
              </a:rPr>
            </a:br>
            <a:r>
              <a:rPr lang="en-US" sz="2800" dirty="0" smtClean="0">
                <a:cs typeface="Helvetica"/>
              </a:rPr>
              <a:t>Map</a:t>
            </a:r>
            <a:br>
              <a:rPr lang="en-US" sz="2800" dirty="0" smtClean="0">
                <a:cs typeface="Helvetica"/>
              </a:rPr>
            </a:br>
            <a:r>
              <a:rPr lang="en-US" sz="2800" dirty="0" smtClean="0">
                <a:cs typeface="Helvetica"/>
              </a:rPr>
              <a:t>is</a:t>
            </a:r>
            <a:br>
              <a:rPr lang="en-US" sz="2800" dirty="0" smtClean="0">
                <a:cs typeface="Helvetica"/>
              </a:rPr>
            </a:br>
            <a:r>
              <a:rPr lang="en-US" sz="2800" dirty="0" smtClean="0">
                <a:cs typeface="Helvetica"/>
              </a:rPr>
              <a:t>not</a:t>
            </a:r>
            <a:br>
              <a:rPr lang="en-US" sz="2800" dirty="0" smtClean="0">
                <a:cs typeface="Helvetica"/>
              </a:rPr>
            </a:br>
            <a:r>
              <a:rPr lang="en-US" sz="2800" dirty="0" smtClean="0">
                <a:cs typeface="Helvetica"/>
              </a:rPr>
              <a:t>the</a:t>
            </a:r>
            <a:br>
              <a:rPr lang="en-US" sz="2800" dirty="0" smtClean="0">
                <a:cs typeface="Helvetica"/>
              </a:rPr>
            </a:br>
            <a:r>
              <a:rPr lang="en-US" sz="2800" dirty="0" smtClean="0">
                <a:cs typeface="Helvetica"/>
              </a:rPr>
              <a:t>territory</a:t>
            </a:r>
            <a:r>
              <a:rPr lang="en-US" sz="2800" dirty="0">
                <a:cs typeface="Helvetica"/>
              </a:rPr>
              <a:t/>
            </a:r>
            <a:br>
              <a:rPr lang="en-US" sz="2800" dirty="0">
                <a:cs typeface="Helvetica"/>
              </a:rPr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6" name="Picture 5" descr="Screen shot 2011-04-21 at 22.5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25" y="-1"/>
            <a:ext cx="5571375" cy="6443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96111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imgs.xkcd.com</a:t>
            </a:r>
            <a:r>
              <a:rPr lang="en-US" dirty="0">
                <a:hlinkClick r:id="rId3"/>
              </a:rPr>
              <a:t>/comics/</a:t>
            </a:r>
            <a:r>
              <a:rPr lang="en-US" dirty="0" err="1">
                <a:hlinkClick r:id="rId3"/>
              </a:rPr>
              <a:t>online_communities_small.png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6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Web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emergent networks of linked data </a:t>
            </a:r>
            <a:endParaRPr lang="en-US" sz="3200" dirty="0">
              <a:solidFill>
                <a:srgbClr val="A6A6A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9388"/>
            <a:ext cx="70104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2" name="Group 16"/>
          <p:cNvGrpSpPr>
            <a:grpSpLocks/>
          </p:cNvGrpSpPr>
          <p:nvPr/>
        </p:nvGrpSpPr>
        <p:grpSpPr bwMode="auto">
          <a:xfrm>
            <a:off x="1066800" y="6461125"/>
            <a:ext cx="2741612" cy="396875"/>
            <a:chOff x="6654800" y="6464300"/>
            <a:chExt cx="2741741" cy="396677"/>
          </a:xfrm>
        </p:grpSpPr>
        <p:sp>
          <p:nvSpPr>
            <p:cNvPr id="37893" name="Text Box 55"/>
            <p:cNvSpPr txBox="1">
              <a:spLocks noChangeArrowheads="1"/>
            </p:cNvSpPr>
            <p:nvPr/>
          </p:nvSpPr>
          <p:spPr bwMode="auto">
            <a:xfrm>
              <a:off x="7704138" y="6553200"/>
              <a:ext cx="16924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Lucida Grande" charset="0"/>
                </a:rPr>
                <a:t>Richard Cyganiak</a:t>
              </a:r>
              <a:endParaRPr lang="en-US" sz="1400"/>
            </a:p>
          </p:txBody>
        </p:sp>
        <p:pic>
          <p:nvPicPr>
            <p:cNvPr id="37894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800" y="6464300"/>
              <a:ext cx="11176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30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2" y="1630810"/>
            <a:ext cx="8030640" cy="52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Web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an emergent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networks of linked data </a:t>
            </a:r>
            <a:endParaRPr lang="en-US" sz="3200" dirty="0">
              <a:solidFill>
                <a:srgbClr val="A6A6A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7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Table1WebScienceCurriculumAbbridg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2" y="0"/>
            <a:ext cx="8602337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820833" y="6534448"/>
            <a:ext cx="3323167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u="sng" dirty="0" smtClean="0">
                <a:hlinkClick r:id="rId4"/>
              </a:rPr>
              <a:t>http</a:t>
            </a:r>
            <a:r>
              <a:rPr lang="en-GB" sz="1400" u="sng" dirty="0">
                <a:hlinkClick r:id="rId4"/>
              </a:rPr>
              <a:t>://webscience.org/2010/wssc.html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1145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Visualising the data </a:t>
            </a:r>
            <a:r>
              <a:rPr lang="mr-IN" dirty="0" smtClean="0"/>
              <a:t>–</a:t>
            </a:r>
            <a:r>
              <a:rPr lang="en-GB" dirty="0" smtClean="0"/>
              <a:t> social science impact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Look at examples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80" y="1600200"/>
            <a:ext cx="3173040" cy="45259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5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62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Protocols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Citing or adapting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8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your visual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purpose of this session is to prompt you to</a:t>
            </a:r>
          </a:p>
          <a:p>
            <a:pPr lvl="1"/>
            <a:r>
              <a:rPr lang="en-US" dirty="0" smtClean="0"/>
              <a:t> review your visual literacy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result you may: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how you might communicate using visual methods</a:t>
            </a:r>
          </a:p>
          <a:p>
            <a:pPr lvl="1"/>
            <a:r>
              <a:rPr lang="en-US" dirty="0"/>
              <a:t>Develop a wider understanding of the power and use of </a:t>
            </a:r>
            <a:r>
              <a:rPr lang="en-US" dirty="0" err="1"/>
              <a:t>visualisations</a:t>
            </a:r>
            <a:endParaRPr lang="en-US" dirty="0"/>
          </a:p>
          <a:p>
            <a:pPr marL="5715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6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other people’s diagrams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Identify the source</a:t>
            </a:r>
          </a:p>
          <a:p>
            <a:r>
              <a:rPr lang="en-GB" dirty="0" smtClean="0"/>
              <a:t>Acknowledge in the figure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62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Tools for creativity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Thinking and recording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1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8" y="1600200"/>
            <a:ext cx="755882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0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96" y="1600200"/>
            <a:ext cx="640480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9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Production Pragmatics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to use?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2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 tools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  <p:pic>
        <p:nvPicPr>
          <p:cNvPr id="4" name="Picture 3" descr="Screenshot 2014-11-26 19.58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1" y="1605703"/>
            <a:ext cx="4367693" cy="3292137"/>
          </a:xfrm>
          <a:prstGeom prst="rect">
            <a:avLst/>
          </a:prstGeom>
        </p:spPr>
      </p:pic>
      <p:pic>
        <p:nvPicPr>
          <p:cNvPr id="5" name="Picture 4" descr="Screenshot 2014-11-26 19.58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14" y="5170593"/>
            <a:ext cx="4953000" cy="92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1860" y="1773573"/>
            <a:ext cx="17444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much do you know about the tools you use?</a:t>
            </a:r>
          </a:p>
          <a:p>
            <a:endParaRPr lang="en-GB" dirty="0"/>
          </a:p>
          <a:p>
            <a:r>
              <a:rPr lang="en-GB" dirty="0" smtClean="0"/>
              <a:t>DEMO?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55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Templates and objects</a:t>
            </a:r>
            <a:endParaRPr lang="en-GB" dirty="0"/>
          </a:p>
        </p:txBody>
      </p:sp>
      <p:pic>
        <p:nvPicPr>
          <p:cNvPr id="7" name="Content Placeholder 6" descr="Screenshot 2014-11-26 20.03.49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0" r="-15230"/>
          <a:stretch>
            <a:fillRect/>
          </a:stretch>
        </p:blipFill>
        <p:spPr/>
      </p:pic>
      <p:pic>
        <p:nvPicPr>
          <p:cNvPr id="9" name="Content Placeholder 8" descr="Screenshot 2014-11-26 20.05.37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1" r="-5081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52366" y="6126163"/>
            <a:ext cx="324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all will be useful or relevant!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0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(free) tools</a:t>
            </a:r>
            <a:endParaRPr lang="en-GB" dirty="0"/>
          </a:p>
        </p:txBody>
      </p:sp>
      <p:pic>
        <p:nvPicPr>
          <p:cNvPr id="5" name="Content Placeholder 4" descr="Screenshot 2014-11-26 19.55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58" r="-16558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09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Visualisations can make order and save words</a:t>
            </a:r>
          </a:p>
          <a:p>
            <a:r>
              <a:rPr lang="en-GB" dirty="0" smtClean="0"/>
              <a:t>Visualisation can help creativity</a:t>
            </a:r>
          </a:p>
          <a:p>
            <a:r>
              <a:rPr lang="en-GB" dirty="0" smtClean="0"/>
              <a:t>It can be good to get away from the computer</a:t>
            </a:r>
          </a:p>
          <a:p>
            <a:r>
              <a:rPr lang="en-GB" dirty="0" smtClean="0"/>
              <a:t>You can always photograph a sketch or set of post-its</a:t>
            </a:r>
          </a:p>
          <a:p>
            <a:endParaRPr lang="en-GB" dirty="0"/>
          </a:p>
        </p:txBody>
      </p:sp>
      <p:pic>
        <p:nvPicPr>
          <p:cNvPr id="7" name="Content Placeholder 6" descr="web-guide-brainstor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2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and how visuals can be useful?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tool for thinking</a:t>
            </a:r>
          </a:p>
          <a:p>
            <a:r>
              <a:rPr lang="en-GB" dirty="0" smtClean="0"/>
              <a:t>Create a table or draw a diagram</a:t>
            </a:r>
          </a:p>
          <a:p>
            <a:r>
              <a:rPr lang="en-GB" dirty="0" smtClean="0"/>
              <a:t>You can then systematically explain the diagram in the text</a:t>
            </a:r>
          </a:p>
          <a:p>
            <a:r>
              <a:rPr lang="en-GB" dirty="0" smtClean="0"/>
              <a:t>Use a series of diagrams to explain building ideas or evolving understandings/designs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5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How many different visualisation methods can you name?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Think, pair, share</a:t>
            </a:r>
          </a:p>
          <a:p>
            <a:r>
              <a:rPr lang="en-GB" dirty="0" smtClean="0"/>
              <a:t>Start you list individually</a:t>
            </a:r>
          </a:p>
          <a:p>
            <a:r>
              <a:rPr lang="en-GB" dirty="0" smtClean="0"/>
              <a:t>Then pair and discuss</a:t>
            </a:r>
          </a:p>
          <a:p>
            <a:r>
              <a:rPr lang="en-GB" dirty="0" smtClean="0"/>
              <a:t>Then feedback to class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4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 to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might you use?</a:t>
            </a:r>
          </a:p>
          <a:p>
            <a:r>
              <a:rPr lang="en-GB" dirty="0" smtClean="0"/>
              <a:t>What tools?</a:t>
            </a:r>
          </a:p>
          <a:p>
            <a:r>
              <a:rPr lang="en-GB" dirty="0" smtClean="0"/>
              <a:t>How might you use them?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7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Visual Literacy Mendeley Group</a:t>
            </a:r>
          </a:p>
          <a:p>
            <a:r>
              <a:rPr lang="en-GB" dirty="0"/>
              <a:t>http://www.mendeley.com/groups/3963921/</a:t>
            </a:r>
            <a:r>
              <a:rPr lang="en-GB" dirty="0" err="1"/>
              <a:t>visualliteracy</a:t>
            </a:r>
            <a:r>
              <a:rPr lang="en-GB" dirty="0"/>
              <a:t>/papers/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  <p:pic>
        <p:nvPicPr>
          <p:cNvPr id="5" name="Picture 4" descr="Screenshot 2014-11-26 20.29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38" y="2844363"/>
            <a:ext cx="4338462" cy="387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0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Browsing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GapMinder</a:t>
            </a:r>
            <a:r>
              <a:rPr lang="en-GB" sz="2800" dirty="0"/>
              <a:t>: </a:t>
            </a:r>
            <a:r>
              <a:rPr lang="en-GB" sz="2800" u="sng" dirty="0">
                <a:hlinkClick r:id="rId2"/>
              </a:rPr>
              <a:t>http://www.gapminder.org</a:t>
            </a:r>
            <a:endParaRPr lang="en-GB" sz="2800" dirty="0"/>
          </a:p>
          <a:p>
            <a:r>
              <a:rPr lang="en-GB" sz="2800" dirty="0"/>
              <a:t>Guardian Data Store Flickr Group </a:t>
            </a:r>
            <a:r>
              <a:rPr lang="en-GB" sz="2800" u="sng" dirty="0">
                <a:hlinkClick r:id="rId3"/>
              </a:rPr>
              <a:t>http://www.flickr.com/groups/1115946@N24/</a:t>
            </a:r>
            <a:endParaRPr lang="en-GB" sz="2800" dirty="0"/>
          </a:p>
          <a:p>
            <a:r>
              <a:rPr lang="en-GB" sz="2800" dirty="0"/>
              <a:t>Information Is Beautiful </a:t>
            </a:r>
            <a:r>
              <a:rPr lang="en-GB" sz="2800" u="sng" dirty="0">
                <a:hlinkClick r:id="rId4"/>
              </a:rPr>
              <a:t>http://www.informationisbeautiful.net</a:t>
            </a:r>
            <a:endParaRPr lang="en-GB" sz="2800" dirty="0"/>
          </a:p>
          <a:p>
            <a:r>
              <a:rPr lang="en-GB" sz="2800" dirty="0"/>
              <a:t>Many Eyes: </a:t>
            </a:r>
            <a:r>
              <a:rPr lang="en-GB" sz="2800" u="sng" dirty="0">
                <a:hlinkClick r:id="rId5"/>
              </a:rPr>
              <a:t>http://www-958.ibm.com/‎</a:t>
            </a:r>
            <a:endParaRPr lang="en-GB" sz="2800" dirty="0"/>
          </a:p>
          <a:p>
            <a:r>
              <a:rPr lang="en-GB" sz="2800" dirty="0"/>
              <a:t>Visual-Literacy: </a:t>
            </a:r>
            <a:r>
              <a:rPr lang="en-GB" sz="2800" u="sng" dirty="0">
                <a:hlinkClick r:id="rId6"/>
              </a:rPr>
              <a:t>http://www.visual-literacy.org/</a:t>
            </a:r>
            <a:endParaRPr lang="en-GB" sz="28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  <p:pic>
        <p:nvPicPr>
          <p:cNvPr id="6" name="Picture 5" descr="PeriodicTableofVisualisationMetho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Visual-</a:t>
            </a:r>
            <a:r>
              <a:rPr lang="en-GB" dirty="0" err="1" smtClean="0"/>
              <a:t>literacy.org</a:t>
            </a:r>
            <a:endParaRPr lang="en-GB" dirty="0"/>
          </a:p>
        </p:txBody>
      </p:sp>
      <p:pic>
        <p:nvPicPr>
          <p:cNvPr id="7" name="Content Placeholder 6" descr="Screenshot 2014-11-26 18.56.48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7" r="-6047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Q </a:t>
            </a:r>
          </a:p>
          <a:p>
            <a:r>
              <a:rPr lang="en-GB" dirty="0"/>
              <a:t>Look though the periodic table, which methods would you like to see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Follow work in progress</a:t>
            </a:r>
          </a:p>
          <a:p>
            <a:r>
              <a:rPr lang="en-GB" dirty="0" smtClean="0"/>
              <a:t>Use the periodic table in an interactive method to learn about the different methods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011304"/>
            <a:ext cx="9144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http://</a:t>
            </a:r>
            <a:r>
              <a:rPr lang="en-GB" dirty="0" err="1"/>
              <a:t>www.visual-literacy.org</a:t>
            </a:r>
            <a:r>
              <a:rPr lang="en-GB" dirty="0"/>
              <a:t>/pages/</a:t>
            </a:r>
            <a:r>
              <a:rPr lang="en-GB" dirty="0" err="1"/>
              <a:t>documents.htm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88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  <p:pic>
        <p:nvPicPr>
          <p:cNvPr id="3" name="Picture 2" descr="Map-large cop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0"/>
            <a:ext cx="8130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7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Classic Diagrams from Web SCIENCE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Images you might know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5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  <p:pic>
        <p:nvPicPr>
          <p:cNvPr id="4" name="Picture 6" descr="CM Cap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65" y="1"/>
            <a:ext cx="50335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94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http://edshare.soton.ac.uk/17826/</a:t>
            </a:r>
            <a:endParaRPr lang="en-GB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0" y="0"/>
            <a:ext cx="7668202" cy="647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67608" y="6488668"/>
            <a:ext cx="226502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TBL’s:  Two magic’s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60888" y="6486073"/>
            <a:ext cx="92048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Berners-Lee, T. 2007 The Process of Designing Things in a Very Large Space</a:t>
            </a:r>
          </a:p>
        </p:txBody>
      </p:sp>
    </p:spTree>
    <p:extLst>
      <p:ext uri="{BB962C8B-B14F-4D97-AF65-F5344CB8AC3E}">
        <p14:creationId xmlns:p14="http://schemas.microsoft.com/office/powerpoint/2010/main" val="342308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699</TotalTime>
  <Words>631</Words>
  <Application>Microsoft Macintosh PowerPoint</Application>
  <PresentationFormat>On-screen Show (4:3)</PresentationFormat>
  <Paragraphs>124</Paragraphs>
  <Slides>32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Calibri</vt:lpstr>
      <vt:lpstr>Helvetica</vt:lpstr>
      <vt:lpstr>Lucida Grande</vt:lpstr>
      <vt:lpstr>Lucida Sans</vt:lpstr>
      <vt:lpstr>Mangal</vt:lpstr>
      <vt:lpstr>ＭＳ Ｐゴシック</vt:lpstr>
      <vt:lpstr>Times</vt:lpstr>
      <vt:lpstr>Arial</vt:lpstr>
      <vt:lpstr>Black</vt:lpstr>
      <vt:lpstr>Thinking about images</vt:lpstr>
      <vt:lpstr>Think about your visual literacy</vt:lpstr>
      <vt:lpstr>Question</vt:lpstr>
      <vt:lpstr>PowerPoint Presentation</vt:lpstr>
      <vt:lpstr>Visual-literacy.org</vt:lpstr>
      <vt:lpstr>PowerPoint Presentation</vt:lpstr>
      <vt:lpstr>Classic Diagrams from Web SCIENCE</vt:lpstr>
      <vt:lpstr>PowerPoint Presentation</vt:lpstr>
      <vt:lpstr>PowerPoint Presentation</vt:lpstr>
      <vt:lpstr>Web Science and additionality</vt:lpstr>
      <vt:lpstr>PowerPoint Presentation</vt:lpstr>
      <vt:lpstr>We Need A  Web Science Road Map </vt:lpstr>
      <vt:lpstr>And remember the Map is not the territory  </vt:lpstr>
      <vt:lpstr>The Web  emergent networks of linked data </vt:lpstr>
      <vt:lpstr>The Web  an emergent networks of linked data </vt:lpstr>
      <vt:lpstr>PowerPoint Presentation</vt:lpstr>
      <vt:lpstr>Visualising the data – social science impact</vt:lpstr>
      <vt:lpstr>Explore tools</vt:lpstr>
      <vt:lpstr>Protocols</vt:lpstr>
      <vt:lpstr>Using other people’s diagrams</vt:lpstr>
      <vt:lpstr>Tools for creativity</vt:lpstr>
      <vt:lpstr>PowerPoint Presentation</vt:lpstr>
      <vt:lpstr>PowerPoint Presentation</vt:lpstr>
      <vt:lpstr>Production Pragmatics</vt:lpstr>
      <vt:lpstr>Office tools</vt:lpstr>
      <vt:lpstr>Templates and objects</vt:lpstr>
      <vt:lpstr>Simple (free) tools</vt:lpstr>
      <vt:lpstr>Remember…</vt:lpstr>
      <vt:lpstr>Why and how visuals can be useful?</vt:lpstr>
      <vt:lpstr>Over to you</vt:lpstr>
      <vt:lpstr>references</vt:lpstr>
      <vt:lpstr>Further Browsing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 White</cp:lastModifiedBy>
  <cp:revision>48</cp:revision>
  <cp:lastPrinted>2014-10-02T10:48:42Z</cp:lastPrinted>
  <dcterms:created xsi:type="dcterms:W3CDTF">2014-10-02T10:46:20Z</dcterms:created>
  <dcterms:modified xsi:type="dcterms:W3CDTF">2018-10-29T10:10:28Z</dcterms:modified>
</cp:coreProperties>
</file>