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7"/>
  </p:notesMasterIdLst>
  <p:sldIdLst>
    <p:sldId id="259" r:id="rId9"/>
    <p:sldId id="257" r:id="rId10"/>
    <p:sldId id="287" r:id="rId11"/>
    <p:sldId id="288" r:id="rId12"/>
    <p:sldId id="301" r:id="rId13"/>
    <p:sldId id="289" r:id="rId14"/>
    <p:sldId id="302" r:id="rId15"/>
    <p:sldId id="290" r:id="rId16"/>
    <p:sldId id="299" r:id="rId17"/>
    <p:sldId id="303" r:id="rId18"/>
    <p:sldId id="300" r:id="rId19"/>
    <p:sldId id="286" r:id="rId20"/>
    <p:sldId id="260" r:id="rId21"/>
    <p:sldId id="261" r:id="rId22"/>
    <p:sldId id="262" r:id="rId23"/>
    <p:sldId id="263" r:id="rId24"/>
    <p:sldId id="264" r:id="rId25"/>
    <p:sldId id="268" r:id="rId26"/>
    <p:sldId id="281" r:id="rId27"/>
    <p:sldId id="258" r:id="rId28"/>
    <p:sldId id="278" r:id="rId29"/>
    <p:sldId id="276" r:id="rId30"/>
    <p:sldId id="277" r:id="rId31"/>
    <p:sldId id="274" r:id="rId32"/>
    <p:sldId id="275" r:id="rId33"/>
    <p:sldId id="279" r:id="rId34"/>
    <p:sldId id="280" r:id="rId35"/>
    <p:sldId id="282" r:id="rId36"/>
    <p:sldId id="270" r:id="rId37"/>
    <p:sldId id="273" r:id="rId38"/>
    <p:sldId id="269" r:id="rId39"/>
    <p:sldId id="272" r:id="rId40"/>
    <p:sldId id="285" r:id="rId41"/>
    <p:sldId id="284" r:id="rId42"/>
    <p:sldId id="271" r:id="rId43"/>
    <p:sldId id="265" r:id="rId44"/>
    <p:sldId id="266" r:id="rId45"/>
    <p:sldId id="26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4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0"/>
    <p:restoredTop sz="94709"/>
  </p:normalViewPr>
  <p:slideViewPr>
    <p:cSldViewPr snapToGrid="0" snapToObjects="1" showGuides="1">
      <p:cViewPr>
        <p:scale>
          <a:sx n="101" d="100"/>
          <a:sy n="101" d="100"/>
        </p:scale>
        <p:origin x="1000" y="2144"/>
      </p:cViewPr>
      <p:guideLst>
        <p:guide orient="horz" pos="3521"/>
        <p:guide pos="44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2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23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95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05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824553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533884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7730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23/10/2018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7" r:id="rId4"/>
    <p:sldLayoutId id="2147483728" r:id="rId5"/>
    <p:sldLayoutId id="21474837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5AC3-B546-1A4A-896B-CA8FE6A6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9FE5-A92E-084D-86E7-7E572C2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&lt;!DOCTYPE html&gt;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&lt;html&gt;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&lt;head&gt;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&lt;/head&gt;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&lt;body&gt;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&lt;</a:t>
            </a:r>
            <a:r>
              <a:rPr lang="en-GB" dirty="0" err="1">
                <a:latin typeface="Lucida Console" panose="020B0609040504020204" pitchFamily="49" charset="0"/>
              </a:rPr>
              <a:t>img</a:t>
            </a:r>
            <a:r>
              <a:rPr lang="en-GB" dirty="0">
                <a:latin typeface="Lucida Console" panose="020B0609040504020204" pitchFamily="49" charset="0"/>
              </a:rPr>
              <a:t> style=“float: left”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 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=“</a:t>
            </a:r>
            <a:r>
              <a:rPr lang="en-GB" dirty="0" err="1">
                <a:latin typeface="Lucida Console" panose="020B0609040504020204" pitchFamily="49" charset="0"/>
              </a:rPr>
              <a:t>kitten.jpg</a:t>
            </a:r>
            <a:r>
              <a:rPr lang="en-GB" dirty="0">
                <a:latin typeface="Lucida Console" panose="020B0609040504020204" pitchFamily="49" charset="0"/>
              </a:rPr>
              <a:t>”/&gt;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&lt;p&gt;Lorem ipsum </a:t>
            </a:r>
            <a:r>
              <a:rPr lang="en-GB" dirty="0" err="1">
                <a:latin typeface="Lucida Console" panose="020B0609040504020204" pitchFamily="49" charset="0"/>
              </a:rPr>
              <a:t>dolor</a:t>
            </a:r>
            <a:r>
              <a:rPr lang="en-GB" dirty="0">
                <a:latin typeface="Lucida Console" panose="020B0609040504020204" pitchFamily="49" charset="0"/>
              </a:rPr>
              <a:t> sit </a:t>
            </a:r>
            <a:r>
              <a:rPr lang="en-GB" dirty="0" err="1">
                <a:latin typeface="Lucida Console" panose="020B0609040504020204" pitchFamily="49" charset="0"/>
              </a:rPr>
              <a:t>amet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</a:t>
            </a:r>
            <a:r>
              <a:rPr lang="en-GB" dirty="0" err="1">
                <a:latin typeface="Lucida Console" panose="020B0609040504020204" pitchFamily="49" charset="0"/>
              </a:rPr>
              <a:t>consectetur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adipiscing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</a:t>
            </a:r>
            <a:r>
              <a:rPr lang="en-GB" dirty="0" err="1">
                <a:latin typeface="Lucida Console" panose="020B0609040504020204" pitchFamily="49" charset="0"/>
              </a:rPr>
              <a:t>elit</a:t>
            </a:r>
            <a:r>
              <a:rPr lang="en-GB" dirty="0">
                <a:latin typeface="Lucida Console" panose="020B0609040504020204" pitchFamily="49" charset="0"/>
              </a:rPr>
              <a:t>. Cras et </a:t>
            </a:r>
            <a:r>
              <a:rPr lang="en-GB" dirty="0" err="1">
                <a:latin typeface="Lucida Console" panose="020B0609040504020204" pitchFamily="49" charset="0"/>
              </a:rPr>
              <a:t>feugiat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lorem [...]&lt;/p&gt;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&lt;/body&gt;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73FB0-03F1-054B-810F-B97F4ECE6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81C2E-EC3B-5941-A69B-27987B65611A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		Lorem ipsum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		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, 			</a:t>
            </a:r>
            <a:r>
              <a:rPr lang="en-GB" dirty="0" err="1">
                <a:solidFill>
                  <a:schemeClr val="tx1"/>
                </a:solidFill>
              </a:rPr>
              <a:t>consectetur</a:t>
            </a:r>
            <a:r>
              <a:rPr lang="en-GB" dirty="0">
                <a:solidFill>
                  <a:schemeClr val="tx1"/>
                </a:solidFill>
              </a:rPr>
              <a:t> 			</a:t>
            </a:r>
            <a:r>
              <a:rPr lang="en-GB" dirty="0" err="1">
                <a:solidFill>
                  <a:schemeClr val="tx1"/>
                </a:solidFill>
              </a:rPr>
              <a:t>adipiscing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elit</a:t>
            </a:r>
            <a:r>
              <a:rPr lang="en-GB" dirty="0">
                <a:solidFill>
                  <a:schemeClr val="tx1"/>
                </a:solidFill>
              </a:rPr>
              <a:t>. Cras 		et </a:t>
            </a:r>
            <a:r>
              <a:rPr lang="en-GB" dirty="0" err="1">
                <a:solidFill>
                  <a:schemeClr val="tx1"/>
                </a:solidFill>
              </a:rPr>
              <a:t>feugiat</a:t>
            </a:r>
            <a:r>
              <a:rPr lang="en-GB" dirty="0">
                <a:solidFill>
                  <a:schemeClr val="tx1"/>
                </a:solidFill>
              </a:rPr>
              <a:t> lorem. 		</a:t>
            </a:r>
            <a:r>
              <a:rPr lang="en-GB" dirty="0" err="1">
                <a:solidFill>
                  <a:schemeClr val="tx1"/>
                </a:solidFill>
              </a:rPr>
              <a:t>Fusce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congue</a:t>
            </a:r>
            <a:r>
              <a:rPr lang="en-GB" dirty="0">
                <a:solidFill>
                  <a:schemeClr val="tx1"/>
                </a:solidFill>
              </a:rPr>
              <a:t> 			lacinia ante ac 			</a:t>
            </a:r>
            <a:r>
              <a:rPr lang="en-GB" dirty="0" err="1">
                <a:solidFill>
                  <a:schemeClr val="tx1"/>
                </a:solidFill>
              </a:rPr>
              <a:t>tincidunt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Donec</a:t>
            </a:r>
            <a:r>
              <a:rPr lang="en-GB" dirty="0">
                <a:solidFill>
                  <a:schemeClr val="tx1"/>
                </a:solidFill>
              </a:rPr>
              <a:t> et 		</a:t>
            </a:r>
            <a:r>
              <a:rPr lang="en-GB" dirty="0" err="1">
                <a:solidFill>
                  <a:schemeClr val="tx1"/>
                </a:solidFill>
              </a:rPr>
              <a:t>metus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orci</a:t>
            </a:r>
            <a:r>
              <a:rPr lang="en-GB" dirty="0">
                <a:solidFill>
                  <a:schemeClr val="tx1"/>
                </a:solidFill>
              </a:rPr>
              <a:t> dictum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. Nam </a:t>
            </a:r>
            <a:r>
              <a:rPr lang="en-GB" dirty="0" err="1">
                <a:solidFill>
                  <a:schemeClr val="tx1"/>
                </a:solidFill>
              </a:rPr>
              <a:t>malesuada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, ac </a:t>
            </a:r>
            <a:r>
              <a:rPr lang="en-GB" dirty="0" err="1">
                <a:solidFill>
                  <a:schemeClr val="tx1"/>
                </a:solidFill>
              </a:rPr>
              <a:t>volutpat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commodo</a:t>
            </a:r>
            <a:r>
              <a:rPr lang="en-GB" dirty="0">
                <a:solidFill>
                  <a:schemeClr val="tx1"/>
                </a:solidFill>
              </a:rPr>
              <a:t> lacinia.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vitae </a:t>
            </a:r>
            <a:r>
              <a:rPr lang="en-GB" dirty="0" err="1">
                <a:solidFill>
                  <a:schemeClr val="tx1"/>
                </a:solidFill>
              </a:rPr>
              <a:t>nulla</a:t>
            </a:r>
            <a:r>
              <a:rPr lang="en-GB" dirty="0">
                <a:solidFill>
                  <a:schemeClr val="tx1"/>
                </a:solidFill>
              </a:rPr>
              <a:t> nisi. Ut </a:t>
            </a:r>
            <a:r>
              <a:rPr lang="en-GB" dirty="0" err="1">
                <a:solidFill>
                  <a:schemeClr val="tx1"/>
                </a:solidFill>
              </a:rPr>
              <a:t>dignissim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pellentesque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vel</a:t>
            </a:r>
            <a:r>
              <a:rPr lang="en-GB" dirty="0">
                <a:solidFill>
                  <a:schemeClr val="tx1"/>
                </a:solidFill>
              </a:rPr>
              <a:t> maximus. </a:t>
            </a:r>
            <a:r>
              <a:rPr lang="en-GB" dirty="0" err="1">
                <a:solidFill>
                  <a:schemeClr val="tx1"/>
                </a:solidFill>
              </a:rPr>
              <a:t>Phasellus</a:t>
            </a:r>
            <a:r>
              <a:rPr lang="en-GB" dirty="0">
                <a:solidFill>
                  <a:schemeClr val="tx1"/>
                </a:solidFill>
              </a:rPr>
              <a:t> vestibulum </a:t>
            </a:r>
            <a:r>
              <a:rPr lang="en-GB" dirty="0" err="1">
                <a:solidFill>
                  <a:schemeClr val="tx1"/>
                </a:solidFill>
              </a:rPr>
              <a:t>quam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sollicitudin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egestas</a:t>
            </a:r>
            <a:r>
              <a:rPr lang="en-GB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6054-BEC8-3546-8ED2-9FDDCBF8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45" y="2006601"/>
            <a:ext cx="1644794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2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1200-B33C-2948-BD61-A38FE765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82646-AB8D-D54C-9254-ED963135EA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Elements can be positioned outside the normal flow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static</a:t>
            </a:r>
          </a:p>
          <a:p>
            <a:pPr lvl="1"/>
            <a:r>
              <a:rPr lang="en-GB" dirty="0"/>
              <a:t>Normal flow applies to element box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relative</a:t>
            </a:r>
          </a:p>
          <a:p>
            <a:pPr lvl="1"/>
            <a:r>
              <a:rPr lang="en-GB" dirty="0"/>
              <a:t>Box is displaced relative to its normal (static) position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absolute</a:t>
            </a:r>
          </a:p>
          <a:p>
            <a:pPr lvl="1"/>
            <a:r>
              <a:rPr lang="en-GB" dirty="0"/>
              <a:t>Box is positioned relative to its containing box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fixed</a:t>
            </a:r>
          </a:p>
          <a:p>
            <a:pPr lvl="1"/>
            <a:r>
              <a:rPr lang="en-GB" dirty="0"/>
              <a:t>Box is positioned relative to the viewport (screen) or page</a:t>
            </a:r>
          </a:p>
          <a:p>
            <a:pPr lvl="1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76FB0-EAF4-3847-B676-6D93BD4109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top: right: bottom: left:</a:t>
            </a:r>
          </a:p>
          <a:p>
            <a:pPr lvl="1"/>
            <a:r>
              <a:rPr lang="en-GB" dirty="0"/>
              <a:t>Used to specify offsets for use with the relative, absolute and fixed positioning schemes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0033F2-C9F2-B640-8E80-7ED19D9B03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83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D098-C062-4D40-9198-159049C2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eXtensible</a:t>
            </a:r>
            <a:r>
              <a:rPr lang="en-GB" dirty="0"/>
              <a:t> Stylesheet Language</a:t>
            </a:r>
          </a:p>
        </p:txBody>
      </p:sp>
    </p:spTree>
    <p:extLst>
      <p:ext uri="{BB962C8B-B14F-4D97-AF65-F5344CB8AC3E}">
        <p14:creationId xmlns:p14="http://schemas.microsoft.com/office/powerpoint/2010/main" val="148065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do you maintain different versions of a document for presentation on different systems that:</a:t>
            </a:r>
          </a:p>
          <a:p>
            <a:pPr lvl="1"/>
            <a:r>
              <a:rPr lang="en-GB" dirty="0"/>
              <a:t>Have different presentation characteristics (screen size, </a:t>
            </a:r>
            <a:r>
              <a:rPr lang="en-GB" dirty="0" err="1"/>
              <a:t>etc</a:t>
            </a:r>
            <a:r>
              <a:rPr lang="en-GB" dirty="0"/>
              <a:t>)?</a:t>
            </a:r>
          </a:p>
          <a:p>
            <a:pPr lvl="1"/>
            <a:r>
              <a:rPr lang="en-GB" dirty="0"/>
              <a:t>Require different document formats?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XSL is a family of XML-based technologies designed to address this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AFA7F-2902-B547-9F54-6E4B3EF9F4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38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eXtensible</a:t>
            </a:r>
            <a:r>
              <a:rPr lang="en-GB" dirty="0"/>
              <a:t> Stylesheet Language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XSL Transformations (XSLT)</a:t>
            </a:r>
          </a:p>
          <a:p>
            <a:pPr lvl="1"/>
            <a:r>
              <a:rPr lang="en-GB" dirty="0"/>
              <a:t>XML-based language for describing transformations from one XML-based language to another</a:t>
            </a:r>
          </a:p>
          <a:p>
            <a:pPr marL="0" indent="0">
              <a:buNone/>
            </a:pPr>
            <a:r>
              <a:rPr lang="en-GB" dirty="0"/>
              <a:t>XML Path Language (XPath)</a:t>
            </a:r>
          </a:p>
          <a:p>
            <a:pPr lvl="1"/>
            <a:r>
              <a:rPr lang="en-GB" dirty="0"/>
              <a:t>Language for referring to parts of an XML document</a:t>
            </a:r>
          </a:p>
          <a:p>
            <a:pPr marL="0" indent="0">
              <a:buNone/>
            </a:pPr>
            <a:r>
              <a:rPr lang="en-GB" dirty="0"/>
              <a:t>XSL Formatting Objects (XSL-FO)</a:t>
            </a:r>
          </a:p>
          <a:p>
            <a:pPr lvl="1"/>
            <a:r>
              <a:rPr lang="en-GB" dirty="0"/>
              <a:t>XML vocabulary for specifying formatting semantics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B4417-07DB-B648-9146-70056FC05D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8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XML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C7FE2-B807-F349-9FA0-F9E17BE14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ocument 3"/>
          <p:cNvSpPr/>
          <p:nvPr/>
        </p:nvSpPr>
        <p:spPr bwMode="auto">
          <a:xfrm>
            <a:off x="3193312" y="342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source document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7605824" y="459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7605824" y="342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9" name="Document 8"/>
          <p:cNvSpPr/>
          <p:nvPr/>
        </p:nvSpPr>
        <p:spPr bwMode="auto">
          <a:xfrm>
            <a:off x="7605824" y="225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67559" y="3429002"/>
            <a:ext cx="1095880" cy="1079997"/>
            <a:chOff x="3525422" y="4436063"/>
            <a:chExt cx="1278527" cy="125999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525422" y="4436063"/>
              <a:ext cx="1278527" cy="1259996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42" y="4520673"/>
              <a:ext cx="1115498" cy="1115499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5" name="Straight Arrow Connector 14"/>
          <p:cNvCxnSpPr>
            <a:cxnSpLocks/>
            <a:stCxn id="4" idx="3"/>
            <a:endCxn id="11" idx="1"/>
          </p:cNvCxnSpPr>
          <p:nvPr/>
        </p:nvCxnSpPr>
        <p:spPr bwMode="auto">
          <a:xfrm>
            <a:off x="3913312" y="3969000"/>
            <a:ext cx="1554247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cxnSpLocks/>
            <a:stCxn id="11" idx="3"/>
            <a:endCxn id="9" idx="1"/>
          </p:cNvCxnSpPr>
          <p:nvPr/>
        </p:nvCxnSpPr>
        <p:spPr bwMode="auto">
          <a:xfrm flipV="1">
            <a:off x="6563439" y="2799000"/>
            <a:ext cx="1042385" cy="11700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cxnSpLocks/>
            <a:stCxn id="11" idx="3"/>
            <a:endCxn id="8" idx="1"/>
          </p:cNvCxnSpPr>
          <p:nvPr/>
        </p:nvCxnSpPr>
        <p:spPr bwMode="auto">
          <a:xfrm flipV="1">
            <a:off x="6563439" y="3969000"/>
            <a:ext cx="104238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cxnSpLocks/>
            <a:stCxn id="11" idx="3"/>
            <a:endCxn id="7" idx="1"/>
          </p:cNvCxnSpPr>
          <p:nvPr/>
        </p:nvCxnSpPr>
        <p:spPr bwMode="auto">
          <a:xfrm>
            <a:off x="6563439" y="3969001"/>
            <a:ext cx="1042385" cy="1169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106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processing in theory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7E57-C11B-A443-9010-5AF0C0F854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2108595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19520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3922297" y="5101566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data.xsl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Document 10"/>
          <p:cNvSpPr/>
          <p:nvPr/>
        </p:nvSpPr>
        <p:spPr bwMode="auto">
          <a:xfrm>
            <a:off x="5736000" y="3444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FO.xml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Document 11"/>
          <p:cNvSpPr/>
          <p:nvPr/>
        </p:nvSpPr>
        <p:spPr bwMode="auto">
          <a:xfrm>
            <a:off x="7549701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FO.dtd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2297" y="3444046"/>
            <a:ext cx="1080002" cy="1079996"/>
            <a:chOff x="2697988" y="4447047"/>
            <a:chExt cx="1080002" cy="1079996"/>
          </a:xfrm>
        </p:grpSpPr>
        <p:grpSp>
          <p:nvGrpSpPr>
            <p:cNvPr id="10" name="Group 9"/>
            <p:cNvGrpSpPr/>
            <p:nvPr/>
          </p:nvGrpSpPr>
          <p:grpSpPr>
            <a:xfrm>
              <a:off x="2697988" y="4447047"/>
              <a:ext cx="1080000" cy="1079996"/>
              <a:chOff x="2697987" y="4447046"/>
              <a:chExt cx="1260000" cy="1259995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2697987" y="4447046"/>
                <a:ext cx="1260000" cy="1259995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XSL</a:t>
              </a:r>
              <a:endParaRPr lang="en-GB" sz="1600" dirty="0"/>
            </a:p>
            <a:p>
              <a:pPr algn="ctr"/>
              <a:r>
                <a:rPr lang="en-GB" sz="1600" dirty="0"/>
                <a:t>Transform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69700" y="3450038"/>
            <a:ext cx="1080003" cy="1074003"/>
            <a:chOff x="2697987" y="4447047"/>
            <a:chExt cx="1080003" cy="1074003"/>
          </a:xfrm>
        </p:grpSpPr>
        <p:grpSp>
          <p:nvGrpSpPr>
            <p:cNvPr id="16" name="Group 15"/>
            <p:cNvGrpSpPr/>
            <p:nvPr/>
          </p:nvGrpSpPr>
          <p:grpSpPr>
            <a:xfrm>
              <a:off x="2697987" y="4447047"/>
              <a:ext cx="1079979" cy="1074003"/>
              <a:chOff x="2697987" y="4447045"/>
              <a:chExt cx="1259976" cy="1253003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2697987" y="4447045"/>
                <a:ext cx="1259976" cy="125300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 dirty="0"/>
                <a:t>XSL</a:t>
              </a:r>
            </a:p>
            <a:p>
              <a:pPr algn="ctr"/>
              <a:r>
                <a:rPr lang="en-GB" sz="1600" dirty="0"/>
                <a:t>Formatting</a:t>
              </a:r>
            </a:p>
          </p:txBody>
        </p:sp>
      </p:grpSp>
      <p:sp>
        <p:nvSpPr>
          <p:cNvPr id="20" name="Document 19"/>
          <p:cNvSpPr/>
          <p:nvPr/>
        </p:nvSpPr>
        <p:spPr bwMode="auto">
          <a:xfrm>
            <a:off x="9363404" y="468155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1" name="Document 20"/>
          <p:cNvSpPr/>
          <p:nvPr/>
        </p:nvSpPr>
        <p:spPr bwMode="auto">
          <a:xfrm>
            <a:off x="9363404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22" name="Document 21"/>
          <p:cNvSpPr/>
          <p:nvPr/>
        </p:nvSpPr>
        <p:spPr bwMode="auto">
          <a:xfrm>
            <a:off x="9363404" y="2206532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cxnSp>
        <p:nvCxnSpPr>
          <p:cNvPr id="23" name="Straight Arrow Connector 22"/>
          <p:cNvCxnSpPr>
            <a:stCxn id="7" idx="3"/>
            <a:endCxn id="13" idx="1"/>
          </p:cNvCxnSpPr>
          <p:nvPr/>
        </p:nvCxnSpPr>
        <p:spPr bwMode="auto">
          <a:xfrm>
            <a:off x="2828595" y="3984043"/>
            <a:ext cx="913702" cy="5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  <a:stCxn id="5" idx="3"/>
            <a:endCxn id="11" idx="1"/>
          </p:cNvCxnSpPr>
          <p:nvPr/>
        </p:nvCxnSpPr>
        <p:spPr bwMode="auto">
          <a:xfrm>
            <a:off x="4822297" y="3984044"/>
            <a:ext cx="9137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1" idx="3"/>
            <a:endCxn id="17" idx="1"/>
          </p:cNvCxnSpPr>
          <p:nvPr/>
        </p:nvCxnSpPr>
        <p:spPr bwMode="auto">
          <a:xfrm>
            <a:off x="6456001" y="3984045"/>
            <a:ext cx="913701" cy="111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7" idx="3"/>
            <a:endCxn id="21" idx="1"/>
          </p:cNvCxnSpPr>
          <p:nvPr/>
        </p:nvCxnSpPr>
        <p:spPr bwMode="auto">
          <a:xfrm flipV="1">
            <a:off x="8449702" y="3984043"/>
            <a:ext cx="913702" cy="111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cxnSpLocks/>
            <a:stCxn id="18" idx="3"/>
            <a:endCxn id="22" idx="1"/>
          </p:cNvCxnSpPr>
          <p:nvPr/>
        </p:nvCxnSpPr>
        <p:spPr bwMode="auto">
          <a:xfrm flipV="1">
            <a:off x="8449679" y="2746532"/>
            <a:ext cx="913725" cy="1240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7" idx="3"/>
            <a:endCxn id="20" idx="1"/>
          </p:cNvCxnSpPr>
          <p:nvPr/>
        </p:nvCxnSpPr>
        <p:spPr bwMode="auto">
          <a:xfrm>
            <a:off x="8449702" y="3995176"/>
            <a:ext cx="913702" cy="12263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cxnSpLocks/>
            <a:stCxn id="12" idx="2"/>
            <a:endCxn id="18" idx="0"/>
          </p:cNvCxnSpPr>
          <p:nvPr/>
        </p:nvCxnSpPr>
        <p:spPr bwMode="auto">
          <a:xfrm flipH="1">
            <a:off x="7909690" y="2797691"/>
            <a:ext cx="11" cy="652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cxnSpLocks/>
            <a:stCxn id="8" idx="2"/>
            <a:endCxn id="5" idx="0"/>
          </p:cNvCxnSpPr>
          <p:nvPr/>
        </p:nvCxnSpPr>
        <p:spPr bwMode="auto">
          <a:xfrm>
            <a:off x="4279520" y="2797691"/>
            <a:ext cx="2777" cy="6463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cxnSpLocks/>
            <a:stCxn id="9" idx="0"/>
            <a:endCxn id="5" idx="2"/>
          </p:cNvCxnSpPr>
          <p:nvPr/>
        </p:nvCxnSpPr>
        <p:spPr bwMode="auto">
          <a:xfrm flipV="1">
            <a:off x="4282297" y="4524042"/>
            <a:ext cx="0" cy="577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450607" y="618156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XSLT + XPath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18145" y="4529183"/>
            <a:ext cx="9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XSL-FO</a:t>
            </a:r>
          </a:p>
        </p:txBody>
      </p:sp>
    </p:spTree>
    <p:extLst>
      <p:ext uri="{BB962C8B-B14F-4D97-AF65-F5344CB8AC3E}">
        <p14:creationId xmlns:p14="http://schemas.microsoft.com/office/powerpoint/2010/main" val="40203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cument 35"/>
          <p:cNvSpPr/>
          <p:nvPr/>
        </p:nvSpPr>
        <p:spPr bwMode="auto">
          <a:xfrm>
            <a:off x="7359860" y="1974684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processing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5EB25-338F-3E4F-89CF-56B83BAAB6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2108595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19520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3922297" y="5101566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data.xsl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Document 10"/>
          <p:cNvSpPr/>
          <p:nvPr/>
        </p:nvSpPr>
        <p:spPr bwMode="auto">
          <a:xfrm>
            <a:off x="5736000" y="3444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doc.html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2297" y="3444046"/>
            <a:ext cx="1080002" cy="1079996"/>
            <a:chOff x="2697988" y="4447047"/>
            <a:chExt cx="1080002" cy="1079996"/>
          </a:xfrm>
        </p:grpSpPr>
        <p:grpSp>
          <p:nvGrpSpPr>
            <p:cNvPr id="10" name="Group 9"/>
            <p:cNvGrpSpPr/>
            <p:nvPr/>
          </p:nvGrpSpPr>
          <p:grpSpPr>
            <a:xfrm>
              <a:off x="2697988" y="4447047"/>
              <a:ext cx="1080001" cy="1079996"/>
              <a:chOff x="2697987" y="4447046"/>
              <a:chExt cx="1260001" cy="1259995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2697987" y="4447046"/>
                <a:ext cx="1260001" cy="1259995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XSL</a:t>
              </a:r>
              <a:endParaRPr lang="en-GB" sz="1600" dirty="0"/>
            </a:p>
            <a:p>
              <a:pPr algn="ctr"/>
              <a:r>
                <a:rPr lang="en-GB" sz="1600" dirty="0"/>
                <a:t>Transform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69700" y="3450038"/>
            <a:ext cx="1080003" cy="1074003"/>
            <a:chOff x="2697987" y="4447047"/>
            <a:chExt cx="1080003" cy="1074003"/>
          </a:xfrm>
        </p:grpSpPr>
        <p:grpSp>
          <p:nvGrpSpPr>
            <p:cNvPr id="16" name="Group 15"/>
            <p:cNvGrpSpPr/>
            <p:nvPr/>
          </p:nvGrpSpPr>
          <p:grpSpPr>
            <a:xfrm>
              <a:off x="2697987" y="4447047"/>
              <a:ext cx="1079993" cy="1074003"/>
              <a:chOff x="2697987" y="4447045"/>
              <a:chExt cx="1259992" cy="1253003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2697987" y="4447045"/>
                <a:ext cx="1259992" cy="125300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 dirty="0"/>
                <a:t>Browser</a:t>
              </a:r>
            </a:p>
          </p:txBody>
        </p:sp>
      </p:grpSp>
      <p:sp>
        <p:nvSpPr>
          <p:cNvPr id="20" name="Document 19"/>
          <p:cNvSpPr/>
          <p:nvPr/>
        </p:nvSpPr>
        <p:spPr bwMode="auto">
          <a:xfrm>
            <a:off x="9363404" y="468155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1" name="Document 20"/>
          <p:cNvSpPr/>
          <p:nvPr/>
        </p:nvSpPr>
        <p:spPr bwMode="auto">
          <a:xfrm>
            <a:off x="9363404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22" name="Document 21"/>
          <p:cNvSpPr/>
          <p:nvPr/>
        </p:nvSpPr>
        <p:spPr bwMode="auto">
          <a:xfrm>
            <a:off x="9363404" y="2206532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cxnSp>
        <p:nvCxnSpPr>
          <p:cNvPr id="23" name="Straight Arrow Connector 22"/>
          <p:cNvCxnSpPr>
            <a:stCxn id="7" idx="3"/>
            <a:endCxn id="13" idx="1"/>
          </p:cNvCxnSpPr>
          <p:nvPr/>
        </p:nvCxnSpPr>
        <p:spPr bwMode="auto">
          <a:xfrm>
            <a:off x="2828595" y="3984043"/>
            <a:ext cx="913702" cy="5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  <a:stCxn id="5" idx="3"/>
            <a:endCxn id="11" idx="1"/>
          </p:cNvCxnSpPr>
          <p:nvPr/>
        </p:nvCxnSpPr>
        <p:spPr bwMode="auto">
          <a:xfrm>
            <a:off x="4822298" y="3984044"/>
            <a:ext cx="91370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1" idx="3"/>
            <a:endCxn id="17" idx="1"/>
          </p:cNvCxnSpPr>
          <p:nvPr/>
        </p:nvCxnSpPr>
        <p:spPr bwMode="auto">
          <a:xfrm>
            <a:off x="6456001" y="3984045"/>
            <a:ext cx="913701" cy="111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7" idx="3"/>
            <a:endCxn id="21" idx="1"/>
          </p:cNvCxnSpPr>
          <p:nvPr/>
        </p:nvCxnSpPr>
        <p:spPr bwMode="auto">
          <a:xfrm flipV="1">
            <a:off x="8449702" y="3984043"/>
            <a:ext cx="913702" cy="111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cxnSpLocks/>
            <a:stCxn id="18" idx="3"/>
            <a:endCxn id="22" idx="1"/>
          </p:cNvCxnSpPr>
          <p:nvPr/>
        </p:nvCxnSpPr>
        <p:spPr bwMode="auto">
          <a:xfrm flipV="1">
            <a:off x="8449693" y="2746532"/>
            <a:ext cx="913711" cy="1240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7" idx="3"/>
            <a:endCxn id="20" idx="1"/>
          </p:cNvCxnSpPr>
          <p:nvPr/>
        </p:nvCxnSpPr>
        <p:spPr bwMode="auto">
          <a:xfrm>
            <a:off x="8449702" y="3995176"/>
            <a:ext cx="913702" cy="12263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cxnSpLocks/>
            <a:stCxn id="8" idx="2"/>
            <a:endCxn id="5" idx="0"/>
          </p:cNvCxnSpPr>
          <p:nvPr/>
        </p:nvCxnSpPr>
        <p:spPr bwMode="auto">
          <a:xfrm>
            <a:off x="4279520" y="2797691"/>
            <a:ext cx="2778" cy="6463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cxnSpLocks/>
            <a:stCxn id="9" idx="0"/>
            <a:endCxn id="5" idx="2"/>
          </p:cNvCxnSpPr>
          <p:nvPr/>
        </p:nvCxnSpPr>
        <p:spPr bwMode="auto">
          <a:xfrm flipV="1">
            <a:off x="4282297" y="4524042"/>
            <a:ext cx="1" cy="577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450607" y="618156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XSLT + XPath</a:t>
            </a:r>
          </a:p>
        </p:txBody>
      </p:sp>
      <p:sp>
        <p:nvSpPr>
          <p:cNvPr id="33" name="Document 32"/>
          <p:cNvSpPr/>
          <p:nvPr/>
        </p:nvSpPr>
        <p:spPr bwMode="auto">
          <a:xfrm>
            <a:off x="7546924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4" name="Document 33"/>
          <p:cNvSpPr/>
          <p:nvPr/>
        </p:nvSpPr>
        <p:spPr bwMode="auto">
          <a:xfrm>
            <a:off x="7729702" y="1614635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doc.css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37" name="Straight Arrow Connector 36"/>
          <p:cNvCxnSpPr>
            <a:cxnSpLocks/>
            <a:stCxn id="33" idx="2"/>
            <a:endCxn id="18" idx="0"/>
          </p:cNvCxnSpPr>
          <p:nvPr/>
        </p:nvCxnSpPr>
        <p:spPr bwMode="auto">
          <a:xfrm>
            <a:off x="7906924" y="2797691"/>
            <a:ext cx="2773" cy="652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684672" y="452918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HTML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7729" y="2069043"/>
            <a:ext cx="59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CSS</a:t>
            </a:r>
          </a:p>
        </p:txBody>
      </p:sp>
    </p:spTree>
    <p:extLst>
      <p:ext uri="{BB962C8B-B14F-4D97-AF65-F5344CB8AC3E}">
        <p14:creationId xmlns:p14="http://schemas.microsoft.com/office/powerpoint/2010/main" val="2905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" grpId="0" animBg="1"/>
      <p:bldP spid="9" grpId="0" animBg="1"/>
      <p:bldP spid="11" grpId="0" animBg="1"/>
      <p:bldP spid="20" grpId="0" animBg="1"/>
      <p:bldP spid="21" grpId="0" animBg="1"/>
      <p:bldP spid="22" grpId="0" animBg="1"/>
      <p:bldP spid="31" grpId="0"/>
      <p:bldP spid="33" grpId="0" animBg="1"/>
      <p:bldP spid="34" grpId="0" animBg="1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type="work"&gt;01234567890&lt;/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type="home"&gt;02345678901&lt;/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69DC2-8C07-8B45-ACB7-A40D25D1F6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8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output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&lt;html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&lt;title&gt;My address list&lt;/title&gt;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&lt;h1&gt;My address list&lt;/h1&gt;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&lt;h2&gt;Fred Foo&lt;/h2&gt;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="mailto:fred@example.org"&gt;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&lt;p&gt;Telephone: 01234567890&lt;/p&gt;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&lt;h2&gt;Jill Bar&lt;/h2&gt;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="mailto:jill@example.org"&gt;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&lt;p&gt;Telephone: 02345678901&lt;/p&gt;&lt;/div&gt;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AB478-72EF-2943-9C8E-D82401729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9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Further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4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stylesheets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XSL stylesheet consists of a number of templates</a:t>
            </a:r>
          </a:p>
          <a:p>
            <a:pPr marL="0" indent="0">
              <a:buNone/>
            </a:pPr>
            <a:r>
              <a:rPr lang="en-GB" dirty="0"/>
              <a:t>Each template:</a:t>
            </a:r>
          </a:p>
          <a:p>
            <a:pPr lvl="1"/>
            <a:r>
              <a:rPr lang="en-GB" dirty="0"/>
              <a:t>Matches an element in the original document using XPath</a:t>
            </a:r>
          </a:p>
          <a:p>
            <a:pPr lvl="1"/>
            <a:r>
              <a:rPr lang="en-GB" dirty="0"/>
              <a:t>Specifies the new content with which the element is to be replaced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F3372-DA01-2C47-A17F-0AFFD5048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7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Expression language for specifying nodes (elements, attributes) within an XML document</a:t>
            </a:r>
          </a:p>
          <a:p>
            <a:pPr marL="0" indent="0">
              <a:buNone/>
            </a:pPr>
            <a:r>
              <a:rPr lang="en-GB" dirty="0"/>
              <a:t>Specifies nodes using a path through the hierarchy of the document</a:t>
            </a:r>
          </a:p>
          <a:p>
            <a:pPr lvl="1"/>
            <a:r>
              <a:rPr lang="en-GB" dirty="0"/>
              <a:t>Can be absolute (from the root) or relative (from current position)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2196-4606-CC4F-BE28-A7AC5D6D21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0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XPath expressions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E</a:t>
            </a:r>
            <a:r>
              <a:rPr lang="en-GB" dirty="0"/>
              <a:t>		Selects all nodes with the name 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dirty="0"/>
              <a:t>		Selects from the root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</a:t>
            </a:r>
            <a:r>
              <a:rPr lang="en-GB" dirty="0"/>
              <a:t>		Selects nodes anywhere under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.</a:t>
            </a:r>
            <a:r>
              <a:rPr lang="en-GB" dirty="0"/>
              <a:t>		Selects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..</a:t>
            </a:r>
            <a:r>
              <a:rPr lang="en-GB" dirty="0"/>
              <a:t>		Selects the parent of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@</a:t>
            </a:r>
            <a:r>
              <a:rPr lang="en-GB" dirty="0"/>
              <a:t>		Selects attributes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6D262-3A98-0A43-9B8A-52EE5219BA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40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XPath expression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	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 elements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/contacts</a:t>
            </a:r>
            <a:r>
              <a:rPr lang="en-GB" dirty="0"/>
              <a:t>		Selects the root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 element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contacts/card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card</a:t>
            </a:r>
            <a:r>
              <a:rPr lang="en-GB" dirty="0"/>
              <a:t> elements that are children </a:t>
            </a:r>
            <a:br>
              <a:rPr lang="en-GB" dirty="0"/>
            </a:br>
            <a:r>
              <a:rPr lang="en-GB" dirty="0"/>
              <a:t>			of contacts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//card	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card</a:t>
            </a:r>
            <a:r>
              <a:rPr lang="en-GB" dirty="0"/>
              <a:t> elements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contacts//name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name</a:t>
            </a:r>
            <a:r>
              <a:rPr lang="en-GB" dirty="0"/>
              <a:t> elements that are </a:t>
            </a:r>
            <a:br>
              <a:rPr lang="en-GB" dirty="0"/>
            </a:br>
            <a:r>
              <a:rPr lang="en-GB" dirty="0"/>
              <a:t>			descendants of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/@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dirty="0"/>
              <a:t>		Selects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type</a:t>
            </a:r>
            <a:r>
              <a:rPr lang="en-GB" dirty="0"/>
              <a:t> attribute on all 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dirty="0"/>
              <a:t> elements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58670-2BB9-2049-BF6C-6C424C665C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22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match</a:t>
            </a:r>
            <a:r>
              <a:rPr lang="en-GB" dirty="0"/>
              <a:t> attribute contains XPath expression that identifies an element or elements</a:t>
            </a:r>
          </a:p>
          <a:p>
            <a:r>
              <a:rPr lang="en-GB" dirty="0"/>
              <a:t>Content of element is either output </a:t>
            </a:r>
            <a:r>
              <a:rPr lang="en-GB" dirty="0" err="1"/>
              <a:t>markup</a:t>
            </a:r>
            <a:r>
              <a:rPr lang="en-GB" dirty="0"/>
              <a:t>, or other XSL directives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match="/"&gt;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...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3B7D8-328F-1145-87B0-180F0FFC09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65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Used within body of a template</a:t>
            </a:r>
          </a:p>
          <a:p>
            <a:pPr lvl="1"/>
            <a:r>
              <a:rPr lang="en-GB" dirty="0"/>
              <a:t>Recursively applies templates to children of the element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identifies target child node using XPath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select=”..."/&gt;</a:t>
            </a:r>
            <a:endParaRPr lang="en-GB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7D93E5-D4EB-614D-90A9-ECF935AB72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07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Loops over every matching element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identifies target node 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 select=”..."&gt;</a:t>
            </a: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...</a:t>
            </a: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4CD15E-B27C-0A4D-A68A-5D9CBFE54F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9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Extracts the value of an XML element and uses it in the output document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used to identify element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 select=”..."/&gt;</a:t>
            </a:r>
            <a:endParaRPr lang="en-GB" sz="1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D72F7A-C018-5C4D-98C2-EED5F18608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3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type="work"&gt;01234567890&lt;/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type="home"&gt;02345678901&lt;/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318E5-0775-AD44-81B9-1AD77C176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0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output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&lt;html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&lt;title&gt;My address list&lt;/title&gt;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&lt;h1&gt;My address list&lt;/h1&gt;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&lt;h2&gt;Fred Foo&lt;/h2&gt;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="mailto:fred@example.org"&gt;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&lt;p&gt;Telephone: 01234567890&lt;/p&gt;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&lt;h2&gt;Jill Bar&lt;/h2&gt;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="mailto:jill@example.org"&gt;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&lt;p&gt;Telephone: 02345678901&lt;/p&gt;&lt;/div&gt;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39539-9530-8148-AFB0-861AB383E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02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CSS Visual Formatting Model</a:t>
            </a:r>
          </a:p>
        </p:txBody>
      </p:sp>
    </p:spTree>
    <p:extLst>
      <p:ext uri="{BB962C8B-B14F-4D97-AF65-F5344CB8AC3E}">
        <p14:creationId xmlns:p14="http://schemas.microsoft.com/office/powerpoint/2010/main" val="2359980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using stylesheet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&lt;?xml-stylesheet type="text/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xsl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"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contacts.xsl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" version="1.0"?&gt;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FF2F8-4DD7-1745-8E15-DFF08CA8C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27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stylesheet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xsl:stylesheet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version="1.0"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xmlns:xsl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="http://www.w3.org/1999/XSL/Transform"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...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xsl:stylesheet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07D21-4359-B540-BEFA-0FFF05CB37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12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&lt;p&gt;Telephone: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select="."/&gt;&lt;/p&gt;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08076-A668-714E-AE75-EBE810959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26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match="email"&gt;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&lt;p&gt;Email: &lt;a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="mailto:{.}"&gt;&lt;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select="."/&gt;&lt;/a&gt;&lt;/p&gt;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7E8F7-842B-D147-BBB3-DA7CDDB66F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87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match="name"&gt;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&lt;h2&gt;&lt;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select="."/&gt;&lt;/h2&gt;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4688D-5FB9-8F4B-A9C7-B5C17C529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95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match="/"&gt;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&lt;html&gt;		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&lt;head&gt;			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&lt;title&gt;&lt;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select="/contacts/name"/&gt;&lt;/title&gt;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&lt;/head&gt;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&lt;h1&gt;&lt;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select="/contacts/name"/&gt;&lt;/h1&gt;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select="/contacts/card"&gt;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&lt;div&gt;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select="name"/&gt;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select="email"/&gt;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&lt;/div&gt;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&lt;/body&gt;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&lt;/html&gt;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5E879-E4C6-6442-ACA0-781A6830C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56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XSL versus CSS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Considering CSS...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Pros</a:t>
            </a:r>
          </a:p>
          <a:p>
            <a:pPr lvl="1"/>
            <a:r>
              <a:rPr lang="en-GB" dirty="0"/>
              <a:t>Simple (relatively)</a:t>
            </a:r>
          </a:p>
          <a:p>
            <a:pPr lvl="1"/>
            <a:r>
              <a:rPr lang="en-GB" dirty="0"/>
              <a:t>Cascading recognises different needs of users and authors</a:t>
            </a:r>
          </a:p>
          <a:p>
            <a:pPr marL="0" indent="0">
              <a:buNone/>
            </a:pPr>
            <a:r>
              <a:rPr lang="en-GB" dirty="0"/>
              <a:t>Cons</a:t>
            </a:r>
          </a:p>
          <a:p>
            <a:pPr lvl="1"/>
            <a:r>
              <a:rPr lang="en-GB" dirty="0"/>
              <a:t>Unable to modify document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5D6BD-53DC-5A4A-82CC-B0C0440648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versus CSS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Considering XSL: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Pros</a:t>
            </a:r>
          </a:p>
          <a:p>
            <a:pPr lvl="1"/>
            <a:r>
              <a:rPr lang="en-GB" dirty="0"/>
              <a:t>Able to modify and transform document structure</a:t>
            </a:r>
          </a:p>
          <a:p>
            <a:pPr lvl="1"/>
            <a:r>
              <a:rPr lang="en-GB" dirty="0"/>
              <a:t>Better for data</a:t>
            </a:r>
          </a:p>
          <a:p>
            <a:pPr marL="0" indent="0">
              <a:buNone/>
            </a:pPr>
            <a:r>
              <a:rPr lang="en-GB" dirty="0"/>
              <a:t>Cons</a:t>
            </a:r>
          </a:p>
          <a:p>
            <a:pPr lvl="1"/>
            <a:r>
              <a:rPr lang="en-GB" dirty="0"/>
              <a:t>Complex (relatively)</a:t>
            </a:r>
          </a:p>
          <a:p>
            <a:pPr lvl="1"/>
            <a:r>
              <a:rPr lang="en-GB" dirty="0"/>
              <a:t>Cumbersome for ordinary documents</a:t>
            </a:r>
          </a:p>
          <a:p>
            <a:pPr lvl="1"/>
            <a:r>
              <a:rPr lang="en-GB" dirty="0"/>
              <a:t>No consideration of differing needs of users versus authors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039F4-1E17-564F-B06E-DF854CF20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8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GB"/>
              <a:t>Lecture: Further </a:t>
            </a:r>
            <a:r>
              <a:rPr lang="en-GB" dirty="0"/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76080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Formatting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Central underlying model for CSS is of a hierarchy of nested boxes</a:t>
            </a:r>
          </a:p>
          <a:p>
            <a:pPr lvl="1"/>
            <a:r>
              <a:rPr lang="en-GB" dirty="0"/>
              <a:t>Normal flow (using the box model)</a:t>
            </a:r>
          </a:p>
          <a:p>
            <a:pPr lvl="1"/>
            <a:r>
              <a:rPr lang="en-GB" dirty="0"/>
              <a:t>Also: floats and absolute positioning</a:t>
            </a:r>
          </a:p>
          <a:p>
            <a:pPr marL="0" indent="0">
              <a:buNone/>
            </a:pPr>
            <a:r>
              <a:rPr lang="en-GB" dirty="0"/>
              <a:t>Some variant models under development:</a:t>
            </a:r>
          </a:p>
          <a:p>
            <a:pPr lvl="1"/>
            <a:r>
              <a:rPr lang="en-GB" dirty="0"/>
              <a:t>Multi-Column (WD, 5 Oct 2017)</a:t>
            </a:r>
          </a:p>
          <a:p>
            <a:pPr lvl="1"/>
            <a:r>
              <a:rPr lang="en-GB" dirty="0"/>
              <a:t>Flexible Box (CR, 19 Oct 2017)</a:t>
            </a:r>
          </a:p>
          <a:p>
            <a:pPr lvl="1"/>
            <a:r>
              <a:rPr lang="en-GB" dirty="0"/>
              <a:t>Box Alignment (WD, 6 Sep 2017)</a:t>
            </a:r>
          </a:p>
          <a:p>
            <a:pPr lvl="1"/>
            <a:r>
              <a:rPr lang="en-GB" dirty="0"/>
              <a:t>Grid (CR, 9 May 2017)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4582A-A9C6-834A-BE92-501F172B71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16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13C41A-DF3D-9444-B25B-660692E0EBF3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D6550-9753-BD41-92D2-E72D10EA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Formatting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D0E8B-6FB1-B54F-BEBE-FD4AAEA0B5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</a:t>
            </a:r>
          </a:p>
          <a:p>
            <a:pPr lvl="1"/>
            <a:r>
              <a:rPr lang="en-GB" dirty="0"/>
              <a:t>Indicates how an element is to be nested within its parent (alternatively, what type of box it is to be generated for it)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block</a:t>
            </a:r>
          </a:p>
          <a:p>
            <a:pPr lvl="1"/>
            <a:r>
              <a:rPr lang="en-GB" dirty="0"/>
              <a:t>Generate a block box</a:t>
            </a:r>
          </a:p>
          <a:p>
            <a:pPr lvl="1"/>
            <a:r>
              <a:rPr lang="en-GB" dirty="0"/>
              <a:t>Used for div-like elements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inline</a:t>
            </a:r>
          </a:p>
          <a:p>
            <a:pPr lvl="1"/>
            <a:r>
              <a:rPr lang="en-GB" dirty="0"/>
              <a:t>Generate an inline box</a:t>
            </a:r>
          </a:p>
          <a:p>
            <a:pPr lvl="1"/>
            <a:r>
              <a:rPr lang="en-GB" dirty="0"/>
              <a:t>Used for span-like elements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none</a:t>
            </a:r>
          </a:p>
          <a:p>
            <a:pPr lvl="1"/>
            <a:r>
              <a:rPr lang="en-GB" dirty="0"/>
              <a:t>No box is generated </a:t>
            </a:r>
            <a:br>
              <a:rPr lang="en-GB" dirty="0"/>
            </a:br>
            <a:r>
              <a:rPr lang="en-GB" dirty="0"/>
              <a:t>(element is not displayed)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D3DF39-9C4F-0645-B064-C369726EDF31}"/>
              </a:ext>
            </a:extLst>
          </p:cNvPr>
          <p:cNvGrpSpPr/>
          <p:nvPr/>
        </p:nvGrpSpPr>
        <p:grpSpPr>
          <a:xfrm>
            <a:off x="6816725" y="1996379"/>
            <a:ext cx="4032250" cy="4020145"/>
            <a:chOff x="6816725" y="1996379"/>
            <a:chExt cx="4032250" cy="40201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E6F8B1-3D00-9642-ABF0-D34844F7B4DC}"/>
                </a:ext>
              </a:extLst>
            </p:cNvPr>
            <p:cNvSpPr/>
            <p:nvPr/>
          </p:nvSpPr>
          <p:spPr>
            <a:xfrm>
              <a:off x="6816725" y="1996379"/>
              <a:ext cx="4032250" cy="20088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B9ABE2-8350-4D4E-B03C-0A604FABB4F9}"/>
                </a:ext>
              </a:extLst>
            </p:cNvPr>
            <p:cNvSpPr/>
            <p:nvPr/>
          </p:nvSpPr>
          <p:spPr>
            <a:xfrm>
              <a:off x="6816725" y="4228406"/>
              <a:ext cx="4032250" cy="11452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25F339-D296-CD43-B819-ED97C07C5368}"/>
                </a:ext>
              </a:extLst>
            </p:cNvPr>
            <p:cNvSpPr/>
            <p:nvPr/>
          </p:nvSpPr>
          <p:spPr>
            <a:xfrm>
              <a:off x="6816725" y="5589588"/>
              <a:ext cx="4032250" cy="4269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D466DD-B602-8245-BE92-C06E8BC1B105}"/>
              </a:ext>
            </a:extLst>
          </p:cNvPr>
          <p:cNvGrpSpPr/>
          <p:nvPr/>
        </p:nvGrpSpPr>
        <p:grpSpPr>
          <a:xfrm>
            <a:off x="7032625" y="2205000"/>
            <a:ext cx="3671888" cy="2955984"/>
            <a:chOff x="7032625" y="2205000"/>
            <a:chExt cx="3671888" cy="295598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080C94-086F-7A43-9FB0-DA4FC3ADFFED}"/>
                </a:ext>
              </a:extLst>
            </p:cNvPr>
            <p:cNvSpPr/>
            <p:nvPr/>
          </p:nvSpPr>
          <p:spPr>
            <a:xfrm>
              <a:off x="7037710" y="2205038"/>
              <a:ext cx="2406328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8CFD26-C05E-344B-981F-92F2D50879DD}"/>
                </a:ext>
              </a:extLst>
            </p:cNvPr>
            <p:cNvSpPr/>
            <p:nvPr/>
          </p:nvSpPr>
          <p:spPr>
            <a:xfrm>
              <a:off x="7037710" y="2637000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6051B7-C30F-234C-A208-290B7F8E4157}"/>
                </a:ext>
              </a:extLst>
            </p:cNvPr>
            <p:cNvSpPr/>
            <p:nvPr/>
          </p:nvSpPr>
          <p:spPr>
            <a:xfrm>
              <a:off x="7037710" y="3069000"/>
              <a:ext cx="1125805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FB0F63-4417-4C4A-BC35-C256041EBB09}"/>
                </a:ext>
              </a:extLst>
            </p:cNvPr>
            <p:cNvSpPr/>
            <p:nvPr/>
          </p:nvSpPr>
          <p:spPr>
            <a:xfrm>
              <a:off x="9588501" y="2205000"/>
              <a:ext cx="1116012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9DBC4F-7881-1F4C-B1A3-3115D14CFDDA}"/>
                </a:ext>
              </a:extLst>
            </p:cNvPr>
            <p:cNvSpPr/>
            <p:nvPr/>
          </p:nvSpPr>
          <p:spPr>
            <a:xfrm>
              <a:off x="8291513" y="3069563"/>
              <a:ext cx="2413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C2EE00-F88C-C84C-A20B-67A89CF4CE2A}"/>
                </a:ext>
              </a:extLst>
            </p:cNvPr>
            <p:cNvSpPr/>
            <p:nvPr/>
          </p:nvSpPr>
          <p:spPr>
            <a:xfrm>
              <a:off x="7032625" y="3501306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E2D1F7-245D-DC47-B969-33270DB0E70A}"/>
                </a:ext>
              </a:extLst>
            </p:cNvPr>
            <p:cNvSpPr/>
            <p:nvPr/>
          </p:nvSpPr>
          <p:spPr>
            <a:xfrm>
              <a:off x="7037710" y="4440678"/>
              <a:ext cx="1125805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6537E7-3881-A84C-A8EB-6A14E283AA86}"/>
                </a:ext>
              </a:extLst>
            </p:cNvPr>
            <p:cNvSpPr/>
            <p:nvPr/>
          </p:nvSpPr>
          <p:spPr>
            <a:xfrm>
              <a:off x="8291513" y="4441241"/>
              <a:ext cx="2413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D93A41-8889-684E-8DAA-FC6B27BBD3A1}"/>
                </a:ext>
              </a:extLst>
            </p:cNvPr>
            <p:cNvSpPr/>
            <p:nvPr/>
          </p:nvSpPr>
          <p:spPr>
            <a:xfrm>
              <a:off x="7032625" y="4872984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33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Box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Defines box in terms of margin, border and padding</a:t>
            </a:r>
          </a:p>
          <a:p>
            <a:pPr lvl="1"/>
            <a:r>
              <a:rPr lang="en-GB" dirty="0"/>
              <a:t>Separate values for top, right, bottom and left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BCA0FF-4F0E-0846-AAE8-2ED867BE7D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495550" y="2639690"/>
            <a:ext cx="7200000" cy="360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55550" y="2999690"/>
            <a:ext cx="6480000" cy="2880000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15550" y="3355298"/>
            <a:ext cx="5760000" cy="21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75550" y="3715298"/>
            <a:ext cx="5040000" cy="144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5384" y="263502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Margin (transparent)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5384" y="3008941"/>
            <a:ext cx="9220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Border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5384" y="336388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Padding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5384" y="373788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Content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A3AC5B-E038-A542-9645-7DE91459BBCA}"/>
              </a:ext>
            </a:extLst>
          </p:cNvPr>
          <p:cNvGrpSpPr/>
          <p:nvPr/>
        </p:nvGrpSpPr>
        <p:grpSpPr>
          <a:xfrm>
            <a:off x="2456549" y="2642092"/>
            <a:ext cx="7312796" cy="3595196"/>
            <a:chOff x="2685752" y="2786554"/>
            <a:chExt cx="7312796" cy="3595196"/>
          </a:xfrm>
        </p:grpSpPr>
        <p:sp>
          <p:nvSpPr>
            <p:cNvPr id="15" name="TextBox 14"/>
            <p:cNvSpPr txBox="1"/>
            <p:nvPr/>
          </p:nvSpPr>
          <p:spPr>
            <a:xfrm>
              <a:off x="6083807" y="2786554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04502" y="4399486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rm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1850" y="601241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bm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85752" y="43994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6202" y="314881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tb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87977" y="4407274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rb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0780" y="56500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7138" y="4391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lb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6202" y="3499389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tp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18638" y="440140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rp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3425" y="527439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bp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61529" y="4391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lp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075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AE30-318E-B94F-8B76-80CE5957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Model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2ABDE-EC14-054D-8601-32C6FA65F6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margin-top: margin-right: margin-bottom: margin-left: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padding-top, padding-right, padding-bottom, padding-left</a:t>
            </a:r>
          </a:p>
          <a:p>
            <a:pPr lvl="1"/>
            <a:r>
              <a:rPr lang="en-GB" dirty="0"/>
              <a:t>Specify width of padding/margin (</a:t>
            </a:r>
            <a:r>
              <a:rPr lang="en-GB" dirty="0" err="1">
                <a:latin typeface="Lucida Console" panose="020B0609040504020204" pitchFamily="49" charset="0"/>
              </a:rPr>
              <a:t>px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pt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em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border-top-width: border-right-width: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border-bottom-width: border-left-width: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thin, medium, thick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px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pt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em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border-right-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border-left-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dirty="0"/>
              <a:t>Specified as for 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  <a:r>
              <a:rPr lang="en-GB" dirty="0"/>
              <a:t> and </a:t>
            </a:r>
            <a:r>
              <a:rPr lang="en-GB" dirty="0">
                <a:latin typeface="Lucida Console" panose="020B0609040504020204" pitchFamily="49" charset="0"/>
              </a:rPr>
              <a:t>background-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border-top-style: border-right-style: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border-bottom-style: border-left-style: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none, dotted, dashed, solid, double, groove, ridge, inset, outset</a:t>
            </a:r>
          </a:p>
        </p:txBody>
      </p:sp>
    </p:spTree>
    <p:extLst>
      <p:ext uri="{BB962C8B-B14F-4D97-AF65-F5344CB8AC3E}">
        <p14:creationId xmlns:p14="http://schemas.microsoft.com/office/powerpoint/2010/main" val="400573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78D0052-CAA8-F944-A187-2490457413A7}"/>
              </a:ext>
            </a:extLst>
          </p:cNvPr>
          <p:cNvGrpSpPr/>
          <p:nvPr/>
        </p:nvGrpSpPr>
        <p:grpSpPr>
          <a:xfrm>
            <a:off x="6167438" y="1751365"/>
            <a:ext cx="5400675" cy="4494499"/>
            <a:chOff x="6167438" y="1751365"/>
            <a:chExt cx="5400675" cy="4494499"/>
          </a:xfrm>
        </p:grpSpPr>
        <p:sp>
          <p:nvSpPr>
            <p:cNvPr id="5" name="Rectangle 4"/>
            <p:cNvSpPr/>
            <p:nvPr/>
          </p:nvSpPr>
          <p:spPr bwMode="auto">
            <a:xfrm>
              <a:off x="6167438" y="1781864"/>
              <a:ext cx="5400675" cy="44640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383338" y="1997864"/>
              <a:ext cx="4968000" cy="40320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1280" y="1751365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ul</a:t>
              </a:r>
              <a:r>
                <a:rPr lang="en-GB" sz="1200" dirty="0"/>
                <a:t> margin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1280" y="1965411"/>
              <a:ext cx="8707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solidFill>
                    <a:schemeClr val="bg1"/>
                  </a:solidFill>
                </a:rPr>
                <a:t>ul</a:t>
              </a:r>
              <a:r>
                <a:rPr lang="en-GB" sz="1200" dirty="0">
                  <a:solidFill>
                    <a:schemeClr val="bg1"/>
                  </a:solidFill>
                </a:rPr>
                <a:t> border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945FDC-9DE4-2A45-A102-EF38FE9A1825}"/>
                </a:ext>
              </a:extLst>
            </p:cNvPr>
            <p:cNvSpPr/>
            <p:nvPr/>
          </p:nvSpPr>
          <p:spPr bwMode="auto">
            <a:xfrm>
              <a:off x="6600825" y="2205038"/>
              <a:ext cx="4536000" cy="360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B7429A-CB07-154F-B702-7BB7C2627EA7}"/>
                </a:ext>
              </a:extLst>
            </p:cNvPr>
            <p:cNvSpPr/>
            <p:nvPr/>
          </p:nvSpPr>
          <p:spPr bwMode="auto">
            <a:xfrm>
              <a:off x="6816724" y="2420936"/>
              <a:ext cx="4104000" cy="3168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41280" y="2164250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ul</a:t>
              </a:r>
              <a:r>
                <a:rPr lang="en-GB" sz="1200" dirty="0"/>
                <a:t> padding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Collapsing Margins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Adjoining vertical margins combine to form a single margin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ul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&lt;li&gt;...&lt;/li&gt;</a:t>
            </a:r>
            <a:b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  &lt;li&gt;...&lt;/li&gt;</a:t>
            </a:r>
            <a:b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ul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E57D3-4B29-5A4C-92A6-3AE02F09AC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62E8A9-4F0B-6145-A396-FF84055FEB8A}"/>
              </a:ext>
            </a:extLst>
          </p:cNvPr>
          <p:cNvGrpSpPr/>
          <p:nvPr/>
        </p:nvGrpSpPr>
        <p:grpSpPr>
          <a:xfrm>
            <a:off x="7031308" y="3866805"/>
            <a:ext cx="3672000" cy="1514601"/>
            <a:chOff x="7031308" y="3866805"/>
            <a:chExt cx="3672000" cy="15146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61E30D-E061-BA4A-B59F-9B1CB955ECB3}"/>
                </a:ext>
              </a:extLst>
            </p:cNvPr>
            <p:cNvSpPr/>
            <p:nvPr/>
          </p:nvSpPr>
          <p:spPr bwMode="auto">
            <a:xfrm>
              <a:off x="7031308" y="4121406"/>
              <a:ext cx="3672000" cy="1260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F6C6360-6B93-BB4B-BE2B-161B2A98142A}"/>
                </a:ext>
              </a:extLst>
            </p:cNvPr>
            <p:cNvSpPr/>
            <p:nvPr/>
          </p:nvSpPr>
          <p:spPr bwMode="auto">
            <a:xfrm>
              <a:off x="7247308" y="4337406"/>
              <a:ext cx="3240000" cy="82799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B69A83-92A6-8141-AB3F-A999D6B24FA8}"/>
                </a:ext>
              </a:extLst>
            </p:cNvPr>
            <p:cNvSpPr/>
            <p:nvPr/>
          </p:nvSpPr>
          <p:spPr bwMode="auto">
            <a:xfrm>
              <a:off x="7463308" y="4553405"/>
              <a:ext cx="2808000" cy="39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DE2EC01-6290-6D46-BE42-D4ABF7F7690C}"/>
                </a:ext>
              </a:extLst>
            </p:cNvPr>
            <p:cNvSpPr txBox="1"/>
            <p:nvPr/>
          </p:nvSpPr>
          <p:spPr>
            <a:xfrm>
              <a:off x="7586248" y="3866805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margin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2E9A3E-1BCA-0E4A-AF51-883268392BDE}"/>
                </a:ext>
              </a:extLst>
            </p:cNvPr>
            <p:cNvSpPr txBox="1"/>
            <p:nvPr/>
          </p:nvSpPr>
          <p:spPr>
            <a:xfrm>
              <a:off x="7583427" y="4090221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li border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0DAD016-B671-F048-9A7D-97330AF853FA}"/>
                </a:ext>
              </a:extLst>
            </p:cNvPr>
            <p:cNvSpPr txBox="1"/>
            <p:nvPr/>
          </p:nvSpPr>
          <p:spPr>
            <a:xfrm>
              <a:off x="7583427" y="4310657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padding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9B80927-AE9F-FE4D-B49D-56420C5BB106}"/>
                </a:ext>
              </a:extLst>
            </p:cNvPr>
            <p:cNvSpPr txBox="1"/>
            <p:nvPr/>
          </p:nvSpPr>
          <p:spPr>
            <a:xfrm>
              <a:off x="7583427" y="4612905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content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B95254-33C7-E649-8AE9-248650F0D4AA}"/>
              </a:ext>
            </a:extLst>
          </p:cNvPr>
          <p:cNvGrpSpPr/>
          <p:nvPr/>
        </p:nvGrpSpPr>
        <p:grpSpPr>
          <a:xfrm>
            <a:off x="7031368" y="2400445"/>
            <a:ext cx="3672000" cy="1496393"/>
            <a:chOff x="7031368" y="2400445"/>
            <a:chExt cx="3672000" cy="14963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9F91FC-93DA-764B-87D1-7F2223DAE04B}"/>
                </a:ext>
              </a:extLst>
            </p:cNvPr>
            <p:cNvSpPr/>
            <p:nvPr/>
          </p:nvSpPr>
          <p:spPr bwMode="auto">
            <a:xfrm>
              <a:off x="7031368" y="2636838"/>
              <a:ext cx="3672000" cy="1260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1DE15D8-044F-3D40-966B-CB6B11FD8057}"/>
                </a:ext>
              </a:extLst>
            </p:cNvPr>
            <p:cNvSpPr/>
            <p:nvPr/>
          </p:nvSpPr>
          <p:spPr bwMode="auto">
            <a:xfrm>
              <a:off x="7247308" y="2857172"/>
              <a:ext cx="3240000" cy="82799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58AEDBB-3503-0345-834A-55991787E3F5}"/>
                </a:ext>
              </a:extLst>
            </p:cNvPr>
            <p:cNvSpPr/>
            <p:nvPr/>
          </p:nvSpPr>
          <p:spPr bwMode="auto">
            <a:xfrm>
              <a:off x="7463370" y="3071218"/>
              <a:ext cx="2808000" cy="39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7B9D79-3B69-BD40-A07D-3B744C9D29A3}"/>
                </a:ext>
              </a:extLst>
            </p:cNvPr>
            <p:cNvSpPr txBox="1"/>
            <p:nvPr/>
          </p:nvSpPr>
          <p:spPr>
            <a:xfrm>
              <a:off x="7586248" y="2400445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margin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A36188-E5C6-9543-9D09-426CB59BFD94}"/>
                </a:ext>
              </a:extLst>
            </p:cNvPr>
            <p:cNvSpPr txBox="1"/>
            <p:nvPr/>
          </p:nvSpPr>
          <p:spPr>
            <a:xfrm>
              <a:off x="7589813" y="2620779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li border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1E5360-9029-724D-92CA-B4A6B826DA4C}"/>
                </a:ext>
              </a:extLst>
            </p:cNvPr>
            <p:cNvSpPr txBox="1"/>
            <p:nvPr/>
          </p:nvSpPr>
          <p:spPr>
            <a:xfrm>
              <a:off x="7586248" y="2820435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padding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E75EE9A-708B-614C-8FA9-FBCE6FF80A2A}"/>
                </a:ext>
              </a:extLst>
            </p:cNvPr>
            <p:cNvSpPr txBox="1"/>
            <p:nvPr/>
          </p:nvSpPr>
          <p:spPr>
            <a:xfrm>
              <a:off x="7583427" y="3136717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3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5AC3-B546-1A4A-896B-CA8FE6A6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9FE5-A92E-084D-86E7-7E572C2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floated element can move left/right (within its containing block), allowing content to flow around it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float: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none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clear:</a:t>
            </a:r>
          </a:p>
          <a:p>
            <a:pPr lvl="1"/>
            <a:r>
              <a:rPr lang="en-GB" dirty="0"/>
              <a:t>Indicates that an element’s content may not flow around a floated element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both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73FB0-03F1-054B-810F-B97F4ECE6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81C2E-EC3B-5941-A69B-27987B65611A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		Lorem ipsum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		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, 			</a:t>
            </a:r>
            <a:r>
              <a:rPr lang="en-GB" dirty="0" err="1">
                <a:solidFill>
                  <a:schemeClr val="tx1"/>
                </a:solidFill>
              </a:rPr>
              <a:t>consectetur</a:t>
            </a:r>
            <a:r>
              <a:rPr lang="en-GB" dirty="0">
                <a:solidFill>
                  <a:schemeClr val="tx1"/>
                </a:solidFill>
              </a:rPr>
              <a:t> 			</a:t>
            </a:r>
            <a:r>
              <a:rPr lang="en-GB" dirty="0" err="1">
                <a:solidFill>
                  <a:schemeClr val="tx1"/>
                </a:solidFill>
              </a:rPr>
              <a:t>adipiscing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elit</a:t>
            </a:r>
            <a:r>
              <a:rPr lang="en-GB" dirty="0">
                <a:solidFill>
                  <a:schemeClr val="tx1"/>
                </a:solidFill>
              </a:rPr>
              <a:t>. Cras 		et </a:t>
            </a:r>
            <a:r>
              <a:rPr lang="en-GB" dirty="0" err="1">
                <a:solidFill>
                  <a:schemeClr val="tx1"/>
                </a:solidFill>
              </a:rPr>
              <a:t>feugiat</a:t>
            </a:r>
            <a:r>
              <a:rPr lang="en-GB" dirty="0">
                <a:solidFill>
                  <a:schemeClr val="tx1"/>
                </a:solidFill>
              </a:rPr>
              <a:t> lorem. 		</a:t>
            </a:r>
            <a:r>
              <a:rPr lang="en-GB" dirty="0" err="1">
                <a:solidFill>
                  <a:schemeClr val="tx1"/>
                </a:solidFill>
              </a:rPr>
              <a:t>Fusce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congue</a:t>
            </a:r>
            <a:r>
              <a:rPr lang="en-GB" dirty="0">
                <a:solidFill>
                  <a:schemeClr val="tx1"/>
                </a:solidFill>
              </a:rPr>
              <a:t> 			lacinia ante ac 			</a:t>
            </a:r>
            <a:r>
              <a:rPr lang="en-GB" dirty="0" err="1">
                <a:solidFill>
                  <a:schemeClr val="tx1"/>
                </a:solidFill>
              </a:rPr>
              <a:t>tincidunt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Donec</a:t>
            </a:r>
            <a:r>
              <a:rPr lang="en-GB" dirty="0">
                <a:solidFill>
                  <a:schemeClr val="tx1"/>
                </a:solidFill>
              </a:rPr>
              <a:t> et 		</a:t>
            </a:r>
            <a:r>
              <a:rPr lang="en-GB" dirty="0" err="1">
                <a:solidFill>
                  <a:schemeClr val="tx1"/>
                </a:solidFill>
              </a:rPr>
              <a:t>metus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orci</a:t>
            </a:r>
            <a:r>
              <a:rPr lang="en-GB" dirty="0">
                <a:solidFill>
                  <a:schemeClr val="tx1"/>
                </a:solidFill>
              </a:rPr>
              <a:t> dictum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. Nam </a:t>
            </a:r>
            <a:r>
              <a:rPr lang="en-GB" dirty="0" err="1">
                <a:solidFill>
                  <a:schemeClr val="tx1"/>
                </a:solidFill>
              </a:rPr>
              <a:t>malesuada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, ac </a:t>
            </a:r>
            <a:r>
              <a:rPr lang="en-GB" dirty="0" err="1">
                <a:solidFill>
                  <a:schemeClr val="tx1"/>
                </a:solidFill>
              </a:rPr>
              <a:t>volutpat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commodo</a:t>
            </a:r>
            <a:r>
              <a:rPr lang="en-GB" dirty="0">
                <a:solidFill>
                  <a:schemeClr val="tx1"/>
                </a:solidFill>
              </a:rPr>
              <a:t> lacinia.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vitae </a:t>
            </a:r>
            <a:r>
              <a:rPr lang="en-GB" dirty="0" err="1">
                <a:solidFill>
                  <a:schemeClr val="tx1"/>
                </a:solidFill>
              </a:rPr>
              <a:t>nulla</a:t>
            </a:r>
            <a:r>
              <a:rPr lang="en-GB" dirty="0">
                <a:solidFill>
                  <a:schemeClr val="tx1"/>
                </a:solidFill>
              </a:rPr>
              <a:t> nisi. Ut </a:t>
            </a:r>
            <a:r>
              <a:rPr lang="en-GB" dirty="0" err="1">
                <a:solidFill>
                  <a:schemeClr val="tx1"/>
                </a:solidFill>
              </a:rPr>
              <a:t>dignissim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pellentesque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vel</a:t>
            </a:r>
            <a:r>
              <a:rPr lang="en-GB" dirty="0">
                <a:solidFill>
                  <a:schemeClr val="tx1"/>
                </a:solidFill>
              </a:rPr>
              <a:t> maximus. </a:t>
            </a:r>
            <a:r>
              <a:rPr lang="en-GB" dirty="0" err="1">
                <a:solidFill>
                  <a:schemeClr val="tx1"/>
                </a:solidFill>
              </a:rPr>
              <a:t>Phasellus</a:t>
            </a:r>
            <a:r>
              <a:rPr lang="en-GB" dirty="0">
                <a:solidFill>
                  <a:schemeClr val="tx1"/>
                </a:solidFill>
              </a:rPr>
              <a:t> vestibulum </a:t>
            </a:r>
            <a:r>
              <a:rPr lang="en-GB" dirty="0" err="1">
                <a:solidFill>
                  <a:schemeClr val="tx1"/>
                </a:solidFill>
              </a:rPr>
              <a:t>quam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sollicitudin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egestas</a:t>
            </a:r>
            <a:r>
              <a:rPr lang="en-GB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6054-BEC8-3546-8ED2-9FDDCBF8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45" y="2006601"/>
            <a:ext cx="1644794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7214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1182</TotalTime>
  <Words>993</Words>
  <Application>Microsoft Macintosh PowerPoint</Application>
  <PresentationFormat>Widescreen</PresentationFormat>
  <Paragraphs>247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ＭＳ Ｐゴシック</vt:lpstr>
      <vt:lpstr>Arial</vt:lpstr>
      <vt:lpstr>Calibri</vt:lpstr>
      <vt:lpstr>Georgia</vt:lpstr>
      <vt:lpstr>Lucida Console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Further Presentation</vt:lpstr>
      <vt:lpstr>CSS Visual Formatting Model</vt:lpstr>
      <vt:lpstr>Visual Formatting Model</vt:lpstr>
      <vt:lpstr>Visual Formatting Model</vt:lpstr>
      <vt:lpstr>The Box Model</vt:lpstr>
      <vt:lpstr>Box Model properties</vt:lpstr>
      <vt:lpstr>Collapsing Margins</vt:lpstr>
      <vt:lpstr>Floating elements</vt:lpstr>
      <vt:lpstr>Floating elements</vt:lpstr>
      <vt:lpstr>Positioning</vt:lpstr>
      <vt:lpstr>eXtensible Stylesheet Language</vt:lpstr>
      <vt:lpstr>The Problem</vt:lpstr>
      <vt:lpstr>eXtensible Stylesheet Language</vt:lpstr>
      <vt:lpstr>XML processing</vt:lpstr>
      <vt:lpstr>XSL processing in theory</vt:lpstr>
      <vt:lpstr>XSL processing in practice</vt:lpstr>
      <vt:lpstr>Example input</vt:lpstr>
      <vt:lpstr>Example output</vt:lpstr>
      <vt:lpstr>XSL stylesheets</vt:lpstr>
      <vt:lpstr>XPath</vt:lpstr>
      <vt:lpstr>XPath expressions</vt:lpstr>
      <vt:lpstr>XPath expression examples</vt:lpstr>
      <vt:lpstr>xsl:template</vt:lpstr>
      <vt:lpstr>xsl:apply-templates</vt:lpstr>
      <vt:lpstr>xsl:for-each</vt:lpstr>
      <vt:lpstr>xsl:value-of</vt:lpstr>
      <vt:lpstr>XSLT example – input</vt:lpstr>
      <vt:lpstr>XSLT example – output</vt:lpstr>
      <vt:lpstr>XSLT example – using stylesheet</vt:lpstr>
      <vt:lpstr>XSLT example – stylesheet</vt:lpstr>
      <vt:lpstr>XSLT example – templates</vt:lpstr>
      <vt:lpstr>XSLT example – templates</vt:lpstr>
      <vt:lpstr>XSLT example – templates</vt:lpstr>
      <vt:lpstr>XSLT example – templates </vt:lpstr>
      <vt:lpstr>XSL versus CSS</vt:lpstr>
      <vt:lpstr>XSL versus CSS</vt:lpstr>
      <vt:lpstr>Next Lecture: Further HTTP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Nick Gibbins</cp:lastModifiedBy>
  <cp:revision>13</cp:revision>
  <dcterms:created xsi:type="dcterms:W3CDTF">2018-10-05T13:29:38Z</dcterms:created>
  <dcterms:modified xsi:type="dcterms:W3CDTF">2018-10-23T14:35:12Z</dcterms:modified>
</cp:coreProperties>
</file>