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57" r:id="rId2"/>
    <p:sldId id="300" r:id="rId3"/>
    <p:sldId id="299" r:id="rId4"/>
    <p:sldId id="302" r:id="rId5"/>
    <p:sldId id="304" r:id="rId6"/>
    <p:sldId id="305" r:id="rId7"/>
    <p:sldId id="306" r:id="rId8"/>
    <p:sldId id="307" r:id="rId9"/>
    <p:sldId id="308" r:id="rId10"/>
    <p:sldId id="309" r:id="rId11"/>
    <p:sldId id="296" r:id="rId12"/>
  </p:sldIdLst>
  <p:sldSz cx="9144000" cy="6858000" type="screen4x3"/>
  <p:notesSz cx="6858000" cy="9144000"/>
  <p:custDataLst>
    <p:tags r:id="rId14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2132">
          <p15:clr>
            <a:srgbClr val="A4A3A4"/>
          </p15:clr>
        </p15:guide>
        <p15:guide id="7" pos="249">
          <p15:clr>
            <a:srgbClr val="A4A3A4"/>
          </p15:clr>
        </p15:guide>
        <p15:guide id="8" pos="5534">
          <p15:clr>
            <a:srgbClr val="A4A3A4"/>
          </p15:clr>
        </p15:guide>
        <p15:guide id="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  <a:srgbClr val="007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3" autoAdjust="0"/>
    <p:restoredTop sz="75233" autoAdjust="0"/>
  </p:normalViewPr>
  <p:slideViewPr>
    <p:cSldViewPr>
      <p:cViewPr varScale="1">
        <p:scale>
          <a:sx n="142" d="100"/>
          <a:sy n="142" d="100"/>
        </p:scale>
        <p:origin x="1744" y="176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AFCBF06-7CBF-5B44-AFD0-39AA4E3283DE}" type="slidenum">
              <a:rPr lang="en-GB">
                <a:latin typeface="Arial" charset="0"/>
              </a:rPr>
              <a:pPr/>
              <a:t>1</a:t>
            </a:fld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35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333743" y="306838"/>
            <a:ext cx="1751709" cy="523220"/>
            <a:chOff x="356263" y="440371"/>
            <a:chExt cx="1751709" cy="523220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6" name="Straight Connector 35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" y="6221015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37" name="TextBox 36"/>
          <p:cNvSpPr txBox="1"/>
          <p:nvPr userDrawn="1"/>
        </p:nvSpPr>
        <p:spPr>
          <a:xfrm>
            <a:off x="3928152" y="6327446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1629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152636"/>
            <a:ext cx="8676964" cy="494162"/>
          </a:xfrm>
        </p:spPr>
        <p:txBody>
          <a:bodyPr/>
          <a:lstStyle>
            <a:lvl1pPr marL="0" indent="0">
              <a:buNone/>
              <a:defRPr sz="3200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10E8578B-9E7E-CF49-BBF4-89BE8DC6002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928152" y="6372810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87524" y="6319214"/>
            <a:ext cx="1751709" cy="523220"/>
            <a:chOff x="356263" y="440371"/>
            <a:chExt cx="1751709" cy="523220"/>
          </a:xfrm>
        </p:grpSpPr>
        <p:sp>
          <p:nvSpPr>
            <p:cNvPr id="16" name="TextBox 1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7" name="Straight Connector 1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19332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2799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_footer_title_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F4996F3-FC67-2A4C-9080-69CC06323CB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3635896" y="6337507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51520" y="6304094"/>
            <a:ext cx="1751709" cy="523220"/>
            <a:chOff x="356263" y="440371"/>
            <a:chExt cx="1751709" cy="523220"/>
          </a:xfrm>
        </p:grpSpPr>
        <p:sp>
          <p:nvSpPr>
            <p:cNvPr id="36" name="TextBox 3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7" name="Straight Connector 3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7532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69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8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805333" y="6338399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323528" y="6280477"/>
            <a:ext cx="1751709" cy="523220"/>
            <a:chOff x="356263" y="440371"/>
            <a:chExt cx="1751709" cy="523220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1" name="Straight Connector 1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862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079612" y="4797152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/>
              <a:t>Institute</a:t>
            </a:r>
            <a:r>
              <a:rPr lang="en-US" sz="1535" baseline="0" dirty="0"/>
              <a:t> for Learning </a:t>
            </a:r>
          </a:p>
          <a:p>
            <a:pPr>
              <a:defRPr/>
            </a:pPr>
            <a:r>
              <a:rPr lang="en-US" sz="1200" baseline="0" dirty="0"/>
              <a:t>Innovation an</a:t>
            </a:r>
            <a:r>
              <a:rPr lang="en-US" sz="1200" dirty="0"/>
              <a:t>d Development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856900" y="6359969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58775" y="6267636"/>
            <a:ext cx="1751709" cy="523220"/>
            <a:chOff x="356263" y="440371"/>
            <a:chExt cx="1751709" cy="523220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4" name="Straight Connector 13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4027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_tit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260648"/>
            <a:ext cx="903700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C997584-46BE-084C-A4F9-FD2AD25F1077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856900" y="6372810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48192" y="6255279"/>
            <a:ext cx="1751709" cy="523220"/>
            <a:chOff x="356263" y="440371"/>
            <a:chExt cx="1751709" cy="523220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3212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16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35" name="TextBox 34"/>
          <p:cNvSpPr txBox="1"/>
          <p:nvPr userDrawn="1"/>
        </p:nvSpPr>
        <p:spPr>
          <a:xfrm>
            <a:off x="3838017" y="6372810"/>
            <a:ext cx="1430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8F8F8"/>
                </a:solidFill>
              </a:rPr>
              <a:t>@</a:t>
            </a:r>
            <a:r>
              <a:rPr lang="en-US" sz="1600" dirty="0" err="1">
                <a:solidFill>
                  <a:srgbClr val="F8F8F8"/>
                </a:solidFill>
              </a:rPr>
              <a:t>HughDavis</a:t>
            </a:r>
            <a:endParaRPr lang="en-US" sz="1600" dirty="0">
              <a:solidFill>
                <a:srgbClr val="F8F8F8"/>
              </a:solidFill>
            </a:endParaRPr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377031" y="6280477"/>
            <a:ext cx="1751709" cy="523220"/>
            <a:chOff x="356263" y="440371"/>
            <a:chExt cx="1751709" cy="523220"/>
          </a:xfrm>
        </p:grpSpPr>
        <p:sp>
          <p:nvSpPr>
            <p:cNvPr id="40" name="TextBox 3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1" name="Straight Connector 4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0980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CITE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6" r:id="rId3"/>
    <p:sldLayoutId id="2147484154" r:id="rId4"/>
    <p:sldLayoutId id="2147484192" r:id="rId5"/>
    <p:sldLayoutId id="2147484184" r:id="rId6"/>
    <p:sldLayoutId id="2147484191" r:id="rId7"/>
    <p:sldLayoutId id="2147484160" r:id="rId8"/>
    <p:sldLayoutId id="2147484162" r:id="rId9"/>
    <p:sldLayoutId id="2147484164" r:id="rId10"/>
    <p:sldLayoutId id="2147484165" r:id="rId11"/>
    <p:sldLayoutId id="2147484193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9532" y="1520788"/>
            <a:ext cx="8568952" cy="187325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Finding and Evaluation Information</a:t>
            </a:r>
          </a:p>
        </p:txBody>
      </p:sp>
      <p:sp>
        <p:nvSpPr>
          <p:cNvPr id="2765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88224" y="6237312"/>
            <a:ext cx="2256386" cy="80327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dirty="0">
                <a:latin typeface="Lucida Sans" charset="0"/>
                <a:ea typeface="ＭＳ Ｐゴシック" charset="0"/>
              </a:rPr>
              <a:t>Date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2034" y="4936110"/>
            <a:ext cx="8426450" cy="1620180"/>
          </a:xfrm>
        </p:spPr>
        <p:txBody>
          <a:bodyPr/>
          <a:lstStyle/>
          <a:p>
            <a:r>
              <a:rPr lang="en-GB" sz="2400" dirty="0">
                <a:latin typeface="Lucida Sans" charset="0"/>
                <a:ea typeface="ＭＳ Ｐゴシック" charset="0"/>
              </a:rPr>
              <a:t>Hugh Davis           @</a:t>
            </a:r>
            <a:r>
              <a:rPr lang="en-GB" sz="2400" dirty="0" err="1">
                <a:latin typeface="Lucida Sans" charset="0"/>
                <a:ea typeface="ＭＳ Ｐゴシック" charset="0"/>
              </a:rPr>
              <a:t>HughDavis</a:t>
            </a:r>
            <a:r>
              <a:rPr lang="en-GB" sz="2400" dirty="0">
                <a:latin typeface="Lucida Sans" charset="0"/>
                <a:ea typeface="ＭＳ Ｐゴシック" charset="0"/>
              </a:rPr>
              <a:t>   </a:t>
            </a:r>
            <a:r>
              <a:rPr lang="en-GB" sz="2400" dirty="0" err="1">
                <a:latin typeface="Lucida Sans" charset="0"/>
                <a:ea typeface="ＭＳ Ｐゴシック" charset="0"/>
              </a:rPr>
              <a:t>hcd@soton.ac.uk</a:t>
            </a:r>
            <a:endParaRPr lang="en-GB" sz="2400" dirty="0">
              <a:latin typeface="Lucida Sans" charset="0"/>
              <a:ea typeface="ＭＳ Ｐゴシック" charset="0"/>
            </a:endParaRPr>
          </a:p>
          <a:p>
            <a:r>
              <a:rPr lang="en-GB" sz="2000" dirty="0">
                <a:latin typeface="Lucida Sans" charset="0"/>
                <a:ea typeface="ＭＳ Ｐゴシック" charset="0"/>
              </a:rPr>
              <a:t>Professor of Learning Technologies</a:t>
            </a:r>
          </a:p>
          <a:p>
            <a:r>
              <a:rPr lang="en-GB" sz="2000" dirty="0">
                <a:latin typeface="Lucida Sans" charset="0"/>
                <a:ea typeface="ＭＳ Ｐゴシック" charset="0"/>
              </a:rPr>
              <a:t>ECS, University of Southampton, UK</a:t>
            </a:r>
          </a:p>
          <a:p>
            <a:r>
              <a:rPr lang="en-GB" sz="2000" dirty="0">
                <a:latin typeface="Lucida Sans" charset="0"/>
                <a:ea typeface="ＭＳ Ｐゴシック" charset="0"/>
              </a:rPr>
              <a:t>http://</a:t>
            </a:r>
            <a:r>
              <a:rPr lang="en-GB" sz="2000" dirty="0" err="1">
                <a:latin typeface="Lucida Sans" charset="0"/>
                <a:ea typeface="ＭＳ Ｐゴシック" charset="0"/>
              </a:rPr>
              <a:t>users.ecs.soton.ac.uk</a:t>
            </a:r>
            <a:r>
              <a:rPr lang="en-GB" sz="2000" dirty="0">
                <a:latin typeface="Lucida Sans" charset="0"/>
                <a:ea typeface="ＭＳ Ｐゴシック" charset="0"/>
              </a:rPr>
              <a:t>/</a:t>
            </a:r>
            <a:r>
              <a:rPr lang="en-GB" sz="2000" dirty="0" err="1">
                <a:latin typeface="Lucida Sans" charset="0"/>
                <a:ea typeface="ＭＳ Ｐゴシック" charset="0"/>
              </a:rPr>
              <a:t>hcd</a:t>
            </a:r>
            <a:br>
              <a:rPr lang="en-GB" sz="2000" dirty="0">
                <a:latin typeface="Lucida Sans" charset="0"/>
                <a:ea typeface="ＭＳ Ｐゴシック" charset="0"/>
              </a:rPr>
            </a:br>
            <a:br>
              <a:rPr lang="en-GB" sz="2000" dirty="0">
                <a:latin typeface="Lucida Sans" charset="0"/>
                <a:ea typeface="ＭＳ Ｐゴシック" charset="0"/>
              </a:rPr>
            </a:b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4593210"/>
            <a:ext cx="406400" cy="34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2965" y="2593296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8F8F8"/>
                </a:solidFill>
              </a:rPr>
              <a:t>COMP1205</a:t>
            </a:r>
            <a:endParaRPr lang="en-US" sz="2000" b="1" dirty="0">
              <a:solidFill>
                <a:srgbClr val="F8F8F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48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You usually need to have accessed the journal through the university library</a:t>
            </a:r>
          </a:p>
          <a:p>
            <a:r>
              <a:rPr lang="en-GB" dirty="0"/>
              <a:t>May need to login to say you are from University of Southampton along the way</a:t>
            </a:r>
          </a:p>
          <a:p>
            <a:r>
              <a:rPr lang="en-GB" dirty="0"/>
              <a:t>Access to *most* quality journals is available on line.</a:t>
            </a:r>
          </a:p>
          <a:p>
            <a:r>
              <a:rPr lang="en-GB" dirty="0"/>
              <a:t>Including all the ACM and IEEE journals and conference proceedings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Access to on-line journals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11381-301F-5340-911B-15ECA616D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66" y="4117941"/>
            <a:ext cx="3198495" cy="180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824ADA-F21A-674B-8EDE-E5A88250A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91" y="4160664"/>
            <a:ext cx="1231900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15E69E-BBD4-0444-96D5-1689E76A7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991" y="4160664"/>
            <a:ext cx="1219200" cy="1663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70B7A4-45F4-2A4E-916E-6C0CC0F26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4293096"/>
            <a:ext cx="1333904" cy="172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20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E27D88-34A0-4E65-B42F-E76A7A218ED4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1583668" y="1988840"/>
            <a:ext cx="6228692" cy="3320058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Thank you</a:t>
            </a: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Any Questions?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r>
              <a:rPr lang="en-GB" sz="3000" dirty="0">
                <a:solidFill>
                  <a:schemeClr val="tx1"/>
                </a:solidFill>
                <a:latin typeface="+mj-lt"/>
              </a:rPr>
              <a:t>Hugh Davis</a:t>
            </a:r>
            <a:br>
              <a:rPr lang="en-GB" sz="3000" dirty="0">
                <a:solidFill>
                  <a:schemeClr val="tx1"/>
                </a:solidFill>
                <a:latin typeface="+mj-lt"/>
              </a:rPr>
            </a:br>
            <a:r>
              <a:rPr lang="en-GB" sz="2400" dirty="0">
                <a:solidFill>
                  <a:schemeClr val="tx1"/>
                </a:solidFill>
                <a:latin typeface="+mj-lt"/>
              </a:rPr>
              <a:t>@</a:t>
            </a:r>
            <a:r>
              <a:rPr lang="en-GB" sz="2400" dirty="0" err="1">
                <a:solidFill>
                  <a:schemeClr val="tx1"/>
                </a:solidFill>
                <a:latin typeface="+mj-lt"/>
              </a:rPr>
              <a:t>HughDavis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r>
              <a:rPr lang="en-GB" sz="2400" dirty="0">
                <a:solidFill>
                  <a:schemeClr val="tx1"/>
                </a:solidFill>
                <a:latin typeface="+mj-lt"/>
              </a:rPr>
              <a:t>http://</a:t>
            </a:r>
            <a:r>
              <a:rPr lang="en-GB" sz="2400" dirty="0" err="1">
                <a:solidFill>
                  <a:schemeClr val="tx1"/>
                </a:solidFill>
                <a:latin typeface="+mj-lt"/>
              </a:rPr>
              <a:t>users.ecs.soton.ac.uk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/</a:t>
            </a:r>
            <a:r>
              <a:rPr lang="en-GB" sz="2400" dirty="0" err="1">
                <a:solidFill>
                  <a:schemeClr val="tx1"/>
                </a:solidFill>
                <a:latin typeface="+mj-lt"/>
              </a:rPr>
              <a:t>hcd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err="1">
                <a:solidFill>
                  <a:schemeClr val="tx1"/>
                </a:solidFill>
                <a:latin typeface="+mj-lt"/>
              </a:rPr>
              <a:t>hcd@soton.ac.uk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437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102" y="1412776"/>
            <a:ext cx="3816424" cy="456465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006894" y="2348880"/>
            <a:ext cx="1800200" cy="1224136"/>
          </a:xfrm>
          <a:prstGeom prst="wedgeEllipseCallout">
            <a:avLst>
              <a:gd name="adj1" fmla="val 126540"/>
              <a:gd name="adj2" fmla="val 6924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person has done this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646854" y="3789040"/>
            <a:ext cx="1800200" cy="1224136"/>
          </a:xfrm>
          <a:prstGeom prst="wedgeEllipseCallout">
            <a:avLst>
              <a:gd name="adj1" fmla="val 165443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And this person has done this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6767534" y="2060848"/>
            <a:ext cx="1800200" cy="1224136"/>
          </a:xfrm>
          <a:prstGeom prst="wedgeEllipseCallout">
            <a:avLst>
              <a:gd name="adj1" fmla="val -90279"/>
              <a:gd name="adj2" fmla="val 2499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person said this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6983558" y="3284984"/>
            <a:ext cx="1800200" cy="1224136"/>
          </a:xfrm>
          <a:prstGeom prst="wedgeEllipseCallout">
            <a:avLst>
              <a:gd name="adj1" fmla="val -108952"/>
              <a:gd name="adj2" fmla="val 2118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And this person said this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95126" y="4581128"/>
            <a:ext cx="26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5286" y="486916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”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934886" y="5085184"/>
            <a:ext cx="1800200" cy="1224136"/>
          </a:xfrm>
          <a:prstGeom prst="wedgeEllipseCallout">
            <a:avLst>
              <a:gd name="adj1" fmla="val 151438"/>
              <a:gd name="adj2" fmla="val -5891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And this quote came from here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7055566" y="4653136"/>
            <a:ext cx="2016224" cy="1584176"/>
          </a:xfrm>
          <a:prstGeom prst="wedgeEllipseCallout">
            <a:avLst>
              <a:gd name="adj1" fmla="val -100135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And this </a:t>
            </a:r>
          </a:p>
          <a:p>
            <a:pPr algn="ctr"/>
            <a:r>
              <a:rPr lang="en-US" dirty="0"/>
              <a:t>is my summary of this person’s work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75194" y="22312"/>
            <a:ext cx="8426450" cy="1052736"/>
          </a:xfrm>
        </p:spPr>
        <p:txBody>
          <a:bodyPr/>
          <a:lstStyle/>
          <a:p>
            <a:r>
              <a:rPr lang="en-US" dirty="0"/>
              <a:t>The Scholarly Trail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94" y="1484784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Blue bubbles are all “Citations”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9502" y="1196752"/>
            <a:ext cx="2801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They cite a  </a:t>
            </a:r>
            <a:r>
              <a:rPr lang="en-US" i="1" dirty="0"/>
              <a:t>source</a:t>
            </a:r>
            <a:r>
              <a:rPr lang="en-US" dirty="0"/>
              <a:t> which </a:t>
            </a:r>
          </a:p>
          <a:p>
            <a:r>
              <a:rPr lang="en-US" dirty="0"/>
              <a:t>will be “referenced” at </a:t>
            </a:r>
          </a:p>
          <a:p>
            <a:r>
              <a:rPr lang="en-US" dirty="0"/>
              <a:t>the end of the paper</a:t>
            </a:r>
          </a:p>
        </p:txBody>
      </p:sp>
    </p:spTree>
    <p:extLst>
      <p:ext uri="{BB962C8B-B14F-4D97-AF65-F5344CB8AC3E}">
        <p14:creationId xmlns:p14="http://schemas.microsoft.com/office/powerpoint/2010/main" val="147616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 Facebook Page?</a:t>
            </a:r>
          </a:p>
          <a:p>
            <a:r>
              <a:rPr lang="en-US" dirty="0"/>
              <a:t>Someone’s Blog?</a:t>
            </a:r>
          </a:p>
          <a:p>
            <a:r>
              <a:rPr lang="en-US" dirty="0"/>
              <a:t>A company website?</a:t>
            </a:r>
          </a:p>
          <a:p>
            <a:r>
              <a:rPr lang="en-US" dirty="0"/>
              <a:t>A Newspaper Article?</a:t>
            </a:r>
          </a:p>
          <a:p>
            <a:r>
              <a:rPr lang="en-US" dirty="0"/>
              <a:t>A magazine?</a:t>
            </a:r>
          </a:p>
          <a:p>
            <a:r>
              <a:rPr lang="en-US" dirty="0"/>
              <a:t>A trade journal?</a:t>
            </a:r>
          </a:p>
          <a:p>
            <a:r>
              <a:rPr lang="en-US" dirty="0"/>
              <a:t>A talk presented at a conference?</a:t>
            </a:r>
          </a:p>
          <a:p>
            <a:r>
              <a:rPr lang="en-US" dirty="0"/>
              <a:t>A </a:t>
            </a:r>
            <a:r>
              <a:rPr lang="en-US" dirty="0" err="1"/>
              <a:t>wikipedia</a:t>
            </a:r>
            <a:r>
              <a:rPr lang="en-US" dirty="0"/>
              <a:t> page?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An open source pre-print journal paper?</a:t>
            </a:r>
          </a:p>
          <a:p>
            <a:r>
              <a:rPr lang="en-US" dirty="0"/>
              <a:t>A scholarly journal paper?</a:t>
            </a:r>
          </a:p>
          <a:p>
            <a:r>
              <a:rPr lang="en-US" dirty="0"/>
              <a:t>A book?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What would make a good source?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BDE072-FFD5-A24C-8DED-CFA71A97C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130" y="3501008"/>
            <a:ext cx="4451869" cy="266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5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We need sources to be</a:t>
            </a:r>
          </a:p>
          <a:p>
            <a:r>
              <a:rPr lang="en-GB" b="1" dirty="0"/>
              <a:t>Authoritative</a:t>
            </a:r>
          </a:p>
          <a:p>
            <a:r>
              <a:rPr lang="en-GB" dirty="0"/>
              <a:t>We must believe that the information is reliable and true </a:t>
            </a:r>
            <a:br>
              <a:rPr lang="en-GB" dirty="0"/>
            </a:br>
            <a:r>
              <a:rPr lang="en-GB" dirty="0"/>
              <a:t>(and preferably written by the person who </a:t>
            </a:r>
            <a:r>
              <a:rPr lang="en-GB" b="1" dirty="0"/>
              <a:t>is</a:t>
            </a:r>
            <a:r>
              <a:rPr lang="en-GB" dirty="0"/>
              <a:t> the authority and not someone quoting them) (Primary Vs Secondary sources)</a:t>
            </a:r>
          </a:p>
          <a:p>
            <a:endParaRPr lang="en-GB" dirty="0"/>
          </a:p>
          <a:p>
            <a:r>
              <a:rPr lang="en-GB" b="1" dirty="0"/>
              <a:t>Findable</a:t>
            </a:r>
          </a:p>
          <a:p>
            <a:r>
              <a:rPr lang="en-GB" dirty="0"/>
              <a:t>Your reader must be able to follow your reference to find the article or book in their library or on-line.</a:t>
            </a:r>
          </a:p>
          <a:p>
            <a:r>
              <a:rPr lang="en-GB" dirty="0"/>
              <a:t>The thing they find must not have changed since you referenced it.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51520" y="188640"/>
            <a:ext cx="8676964" cy="961991"/>
          </a:xfrm>
        </p:spPr>
        <p:txBody>
          <a:bodyPr/>
          <a:lstStyle/>
          <a:p>
            <a:r>
              <a:rPr lang="en-US" dirty="0"/>
              <a:t>Why? What makes one </a:t>
            </a:r>
            <a:br>
              <a:rPr lang="en-US" dirty="0"/>
            </a:br>
            <a:r>
              <a:rPr lang="en-US" dirty="0"/>
              <a:t>source better than another?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113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We may find useful references in articles and blogs that we have stumbled across by good fortune</a:t>
            </a:r>
          </a:p>
          <a:p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More often we must conduct a search</a:t>
            </a:r>
          </a:p>
          <a:p>
            <a:pPr lvl="2"/>
            <a:r>
              <a:rPr lang="en-US" dirty="0"/>
              <a:t>Google</a:t>
            </a:r>
          </a:p>
          <a:p>
            <a:pPr lvl="2"/>
            <a:r>
              <a:rPr lang="en-US" dirty="0"/>
              <a:t>Google Scholar</a:t>
            </a:r>
          </a:p>
          <a:p>
            <a:pPr lvl="2"/>
            <a:r>
              <a:rPr lang="en-US" dirty="0"/>
              <a:t>Wikipedia (but only to follow up the references they have found)</a:t>
            </a:r>
          </a:p>
          <a:p>
            <a:pPr lvl="2"/>
            <a:r>
              <a:rPr lang="en-US" dirty="0"/>
              <a:t>The Library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Where do we find sources of information?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1F685-B802-754A-91EA-9BC221457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509120"/>
            <a:ext cx="1656184" cy="600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EEA7BF-B674-7F44-8E86-41F30A694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5408897"/>
            <a:ext cx="2935235" cy="582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64DED1-3EE2-B545-81AA-136E3DAAA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85" y="4326416"/>
            <a:ext cx="1527030" cy="1566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884942-4C8C-CF4E-A28E-6095E492D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4211069"/>
            <a:ext cx="3364987" cy="1969483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F7020C5B-CB60-2144-9A6E-824CEEEA520A}"/>
              </a:ext>
            </a:extLst>
          </p:cNvPr>
          <p:cNvSpPr/>
          <p:nvPr/>
        </p:nvSpPr>
        <p:spPr bwMode="auto">
          <a:xfrm>
            <a:off x="6176682" y="4392706"/>
            <a:ext cx="259977" cy="143435"/>
          </a:xfrm>
          <a:custGeom>
            <a:avLst/>
            <a:gdLst>
              <a:gd name="connsiteX0" fmla="*/ 233083 w 259977"/>
              <a:gd name="connsiteY0" fmla="*/ 8965 h 143435"/>
              <a:gd name="connsiteX1" fmla="*/ 170330 w 259977"/>
              <a:gd name="connsiteY1" fmla="*/ 0 h 143435"/>
              <a:gd name="connsiteX2" fmla="*/ 134471 w 259977"/>
              <a:gd name="connsiteY2" fmla="*/ 8965 h 143435"/>
              <a:gd name="connsiteX3" fmla="*/ 80683 w 259977"/>
              <a:gd name="connsiteY3" fmla="*/ 17929 h 143435"/>
              <a:gd name="connsiteX4" fmla="*/ 35859 w 259977"/>
              <a:gd name="connsiteY4" fmla="*/ 62753 h 143435"/>
              <a:gd name="connsiteX5" fmla="*/ 0 w 259977"/>
              <a:gd name="connsiteY5" fmla="*/ 107576 h 143435"/>
              <a:gd name="connsiteX6" fmla="*/ 8965 w 259977"/>
              <a:gd name="connsiteY6" fmla="*/ 134470 h 143435"/>
              <a:gd name="connsiteX7" fmla="*/ 35859 w 259977"/>
              <a:gd name="connsiteY7" fmla="*/ 143435 h 143435"/>
              <a:gd name="connsiteX8" fmla="*/ 206189 w 259977"/>
              <a:gd name="connsiteY8" fmla="*/ 134470 h 143435"/>
              <a:gd name="connsiteX9" fmla="*/ 233083 w 259977"/>
              <a:gd name="connsiteY9" fmla="*/ 125506 h 143435"/>
              <a:gd name="connsiteX10" fmla="*/ 259977 w 259977"/>
              <a:gd name="connsiteY10" fmla="*/ 71718 h 143435"/>
              <a:gd name="connsiteX11" fmla="*/ 215153 w 259977"/>
              <a:gd name="connsiteY11" fmla="*/ 35859 h 143435"/>
              <a:gd name="connsiteX12" fmla="*/ 143436 w 259977"/>
              <a:gd name="connsiteY12" fmla="*/ 0 h 143435"/>
              <a:gd name="connsiteX13" fmla="*/ 80683 w 259977"/>
              <a:gd name="connsiteY13" fmla="*/ 0 h 14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9977" h="143435">
                <a:moveTo>
                  <a:pt x="233083" y="8965"/>
                </a:moveTo>
                <a:cubicBezTo>
                  <a:pt x="212165" y="5977"/>
                  <a:pt x="191460" y="0"/>
                  <a:pt x="170330" y="0"/>
                </a:cubicBezTo>
                <a:cubicBezTo>
                  <a:pt x="158009" y="0"/>
                  <a:pt x="146553" y="6549"/>
                  <a:pt x="134471" y="8965"/>
                </a:cubicBezTo>
                <a:cubicBezTo>
                  <a:pt x="116647" y="12530"/>
                  <a:pt x="98612" y="14941"/>
                  <a:pt x="80683" y="17929"/>
                </a:cubicBezTo>
                <a:cubicBezTo>
                  <a:pt x="65742" y="32870"/>
                  <a:pt x="47580" y="45171"/>
                  <a:pt x="35859" y="62753"/>
                </a:cubicBezTo>
                <a:cubicBezTo>
                  <a:pt x="13242" y="96680"/>
                  <a:pt x="25549" y="82029"/>
                  <a:pt x="0" y="107576"/>
                </a:cubicBezTo>
                <a:cubicBezTo>
                  <a:pt x="2988" y="116541"/>
                  <a:pt x="2283" y="127788"/>
                  <a:pt x="8965" y="134470"/>
                </a:cubicBezTo>
                <a:cubicBezTo>
                  <a:pt x="15647" y="141152"/>
                  <a:pt x="26409" y="143435"/>
                  <a:pt x="35859" y="143435"/>
                </a:cubicBezTo>
                <a:cubicBezTo>
                  <a:pt x="92714" y="143435"/>
                  <a:pt x="149412" y="137458"/>
                  <a:pt x="206189" y="134470"/>
                </a:cubicBezTo>
                <a:cubicBezTo>
                  <a:pt x="215154" y="131482"/>
                  <a:pt x="225704" y="131409"/>
                  <a:pt x="233083" y="125506"/>
                </a:cubicBezTo>
                <a:cubicBezTo>
                  <a:pt x="248880" y="112868"/>
                  <a:pt x="254072" y="89434"/>
                  <a:pt x="259977" y="71718"/>
                </a:cubicBezTo>
                <a:cubicBezTo>
                  <a:pt x="216680" y="28421"/>
                  <a:pt x="271703" y="81100"/>
                  <a:pt x="215153" y="35859"/>
                </a:cubicBezTo>
                <a:cubicBezTo>
                  <a:pt x="187553" y="13778"/>
                  <a:pt x="196987" y="0"/>
                  <a:pt x="143436" y="0"/>
                </a:cubicBezTo>
                <a:lnTo>
                  <a:pt x="80683" y="0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E59D7F56-1739-3B4F-BD10-24D9B4434577}"/>
              </a:ext>
            </a:extLst>
          </p:cNvPr>
          <p:cNvSpPr/>
          <p:nvPr/>
        </p:nvSpPr>
        <p:spPr bwMode="auto">
          <a:xfrm rot="1243502">
            <a:off x="6320672" y="3971803"/>
            <a:ext cx="250272" cy="386395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06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Coming up with good terms to put into a search engine is a skill</a:t>
            </a:r>
          </a:p>
          <a:p>
            <a:r>
              <a:rPr lang="en-GB" dirty="0"/>
              <a:t>(Librarians are the people who know how to do this best)</a:t>
            </a:r>
          </a:p>
          <a:p>
            <a:r>
              <a:rPr lang="en-GB" dirty="0"/>
              <a:t>In general thinks of 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/>
              <a:t>Keywords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/>
              <a:t>Synonyms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/>
              <a:t>Alternative Spellings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/>
              <a:t>Common Abbreviations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Search Terms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CE9C38-A3EF-BB4C-82A0-0C07658C4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981" y="2996952"/>
            <a:ext cx="4937119" cy="210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69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Google vs Google Scholar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5530064" cy="3740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69" y="2492896"/>
            <a:ext cx="4309393" cy="3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22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3474889" cy="4716524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Who is the author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is the relevance of the points made?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Is the context correct?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When was the source published?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was the publication medium?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Evaluating the Sources you find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014" y="1159793"/>
            <a:ext cx="3928986" cy="56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6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Finding Papers you have seen referenced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563A0C-B454-9B45-B5D1-E792AA236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68760"/>
            <a:ext cx="805481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971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5" id="{70C71B6A-224C-7044-9752-F271C6A0A86C}" vid="{ED9B8DAD-0556-CE40-8EC4-F51F6C96830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77</TotalTime>
  <Words>387</Words>
  <Application>Microsoft Macintosh PowerPoint</Application>
  <PresentationFormat>On-screen Show (4:3)</PresentationFormat>
  <Paragraphs>89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Georgia</vt:lpstr>
      <vt:lpstr>Lucida Sans</vt:lpstr>
      <vt:lpstr>Symbol</vt:lpstr>
      <vt:lpstr>Wingdings</vt:lpstr>
      <vt:lpstr>CITE</vt:lpstr>
      <vt:lpstr>Finding and Evaluation Information</vt:lpstr>
      <vt:lpstr>The Scholarly Trail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M.S.Treagust@soton.ac.uk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Evaluation Information</dc:title>
  <dc:creator>Microsoft Office User</dc:creator>
  <dc:description>v1 of CITE PowerPoint tempate created 30/03/12</dc:description>
  <cp:lastModifiedBy>Hugh Davis</cp:lastModifiedBy>
  <cp:revision>8</cp:revision>
  <dcterms:created xsi:type="dcterms:W3CDTF">2017-10-22T17:24:03Z</dcterms:created>
  <dcterms:modified xsi:type="dcterms:W3CDTF">2018-10-21T19:37:59Z</dcterms:modified>
</cp:coreProperties>
</file>