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1"/>
  </p:notesMasterIdLst>
  <p:sldIdLst>
    <p:sldId id="258" r:id="rId9"/>
    <p:sldId id="256" r:id="rId10"/>
    <p:sldId id="359" r:id="rId11"/>
    <p:sldId id="367" r:id="rId12"/>
    <p:sldId id="365" r:id="rId13"/>
    <p:sldId id="348" r:id="rId14"/>
    <p:sldId id="351" r:id="rId15"/>
    <p:sldId id="366" r:id="rId16"/>
    <p:sldId id="361" r:id="rId17"/>
    <p:sldId id="354" r:id="rId18"/>
    <p:sldId id="268" r:id="rId19"/>
    <p:sldId id="355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356" r:id="rId32"/>
    <p:sldId id="280" r:id="rId33"/>
    <p:sldId id="345" r:id="rId34"/>
    <p:sldId id="358" r:id="rId35"/>
    <p:sldId id="353" r:id="rId36"/>
    <p:sldId id="357" r:id="rId37"/>
    <p:sldId id="261" r:id="rId38"/>
    <p:sldId id="334" r:id="rId39"/>
    <p:sldId id="363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 userDrawn="1">
          <p15:clr>
            <a:srgbClr val="A4A3A4"/>
          </p15:clr>
        </p15:guide>
        <p15:guide id="2" pos="62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6"/>
    <p:restoredTop sz="94709"/>
  </p:normalViewPr>
  <p:slideViewPr>
    <p:cSldViewPr snapToGrid="0" snapToObjects="1" showGuides="1">
      <p:cViewPr varScale="1">
        <p:scale>
          <a:sx n="138" d="100"/>
          <a:sy n="138" d="100"/>
        </p:scale>
        <p:origin x="200" y="448"/>
      </p:cViewPr>
      <p:guideLst>
        <p:guide orient="horz" pos="2931"/>
        <p:guide pos="62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20" Type="http://schemas.openxmlformats.org/officeDocument/2006/relationships/slide" Target="slides/slide12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05/10/2018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www.southampton.ac.uk</a:t>
            </a:r>
            <a:r>
              <a:rPr lang="en-US" dirty="0"/>
              <a:t> - 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5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www.southampton.ac.uk</a:t>
            </a:r>
            <a:r>
              <a:rPr lang="en-US" dirty="0"/>
              <a:t> - 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13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www.soton.ac.uk</a:t>
            </a:r>
            <a:r>
              <a:rPr lang="en-US" dirty="0"/>
              <a:t> –</a:t>
            </a:r>
            <a:r>
              <a:rPr lang="en-US" baseline="0" dirty="0"/>
              <a:t> GET (301)</a:t>
            </a:r>
          </a:p>
          <a:p>
            <a:r>
              <a:rPr lang="en-US" baseline="0" dirty="0" err="1"/>
              <a:t>www.southampton.ac.uk</a:t>
            </a:r>
            <a:r>
              <a:rPr lang="en-US" baseline="0" dirty="0"/>
              <a:t>/aardvark – GET (404)</a:t>
            </a:r>
          </a:p>
          <a:p>
            <a:r>
              <a:rPr lang="en-US" baseline="0" dirty="0" err="1"/>
              <a:t>www.southampton.ac.uk</a:t>
            </a:r>
            <a:r>
              <a:rPr lang="en-US" baseline="0" dirty="0"/>
              <a:t> – DELETE (403, but should be 405?)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www.debian.org</a:t>
            </a:r>
            <a:r>
              <a:rPr lang="en-US" dirty="0"/>
              <a:t> –</a:t>
            </a:r>
            <a:r>
              <a:rPr lang="en-US" baseline="0" dirty="0"/>
              <a:t> Accept-Language: 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7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86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913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65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05/10/2018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880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0E39F7-6CE5-BE4F-B95E-C8306F9A68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9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GET 		request a representation of a resource</a:t>
            </a:r>
          </a:p>
          <a:p>
            <a:pPr marL="0" indent="0">
              <a:buNone/>
            </a:pPr>
            <a:r>
              <a:rPr lang="en-US" dirty="0"/>
              <a:t>HEAD 		request the body-less response from a GET request</a:t>
            </a:r>
          </a:p>
          <a:p>
            <a:pPr marL="0" indent="0">
              <a:buNone/>
            </a:pPr>
            <a:r>
              <a:rPr lang="en-US" dirty="0"/>
              <a:t>POST		request that a representation be accepted as a new subordinate of the 		specified resource (effectively, create a new resource)</a:t>
            </a:r>
          </a:p>
          <a:p>
            <a:pPr marL="0" indent="0">
              <a:buNone/>
            </a:pPr>
            <a:r>
              <a:rPr lang="en-US" dirty="0"/>
              <a:t>PUT		upload a representation of the specified resource</a:t>
            </a:r>
          </a:p>
          <a:p>
            <a:pPr marL="0" indent="0">
              <a:buNone/>
            </a:pPr>
            <a:r>
              <a:rPr lang="en-US" dirty="0"/>
              <a:t>DELETE		delete the specified resource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(also TRACE, OPTIONS, CONNECT, PATCH)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92E819-8AA8-8A4F-9A42-272E4B068D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7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F377EB-F8A3-B84B-86DB-D74C99E747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0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Request Headers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Accept: specify desired media type of response</a:t>
            </a:r>
          </a:p>
          <a:p>
            <a:r>
              <a:rPr lang="en-US" dirty="0"/>
              <a:t>Accept-Language: specify desired language of response</a:t>
            </a:r>
          </a:p>
          <a:p>
            <a:r>
              <a:rPr lang="en-US" dirty="0"/>
              <a:t>Date: date/time at which the message was originated</a:t>
            </a:r>
          </a:p>
          <a:p>
            <a:r>
              <a:rPr lang="en-US" dirty="0"/>
              <a:t>Host: host and port number of requested resource</a:t>
            </a:r>
          </a:p>
          <a:p>
            <a:r>
              <a:rPr lang="en-US" dirty="0"/>
              <a:t>If-Match: conditional request</a:t>
            </a:r>
          </a:p>
          <a:p>
            <a:r>
              <a:rPr lang="en-US" dirty="0" err="1"/>
              <a:t>Referer</a:t>
            </a:r>
            <a:r>
              <a:rPr lang="en-US" dirty="0"/>
              <a:t>: URI of previously visited resource</a:t>
            </a:r>
          </a:p>
          <a:p>
            <a:r>
              <a:rPr lang="en-US" dirty="0"/>
              <a:t>User-Agent: identifier string for Web browser or user agent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997428-8601-B14B-84DC-25BBF404DA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21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Status Codes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1xx		informational message</a:t>
            </a:r>
          </a:p>
          <a:p>
            <a:pPr marL="0" indent="0">
              <a:buNone/>
            </a:pPr>
            <a:r>
              <a:rPr lang="en-US" dirty="0"/>
              <a:t>2xx		success</a:t>
            </a:r>
          </a:p>
          <a:p>
            <a:pPr marL="0" indent="0">
              <a:buNone/>
            </a:pPr>
            <a:r>
              <a:rPr lang="en-US" dirty="0"/>
              <a:t>3xx		redirection</a:t>
            </a:r>
          </a:p>
          <a:p>
            <a:pPr marL="0" indent="0">
              <a:buNone/>
            </a:pPr>
            <a:r>
              <a:rPr lang="en-US" dirty="0"/>
              <a:t>4xx		client error</a:t>
            </a:r>
          </a:p>
          <a:p>
            <a:pPr marL="0" indent="0">
              <a:buNone/>
            </a:pPr>
            <a:r>
              <a:rPr lang="en-US" dirty="0"/>
              <a:t>5xx		server error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D8861F-3B7F-FE46-B709-33A2142908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115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 OK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succeeded.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a GET request, the response body contains a representation of the specified resource</a:t>
            </a:r>
          </a:p>
          <a:p>
            <a:pPr marL="0" indent="0">
              <a:buNone/>
            </a:pPr>
            <a:r>
              <a:rPr lang="en-US" dirty="0"/>
              <a:t>For a POST request, the response body contains a description of the result of the 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38569-CFBE-EB48-82D1-EF895E87F9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639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 Created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been fulfilled and resulted in a new resource being created.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127DDC-EBF4-B843-ABA8-CD8C6A04B9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074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300 Multiple Choices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representations of the requested resource exist, and the client is provided with negotiation so that it may select a preferred 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C34AB-0AB7-DE4B-B10B-18B1E319AF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37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301 Moved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has been assigned a new permanent URI and any future references to this resource SHOULD use one of the returned URIs.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permanent URI given using the Location: header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776D7-42B8-3046-B4D9-05A1AFF41E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239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302 Found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resides temporarily under a different URI. Since the redirection might be altered on occasion, the client SHOULD continue to use the Request-URI for future requests.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Temporary URI given using the Location: header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1F7E1-A529-DC44-B118-A1E685D72A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87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Hypertext Transfer Protocol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22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 Unauthorized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requires user authentication.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response MUST include a WWW-Authenticate: header field containing a challenge applicable to the requested resource (username/password, for example)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0FFF93-D78A-1E4B-AD15-7121B76ACF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500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403 Forbidden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understood the request, but is refusing to fulfill it. Authorization will not help and the request SHOULD NOT be repeated.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A5313-3C7E-DC4B-8059-CEE0B3FA29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088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404 Not Found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has not found anything matching the Request-URI. No indication is given of whether the condition is temporary or permanent.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1F10A-DD20-784B-8FF5-E11B5E8E4C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06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405 Method Not Allowed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method specified in the Request-Line is not allowed for the resource identified by the Request-URI. The response MUST include an Allow: header containing a list of valid methods for the requested resource.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2968BC-0E1D-CE4B-9FF3-23E4C5E2B0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105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6E8CB7-3992-C14B-A064-E3A4161041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98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Response Headers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Allow: lists methods supported by request URI</a:t>
            </a:r>
          </a:p>
          <a:p>
            <a:r>
              <a:rPr lang="en-US" dirty="0"/>
              <a:t>Content-Language: language of representation</a:t>
            </a:r>
          </a:p>
          <a:p>
            <a:r>
              <a:rPr lang="en-US" dirty="0"/>
              <a:t>Content-Type: media type of representation</a:t>
            </a:r>
          </a:p>
          <a:p>
            <a:r>
              <a:rPr lang="en-US" dirty="0"/>
              <a:t>Content-Length: length in bytes of representation</a:t>
            </a:r>
          </a:p>
          <a:p>
            <a:r>
              <a:rPr lang="en-US" dirty="0"/>
              <a:t>Date: date/time at which the message was originated</a:t>
            </a:r>
          </a:p>
          <a:p>
            <a:r>
              <a:rPr lang="en-US" dirty="0"/>
              <a:t>Expires: date/time after which response is considered stale</a:t>
            </a:r>
          </a:p>
          <a:p>
            <a:r>
              <a:rPr lang="en-US" dirty="0" err="1"/>
              <a:t>ETag</a:t>
            </a:r>
            <a:r>
              <a:rPr lang="en-US" dirty="0"/>
              <a:t>: identifier for version of resource (</a:t>
            </a:r>
            <a:r>
              <a:rPr lang="en-US"/>
              <a:t>message digest)</a:t>
            </a:r>
            <a:endParaRPr lang="en-US" dirty="0"/>
          </a:p>
          <a:p>
            <a:r>
              <a:rPr lang="en-US" dirty="0"/>
              <a:t>Last-Modified: date/time at which representation was last changed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C96AD-6830-A144-8C55-E3DDD9208B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46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 allows the serving of different representations of a resource based on client preferences</a:t>
            </a:r>
          </a:p>
          <a:p>
            <a:pPr marL="0" indent="0">
              <a:buNone/>
            </a:pPr>
            <a:r>
              <a:rPr lang="en-US" dirty="0"/>
              <a:t>Two areas for negotiation</a:t>
            </a:r>
          </a:p>
          <a:p>
            <a:pPr lvl="1"/>
            <a:r>
              <a:rPr lang="en-US" dirty="0"/>
              <a:t>Media type (Accept: and Content-Type:)</a:t>
            </a:r>
          </a:p>
          <a:p>
            <a:pPr lvl="1"/>
            <a:r>
              <a:rPr lang="en-US" dirty="0"/>
              <a:t>Language (Accept-Language: and Content-Language:)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7387C-5391-3549-987A-297E008637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62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Negotiation: Media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C06B6-6F03-E14A-964E-2C33EAD56F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17732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177323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Accept: text/html; q=1.0, text/plain; q=0.5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429000"/>
            <a:ext cx="6769191" cy="2655606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1791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Negotiation: Language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26325-D244-574B-88C5-104666620D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17732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177323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Accept-Language: de; q=1.0,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en-gb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; q=0.5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429001"/>
            <a:ext cx="6769191" cy="266382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Content-Language: de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Willkommen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zu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Example!&lt;/h1&gt;&lt;/body&gt;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96891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9E2D66-7698-E643-ACB5-075320F604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8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77E321F-F21A-3047-AED4-8C37C0229D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loud 5"/>
          <p:cNvSpPr/>
          <p:nvPr/>
        </p:nvSpPr>
        <p:spPr bwMode="auto">
          <a:xfrm>
            <a:off x="2856261" y="3196366"/>
            <a:ext cx="2504447" cy="1233003"/>
          </a:xfrm>
          <a:prstGeom prst="cloud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today’s BBC weather forecast for Southampton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9914" y="283630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91908" y="2093143"/>
            <a:ext cx="2828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 "/>
                <a:cs typeface="Lucida  "/>
              </a:rPr>
              <a:t>http://</a:t>
            </a:r>
            <a:r>
              <a:rPr lang="en-US" sz="1200" dirty="0" err="1">
                <a:latin typeface="Lucida  "/>
                <a:cs typeface="Lucida  "/>
              </a:rPr>
              <a:t>www.bbc.co.uk</a:t>
            </a:r>
            <a:r>
              <a:rPr lang="en-US" sz="1200" dirty="0">
                <a:latin typeface="Lucida  "/>
                <a:cs typeface="Lucida  "/>
              </a:rPr>
              <a:t>/weather/2637487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1908" y="175203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URI</a:t>
            </a:r>
          </a:p>
        </p:txBody>
      </p:sp>
      <p:sp>
        <p:nvSpPr>
          <p:cNvPr id="8" name="Left Arrow 7"/>
          <p:cNvSpPr/>
          <p:nvPr/>
        </p:nvSpPr>
        <p:spPr bwMode="auto">
          <a:xfrm rot="19939971">
            <a:off x="5672158" y="2421476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20019355">
            <a:off x="5265179" y="2144849"/>
            <a:ext cx="9861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identifies</a:t>
            </a:r>
          </a:p>
        </p:txBody>
      </p:sp>
      <p:sp>
        <p:nvSpPr>
          <p:cNvPr id="10" name="Document 9"/>
          <p:cNvSpPr/>
          <p:nvPr/>
        </p:nvSpPr>
        <p:spPr bwMode="auto">
          <a:xfrm>
            <a:off x="6593660" y="412343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Content-Type: text/html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&lt;html&gt;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&lt;head&gt;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&lt;title&gt;BBC Weather – Southampton&lt;/title&gt;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&lt;/html&gt;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1908" y="3696983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Representation</a:t>
            </a:r>
          </a:p>
        </p:txBody>
      </p:sp>
      <p:sp>
        <p:nvSpPr>
          <p:cNvPr id="12" name="Left Arrow 11"/>
          <p:cNvSpPr/>
          <p:nvPr/>
        </p:nvSpPr>
        <p:spPr bwMode="auto">
          <a:xfrm rot="1603421">
            <a:off x="5673224" y="4474692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 rot="1612783">
            <a:off x="5415967" y="4205103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represents</a:t>
            </a:r>
          </a:p>
        </p:txBody>
      </p:sp>
      <p:sp>
        <p:nvSpPr>
          <p:cNvPr id="14" name="Left Arrow 13"/>
          <p:cNvSpPr/>
          <p:nvPr/>
        </p:nvSpPr>
        <p:spPr bwMode="auto">
          <a:xfrm rot="16200000">
            <a:off x="7512820" y="2865143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6214" y="2888589"/>
            <a:ext cx="2045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yields on dereference</a:t>
            </a:r>
          </a:p>
        </p:txBody>
      </p:sp>
    </p:spTree>
    <p:extLst>
      <p:ext uri="{BB962C8B-B14F-4D97-AF65-F5344CB8AC3E}">
        <p14:creationId xmlns:p14="http://schemas.microsoft.com/office/powerpoint/2010/main" val="184998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2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Hypertext Transfer Protocol History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First documented in 1991 (HTTP/0.9)</a:t>
            </a:r>
          </a:p>
          <a:p>
            <a:r>
              <a:rPr lang="en-US" dirty="0"/>
              <a:t>HTTP/1.0 introduced in 1996 (RFC1945)</a:t>
            </a:r>
          </a:p>
          <a:p>
            <a:r>
              <a:rPr lang="en-US" dirty="0"/>
              <a:t>HTTP/1.1 introduced in 1997 (RFC2068)</a:t>
            </a:r>
          </a:p>
          <a:p>
            <a:r>
              <a:rPr lang="en-US" dirty="0"/>
              <a:t>HTTP/1.1 updated in 1999 (RFC2616)</a:t>
            </a:r>
          </a:p>
          <a:p>
            <a:r>
              <a:rPr lang="en-US" dirty="0"/>
              <a:t>HTTP/1.1 last updated in 2014 (RFC7230-7235)</a:t>
            </a:r>
          </a:p>
          <a:p>
            <a:r>
              <a:rPr lang="en-US" dirty="0"/>
              <a:t>HTTP/2 introduced in 2015 (RFC7450)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65E8A70-D3FA-1949-A66F-DEA5401087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699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Hypertext Transfer Protocol – HTTP/1.1</a:t>
            </a:r>
          </a:p>
          <a:p>
            <a:pPr marL="360000" lvl="1" indent="0">
              <a:buNone/>
            </a:pPr>
            <a:r>
              <a:rPr lang="en-US" dirty="0"/>
              <a:t>Semantics and Content</a:t>
            </a:r>
            <a:br>
              <a:rPr lang="en-US" dirty="0"/>
            </a:br>
            <a:r>
              <a:rPr lang="en-US" dirty="0"/>
              <a:t>http://</a:t>
            </a:r>
            <a:r>
              <a:rPr lang="en-US" dirty="0" err="1"/>
              <a:t>tools.ietf.org</a:t>
            </a:r>
            <a:r>
              <a:rPr lang="en-US" dirty="0"/>
              <a:t>/html/rfc7231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327D7-DF55-1E49-9EAD-DDEE178039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9400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HTML and XML</a:t>
            </a:r>
          </a:p>
        </p:txBody>
      </p:sp>
    </p:spTree>
    <p:extLst>
      <p:ext uri="{BB962C8B-B14F-4D97-AF65-F5344CB8AC3E}">
        <p14:creationId xmlns:p14="http://schemas.microsoft.com/office/powerpoint/2010/main" val="2327448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3013B64-2E01-1C42-8C2E-4AE84E15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HTTP in a Nutshell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86622-7BCC-0D40-89C6-23EBB12A79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Application protocol for distributed hypermedia</a:t>
            </a:r>
          </a:p>
          <a:p>
            <a:pPr marL="0" indent="0">
              <a:buNone/>
            </a:pPr>
            <a:r>
              <a:rPr lang="en-US" dirty="0"/>
              <a:t>Client and server exchange representations by sending request/response messages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22C2547-1B2D-C84E-A4D8-120DE3805D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>
            <a:extLst>
              <a:ext uri="{FF2B5EF4-FFF2-40B4-BE49-F238E27FC236}">
                <a16:creationId xmlns:a16="http://schemas.microsoft.com/office/drawing/2014/main" id="{82EACB32-26BD-7445-A5C9-8E43B2C5B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177" y="354571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>
            <a:extLst>
              <a:ext uri="{FF2B5EF4-FFF2-40B4-BE49-F238E27FC236}">
                <a16:creationId xmlns:a16="http://schemas.microsoft.com/office/drawing/2014/main" id="{17427668-836E-DF4C-8CE8-912D6B8EF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52" y="3545713"/>
            <a:ext cx="1061972" cy="10619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A1EA49-B9A4-964D-B502-A1A1992D75D6}"/>
              </a:ext>
            </a:extLst>
          </p:cNvPr>
          <p:cNvSpPr txBox="1"/>
          <p:nvPr/>
        </p:nvSpPr>
        <p:spPr>
          <a:xfrm>
            <a:off x="6167438" y="539580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9F52A8-6FEE-414E-86A4-E7241F5B51EA}"/>
              </a:ext>
            </a:extLst>
          </p:cNvPr>
          <p:cNvSpPr txBox="1"/>
          <p:nvPr/>
        </p:nvSpPr>
        <p:spPr>
          <a:xfrm>
            <a:off x="9973496" y="447171"/>
            <a:ext cx="867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server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F147463-18B0-4641-9915-47EE4B21862A}"/>
              </a:ext>
            </a:extLst>
          </p:cNvPr>
          <p:cNvGrpSpPr/>
          <p:nvPr/>
        </p:nvGrpSpPr>
        <p:grpSpPr>
          <a:xfrm>
            <a:off x="3035300" y="2780575"/>
            <a:ext cx="6156325" cy="1153252"/>
            <a:chOff x="3035300" y="2780575"/>
            <a:chExt cx="6156325" cy="115325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BF4C963-520F-674A-9858-1B365414CE5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035300" y="3933530"/>
              <a:ext cx="6156325" cy="29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7" name="Rounded Rectangular Callout 16">
              <a:extLst>
                <a:ext uri="{FF2B5EF4-FFF2-40B4-BE49-F238E27FC236}">
                  <a16:creationId xmlns:a16="http://schemas.microsoft.com/office/drawing/2014/main" id="{CF9BD533-7FEB-6C47-8C4A-CCC332ACC2E6}"/>
                </a:ext>
              </a:extLst>
            </p:cNvPr>
            <p:cNvSpPr/>
            <p:nvPr/>
          </p:nvSpPr>
          <p:spPr>
            <a:xfrm>
              <a:off x="5016166" y="2780575"/>
              <a:ext cx="2160000" cy="720000"/>
            </a:xfrm>
            <a:prstGeom prst="wedgeRoundRectCallout">
              <a:avLst>
                <a:gd name="adj1" fmla="val -48871"/>
                <a:gd name="adj2" fmla="val 90539"/>
                <a:gd name="adj3" fmla="val 1666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please send me resource X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86C976D-83D2-2347-86F3-6166FE8F9048}"/>
              </a:ext>
            </a:extLst>
          </p:cNvPr>
          <p:cNvGrpSpPr/>
          <p:nvPr/>
        </p:nvGrpSpPr>
        <p:grpSpPr>
          <a:xfrm>
            <a:off x="3035300" y="4221163"/>
            <a:ext cx="6156326" cy="1590734"/>
            <a:chOff x="3035300" y="4221163"/>
            <a:chExt cx="6156326" cy="1590734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FE484A4-C586-CA49-8DD2-BB3658745A2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035300" y="4221163"/>
              <a:ext cx="6156326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8" name="Rounded Rectangular Callout 17">
              <a:extLst>
                <a:ext uri="{FF2B5EF4-FFF2-40B4-BE49-F238E27FC236}">
                  <a16:creationId xmlns:a16="http://schemas.microsoft.com/office/drawing/2014/main" id="{4F3823C2-DF01-C440-8751-0FFA0241A962}"/>
                </a:ext>
              </a:extLst>
            </p:cNvPr>
            <p:cNvSpPr/>
            <p:nvPr/>
          </p:nvSpPr>
          <p:spPr>
            <a:xfrm>
              <a:off x="5016000" y="4654119"/>
              <a:ext cx="2160000" cy="720000"/>
            </a:xfrm>
            <a:prstGeom prst="wedgeRoundRectCallout">
              <a:avLst>
                <a:gd name="adj1" fmla="val 48440"/>
                <a:gd name="adj2" fmla="val -97487"/>
                <a:gd name="adj3" fmla="val 1666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here you go!</a:t>
              </a:r>
            </a:p>
          </p:txBody>
        </p:sp>
        <p:sp>
          <p:nvSpPr>
            <p:cNvPr id="19" name="Folded Corner 18">
              <a:extLst>
                <a:ext uri="{FF2B5EF4-FFF2-40B4-BE49-F238E27FC236}">
                  <a16:creationId xmlns:a16="http://schemas.microsoft.com/office/drawing/2014/main" id="{9E63F546-D791-7C4E-B3D1-EDE5F0D26962}"/>
                </a:ext>
              </a:extLst>
            </p:cNvPr>
            <p:cNvSpPr/>
            <p:nvPr/>
          </p:nvSpPr>
          <p:spPr bwMode="auto">
            <a:xfrm rot="10800000">
              <a:off x="6804255" y="5091897"/>
              <a:ext cx="576000" cy="720000"/>
            </a:xfrm>
            <a:prstGeom prst="foldedCorner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059C25EC-9BB6-6A43-83B3-7A1FEA43F333}"/>
              </a:ext>
            </a:extLst>
          </p:cNvPr>
          <p:cNvSpPr txBox="1"/>
          <p:nvPr/>
        </p:nvSpPr>
        <p:spPr>
          <a:xfrm>
            <a:off x="1918457" y="4654119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client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227EB3-C4F6-4241-9C3E-458CF7F4A683}"/>
              </a:ext>
            </a:extLst>
          </p:cNvPr>
          <p:cNvSpPr txBox="1"/>
          <p:nvPr/>
        </p:nvSpPr>
        <p:spPr>
          <a:xfrm>
            <a:off x="9442065" y="4651481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7179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HTTP URI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http://</a:t>
            </a:r>
            <a:r>
              <a:rPr lang="en-US" i="1" dirty="0"/>
              <a:t>&lt;host&gt;&lt;:port&gt;&lt;/path&gt;</a:t>
            </a:r>
            <a:r>
              <a:rPr lang="en-US" dirty="0"/>
              <a:t>?</a:t>
            </a:r>
            <a:r>
              <a:rPr lang="en-US" i="1" dirty="0"/>
              <a:t>&lt;query&gt;</a:t>
            </a:r>
            <a:r>
              <a:rPr lang="en-US" dirty="0"/>
              <a:t>#</a:t>
            </a:r>
            <a:r>
              <a:rPr lang="en-US" i="1" dirty="0"/>
              <a:t>&lt;fragment&gt;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Examples</a:t>
            </a:r>
            <a:r>
              <a:rPr lang="en-US" i="1" dirty="0"/>
              <a:t>: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</a:t>
            </a:r>
          </a:p>
          <a:p>
            <a:r>
              <a:rPr lang="en-GB" dirty="0"/>
              <a:t>http://example.com:80/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/users/</a:t>
            </a:r>
            <a:r>
              <a:rPr lang="en-GB" dirty="0" err="1"/>
              <a:t>nmg</a:t>
            </a:r>
            <a:endParaRPr lang="en-GB" dirty="0"/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/?search=foo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/users/</a:t>
            </a:r>
            <a:r>
              <a:rPr lang="en-GB" dirty="0" err="1"/>
              <a:t>nmg#contact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8CA015-ACCF-084D-965F-1DCBCE5C1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014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HTTP message exchange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C29C1-A41E-5545-80E5-4EDF7B84BDF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Consider a request for a representation of </a:t>
            </a:r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09ABBFB-7A6D-8245-A9CD-455FDA9F2C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9" name="Picture 48" descr="MC900431604.PNG">
            <a:extLst>
              <a:ext uri="{FF2B5EF4-FFF2-40B4-BE49-F238E27FC236}">
                <a16:creationId xmlns:a16="http://schemas.microsoft.com/office/drawing/2014/main" id="{F0D3734C-6E04-814E-B20A-01ECE34DE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177" y="3545714"/>
            <a:ext cx="1061972" cy="1061972"/>
          </a:xfrm>
          <a:prstGeom prst="rect">
            <a:avLst/>
          </a:prstGeom>
        </p:spPr>
      </p:pic>
      <p:pic>
        <p:nvPicPr>
          <p:cNvPr id="50" name="Picture 49" descr="MC900431616-1.PNG">
            <a:extLst>
              <a:ext uri="{FF2B5EF4-FFF2-40B4-BE49-F238E27FC236}">
                <a16:creationId xmlns:a16="http://schemas.microsoft.com/office/drawing/2014/main" id="{D4A6ECED-7D7E-F241-9E49-2D981CAE6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52" y="3545713"/>
            <a:ext cx="1061972" cy="1061972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2B39C021-CE23-ED4F-8A95-D612219FF9EC}"/>
              </a:ext>
            </a:extLst>
          </p:cNvPr>
          <p:cNvSpPr txBox="1"/>
          <p:nvPr/>
        </p:nvSpPr>
        <p:spPr>
          <a:xfrm>
            <a:off x="1918457" y="4654119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client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77D3585-42C7-104D-9CCB-8EAAC5E71D76}"/>
              </a:ext>
            </a:extLst>
          </p:cNvPr>
          <p:cNvSpPr txBox="1"/>
          <p:nvPr/>
        </p:nvSpPr>
        <p:spPr>
          <a:xfrm>
            <a:off x="9079788" y="4654119"/>
            <a:ext cx="1592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server</a:t>
            </a:r>
          </a:p>
          <a:p>
            <a:pPr algn="ctr"/>
            <a:r>
              <a:rPr lang="en-GB" dirty="0" err="1"/>
              <a:t>example.org</a:t>
            </a:r>
            <a:endParaRPr lang="en-GB" dirty="0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40FD155-921C-CD4A-B063-0E58C95FDCFB}"/>
              </a:ext>
            </a:extLst>
          </p:cNvPr>
          <p:cNvGrpSpPr/>
          <p:nvPr/>
        </p:nvGrpSpPr>
        <p:grpSpPr>
          <a:xfrm>
            <a:off x="3035300" y="3478282"/>
            <a:ext cx="6156325" cy="455545"/>
            <a:chOff x="3035300" y="3478282"/>
            <a:chExt cx="6156325" cy="455545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614669A6-B39E-FA47-BD61-DCE8BFCC72B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035300" y="3933530"/>
              <a:ext cx="6156325" cy="29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39B0FC7-8DAA-A74F-8A7B-459D8F10DC77}"/>
                </a:ext>
              </a:extLst>
            </p:cNvPr>
            <p:cNvSpPr txBox="1"/>
            <p:nvPr/>
          </p:nvSpPr>
          <p:spPr>
            <a:xfrm>
              <a:off x="5691082" y="3478282"/>
              <a:ext cx="8098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GET /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87F29B2-5471-AE4C-8538-17010BA50D9B}"/>
              </a:ext>
            </a:extLst>
          </p:cNvPr>
          <p:cNvGrpSpPr/>
          <p:nvPr/>
        </p:nvGrpSpPr>
        <p:grpSpPr>
          <a:xfrm>
            <a:off x="3035300" y="4221163"/>
            <a:ext cx="6156326" cy="965364"/>
            <a:chOff x="3035300" y="4221163"/>
            <a:chExt cx="6156326" cy="965364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7D608AF-4ED4-7B40-8BD0-5D782ECE290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035300" y="4221163"/>
              <a:ext cx="6156326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57" name="Folded Corner 56">
              <a:extLst>
                <a:ext uri="{FF2B5EF4-FFF2-40B4-BE49-F238E27FC236}">
                  <a16:creationId xmlns:a16="http://schemas.microsoft.com/office/drawing/2014/main" id="{D60D09F6-CCC8-A44D-A7F4-ADCB0029B40E}"/>
                </a:ext>
              </a:extLst>
            </p:cNvPr>
            <p:cNvSpPr/>
            <p:nvPr/>
          </p:nvSpPr>
          <p:spPr bwMode="auto">
            <a:xfrm rot="10800000">
              <a:off x="6636370" y="4466527"/>
              <a:ext cx="576000" cy="720000"/>
            </a:xfrm>
            <a:prstGeom prst="foldedCorner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6A3716D-9039-A442-8FFA-37164F75FA35}"/>
                </a:ext>
              </a:extLst>
            </p:cNvPr>
            <p:cNvSpPr txBox="1"/>
            <p:nvPr/>
          </p:nvSpPr>
          <p:spPr>
            <a:xfrm>
              <a:off x="5610127" y="4353554"/>
              <a:ext cx="10262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200 OK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E4703D4-1401-D344-895E-35FD2317F2D0}"/>
              </a:ext>
            </a:extLst>
          </p:cNvPr>
          <p:cNvGrpSpPr/>
          <p:nvPr/>
        </p:nvGrpSpPr>
        <p:grpSpPr>
          <a:xfrm>
            <a:off x="6252313" y="1773238"/>
            <a:ext cx="3606681" cy="2089630"/>
            <a:chOff x="6252313" y="1773238"/>
            <a:chExt cx="3606681" cy="20896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2093CB9-1F00-AA49-B209-EBC6EDF9063A}"/>
                </a:ext>
              </a:extLst>
            </p:cNvPr>
            <p:cNvSpPr txBox="1"/>
            <p:nvPr/>
          </p:nvSpPr>
          <p:spPr>
            <a:xfrm>
              <a:off x="6970062" y="2569822"/>
              <a:ext cx="2888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path of the resource</a:t>
              </a:r>
            </a:p>
          </p:txBody>
        </p:sp>
        <p:cxnSp>
          <p:nvCxnSpPr>
            <p:cNvPr id="34" name="Curved Connector 33">
              <a:extLst>
                <a:ext uri="{FF2B5EF4-FFF2-40B4-BE49-F238E27FC236}">
                  <a16:creationId xmlns:a16="http://schemas.microsoft.com/office/drawing/2014/main" id="{DED8F238-A0AA-BC42-8BC1-A8BF16217105}"/>
                </a:ext>
              </a:extLst>
            </p:cNvPr>
            <p:cNvCxnSpPr>
              <a:cxnSpLocks/>
              <a:stCxn id="32" idx="1"/>
              <a:endCxn id="46" idx="0"/>
            </p:cNvCxnSpPr>
            <p:nvPr/>
          </p:nvCxnSpPr>
          <p:spPr>
            <a:xfrm rot="10800000" flipV="1">
              <a:off x="6352546" y="2754488"/>
              <a:ext cx="617516" cy="748018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65C31CAC-FEE7-6947-A6A2-4373D31A0190}"/>
                </a:ext>
              </a:extLst>
            </p:cNvPr>
            <p:cNvCxnSpPr>
              <a:cxnSpLocks/>
              <a:stCxn id="32" idx="3"/>
              <a:endCxn id="43" idx="3"/>
            </p:cNvCxnSpPr>
            <p:nvPr/>
          </p:nvCxnSpPr>
          <p:spPr>
            <a:xfrm flipH="1" flipV="1">
              <a:off x="8894618" y="1953419"/>
              <a:ext cx="964376" cy="801069"/>
            </a:xfrm>
            <a:prstGeom prst="curvedConnector3">
              <a:avLst>
                <a:gd name="adj1" fmla="val -23704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7BF7E5-8086-914A-9AC5-DE97737DBF84}"/>
                </a:ext>
              </a:extLst>
            </p:cNvPr>
            <p:cNvSpPr/>
            <p:nvPr/>
          </p:nvSpPr>
          <p:spPr bwMode="auto">
            <a:xfrm>
              <a:off x="8694153" y="1773238"/>
              <a:ext cx="200465" cy="3603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9B71DFD-CACE-FA4D-8C61-6D88B7B6E24B}"/>
                </a:ext>
              </a:extLst>
            </p:cNvPr>
            <p:cNvSpPr/>
            <p:nvPr/>
          </p:nvSpPr>
          <p:spPr bwMode="auto">
            <a:xfrm>
              <a:off x="6252313" y="3502506"/>
              <a:ext cx="200465" cy="3603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78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 HTTP/1.1 Exchange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274E4-61B1-A141-95C5-2A18CBCE37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0" y="167798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2" y="1677989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www.example.org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429000"/>
            <a:ext cx="6769191" cy="2748250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57242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Requests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A9025-79DC-3840-87BF-5F69FDFA64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38" y="2985326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4810" y="3012338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903204" y="2237448"/>
            <a:ext cx="1167845" cy="1193296"/>
            <a:chOff x="1379203" y="2211810"/>
            <a:chExt cx="1167845" cy="1193296"/>
          </a:xfrm>
        </p:grpSpPr>
        <p:sp>
          <p:nvSpPr>
            <p:cNvPr id="4" name="TextBox 3"/>
            <p:cNvSpPr txBox="1"/>
            <p:nvPr/>
          </p:nvSpPr>
          <p:spPr>
            <a:xfrm>
              <a:off x="1379203" y="221181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method</a:t>
              </a:r>
            </a:p>
          </p:txBody>
        </p:sp>
        <p:cxnSp>
          <p:nvCxnSpPr>
            <p:cNvPr id="22" name="Straight Connector 21"/>
            <p:cNvCxnSpPr>
              <a:stCxn id="4" idx="2"/>
              <a:endCxn id="33" idx="0"/>
            </p:cNvCxnSpPr>
            <p:nvPr/>
          </p:nvCxnSpPr>
          <p:spPr bwMode="auto">
            <a:xfrm>
              <a:off x="1901141" y="2581142"/>
              <a:ext cx="451702" cy="59313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Rectangle 32"/>
            <p:cNvSpPr/>
            <p:nvPr/>
          </p:nvSpPr>
          <p:spPr bwMode="auto">
            <a:xfrm>
              <a:off x="2158638" y="3174274"/>
              <a:ext cx="388410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922855" y="1868117"/>
            <a:ext cx="688009" cy="1562627"/>
            <a:chOff x="2475768" y="1842478"/>
            <a:chExt cx="688009" cy="1562627"/>
          </a:xfrm>
        </p:grpSpPr>
        <p:sp>
          <p:nvSpPr>
            <p:cNvPr id="10" name="TextBox 9"/>
            <p:cNvSpPr txBox="1"/>
            <p:nvPr/>
          </p:nvSpPr>
          <p:spPr>
            <a:xfrm>
              <a:off x="2475768" y="1842478"/>
              <a:ext cx="6880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/>
                <a:t>path</a:t>
              </a:r>
              <a:endParaRPr lang="en-GB" dirty="0"/>
            </a:p>
          </p:txBody>
        </p:sp>
        <p:cxnSp>
          <p:nvCxnSpPr>
            <p:cNvPr id="18" name="Straight Connector 17"/>
            <p:cNvCxnSpPr>
              <a:stCxn id="10" idx="2"/>
              <a:endCxn id="34" idx="0"/>
            </p:cNvCxnSpPr>
            <p:nvPr/>
          </p:nvCxnSpPr>
          <p:spPr bwMode="auto">
            <a:xfrm flipH="1">
              <a:off x="2799736" y="2211810"/>
              <a:ext cx="20037" cy="96246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/>
            <p:cNvSpPr/>
            <p:nvPr/>
          </p:nvSpPr>
          <p:spPr bwMode="auto">
            <a:xfrm>
              <a:off x="2673391" y="3174273"/>
              <a:ext cx="252689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417658" y="2239935"/>
            <a:ext cx="2046267" cy="1190809"/>
            <a:chOff x="2970571" y="2214296"/>
            <a:chExt cx="2046267" cy="1190809"/>
          </a:xfrm>
        </p:grpSpPr>
        <p:sp>
          <p:nvSpPr>
            <p:cNvPr id="11" name="TextBox 10"/>
            <p:cNvSpPr txBox="1"/>
            <p:nvPr/>
          </p:nvSpPr>
          <p:spPr>
            <a:xfrm>
              <a:off x="3357409" y="2214296"/>
              <a:ext cx="1659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HTTP version</a:t>
              </a:r>
            </a:p>
          </p:txBody>
        </p:sp>
        <p:cxnSp>
          <p:nvCxnSpPr>
            <p:cNvPr id="20" name="Straight Connector 19"/>
            <p:cNvCxnSpPr>
              <a:stCxn id="11" idx="2"/>
              <a:endCxn id="35" idx="0"/>
            </p:cNvCxnSpPr>
            <p:nvPr/>
          </p:nvCxnSpPr>
          <p:spPr bwMode="auto">
            <a:xfrm flipH="1">
              <a:off x="3541053" y="2583628"/>
              <a:ext cx="646071" cy="59064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/>
            <p:cNvSpPr/>
            <p:nvPr/>
          </p:nvSpPr>
          <p:spPr bwMode="auto">
            <a:xfrm>
              <a:off x="2970571" y="3174273"/>
              <a:ext cx="1140963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680467" y="3456426"/>
            <a:ext cx="3955044" cy="958306"/>
            <a:chOff x="2158638" y="3458324"/>
            <a:chExt cx="3955044" cy="958306"/>
          </a:xfrm>
        </p:grpSpPr>
        <p:sp>
          <p:nvSpPr>
            <p:cNvPr id="12" name="TextBox 11"/>
            <p:cNvSpPr txBox="1"/>
            <p:nvPr/>
          </p:nvSpPr>
          <p:spPr>
            <a:xfrm>
              <a:off x="5044158" y="4047298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headers</a:t>
              </a:r>
            </a:p>
          </p:txBody>
        </p:sp>
        <p:cxnSp>
          <p:nvCxnSpPr>
            <p:cNvPr id="24" name="Straight Connector 23"/>
            <p:cNvCxnSpPr>
              <a:stCxn id="12" idx="0"/>
              <a:endCxn id="36" idx="3"/>
            </p:cNvCxnSpPr>
            <p:nvPr/>
          </p:nvCxnSpPr>
          <p:spPr bwMode="auto">
            <a:xfrm flipH="1" flipV="1">
              <a:off x="4813454" y="3573740"/>
              <a:ext cx="765466" cy="47355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Rectangle 35"/>
            <p:cNvSpPr/>
            <p:nvPr/>
          </p:nvSpPr>
          <p:spPr bwMode="auto">
            <a:xfrm>
              <a:off x="2158638" y="3458324"/>
              <a:ext cx="2654816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841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Responses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8E910E-D87E-C349-A5D0-FEACAAA6B6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056806"/>
            <a:ext cx="1061972" cy="1061972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 bwMode="auto">
          <a:xfrm>
            <a:off x="1848001" y="2518559"/>
            <a:ext cx="6769191" cy="2828833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3600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781402" y="2125686"/>
            <a:ext cx="1659429" cy="960707"/>
            <a:chOff x="257401" y="2006042"/>
            <a:chExt cx="1659429" cy="960707"/>
          </a:xfrm>
        </p:grpSpPr>
        <p:sp>
          <p:nvSpPr>
            <p:cNvPr id="4" name="TextBox 3"/>
            <p:cNvSpPr txBox="1"/>
            <p:nvPr/>
          </p:nvSpPr>
          <p:spPr>
            <a:xfrm>
              <a:off x="257401" y="2006042"/>
              <a:ext cx="1659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HTTP version</a:t>
              </a:r>
            </a:p>
          </p:txBody>
        </p:sp>
        <p:cxnSp>
          <p:nvCxnSpPr>
            <p:cNvPr id="15" name="Straight Connector 14"/>
            <p:cNvCxnSpPr>
              <a:stCxn id="4" idx="2"/>
              <a:endCxn id="16" idx="0"/>
            </p:cNvCxnSpPr>
            <p:nvPr/>
          </p:nvCxnSpPr>
          <p:spPr bwMode="auto">
            <a:xfrm flipH="1">
              <a:off x="1059123" y="2375374"/>
              <a:ext cx="27993" cy="36054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 bwMode="auto">
            <a:xfrm>
              <a:off x="525356" y="2735917"/>
              <a:ext cx="1067534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710369" y="1797157"/>
            <a:ext cx="1470274" cy="1289236"/>
            <a:chOff x="1323105" y="1677513"/>
            <a:chExt cx="1470274" cy="1289236"/>
          </a:xfrm>
        </p:grpSpPr>
        <p:sp>
          <p:nvSpPr>
            <p:cNvPr id="5" name="TextBox 4"/>
            <p:cNvSpPr txBox="1"/>
            <p:nvPr/>
          </p:nvSpPr>
          <p:spPr>
            <a:xfrm>
              <a:off x="1323105" y="1677513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status code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772909" y="2735917"/>
              <a:ext cx="428032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Connector 20"/>
            <p:cNvCxnSpPr>
              <a:stCxn id="5" idx="2"/>
              <a:endCxn id="17" idx="0"/>
            </p:cNvCxnSpPr>
            <p:nvPr/>
          </p:nvCxnSpPr>
          <p:spPr bwMode="auto">
            <a:xfrm flipH="1">
              <a:off x="1986925" y="2046845"/>
              <a:ext cx="71317" cy="6890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496488" y="2125008"/>
            <a:ext cx="2029723" cy="961385"/>
            <a:chOff x="2177588" y="2005363"/>
            <a:chExt cx="2029723" cy="961385"/>
          </a:xfrm>
        </p:grpSpPr>
        <p:sp>
          <p:nvSpPr>
            <p:cNvPr id="10" name="TextBox 9"/>
            <p:cNvSpPr txBox="1"/>
            <p:nvPr/>
          </p:nvSpPr>
          <p:spPr>
            <a:xfrm>
              <a:off x="2177588" y="2005363"/>
              <a:ext cx="2029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response phrase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304538" y="2735916"/>
              <a:ext cx="342969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2" name="Straight Connector 21"/>
            <p:cNvCxnSpPr>
              <a:stCxn id="10" idx="2"/>
              <a:endCxn id="18" idx="0"/>
            </p:cNvCxnSpPr>
            <p:nvPr/>
          </p:nvCxnSpPr>
          <p:spPr bwMode="auto">
            <a:xfrm flipH="1">
              <a:off x="2476023" y="2374695"/>
              <a:ext cx="716427" cy="36122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2049355" y="2090823"/>
            <a:ext cx="4819434" cy="1241584"/>
            <a:chOff x="525355" y="2005363"/>
            <a:chExt cx="4819434" cy="1241584"/>
          </a:xfrm>
        </p:grpSpPr>
        <p:sp>
          <p:nvSpPr>
            <p:cNvPr id="11" name="TextBox 10"/>
            <p:cNvSpPr txBox="1"/>
            <p:nvPr/>
          </p:nvSpPr>
          <p:spPr>
            <a:xfrm>
              <a:off x="4275265" y="200536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headers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25355" y="3016115"/>
              <a:ext cx="2833801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3" name="Straight Connector 22"/>
            <p:cNvCxnSpPr>
              <a:stCxn id="11" idx="2"/>
              <a:endCxn id="19" idx="3"/>
            </p:cNvCxnSpPr>
            <p:nvPr/>
          </p:nvCxnSpPr>
          <p:spPr bwMode="auto">
            <a:xfrm flipH="1">
              <a:off x="3359156" y="2374695"/>
              <a:ext cx="1450871" cy="75683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2049356" y="3518384"/>
            <a:ext cx="6354009" cy="2695897"/>
            <a:chOff x="525354" y="3544962"/>
            <a:chExt cx="6354009" cy="2695897"/>
          </a:xfrm>
        </p:grpSpPr>
        <p:sp>
          <p:nvSpPr>
            <p:cNvPr id="12" name="TextBox 11"/>
            <p:cNvSpPr txBox="1"/>
            <p:nvPr/>
          </p:nvSpPr>
          <p:spPr>
            <a:xfrm>
              <a:off x="3359155" y="5871527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body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25354" y="3544962"/>
              <a:ext cx="6354009" cy="160039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4" name="Straight Connector 23"/>
            <p:cNvCxnSpPr>
              <a:cxnSpLocks/>
              <a:stCxn id="20" idx="2"/>
              <a:endCxn id="12" idx="0"/>
            </p:cNvCxnSpPr>
            <p:nvPr/>
          </p:nvCxnSpPr>
          <p:spPr bwMode="auto">
            <a:xfrm>
              <a:off x="3702359" y="5145356"/>
              <a:ext cx="25647" cy="7261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B9B11BC-6872-194E-B72A-23B76051F2BB}"/>
              </a:ext>
            </a:extLst>
          </p:cNvPr>
          <p:cNvGrpSpPr/>
          <p:nvPr/>
        </p:nvGrpSpPr>
        <p:grpSpPr>
          <a:xfrm>
            <a:off x="349155" y="2855561"/>
            <a:ext cx="1431562" cy="476846"/>
            <a:chOff x="349155" y="2855561"/>
            <a:chExt cx="1431562" cy="476846"/>
          </a:xfrm>
        </p:grpSpPr>
        <p:sp>
          <p:nvSpPr>
            <p:cNvPr id="29" name="Left Brace 28">
              <a:extLst>
                <a:ext uri="{FF2B5EF4-FFF2-40B4-BE49-F238E27FC236}">
                  <a16:creationId xmlns:a16="http://schemas.microsoft.com/office/drawing/2014/main" id="{93A2F115-8C21-7041-A65F-FC8B6C9B41AF}"/>
                </a:ext>
              </a:extLst>
            </p:cNvPr>
            <p:cNvSpPr/>
            <p:nvPr/>
          </p:nvSpPr>
          <p:spPr>
            <a:xfrm>
              <a:off x="1574381" y="2855561"/>
              <a:ext cx="206336" cy="476846"/>
            </a:xfrm>
            <a:prstGeom prst="leftBrace">
              <a:avLst>
                <a:gd name="adj1" fmla="val 54737"/>
                <a:gd name="adj2" fmla="val 49402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75D7005-CA95-D145-B95A-99378F1048BB}"/>
                </a:ext>
              </a:extLst>
            </p:cNvPr>
            <p:cNvSpPr txBox="1"/>
            <p:nvPr/>
          </p:nvSpPr>
          <p:spPr>
            <a:xfrm>
              <a:off x="349155" y="2885670"/>
              <a:ext cx="12314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metadata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2358539-CB16-7845-B055-B0B5A930F5A0}"/>
              </a:ext>
            </a:extLst>
          </p:cNvPr>
          <p:cNvGrpSpPr/>
          <p:nvPr/>
        </p:nvGrpSpPr>
        <p:grpSpPr>
          <a:xfrm>
            <a:off x="900799" y="3518384"/>
            <a:ext cx="880603" cy="1600394"/>
            <a:chOff x="900799" y="3518384"/>
            <a:chExt cx="880603" cy="1600394"/>
          </a:xfrm>
        </p:grpSpPr>
        <p:sp>
          <p:nvSpPr>
            <p:cNvPr id="13" name="Left Brace 12">
              <a:extLst>
                <a:ext uri="{FF2B5EF4-FFF2-40B4-BE49-F238E27FC236}">
                  <a16:creationId xmlns:a16="http://schemas.microsoft.com/office/drawing/2014/main" id="{E5BD1328-91A9-5B4F-BCD0-A4B0F18C6354}"/>
                </a:ext>
              </a:extLst>
            </p:cNvPr>
            <p:cNvSpPr/>
            <p:nvPr/>
          </p:nvSpPr>
          <p:spPr>
            <a:xfrm>
              <a:off x="1575066" y="3518384"/>
              <a:ext cx="206336" cy="1600394"/>
            </a:xfrm>
            <a:prstGeom prst="leftBrace">
              <a:avLst>
                <a:gd name="adj1" fmla="val 54737"/>
                <a:gd name="adj2" fmla="val 49402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9241786-462D-D74B-9008-3CD3D6E55EFA}"/>
                </a:ext>
              </a:extLst>
            </p:cNvPr>
            <p:cNvSpPr txBox="1"/>
            <p:nvPr/>
          </p:nvSpPr>
          <p:spPr>
            <a:xfrm>
              <a:off x="900799" y="4095775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216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59</TotalTime>
  <Words>1165</Words>
  <Application>Microsoft Macintosh PowerPoint</Application>
  <PresentationFormat>Widescreen</PresentationFormat>
  <Paragraphs>223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ＭＳ Ｐゴシック</vt:lpstr>
      <vt:lpstr>Arial</vt:lpstr>
      <vt:lpstr>Calibri</vt:lpstr>
      <vt:lpstr>Lucida  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Hypertext Transfer Protocol</vt:lpstr>
      <vt:lpstr>Interaction</vt:lpstr>
      <vt:lpstr>HTTP in a Nutshell</vt:lpstr>
      <vt:lpstr>Anatomy of an HTTP URI</vt:lpstr>
      <vt:lpstr>Typical HTTP message exchange</vt:lpstr>
      <vt:lpstr>Minimal HTTP/1.1 Exchange</vt:lpstr>
      <vt:lpstr>HTTP Requests</vt:lpstr>
      <vt:lpstr>HTTP Responses</vt:lpstr>
      <vt:lpstr>Demonstration</vt:lpstr>
      <vt:lpstr>HTTP/1.1 Methods</vt:lpstr>
      <vt:lpstr>Demonstration</vt:lpstr>
      <vt:lpstr>HTTP/1.1 Request Headers</vt:lpstr>
      <vt:lpstr>HTTP/1.1 Status Codes</vt:lpstr>
      <vt:lpstr>200 OK</vt:lpstr>
      <vt:lpstr>201 Created</vt:lpstr>
      <vt:lpstr>300 Multiple Choices</vt:lpstr>
      <vt:lpstr>301 Moved Permanently</vt:lpstr>
      <vt:lpstr>302 Found</vt:lpstr>
      <vt:lpstr>401 Unauthorized</vt:lpstr>
      <vt:lpstr>403 Forbidden</vt:lpstr>
      <vt:lpstr>404 Not Found</vt:lpstr>
      <vt:lpstr>405 Method Not Allowed</vt:lpstr>
      <vt:lpstr>Demonstration</vt:lpstr>
      <vt:lpstr>HTTP/1.1 Response Headers</vt:lpstr>
      <vt:lpstr>HTTP Content Negotiation</vt:lpstr>
      <vt:lpstr>HTTP Content Negotiation: Media Type</vt:lpstr>
      <vt:lpstr>HTTP Content Negotiation: Language</vt:lpstr>
      <vt:lpstr>Demonstration</vt:lpstr>
      <vt:lpstr>Hypertext Transfer Protocol History</vt:lpstr>
      <vt:lpstr>Further Reading</vt:lpstr>
      <vt:lpstr>Next Lecture: HTML and XML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Nick Gibbins</cp:lastModifiedBy>
  <cp:revision>5</cp:revision>
  <dcterms:created xsi:type="dcterms:W3CDTF">2018-10-03T13:33:06Z</dcterms:created>
  <dcterms:modified xsi:type="dcterms:W3CDTF">2018-10-05T09:28:16Z</dcterms:modified>
</cp:coreProperties>
</file>