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7.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98" r:id="rId3"/>
    <p:sldMasterId id="2147483702" r:id="rId4"/>
    <p:sldMasterId id="2147483706" r:id="rId5"/>
    <p:sldMasterId id="2147483710" r:id="rId6"/>
    <p:sldMasterId id="2147483714" r:id="rId7"/>
    <p:sldMasterId id="2147483718" r:id="rId8"/>
  </p:sldMasterIdLst>
  <p:notesMasterIdLst>
    <p:notesMasterId r:id="rId51"/>
  </p:notesMasterIdLst>
  <p:sldIdLst>
    <p:sldId id="347" r:id="rId9"/>
    <p:sldId id="256" r:id="rId10"/>
    <p:sldId id="272" r:id="rId11"/>
    <p:sldId id="273" r:id="rId12"/>
    <p:sldId id="344" r:id="rId13"/>
    <p:sldId id="274" r:id="rId14"/>
    <p:sldId id="275" r:id="rId15"/>
    <p:sldId id="295" r:id="rId16"/>
    <p:sldId id="343" r:id="rId17"/>
    <p:sldId id="291" r:id="rId18"/>
    <p:sldId id="348" r:id="rId19"/>
    <p:sldId id="279" r:id="rId20"/>
    <p:sldId id="351" r:id="rId21"/>
    <p:sldId id="352" r:id="rId22"/>
    <p:sldId id="283" r:id="rId23"/>
    <p:sldId id="285" r:id="rId24"/>
    <p:sldId id="286" r:id="rId25"/>
    <p:sldId id="287" r:id="rId26"/>
    <p:sldId id="277" r:id="rId27"/>
    <p:sldId id="292" r:id="rId28"/>
    <p:sldId id="342" r:id="rId29"/>
    <p:sldId id="345" r:id="rId30"/>
    <p:sldId id="294" r:id="rId31"/>
    <p:sldId id="349" r:id="rId32"/>
    <p:sldId id="361" r:id="rId33"/>
    <p:sldId id="353" r:id="rId34"/>
    <p:sldId id="354" r:id="rId35"/>
    <p:sldId id="355" r:id="rId36"/>
    <p:sldId id="356" r:id="rId37"/>
    <p:sldId id="276" r:id="rId38"/>
    <p:sldId id="262" r:id="rId39"/>
    <p:sldId id="307" r:id="rId40"/>
    <p:sldId id="340" r:id="rId41"/>
    <p:sldId id="350" r:id="rId42"/>
    <p:sldId id="358" r:id="rId43"/>
    <p:sldId id="357" r:id="rId44"/>
    <p:sldId id="359" r:id="rId45"/>
    <p:sldId id="360" r:id="rId46"/>
    <p:sldId id="341" r:id="rId47"/>
    <p:sldId id="332" r:id="rId48"/>
    <p:sldId id="335" r:id="rId49"/>
    <p:sldId id="346"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26"/>
    <p:restoredTop sz="94709"/>
  </p:normalViewPr>
  <p:slideViewPr>
    <p:cSldViewPr snapToGrid="0" snapToObjects="1" showGuides="1">
      <p:cViewPr varScale="1">
        <p:scale>
          <a:sx n="107" d="100"/>
          <a:sy n="107" d="100"/>
        </p:scale>
        <p:origin x="176" y="1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11F37-1E6F-6A44-A0D2-6DE377B840E2}" type="datetimeFigureOut">
              <a:rPr lang="en-GB" smtClean="0"/>
              <a:t>05/10/2018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4DA00-7454-BF4E-9465-7D8AE93A7E83}" type="slidenum">
              <a:rPr lang="en-GB" smtClean="0"/>
              <a:t>‹#›</a:t>
            </a:fld>
            <a:endParaRPr lang="en-GB"/>
          </a:p>
        </p:txBody>
      </p:sp>
    </p:spTree>
    <p:extLst>
      <p:ext uri="{BB962C8B-B14F-4D97-AF65-F5344CB8AC3E}">
        <p14:creationId xmlns:p14="http://schemas.microsoft.com/office/powerpoint/2010/main" val="145760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naming and addressing treated as near-synonyms</a:t>
            </a:r>
          </a:p>
        </p:txBody>
      </p:sp>
      <p:sp>
        <p:nvSpPr>
          <p:cNvPr id="4" name="Slide Number Placeholder 3"/>
          <p:cNvSpPr>
            <a:spLocks noGrp="1"/>
          </p:cNvSpPr>
          <p:nvPr>
            <p:ph type="sldNum" sz="quarter" idx="10"/>
          </p:nvPr>
        </p:nvSpPr>
        <p:spPr/>
        <p:txBody>
          <a:bodyPr/>
          <a:lstStyle/>
          <a:p>
            <a:fld id="{91C2992A-B5F0-5A43-8A93-7500E647BA88}" type="slidenum">
              <a:rPr lang="en-US" smtClean="0"/>
              <a:t>15</a:t>
            </a:fld>
            <a:endParaRPr lang="en-US"/>
          </a:p>
        </p:txBody>
      </p:sp>
    </p:spTree>
    <p:extLst>
      <p:ext uri="{BB962C8B-B14F-4D97-AF65-F5344CB8AC3E}">
        <p14:creationId xmlns:p14="http://schemas.microsoft.com/office/powerpoint/2010/main" val="2681633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C1BF2E-ED20-0F42-B096-E9CC55F351D0}" type="slidenum">
              <a:rPr lang="en-US" smtClean="0"/>
              <a:t>16</a:t>
            </a:fld>
            <a:endParaRPr lang="en-US"/>
          </a:p>
        </p:txBody>
      </p:sp>
    </p:spTree>
    <p:extLst>
      <p:ext uri="{BB962C8B-B14F-4D97-AF65-F5344CB8AC3E}">
        <p14:creationId xmlns:p14="http://schemas.microsoft.com/office/powerpoint/2010/main" val="1747883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a:t>
            </a:r>
            <a:r>
              <a:rPr lang="en-US" baseline="0" dirty="0"/>
              <a:t> – an interview</a:t>
            </a:r>
          </a:p>
          <a:p>
            <a:r>
              <a:rPr lang="en-US" baseline="0" dirty="0"/>
              <a:t>representations – a text transcript, an audio recording, a video recording</a:t>
            </a:r>
            <a:endParaRPr lang="en-US" dirty="0"/>
          </a:p>
        </p:txBody>
      </p:sp>
      <p:sp>
        <p:nvSpPr>
          <p:cNvPr id="4" name="Slide Number Placeholder 3"/>
          <p:cNvSpPr>
            <a:spLocks noGrp="1"/>
          </p:cNvSpPr>
          <p:nvPr>
            <p:ph type="sldNum" sz="quarter" idx="10"/>
          </p:nvPr>
        </p:nvSpPr>
        <p:spPr/>
        <p:txBody>
          <a:bodyPr/>
          <a:lstStyle/>
          <a:p>
            <a:fld id="{91C2992A-B5F0-5A43-8A93-7500E647BA88}" type="slidenum">
              <a:rPr lang="en-US" smtClean="0"/>
              <a:t>20</a:t>
            </a:fld>
            <a:endParaRPr lang="en-US"/>
          </a:p>
        </p:txBody>
      </p:sp>
    </p:spTree>
    <p:extLst>
      <p:ext uri="{BB962C8B-B14F-4D97-AF65-F5344CB8AC3E}">
        <p14:creationId xmlns:p14="http://schemas.microsoft.com/office/powerpoint/2010/main" val="2395348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encoding may be in a number of formats</a:t>
            </a:r>
            <a:r>
              <a:rPr lang="en-US" baseline="0" dirty="0"/>
              <a:t> – need to identify formats</a:t>
            </a:r>
            <a:endParaRPr lang="en-US" dirty="0"/>
          </a:p>
        </p:txBody>
      </p:sp>
      <p:sp>
        <p:nvSpPr>
          <p:cNvPr id="4" name="Slide Number Placeholder 3"/>
          <p:cNvSpPr>
            <a:spLocks noGrp="1"/>
          </p:cNvSpPr>
          <p:nvPr>
            <p:ph type="sldNum" sz="quarter" idx="10"/>
          </p:nvPr>
        </p:nvSpPr>
        <p:spPr/>
        <p:txBody>
          <a:bodyPr/>
          <a:lstStyle/>
          <a:p>
            <a:fld id="{91C2992A-B5F0-5A43-8A93-7500E647BA88}" type="slidenum">
              <a:rPr lang="en-US" smtClean="0"/>
              <a:t>23</a:t>
            </a:fld>
            <a:endParaRPr lang="en-US"/>
          </a:p>
        </p:txBody>
      </p:sp>
    </p:spTree>
    <p:extLst>
      <p:ext uri="{BB962C8B-B14F-4D97-AF65-F5344CB8AC3E}">
        <p14:creationId xmlns:p14="http://schemas.microsoft.com/office/powerpoint/2010/main" val="142918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2C8DE-3E98-4644-BFE2-F32FC3D7D4B8}"/>
              </a:ext>
            </a:extLst>
          </p:cNvPr>
          <p:cNvSpPr>
            <a:spLocks noGrp="1"/>
          </p:cNvSpPr>
          <p:nvPr>
            <p:ph type="title" hasCustomPrompt="1"/>
          </p:nvPr>
        </p:nvSpPr>
        <p:spPr/>
        <p:txBody>
          <a:bodyPr/>
          <a:lstStyle/>
          <a:p>
            <a:r>
              <a:rPr lang="en-US" dirty="0"/>
              <a:t>TITLE</a:t>
            </a:r>
            <a:endParaRPr lang="en-GB" dirty="0"/>
          </a:p>
        </p:txBody>
      </p:sp>
      <p:sp>
        <p:nvSpPr>
          <p:cNvPr id="5" name="Slide Number Placeholder 4">
            <a:extLst>
              <a:ext uri="{FF2B5EF4-FFF2-40B4-BE49-F238E27FC236}">
                <a16:creationId xmlns:a16="http://schemas.microsoft.com/office/drawing/2014/main" id="{FC5C1B61-3120-E04E-BDC6-5BA5CDF4F06F}"/>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7" name="Content Placeholder 6">
            <a:extLst>
              <a:ext uri="{FF2B5EF4-FFF2-40B4-BE49-F238E27FC236}">
                <a16:creationId xmlns:a16="http://schemas.microsoft.com/office/drawing/2014/main" id="{369A46B8-E3F6-A44F-899D-EF8F718CC987}"/>
              </a:ext>
            </a:extLst>
          </p:cNvPr>
          <p:cNvSpPr>
            <a:spLocks noGrp="1"/>
          </p:cNvSpPr>
          <p:nvPr>
            <p:ph sz="quarter" idx="13"/>
          </p:nvPr>
        </p:nvSpPr>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10">
            <a:extLst>
              <a:ext uri="{FF2B5EF4-FFF2-40B4-BE49-F238E27FC236}">
                <a16:creationId xmlns:a16="http://schemas.microsoft.com/office/drawing/2014/main" id="{113C0B99-262F-EF42-9A89-D2867F6B9279}"/>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07037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Spl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10">
            <a:extLst>
              <a:ext uri="{FF2B5EF4-FFF2-40B4-BE49-F238E27FC236}">
                <a16:creationId xmlns:a16="http://schemas.microsoft.com/office/drawing/2014/main" id="{B8FB3173-7AA0-D843-9B5E-650ED53C92B2}"/>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72892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C1511-F3E4-724E-9385-E56C8E96E462}"/>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317649E7-935E-964A-AF69-C0C4D907C876}"/>
              </a:ext>
            </a:extLst>
          </p:cNvPr>
          <p:cNvSpPr>
            <a:spLocks noGrp="1"/>
          </p:cNvSpPr>
          <p:nvPr>
            <p:ph sz="quarter" idx="13"/>
          </p:nvPr>
        </p:nvSpPr>
        <p:spPr>
          <a:xfrm>
            <a:off x="623888" y="2276475"/>
            <a:ext cx="5400675" cy="3960812"/>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a:extLst>
              <a:ext uri="{FF2B5EF4-FFF2-40B4-BE49-F238E27FC236}">
                <a16:creationId xmlns:a16="http://schemas.microsoft.com/office/drawing/2014/main" id="{D1FB0E1B-5C1F-6F40-9A46-F8BCACC6E5EC}"/>
              </a:ext>
            </a:extLst>
          </p:cNvPr>
          <p:cNvSpPr>
            <a:spLocks noGrp="1"/>
          </p:cNvSpPr>
          <p:nvPr>
            <p:ph sz="quarter" idx="14"/>
          </p:nvPr>
        </p:nvSpPr>
        <p:spPr>
          <a:xfrm>
            <a:off x="6167438" y="2276477"/>
            <a:ext cx="5400675" cy="3960812"/>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a:extLst>
              <a:ext uri="{FF2B5EF4-FFF2-40B4-BE49-F238E27FC236}">
                <a16:creationId xmlns:a16="http://schemas.microsoft.com/office/drawing/2014/main" id="{4F555E08-1F8E-FE4A-8984-00D054924379}"/>
              </a:ext>
            </a:extLst>
          </p:cNvPr>
          <p:cNvSpPr>
            <a:spLocks noGrp="1"/>
          </p:cNvSpPr>
          <p:nvPr>
            <p:ph type="body" sz="quarter" idx="21"/>
          </p:nvPr>
        </p:nvSpPr>
        <p:spPr>
          <a:xfrm>
            <a:off x="623888" y="1773238"/>
            <a:ext cx="5400675" cy="360362"/>
          </a:xfrm>
        </p:spPr>
        <p:txBody>
          <a:bodyPr lIns="72000" tIns="36000" rIns="72000" bIns="36000"/>
          <a:lstStyle>
            <a:lvl1pPr marL="0" indent="0">
              <a:buNone/>
              <a:defRPr b="1"/>
            </a:lvl1pPr>
          </a:lstStyle>
          <a:p>
            <a:pPr lvl="0"/>
            <a:r>
              <a:rPr lang="en-US"/>
              <a:t>Edit Master text styles</a:t>
            </a:r>
          </a:p>
        </p:txBody>
      </p:sp>
      <p:sp>
        <p:nvSpPr>
          <p:cNvPr id="11" name="Text Placeholder 9">
            <a:extLst>
              <a:ext uri="{FF2B5EF4-FFF2-40B4-BE49-F238E27FC236}">
                <a16:creationId xmlns:a16="http://schemas.microsoft.com/office/drawing/2014/main" id="{A01483EC-A312-1944-A3B6-36E2CF252F74}"/>
              </a:ext>
            </a:extLst>
          </p:cNvPr>
          <p:cNvSpPr>
            <a:spLocks noGrp="1"/>
          </p:cNvSpPr>
          <p:nvPr>
            <p:ph type="body" sz="quarter" idx="22"/>
          </p:nvPr>
        </p:nvSpPr>
        <p:spPr>
          <a:xfrm>
            <a:off x="6167438" y="1773238"/>
            <a:ext cx="5400675" cy="360362"/>
          </a:xfrm>
        </p:spPr>
        <p:txBody>
          <a:bodyPr lIns="72000" tIns="36000" rIns="72000" bIns="36000"/>
          <a:lstStyle>
            <a:lvl1pPr marL="0" indent="0">
              <a:buNone/>
              <a:defRPr b="1"/>
            </a:lvl1pPr>
          </a:lstStyle>
          <a:p>
            <a:pPr lvl="0"/>
            <a:r>
              <a:rPr lang="en-US"/>
              <a:t>Edit Master text styles</a:t>
            </a:r>
          </a:p>
        </p:txBody>
      </p:sp>
      <p:sp>
        <p:nvSpPr>
          <p:cNvPr id="14" name="Text Placeholder 10">
            <a:extLst>
              <a:ext uri="{FF2B5EF4-FFF2-40B4-BE49-F238E27FC236}">
                <a16:creationId xmlns:a16="http://schemas.microsoft.com/office/drawing/2014/main" id="{22A8D003-FCDA-0047-981A-893491C3545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215377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ortrait Bleed Righ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BDD746F-C60A-5F4B-A45F-63CE1F52DDB3}"/>
              </a:ext>
            </a:extLst>
          </p:cNvPr>
          <p:cNvSpPr>
            <a:spLocks noGrp="1"/>
          </p:cNvSpPr>
          <p:nvPr>
            <p:ph type="pic" sz="quarter" idx="10"/>
          </p:nvPr>
        </p:nvSpPr>
        <p:spPr>
          <a:xfrm>
            <a:off x="6167439" y="0"/>
            <a:ext cx="6024562"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23889" y="692150"/>
            <a:ext cx="5400674" cy="936625"/>
          </a:xfrm>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10">
            <a:extLst>
              <a:ext uri="{FF2B5EF4-FFF2-40B4-BE49-F238E27FC236}">
                <a16:creationId xmlns:a16="http://schemas.microsoft.com/office/drawing/2014/main" id="{90956CC3-5066-2E40-8C1A-C70D599F386A}"/>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685866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ortrait Bleed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167437" y="692150"/>
            <a:ext cx="5400675" cy="936625"/>
          </a:xfrm>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a:extLst>
              <a:ext uri="{FF2B5EF4-FFF2-40B4-BE49-F238E27FC236}">
                <a16:creationId xmlns:a16="http://schemas.microsoft.com/office/drawing/2014/main" id="{49B6178A-34C0-C542-A96F-1D5AC73A1E04}"/>
              </a:ext>
            </a:extLst>
          </p:cNvPr>
          <p:cNvSpPr>
            <a:spLocks noGrp="1"/>
          </p:cNvSpPr>
          <p:nvPr>
            <p:ph type="pic" sz="quarter" idx="10"/>
          </p:nvPr>
        </p:nvSpPr>
        <p:spPr>
          <a:xfrm>
            <a:off x="0" y="0"/>
            <a:ext cx="6024562"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11" name="Text Placeholder 10">
            <a:extLst>
              <a:ext uri="{FF2B5EF4-FFF2-40B4-BE49-F238E27FC236}">
                <a16:creationId xmlns:a16="http://schemas.microsoft.com/office/drawing/2014/main" id="{94A79C78-B21D-F943-BA39-8360A5CA224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70041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Mont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23889" y="692150"/>
            <a:ext cx="5400674" cy="936625"/>
          </a:xfrm>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4">
            <a:extLst>
              <a:ext uri="{FF2B5EF4-FFF2-40B4-BE49-F238E27FC236}">
                <a16:creationId xmlns:a16="http://schemas.microsoft.com/office/drawing/2014/main" id="{08D99ABB-BC2E-134A-A2CD-85CF5A02E722}"/>
              </a:ext>
            </a:extLst>
          </p:cNvPr>
          <p:cNvSpPr>
            <a:spLocks noGrp="1"/>
          </p:cNvSpPr>
          <p:nvPr>
            <p:ph type="pic" sz="quarter" idx="12" hasCustomPrompt="1"/>
          </p:nvPr>
        </p:nvSpPr>
        <p:spPr>
          <a:xfrm>
            <a:off x="8901542" y="824986"/>
            <a:ext cx="2666571" cy="2815176"/>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0" name="Picture Placeholder 4">
            <a:extLst>
              <a:ext uri="{FF2B5EF4-FFF2-40B4-BE49-F238E27FC236}">
                <a16:creationId xmlns:a16="http://schemas.microsoft.com/office/drawing/2014/main" id="{4DD31F4D-BE21-FB46-B0CE-AF77431BBABA}"/>
              </a:ext>
            </a:extLst>
          </p:cNvPr>
          <p:cNvSpPr>
            <a:spLocks noGrp="1"/>
          </p:cNvSpPr>
          <p:nvPr>
            <p:ph type="pic" sz="quarter" idx="21" hasCustomPrompt="1"/>
          </p:nvPr>
        </p:nvSpPr>
        <p:spPr>
          <a:xfrm>
            <a:off x="6167438" y="1767953"/>
            <a:ext cx="2591229" cy="1872208"/>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1" name="Picture Placeholder 4">
            <a:extLst>
              <a:ext uri="{FF2B5EF4-FFF2-40B4-BE49-F238E27FC236}">
                <a16:creationId xmlns:a16="http://schemas.microsoft.com/office/drawing/2014/main" id="{86588E56-5876-5B4A-9118-0C89AE35EB9B}"/>
              </a:ext>
            </a:extLst>
          </p:cNvPr>
          <p:cNvSpPr>
            <a:spLocks noGrp="1"/>
          </p:cNvSpPr>
          <p:nvPr>
            <p:ph type="pic" sz="quarter" idx="14" hasCustomPrompt="1"/>
          </p:nvPr>
        </p:nvSpPr>
        <p:spPr>
          <a:xfrm>
            <a:off x="6171119" y="3789039"/>
            <a:ext cx="2877210" cy="2448249"/>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2" name="Picture Placeholder 4">
            <a:extLst>
              <a:ext uri="{FF2B5EF4-FFF2-40B4-BE49-F238E27FC236}">
                <a16:creationId xmlns:a16="http://schemas.microsoft.com/office/drawing/2014/main" id="{F2C1FA18-66B6-1C4F-B252-BC50D7B557D2}"/>
              </a:ext>
            </a:extLst>
          </p:cNvPr>
          <p:cNvSpPr>
            <a:spLocks noGrp="1"/>
          </p:cNvSpPr>
          <p:nvPr>
            <p:ph type="pic" sz="quarter" idx="15" hasCustomPrompt="1"/>
          </p:nvPr>
        </p:nvSpPr>
        <p:spPr>
          <a:xfrm>
            <a:off x="9194885" y="3789040"/>
            <a:ext cx="2373228" cy="1872208"/>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4" name="Text Placeholder 10">
            <a:extLst>
              <a:ext uri="{FF2B5EF4-FFF2-40B4-BE49-F238E27FC236}">
                <a16:creationId xmlns:a16="http://schemas.microsoft.com/office/drawing/2014/main" id="{8F2A8A3E-04CB-3D49-BFF9-4E8A1C7C7153}"/>
              </a:ext>
            </a:extLst>
          </p:cNvPr>
          <p:cNvSpPr>
            <a:spLocks noGrp="1"/>
          </p:cNvSpPr>
          <p:nvPr>
            <p:ph type="body" sz="quarter" idx="22"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807546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757BE-BD60-B043-9E76-245DD19A102A}"/>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A8C294F4-A6AD-1740-BEEC-61206D8F4022}"/>
              </a:ext>
            </a:extLst>
          </p:cNvPr>
          <p:cNvSpPr>
            <a:spLocks noGrp="1"/>
          </p:cNvSpPr>
          <p:nvPr>
            <p:ph type="pic" sz="quarter" idx="11"/>
          </p:nvPr>
        </p:nvSpPr>
        <p:spPr>
          <a:xfrm>
            <a:off x="6167439" y="1773239"/>
            <a:ext cx="5401170"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7" name="Picture Placeholder 8">
            <a:extLst>
              <a:ext uri="{FF2B5EF4-FFF2-40B4-BE49-F238E27FC236}">
                <a16:creationId xmlns:a16="http://schemas.microsoft.com/office/drawing/2014/main" id="{60BA58DB-1B10-234D-9055-77566A37059C}"/>
              </a:ext>
            </a:extLst>
          </p:cNvPr>
          <p:cNvSpPr>
            <a:spLocks noGrp="1"/>
          </p:cNvSpPr>
          <p:nvPr>
            <p:ph type="pic" sz="quarter" idx="12"/>
          </p:nvPr>
        </p:nvSpPr>
        <p:spPr>
          <a:xfrm>
            <a:off x="623391" y="1773238"/>
            <a:ext cx="5401171"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8" name="Picture Placeholder 8">
            <a:extLst>
              <a:ext uri="{FF2B5EF4-FFF2-40B4-BE49-F238E27FC236}">
                <a16:creationId xmlns:a16="http://schemas.microsoft.com/office/drawing/2014/main" id="{A0C5138F-94AF-8046-AAE7-1C99875056F2}"/>
              </a:ext>
            </a:extLst>
          </p:cNvPr>
          <p:cNvSpPr>
            <a:spLocks noGrp="1"/>
          </p:cNvSpPr>
          <p:nvPr>
            <p:ph type="pic" sz="quarter" idx="13"/>
          </p:nvPr>
        </p:nvSpPr>
        <p:spPr>
          <a:xfrm>
            <a:off x="6167439" y="4076701"/>
            <a:ext cx="5401169"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9" name="Picture Placeholder 8">
            <a:extLst>
              <a:ext uri="{FF2B5EF4-FFF2-40B4-BE49-F238E27FC236}">
                <a16:creationId xmlns:a16="http://schemas.microsoft.com/office/drawing/2014/main" id="{F781B490-0D9B-4347-9BB0-19B2C921F09E}"/>
              </a:ext>
            </a:extLst>
          </p:cNvPr>
          <p:cNvSpPr>
            <a:spLocks noGrp="1"/>
          </p:cNvSpPr>
          <p:nvPr>
            <p:ph type="pic" sz="quarter" idx="14"/>
          </p:nvPr>
        </p:nvSpPr>
        <p:spPr>
          <a:xfrm>
            <a:off x="623391" y="4076701"/>
            <a:ext cx="5401171" cy="2160588"/>
          </a:xfrm>
          <a:prstGeom prst="rect">
            <a:avLst/>
          </a:prstGeom>
          <a:solidFill>
            <a:schemeClr val="bg1">
              <a:lumMod val="85000"/>
            </a:schemeClr>
          </a:solidFill>
        </p:spPr>
        <p:txBody>
          <a:bodyPr anchor="ctr" anchorCtr="0"/>
          <a:lstStyle>
            <a:lvl1pPr marL="0" indent="0" algn="ctr">
              <a:buNone/>
              <a:defRPr sz="1200" i="1">
                <a:solidFill>
                  <a:schemeClr val="bg1"/>
                </a:solidFill>
              </a:defRPr>
            </a:lvl1pPr>
          </a:lstStyle>
          <a:p>
            <a:r>
              <a:rPr lang="en-US"/>
              <a:t>Click icon to add picture</a:t>
            </a:r>
            <a:endParaRPr lang="en-GB" dirty="0"/>
          </a:p>
        </p:txBody>
      </p:sp>
      <p:sp>
        <p:nvSpPr>
          <p:cNvPr id="11" name="Text Placeholder 10">
            <a:extLst>
              <a:ext uri="{FF2B5EF4-FFF2-40B4-BE49-F238E27FC236}">
                <a16:creationId xmlns:a16="http://schemas.microsoft.com/office/drawing/2014/main" id="{FA92EB63-72C1-744C-9F42-6A38D445FC26}"/>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70193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DE22-5B82-9541-BA5A-BB368C0FB034}"/>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8FB7F17B-6AA3-1149-BBC9-DC5B1DFC02A9}"/>
              </a:ext>
            </a:extLst>
          </p:cNvPr>
          <p:cNvSpPr>
            <a:spLocks noGrp="1"/>
          </p:cNvSpPr>
          <p:nvPr>
            <p:ph type="pic" sz="quarter" idx="15"/>
          </p:nvPr>
        </p:nvSpPr>
        <p:spPr>
          <a:xfrm>
            <a:off x="623888" y="1773237"/>
            <a:ext cx="3527425" cy="2160585"/>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7" name="Picture Placeholder 8">
            <a:extLst>
              <a:ext uri="{FF2B5EF4-FFF2-40B4-BE49-F238E27FC236}">
                <a16:creationId xmlns:a16="http://schemas.microsoft.com/office/drawing/2014/main" id="{82245F91-9A08-D645-A795-C37F14E4AAB6}"/>
              </a:ext>
            </a:extLst>
          </p:cNvPr>
          <p:cNvSpPr>
            <a:spLocks noGrp="1"/>
          </p:cNvSpPr>
          <p:nvPr>
            <p:ph type="pic" sz="quarter" idx="18"/>
          </p:nvPr>
        </p:nvSpPr>
        <p:spPr>
          <a:xfrm>
            <a:off x="8040688" y="1773237"/>
            <a:ext cx="3527426"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8" name="Picture Placeholder 8">
            <a:extLst>
              <a:ext uri="{FF2B5EF4-FFF2-40B4-BE49-F238E27FC236}">
                <a16:creationId xmlns:a16="http://schemas.microsoft.com/office/drawing/2014/main" id="{6F425D9C-51DB-2848-9101-2FF8AF58211F}"/>
              </a:ext>
            </a:extLst>
          </p:cNvPr>
          <p:cNvSpPr>
            <a:spLocks noGrp="1"/>
          </p:cNvSpPr>
          <p:nvPr>
            <p:ph type="pic" sz="quarter" idx="19"/>
          </p:nvPr>
        </p:nvSpPr>
        <p:spPr>
          <a:xfrm>
            <a:off x="4295775" y="1773236"/>
            <a:ext cx="3600450"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9" name="Picture Placeholder 8">
            <a:extLst>
              <a:ext uri="{FF2B5EF4-FFF2-40B4-BE49-F238E27FC236}">
                <a16:creationId xmlns:a16="http://schemas.microsoft.com/office/drawing/2014/main" id="{F7C36AEF-34C3-E14F-BCD3-4CA0A0915F45}"/>
              </a:ext>
            </a:extLst>
          </p:cNvPr>
          <p:cNvSpPr>
            <a:spLocks noGrp="1"/>
          </p:cNvSpPr>
          <p:nvPr>
            <p:ph type="pic" sz="quarter" idx="20"/>
          </p:nvPr>
        </p:nvSpPr>
        <p:spPr>
          <a:xfrm>
            <a:off x="623393" y="4076700"/>
            <a:ext cx="3527920"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10" name="Picture Placeholder 8">
            <a:extLst>
              <a:ext uri="{FF2B5EF4-FFF2-40B4-BE49-F238E27FC236}">
                <a16:creationId xmlns:a16="http://schemas.microsoft.com/office/drawing/2014/main" id="{D95E5B0E-4B8A-C24D-B31C-4457A16D9B9F}"/>
              </a:ext>
            </a:extLst>
          </p:cNvPr>
          <p:cNvSpPr>
            <a:spLocks noGrp="1"/>
          </p:cNvSpPr>
          <p:nvPr>
            <p:ph type="pic" sz="quarter" idx="21"/>
          </p:nvPr>
        </p:nvSpPr>
        <p:spPr>
          <a:xfrm>
            <a:off x="8040688" y="4076700"/>
            <a:ext cx="3527425"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11" name="Picture Placeholder 8">
            <a:extLst>
              <a:ext uri="{FF2B5EF4-FFF2-40B4-BE49-F238E27FC236}">
                <a16:creationId xmlns:a16="http://schemas.microsoft.com/office/drawing/2014/main" id="{31B113F3-BB57-AC48-9603-182BF960DC1B}"/>
              </a:ext>
            </a:extLst>
          </p:cNvPr>
          <p:cNvSpPr>
            <a:spLocks noGrp="1"/>
          </p:cNvSpPr>
          <p:nvPr>
            <p:ph type="pic" sz="quarter" idx="22"/>
          </p:nvPr>
        </p:nvSpPr>
        <p:spPr>
          <a:xfrm>
            <a:off x="4295775" y="4076700"/>
            <a:ext cx="3600449"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13" name="Text Placeholder 10">
            <a:extLst>
              <a:ext uri="{FF2B5EF4-FFF2-40B4-BE49-F238E27FC236}">
                <a16:creationId xmlns:a16="http://schemas.microsoft.com/office/drawing/2014/main" id="{4A280A98-37C6-2342-830C-12DF4E52E1C3}"/>
              </a:ext>
            </a:extLst>
          </p:cNvPr>
          <p:cNvSpPr>
            <a:spLocks noGrp="1"/>
          </p:cNvSpPr>
          <p:nvPr>
            <p:ph type="body" sz="quarter" idx="23"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2216496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x Portra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F0019-9464-AF4F-A14A-C779F78A7D1A}"/>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08CBA7DE-3862-DF4A-B953-467BCFD74F79}"/>
              </a:ext>
            </a:extLst>
          </p:cNvPr>
          <p:cNvSpPr>
            <a:spLocks noGrp="1"/>
          </p:cNvSpPr>
          <p:nvPr>
            <p:ph type="pic" sz="quarter" idx="15" hasCustomPrompt="1"/>
          </p:nvPr>
        </p:nvSpPr>
        <p:spPr>
          <a:xfrm>
            <a:off x="623393" y="1773238"/>
            <a:ext cx="3527920"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7" name="Picture Placeholder 4">
            <a:extLst>
              <a:ext uri="{FF2B5EF4-FFF2-40B4-BE49-F238E27FC236}">
                <a16:creationId xmlns:a16="http://schemas.microsoft.com/office/drawing/2014/main" id="{E13F7FAA-ACCD-1D4C-B487-1D8E59569BB6}"/>
              </a:ext>
            </a:extLst>
          </p:cNvPr>
          <p:cNvSpPr>
            <a:spLocks noGrp="1"/>
          </p:cNvSpPr>
          <p:nvPr>
            <p:ph type="pic" sz="quarter" idx="16" hasCustomPrompt="1"/>
          </p:nvPr>
        </p:nvSpPr>
        <p:spPr>
          <a:xfrm>
            <a:off x="4295775" y="1773239"/>
            <a:ext cx="3600449"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8" name="Picture Placeholder 10">
            <a:extLst>
              <a:ext uri="{FF2B5EF4-FFF2-40B4-BE49-F238E27FC236}">
                <a16:creationId xmlns:a16="http://schemas.microsoft.com/office/drawing/2014/main" id="{6BFC2351-BCA4-634D-9FC2-1AABCF68D451}"/>
              </a:ext>
            </a:extLst>
          </p:cNvPr>
          <p:cNvSpPr>
            <a:spLocks noGrp="1"/>
          </p:cNvSpPr>
          <p:nvPr>
            <p:ph type="pic" sz="quarter" idx="17" hasCustomPrompt="1"/>
          </p:nvPr>
        </p:nvSpPr>
        <p:spPr>
          <a:xfrm>
            <a:off x="8040689" y="1773238"/>
            <a:ext cx="3527424"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10" name="Text Placeholder 10">
            <a:extLst>
              <a:ext uri="{FF2B5EF4-FFF2-40B4-BE49-F238E27FC236}">
                <a16:creationId xmlns:a16="http://schemas.microsoft.com/office/drawing/2014/main" id="{68D0C368-497A-8B4F-9C13-C840AF369322}"/>
              </a:ext>
            </a:extLst>
          </p:cNvPr>
          <p:cNvSpPr>
            <a:spLocks noGrp="1"/>
          </p:cNvSpPr>
          <p:nvPr>
            <p:ph type="body" sz="quarter" idx="18"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491501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ndscape Full Bleed">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2812300D-9767-B945-AF02-1D3DEB990C28}"/>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2" name="Title 1">
            <a:extLst>
              <a:ext uri="{FF2B5EF4-FFF2-40B4-BE49-F238E27FC236}">
                <a16:creationId xmlns:a16="http://schemas.microsoft.com/office/drawing/2014/main" id="{EE341E2F-1B0D-9748-91C5-CC974CF8E9B4}"/>
              </a:ext>
            </a:extLst>
          </p:cNvPr>
          <p:cNvSpPr>
            <a:spLocks noGrp="1"/>
          </p:cNvSpPr>
          <p:nvPr>
            <p:ph type="title" hasCustomPrompt="1"/>
          </p:nvPr>
        </p:nvSpPr>
        <p:spPr/>
        <p:txBody>
          <a:bodyPr/>
          <a:lstStyle>
            <a:lvl1pPr>
              <a:defRPr>
                <a:solidFill>
                  <a:schemeClr val="bg1"/>
                </a:solidFill>
              </a:defRPr>
            </a:lvl1pPr>
          </a:lstStyle>
          <a:p>
            <a:r>
              <a:rPr lang="en-US" dirty="0"/>
              <a:t>TITLE</a:t>
            </a:r>
            <a:endParaRPr lang="en-GB" dirty="0"/>
          </a:p>
        </p:txBody>
      </p:sp>
      <p:sp>
        <p:nvSpPr>
          <p:cNvPr id="8" name="Text Placeholder 10">
            <a:extLst>
              <a:ext uri="{FF2B5EF4-FFF2-40B4-BE49-F238E27FC236}">
                <a16:creationId xmlns:a16="http://schemas.microsoft.com/office/drawing/2014/main" id="{E1188DFF-7D9D-C84E-AA59-F5EB920D4971}"/>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dirty="0"/>
              <a:t>Click to add reference</a:t>
            </a:r>
          </a:p>
        </p:txBody>
      </p:sp>
    </p:spTree>
    <p:extLst>
      <p:ext uri="{BB962C8B-B14F-4D97-AF65-F5344CB8AC3E}">
        <p14:creationId xmlns:p14="http://schemas.microsoft.com/office/powerpoint/2010/main" val="2064429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Section">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5E695FFE-DEC3-8945-A9DF-C9F8CC8AF47F}"/>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2" name="Title 1">
            <a:extLst>
              <a:ext uri="{FF2B5EF4-FFF2-40B4-BE49-F238E27FC236}">
                <a16:creationId xmlns:a16="http://schemas.microsoft.com/office/drawing/2014/main" id="{AB158025-FD3D-9A45-8783-576F4EEB2C21}"/>
              </a:ext>
            </a:extLst>
          </p:cNvPr>
          <p:cNvSpPr>
            <a:spLocks noGrp="1"/>
          </p:cNvSpPr>
          <p:nvPr>
            <p:ph type="title" hasCustomPrompt="1"/>
          </p:nvPr>
        </p:nvSpPr>
        <p:spPr>
          <a:xfrm>
            <a:off x="623888" y="5300663"/>
            <a:ext cx="10944224" cy="936625"/>
          </a:xfrm>
        </p:spPr>
        <p:txBody>
          <a:bodyPr/>
          <a:lstStyle>
            <a:lvl1pPr>
              <a:defRPr>
                <a:solidFill>
                  <a:schemeClr val="bg1"/>
                </a:solidFill>
              </a:defRPr>
            </a:lvl1pPr>
          </a:lstStyle>
          <a:p>
            <a:r>
              <a:rPr lang="en-US" dirty="0"/>
              <a:t>SECTION</a:t>
            </a:r>
            <a:endParaRPr lang="en-GB" dirty="0"/>
          </a:p>
        </p:txBody>
      </p:sp>
      <p:sp>
        <p:nvSpPr>
          <p:cNvPr id="7" name="Text Placeholder 10">
            <a:extLst>
              <a:ext uri="{FF2B5EF4-FFF2-40B4-BE49-F238E27FC236}">
                <a16:creationId xmlns:a16="http://schemas.microsoft.com/office/drawing/2014/main" id="{F4003048-D4F7-6941-99F8-0109AB947C07}"/>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dirty="0"/>
              <a:t>Click to add reference</a:t>
            </a:r>
          </a:p>
        </p:txBody>
      </p:sp>
    </p:spTree>
    <p:extLst>
      <p:ext uri="{BB962C8B-B14F-4D97-AF65-F5344CB8AC3E}">
        <p14:creationId xmlns:p14="http://schemas.microsoft.com/office/powerpoint/2010/main" val="270894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C6D86-B0CF-2A49-A4C4-A057AAAF27E1}"/>
              </a:ext>
            </a:extLst>
          </p:cNvPr>
          <p:cNvSpPr>
            <a:spLocks noGrp="1"/>
          </p:cNvSpPr>
          <p:nvPr>
            <p:ph type="title" hasCustomPrompt="1"/>
          </p:nvPr>
        </p:nvSpPr>
        <p:spPr/>
        <p:txBody>
          <a:bodyPr/>
          <a:lstStyle/>
          <a:p>
            <a:r>
              <a:rPr lang="en-US" dirty="0"/>
              <a:t>TITLE</a:t>
            </a:r>
            <a:endParaRPr lang="en-GB" dirty="0"/>
          </a:p>
        </p:txBody>
      </p:sp>
      <p:sp>
        <p:nvSpPr>
          <p:cNvPr id="5" name="Slide Number Placeholder 4">
            <a:extLst>
              <a:ext uri="{FF2B5EF4-FFF2-40B4-BE49-F238E27FC236}">
                <a16:creationId xmlns:a16="http://schemas.microsoft.com/office/drawing/2014/main" id="{D947C13D-6028-A044-A6F1-DC4BF348BE8E}"/>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6" name="Text Placeholder 10">
            <a:extLst>
              <a:ext uri="{FF2B5EF4-FFF2-40B4-BE49-F238E27FC236}">
                <a16:creationId xmlns:a16="http://schemas.microsoft.com/office/drawing/2014/main" id="{20E68F37-339A-074E-BA38-13276F509CB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395507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540789556"/>
      </p:ext>
    </p:extLst>
  </p:cSld>
  <p:clrMapOvr>
    <a:masterClrMapping/>
  </p:clrMapOvr>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16663144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34971145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839606864"/>
      </p:ext>
    </p:extLst>
  </p:cSld>
  <p:clrMapOvr>
    <a:masterClrMapping/>
  </p:clrMapOvr>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20143343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905863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703287205"/>
      </p:ext>
    </p:extLst>
  </p:cSld>
  <p:clrMapOvr>
    <a:masterClrMapping/>
  </p:clrMapOvr>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14131948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18331200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540334195"/>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rizontal Split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108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2996258"/>
            <a:ext cx="10944225" cy="324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10">
            <a:extLst>
              <a:ext uri="{FF2B5EF4-FFF2-40B4-BE49-F238E27FC236}">
                <a16:creationId xmlns:a16="http://schemas.microsoft.com/office/drawing/2014/main" id="{FFB4DFBA-4204-6F48-9C17-C4753F47743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4174860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3063836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177398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872930744"/>
      </p:ext>
    </p:extLst>
  </p:cSld>
  <p:clrMapOvr>
    <a:masterClrMapping/>
  </p:clrMapOvr>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4237884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1547308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3121149443"/>
      </p:ext>
    </p:extLst>
  </p:cSld>
  <p:clrMapOvr>
    <a:masterClrMapping/>
  </p:clrMapOvr>
  <p:extLst mod="1">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11181446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7078303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334972985"/>
      </p:ext>
    </p:extLst>
  </p:cSld>
  <p:clrMapOvr>
    <a:masterClrMapping/>
  </p:clrMapOvr>
  <p:extLst mod="1">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3233432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Split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144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3357494"/>
            <a:ext cx="10944225" cy="288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10">
            <a:extLst>
              <a:ext uri="{FF2B5EF4-FFF2-40B4-BE49-F238E27FC236}">
                <a16:creationId xmlns:a16="http://schemas.microsoft.com/office/drawing/2014/main" id="{D8BB0091-538D-5945-9060-309C43192837}"/>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4796870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3410416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659786328"/>
      </p:ext>
    </p:extLst>
  </p:cSld>
  <p:clrMapOvr>
    <a:masterClrMapping/>
  </p:clrMapOvr>
  <p:extLst mod="1">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22723983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3736455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Split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2160587"/>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4076700"/>
            <a:ext cx="10944225" cy="2160588"/>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10">
            <a:extLst>
              <a:ext uri="{FF2B5EF4-FFF2-40B4-BE49-F238E27FC236}">
                <a16:creationId xmlns:a16="http://schemas.microsoft.com/office/drawing/2014/main" id="{B0D52624-8049-5D40-91BF-8EA428BF66F5}"/>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47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Split 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7"/>
            <a:ext cx="10944225" cy="288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4797288"/>
            <a:ext cx="10944225" cy="144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10">
            <a:extLst>
              <a:ext uri="{FF2B5EF4-FFF2-40B4-BE49-F238E27FC236}">
                <a16:creationId xmlns:a16="http://schemas.microsoft.com/office/drawing/2014/main" id="{7821EA71-BFDF-764B-9601-98B10F3D51B3}"/>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89947529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3: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7"/>
            <a:ext cx="10944225" cy="324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5157288"/>
            <a:ext cx="10944225" cy="108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10">
            <a:extLst>
              <a:ext uri="{FF2B5EF4-FFF2-40B4-BE49-F238E27FC236}">
                <a16:creationId xmlns:a16="http://schemas.microsoft.com/office/drawing/2014/main" id="{7CD1A0C4-1EEA-A345-AAC3-06F0D07C5EF4}"/>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264245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rizontal Split 3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975F-9286-2641-8193-8DF7321C82FB}"/>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2BC2BCE8-8683-9143-A195-36CA36A03571}"/>
              </a:ext>
            </a:extLst>
          </p:cNvPr>
          <p:cNvSpPr>
            <a:spLocks noGrp="1"/>
          </p:cNvSpPr>
          <p:nvPr>
            <p:ph type="pic" sz="quarter" idx="15"/>
          </p:nvPr>
        </p:nvSpPr>
        <p:spPr>
          <a:xfrm>
            <a:off x="623392" y="1773238"/>
            <a:ext cx="3528392"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7" name="Picture Placeholder 8">
            <a:extLst>
              <a:ext uri="{FF2B5EF4-FFF2-40B4-BE49-F238E27FC236}">
                <a16:creationId xmlns:a16="http://schemas.microsoft.com/office/drawing/2014/main" id="{65F0F8BD-14D9-F54C-8643-B510466E59CB}"/>
              </a:ext>
            </a:extLst>
          </p:cNvPr>
          <p:cNvSpPr>
            <a:spLocks noGrp="1"/>
          </p:cNvSpPr>
          <p:nvPr>
            <p:ph type="pic" sz="quarter" idx="18"/>
          </p:nvPr>
        </p:nvSpPr>
        <p:spPr>
          <a:xfrm>
            <a:off x="8040216" y="1773239"/>
            <a:ext cx="3527897" cy="2160585"/>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8" name="Picture Placeholder 8">
            <a:extLst>
              <a:ext uri="{FF2B5EF4-FFF2-40B4-BE49-F238E27FC236}">
                <a16:creationId xmlns:a16="http://schemas.microsoft.com/office/drawing/2014/main" id="{022968ED-E95A-5C4A-AFD4-AFD46BE8A4BA}"/>
              </a:ext>
            </a:extLst>
          </p:cNvPr>
          <p:cNvSpPr>
            <a:spLocks noGrp="1"/>
          </p:cNvSpPr>
          <p:nvPr>
            <p:ph type="pic" sz="quarter" idx="19"/>
          </p:nvPr>
        </p:nvSpPr>
        <p:spPr>
          <a:xfrm>
            <a:off x="4295800" y="1773239"/>
            <a:ext cx="3600400"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9" name="Content Placeholder 8">
            <a:extLst>
              <a:ext uri="{FF2B5EF4-FFF2-40B4-BE49-F238E27FC236}">
                <a16:creationId xmlns:a16="http://schemas.microsoft.com/office/drawing/2014/main" id="{43667781-6711-AC4E-B59A-870436D77309}"/>
              </a:ext>
            </a:extLst>
          </p:cNvPr>
          <p:cNvSpPr>
            <a:spLocks noGrp="1"/>
          </p:cNvSpPr>
          <p:nvPr>
            <p:ph sz="quarter" idx="14"/>
          </p:nvPr>
        </p:nvSpPr>
        <p:spPr>
          <a:xfrm>
            <a:off x="623888" y="4076700"/>
            <a:ext cx="10944225" cy="2160588"/>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0">
            <a:extLst>
              <a:ext uri="{FF2B5EF4-FFF2-40B4-BE49-F238E27FC236}">
                <a16:creationId xmlns:a16="http://schemas.microsoft.com/office/drawing/2014/main" id="{545C34E7-B8FA-EE45-B82E-8F66C3581309}"/>
              </a:ext>
            </a:extLst>
          </p:cNvPr>
          <p:cNvSpPr>
            <a:spLocks noGrp="1"/>
          </p:cNvSpPr>
          <p:nvPr>
            <p:ph type="body" sz="quarter" idx="20"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2516034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942AA-DC19-824E-AC96-5B2BE9F1F3A6}"/>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4068AE28-9C85-8643-AF49-94E4EA86D685}"/>
              </a:ext>
            </a:extLst>
          </p:cNvPr>
          <p:cNvSpPr>
            <a:spLocks noGrp="1"/>
          </p:cNvSpPr>
          <p:nvPr>
            <p:ph sz="quarter" idx="13"/>
          </p:nvPr>
        </p:nvSpPr>
        <p:spPr>
          <a:xfrm>
            <a:off x="623888" y="1773237"/>
            <a:ext cx="10944225" cy="3528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5">
            <a:extLst>
              <a:ext uri="{FF2B5EF4-FFF2-40B4-BE49-F238E27FC236}">
                <a16:creationId xmlns:a16="http://schemas.microsoft.com/office/drawing/2014/main" id="{50EFFEC7-CADF-794D-8A8F-463A8B0D1636}"/>
              </a:ext>
            </a:extLst>
          </p:cNvPr>
          <p:cNvSpPr>
            <a:spLocks noGrp="1"/>
          </p:cNvSpPr>
          <p:nvPr>
            <p:ph type="pic" sz="quarter" idx="28" hasCustomPrompt="1"/>
          </p:nvPr>
        </p:nvSpPr>
        <p:spPr>
          <a:xfrm>
            <a:off x="8040689" y="5445122"/>
            <a:ext cx="1727719"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8" name="Picture Placeholder 5">
            <a:extLst>
              <a:ext uri="{FF2B5EF4-FFF2-40B4-BE49-F238E27FC236}">
                <a16:creationId xmlns:a16="http://schemas.microsoft.com/office/drawing/2014/main" id="{A51B6D2F-C03C-364E-96D4-07089520BE82}"/>
              </a:ext>
            </a:extLst>
          </p:cNvPr>
          <p:cNvSpPr>
            <a:spLocks noGrp="1"/>
          </p:cNvSpPr>
          <p:nvPr>
            <p:ph type="pic" sz="quarter" idx="29" hasCustomPrompt="1"/>
          </p:nvPr>
        </p:nvSpPr>
        <p:spPr>
          <a:xfrm>
            <a:off x="6167435" y="5445122"/>
            <a:ext cx="1728790"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9" name="Picture Placeholder 5">
            <a:extLst>
              <a:ext uri="{FF2B5EF4-FFF2-40B4-BE49-F238E27FC236}">
                <a16:creationId xmlns:a16="http://schemas.microsoft.com/office/drawing/2014/main" id="{760F87C5-62F3-5348-A9B3-27985DEED7C8}"/>
              </a:ext>
            </a:extLst>
          </p:cNvPr>
          <p:cNvSpPr>
            <a:spLocks noGrp="1"/>
          </p:cNvSpPr>
          <p:nvPr>
            <p:ph type="pic" sz="quarter" idx="30" hasCustomPrompt="1"/>
          </p:nvPr>
        </p:nvSpPr>
        <p:spPr>
          <a:xfrm>
            <a:off x="4295775" y="5445122"/>
            <a:ext cx="1728787"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0" name="Picture Placeholder 5">
            <a:extLst>
              <a:ext uri="{FF2B5EF4-FFF2-40B4-BE49-F238E27FC236}">
                <a16:creationId xmlns:a16="http://schemas.microsoft.com/office/drawing/2014/main" id="{7062D462-B04F-C447-B1D0-0BC445592301}"/>
              </a:ext>
            </a:extLst>
          </p:cNvPr>
          <p:cNvSpPr>
            <a:spLocks noGrp="1"/>
          </p:cNvSpPr>
          <p:nvPr>
            <p:ph type="pic" sz="quarter" idx="31" hasCustomPrompt="1"/>
          </p:nvPr>
        </p:nvSpPr>
        <p:spPr>
          <a:xfrm>
            <a:off x="2423592" y="5445122"/>
            <a:ext cx="1727718"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1" name="Picture Placeholder 5">
            <a:extLst>
              <a:ext uri="{FF2B5EF4-FFF2-40B4-BE49-F238E27FC236}">
                <a16:creationId xmlns:a16="http://schemas.microsoft.com/office/drawing/2014/main" id="{F8F9F3D8-C529-AD4D-A368-265D78A91F73}"/>
              </a:ext>
            </a:extLst>
          </p:cNvPr>
          <p:cNvSpPr>
            <a:spLocks noGrp="1"/>
          </p:cNvSpPr>
          <p:nvPr>
            <p:ph type="pic" sz="quarter" idx="32" hasCustomPrompt="1"/>
          </p:nvPr>
        </p:nvSpPr>
        <p:spPr>
          <a:xfrm>
            <a:off x="551384" y="5445122"/>
            <a:ext cx="1727743"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2" name="Picture Placeholder 5">
            <a:extLst>
              <a:ext uri="{FF2B5EF4-FFF2-40B4-BE49-F238E27FC236}">
                <a16:creationId xmlns:a16="http://schemas.microsoft.com/office/drawing/2014/main" id="{F1E13E52-C677-7744-9232-41BF6179164F}"/>
              </a:ext>
            </a:extLst>
          </p:cNvPr>
          <p:cNvSpPr>
            <a:spLocks noGrp="1"/>
          </p:cNvSpPr>
          <p:nvPr>
            <p:ph type="pic" sz="quarter" idx="33" hasCustomPrompt="1"/>
          </p:nvPr>
        </p:nvSpPr>
        <p:spPr>
          <a:xfrm>
            <a:off x="9912872" y="5445122"/>
            <a:ext cx="1727744"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5" name="Text Placeholder 10">
            <a:extLst>
              <a:ext uri="{FF2B5EF4-FFF2-40B4-BE49-F238E27FC236}">
                <a16:creationId xmlns:a16="http://schemas.microsoft.com/office/drawing/2014/main" id="{34E2EFAD-DC91-6841-A510-D79076BDE670}"/>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601960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2.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image" Target="../media/image2.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2.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image" Target="../media/image2.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5" Type="http://schemas.openxmlformats.org/officeDocument/2006/relationships/image" Target="../media/image2.png"/><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035032-FFFC-C447-BA60-9B32DA4586DB}"/>
              </a:ext>
            </a:extLst>
          </p:cNvPr>
          <p:cNvSpPr>
            <a:spLocks noGrp="1"/>
          </p:cNvSpPr>
          <p:nvPr>
            <p:ph type="title"/>
          </p:nvPr>
        </p:nvSpPr>
        <p:spPr>
          <a:xfrm>
            <a:off x="623889" y="692150"/>
            <a:ext cx="10944224" cy="936625"/>
          </a:xfrm>
          <a:prstGeom prst="rect">
            <a:avLst/>
          </a:prstGeom>
        </p:spPr>
        <p:txBody>
          <a:bodyPr vert="horz" lIns="72000" tIns="36000" rIns="72000" bIns="36000" rtlCol="0" anchor="b"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EAE6C37D-9121-684D-B590-EF4A5593568F}"/>
              </a:ext>
            </a:extLst>
          </p:cNvPr>
          <p:cNvSpPr>
            <a:spLocks noGrp="1"/>
          </p:cNvSpPr>
          <p:nvPr>
            <p:ph type="body" idx="1"/>
          </p:nvPr>
        </p:nvSpPr>
        <p:spPr>
          <a:xfrm>
            <a:off x="623887" y="1773238"/>
            <a:ext cx="10944225" cy="44640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25D240F-3434-DF49-BB59-C0B86B414948}"/>
              </a:ext>
            </a:extLst>
          </p:cNvPr>
          <p:cNvSpPr>
            <a:spLocks noGrp="1"/>
          </p:cNvSpPr>
          <p:nvPr>
            <p:ph type="dt" sz="half" idx="2"/>
          </p:nvPr>
        </p:nvSpPr>
        <p:spPr>
          <a:xfrm>
            <a:off x="623889" y="6381751"/>
            <a:ext cx="3527424" cy="287338"/>
          </a:xfrm>
          <a:prstGeom prst="rect">
            <a:avLst/>
          </a:prstGeom>
        </p:spPr>
        <p:txBody>
          <a:bodyPr vert="horz" lIns="72000" tIns="54000" rIns="72000" bIns="54000" rtlCol="0" anchor="t" anchorCtr="0"/>
          <a:lstStyle>
            <a:lvl1pPr algn="l">
              <a:defRPr sz="1200">
                <a:solidFill>
                  <a:schemeClr val="tx1"/>
                </a:solidFill>
              </a:defRPr>
            </a:lvl1pPr>
          </a:lstStyle>
          <a:p>
            <a:fld id="{21B7BC17-F0E7-7A47-8273-78D53527614D}" type="datetimeFigureOut">
              <a:rPr lang="en-GB" smtClean="0"/>
              <a:pPr/>
              <a:t>05/10/2018</a:t>
            </a:fld>
            <a:endParaRPr lang="en-GB"/>
          </a:p>
        </p:txBody>
      </p:sp>
      <p:sp>
        <p:nvSpPr>
          <p:cNvPr id="5" name="Footer Placeholder 4">
            <a:extLst>
              <a:ext uri="{FF2B5EF4-FFF2-40B4-BE49-F238E27FC236}">
                <a16:creationId xmlns:a16="http://schemas.microsoft.com/office/drawing/2014/main" id="{B711AEA1-9EFF-6040-A0DF-32F3F8CF9F2C}"/>
              </a:ext>
            </a:extLst>
          </p:cNvPr>
          <p:cNvSpPr>
            <a:spLocks noGrp="1"/>
          </p:cNvSpPr>
          <p:nvPr>
            <p:ph type="ftr" sz="quarter" idx="3"/>
          </p:nvPr>
        </p:nvSpPr>
        <p:spPr>
          <a:xfrm>
            <a:off x="4295774" y="6381751"/>
            <a:ext cx="3600451" cy="287338"/>
          </a:xfrm>
          <a:prstGeom prst="rect">
            <a:avLst/>
          </a:prstGeom>
        </p:spPr>
        <p:txBody>
          <a:bodyPr vert="horz" lIns="72000" tIns="54000" rIns="72000" bIns="54000" rtlCol="0" anchor="t" anchorCtr="0"/>
          <a:lstStyle>
            <a:lvl1pPr algn="ctr">
              <a:defRPr sz="12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B0B9BF26-FC66-2C46-9F3E-A7306A28B917}"/>
              </a:ext>
            </a:extLst>
          </p:cNvPr>
          <p:cNvSpPr>
            <a:spLocks noGrp="1"/>
          </p:cNvSpPr>
          <p:nvPr>
            <p:ph type="sldNum" sz="quarter" idx="4"/>
          </p:nvPr>
        </p:nvSpPr>
        <p:spPr>
          <a:xfrm>
            <a:off x="11568113" y="6381751"/>
            <a:ext cx="431799" cy="287338"/>
          </a:xfrm>
          <a:prstGeom prst="rect">
            <a:avLst/>
          </a:prstGeom>
        </p:spPr>
        <p:txBody>
          <a:bodyPr vert="horz" lIns="72000" tIns="54000" rIns="72000" bIns="54000" rtlCol="0" anchor="t" anchorCtr="0"/>
          <a:lstStyle>
            <a:lvl1pPr algn="r">
              <a:defRPr sz="1200">
                <a:solidFill>
                  <a:schemeClr val="tx1"/>
                </a:solidFill>
              </a:defRPr>
            </a:lvl1pPr>
          </a:lstStyle>
          <a:p>
            <a:fld id="{3BD0896E-602A-494F-99CF-AC1BD90019B0}" type="slidenum">
              <a:rPr lang="en-GB" smtClean="0"/>
              <a:pPr/>
              <a:t>‹#›</a:t>
            </a:fld>
            <a:endParaRPr lang="en-GB"/>
          </a:p>
        </p:txBody>
      </p:sp>
      <p:sp>
        <p:nvSpPr>
          <p:cNvPr id="7" name="Slide Number Placeholder 5">
            <a:extLst>
              <a:ext uri="{FF2B5EF4-FFF2-40B4-BE49-F238E27FC236}">
                <a16:creationId xmlns:a16="http://schemas.microsoft.com/office/drawing/2014/main" id="{B426078B-3553-4544-8ED2-80E83B6C7BAA}"/>
              </a:ext>
            </a:extLst>
          </p:cNvPr>
          <p:cNvSpPr txBox="1">
            <a:spLocks/>
          </p:cNvSpPr>
          <p:nvPr userDrawn="1"/>
        </p:nvSpPr>
        <p:spPr>
          <a:xfrm>
            <a:off x="11568113" y="6381750"/>
            <a:ext cx="431799" cy="287339"/>
          </a:xfrm>
          <a:prstGeom prst="rect">
            <a:avLst/>
          </a:prstGeom>
        </p:spPr>
        <p:txBody>
          <a:bodyPr vert="horz" lIns="72000" tIns="54000" rIns="72000" bIns="5400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D0896E-602A-494F-99CF-AC1BD90019B0}" type="slidenum">
              <a:rPr lang="en-GB" smtClean="0">
                <a:solidFill>
                  <a:schemeClr val="tx1"/>
                </a:solidFill>
              </a:rPr>
              <a:pPr/>
              <a:t>‹#›</a:t>
            </a:fld>
            <a:endParaRPr lang="en-GB">
              <a:solidFill>
                <a:schemeClr val="tx1"/>
              </a:solidFill>
            </a:endParaRPr>
          </a:p>
        </p:txBody>
      </p:sp>
      <p:pic>
        <p:nvPicPr>
          <p:cNvPr id="8" name="Picture 7">
            <a:extLst>
              <a:ext uri="{FF2B5EF4-FFF2-40B4-BE49-F238E27FC236}">
                <a16:creationId xmlns:a16="http://schemas.microsoft.com/office/drawing/2014/main" id="{A4DCCAEE-C447-EE4D-A54A-FF75ECE36C76}"/>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932909308"/>
      </p:ext>
    </p:extLst>
  </p:cSld>
  <p:clrMap bg1="lt1" tx1="dk1" bg2="lt2" tx2="dk2" accent1="accent1" accent2="accent2" accent3="accent3" accent4="accent4" accent5="accent5" accent6="accent6" hlink="hlink" folHlink="folHlink"/>
  <p:sldLayoutIdLst>
    <p:sldLayoutId id="2147483681" r:id="rId1"/>
    <p:sldLayoutId id="2147483697" r:id="rId2"/>
    <p:sldLayoutId id="2147483676" r:id="rId3"/>
    <p:sldLayoutId id="2147483679" r:id="rId4"/>
    <p:sldLayoutId id="2147483680" r:id="rId5"/>
    <p:sldLayoutId id="2147483677" r:id="rId6"/>
    <p:sldLayoutId id="2147483678" r:id="rId7"/>
    <p:sldLayoutId id="2147483682" r:id="rId8"/>
    <p:sldLayoutId id="2147483683" r:id="rId9"/>
    <p:sldLayoutId id="2147483684" r:id="rId10"/>
    <p:sldLayoutId id="2147483685" r:id="rId11"/>
    <p:sldLayoutId id="2147483687" r:id="rId12"/>
    <p:sldLayoutId id="2147483686" r:id="rId13"/>
    <p:sldLayoutId id="2147483688" r:id="rId14"/>
    <p:sldLayoutId id="2147483689" r:id="rId15"/>
    <p:sldLayoutId id="2147483690" r:id="rId16"/>
    <p:sldLayoutId id="2147483691" r:id="rId17"/>
    <p:sldLayoutId id="2147483692" r:id="rId18"/>
    <p:sldLayoutId id="2147483693" r:id="rId19"/>
    <p:sldLayoutId id="2147483722" r:id="rId20"/>
    <p:sldLayoutId id="2147483723" r:id="rId21"/>
    <p:sldLayoutId id="2147483724" r:id="rId22"/>
  </p:sldLayoutIdLst>
  <p:txStyles>
    <p:titleStyle>
      <a:lvl1pPr algn="l" defTabSz="914400" rtl="0" eaLnBrk="1" latinLnBrk="0" hangingPunct="1">
        <a:lnSpc>
          <a:spcPct val="90000"/>
        </a:lnSpc>
        <a:spcBef>
          <a:spcPct val="0"/>
        </a:spcBef>
        <a:buNone/>
        <a:defRPr sz="3200" kern="1200" baseline="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54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90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26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162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36" userDrawn="1">
          <p15:clr>
            <a:srgbClr val="F26B43"/>
          </p15:clr>
        </p15:guide>
        <p15:guide id="2" orient="horz" pos="1026" userDrawn="1">
          <p15:clr>
            <a:srgbClr val="F26B43"/>
          </p15:clr>
        </p15:guide>
        <p15:guide id="3" orient="horz" pos="1117" userDrawn="1">
          <p15:clr>
            <a:srgbClr val="F26B43"/>
          </p15:clr>
        </p15:guide>
        <p15:guide id="4" orient="horz" pos="1344" userDrawn="1">
          <p15:clr>
            <a:srgbClr val="F26B43"/>
          </p15:clr>
        </p15:guide>
        <p15:guide id="5" orient="horz" pos="1434" userDrawn="1">
          <p15:clr>
            <a:srgbClr val="F26B43"/>
          </p15:clr>
        </p15:guide>
        <p15:guide id="6" orient="horz" pos="2478" userDrawn="1">
          <p15:clr>
            <a:srgbClr val="F26B43"/>
          </p15:clr>
        </p15:guide>
        <p15:guide id="7" orient="horz" pos="2568" userDrawn="1">
          <p15:clr>
            <a:srgbClr val="F26B43"/>
          </p15:clr>
        </p15:guide>
        <p15:guide id="8" orient="horz" pos="3929" userDrawn="1">
          <p15:clr>
            <a:srgbClr val="F26B43"/>
          </p15:clr>
        </p15:guide>
        <p15:guide id="9" orient="horz" pos="4020" userDrawn="1">
          <p15:clr>
            <a:srgbClr val="F26B43"/>
          </p15:clr>
        </p15:guide>
        <p15:guide id="10" orient="horz" pos="4201" userDrawn="1">
          <p15:clr>
            <a:srgbClr val="F26B43"/>
          </p15:clr>
        </p15:guide>
        <p15:guide id="11" pos="393" userDrawn="1">
          <p15:clr>
            <a:srgbClr val="F26B43"/>
          </p15:clr>
        </p15:guide>
        <p15:guide id="12" pos="2706" userDrawn="1">
          <p15:clr>
            <a:srgbClr val="F26B43"/>
          </p15:clr>
        </p15:guide>
        <p15:guide id="13" pos="2615" userDrawn="1">
          <p15:clr>
            <a:srgbClr val="F26B43"/>
          </p15:clr>
        </p15:guide>
        <p15:guide id="14" pos="3795" userDrawn="1">
          <p15:clr>
            <a:srgbClr val="F26B43"/>
          </p15:clr>
        </p15:guide>
        <p15:guide id="15" pos="3885" userDrawn="1">
          <p15:clr>
            <a:srgbClr val="F26B43"/>
          </p15:clr>
        </p15:guide>
        <p15:guide id="16" pos="5065" userDrawn="1">
          <p15:clr>
            <a:srgbClr val="F26B43"/>
          </p15:clr>
        </p15:guide>
        <p15:guide id="17" pos="4974" userDrawn="1">
          <p15:clr>
            <a:srgbClr val="F26B43"/>
          </p15:clr>
        </p15:guide>
        <p15:guide id="18" pos="7559" userDrawn="1">
          <p15:clr>
            <a:srgbClr val="F26B43"/>
          </p15:clr>
        </p15:guide>
        <p15:guide id="19" pos="728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4187570875"/>
      </p:ext>
    </p:extLst>
  </p:cSld>
  <p:clrMap bg1="lt1" tx1="dk1" bg2="lt2" tx2="dk2" accent1="accent1" accent2="accent2" accent3="accent3" accent4="accent4" accent5="accent5" accent6="accent6" hlink="hlink" folHlink="folHlink"/>
  <p:sldLayoutIdLst>
    <p:sldLayoutId id="2147483667" r:id="rId1"/>
    <p:sldLayoutId id="2147483661" r:id="rId2"/>
    <p:sldLayoutId id="2147483663"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481" userDrawn="1">
          <p15:clr>
            <a:srgbClr val="F26B43"/>
          </p15:clr>
        </p15:guide>
        <p15:guide id="2" pos="6199" userDrawn="1">
          <p15:clr>
            <a:srgbClr val="F26B43"/>
          </p15:clr>
        </p15:guide>
        <p15:guide id="3" orient="horz" pos="1344" userDrawn="1">
          <p15:clr>
            <a:srgbClr val="F26B43"/>
          </p15:clr>
        </p15:guide>
        <p15:guide id="4" orient="horz" pos="2115" userDrawn="1">
          <p15:clr>
            <a:srgbClr val="F26B43"/>
          </p15:clr>
        </p15:guide>
        <p15:guide id="5" orient="horz" pos="2205" userDrawn="1">
          <p15:clr>
            <a:srgbClr val="F26B43"/>
          </p15:clr>
        </p15:guide>
        <p15:guide id="6" orient="horz" pos="2840" userDrawn="1">
          <p15:clr>
            <a:srgbClr val="F26B43"/>
          </p15:clr>
        </p15:guide>
        <p15:guide id="7" orient="horz" pos="2931" userDrawn="1">
          <p15:clr>
            <a:srgbClr val="F26B43"/>
          </p15:clr>
        </p15:guide>
        <p15:guide id="8" orient="horz" pos="3158" userDrawn="1">
          <p15:clr>
            <a:srgbClr val="F26B43"/>
          </p15:clr>
        </p15:guide>
        <p15:guide id="9" pos="7287" userDrawn="1">
          <p15:clr>
            <a:srgbClr val="F26B43"/>
          </p15:clr>
        </p15:guide>
        <p15:guide id="10" pos="7559" userDrawn="1">
          <p15:clr>
            <a:srgbClr val="F26B43"/>
          </p15:clr>
        </p15:guide>
        <p15:guide id="11" orient="horz" pos="4020" userDrawn="1">
          <p15:clr>
            <a:srgbClr val="F26B43"/>
          </p15:clr>
        </p15:guide>
        <p15:guide id="12" orient="horz" pos="4201" userDrawn="1">
          <p15:clr>
            <a:srgbClr val="F26B43"/>
          </p15:clr>
        </p15:guide>
        <p15:guide id="13" orient="horz" pos="436" userDrawn="1">
          <p15:clr>
            <a:srgbClr val="F26B43"/>
          </p15:clr>
        </p15:guide>
        <p15:guide id="14" orient="horz" pos="3929" userDrawn="1">
          <p15:clr>
            <a:srgbClr val="F26B43"/>
          </p15:clr>
        </p15:guide>
        <p15:guide id="15" pos="393" userDrawn="1">
          <p15:clr>
            <a:srgbClr val="F26B43"/>
          </p15:clr>
        </p15:guide>
        <p15:guide id="16" orient="horz" pos="1026" userDrawn="1">
          <p15:clr>
            <a:srgbClr val="F26B43"/>
          </p15:clr>
        </p15:guide>
        <p15:guide id="17" orient="horz" pos="111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133308982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23787826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133958099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401499627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38750422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2645305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2636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URI Schemes and Examples</a:t>
            </a:r>
          </a:p>
        </p:txBody>
      </p:sp>
      <p:sp>
        <p:nvSpPr>
          <p:cNvPr id="3" name="Slide Number Placeholder 2"/>
          <p:cNvSpPr>
            <a:spLocks noGrp="1"/>
          </p:cNvSpPr>
          <p:nvPr>
            <p:ph type="sldNum" sz="quarter" idx="12"/>
          </p:nvPr>
        </p:nvSpPr>
        <p:spPr/>
        <p:txBody>
          <a:bodyPr/>
          <a:lstStyle/>
          <a:p>
            <a:fld id="{03AC6681-E0FD-2C4C-B392-04A572FD2AAE}" type="slidenum">
              <a:rPr lang="en-US" smtClean="0"/>
              <a:pPr/>
              <a:t>10</a:t>
            </a:fld>
            <a:endParaRPr lang="en-US" dirty="0"/>
          </a:p>
        </p:txBody>
      </p:sp>
      <p:sp>
        <p:nvSpPr>
          <p:cNvPr id="4" name="Content Placeholder 3"/>
          <p:cNvSpPr>
            <a:spLocks noGrp="1"/>
          </p:cNvSpPr>
          <p:nvPr>
            <p:ph sz="quarter" idx="13"/>
          </p:nvPr>
        </p:nvSpPr>
        <p:spPr/>
        <p:txBody>
          <a:bodyPr>
            <a:normAutofit/>
          </a:bodyPr>
          <a:lstStyle/>
          <a:p>
            <a:r>
              <a:rPr lang="en-US" dirty="0"/>
              <a:t>http://</a:t>
            </a:r>
            <a:r>
              <a:rPr lang="en-US" dirty="0" err="1"/>
              <a:t>www.example.org</a:t>
            </a:r>
            <a:r>
              <a:rPr lang="en-US" dirty="0"/>
              <a:t>/</a:t>
            </a:r>
            <a:r>
              <a:rPr lang="en-US" dirty="0" err="1"/>
              <a:t>aboutus#staff</a:t>
            </a:r>
            <a:endParaRPr lang="en-US" dirty="0"/>
          </a:p>
          <a:p>
            <a:r>
              <a:rPr lang="en-US" dirty="0"/>
              <a:t>https://</a:t>
            </a:r>
            <a:r>
              <a:rPr lang="en-US" dirty="0" err="1"/>
              <a:t>www.example.org</a:t>
            </a:r>
            <a:r>
              <a:rPr lang="en-US" dirty="0"/>
              <a:t>/login</a:t>
            </a:r>
          </a:p>
          <a:p>
            <a:r>
              <a:rPr lang="en-US" dirty="0" err="1"/>
              <a:t>mailto:joe@example.org</a:t>
            </a:r>
            <a:endParaRPr lang="en-US" dirty="0"/>
          </a:p>
          <a:p>
            <a:r>
              <a:rPr lang="en-US" dirty="0"/>
              <a:t>ftp://</a:t>
            </a:r>
            <a:r>
              <a:rPr lang="en-US" dirty="0" err="1"/>
              <a:t>example.org</a:t>
            </a:r>
            <a:r>
              <a:rPr lang="en-US" dirty="0"/>
              <a:t>/</a:t>
            </a:r>
            <a:r>
              <a:rPr lang="en-US" dirty="0" err="1"/>
              <a:t>aDirectory</a:t>
            </a:r>
            <a:r>
              <a:rPr lang="en-US" dirty="0"/>
              <a:t>/</a:t>
            </a:r>
            <a:r>
              <a:rPr lang="en-US" dirty="0" err="1"/>
              <a:t>aFile</a:t>
            </a:r>
            <a:endParaRPr lang="en-US" dirty="0"/>
          </a:p>
          <a:p>
            <a:r>
              <a:rPr lang="en-US" dirty="0" err="1"/>
              <a:t>news:comp.infosystems.www</a:t>
            </a:r>
            <a:endParaRPr lang="en-US" dirty="0"/>
          </a:p>
          <a:p>
            <a:r>
              <a:rPr lang="en-US" dirty="0" err="1"/>
              <a:t>tel</a:t>
            </a:r>
            <a:r>
              <a:rPr lang="en-US" dirty="0"/>
              <a:t>:+1-816-555-1212</a:t>
            </a:r>
          </a:p>
          <a:p>
            <a:r>
              <a:rPr lang="en-US" dirty="0" err="1"/>
              <a:t>ldap</a:t>
            </a:r>
            <a:r>
              <a:rPr lang="en-US" dirty="0"/>
              <a:t>://</a:t>
            </a:r>
            <a:r>
              <a:rPr lang="en-US" dirty="0" err="1"/>
              <a:t>ldap.example.org</a:t>
            </a:r>
            <a:r>
              <a:rPr lang="en-US" dirty="0"/>
              <a:t>/c=</a:t>
            </a:r>
            <a:r>
              <a:rPr lang="en-US" dirty="0" err="1"/>
              <a:t>GB?objectClass?one</a:t>
            </a:r>
            <a:endParaRPr lang="en-US" dirty="0"/>
          </a:p>
          <a:p>
            <a:r>
              <a:rPr lang="en-US" dirty="0" err="1"/>
              <a:t>urn:oasis:names:tc:entity:xmlns:xml:catalog</a:t>
            </a:r>
            <a:endParaRPr lang="en-US" dirty="0"/>
          </a:p>
          <a:p>
            <a:endParaRPr lang="en-US" dirty="0"/>
          </a:p>
        </p:txBody>
      </p:sp>
      <p:sp>
        <p:nvSpPr>
          <p:cNvPr id="6" name="Text Placeholder 5">
            <a:extLst>
              <a:ext uri="{FF2B5EF4-FFF2-40B4-BE49-F238E27FC236}">
                <a16:creationId xmlns:a16="http://schemas.microsoft.com/office/drawing/2014/main" id="{5D3BADF1-3D65-1247-AD73-60FC13A0235C}"/>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3157900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Identification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t>Identifiers should be global</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p:txBody>
          <a:bodyPr/>
          <a:lstStyle/>
          <a:p>
            <a:pPr marL="0" indent="0">
              <a:buNone/>
            </a:pPr>
            <a:r>
              <a:rPr lang="en-US" dirty="0"/>
              <a:t>Global naming leads to global network effects.</a:t>
            </a:r>
          </a:p>
          <a:p>
            <a:pPr marL="0" indent="0">
              <a:buNone/>
            </a:pPr>
            <a:endParaRPr lang="en-US" dirty="0"/>
          </a:p>
          <a:p>
            <a:pPr marL="0" indent="0">
              <a:buNone/>
            </a:pPr>
            <a:r>
              <a:rPr lang="en-US" dirty="0"/>
              <a:t>We want to avoid creating walled gardens.</a:t>
            </a:r>
          </a:p>
          <a:p>
            <a:endParaRPr lang="en-GB" dirty="0"/>
          </a:p>
        </p:txBody>
      </p:sp>
      <p:sp>
        <p:nvSpPr>
          <p:cNvPr id="5" name="Text Placeholder 4">
            <a:extLst>
              <a:ext uri="{FF2B5EF4-FFF2-40B4-BE49-F238E27FC236}">
                <a16:creationId xmlns:a16="http://schemas.microsoft.com/office/drawing/2014/main" id="{6A6B7E64-D110-A849-B5D0-FC20DE06FE6A}"/>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521874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Every object should be addressable</a:t>
            </a:r>
          </a:p>
        </p:txBody>
      </p:sp>
      <p:pic>
        <p:nvPicPr>
          <p:cNvPr id="14" name="Picture Placeholder 13">
            <a:extLst>
              <a:ext uri="{FF2B5EF4-FFF2-40B4-BE49-F238E27FC236}">
                <a16:creationId xmlns:a16="http://schemas.microsoft.com/office/drawing/2014/main" id="{83E40CAE-EEA3-384A-A067-D19788BC5A00}"/>
              </a:ext>
            </a:extLst>
          </p:cNvPr>
          <p:cNvPicPr>
            <a:picLocks noGrp="1" noChangeAspect="1"/>
          </p:cNvPicPr>
          <p:nvPr>
            <p:ph type="pic" sz="quarter" idx="10"/>
          </p:nvPr>
        </p:nvPicPr>
        <p:blipFill>
          <a:blip r:embed="rId2"/>
          <a:srcRect t="12398" b="12398"/>
          <a:stretch>
            <a:fillRect/>
          </a:stretch>
        </p:blipFill>
        <p:spPr/>
      </p:pic>
      <p:sp>
        <p:nvSpPr>
          <p:cNvPr id="10" name="Text Placeholder 9">
            <a:extLst>
              <a:ext uri="{FF2B5EF4-FFF2-40B4-BE49-F238E27FC236}">
                <a16:creationId xmlns:a16="http://schemas.microsoft.com/office/drawing/2014/main" id="{ED77F7D5-EC7D-5745-AFE4-E47B1A107F17}"/>
              </a:ext>
            </a:extLst>
          </p:cNvPr>
          <p:cNvSpPr>
            <a:spLocks noGrp="1"/>
          </p:cNvSpPr>
          <p:nvPr>
            <p:ph type="body" sz="quarter" idx="15"/>
          </p:nvPr>
        </p:nvSpPr>
        <p:spPr>
          <a:xfrm>
            <a:off x="623888" y="6381750"/>
            <a:ext cx="10944225" cy="478387"/>
          </a:xfrm>
        </p:spPr>
        <p:txBody>
          <a:bodyPr/>
          <a:lstStyle/>
          <a:p>
            <a:r>
              <a:rPr lang="en-US" dirty="0" err="1"/>
              <a:t>Englebart</a:t>
            </a:r>
            <a:r>
              <a:rPr lang="en-US" dirty="0"/>
              <a:t>, D.C. (1990) </a:t>
            </a:r>
            <a:r>
              <a:rPr lang="en-US" i="1" dirty="0"/>
              <a:t>Knowledge-Domain Interoperability and an Open </a:t>
            </a:r>
            <a:r>
              <a:rPr lang="en-US" i="1" dirty="0" err="1"/>
              <a:t>Hyperdocument</a:t>
            </a:r>
            <a:r>
              <a:rPr lang="en-US" i="1" dirty="0"/>
              <a:t> System</a:t>
            </a:r>
            <a:r>
              <a:rPr lang="en-US" dirty="0"/>
              <a:t>. Proceedings of the Conference on</a:t>
            </a:r>
          </a:p>
          <a:p>
            <a:r>
              <a:rPr lang="en-US" dirty="0"/>
              <a:t>Computer-Supported Collaborative Work.</a:t>
            </a:r>
          </a:p>
        </p:txBody>
      </p:sp>
      <p:sp>
        <p:nvSpPr>
          <p:cNvPr id="5" name="Slide Number Placeholder 4"/>
          <p:cNvSpPr>
            <a:spLocks noGrp="1"/>
          </p:cNvSpPr>
          <p:nvPr>
            <p:ph type="sldNum" sz="quarter" idx="4294967295"/>
          </p:nvPr>
        </p:nvSpPr>
        <p:spPr>
          <a:xfrm>
            <a:off x="11760200" y="6381750"/>
            <a:ext cx="431800" cy="287338"/>
          </a:xfrm>
        </p:spPr>
        <p:txBody>
          <a:bodyPr/>
          <a:lstStyle/>
          <a:p>
            <a:fld id="{03AC6681-E0FD-2C4C-B392-04A572FD2AAE}" type="slidenum">
              <a:rPr lang="en-US" smtClean="0"/>
              <a:pPr/>
              <a:t>12</a:t>
            </a:fld>
            <a:endParaRPr lang="en-US"/>
          </a:p>
        </p:txBody>
      </p:sp>
      <p:sp>
        <p:nvSpPr>
          <p:cNvPr id="7" name="Rounded Rectangular Callout 6"/>
          <p:cNvSpPr/>
          <p:nvPr/>
        </p:nvSpPr>
        <p:spPr bwMode="auto">
          <a:xfrm>
            <a:off x="6359524" y="2465809"/>
            <a:ext cx="5400676" cy="2521828"/>
          </a:xfrm>
          <a:prstGeom prst="wedgeRoundRectCallout">
            <a:avLst>
              <a:gd name="adj1" fmla="val -78285"/>
              <a:gd name="adj2" fmla="val -49748"/>
              <a:gd name="adj3" fmla="val 16667"/>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0" numCol="1" rtlCol="0" anchor="t" anchorCtr="0" compatLnSpc="1">
            <a:prstTxWarp prst="textNoShape">
              <a:avLst/>
            </a:prstTxWarp>
            <a:noAutofit/>
          </a:bodyPr>
          <a:lstStyle/>
          <a:p>
            <a:pPr algn="ctr" eaLnBrk="0" fontAlgn="base" hangingPunct="0">
              <a:spcBef>
                <a:spcPct val="0"/>
              </a:spcBef>
              <a:spcAft>
                <a:spcPct val="0"/>
              </a:spcAft>
            </a:pPr>
            <a:r>
              <a:rPr lang="en-US" sz="2000" i="1" dirty="0">
                <a:solidFill>
                  <a:schemeClr val="tx1"/>
                </a:solidFill>
                <a:latin typeface="Lucida Sans" panose="020B0602030504020204" pitchFamily="34" charset="77"/>
                <a:ea typeface="ＭＳ Ｐゴシック" pitchFamily="-106" charset="-128"/>
                <a:cs typeface="Georgia"/>
              </a:rPr>
              <a:t>In principle, every object that someone might validly want/need to cite should have an unambiguous address (capable of being portrayed in a manner as to be human readable and interpretable). (e.g., not acceptable to be unable to link to an object within a ‘frame’ or ‘card.’)</a:t>
            </a:r>
          </a:p>
        </p:txBody>
      </p:sp>
    </p:spTree>
    <p:extLst>
      <p:ext uri="{BB962C8B-B14F-4D97-AF65-F5344CB8AC3E}">
        <p14:creationId xmlns:p14="http://schemas.microsoft.com/office/powerpoint/2010/main" val="605449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Identification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solidFill>
                  <a:schemeClr val="bg2"/>
                </a:solidFill>
              </a:rPr>
              <a:t>Identifiers should be global</a:t>
            </a:r>
          </a:p>
          <a:p>
            <a:pPr marL="457200" indent="-457200">
              <a:buFont typeface="+mj-lt"/>
              <a:buAutoNum type="arabicPeriod"/>
            </a:pPr>
            <a:r>
              <a:rPr lang="en-GB" dirty="0"/>
              <a:t>Assign distinct identifiers to distinct resources</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p:txBody>
          <a:bodyPr/>
          <a:lstStyle/>
          <a:p>
            <a:pPr marL="0" indent="0">
              <a:buNone/>
            </a:pPr>
            <a:r>
              <a:rPr lang="en-US" dirty="0"/>
              <a:t>Using the same URI to directly identify different resources produces a </a:t>
            </a:r>
            <a:r>
              <a:rPr lang="en-US" i="1" dirty="0"/>
              <a:t>URI collision</a:t>
            </a:r>
            <a:r>
              <a:rPr lang="en-US" dirty="0"/>
              <a:t>.</a:t>
            </a:r>
          </a:p>
          <a:p>
            <a:pPr marL="0" indent="0">
              <a:buNone/>
            </a:pPr>
            <a:endParaRPr lang="en-US" dirty="0"/>
          </a:p>
          <a:p>
            <a:pPr marL="0" indent="0">
              <a:buNone/>
            </a:pPr>
            <a:r>
              <a:rPr lang="en-US" dirty="0"/>
              <a:t>Example: using </a:t>
            </a:r>
            <a:r>
              <a:rPr lang="en-US" sz="1800" dirty="0">
                <a:latin typeface="Lucida Console" panose="020B0609040504020204" pitchFamily="49" charset="0"/>
              </a:rPr>
              <a:t>http://</a:t>
            </a:r>
            <a:r>
              <a:rPr lang="en-US" sz="1800" dirty="0" err="1">
                <a:latin typeface="Lucida Console" panose="020B0609040504020204" pitchFamily="49" charset="0"/>
              </a:rPr>
              <a:t>www.ecs.soton.ac.uk</a:t>
            </a:r>
            <a:r>
              <a:rPr lang="en-US" sz="1800" dirty="0">
                <a:latin typeface="Lucida Console" panose="020B0609040504020204" pitchFamily="49" charset="0"/>
              </a:rPr>
              <a:t>/ </a:t>
            </a:r>
            <a:r>
              <a:rPr lang="en-US" dirty="0"/>
              <a:t>to refer to both a university department </a:t>
            </a:r>
            <a:r>
              <a:rPr lang="en-US" i="1" dirty="0"/>
              <a:t>and</a:t>
            </a:r>
            <a:r>
              <a:rPr lang="en-US" dirty="0"/>
              <a:t> a web page about that department</a:t>
            </a:r>
          </a:p>
          <a:p>
            <a:pPr marL="0" indent="0">
              <a:buNone/>
            </a:pPr>
            <a:endParaRPr lang="en-US" dirty="0"/>
          </a:p>
          <a:p>
            <a:pPr marL="0" indent="0">
              <a:buNone/>
            </a:pPr>
            <a:r>
              <a:rPr lang="en-US" dirty="0"/>
              <a:t>Collision often imposes a cost in communication due to the effort required to resolve ambiguities.</a:t>
            </a:r>
          </a:p>
          <a:p>
            <a:pPr marL="0" indent="0">
              <a:buNone/>
            </a:pPr>
            <a:endParaRPr lang="en-GB" dirty="0"/>
          </a:p>
        </p:txBody>
      </p:sp>
      <p:sp>
        <p:nvSpPr>
          <p:cNvPr id="9" name="Text Placeholder 8">
            <a:extLst>
              <a:ext uri="{FF2B5EF4-FFF2-40B4-BE49-F238E27FC236}">
                <a16:creationId xmlns:a16="http://schemas.microsoft.com/office/drawing/2014/main" id="{3D7F3944-F19D-7F43-BECB-F6E6E4C289AB}"/>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480485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Identification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solidFill>
                  <a:schemeClr val="bg2"/>
                </a:solidFill>
              </a:rPr>
              <a:t>Identifiers should be global</a:t>
            </a:r>
          </a:p>
          <a:p>
            <a:pPr marL="457200" indent="-457200">
              <a:buFont typeface="+mj-lt"/>
              <a:buAutoNum type="arabicPeriod"/>
            </a:pPr>
            <a:r>
              <a:rPr lang="en-GB" dirty="0">
                <a:solidFill>
                  <a:schemeClr val="bg2"/>
                </a:solidFill>
              </a:rPr>
              <a:t>Assign distinct identifiers to distinct resources</a:t>
            </a:r>
          </a:p>
          <a:p>
            <a:pPr marL="457200" indent="-457200">
              <a:buFont typeface="+mj-lt"/>
              <a:buAutoNum type="arabicPeriod"/>
            </a:pPr>
            <a:r>
              <a:rPr lang="en-GB" dirty="0"/>
              <a:t>Avoid aliases</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p:txBody>
          <a:bodyPr>
            <a:normAutofit/>
          </a:bodyPr>
          <a:lstStyle/>
          <a:p>
            <a:pPr marL="0" indent="0">
              <a:buNone/>
            </a:pPr>
            <a:r>
              <a:rPr lang="en-US" dirty="0"/>
              <a:t>A URI owner SHOULD NOT associate arbitrarily different URIs with the same resource.</a:t>
            </a:r>
          </a:p>
          <a:p>
            <a:pPr lvl="1"/>
            <a:endParaRPr lang="en-US" dirty="0"/>
          </a:p>
          <a:p>
            <a:pPr marL="0" indent="0">
              <a:buNone/>
            </a:pPr>
            <a:r>
              <a:rPr lang="en-US" dirty="0"/>
              <a:t>Example: </a:t>
            </a:r>
            <a:r>
              <a:rPr lang="en-US" sz="1800" dirty="0">
                <a:latin typeface="Lucida Console" panose="020B0609040504020204" pitchFamily="49" charset="0"/>
              </a:rPr>
              <a:t>http://</a:t>
            </a:r>
            <a:r>
              <a:rPr lang="en-US" sz="1800" dirty="0" err="1">
                <a:latin typeface="Lucida Console" panose="020B0609040504020204" pitchFamily="49" charset="0"/>
              </a:rPr>
              <a:t>www.soton.ac.uk</a:t>
            </a:r>
            <a:r>
              <a:rPr lang="en-US" sz="1800" dirty="0">
                <a:latin typeface="Lucida Console" panose="020B0609040504020204" pitchFamily="49" charset="0"/>
              </a:rPr>
              <a:t>/ </a:t>
            </a:r>
            <a:r>
              <a:rPr lang="en-US" dirty="0"/>
              <a:t>and </a:t>
            </a:r>
            <a:r>
              <a:rPr lang="en-US" sz="1800" dirty="0">
                <a:latin typeface="Lucida Console" panose="020B0609040504020204" pitchFamily="49" charset="0"/>
              </a:rPr>
              <a:t>http://</a:t>
            </a:r>
            <a:r>
              <a:rPr lang="en-US" sz="1800" dirty="0" err="1">
                <a:latin typeface="Lucida Console" panose="020B0609040504020204" pitchFamily="49" charset="0"/>
              </a:rPr>
              <a:t>www.southampton.ac.uk</a:t>
            </a:r>
            <a:r>
              <a:rPr lang="en-US" sz="1800" dirty="0">
                <a:latin typeface="Lucida Console" panose="020B0609040504020204" pitchFamily="49" charset="0"/>
              </a:rPr>
              <a:t>/ </a:t>
            </a:r>
            <a:r>
              <a:rPr lang="en-US" dirty="0"/>
              <a:t>both refer to the same resource – but we can’t tell that just by looking at the identifiers (URIs are </a:t>
            </a:r>
            <a:r>
              <a:rPr lang="en-US" i="1" dirty="0"/>
              <a:t>opaque</a:t>
            </a:r>
            <a:r>
              <a:rPr lang="en-US" dirty="0"/>
              <a:t>)</a:t>
            </a:r>
          </a:p>
          <a:p>
            <a:endParaRPr lang="en-GB" dirty="0"/>
          </a:p>
          <a:p>
            <a:pPr marL="0" indent="0">
              <a:buNone/>
            </a:pPr>
            <a:r>
              <a:rPr lang="en-US" dirty="0"/>
              <a:t>The value of a given resource can be measured by the number and value of the resources that link to it</a:t>
            </a:r>
          </a:p>
          <a:p>
            <a:endParaRPr lang="en-GB" dirty="0"/>
          </a:p>
        </p:txBody>
      </p:sp>
      <p:sp>
        <p:nvSpPr>
          <p:cNvPr id="8" name="Text Placeholder 7">
            <a:extLst>
              <a:ext uri="{FF2B5EF4-FFF2-40B4-BE49-F238E27FC236}">
                <a16:creationId xmlns:a16="http://schemas.microsoft.com/office/drawing/2014/main" id="{983BEB28-0355-B841-97A1-58877B0B216C}"/>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2955492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Early Web</a:t>
            </a:r>
          </a:p>
        </p:txBody>
      </p:sp>
      <p:sp>
        <p:nvSpPr>
          <p:cNvPr id="2" name="Slide Number Placeholder 1"/>
          <p:cNvSpPr>
            <a:spLocks noGrp="1"/>
          </p:cNvSpPr>
          <p:nvPr>
            <p:ph type="sldNum" sz="quarter" idx="12"/>
          </p:nvPr>
        </p:nvSpPr>
        <p:spPr/>
        <p:txBody>
          <a:bodyPr/>
          <a:lstStyle/>
          <a:p>
            <a:fld id="{03AC6681-E0FD-2C4C-B392-04A572FD2AAE}" type="slidenum">
              <a:rPr lang="en-US" smtClean="0"/>
              <a:pPr/>
              <a:t>15</a:t>
            </a:fld>
            <a:endParaRPr lang="en-US" dirty="0"/>
          </a:p>
        </p:txBody>
      </p:sp>
      <p:sp>
        <p:nvSpPr>
          <p:cNvPr id="6" name="Content Placeholder 5"/>
          <p:cNvSpPr>
            <a:spLocks noGrp="1"/>
          </p:cNvSpPr>
          <p:nvPr>
            <p:ph sz="quarter" idx="13"/>
          </p:nvPr>
        </p:nvSpPr>
        <p:spPr/>
        <p:txBody>
          <a:bodyPr>
            <a:normAutofit/>
          </a:bodyPr>
          <a:lstStyle/>
          <a:p>
            <a:pPr marL="0" indent="0">
              <a:buNone/>
            </a:pPr>
            <a:r>
              <a:rPr lang="en-US" dirty="0"/>
              <a:t>Early (pre-1991) documents refer to document naming</a:t>
            </a:r>
          </a:p>
          <a:p>
            <a:pPr marL="0" indent="0">
              <a:buNone/>
            </a:pPr>
            <a:endParaRPr lang="en-US" dirty="0"/>
          </a:p>
          <a:p>
            <a:pPr marL="0" indent="0">
              <a:buNone/>
            </a:pPr>
            <a:r>
              <a:rPr lang="en-US" dirty="0"/>
              <a:t>“As many protocols are currently used for information retrieval, the address must be capable of encompassing many protocols, access methods or, indeed, naming schemes”</a:t>
            </a:r>
          </a:p>
          <a:p>
            <a:pPr marL="0" indent="0">
              <a:buNone/>
            </a:pPr>
            <a:endParaRPr lang="en-US" dirty="0"/>
          </a:p>
          <a:p>
            <a:pPr marL="0" indent="0">
              <a:buNone/>
            </a:pPr>
            <a:r>
              <a:rPr lang="en-US" dirty="0"/>
              <a:t>“A hypertext link to a document ought to be specified using the most logical name as opposed to a physical address. This is (almost) the only way of getting over the problem of documents being physically moved. As the naming scheme becomes more abstract, resolving the name becomes less of a simple look-up and more of a search.”</a:t>
            </a:r>
          </a:p>
          <a:p>
            <a:pPr marL="0" indent="0">
              <a:buNone/>
            </a:pPr>
            <a:endParaRPr lang="en-US" dirty="0"/>
          </a:p>
        </p:txBody>
      </p:sp>
      <p:sp>
        <p:nvSpPr>
          <p:cNvPr id="4" name="Text Placeholder 3">
            <a:extLst>
              <a:ext uri="{FF2B5EF4-FFF2-40B4-BE49-F238E27FC236}">
                <a16:creationId xmlns:a16="http://schemas.microsoft.com/office/drawing/2014/main" id="{B608FC53-1BC5-D148-9238-55306FFC5946}"/>
              </a:ext>
            </a:extLst>
          </p:cNvPr>
          <p:cNvSpPr>
            <a:spLocks noGrp="1"/>
          </p:cNvSpPr>
          <p:nvPr>
            <p:ph type="body" sz="quarter" idx="15"/>
          </p:nvPr>
        </p:nvSpPr>
        <p:spPr>
          <a:xfrm>
            <a:off x="623888" y="6381750"/>
            <a:ext cx="10944225" cy="293721"/>
          </a:xfrm>
        </p:spPr>
        <p:txBody>
          <a:bodyPr/>
          <a:lstStyle/>
          <a:p>
            <a:r>
              <a:rPr lang="en-US" dirty="0">
                <a:cs typeface="Georgia"/>
              </a:rPr>
              <a:t>http://www.w3.org/</a:t>
            </a:r>
            <a:r>
              <a:rPr lang="en-US" dirty="0" err="1">
                <a:cs typeface="Georgia"/>
              </a:rPr>
              <a:t>DesignIssues</a:t>
            </a:r>
            <a:r>
              <a:rPr lang="en-US" dirty="0">
                <a:cs typeface="Georgia"/>
              </a:rPr>
              <a:t>/Naming</a:t>
            </a:r>
            <a:endParaRPr lang="en-US" dirty="0">
              <a:latin typeface="Georgia"/>
              <a:cs typeface="Georgia"/>
            </a:endParaRPr>
          </a:p>
        </p:txBody>
      </p:sp>
    </p:spTree>
    <p:extLst>
      <p:ext uri="{BB962C8B-B14F-4D97-AF65-F5344CB8AC3E}">
        <p14:creationId xmlns:p14="http://schemas.microsoft.com/office/powerpoint/2010/main" val="4091205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Classical View</a:t>
            </a:r>
          </a:p>
        </p:txBody>
      </p:sp>
      <p:sp>
        <p:nvSpPr>
          <p:cNvPr id="3" name="Slide Number Placeholder 2"/>
          <p:cNvSpPr>
            <a:spLocks noGrp="1"/>
          </p:cNvSpPr>
          <p:nvPr>
            <p:ph type="sldNum" sz="quarter" idx="12"/>
          </p:nvPr>
        </p:nvSpPr>
        <p:spPr/>
        <p:txBody>
          <a:bodyPr/>
          <a:lstStyle/>
          <a:p>
            <a:fld id="{03AC6681-E0FD-2C4C-B392-04A572FD2AAE}" type="slidenum">
              <a:rPr lang="en-US" smtClean="0"/>
              <a:pPr/>
              <a:t>16</a:t>
            </a:fld>
            <a:endParaRPr lang="en-US" dirty="0"/>
          </a:p>
        </p:txBody>
      </p:sp>
      <p:sp>
        <p:nvSpPr>
          <p:cNvPr id="9" name="Text Placeholder 8">
            <a:extLst>
              <a:ext uri="{FF2B5EF4-FFF2-40B4-BE49-F238E27FC236}">
                <a16:creationId xmlns:a16="http://schemas.microsoft.com/office/drawing/2014/main" id="{410C9472-FD3E-074C-A68D-894CA02A6079}"/>
              </a:ext>
            </a:extLst>
          </p:cNvPr>
          <p:cNvSpPr>
            <a:spLocks noGrp="1"/>
          </p:cNvSpPr>
          <p:nvPr>
            <p:ph type="body" sz="quarter" idx="15"/>
          </p:nvPr>
        </p:nvSpPr>
        <p:spPr/>
        <p:txBody>
          <a:bodyPr/>
          <a:lstStyle/>
          <a:p>
            <a:endParaRPr lang="en-GB"/>
          </a:p>
        </p:txBody>
      </p:sp>
      <p:grpSp>
        <p:nvGrpSpPr>
          <p:cNvPr id="19" name="Group 18">
            <a:extLst>
              <a:ext uri="{FF2B5EF4-FFF2-40B4-BE49-F238E27FC236}">
                <a16:creationId xmlns:a16="http://schemas.microsoft.com/office/drawing/2014/main" id="{8DC53E02-4264-F14E-B860-3420C322D226}"/>
              </a:ext>
            </a:extLst>
          </p:cNvPr>
          <p:cNvGrpSpPr/>
          <p:nvPr/>
        </p:nvGrpSpPr>
        <p:grpSpPr>
          <a:xfrm>
            <a:off x="2498338" y="1800534"/>
            <a:ext cx="7203534" cy="4057029"/>
            <a:chOff x="2498338" y="1800534"/>
            <a:chExt cx="7203534" cy="4057029"/>
          </a:xfrm>
        </p:grpSpPr>
        <p:sp>
          <p:nvSpPr>
            <p:cNvPr id="6" name="Oval 5"/>
            <p:cNvSpPr/>
            <p:nvPr/>
          </p:nvSpPr>
          <p:spPr bwMode="auto">
            <a:xfrm>
              <a:off x="2498338" y="2288282"/>
              <a:ext cx="7203534" cy="3569281"/>
            </a:xfrm>
            <a:prstGeom prst="ellipse">
              <a:avLst/>
            </a:prstGeom>
            <a:solidFill>
              <a:schemeClr val="accent1">
                <a:lumMod val="40000"/>
                <a:lumOff val="60000"/>
              </a:schemeClr>
            </a:solidFill>
            <a:ln w="1270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0" numCol="1" rtlCol="0" anchor="t" anchorCtr="0" compatLnSpc="1">
              <a:prstTxWarp prst="textNoShape">
                <a:avLst/>
              </a:prstTxWarp>
              <a:noAutofit/>
            </a:bodyPr>
            <a:lstStyle/>
            <a:p>
              <a:pPr algn="ctr" eaLnBrk="0" fontAlgn="base" hangingPunct="0">
                <a:spcBef>
                  <a:spcPct val="0"/>
                </a:spcBef>
                <a:spcAft>
                  <a:spcPct val="0"/>
                </a:spcAft>
              </a:pPr>
              <a:endParaRPr lang="en-US" sz="1200">
                <a:ln w="38100" cmpd="sng">
                  <a:solidFill>
                    <a:schemeClr val="tx1"/>
                  </a:solidFill>
                </a:ln>
                <a:latin typeface="Lucida Sans" pitchFamily="-106" charset="0"/>
                <a:ea typeface="ＭＳ Ｐゴシック" pitchFamily="-106" charset="-128"/>
                <a:cs typeface="ＭＳ Ｐゴシック" pitchFamily="-106" charset="-128"/>
              </a:endParaRPr>
            </a:p>
          </p:txBody>
        </p:sp>
        <p:sp>
          <p:nvSpPr>
            <p:cNvPr id="13" name="TextBox 12"/>
            <p:cNvSpPr txBox="1"/>
            <p:nvPr/>
          </p:nvSpPr>
          <p:spPr>
            <a:xfrm>
              <a:off x="3867665" y="1800534"/>
              <a:ext cx="4456669" cy="461665"/>
            </a:xfrm>
            <a:prstGeom prst="rect">
              <a:avLst/>
            </a:prstGeom>
            <a:noFill/>
          </p:spPr>
          <p:txBody>
            <a:bodyPr wrap="none" rtlCol="0">
              <a:spAutoFit/>
            </a:bodyPr>
            <a:lstStyle/>
            <a:p>
              <a:pPr algn="ctr"/>
              <a:r>
                <a:rPr lang="en-US" sz="2400" dirty="0"/>
                <a:t>Uniform Resource Identifiers</a:t>
              </a:r>
            </a:p>
          </p:txBody>
        </p:sp>
      </p:grpSp>
      <p:grpSp>
        <p:nvGrpSpPr>
          <p:cNvPr id="17" name="Group 16">
            <a:extLst>
              <a:ext uri="{FF2B5EF4-FFF2-40B4-BE49-F238E27FC236}">
                <a16:creationId xmlns:a16="http://schemas.microsoft.com/office/drawing/2014/main" id="{DB197D55-E251-6747-AE1A-98B99CADBD76}"/>
              </a:ext>
            </a:extLst>
          </p:cNvPr>
          <p:cNvGrpSpPr/>
          <p:nvPr/>
        </p:nvGrpSpPr>
        <p:grpSpPr>
          <a:xfrm>
            <a:off x="2855938" y="2633607"/>
            <a:ext cx="6480124" cy="2878630"/>
            <a:chOff x="2855938" y="2633607"/>
            <a:chExt cx="6480124" cy="2878630"/>
          </a:xfrm>
        </p:grpSpPr>
        <p:sp>
          <p:nvSpPr>
            <p:cNvPr id="15" name="Chord 14">
              <a:extLst>
                <a:ext uri="{FF2B5EF4-FFF2-40B4-BE49-F238E27FC236}">
                  <a16:creationId xmlns:a16="http://schemas.microsoft.com/office/drawing/2014/main" id="{AE7D833C-1082-8447-960D-CB3AEEB23C0D}"/>
                </a:ext>
              </a:extLst>
            </p:cNvPr>
            <p:cNvSpPr/>
            <p:nvPr/>
          </p:nvSpPr>
          <p:spPr>
            <a:xfrm>
              <a:off x="2855938" y="2633607"/>
              <a:ext cx="6480124" cy="2878630"/>
            </a:xfrm>
            <a:prstGeom prst="chord">
              <a:avLst>
                <a:gd name="adj1" fmla="val 5581411"/>
                <a:gd name="adj2" fmla="val 16013439"/>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p:cNvSpPr txBox="1"/>
            <p:nvPr/>
          </p:nvSpPr>
          <p:spPr>
            <a:xfrm>
              <a:off x="4288912" y="2876371"/>
              <a:ext cx="1590500" cy="1200329"/>
            </a:xfrm>
            <a:prstGeom prst="rect">
              <a:avLst/>
            </a:prstGeom>
            <a:noFill/>
          </p:spPr>
          <p:txBody>
            <a:bodyPr wrap="none" rtlCol="0">
              <a:spAutoFit/>
            </a:bodyPr>
            <a:lstStyle/>
            <a:p>
              <a:pPr algn="ctr"/>
              <a:r>
                <a:rPr lang="en-US" sz="2400" dirty="0">
                  <a:solidFill>
                    <a:schemeClr val="bg1"/>
                  </a:solidFill>
                </a:rPr>
                <a:t>Uniform</a:t>
              </a:r>
              <a:br>
                <a:rPr lang="en-US" sz="2400" dirty="0">
                  <a:solidFill>
                    <a:schemeClr val="bg1"/>
                  </a:solidFill>
                </a:rPr>
              </a:br>
              <a:r>
                <a:rPr lang="en-US" sz="2400" dirty="0">
                  <a:solidFill>
                    <a:schemeClr val="bg1"/>
                  </a:solidFill>
                </a:rPr>
                <a:t>Resource</a:t>
              </a:r>
              <a:br>
                <a:rPr lang="en-US" sz="2400" dirty="0">
                  <a:solidFill>
                    <a:schemeClr val="bg1"/>
                  </a:solidFill>
                </a:rPr>
              </a:br>
              <a:r>
                <a:rPr lang="en-US" sz="2400" dirty="0">
                  <a:solidFill>
                    <a:schemeClr val="bg1"/>
                  </a:solidFill>
                </a:rPr>
                <a:t>Locators</a:t>
              </a:r>
            </a:p>
          </p:txBody>
        </p:sp>
        <p:sp>
          <p:nvSpPr>
            <p:cNvPr id="2" name="TextBox 1">
              <a:extLst>
                <a:ext uri="{FF2B5EF4-FFF2-40B4-BE49-F238E27FC236}">
                  <a16:creationId xmlns:a16="http://schemas.microsoft.com/office/drawing/2014/main" id="{0BF70FE0-7E98-8842-AEBC-7A11F916BF3E}"/>
                </a:ext>
              </a:extLst>
            </p:cNvPr>
            <p:cNvSpPr txBox="1"/>
            <p:nvPr/>
          </p:nvSpPr>
          <p:spPr>
            <a:xfrm>
              <a:off x="2959300" y="4087881"/>
              <a:ext cx="3065263" cy="1200329"/>
            </a:xfrm>
            <a:prstGeom prst="rect">
              <a:avLst/>
            </a:prstGeom>
            <a:noFill/>
          </p:spPr>
          <p:txBody>
            <a:bodyPr wrap="none" rtlCol="0">
              <a:spAutoFit/>
            </a:bodyPr>
            <a:lstStyle/>
            <a:p>
              <a:pPr algn="r"/>
              <a:r>
                <a:rPr lang="en-US" dirty="0">
                  <a:solidFill>
                    <a:schemeClr val="bg1"/>
                  </a:solidFill>
                </a:rPr>
                <a:t>Explicitly associated with </a:t>
              </a:r>
            </a:p>
            <a:p>
              <a:pPr algn="r"/>
              <a:r>
                <a:rPr lang="en-US" dirty="0">
                  <a:solidFill>
                    <a:schemeClr val="bg1"/>
                  </a:solidFill>
                </a:rPr>
                <a:t>network protocols </a:t>
              </a:r>
              <a:br>
                <a:rPr lang="en-US" dirty="0">
                  <a:solidFill>
                    <a:schemeClr val="bg1"/>
                  </a:solidFill>
                </a:rPr>
              </a:br>
              <a:r>
                <a:rPr lang="en-US" dirty="0">
                  <a:solidFill>
                    <a:schemeClr val="bg1"/>
                  </a:solidFill>
                </a:rPr>
                <a:t>(e.g. http, ftp, </a:t>
              </a:r>
              <a:r>
                <a:rPr lang="en-US" dirty="0" err="1">
                  <a:solidFill>
                    <a:schemeClr val="bg1"/>
                  </a:solidFill>
                </a:rPr>
                <a:t>etc</a:t>
              </a:r>
              <a:r>
                <a:rPr lang="en-US" dirty="0">
                  <a:solidFill>
                    <a:schemeClr val="bg1"/>
                  </a:solidFill>
                </a:rPr>
                <a:t>)</a:t>
              </a:r>
            </a:p>
            <a:p>
              <a:pPr algn="r"/>
              <a:endParaRPr lang="en-GB" dirty="0">
                <a:solidFill>
                  <a:schemeClr val="bg1"/>
                </a:solidFill>
              </a:endParaRPr>
            </a:p>
          </p:txBody>
        </p:sp>
      </p:grpSp>
      <p:grpSp>
        <p:nvGrpSpPr>
          <p:cNvPr id="18" name="Group 17">
            <a:extLst>
              <a:ext uri="{FF2B5EF4-FFF2-40B4-BE49-F238E27FC236}">
                <a16:creationId xmlns:a16="http://schemas.microsoft.com/office/drawing/2014/main" id="{342BD9EC-2618-2C4C-9211-C082F5845602}"/>
              </a:ext>
            </a:extLst>
          </p:cNvPr>
          <p:cNvGrpSpPr/>
          <p:nvPr/>
        </p:nvGrpSpPr>
        <p:grpSpPr>
          <a:xfrm>
            <a:off x="2855937" y="2633606"/>
            <a:ext cx="6480124" cy="2878631"/>
            <a:chOff x="2855938" y="2637384"/>
            <a:chExt cx="6480124" cy="2878631"/>
          </a:xfrm>
        </p:grpSpPr>
        <p:sp>
          <p:nvSpPr>
            <p:cNvPr id="16" name="Chord 15">
              <a:extLst>
                <a:ext uri="{FF2B5EF4-FFF2-40B4-BE49-F238E27FC236}">
                  <a16:creationId xmlns:a16="http://schemas.microsoft.com/office/drawing/2014/main" id="{374CC29C-329C-E045-8912-2938A6361028}"/>
                </a:ext>
              </a:extLst>
            </p:cNvPr>
            <p:cNvSpPr/>
            <p:nvPr/>
          </p:nvSpPr>
          <p:spPr>
            <a:xfrm>
              <a:off x="2855938" y="2637384"/>
              <a:ext cx="6480124" cy="2878631"/>
            </a:xfrm>
            <a:prstGeom prst="chord">
              <a:avLst>
                <a:gd name="adj1" fmla="val 16389009"/>
                <a:gd name="adj2" fmla="val 5227610"/>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289532" y="2876371"/>
              <a:ext cx="1542410" cy="1200329"/>
            </a:xfrm>
            <a:prstGeom prst="rect">
              <a:avLst/>
            </a:prstGeom>
            <a:noFill/>
          </p:spPr>
          <p:txBody>
            <a:bodyPr wrap="none" rtlCol="0">
              <a:spAutoFit/>
            </a:bodyPr>
            <a:lstStyle/>
            <a:p>
              <a:pPr algn="ctr"/>
              <a:r>
                <a:rPr lang="en-US" sz="2400" dirty="0">
                  <a:solidFill>
                    <a:schemeClr val="bg1"/>
                  </a:solidFill>
                </a:rPr>
                <a:t>Uniform</a:t>
              </a:r>
              <a:br>
                <a:rPr lang="en-US" sz="2400" dirty="0">
                  <a:solidFill>
                    <a:schemeClr val="bg1"/>
                  </a:solidFill>
                </a:rPr>
              </a:br>
              <a:r>
                <a:rPr lang="en-US" sz="2400" dirty="0">
                  <a:solidFill>
                    <a:schemeClr val="bg1"/>
                  </a:solidFill>
                </a:rPr>
                <a:t>Resource</a:t>
              </a:r>
              <a:br>
                <a:rPr lang="en-US" sz="2400" dirty="0">
                  <a:solidFill>
                    <a:schemeClr val="bg1"/>
                  </a:solidFill>
                </a:rPr>
              </a:br>
              <a:r>
                <a:rPr lang="en-US" sz="2400" dirty="0">
                  <a:solidFill>
                    <a:schemeClr val="bg1"/>
                  </a:solidFill>
                </a:rPr>
                <a:t>Names</a:t>
              </a:r>
            </a:p>
          </p:txBody>
        </p:sp>
        <p:sp>
          <p:nvSpPr>
            <p:cNvPr id="4" name="TextBox 3">
              <a:extLst>
                <a:ext uri="{FF2B5EF4-FFF2-40B4-BE49-F238E27FC236}">
                  <a16:creationId xmlns:a16="http://schemas.microsoft.com/office/drawing/2014/main" id="{BECA746D-52AD-614A-8C47-75BF9B9E0D8C}"/>
                </a:ext>
              </a:extLst>
            </p:cNvPr>
            <p:cNvSpPr txBox="1"/>
            <p:nvPr/>
          </p:nvSpPr>
          <p:spPr>
            <a:xfrm>
              <a:off x="6167438" y="4080477"/>
              <a:ext cx="2927404" cy="1200329"/>
            </a:xfrm>
            <a:prstGeom prst="rect">
              <a:avLst/>
            </a:prstGeom>
            <a:noFill/>
          </p:spPr>
          <p:txBody>
            <a:bodyPr wrap="none" rtlCol="0">
              <a:spAutoFit/>
            </a:bodyPr>
            <a:lstStyle/>
            <a:p>
              <a:r>
                <a:rPr lang="en-US" dirty="0">
                  <a:solidFill>
                    <a:schemeClr val="bg1"/>
                  </a:solidFill>
                </a:rPr>
                <a:t>Independent of location </a:t>
              </a:r>
            </a:p>
            <a:p>
              <a:r>
                <a:rPr lang="en-US" dirty="0">
                  <a:solidFill>
                    <a:schemeClr val="bg1"/>
                  </a:solidFill>
                </a:rPr>
                <a:t>or protocol </a:t>
              </a:r>
              <a:br>
                <a:rPr lang="en-US" dirty="0">
                  <a:solidFill>
                    <a:schemeClr val="bg1"/>
                  </a:solidFill>
                </a:rPr>
              </a:br>
              <a:r>
                <a:rPr lang="en-US" dirty="0">
                  <a:solidFill>
                    <a:schemeClr val="bg1"/>
                  </a:solidFill>
                </a:rPr>
                <a:t>(e.g. </a:t>
              </a:r>
              <a:r>
                <a:rPr lang="en-US" dirty="0" err="1">
                  <a:solidFill>
                    <a:schemeClr val="bg1"/>
                  </a:solidFill>
                </a:rPr>
                <a:t>isbn</a:t>
              </a:r>
              <a:r>
                <a:rPr lang="en-US" dirty="0">
                  <a:solidFill>
                    <a:schemeClr val="bg1"/>
                  </a:solidFill>
                </a:rPr>
                <a:t>)</a:t>
              </a:r>
            </a:p>
            <a:p>
              <a:endParaRPr lang="en-GB" dirty="0">
                <a:solidFill>
                  <a:schemeClr val="bg1"/>
                </a:solidFill>
              </a:endParaRPr>
            </a:p>
          </p:txBody>
        </p:sp>
      </p:grpSp>
    </p:spTree>
    <p:extLst>
      <p:ext uri="{BB962C8B-B14F-4D97-AF65-F5344CB8AC3E}">
        <p14:creationId xmlns:p14="http://schemas.microsoft.com/office/powerpoint/2010/main" val="4193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Classical View</a:t>
            </a:r>
          </a:p>
        </p:txBody>
      </p:sp>
      <p:sp>
        <p:nvSpPr>
          <p:cNvPr id="4" name="Slide Number Placeholder 3"/>
          <p:cNvSpPr>
            <a:spLocks noGrp="1"/>
          </p:cNvSpPr>
          <p:nvPr>
            <p:ph type="sldNum" sz="quarter" idx="12"/>
          </p:nvPr>
        </p:nvSpPr>
        <p:spPr/>
        <p:txBody>
          <a:bodyPr/>
          <a:lstStyle/>
          <a:p>
            <a:fld id="{03AC6681-E0FD-2C4C-B392-04A572FD2AAE}" type="slidenum">
              <a:rPr lang="en-US" smtClean="0"/>
              <a:pPr/>
              <a:t>17</a:t>
            </a:fld>
            <a:endParaRPr lang="en-US" dirty="0"/>
          </a:p>
        </p:txBody>
      </p:sp>
      <p:sp>
        <p:nvSpPr>
          <p:cNvPr id="3" name="Content Placeholder 2"/>
          <p:cNvSpPr>
            <a:spLocks noGrp="1"/>
          </p:cNvSpPr>
          <p:nvPr>
            <p:ph sz="quarter" idx="13"/>
          </p:nvPr>
        </p:nvSpPr>
        <p:spPr/>
        <p:txBody>
          <a:bodyPr>
            <a:normAutofit/>
          </a:bodyPr>
          <a:lstStyle/>
          <a:p>
            <a:pPr marL="0" indent="0">
              <a:buNone/>
            </a:pPr>
            <a:r>
              <a:rPr lang="en-GB" dirty="0"/>
              <a:t>URL resolution is (usually) well-defined</a:t>
            </a:r>
          </a:p>
          <a:p>
            <a:endParaRPr lang="en-GB" dirty="0"/>
          </a:p>
          <a:p>
            <a:pPr marL="0" indent="0">
              <a:buNone/>
            </a:pPr>
            <a:r>
              <a:rPr lang="en-GB" dirty="0"/>
              <a:t>URNs don’t necessarily have well-defined resolution semantics</a:t>
            </a:r>
          </a:p>
          <a:p>
            <a:pPr lvl="1"/>
            <a:r>
              <a:rPr lang="en-GB" dirty="0"/>
              <a:t>Resolving names depends on context</a:t>
            </a:r>
          </a:p>
          <a:p>
            <a:pPr lvl="1"/>
            <a:r>
              <a:rPr lang="en-GB" dirty="0"/>
              <a:t>What does resolution mean for </a:t>
            </a:r>
            <a:r>
              <a:rPr lang="en-GB" dirty="0" err="1"/>
              <a:t>URIs</a:t>
            </a:r>
            <a:r>
              <a:rPr lang="en-GB" dirty="0"/>
              <a:t> which do not refer to network resources?</a:t>
            </a:r>
          </a:p>
        </p:txBody>
      </p:sp>
      <p:sp>
        <p:nvSpPr>
          <p:cNvPr id="6" name="Text Placeholder 5">
            <a:extLst>
              <a:ext uri="{FF2B5EF4-FFF2-40B4-BE49-F238E27FC236}">
                <a16:creationId xmlns:a16="http://schemas.microsoft.com/office/drawing/2014/main" id="{F6180ADE-7183-4349-AAB4-4B2725A596A1}"/>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2092839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Modern View</a:t>
            </a:r>
          </a:p>
        </p:txBody>
      </p:sp>
      <p:sp>
        <p:nvSpPr>
          <p:cNvPr id="3" name="Slide Number Placeholder 2"/>
          <p:cNvSpPr>
            <a:spLocks noGrp="1"/>
          </p:cNvSpPr>
          <p:nvPr>
            <p:ph type="sldNum" sz="quarter" idx="12"/>
          </p:nvPr>
        </p:nvSpPr>
        <p:spPr/>
        <p:txBody>
          <a:bodyPr/>
          <a:lstStyle/>
          <a:p>
            <a:fld id="{03AC6681-E0FD-2C4C-B392-04A572FD2AAE}" type="slidenum">
              <a:rPr lang="en-US" smtClean="0"/>
              <a:pPr/>
              <a:t>18</a:t>
            </a:fld>
            <a:endParaRPr lang="en-US" dirty="0"/>
          </a:p>
        </p:txBody>
      </p:sp>
      <p:sp>
        <p:nvSpPr>
          <p:cNvPr id="4" name="Content Placeholder 3"/>
          <p:cNvSpPr>
            <a:spLocks noGrp="1"/>
          </p:cNvSpPr>
          <p:nvPr>
            <p:ph sz="quarter" idx="13"/>
          </p:nvPr>
        </p:nvSpPr>
        <p:spPr/>
        <p:txBody>
          <a:bodyPr>
            <a:normAutofit/>
          </a:bodyPr>
          <a:lstStyle/>
          <a:p>
            <a:pPr marL="0" indent="0">
              <a:buNone/>
            </a:pPr>
            <a:r>
              <a:rPr lang="en-US" dirty="0"/>
              <a:t>Formal URL/URN distinction is unhelpful, but...</a:t>
            </a:r>
          </a:p>
          <a:p>
            <a:pPr marL="0" indent="0">
              <a:buNone/>
            </a:pPr>
            <a:endParaRPr lang="en-US" dirty="0"/>
          </a:p>
          <a:p>
            <a:pPr marL="0" indent="0">
              <a:buNone/>
            </a:pPr>
            <a:r>
              <a:rPr lang="en-US" dirty="0"/>
              <a:t>URL is a useful informal concept</a:t>
            </a:r>
          </a:p>
          <a:p>
            <a:pPr lvl="1"/>
            <a:r>
              <a:rPr lang="en-US" dirty="0"/>
              <a:t>“a URL is a type of URI that identifies a resource via a representation of its primary access mechanism”</a:t>
            </a:r>
          </a:p>
        </p:txBody>
      </p:sp>
      <p:sp>
        <p:nvSpPr>
          <p:cNvPr id="7" name="Text Placeholder 6">
            <a:extLst>
              <a:ext uri="{FF2B5EF4-FFF2-40B4-BE49-F238E27FC236}">
                <a16:creationId xmlns:a16="http://schemas.microsoft.com/office/drawing/2014/main" id="{BE4E79E0-DDF9-E747-BED3-8B6029019079}"/>
              </a:ext>
            </a:extLst>
          </p:cNvPr>
          <p:cNvSpPr>
            <a:spLocks noGrp="1"/>
          </p:cNvSpPr>
          <p:nvPr>
            <p:ph type="body" sz="quarter" idx="15"/>
          </p:nvPr>
        </p:nvSpPr>
        <p:spPr>
          <a:xfrm>
            <a:off x="623888" y="6381750"/>
            <a:ext cx="10944225" cy="293721"/>
          </a:xfrm>
        </p:spPr>
        <p:txBody>
          <a:bodyPr/>
          <a:lstStyle/>
          <a:p>
            <a:r>
              <a:rPr lang="en-US" dirty="0">
                <a:cs typeface="Georgia"/>
              </a:rPr>
              <a:t>http://www.w3.org/TR/</a:t>
            </a:r>
            <a:r>
              <a:rPr lang="en-US" dirty="0" err="1">
                <a:cs typeface="Georgia"/>
              </a:rPr>
              <a:t>uri</a:t>
            </a:r>
            <a:r>
              <a:rPr lang="en-US" dirty="0">
                <a:cs typeface="Georgia"/>
              </a:rPr>
              <a:t>-clarification/</a:t>
            </a:r>
            <a:endParaRPr lang="en-US" dirty="0">
              <a:latin typeface="Georgia"/>
              <a:cs typeface="Georgia"/>
            </a:endParaRPr>
          </a:p>
        </p:txBody>
      </p:sp>
    </p:spTree>
    <p:extLst>
      <p:ext uri="{BB962C8B-B14F-4D97-AF65-F5344CB8AC3E}">
        <p14:creationId xmlns:p14="http://schemas.microsoft.com/office/powerpoint/2010/main" val="4174582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Representation</a:t>
            </a:r>
          </a:p>
        </p:txBody>
      </p:sp>
    </p:spTree>
    <p:extLst>
      <p:ext uri="{BB962C8B-B14F-4D97-AF65-F5344CB8AC3E}">
        <p14:creationId xmlns:p14="http://schemas.microsoft.com/office/powerpoint/2010/main" val="3347510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The Architecture of </a:t>
            </a:r>
            <a:br>
              <a:rPr lang="en-US" dirty="0"/>
            </a:br>
            <a:r>
              <a:rPr lang="en-US" dirty="0"/>
              <a:t>the World Wide Web</a:t>
            </a:r>
          </a:p>
        </p:txBody>
      </p:sp>
      <p:sp>
        <p:nvSpPr>
          <p:cNvPr id="3" name="Subtitle 2"/>
          <p:cNvSpPr>
            <a:spLocks noGrp="1"/>
          </p:cNvSpPr>
          <p:nvPr>
            <p:ph type="subTitle" idx="1"/>
          </p:nvPr>
        </p:nvSpPr>
        <p:spPr/>
        <p:txBody>
          <a:bodyPr/>
          <a:lstStyle/>
          <a:p>
            <a:r>
              <a:rPr lang="en-US" dirty="0"/>
              <a:t>COMP3220 Web Infrastructure</a:t>
            </a:r>
            <a:br>
              <a:rPr lang="en-US" dirty="0"/>
            </a:br>
            <a:r>
              <a:rPr lang="en-US" dirty="0"/>
              <a:t>COMP6218 Web Architecture</a:t>
            </a:r>
          </a:p>
        </p:txBody>
      </p:sp>
      <p:sp>
        <p:nvSpPr>
          <p:cNvPr id="4" name="Text Placeholder 3"/>
          <p:cNvSpPr>
            <a:spLocks noGrp="1"/>
          </p:cNvSpPr>
          <p:nvPr>
            <p:ph type="body" sz="quarter" idx="13"/>
          </p:nvPr>
        </p:nvSpPr>
        <p:spPr/>
        <p:txBody>
          <a:bodyPr>
            <a:normAutofit/>
          </a:bodyPr>
          <a:lstStyle/>
          <a:p>
            <a:r>
              <a:rPr lang="en-US" dirty="0" err="1"/>
              <a:t>Dr</a:t>
            </a:r>
            <a:r>
              <a:rPr lang="en-US" dirty="0"/>
              <a:t> Nicholas Gibbins – </a:t>
            </a:r>
            <a:r>
              <a:rPr lang="en-US" dirty="0" err="1"/>
              <a:t>nmg@ecs.soton.ac.uk</a:t>
            </a:r>
            <a:endParaRPr lang="en-US" dirty="0"/>
          </a:p>
        </p:txBody>
      </p:sp>
    </p:spTree>
    <p:extLst>
      <p:ext uri="{BB962C8B-B14F-4D97-AF65-F5344CB8AC3E}">
        <p14:creationId xmlns:p14="http://schemas.microsoft.com/office/powerpoint/2010/main" val="4004618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Defining Representation</a:t>
            </a:r>
          </a:p>
        </p:txBody>
      </p:sp>
      <p:sp>
        <p:nvSpPr>
          <p:cNvPr id="2" name="Slide Number Placeholder 1"/>
          <p:cNvSpPr>
            <a:spLocks noGrp="1"/>
          </p:cNvSpPr>
          <p:nvPr>
            <p:ph type="sldNum" sz="quarter" idx="12"/>
          </p:nvPr>
        </p:nvSpPr>
        <p:spPr/>
        <p:txBody>
          <a:bodyPr/>
          <a:lstStyle/>
          <a:p>
            <a:fld id="{03AC6681-E0FD-2C4C-B392-04A572FD2AAE}" type="slidenum">
              <a:rPr lang="en-US" smtClean="0"/>
              <a:pPr/>
              <a:t>20</a:t>
            </a:fld>
            <a:endParaRPr lang="en-US" dirty="0"/>
          </a:p>
        </p:txBody>
      </p:sp>
      <p:sp>
        <p:nvSpPr>
          <p:cNvPr id="4" name="Content Placeholder 3"/>
          <p:cNvSpPr>
            <a:spLocks noGrp="1"/>
          </p:cNvSpPr>
          <p:nvPr>
            <p:ph sz="quarter" idx="13"/>
          </p:nvPr>
        </p:nvSpPr>
        <p:spPr/>
        <p:txBody>
          <a:bodyPr>
            <a:normAutofit/>
          </a:bodyPr>
          <a:lstStyle/>
          <a:p>
            <a:pPr marL="0" indent="0">
              <a:buNone/>
            </a:pPr>
            <a:r>
              <a:rPr lang="en-US" dirty="0"/>
              <a:t>A </a:t>
            </a:r>
            <a:r>
              <a:rPr lang="en-US" i="1" dirty="0"/>
              <a:t>representation</a:t>
            </a:r>
            <a:r>
              <a:rPr lang="en-US" dirty="0"/>
              <a:t> is data that encodes information about resource state. Representations do not necessarily describe the resource, or portray a likeness of the resource, or represent the resource in other senses of the word "represent".</a:t>
            </a:r>
          </a:p>
          <a:p>
            <a:pPr marL="0" indent="0">
              <a:buNone/>
            </a:pPr>
            <a:endParaRPr lang="en-US" dirty="0"/>
          </a:p>
          <a:p>
            <a:pPr marL="0" indent="0">
              <a:buNone/>
            </a:pPr>
            <a:r>
              <a:rPr lang="en-US" dirty="0"/>
              <a:t>Representations of a resource may be sent or received using interaction protocols.</a:t>
            </a:r>
          </a:p>
        </p:txBody>
      </p:sp>
      <p:sp>
        <p:nvSpPr>
          <p:cNvPr id="6" name="Text Placeholder 5">
            <a:extLst>
              <a:ext uri="{FF2B5EF4-FFF2-40B4-BE49-F238E27FC236}">
                <a16:creationId xmlns:a16="http://schemas.microsoft.com/office/drawing/2014/main" id="{BE0CEA98-DE83-CB48-8FB0-46681A2AC3B1}"/>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3420535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a:t>
            </a:r>
          </a:p>
        </p:txBody>
      </p:sp>
      <p:sp>
        <p:nvSpPr>
          <p:cNvPr id="3" name="Slide Number Placeholder 2"/>
          <p:cNvSpPr>
            <a:spLocks noGrp="1"/>
          </p:cNvSpPr>
          <p:nvPr>
            <p:ph type="sldNum" sz="quarter" idx="12"/>
          </p:nvPr>
        </p:nvSpPr>
        <p:spPr/>
        <p:txBody>
          <a:bodyPr/>
          <a:lstStyle/>
          <a:p>
            <a:fld id="{03AC6681-E0FD-2C4C-B392-04A572FD2AAE}" type="slidenum">
              <a:rPr lang="en-US" smtClean="0"/>
              <a:pPr/>
              <a:t>21</a:t>
            </a:fld>
            <a:endParaRPr lang="en-US" dirty="0"/>
          </a:p>
        </p:txBody>
      </p:sp>
      <p:sp>
        <p:nvSpPr>
          <p:cNvPr id="9" name="Text Placeholder 8">
            <a:extLst>
              <a:ext uri="{FF2B5EF4-FFF2-40B4-BE49-F238E27FC236}">
                <a16:creationId xmlns:a16="http://schemas.microsoft.com/office/drawing/2014/main" id="{56758505-A324-584C-ACB0-775EC938132A}"/>
              </a:ext>
            </a:extLst>
          </p:cNvPr>
          <p:cNvSpPr>
            <a:spLocks noGrp="1"/>
          </p:cNvSpPr>
          <p:nvPr>
            <p:ph type="body" sz="quarter" idx="15"/>
          </p:nvPr>
        </p:nvSpPr>
        <p:spPr/>
        <p:txBody>
          <a:bodyPr/>
          <a:lstStyle/>
          <a:p>
            <a:endParaRPr lang="en-GB"/>
          </a:p>
        </p:txBody>
      </p:sp>
      <p:sp>
        <p:nvSpPr>
          <p:cNvPr id="6" name="Cloud 5"/>
          <p:cNvSpPr/>
          <p:nvPr/>
        </p:nvSpPr>
        <p:spPr bwMode="auto">
          <a:xfrm>
            <a:off x="2856261" y="3196366"/>
            <a:ext cx="2504447" cy="1233003"/>
          </a:xfrm>
          <a:prstGeom prst="cloud">
            <a:avLst/>
          </a:prstGeom>
          <a:solidFill>
            <a:schemeClr val="bg1">
              <a:lumMod val="75000"/>
            </a:schemeClr>
          </a:solid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noAutofit/>
          </a:bodyPr>
          <a:lstStyle/>
          <a:p>
            <a:pPr algn="ct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today’s BBC weather forecast for Southampton</a:t>
            </a:r>
          </a:p>
        </p:txBody>
      </p:sp>
      <p:sp>
        <p:nvSpPr>
          <p:cNvPr id="7" name="TextBox 6"/>
          <p:cNvSpPr txBox="1"/>
          <p:nvPr/>
        </p:nvSpPr>
        <p:spPr>
          <a:xfrm>
            <a:off x="2829914" y="2836304"/>
            <a:ext cx="1200970" cy="369332"/>
          </a:xfrm>
          <a:prstGeom prst="rect">
            <a:avLst/>
          </a:prstGeom>
          <a:noFill/>
        </p:spPr>
        <p:txBody>
          <a:bodyPr wrap="none" rtlCol="0">
            <a:spAutoFit/>
          </a:bodyPr>
          <a:lstStyle/>
          <a:p>
            <a:r>
              <a:rPr lang="en-US" dirty="0"/>
              <a:t>Resource</a:t>
            </a:r>
          </a:p>
        </p:txBody>
      </p:sp>
      <p:sp>
        <p:nvSpPr>
          <p:cNvPr id="10" name="Document 9"/>
          <p:cNvSpPr/>
          <p:nvPr/>
        </p:nvSpPr>
        <p:spPr bwMode="auto">
          <a:xfrm>
            <a:off x="6593660" y="4123436"/>
            <a:ext cx="2095089" cy="2061411"/>
          </a:xfrm>
          <a:prstGeom prst="flowChartDocument">
            <a:avLst/>
          </a:prstGeom>
          <a:solidFill>
            <a:schemeClr val="accent1">
              <a:lumMod val="40000"/>
              <a:lumOff val="60000"/>
            </a:schemeClr>
          </a:solidFill>
          <a:ln w="12700" cap="flat" cmpd="sng" algn="ctr">
            <a:solidFill>
              <a:schemeClr val="accent1">
                <a:lumMod val="5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eaLnBrk="0" fontAlgn="base" hangingPunct="0">
              <a:spcBef>
                <a:spcPct val="0"/>
              </a:spcBef>
              <a:spcAft>
                <a:spcPct val="0"/>
              </a:spcAft>
            </a:pPr>
            <a:r>
              <a:rPr lang="en-US" sz="1200" b="1" dirty="0">
                <a:latin typeface="Lucida Sans" pitchFamily="-106" charset="0"/>
                <a:ea typeface="ＭＳ Ｐゴシック" pitchFamily="-106" charset="-128"/>
                <a:cs typeface="ＭＳ Ｐゴシック" pitchFamily="-106" charset="-128"/>
              </a:rPr>
              <a:t>Metadata: </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Content-Type: text/html</a:t>
            </a:r>
          </a:p>
          <a:p>
            <a:pPr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a:p>
            <a:pPr eaLnBrk="0" fontAlgn="base" hangingPunct="0">
              <a:spcBef>
                <a:spcPct val="0"/>
              </a:spcBef>
              <a:spcAft>
                <a:spcPct val="0"/>
              </a:spcAft>
            </a:pPr>
            <a:r>
              <a:rPr lang="en-US" sz="1200" b="1" dirty="0">
                <a:latin typeface="Lucida Sans" pitchFamily="-106" charset="0"/>
                <a:ea typeface="ＭＳ Ｐゴシック" pitchFamily="-106" charset="-128"/>
                <a:cs typeface="ＭＳ Ｐゴシック" pitchFamily="-106" charset="-128"/>
              </a:rPr>
              <a:t>Data:</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&lt;html&gt;</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&lt;head&gt;</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&lt;title&gt;BBC Weather – Southampton&lt;/title&gt;</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&lt;/html&gt;</a:t>
            </a:r>
          </a:p>
        </p:txBody>
      </p:sp>
      <p:sp>
        <p:nvSpPr>
          <p:cNvPr id="11" name="TextBox 10"/>
          <p:cNvSpPr txBox="1"/>
          <p:nvPr/>
        </p:nvSpPr>
        <p:spPr>
          <a:xfrm>
            <a:off x="6491908" y="3696983"/>
            <a:ext cx="1867819" cy="369332"/>
          </a:xfrm>
          <a:prstGeom prst="rect">
            <a:avLst/>
          </a:prstGeom>
          <a:noFill/>
        </p:spPr>
        <p:txBody>
          <a:bodyPr wrap="none" rtlCol="0">
            <a:spAutoFit/>
          </a:bodyPr>
          <a:lstStyle/>
          <a:p>
            <a:r>
              <a:rPr lang="en-US" dirty="0"/>
              <a:t>Representation</a:t>
            </a:r>
          </a:p>
        </p:txBody>
      </p:sp>
      <p:sp>
        <p:nvSpPr>
          <p:cNvPr id="12" name="Left Arrow 11"/>
          <p:cNvSpPr/>
          <p:nvPr/>
        </p:nvSpPr>
        <p:spPr bwMode="auto">
          <a:xfrm rot="1603421">
            <a:off x="5673224" y="4474692"/>
            <a:ext cx="245474" cy="458539"/>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p:txBody>
      </p:sp>
      <p:sp>
        <p:nvSpPr>
          <p:cNvPr id="13" name="TextBox 12"/>
          <p:cNvSpPr txBox="1"/>
          <p:nvPr/>
        </p:nvSpPr>
        <p:spPr>
          <a:xfrm rot="1612783">
            <a:off x="5415967" y="4205103"/>
            <a:ext cx="1104790" cy="307777"/>
          </a:xfrm>
          <a:prstGeom prst="rect">
            <a:avLst/>
          </a:prstGeom>
          <a:noFill/>
        </p:spPr>
        <p:txBody>
          <a:bodyPr wrap="none" rtlCol="0">
            <a:spAutoFit/>
          </a:bodyPr>
          <a:lstStyle/>
          <a:p>
            <a:r>
              <a:rPr lang="en-US" sz="1400" dirty="0"/>
              <a:t>represents</a:t>
            </a:r>
          </a:p>
        </p:txBody>
      </p:sp>
    </p:spTree>
    <p:extLst>
      <p:ext uri="{BB962C8B-B14F-4D97-AF65-F5344CB8AC3E}">
        <p14:creationId xmlns:p14="http://schemas.microsoft.com/office/powerpoint/2010/main" val="3524314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a:t>
            </a:r>
          </a:p>
        </p:txBody>
      </p:sp>
      <p:sp>
        <p:nvSpPr>
          <p:cNvPr id="3" name="Slide Number Placeholder 2"/>
          <p:cNvSpPr>
            <a:spLocks noGrp="1"/>
          </p:cNvSpPr>
          <p:nvPr>
            <p:ph type="sldNum" sz="quarter" idx="12"/>
          </p:nvPr>
        </p:nvSpPr>
        <p:spPr/>
        <p:txBody>
          <a:bodyPr/>
          <a:lstStyle/>
          <a:p>
            <a:fld id="{03AC6681-E0FD-2C4C-B392-04A572FD2AAE}" type="slidenum">
              <a:rPr lang="en-US" smtClean="0"/>
              <a:pPr/>
              <a:t>22</a:t>
            </a:fld>
            <a:endParaRPr lang="en-US" dirty="0"/>
          </a:p>
        </p:txBody>
      </p:sp>
      <p:sp>
        <p:nvSpPr>
          <p:cNvPr id="18" name="Text Placeholder 17">
            <a:extLst>
              <a:ext uri="{FF2B5EF4-FFF2-40B4-BE49-F238E27FC236}">
                <a16:creationId xmlns:a16="http://schemas.microsoft.com/office/drawing/2014/main" id="{5CF994CE-BDDD-9D40-B8EF-5E438051A7F8}"/>
              </a:ext>
            </a:extLst>
          </p:cNvPr>
          <p:cNvSpPr>
            <a:spLocks noGrp="1"/>
          </p:cNvSpPr>
          <p:nvPr>
            <p:ph type="body" sz="quarter" idx="15"/>
          </p:nvPr>
        </p:nvSpPr>
        <p:spPr/>
        <p:txBody>
          <a:bodyPr/>
          <a:lstStyle/>
          <a:p>
            <a:endParaRPr lang="en-GB"/>
          </a:p>
        </p:txBody>
      </p:sp>
      <p:sp>
        <p:nvSpPr>
          <p:cNvPr id="6" name="Cloud 5"/>
          <p:cNvSpPr/>
          <p:nvPr/>
        </p:nvSpPr>
        <p:spPr bwMode="auto">
          <a:xfrm>
            <a:off x="2856261" y="3196366"/>
            <a:ext cx="2504447" cy="1233003"/>
          </a:xfrm>
          <a:prstGeom prst="cloud">
            <a:avLst/>
          </a:prstGeom>
          <a:solidFill>
            <a:schemeClr val="bg1">
              <a:lumMod val="75000"/>
            </a:schemeClr>
          </a:solid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noAutofit/>
          </a:bodyPr>
          <a:lstStyle/>
          <a:p>
            <a:pPr algn="ct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today’s BBC weather forecast for Southampton</a:t>
            </a:r>
          </a:p>
        </p:txBody>
      </p:sp>
      <p:sp>
        <p:nvSpPr>
          <p:cNvPr id="7" name="TextBox 6"/>
          <p:cNvSpPr txBox="1"/>
          <p:nvPr/>
        </p:nvSpPr>
        <p:spPr>
          <a:xfrm>
            <a:off x="2829914" y="2836304"/>
            <a:ext cx="1200970" cy="369332"/>
          </a:xfrm>
          <a:prstGeom prst="rect">
            <a:avLst/>
          </a:prstGeom>
          <a:noFill/>
        </p:spPr>
        <p:txBody>
          <a:bodyPr wrap="none" rtlCol="0">
            <a:spAutoFit/>
          </a:bodyPr>
          <a:lstStyle/>
          <a:p>
            <a:r>
              <a:rPr lang="en-US" dirty="0"/>
              <a:t>Resource</a:t>
            </a:r>
          </a:p>
        </p:txBody>
      </p:sp>
      <p:sp>
        <p:nvSpPr>
          <p:cNvPr id="4" name="TextBox 3"/>
          <p:cNvSpPr txBox="1"/>
          <p:nvPr/>
        </p:nvSpPr>
        <p:spPr>
          <a:xfrm>
            <a:off x="6491908" y="950496"/>
            <a:ext cx="1867819" cy="369332"/>
          </a:xfrm>
          <a:prstGeom prst="rect">
            <a:avLst/>
          </a:prstGeom>
          <a:noFill/>
        </p:spPr>
        <p:txBody>
          <a:bodyPr wrap="none" rtlCol="0">
            <a:spAutoFit/>
          </a:bodyPr>
          <a:lstStyle/>
          <a:p>
            <a:r>
              <a:rPr lang="en-US" dirty="0"/>
              <a:t>Representation</a:t>
            </a:r>
          </a:p>
        </p:txBody>
      </p:sp>
      <p:sp>
        <p:nvSpPr>
          <p:cNvPr id="8" name="Left Arrow 7"/>
          <p:cNvSpPr/>
          <p:nvPr/>
        </p:nvSpPr>
        <p:spPr bwMode="auto">
          <a:xfrm rot="19939971">
            <a:off x="5672158" y="2421476"/>
            <a:ext cx="245474" cy="458539"/>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9" name="TextBox 8"/>
          <p:cNvSpPr txBox="1"/>
          <p:nvPr/>
        </p:nvSpPr>
        <p:spPr>
          <a:xfrm rot="20019355">
            <a:off x="5205868" y="2144849"/>
            <a:ext cx="1104790" cy="307777"/>
          </a:xfrm>
          <a:prstGeom prst="rect">
            <a:avLst/>
          </a:prstGeom>
          <a:noFill/>
        </p:spPr>
        <p:txBody>
          <a:bodyPr wrap="none" rtlCol="0">
            <a:spAutoFit/>
          </a:bodyPr>
          <a:lstStyle/>
          <a:p>
            <a:r>
              <a:rPr lang="en-US" sz="1400" dirty="0"/>
              <a:t>represents</a:t>
            </a:r>
          </a:p>
        </p:txBody>
      </p:sp>
      <p:sp>
        <p:nvSpPr>
          <p:cNvPr id="10" name="Document 9"/>
          <p:cNvSpPr/>
          <p:nvPr/>
        </p:nvSpPr>
        <p:spPr bwMode="auto">
          <a:xfrm>
            <a:off x="6593659" y="4123436"/>
            <a:ext cx="2095089" cy="2061411"/>
          </a:xfrm>
          <a:prstGeom prst="flowChartDocument">
            <a:avLst/>
          </a:prstGeom>
          <a:solidFill>
            <a:schemeClr val="accent1">
              <a:lumMod val="40000"/>
              <a:lumOff val="60000"/>
            </a:schemeClr>
          </a:solidFill>
          <a:ln w="12700" cap="flat" cmpd="sng" algn="ctr">
            <a:solidFill>
              <a:schemeClr val="accent1">
                <a:lumMod val="5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eaLnBrk="0" fontAlgn="base" hangingPunct="0">
              <a:spcBef>
                <a:spcPct val="0"/>
              </a:spcBef>
              <a:spcAft>
                <a:spcPct val="0"/>
              </a:spcAft>
            </a:pPr>
            <a:r>
              <a:rPr lang="en-US" sz="1200" b="1" dirty="0">
                <a:latin typeface="Lucida Sans" pitchFamily="-106" charset="0"/>
                <a:ea typeface="ＭＳ Ｐゴシック" pitchFamily="-106" charset="-128"/>
                <a:cs typeface="ＭＳ Ｐゴシック" pitchFamily="-106" charset="-128"/>
              </a:rPr>
              <a:t>Metadata: </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Content-Type: text/html</a:t>
            </a:r>
          </a:p>
          <a:p>
            <a:pPr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a:p>
            <a:pPr eaLnBrk="0" fontAlgn="base" hangingPunct="0">
              <a:spcBef>
                <a:spcPct val="0"/>
              </a:spcBef>
              <a:spcAft>
                <a:spcPct val="0"/>
              </a:spcAft>
            </a:pPr>
            <a:r>
              <a:rPr lang="en-US" sz="1200" b="1" dirty="0">
                <a:latin typeface="Lucida Sans" pitchFamily="-106" charset="0"/>
                <a:ea typeface="ＭＳ Ｐゴシック" pitchFamily="-106" charset="-128"/>
                <a:cs typeface="ＭＳ Ｐゴシック" pitchFamily="-106" charset="-128"/>
              </a:rPr>
              <a:t>Data:</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&lt;html&gt;</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&lt;head&gt;</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&lt;title&gt;BBC Weather – Southampton&lt;/title&gt;</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&lt;/html&gt;</a:t>
            </a:r>
          </a:p>
        </p:txBody>
      </p:sp>
      <p:sp>
        <p:nvSpPr>
          <p:cNvPr id="11" name="TextBox 10"/>
          <p:cNvSpPr txBox="1"/>
          <p:nvPr/>
        </p:nvSpPr>
        <p:spPr>
          <a:xfrm>
            <a:off x="6491908" y="3696983"/>
            <a:ext cx="1867819" cy="369332"/>
          </a:xfrm>
          <a:prstGeom prst="rect">
            <a:avLst/>
          </a:prstGeom>
          <a:noFill/>
        </p:spPr>
        <p:txBody>
          <a:bodyPr wrap="none" rtlCol="0">
            <a:spAutoFit/>
          </a:bodyPr>
          <a:lstStyle/>
          <a:p>
            <a:r>
              <a:rPr lang="en-US" dirty="0"/>
              <a:t>Representation</a:t>
            </a:r>
          </a:p>
        </p:txBody>
      </p:sp>
      <p:sp>
        <p:nvSpPr>
          <p:cNvPr id="12" name="Left Arrow 11"/>
          <p:cNvSpPr/>
          <p:nvPr/>
        </p:nvSpPr>
        <p:spPr bwMode="auto">
          <a:xfrm rot="1603421">
            <a:off x="5673224" y="4474692"/>
            <a:ext cx="245474" cy="458539"/>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p:txBody>
      </p:sp>
      <p:sp>
        <p:nvSpPr>
          <p:cNvPr id="13" name="TextBox 12"/>
          <p:cNvSpPr txBox="1"/>
          <p:nvPr/>
        </p:nvSpPr>
        <p:spPr>
          <a:xfrm rot="1612783">
            <a:off x="5415967" y="4205103"/>
            <a:ext cx="1104790" cy="307777"/>
          </a:xfrm>
          <a:prstGeom prst="rect">
            <a:avLst/>
          </a:prstGeom>
          <a:noFill/>
        </p:spPr>
        <p:txBody>
          <a:bodyPr wrap="none" rtlCol="0">
            <a:spAutoFit/>
          </a:bodyPr>
          <a:lstStyle/>
          <a:p>
            <a:r>
              <a:rPr lang="en-US" sz="1400" dirty="0"/>
              <a:t>represents</a:t>
            </a:r>
          </a:p>
        </p:txBody>
      </p:sp>
      <p:sp>
        <p:nvSpPr>
          <p:cNvPr id="14" name="Document 13"/>
          <p:cNvSpPr/>
          <p:nvPr/>
        </p:nvSpPr>
        <p:spPr bwMode="auto">
          <a:xfrm>
            <a:off x="6593659" y="1355473"/>
            <a:ext cx="2095089" cy="2451255"/>
          </a:xfrm>
          <a:prstGeom prst="flowChartDocument">
            <a:avLst/>
          </a:prstGeom>
          <a:solidFill>
            <a:schemeClr val="accent1">
              <a:lumMod val="40000"/>
              <a:lumOff val="60000"/>
            </a:schemeClr>
          </a:solidFill>
          <a:ln w="12700" cap="flat" cmpd="sng" algn="ctr">
            <a:solidFill>
              <a:schemeClr val="accent1">
                <a:lumMod val="5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eaLnBrk="0" fontAlgn="base" hangingPunct="0">
              <a:spcBef>
                <a:spcPct val="0"/>
              </a:spcBef>
              <a:spcAft>
                <a:spcPct val="0"/>
              </a:spcAft>
            </a:pPr>
            <a:r>
              <a:rPr lang="en-US" sz="1200" b="1" dirty="0">
                <a:latin typeface="Lucida Sans" pitchFamily="-106" charset="0"/>
                <a:ea typeface="ＭＳ Ｐゴシック" pitchFamily="-106" charset="-128"/>
                <a:cs typeface="ＭＳ Ｐゴシック" pitchFamily="-106" charset="-128"/>
              </a:rPr>
              <a:t>Metadata: </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Content-Type: video/mp4</a:t>
            </a:r>
          </a:p>
          <a:p>
            <a:pPr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a:p>
            <a:pPr eaLnBrk="0" fontAlgn="base" hangingPunct="0">
              <a:spcBef>
                <a:spcPct val="0"/>
              </a:spcBef>
              <a:spcAft>
                <a:spcPct val="0"/>
              </a:spcAft>
            </a:pPr>
            <a:r>
              <a:rPr lang="en-US" sz="1200" b="1" dirty="0">
                <a:latin typeface="Lucida Sans" pitchFamily="-106" charset="0"/>
                <a:ea typeface="ＭＳ Ｐゴシック" pitchFamily="-106" charset="-128"/>
                <a:cs typeface="ＭＳ Ｐゴシック" pitchFamily="-106" charset="-128"/>
              </a:rPr>
              <a:t>Data:</a:t>
            </a:r>
          </a:p>
        </p:txBody>
      </p:sp>
      <p:pic>
        <p:nvPicPr>
          <p:cNvPr id="15" name="Picture 14" descr="weath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2078" y="2147273"/>
            <a:ext cx="1909323" cy="1095225"/>
          </a:xfrm>
          <a:prstGeom prst="rect">
            <a:avLst/>
          </a:prstGeom>
        </p:spPr>
      </p:pic>
    </p:spTree>
    <p:extLst>
      <p:ext uri="{BB962C8B-B14F-4D97-AF65-F5344CB8AC3E}">
        <p14:creationId xmlns:p14="http://schemas.microsoft.com/office/powerpoint/2010/main" val="3713533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Media Types</a:t>
            </a:r>
          </a:p>
        </p:txBody>
      </p:sp>
      <p:sp>
        <p:nvSpPr>
          <p:cNvPr id="3" name="Slide Number Placeholder 2"/>
          <p:cNvSpPr>
            <a:spLocks noGrp="1"/>
          </p:cNvSpPr>
          <p:nvPr>
            <p:ph type="sldNum" sz="quarter" idx="12"/>
          </p:nvPr>
        </p:nvSpPr>
        <p:spPr/>
        <p:txBody>
          <a:bodyPr/>
          <a:lstStyle/>
          <a:p>
            <a:fld id="{03AC6681-E0FD-2C4C-B392-04A572FD2AAE}" type="slidenum">
              <a:rPr lang="en-US" smtClean="0"/>
              <a:pPr/>
              <a:t>23</a:t>
            </a:fld>
            <a:endParaRPr lang="en-US" dirty="0"/>
          </a:p>
        </p:txBody>
      </p:sp>
      <p:sp>
        <p:nvSpPr>
          <p:cNvPr id="4" name="Content Placeholder 3"/>
          <p:cNvSpPr>
            <a:spLocks noGrp="1"/>
          </p:cNvSpPr>
          <p:nvPr>
            <p:ph sz="quarter" idx="13"/>
          </p:nvPr>
        </p:nvSpPr>
        <p:spPr/>
        <p:txBody>
          <a:bodyPr>
            <a:normAutofit/>
          </a:bodyPr>
          <a:lstStyle/>
          <a:p>
            <a:pPr marL="0" indent="0">
              <a:buNone/>
            </a:pPr>
            <a:r>
              <a:rPr lang="en-US" dirty="0"/>
              <a:t>Hierarchical descriptions of data types (used originally in email - MIME)</a:t>
            </a:r>
          </a:p>
          <a:p>
            <a:r>
              <a:rPr lang="en-US" dirty="0"/>
              <a:t>Top-level types: text, image, audio, video, application</a:t>
            </a:r>
            <a:br>
              <a:rPr lang="en-US" dirty="0"/>
            </a:br>
            <a:r>
              <a:rPr lang="en-US" dirty="0"/>
              <a:t>(also multipart and message)</a:t>
            </a:r>
          </a:p>
          <a:p>
            <a:r>
              <a:rPr lang="en-US" dirty="0"/>
              <a:t>Refinements of these top-level types:</a:t>
            </a:r>
          </a:p>
          <a:p>
            <a:pPr lvl="1"/>
            <a:r>
              <a:rPr lang="en-US" dirty="0"/>
              <a:t>text/plain, text/html, text/xml, text/</a:t>
            </a:r>
            <a:r>
              <a:rPr lang="en-US" dirty="0" err="1"/>
              <a:t>csv</a:t>
            </a:r>
            <a:r>
              <a:rPr lang="en-US" dirty="0"/>
              <a:t>, …</a:t>
            </a:r>
          </a:p>
          <a:p>
            <a:pPr lvl="1"/>
            <a:r>
              <a:rPr lang="en-US" dirty="0"/>
              <a:t>image/jpeg, image/gif, image/</a:t>
            </a:r>
            <a:r>
              <a:rPr lang="en-US" dirty="0" err="1"/>
              <a:t>png</a:t>
            </a:r>
            <a:r>
              <a:rPr lang="en-US" dirty="0"/>
              <a:t>, image/tiff, …</a:t>
            </a:r>
          </a:p>
          <a:p>
            <a:pPr lvl="1"/>
            <a:r>
              <a:rPr lang="en-US" dirty="0"/>
              <a:t>audio/mpeg, audio/</a:t>
            </a:r>
            <a:r>
              <a:rPr lang="en-US" dirty="0" err="1"/>
              <a:t>ogg</a:t>
            </a:r>
            <a:r>
              <a:rPr lang="en-US" dirty="0"/>
              <a:t>, …</a:t>
            </a:r>
          </a:p>
          <a:p>
            <a:pPr lvl="1"/>
            <a:r>
              <a:rPr lang="en-US" dirty="0"/>
              <a:t>video/mp4, video/</a:t>
            </a:r>
            <a:r>
              <a:rPr lang="en-US" dirty="0" err="1"/>
              <a:t>quicktime</a:t>
            </a:r>
            <a:r>
              <a:rPr lang="en-US" dirty="0"/>
              <a:t>, …</a:t>
            </a:r>
          </a:p>
          <a:p>
            <a:pPr lvl="1"/>
            <a:r>
              <a:rPr lang="en-US" dirty="0"/>
              <a:t>application/</a:t>
            </a:r>
            <a:r>
              <a:rPr lang="en-US" dirty="0" err="1"/>
              <a:t>ecmascript</a:t>
            </a:r>
            <a:r>
              <a:rPr lang="en-US" dirty="0"/>
              <a:t>, application/</a:t>
            </a:r>
            <a:r>
              <a:rPr lang="en-US" dirty="0" err="1"/>
              <a:t>pdf</a:t>
            </a:r>
            <a:r>
              <a:rPr lang="en-US" dirty="0"/>
              <a:t>, application/</a:t>
            </a:r>
            <a:r>
              <a:rPr lang="en-US" dirty="0" err="1"/>
              <a:t>rdf+xml</a:t>
            </a:r>
            <a:r>
              <a:rPr lang="en-US" dirty="0"/>
              <a:t>, …</a:t>
            </a:r>
          </a:p>
          <a:p>
            <a:endParaRPr lang="en-US" dirty="0"/>
          </a:p>
        </p:txBody>
      </p:sp>
      <p:sp>
        <p:nvSpPr>
          <p:cNvPr id="6" name="Text Placeholder 5">
            <a:extLst>
              <a:ext uri="{FF2B5EF4-FFF2-40B4-BE49-F238E27FC236}">
                <a16:creationId xmlns:a16="http://schemas.microsoft.com/office/drawing/2014/main" id="{40194B4E-42DA-C147-AF32-C21AD75F200D}"/>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1222984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Representation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t>Separate content, presentation and interaction</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p:txBody>
          <a:bodyPr/>
          <a:lstStyle/>
          <a:p>
            <a:pPr marL="0" indent="0">
              <a:buNone/>
            </a:pPr>
            <a:r>
              <a:rPr lang="en-US" dirty="0"/>
              <a:t>A representation format should allow authors to separate content from both presentation and interaction concerns.</a:t>
            </a:r>
          </a:p>
          <a:p>
            <a:pPr marL="0" indent="0">
              <a:buNone/>
            </a:pPr>
            <a:endParaRPr lang="en-US" dirty="0"/>
          </a:p>
          <a:p>
            <a:pPr marL="0" indent="0">
              <a:buNone/>
            </a:pPr>
            <a:r>
              <a:rPr lang="en-US" dirty="0"/>
              <a:t>How a resource is presented to a user (e.g. mobile versus desktop), and how the user interacts with that resource, are independent of the informational content of the resource.</a:t>
            </a:r>
          </a:p>
          <a:p>
            <a:pPr marL="0" indent="0">
              <a:buNone/>
            </a:pPr>
            <a:endParaRPr lang="en-GB" dirty="0"/>
          </a:p>
        </p:txBody>
      </p:sp>
      <p:sp>
        <p:nvSpPr>
          <p:cNvPr id="5" name="Text Placeholder 4">
            <a:extLst>
              <a:ext uri="{FF2B5EF4-FFF2-40B4-BE49-F238E27FC236}">
                <a16:creationId xmlns:a16="http://schemas.microsoft.com/office/drawing/2014/main" id="{6A6B7E64-D110-A849-B5D0-FC20DE06FE6A}"/>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488120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 Behaviour, Presentation</a:t>
            </a:r>
          </a:p>
        </p:txBody>
      </p:sp>
      <p:sp>
        <p:nvSpPr>
          <p:cNvPr id="3" name="Slide Number Placeholder 2"/>
          <p:cNvSpPr>
            <a:spLocks noGrp="1"/>
          </p:cNvSpPr>
          <p:nvPr>
            <p:ph type="sldNum" sz="quarter" idx="12"/>
          </p:nvPr>
        </p:nvSpPr>
        <p:spPr/>
        <p:txBody>
          <a:bodyPr/>
          <a:lstStyle/>
          <a:p>
            <a:fld id="{03AC6681-E0FD-2C4C-B392-04A572FD2AAE}" type="slidenum">
              <a:rPr lang="en-US" smtClean="0"/>
              <a:pPr/>
              <a:t>25</a:t>
            </a:fld>
            <a:endParaRPr lang="en-US" dirty="0"/>
          </a:p>
        </p:txBody>
      </p:sp>
      <p:sp>
        <p:nvSpPr>
          <p:cNvPr id="10" name="Text Placeholder 9">
            <a:extLst>
              <a:ext uri="{FF2B5EF4-FFF2-40B4-BE49-F238E27FC236}">
                <a16:creationId xmlns:a16="http://schemas.microsoft.com/office/drawing/2014/main" id="{19E513FE-3547-1E4F-BC03-3F7AAF54CBA9}"/>
              </a:ext>
            </a:extLst>
          </p:cNvPr>
          <p:cNvSpPr>
            <a:spLocks noGrp="1"/>
          </p:cNvSpPr>
          <p:nvPr>
            <p:ph type="body" sz="quarter" idx="15"/>
          </p:nvPr>
        </p:nvSpPr>
        <p:spPr/>
        <p:txBody>
          <a:bodyPr/>
          <a:lstStyle/>
          <a:p>
            <a:endParaRPr lang="en-GB"/>
          </a:p>
        </p:txBody>
      </p:sp>
      <p:sp>
        <p:nvSpPr>
          <p:cNvPr id="24" name="Document 23"/>
          <p:cNvSpPr/>
          <p:nvPr/>
        </p:nvSpPr>
        <p:spPr bwMode="auto">
          <a:xfrm>
            <a:off x="5559248" y="4857102"/>
            <a:ext cx="1080000" cy="1440000"/>
          </a:xfrm>
          <a:prstGeom prst="flowChartDocument">
            <a:avLst/>
          </a:prstGeom>
          <a:solidFill>
            <a:schemeClr val="accent1">
              <a:lumMod val="40000"/>
              <a:lumOff val="60000"/>
            </a:schemeClr>
          </a:solidFill>
          <a:ln w="12700" cap="flat" cmpd="sng" algn="ctr">
            <a:solidFill>
              <a:schemeClr val="accent1">
                <a:lumMod val="50000"/>
              </a:schemeClr>
            </a:solidFill>
            <a:prstDash val="solid"/>
            <a:round/>
            <a:headEnd type="none" w="med" len="med"/>
            <a:tailEnd type="none" w="med" len="med"/>
          </a:ln>
          <a:effectLst/>
        </p:spPr>
        <p:txBody>
          <a:bodyPr vert="horz" wrap="square" lIns="91440" tIns="45720" rIns="91440" bIns="0" numCol="1" rtlCol="0" anchor="ctr" anchorCtr="1" compatLnSpc="1">
            <a:prstTxWarp prst="textNoShape">
              <a:avLst/>
            </a:prstTxWarp>
            <a:noAutofit/>
          </a:bodyPr>
          <a:lstStyle/>
          <a:p>
            <a:pPr algn="ctr" eaLnBrk="0" fontAlgn="base" hangingPunct="0">
              <a:spcBef>
                <a:spcPct val="0"/>
              </a:spcBef>
              <a:spcAft>
                <a:spcPct val="0"/>
              </a:spcAft>
            </a:pPr>
            <a:r>
              <a:rPr lang="en-US" sz="1600" dirty="0">
                <a:ea typeface="Georgia" charset="0"/>
                <a:cs typeface="Georgia" charset="0"/>
              </a:rPr>
              <a:t>Web Resource</a:t>
            </a:r>
          </a:p>
        </p:txBody>
      </p:sp>
      <p:sp>
        <p:nvSpPr>
          <p:cNvPr id="7" name="Rounded Rectangle 6"/>
          <p:cNvSpPr/>
          <p:nvPr/>
        </p:nvSpPr>
        <p:spPr bwMode="auto">
          <a:xfrm>
            <a:off x="5563577" y="2547979"/>
            <a:ext cx="1080000" cy="1080000"/>
          </a:xfrm>
          <a:prstGeom prst="roundRect">
            <a:avLst/>
          </a:prstGeom>
          <a:solidFill>
            <a:schemeClr val="tx2">
              <a:lumMod val="75000"/>
              <a:lumOff val="25000"/>
            </a:schemeClr>
          </a:solidFill>
          <a:ln w="12700"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GB" sz="1600" dirty="0">
                <a:solidFill>
                  <a:schemeClr val="bg1"/>
                </a:solidFill>
                <a:ea typeface="Georgia" charset="0"/>
                <a:cs typeface="Georgia" charset="0"/>
              </a:rPr>
              <a:t>Behaviour</a:t>
            </a:r>
          </a:p>
        </p:txBody>
      </p:sp>
      <p:sp>
        <p:nvSpPr>
          <p:cNvPr id="17" name="TextBox 16"/>
          <p:cNvSpPr txBox="1"/>
          <p:nvPr/>
        </p:nvSpPr>
        <p:spPr>
          <a:xfrm>
            <a:off x="5365672" y="1679301"/>
            <a:ext cx="1460656" cy="369332"/>
          </a:xfrm>
          <a:prstGeom prst="rect">
            <a:avLst/>
          </a:prstGeom>
          <a:noFill/>
        </p:spPr>
        <p:txBody>
          <a:bodyPr wrap="none" rtlCol="0">
            <a:spAutoFit/>
          </a:bodyPr>
          <a:lstStyle/>
          <a:p>
            <a:pPr algn="ctr"/>
            <a:r>
              <a:rPr lang="en-GB" dirty="0"/>
              <a:t>ECMAScript</a:t>
            </a:r>
          </a:p>
        </p:txBody>
      </p:sp>
      <p:sp>
        <p:nvSpPr>
          <p:cNvPr id="18" name="TextBox 17"/>
          <p:cNvSpPr txBox="1"/>
          <p:nvPr/>
        </p:nvSpPr>
        <p:spPr>
          <a:xfrm>
            <a:off x="5702635" y="2047178"/>
            <a:ext cx="744114" cy="369332"/>
          </a:xfrm>
          <a:prstGeom prst="rect">
            <a:avLst/>
          </a:prstGeom>
          <a:noFill/>
        </p:spPr>
        <p:txBody>
          <a:bodyPr wrap="none" rtlCol="0">
            <a:spAutoFit/>
          </a:bodyPr>
          <a:lstStyle/>
          <a:p>
            <a:pPr algn="ctr"/>
            <a:r>
              <a:rPr lang="en-GB" dirty="0"/>
              <a:t>DOM</a:t>
            </a:r>
          </a:p>
        </p:txBody>
      </p:sp>
      <p:sp>
        <p:nvSpPr>
          <p:cNvPr id="25" name="Left Arrow 24"/>
          <p:cNvSpPr/>
          <p:nvPr/>
        </p:nvSpPr>
        <p:spPr bwMode="auto">
          <a:xfrm rot="16200000">
            <a:off x="5596398" y="4013658"/>
            <a:ext cx="999205" cy="458539"/>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p:txBody>
      </p:sp>
      <p:sp>
        <p:nvSpPr>
          <p:cNvPr id="8" name="Rounded Rectangle 7"/>
          <p:cNvSpPr/>
          <p:nvPr/>
        </p:nvSpPr>
        <p:spPr bwMode="auto">
          <a:xfrm>
            <a:off x="7477019" y="2852975"/>
            <a:ext cx="1080000" cy="1080000"/>
          </a:xfrm>
          <a:prstGeom prst="roundRect">
            <a:avLst/>
          </a:prstGeom>
          <a:solidFill>
            <a:schemeClr val="tx2">
              <a:lumMod val="75000"/>
              <a:lumOff val="25000"/>
            </a:schemeClr>
          </a:solidFill>
          <a:ln w="12700"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GB" sz="1600" dirty="0">
                <a:solidFill>
                  <a:schemeClr val="bg1"/>
                </a:solidFill>
                <a:ea typeface="Georgia" charset="0"/>
                <a:cs typeface="Georgia" charset="0"/>
              </a:rPr>
              <a:t>Visual Style</a:t>
            </a:r>
          </a:p>
        </p:txBody>
      </p:sp>
      <p:sp>
        <p:nvSpPr>
          <p:cNvPr id="19" name="TextBox 18"/>
          <p:cNvSpPr txBox="1"/>
          <p:nvPr/>
        </p:nvSpPr>
        <p:spPr>
          <a:xfrm>
            <a:off x="8025771" y="2310742"/>
            <a:ext cx="591829" cy="369332"/>
          </a:xfrm>
          <a:prstGeom prst="rect">
            <a:avLst/>
          </a:prstGeom>
          <a:noFill/>
        </p:spPr>
        <p:txBody>
          <a:bodyPr wrap="none" rtlCol="0">
            <a:spAutoFit/>
          </a:bodyPr>
          <a:lstStyle/>
          <a:p>
            <a:r>
              <a:rPr lang="en-GB" dirty="0"/>
              <a:t>CSS</a:t>
            </a:r>
          </a:p>
        </p:txBody>
      </p:sp>
      <p:sp>
        <p:nvSpPr>
          <p:cNvPr id="20" name="TextBox 19"/>
          <p:cNvSpPr txBox="1"/>
          <p:nvPr/>
        </p:nvSpPr>
        <p:spPr>
          <a:xfrm>
            <a:off x="8659128" y="2769632"/>
            <a:ext cx="723275" cy="369332"/>
          </a:xfrm>
          <a:prstGeom prst="rect">
            <a:avLst/>
          </a:prstGeom>
          <a:noFill/>
        </p:spPr>
        <p:txBody>
          <a:bodyPr wrap="none" rtlCol="0">
            <a:spAutoFit/>
          </a:bodyPr>
          <a:lstStyle/>
          <a:p>
            <a:r>
              <a:rPr lang="en-GB" dirty="0"/>
              <a:t>XSLT</a:t>
            </a:r>
          </a:p>
        </p:txBody>
      </p:sp>
      <p:sp>
        <p:nvSpPr>
          <p:cNvPr id="27" name="Left Arrow 26"/>
          <p:cNvSpPr/>
          <p:nvPr/>
        </p:nvSpPr>
        <p:spPr bwMode="auto">
          <a:xfrm rot="18900000">
            <a:off x="6624469" y="4164615"/>
            <a:ext cx="999205" cy="458539"/>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p:txBody>
      </p:sp>
      <p:sp>
        <p:nvSpPr>
          <p:cNvPr id="6" name="Rounded Rectangle 5"/>
          <p:cNvSpPr/>
          <p:nvPr/>
        </p:nvSpPr>
        <p:spPr bwMode="auto">
          <a:xfrm>
            <a:off x="3643984" y="2852975"/>
            <a:ext cx="1080000" cy="1080000"/>
          </a:xfrm>
          <a:prstGeom prst="roundRect">
            <a:avLst/>
          </a:prstGeom>
          <a:solidFill>
            <a:schemeClr val="tx2">
              <a:lumMod val="75000"/>
              <a:lumOff val="25000"/>
            </a:schemeClr>
          </a:solidFill>
          <a:ln w="12700"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GB" sz="1600" dirty="0">
                <a:solidFill>
                  <a:schemeClr val="bg1"/>
                </a:solidFill>
                <a:ea typeface="Georgia" charset="0"/>
                <a:cs typeface="Georgia" charset="0"/>
              </a:rPr>
              <a:t>Data Content</a:t>
            </a:r>
          </a:p>
        </p:txBody>
      </p:sp>
      <p:sp>
        <p:nvSpPr>
          <p:cNvPr id="15" name="TextBox 14"/>
          <p:cNvSpPr txBox="1"/>
          <p:nvPr/>
        </p:nvSpPr>
        <p:spPr>
          <a:xfrm>
            <a:off x="3467152" y="2178647"/>
            <a:ext cx="822661" cy="369332"/>
          </a:xfrm>
          <a:prstGeom prst="rect">
            <a:avLst/>
          </a:prstGeom>
          <a:noFill/>
        </p:spPr>
        <p:txBody>
          <a:bodyPr wrap="none" rtlCol="0">
            <a:spAutoFit/>
          </a:bodyPr>
          <a:lstStyle/>
          <a:p>
            <a:r>
              <a:rPr lang="en-GB" dirty="0"/>
              <a:t>HTML</a:t>
            </a:r>
          </a:p>
        </p:txBody>
      </p:sp>
      <p:sp>
        <p:nvSpPr>
          <p:cNvPr id="16" name="TextBox 15"/>
          <p:cNvSpPr txBox="1"/>
          <p:nvPr/>
        </p:nvSpPr>
        <p:spPr>
          <a:xfrm>
            <a:off x="2899820" y="2538889"/>
            <a:ext cx="651140" cy="369332"/>
          </a:xfrm>
          <a:prstGeom prst="rect">
            <a:avLst/>
          </a:prstGeom>
          <a:noFill/>
        </p:spPr>
        <p:txBody>
          <a:bodyPr wrap="none" rtlCol="0">
            <a:spAutoFit/>
          </a:bodyPr>
          <a:lstStyle/>
          <a:p>
            <a:r>
              <a:rPr lang="en-GB" dirty="0"/>
              <a:t>XML</a:t>
            </a:r>
          </a:p>
        </p:txBody>
      </p:sp>
      <p:sp>
        <p:nvSpPr>
          <p:cNvPr id="21" name="TextBox 20"/>
          <p:cNvSpPr txBox="1"/>
          <p:nvPr/>
        </p:nvSpPr>
        <p:spPr>
          <a:xfrm>
            <a:off x="2706899" y="3611553"/>
            <a:ext cx="668773" cy="369332"/>
          </a:xfrm>
          <a:prstGeom prst="rect">
            <a:avLst/>
          </a:prstGeom>
          <a:noFill/>
        </p:spPr>
        <p:txBody>
          <a:bodyPr wrap="none" rtlCol="0">
            <a:spAutoFit/>
          </a:bodyPr>
          <a:lstStyle/>
          <a:p>
            <a:r>
              <a:rPr lang="en-GB" dirty="0"/>
              <a:t>PNG</a:t>
            </a:r>
          </a:p>
        </p:txBody>
      </p:sp>
      <p:sp>
        <p:nvSpPr>
          <p:cNvPr id="22" name="TextBox 21"/>
          <p:cNvSpPr txBox="1"/>
          <p:nvPr/>
        </p:nvSpPr>
        <p:spPr>
          <a:xfrm>
            <a:off x="2670455" y="3054926"/>
            <a:ext cx="635110" cy="369332"/>
          </a:xfrm>
          <a:prstGeom prst="rect">
            <a:avLst/>
          </a:prstGeom>
          <a:noFill/>
        </p:spPr>
        <p:txBody>
          <a:bodyPr wrap="none" rtlCol="0">
            <a:spAutoFit/>
          </a:bodyPr>
          <a:lstStyle/>
          <a:p>
            <a:r>
              <a:rPr lang="en-GB" dirty="0"/>
              <a:t>SVG</a:t>
            </a:r>
          </a:p>
        </p:txBody>
      </p:sp>
      <p:sp>
        <p:nvSpPr>
          <p:cNvPr id="23" name="TextBox 22"/>
          <p:cNvSpPr txBox="1"/>
          <p:nvPr/>
        </p:nvSpPr>
        <p:spPr>
          <a:xfrm>
            <a:off x="2899820" y="4161049"/>
            <a:ext cx="1085554" cy="369332"/>
          </a:xfrm>
          <a:prstGeom prst="rect">
            <a:avLst/>
          </a:prstGeom>
          <a:noFill/>
        </p:spPr>
        <p:txBody>
          <a:bodyPr wrap="none" rtlCol="0">
            <a:spAutoFit/>
          </a:bodyPr>
          <a:lstStyle/>
          <a:p>
            <a:r>
              <a:rPr lang="en-GB"/>
              <a:t>MathML</a:t>
            </a:r>
          </a:p>
        </p:txBody>
      </p:sp>
      <p:sp>
        <p:nvSpPr>
          <p:cNvPr id="28" name="Left Arrow 27"/>
          <p:cNvSpPr/>
          <p:nvPr/>
        </p:nvSpPr>
        <p:spPr bwMode="auto">
          <a:xfrm rot="13500000">
            <a:off x="4574822" y="4164616"/>
            <a:ext cx="999205" cy="458539"/>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3038402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Representation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solidFill>
                  <a:schemeClr val="bg2"/>
                </a:solidFill>
              </a:rPr>
              <a:t>Separate content, presentation and interaction</a:t>
            </a:r>
          </a:p>
          <a:p>
            <a:pPr marL="457200" indent="-457200">
              <a:buFont typeface="+mj-lt"/>
              <a:buAutoNum type="arabicPeriod"/>
            </a:pPr>
            <a:r>
              <a:rPr lang="en-GB" dirty="0"/>
              <a:t>Identify links</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p:txBody>
          <a:bodyPr/>
          <a:lstStyle/>
          <a:p>
            <a:pPr marL="0" indent="0">
              <a:buNone/>
            </a:pPr>
            <a:r>
              <a:rPr lang="en-US" dirty="0"/>
              <a:t>A representation format should provide ways to identify links to other resources, including to secondary resources (via fragment identifiers).</a:t>
            </a:r>
          </a:p>
          <a:p>
            <a:pPr marL="0" indent="0">
              <a:buNone/>
            </a:pPr>
            <a:endParaRPr lang="en-US" dirty="0"/>
          </a:p>
          <a:p>
            <a:pPr marL="0" indent="0">
              <a:buNone/>
            </a:pPr>
            <a:endParaRPr lang="en-US" dirty="0"/>
          </a:p>
        </p:txBody>
      </p:sp>
      <p:sp>
        <p:nvSpPr>
          <p:cNvPr id="5" name="Text Placeholder 4">
            <a:extLst>
              <a:ext uri="{FF2B5EF4-FFF2-40B4-BE49-F238E27FC236}">
                <a16:creationId xmlns:a16="http://schemas.microsoft.com/office/drawing/2014/main" id="{6A6B7E64-D110-A849-B5D0-FC20DE06FE6A}"/>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2234549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Representation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solidFill>
                  <a:schemeClr val="bg2"/>
                </a:solidFill>
              </a:rPr>
              <a:t>Separate content, presentation and interaction</a:t>
            </a:r>
          </a:p>
          <a:p>
            <a:pPr marL="457200" indent="-457200">
              <a:buFont typeface="+mj-lt"/>
              <a:buAutoNum type="arabicPeriod"/>
            </a:pPr>
            <a:r>
              <a:rPr lang="en-GB" dirty="0">
                <a:solidFill>
                  <a:schemeClr val="bg2"/>
                </a:solidFill>
              </a:rPr>
              <a:t>Identify links</a:t>
            </a:r>
          </a:p>
          <a:p>
            <a:pPr marL="457200" indent="-457200">
              <a:buFont typeface="+mj-lt"/>
              <a:buAutoNum type="arabicPeriod"/>
            </a:pPr>
            <a:r>
              <a:rPr lang="en-GB" dirty="0"/>
              <a:t>Links should be web-wide</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p:txBody>
          <a:bodyPr/>
          <a:lstStyle/>
          <a:p>
            <a:pPr marL="0" indent="0">
              <a:buNone/>
            </a:pPr>
            <a:r>
              <a:rPr lang="en-US" dirty="0"/>
              <a:t>A representation format should allow Web-wide linking, not just internal document linking.</a:t>
            </a:r>
          </a:p>
          <a:p>
            <a:pPr marL="0" indent="0">
              <a:buNone/>
            </a:pPr>
            <a:endParaRPr lang="en-US" dirty="0"/>
          </a:p>
          <a:p>
            <a:pPr marL="0" indent="0">
              <a:buNone/>
            </a:pPr>
            <a:r>
              <a:rPr lang="en-US" dirty="0"/>
              <a:t>(a corollary of global identifiers)</a:t>
            </a:r>
          </a:p>
          <a:p>
            <a:endParaRPr lang="en-GB" dirty="0"/>
          </a:p>
        </p:txBody>
      </p:sp>
      <p:sp>
        <p:nvSpPr>
          <p:cNvPr id="5" name="Text Placeholder 4">
            <a:extLst>
              <a:ext uri="{FF2B5EF4-FFF2-40B4-BE49-F238E27FC236}">
                <a16:creationId xmlns:a16="http://schemas.microsoft.com/office/drawing/2014/main" id="{6A6B7E64-D110-A849-B5D0-FC20DE06FE6A}"/>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1224512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Representation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solidFill>
                  <a:schemeClr val="bg2"/>
                </a:solidFill>
              </a:rPr>
              <a:t>Separate content, presentation and interaction</a:t>
            </a:r>
          </a:p>
          <a:p>
            <a:pPr marL="457200" indent="-457200">
              <a:buFont typeface="+mj-lt"/>
              <a:buAutoNum type="arabicPeriod"/>
            </a:pPr>
            <a:r>
              <a:rPr lang="en-GB" dirty="0">
                <a:solidFill>
                  <a:schemeClr val="bg2"/>
                </a:solidFill>
              </a:rPr>
              <a:t>Identify links</a:t>
            </a:r>
          </a:p>
          <a:p>
            <a:pPr marL="457200" indent="-457200">
              <a:buFont typeface="+mj-lt"/>
              <a:buAutoNum type="arabicPeriod"/>
            </a:pPr>
            <a:r>
              <a:rPr lang="en-GB" dirty="0">
                <a:solidFill>
                  <a:schemeClr val="bg2"/>
                </a:solidFill>
              </a:rPr>
              <a:t>Links should be web-wide</a:t>
            </a:r>
          </a:p>
          <a:p>
            <a:pPr marL="457200" indent="-457200">
              <a:buFont typeface="+mj-lt"/>
              <a:buAutoNum type="arabicPeriod"/>
            </a:pPr>
            <a:r>
              <a:rPr lang="en-GB" dirty="0"/>
              <a:t>Links should use generic identifiers</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p:txBody>
          <a:bodyPr/>
          <a:lstStyle/>
          <a:p>
            <a:pPr marL="0" indent="0">
              <a:buNone/>
            </a:pPr>
            <a:r>
              <a:rPr lang="en-US" dirty="0"/>
              <a:t>A representation format should allow content authors to use URIs without constraining them to a limited set of URI schemes.</a:t>
            </a:r>
          </a:p>
          <a:p>
            <a:pPr marL="0" indent="0">
              <a:buNone/>
            </a:pPr>
            <a:endParaRPr lang="en-US" dirty="0"/>
          </a:p>
          <a:p>
            <a:pPr marL="0" indent="0">
              <a:buNone/>
            </a:pPr>
            <a:r>
              <a:rPr lang="en-US" dirty="0"/>
              <a:t>Formats should be future-proof; we don’t know what identifier types or protocols we’ll be using in the future.</a:t>
            </a:r>
          </a:p>
          <a:p>
            <a:endParaRPr lang="en-US" dirty="0"/>
          </a:p>
          <a:p>
            <a:endParaRPr lang="en-GB" dirty="0"/>
          </a:p>
        </p:txBody>
      </p:sp>
      <p:sp>
        <p:nvSpPr>
          <p:cNvPr id="5" name="Text Placeholder 4">
            <a:extLst>
              <a:ext uri="{FF2B5EF4-FFF2-40B4-BE49-F238E27FC236}">
                <a16:creationId xmlns:a16="http://schemas.microsoft.com/office/drawing/2014/main" id="{6A6B7E64-D110-A849-B5D0-FC20DE06FE6A}"/>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2210981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Representation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solidFill>
                  <a:schemeClr val="bg2"/>
                </a:solidFill>
              </a:rPr>
              <a:t>Separate content, presentation and interaction</a:t>
            </a:r>
          </a:p>
          <a:p>
            <a:pPr marL="457200" indent="-457200">
              <a:buFont typeface="+mj-lt"/>
              <a:buAutoNum type="arabicPeriod"/>
            </a:pPr>
            <a:r>
              <a:rPr lang="en-GB" dirty="0">
                <a:solidFill>
                  <a:schemeClr val="bg2"/>
                </a:solidFill>
              </a:rPr>
              <a:t>Identify links</a:t>
            </a:r>
          </a:p>
          <a:p>
            <a:pPr marL="457200" indent="-457200">
              <a:buFont typeface="+mj-lt"/>
              <a:buAutoNum type="arabicPeriod"/>
            </a:pPr>
            <a:r>
              <a:rPr lang="en-GB" dirty="0">
                <a:solidFill>
                  <a:schemeClr val="bg2"/>
                </a:solidFill>
              </a:rPr>
              <a:t>Links should be web-wide</a:t>
            </a:r>
          </a:p>
          <a:p>
            <a:pPr marL="457200" indent="-457200">
              <a:buFont typeface="+mj-lt"/>
              <a:buAutoNum type="arabicPeriod"/>
            </a:pPr>
            <a:r>
              <a:rPr lang="en-GB" dirty="0">
                <a:solidFill>
                  <a:schemeClr val="bg2"/>
                </a:solidFill>
              </a:rPr>
              <a:t>Links should use generic identifiers</a:t>
            </a:r>
          </a:p>
          <a:p>
            <a:pPr marL="457200" indent="-457200">
              <a:buFont typeface="+mj-lt"/>
              <a:buAutoNum type="arabicPeriod"/>
            </a:pPr>
            <a:r>
              <a:rPr lang="en-GB" dirty="0"/>
              <a:t>Links should be navigable</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p:txBody>
          <a:bodyPr/>
          <a:lstStyle/>
          <a:p>
            <a:pPr marL="0" indent="0">
              <a:buNone/>
            </a:pPr>
            <a:r>
              <a:rPr lang="en-US" dirty="0"/>
              <a:t>A representation format should incorporate hypertext links if hypertext is the expected user interface paradigm.</a:t>
            </a:r>
          </a:p>
          <a:p>
            <a:pPr marL="0" indent="0">
              <a:buNone/>
            </a:pPr>
            <a:endParaRPr lang="en-US" dirty="0"/>
          </a:p>
          <a:p>
            <a:pPr marL="0" indent="0">
              <a:buNone/>
            </a:pPr>
            <a:r>
              <a:rPr lang="en-US" dirty="0"/>
              <a:t>We would like links between resources to be able to behave like any other hypertext links.</a:t>
            </a:r>
          </a:p>
          <a:p>
            <a:endParaRPr lang="en-US" dirty="0"/>
          </a:p>
          <a:p>
            <a:endParaRPr lang="en-GB" dirty="0"/>
          </a:p>
        </p:txBody>
      </p:sp>
      <p:sp>
        <p:nvSpPr>
          <p:cNvPr id="5" name="Text Placeholder 4">
            <a:extLst>
              <a:ext uri="{FF2B5EF4-FFF2-40B4-BE49-F238E27FC236}">
                <a16:creationId xmlns:a16="http://schemas.microsoft.com/office/drawing/2014/main" id="{6A6B7E64-D110-A849-B5D0-FC20DE06FE6A}"/>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1224431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the Web?</a:t>
            </a:r>
          </a:p>
        </p:txBody>
      </p:sp>
      <p:sp>
        <p:nvSpPr>
          <p:cNvPr id="2" name="Slide Number Placeholder 1"/>
          <p:cNvSpPr>
            <a:spLocks noGrp="1"/>
          </p:cNvSpPr>
          <p:nvPr>
            <p:ph type="sldNum" sz="quarter" idx="12"/>
          </p:nvPr>
        </p:nvSpPr>
        <p:spPr/>
        <p:txBody>
          <a:bodyPr/>
          <a:lstStyle/>
          <a:p>
            <a:fld id="{03AC6681-E0FD-2C4C-B392-04A572FD2AAE}" type="slidenum">
              <a:rPr lang="en-US" smtClean="0"/>
              <a:pPr/>
              <a:t>3</a:t>
            </a:fld>
            <a:endParaRPr lang="en-US" dirty="0"/>
          </a:p>
        </p:txBody>
      </p:sp>
      <p:sp>
        <p:nvSpPr>
          <p:cNvPr id="4" name="Content Placeholder 3"/>
          <p:cNvSpPr>
            <a:spLocks noGrp="1"/>
          </p:cNvSpPr>
          <p:nvPr>
            <p:ph sz="quarter" idx="13"/>
          </p:nvPr>
        </p:nvSpPr>
        <p:spPr/>
        <p:txBody>
          <a:bodyPr>
            <a:normAutofit/>
          </a:bodyPr>
          <a:lstStyle/>
          <a:p>
            <a:pPr marL="0" indent="0">
              <a:buNone/>
            </a:pPr>
            <a:r>
              <a:rPr lang="en-US" dirty="0"/>
              <a:t>The Web is a distributed information system that provides access to hypertext documents and other objects of interest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We have a general name for these objects of interest: </a:t>
            </a:r>
          </a:p>
          <a:p>
            <a:pPr marL="0" indent="0" algn="ctr">
              <a:buNone/>
            </a:pPr>
            <a:r>
              <a:rPr lang="en-US" sz="3600" dirty="0"/>
              <a:t>resources </a:t>
            </a:r>
          </a:p>
        </p:txBody>
      </p:sp>
      <p:sp>
        <p:nvSpPr>
          <p:cNvPr id="14" name="Text Placeholder 13">
            <a:extLst>
              <a:ext uri="{FF2B5EF4-FFF2-40B4-BE49-F238E27FC236}">
                <a16:creationId xmlns:a16="http://schemas.microsoft.com/office/drawing/2014/main" id="{1BDE2D8E-E56A-BE4F-959B-17FD9EA0589B}"/>
              </a:ext>
            </a:extLst>
          </p:cNvPr>
          <p:cNvSpPr>
            <a:spLocks noGrp="1"/>
          </p:cNvSpPr>
          <p:nvPr>
            <p:ph type="body" sz="quarter" idx="15"/>
          </p:nvPr>
        </p:nvSpPr>
        <p:spPr/>
        <p:txBody>
          <a:bodyPr/>
          <a:lstStyle/>
          <a:p>
            <a:endParaRPr lang="en-GB"/>
          </a:p>
        </p:txBody>
      </p:sp>
      <p:grpSp>
        <p:nvGrpSpPr>
          <p:cNvPr id="13" name="Group 12"/>
          <p:cNvGrpSpPr/>
          <p:nvPr/>
        </p:nvGrpSpPr>
        <p:grpSpPr>
          <a:xfrm>
            <a:off x="2070006" y="2558921"/>
            <a:ext cx="7851022" cy="1821720"/>
            <a:chOff x="546006" y="2558921"/>
            <a:chExt cx="7851022" cy="1821720"/>
          </a:xfrm>
        </p:grpSpPr>
        <p:pic>
          <p:nvPicPr>
            <p:cNvPr id="5" name="Picture 4"/>
            <p:cNvPicPr>
              <a:picLocks noChangeAspect="1"/>
            </p:cNvPicPr>
            <p:nvPr/>
          </p:nvPicPr>
          <p:blipFill>
            <a:blip r:embed="rId2"/>
            <a:stretch>
              <a:fillRect/>
            </a:stretch>
          </p:blipFill>
          <p:spPr>
            <a:xfrm>
              <a:off x="2150528" y="3462866"/>
              <a:ext cx="897467" cy="897467"/>
            </a:xfrm>
            <a:prstGeom prst="rect">
              <a:avLst/>
            </a:prstGeom>
          </p:spPr>
        </p:pic>
        <p:pic>
          <p:nvPicPr>
            <p:cNvPr id="8" name="Picture 7"/>
            <p:cNvPicPr>
              <a:picLocks noChangeAspect="1"/>
            </p:cNvPicPr>
            <p:nvPr/>
          </p:nvPicPr>
          <p:blipFill>
            <a:blip r:embed="rId3"/>
            <a:stretch>
              <a:fillRect/>
            </a:stretch>
          </p:blipFill>
          <p:spPr>
            <a:xfrm>
              <a:off x="4546469" y="2810934"/>
              <a:ext cx="1559493" cy="965200"/>
            </a:xfrm>
            <a:prstGeom prst="rect">
              <a:avLst/>
            </a:prstGeom>
          </p:spPr>
        </p:pic>
        <p:pic>
          <p:nvPicPr>
            <p:cNvPr id="12" name="Picture 11"/>
            <p:cNvPicPr>
              <a:picLocks noChangeAspect="1"/>
            </p:cNvPicPr>
            <p:nvPr/>
          </p:nvPicPr>
          <p:blipFill>
            <a:blip r:embed="rId4"/>
            <a:stretch>
              <a:fillRect/>
            </a:stretch>
          </p:blipFill>
          <p:spPr>
            <a:xfrm>
              <a:off x="1302995" y="2793137"/>
              <a:ext cx="1067662" cy="1067662"/>
            </a:xfrm>
            <a:prstGeom prst="rect">
              <a:avLst/>
            </a:prstGeom>
          </p:spPr>
        </p:pic>
        <p:pic>
          <p:nvPicPr>
            <p:cNvPr id="7" name="Picture 6"/>
            <p:cNvPicPr>
              <a:picLocks noChangeAspect="1"/>
            </p:cNvPicPr>
            <p:nvPr/>
          </p:nvPicPr>
          <p:blipFill>
            <a:blip r:embed="rId5"/>
            <a:stretch>
              <a:fillRect/>
            </a:stretch>
          </p:blipFill>
          <p:spPr>
            <a:xfrm>
              <a:off x="5860424" y="3483173"/>
              <a:ext cx="897468" cy="897468"/>
            </a:xfrm>
            <a:prstGeom prst="rect">
              <a:avLst/>
            </a:prstGeom>
          </p:spPr>
        </p:pic>
        <p:pic>
          <p:nvPicPr>
            <p:cNvPr id="9" name="Picture 8"/>
            <p:cNvPicPr>
              <a:picLocks noChangeAspect="1"/>
            </p:cNvPicPr>
            <p:nvPr/>
          </p:nvPicPr>
          <p:blipFill>
            <a:blip r:embed="rId6"/>
            <a:stretch>
              <a:fillRect/>
            </a:stretch>
          </p:blipFill>
          <p:spPr>
            <a:xfrm>
              <a:off x="546006" y="3500106"/>
              <a:ext cx="1073720" cy="872928"/>
            </a:xfrm>
            <a:prstGeom prst="rect">
              <a:avLst/>
            </a:prstGeom>
          </p:spPr>
        </p:pic>
        <p:pic>
          <p:nvPicPr>
            <p:cNvPr id="10" name="Picture 9"/>
            <p:cNvPicPr>
              <a:picLocks noChangeAspect="1"/>
            </p:cNvPicPr>
            <p:nvPr/>
          </p:nvPicPr>
          <p:blipFill>
            <a:blip r:embed="rId7"/>
            <a:stretch>
              <a:fillRect/>
            </a:stretch>
          </p:blipFill>
          <p:spPr>
            <a:xfrm>
              <a:off x="3970180" y="3475566"/>
              <a:ext cx="1000443" cy="884767"/>
            </a:xfrm>
            <a:prstGeom prst="rect">
              <a:avLst/>
            </a:prstGeom>
          </p:spPr>
        </p:pic>
        <p:pic>
          <p:nvPicPr>
            <p:cNvPr id="6" name="Picture 5"/>
            <p:cNvPicPr>
              <a:picLocks noChangeAspect="1"/>
            </p:cNvPicPr>
            <p:nvPr/>
          </p:nvPicPr>
          <p:blipFill>
            <a:blip r:embed="rId8"/>
            <a:stretch>
              <a:fillRect/>
            </a:stretch>
          </p:blipFill>
          <p:spPr>
            <a:xfrm>
              <a:off x="3056462" y="3014132"/>
              <a:ext cx="897468" cy="897468"/>
            </a:xfrm>
            <a:prstGeom prst="rect">
              <a:avLst/>
            </a:prstGeom>
          </p:spPr>
        </p:pic>
        <p:pic>
          <p:nvPicPr>
            <p:cNvPr id="11" name="Picture 10"/>
            <p:cNvPicPr>
              <a:picLocks noChangeAspect="1"/>
            </p:cNvPicPr>
            <p:nvPr/>
          </p:nvPicPr>
          <p:blipFill>
            <a:blip r:embed="rId9"/>
            <a:stretch>
              <a:fillRect/>
            </a:stretch>
          </p:blipFill>
          <p:spPr>
            <a:xfrm>
              <a:off x="6090301" y="2558921"/>
              <a:ext cx="2306727" cy="1435363"/>
            </a:xfrm>
            <a:prstGeom prst="rect">
              <a:avLst/>
            </a:prstGeom>
          </p:spPr>
        </p:pic>
      </p:grpSp>
    </p:spTree>
    <p:extLst>
      <p:ext uri="{BB962C8B-B14F-4D97-AF65-F5344CB8AC3E}">
        <p14:creationId xmlns:p14="http://schemas.microsoft.com/office/powerpoint/2010/main" val="270321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Interaction</a:t>
            </a:r>
          </a:p>
        </p:txBody>
      </p:sp>
    </p:spTree>
    <p:extLst>
      <p:ext uri="{BB962C8B-B14F-4D97-AF65-F5344CB8AC3E}">
        <p14:creationId xmlns:p14="http://schemas.microsoft.com/office/powerpoint/2010/main" val="974746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Interaction</a:t>
            </a:r>
          </a:p>
        </p:txBody>
      </p:sp>
      <p:sp>
        <p:nvSpPr>
          <p:cNvPr id="3" name="Slide Number Placeholder 2"/>
          <p:cNvSpPr>
            <a:spLocks noGrp="1"/>
          </p:cNvSpPr>
          <p:nvPr>
            <p:ph type="sldNum" sz="quarter" idx="12"/>
          </p:nvPr>
        </p:nvSpPr>
        <p:spPr/>
        <p:txBody>
          <a:bodyPr/>
          <a:lstStyle/>
          <a:p>
            <a:fld id="{03AC6681-E0FD-2C4C-B392-04A572FD2AAE}" type="slidenum">
              <a:rPr lang="en-US" smtClean="0"/>
              <a:pPr/>
              <a:t>31</a:t>
            </a:fld>
            <a:endParaRPr lang="en-US" dirty="0"/>
          </a:p>
        </p:txBody>
      </p:sp>
      <p:sp>
        <p:nvSpPr>
          <p:cNvPr id="4" name="Content Placeholder 3"/>
          <p:cNvSpPr>
            <a:spLocks noGrp="1"/>
          </p:cNvSpPr>
          <p:nvPr>
            <p:ph sz="quarter" idx="13"/>
          </p:nvPr>
        </p:nvSpPr>
        <p:spPr/>
        <p:txBody>
          <a:bodyPr>
            <a:normAutofit/>
          </a:bodyPr>
          <a:lstStyle/>
          <a:p>
            <a:pPr marL="0" indent="0">
              <a:buNone/>
            </a:pPr>
            <a:r>
              <a:rPr lang="en-US" dirty="0"/>
              <a:t>The interactions between Web agents and resources are defined in terms of protocols that control the exchange of messages</a:t>
            </a:r>
          </a:p>
          <a:p>
            <a:pPr lvl="1"/>
            <a:r>
              <a:rPr lang="en-US" dirty="0"/>
              <a:t>HTTP, FTP, SOAP, NNTP, SMTP, ...</a:t>
            </a:r>
          </a:p>
          <a:p>
            <a:pPr marL="0" indent="0">
              <a:buNone/>
            </a:pPr>
            <a:endParaRPr lang="en-US" dirty="0"/>
          </a:p>
          <a:p>
            <a:pPr marL="0" indent="0">
              <a:buNone/>
            </a:pPr>
            <a:r>
              <a:rPr lang="en-US" dirty="0"/>
              <a:t>Messages include both </a:t>
            </a:r>
            <a:r>
              <a:rPr lang="en-US" i="1" dirty="0"/>
              <a:t>data</a:t>
            </a:r>
            <a:r>
              <a:rPr lang="en-US" dirty="0"/>
              <a:t> and </a:t>
            </a:r>
            <a:r>
              <a:rPr lang="en-US" i="1" dirty="0"/>
              <a:t>metadata</a:t>
            </a:r>
          </a:p>
          <a:p>
            <a:pPr marL="0" indent="0">
              <a:buNone/>
            </a:pPr>
            <a:endParaRPr lang="en-US" i="1" dirty="0"/>
          </a:p>
          <a:p>
            <a:pPr marL="0" indent="0">
              <a:buNone/>
            </a:pPr>
            <a:r>
              <a:rPr lang="en-US" dirty="0"/>
              <a:t>Data: the informational content of the message</a:t>
            </a:r>
          </a:p>
          <a:p>
            <a:pPr marL="0" indent="0">
              <a:buNone/>
            </a:pPr>
            <a:r>
              <a:rPr lang="en-US" dirty="0"/>
              <a:t>Metadata: a description of the message and its content</a:t>
            </a:r>
          </a:p>
          <a:p>
            <a:endParaRPr lang="en-US" dirty="0"/>
          </a:p>
        </p:txBody>
      </p:sp>
      <p:sp>
        <p:nvSpPr>
          <p:cNvPr id="6" name="Text Placeholder 5">
            <a:extLst>
              <a:ext uri="{FF2B5EF4-FFF2-40B4-BE49-F238E27FC236}">
                <a16:creationId xmlns:a16="http://schemas.microsoft.com/office/drawing/2014/main" id="{5302A89A-F1A2-4D44-8782-97D894A29F53}"/>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450047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Dereferencing URIs</a:t>
            </a:r>
          </a:p>
        </p:txBody>
      </p:sp>
      <p:sp>
        <p:nvSpPr>
          <p:cNvPr id="3" name="Slide Number Placeholder 2"/>
          <p:cNvSpPr>
            <a:spLocks noGrp="1"/>
          </p:cNvSpPr>
          <p:nvPr>
            <p:ph type="sldNum" sz="quarter" idx="12"/>
          </p:nvPr>
        </p:nvSpPr>
        <p:spPr/>
        <p:txBody>
          <a:bodyPr/>
          <a:lstStyle/>
          <a:p>
            <a:fld id="{03AC6681-E0FD-2C4C-B392-04A572FD2AAE}" type="slidenum">
              <a:rPr lang="en-US" smtClean="0"/>
              <a:pPr/>
              <a:t>32</a:t>
            </a:fld>
            <a:endParaRPr lang="en-US" dirty="0"/>
          </a:p>
        </p:txBody>
      </p:sp>
      <p:sp>
        <p:nvSpPr>
          <p:cNvPr id="4" name="Content Placeholder 3"/>
          <p:cNvSpPr>
            <a:spLocks noGrp="1"/>
          </p:cNvSpPr>
          <p:nvPr>
            <p:ph sz="quarter" idx="13"/>
          </p:nvPr>
        </p:nvSpPr>
        <p:spPr/>
        <p:txBody>
          <a:bodyPr>
            <a:normAutofit/>
          </a:bodyPr>
          <a:lstStyle/>
          <a:p>
            <a:pPr marL="0" indent="0">
              <a:buNone/>
            </a:pPr>
            <a:r>
              <a:rPr lang="en-US" dirty="0"/>
              <a:t>The schemes in URIs used to identify resources may indicate protocols that can be used to access those resources</a:t>
            </a:r>
          </a:p>
          <a:p>
            <a:pPr lvl="1"/>
            <a:r>
              <a:rPr lang="en-US" dirty="0"/>
              <a:t>Though not always: caches, proxies, name resolution services (DNS)</a:t>
            </a:r>
          </a:p>
          <a:p>
            <a:pPr lvl="1"/>
            <a:r>
              <a:rPr lang="en-US" dirty="0"/>
              <a:t>Many URI schemes define a </a:t>
            </a:r>
            <a:r>
              <a:rPr lang="en-US" i="1" dirty="0"/>
              <a:t>default interaction protocol</a:t>
            </a:r>
          </a:p>
          <a:p>
            <a:pPr marL="0" indent="0">
              <a:buNone/>
            </a:pPr>
            <a:endParaRPr lang="en-US" dirty="0"/>
          </a:p>
          <a:p>
            <a:pPr marL="0" indent="0">
              <a:buNone/>
            </a:pPr>
            <a:r>
              <a:rPr lang="en-US" dirty="0"/>
              <a:t>Resource access takes several forms:</a:t>
            </a:r>
          </a:p>
          <a:p>
            <a:pPr lvl="1"/>
            <a:r>
              <a:rPr lang="en-US" dirty="0"/>
              <a:t>Retrieving a representation of the resource</a:t>
            </a:r>
          </a:p>
          <a:p>
            <a:pPr lvl="1"/>
            <a:r>
              <a:rPr lang="en-US" dirty="0"/>
              <a:t>Adding or modifying a representation of the resource</a:t>
            </a:r>
          </a:p>
          <a:p>
            <a:pPr lvl="1"/>
            <a:r>
              <a:rPr lang="en-US" dirty="0"/>
              <a:t>Deleting some or all representations of the resource</a:t>
            </a:r>
          </a:p>
        </p:txBody>
      </p:sp>
      <p:sp>
        <p:nvSpPr>
          <p:cNvPr id="6" name="Text Placeholder 5">
            <a:extLst>
              <a:ext uri="{FF2B5EF4-FFF2-40B4-BE49-F238E27FC236}">
                <a16:creationId xmlns:a16="http://schemas.microsoft.com/office/drawing/2014/main" id="{D6D317D0-0D49-C940-B0DF-54C76E1203BD}"/>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2516486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a:t>
            </a:r>
          </a:p>
        </p:txBody>
      </p:sp>
      <p:sp>
        <p:nvSpPr>
          <p:cNvPr id="3" name="Slide Number Placeholder 2"/>
          <p:cNvSpPr>
            <a:spLocks noGrp="1"/>
          </p:cNvSpPr>
          <p:nvPr>
            <p:ph type="sldNum" sz="quarter" idx="12"/>
          </p:nvPr>
        </p:nvSpPr>
        <p:spPr/>
        <p:txBody>
          <a:bodyPr/>
          <a:lstStyle/>
          <a:p>
            <a:fld id="{03AC6681-E0FD-2C4C-B392-04A572FD2AAE}" type="slidenum">
              <a:rPr lang="en-US" smtClean="0"/>
              <a:pPr/>
              <a:t>33</a:t>
            </a:fld>
            <a:endParaRPr lang="en-US" dirty="0"/>
          </a:p>
        </p:txBody>
      </p:sp>
      <p:sp>
        <p:nvSpPr>
          <p:cNvPr id="19" name="Text Placeholder 18">
            <a:extLst>
              <a:ext uri="{FF2B5EF4-FFF2-40B4-BE49-F238E27FC236}">
                <a16:creationId xmlns:a16="http://schemas.microsoft.com/office/drawing/2014/main" id="{72991893-43BD-5143-9985-EB5D447263CB}"/>
              </a:ext>
            </a:extLst>
          </p:cNvPr>
          <p:cNvSpPr>
            <a:spLocks noGrp="1"/>
          </p:cNvSpPr>
          <p:nvPr>
            <p:ph type="body" sz="quarter" idx="15"/>
          </p:nvPr>
        </p:nvSpPr>
        <p:spPr/>
        <p:txBody>
          <a:bodyPr/>
          <a:lstStyle/>
          <a:p>
            <a:endParaRPr lang="en-GB"/>
          </a:p>
        </p:txBody>
      </p:sp>
      <p:sp>
        <p:nvSpPr>
          <p:cNvPr id="6" name="Cloud 5"/>
          <p:cNvSpPr/>
          <p:nvPr/>
        </p:nvSpPr>
        <p:spPr bwMode="auto">
          <a:xfrm>
            <a:off x="2856261" y="3196366"/>
            <a:ext cx="2504447" cy="1233003"/>
          </a:xfrm>
          <a:prstGeom prst="cloud">
            <a:avLst/>
          </a:prstGeom>
          <a:solidFill>
            <a:schemeClr val="bg1">
              <a:lumMod val="75000"/>
            </a:schemeClr>
          </a:solid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noAutofit/>
          </a:bodyPr>
          <a:lstStyle/>
          <a:p>
            <a:pPr algn="ct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today’s BBC weather forecast for Southampton</a:t>
            </a:r>
          </a:p>
        </p:txBody>
      </p:sp>
      <p:sp>
        <p:nvSpPr>
          <p:cNvPr id="7" name="TextBox 6"/>
          <p:cNvSpPr txBox="1"/>
          <p:nvPr/>
        </p:nvSpPr>
        <p:spPr>
          <a:xfrm>
            <a:off x="2829914" y="2836304"/>
            <a:ext cx="1200970" cy="369332"/>
          </a:xfrm>
          <a:prstGeom prst="rect">
            <a:avLst/>
          </a:prstGeom>
          <a:noFill/>
        </p:spPr>
        <p:txBody>
          <a:bodyPr wrap="none" rtlCol="0">
            <a:spAutoFit/>
          </a:bodyPr>
          <a:lstStyle/>
          <a:p>
            <a:r>
              <a:rPr lang="en-US" dirty="0"/>
              <a:t>Resource</a:t>
            </a:r>
          </a:p>
        </p:txBody>
      </p:sp>
      <p:sp>
        <p:nvSpPr>
          <p:cNvPr id="2" name="TextBox 1"/>
          <p:cNvSpPr txBox="1"/>
          <p:nvPr/>
        </p:nvSpPr>
        <p:spPr>
          <a:xfrm>
            <a:off x="6491908" y="2093143"/>
            <a:ext cx="2828043" cy="276999"/>
          </a:xfrm>
          <a:prstGeom prst="rect">
            <a:avLst/>
          </a:prstGeom>
          <a:noFill/>
        </p:spPr>
        <p:txBody>
          <a:bodyPr wrap="none" rtlCol="0">
            <a:spAutoFit/>
          </a:bodyPr>
          <a:lstStyle/>
          <a:p>
            <a:r>
              <a:rPr lang="en-US" sz="1200" dirty="0">
                <a:latin typeface="Lucida  "/>
                <a:cs typeface="Lucida  "/>
              </a:rPr>
              <a:t>http://</a:t>
            </a:r>
            <a:r>
              <a:rPr lang="en-US" sz="1200" dirty="0" err="1">
                <a:latin typeface="Lucida  "/>
                <a:cs typeface="Lucida  "/>
              </a:rPr>
              <a:t>www.bbc.co.uk</a:t>
            </a:r>
            <a:r>
              <a:rPr lang="en-US" sz="1200" dirty="0">
                <a:latin typeface="Lucida  "/>
                <a:cs typeface="Lucida  "/>
              </a:rPr>
              <a:t>/weather/2637487</a:t>
            </a:r>
          </a:p>
        </p:txBody>
      </p:sp>
      <p:sp>
        <p:nvSpPr>
          <p:cNvPr id="4" name="TextBox 3"/>
          <p:cNvSpPr txBox="1"/>
          <p:nvPr/>
        </p:nvSpPr>
        <p:spPr>
          <a:xfrm>
            <a:off x="6491908" y="1752032"/>
            <a:ext cx="556563" cy="369332"/>
          </a:xfrm>
          <a:prstGeom prst="rect">
            <a:avLst/>
          </a:prstGeom>
          <a:noFill/>
        </p:spPr>
        <p:txBody>
          <a:bodyPr wrap="none" rtlCol="0">
            <a:spAutoFit/>
          </a:bodyPr>
          <a:lstStyle/>
          <a:p>
            <a:r>
              <a:rPr lang="en-US" dirty="0"/>
              <a:t>URI</a:t>
            </a:r>
          </a:p>
        </p:txBody>
      </p:sp>
      <p:sp>
        <p:nvSpPr>
          <p:cNvPr id="8" name="Left Arrow 7"/>
          <p:cNvSpPr/>
          <p:nvPr/>
        </p:nvSpPr>
        <p:spPr bwMode="auto">
          <a:xfrm rot="19939971">
            <a:off x="5672158" y="2421476"/>
            <a:ext cx="245474" cy="458539"/>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9" name="TextBox 8"/>
          <p:cNvSpPr txBox="1"/>
          <p:nvPr/>
        </p:nvSpPr>
        <p:spPr>
          <a:xfrm rot="20019355">
            <a:off x="5265179" y="2144849"/>
            <a:ext cx="986167" cy="307777"/>
          </a:xfrm>
          <a:prstGeom prst="rect">
            <a:avLst/>
          </a:prstGeom>
          <a:noFill/>
        </p:spPr>
        <p:txBody>
          <a:bodyPr wrap="none" rtlCol="0">
            <a:spAutoFit/>
          </a:bodyPr>
          <a:lstStyle/>
          <a:p>
            <a:r>
              <a:rPr lang="en-US" sz="1400" dirty="0"/>
              <a:t>identifies</a:t>
            </a:r>
          </a:p>
        </p:txBody>
      </p:sp>
      <p:sp>
        <p:nvSpPr>
          <p:cNvPr id="10" name="Document 9"/>
          <p:cNvSpPr/>
          <p:nvPr/>
        </p:nvSpPr>
        <p:spPr bwMode="auto">
          <a:xfrm>
            <a:off x="6593660" y="4123436"/>
            <a:ext cx="2095089" cy="2061411"/>
          </a:xfrm>
          <a:prstGeom prst="flowChartDocument">
            <a:avLst/>
          </a:prstGeom>
          <a:solidFill>
            <a:schemeClr val="accent1">
              <a:lumMod val="40000"/>
              <a:lumOff val="60000"/>
            </a:schemeClr>
          </a:solidFill>
          <a:ln w="12700" cap="flat" cmpd="sng" algn="ctr">
            <a:solidFill>
              <a:schemeClr val="accent1">
                <a:lumMod val="5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eaLnBrk="0" fontAlgn="base" hangingPunct="0">
              <a:spcBef>
                <a:spcPct val="0"/>
              </a:spcBef>
              <a:spcAft>
                <a:spcPct val="0"/>
              </a:spcAft>
            </a:pPr>
            <a:r>
              <a:rPr lang="en-US" sz="1200" b="1" dirty="0">
                <a:latin typeface="Lucida Sans" pitchFamily="-106" charset="0"/>
                <a:ea typeface="ＭＳ Ｐゴシック" pitchFamily="-106" charset="-128"/>
                <a:cs typeface="ＭＳ Ｐゴシック" pitchFamily="-106" charset="-128"/>
              </a:rPr>
              <a:t>Metadata: </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Content-Type: text/html</a:t>
            </a:r>
          </a:p>
          <a:p>
            <a:pPr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a:p>
            <a:pPr eaLnBrk="0" fontAlgn="base" hangingPunct="0">
              <a:spcBef>
                <a:spcPct val="0"/>
              </a:spcBef>
              <a:spcAft>
                <a:spcPct val="0"/>
              </a:spcAft>
            </a:pPr>
            <a:r>
              <a:rPr lang="en-US" sz="1200" b="1" dirty="0">
                <a:latin typeface="Lucida Sans" pitchFamily="-106" charset="0"/>
                <a:ea typeface="ＭＳ Ｐゴシック" pitchFamily="-106" charset="-128"/>
                <a:cs typeface="ＭＳ Ｐゴシック" pitchFamily="-106" charset="-128"/>
              </a:rPr>
              <a:t>Data:</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&lt;html&gt;</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&lt;head&gt;</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&lt;title&gt;BBC Weather – Southampton&lt;/title&gt;</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&lt;/html&gt;</a:t>
            </a:r>
          </a:p>
        </p:txBody>
      </p:sp>
      <p:sp>
        <p:nvSpPr>
          <p:cNvPr id="11" name="TextBox 10"/>
          <p:cNvSpPr txBox="1"/>
          <p:nvPr/>
        </p:nvSpPr>
        <p:spPr>
          <a:xfrm>
            <a:off x="6491908" y="3696983"/>
            <a:ext cx="1867819" cy="369332"/>
          </a:xfrm>
          <a:prstGeom prst="rect">
            <a:avLst/>
          </a:prstGeom>
          <a:noFill/>
        </p:spPr>
        <p:txBody>
          <a:bodyPr wrap="none" rtlCol="0">
            <a:spAutoFit/>
          </a:bodyPr>
          <a:lstStyle/>
          <a:p>
            <a:r>
              <a:rPr lang="en-US" dirty="0"/>
              <a:t>Representation</a:t>
            </a:r>
          </a:p>
        </p:txBody>
      </p:sp>
      <p:sp>
        <p:nvSpPr>
          <p:cNvPr id="12" name="Left Arrow 11"/>
          <p:cNvSpPr/>
          <p:nvPr/>
        </p:nvSpPr>
        <p:spPr bwMode="auto">
          <a:xfrm rot="1603421">
            <a:off x="5673224" y="4474692"/>
            <a:ext cx="245474" cy="458539"/>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p:txBody>
      </p:sp>
      <p:sp>
        <p:nvSpPr>
          <p:cNvPr id="13" name="TextBox 12"/>
          <p:cNvSpPr txBox="1"/>
          <p:nvPr/>
        </p:nvSpPr>
        <p:spPr>
          <a:xfrm rot="1612783">
            <a:off x="5415967" y="4205103"/>
            <a:ext cx="1104790" cy="307777"/>
          </a:xfrm>
          <a:prstGeom prst="rect">
            <a:avLst/>
          </a:prstGeom>
          <a:noFill/>
        </p:spPr>
        <p:txBody>
          <a:bodyPr wrap="none" rtlCol="0">
            <a:spAutoFit/>
          </a:bodyPr>
          <a:lstStyle/>
          <a:p>
            <a:r>
              <a:rPr lang="en-US" sz="1400" dirty="0"/>
              <a:t>represents</a:t>
            </a:r>
          </a:p>
        </p:txBody>
      </p:sp>
      <p:sp>
        <p:nvSpPr>
          <p:cNvPr id="14" name="Left Arrow 13"/>
          <p:cNvSpPr/>
          <p:nvPr/>
        </p:nvSpPr>
        <p:spPr bwMode="auto">
          <a:xfrm rot="16200000">
            <a:off x="7512820" y="2865143"/>
            <a:ext cx="245474" cy="458539"/>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p:txBody>
      </p:sp>
      <p:sp>
        <p:nvSpPr>
          <p:cNvPr id="16" name="TextBox 15"/>
          <p:cNvSpPr txBox="1"/>
          <p:nvPr/>
        </p:nvSpPr>
        <p:spPr>
          <a:xfrm>
            <a:off x="7776214" y="2888589"/>
            <a:ext cx="2045753" cy="307777"/>
          </a:xfrm>
          <a:prstGeom prst="rect">
            <a:avLst/>
          </a:prstGeom>
          <a:noFill/>
        </p:spPr>
        <p:txBody>
          <a:bodyPr wrap="none" rtlCol="0">
            <a:spAutoFit/>
          </a:bodyPr>
          <a:lstStyle/>
          <a:p>
            <a:r>
              <a:rPr lang="en-US" sz="1400" dirty="0"/>
              <a:t>yields on dereference</a:t>
            </a:r>
          </a:p>
        </p:txBody>
      </p:sp>
    </p:spTree>
    <p:extLst>
      <p:ext uri="{BB962C8B-B14F-4D97-AF65-F5344CB8AC3E}">
        <p14:creationId xmlns:p14="http://schemas.microsoft.com/office/powerpoint/2010/main" val="2316801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Interaction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t>Reuse representation formats</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p:txBody>
          <a:bodyPr/>
          <a:lstStyle/>
          <a:p>
            <a:pPr marL="0" indent="0">
              <a:buNone/>
            </a:pPr>
            <a:r>
              <a:rPr lang="en-US" dirty="0"/>
              <a:t>New protocols created for the Web should transmit representations as octet streams typed by Internet media types.</a:t>
            </a:r>
          </a:p>
          <a:p>
            <a:endParaRPr lang="en-US" dirty="0"/>
          </a:p>
          <a:p>
            <a:endParaRPr lang="en-GB" dirty="0"/>
          </a:p>
        </p:txBody>
      </p:sp>
      <p:sp>
        <p:nvSpPr>
          <p:cNvPr id="5" name="Text Placeholder 4">
            <a:extLst>
              <a:ext uri="{FF2B5EF4-FFF2-40B4-BE49-F238E27FC236}">
                <a16:creationId xmlns:a16="http://schemas.microsoft.com/office/drawing/2014/main" id="{6A6B7E64-D110-A849-B5D0-FC20DE06FE6A}"/>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423925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Interaction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solidFill>
                  <a:schemeClr val="bg2"/>
                </a:solidFill>
              </a:rPr>
              <a:t>Reuse representation formats</a:t>
            </a:r>
          </a:p>
          <a:p>
            <a:pPr marL="457200" indent="-457200">
              <a:buFont typeface="+mj-lt"/>
              <a:buAutoNum type="arabicPeriod"/>
            </a:pPr>
            <a:r>
              <a:rPr lang="en-GB" dirty="0"/>
              <a:t>Provide representations</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p:txBody>
          <a:bodyPr/>
          <a:lstStyle/>
          <a:p>
            <a:pPr marL="0" indent="0">
              <a:buNone/>
            </a:pPr>
            <a:r>
              <a:rPr lang="en-US" dirty="0"/>
              <a:t>A URI owner should provide representations of the resource it identifies.</a:t>
            </a:r>
          </a:p>
          <a:p>
            <a:pPr marL="0" indent="0">
              <a:buNone/>
            </a:pPr>
            <a:endParaRPr lang="en-US" dirty="0"/>
          </a:p>
          <a:p>
            <a:pPr marL="0" indent="0">
              <a:buNone/>
            </a:pPr>
            <a:r>
              <a:rPr lang="en-US" dirty="0"/>
              <a:t>There is a general expectation that it should be possible to retrieve a representation of any resource.</a:t>
            </a:r>
          </a:p>
          <a:p>
            <a:endParaRPr lang="en-US" dirty="0"/>
          </a:p>
          <a:p>
            <a:endParaRPr lang="en-GB" dirty="0"/>
          </a:p>
        </p:txBody>
      </p:sp>
      <p:sp>
        <p:nvSpPr>
          <p:cNvPr id="5" name="Text Placeholder 4">
            <a:extLst>
              <a:ext uri="{FF2B5EF4-FFF2-40B4-BE49-F238E27FC236}">
                <a16:creationId xmlns:a16="http://schemas.microsoft.com/office/drawing/2014/main" id="{6A6B7E64-D110-A849-B5D0-FC20DE06FE6A}"/>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19622446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Interaction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solidFill>
                  <a:schemeClr val="bg2"/>
                </a:solidFill>
              </a:rPr>
              <a:t>Reuse representation formats</a:t>
            </a:r>
          </a:p>
          <a:p>
            <a:pPr marL="457200" indent="-457200">
              <a:buFont typeface="+mj-lt"/>
              <a:buAutoNum type="arabicPeriod"/>
            </a:pPr>
            <a:r>
              <a:rPr lang="en-GB" dirty="0">
                <a:solidFill>
                  <a:schemeClr val="bg2"/>
                </a:solidFill>
              </a:rPr>
              <a:t>Provide representations</a:t>
            </a:r>
          </a:p>
          <a:p>
            <a:pPr marL="457200" indent="-457200">
              <a:buFont typeface="+mj-lt"/>
              <a:buAutoNum type="arabicPeriod"/>
            </a:pPr>
            <a:r>
              <a:rPr lang="en-GB" dirty="0"/>
              <a:t>Retrieval should be safe</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p:txBody>
          <a:bodyPr/>
          <a:lstStyle/>
          <a:p>
            <a:pPr marL="0" indent="0">
              <a:buNone/>
            </a:pPr>
            <a:r>
              <a:rPr lang="en-US" dirty="0"/>
              <a:t>Agents do not incur obligations by retrieving a representation.</a:t>
            </a:r>
          </a:p>
          <a:p>
            <a:pPr marL="0" indent="0">
              <a:buNone/>
            </a:pPr>
            <a:endParaRPr lang="en-US" dirty="0"/>
          </a:p>
          <a:p>
            <a:pPr marL="0" indent="0">
              <a:buNone/>
            </a:pPr>
            <a:r>
              <a:rPr lang="en-US" dirty="0"/>
              <a:t>Put another way, the act of retrieving a representation of a resource should not have any significant side-effects (for example, deleting the resource or changing its state).</a:t>
            </a:r>
          </a:p>
          <a:p>
            <a:endParaRPr lang="en-US" dirty="0"/>
          </a:p>
          <a:p>
            <a:endParaRPr lang="en-GB" dirty="0"/>
          </a:p>
        </p:txBody>
      </p:sp>
      <p:sp>
        <p:nvSpPr>
          <p:cNvPr id="5" name="Text Placeholder 4">
            <a:extLst>
              <a:ext uri="{FF2B5EF4-FFF2-40B4-BE49-F238E27FC236}">
                <a16:creationId xmlns:a16="http://schemas.microsoft.com/office/drawing/2014/main" id="{6A6B7E64-D110-A849-B5D0-FC20DE06FE6A}"/>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2363162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Interaction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solidFill>
                  <a:schemeClr val="bg2"/>
                </a:solidFill>
              </a:rPr>
              <a:t>Reuse representation formats</a:t>
            </a:r>
          </a:p>
          <a:p>
            <a:pPr marL="457200" indent="-457200">
              <a:buFont typeface="+mj-lt"/>
              <a:buAutoNum type="arabicPeriod"/>
            </a:pPr>
            <a:r>
              <a:rPr lang="en-GB" dirty="0">
                <a:solidFill>
                  <a:schemeClr val="bg2"/>
                </a:solidFill>
              </a:rPr>
              <a:t>Provide representations</a:t>
            </a:r>
          </a:p>
          <a:p>
            <a:pPr marL="457200" indent="-457200">
              <a:buFont typeface="+mj-lt"/>
              <a:buAutoNum type="arabicPeriod"/>
            </a:pPr>
            <a:r>
              <a:rPr lang="en-GB" dirty="0">
                <a:solidFill>
                  <a:schemeClr val="bg2"/>
                </a:solidFill>
              </a:rPr>
              <a:t>Retrieval should be safe</a:t>
            </a:r>
          </a:p>
          <a:p>
            <a:pPr marL="457200" indent="-457200">
              <a:buFont typeface="+mj-lt"/>
              <a:buAutoNum type="arabicPeriod"/>
            </a:pPr>
            <a:r>
              <a:rPr lang="en-GB" dirty="0"/>
              <a:t>Reference does not imply dereference</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p:txBody>
          <a:bodyPr>
            <a:normAutofit/>
          </a:bodyPr>
          <a:lstStyle/>
          <a:p>
            <a:pPr marL="0" indent="0">
              <a:buNone/>
            </a:pPr>
            <a:r>
              <a:rPr lang="en-US" dirty="0"/>
              <a:t>An application developer or specification author should not require networked retrieval of representations each time they are referenced.</a:t>
            </a:r>
          </a:p>
          <a:p>
            <a:pPr marL="0" indent="0">
              <a:buNone/>
            </a:pPr>
            <a:endParaRPr lang="en-US" dirty="0"/>
          </a:p>
          <a:p>
            <a:pPr marL="0" indent="0">
              <a:buNone/>
            </a:pPr>
            <a:r>
              <a:rPr lang="en-US" dirty="0"/>
              <a:t>Just because you </a:t>
            </a:r>
            <a:r>
              <a:rPr lang="en-US" i="1" dirty="0"/>
              <a:t>can</a:t>
            </a:r>
            <a:r>
              <a:rPr lang="en-US" dirty="0"/>
              <a:t> retrieve a representation of a resource, doesn’t mean that you </a:t>
            </a:r>
            <a:r>
              <a:rPr lang="en-US" i="1" dirty="0"/>
              <a:t>must.</a:t>
            </a:r>
            <a:endParaRPr lang="en-US" dirty="0"/>
          </a:p>
          <a:p>
            <a:pPr marL="0" indent="0">
              <a:buNone/>
            </a:pPr>
            <a:endParaRPr lang="en-US" dirty="0"/>
          </a:p>
          <a:p>
            <a:pPr marL="0" indent="0">
              <a:buNone/>
            </a:pPr>
            <a:r>
              <a:rPr lang="en-US" dirty="0"/>
              <a:t>Example: URIs used to identify document schemas: </a:t>
            </a:r>
            <a:r>
              <a:rPr lang="en-GB" sz="1800" dirty="0">
                <a:latin typeface="Lucida Console" panose="020B0609040504020204" pitchFamily="49" charset="0"/>
              </a:rPr>
              <a:t>http://www.w3.org/TR/html4/</a:t>
            </a:r>
            <a:r>
              <a:rPr lang="en-GB" sz="1800" dirty="0" err="1">
                <a:latin typeface="Lucida Console" panose="020B0609040504020204" pitchFamily="49" charset="0"/>
              </a:rPr>
              <a:t>strict.dtd</a:t>
            </a:r>
            <a:endParaRPr lang="en-US" sz="1800" dirty="0">
              <a:latin typeface="Lucida Console" panose="020B0609040504020204" pitchFamily="49" charset="0"/>
            </a:endParaRPr>
          </a:p>
          <a:p>
            <a:endParaRPr lang="en-GB" dirty="0"/>
          </a:p>
        </p:txBody>
      </p:sp>
      <p:sp>
        <p:nvSpPr>
          <p:cNvPr id="5" name="Text Placeholder 4">
            <a:extLst>
              <a:ext uri="{FF2B5EF4-FFF2-40B4-BE49-F238E27FC236}">
                <a16:creationId xmlns:a16="http://schemas.microsoft.com/office/drawing/2014/main" id="{6A6B7E64-D110-A849-B5D0-FC20DE06FE6A}"/>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2018280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Interaction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solidFill>
                  <a:schemeClr val="bg2"/>
                </a:solidFill>
              </a:rPr>
              <a:t>Reuse representation formats</a:t>
            </a:r>
          </a:p>
          <a:p>
            <a:pPr marL="457200" indent="-457200">
              <a:buFont typeface="+mj-lt"/>
              <a:buAutoNum type="arabicPeriod"/>
            </a:pPr>
            <a:r>
              <a:rPr lang="en-GB" dirty="0">
                <a:solidFill>
                  <a:schemeClr val="bg2"/>
                </a:solidFill>
              </a:rPr>
              <a:t>Provide representations</a:t>
            </a:r>
          </a:p>
          <a:p>
            <a:pPr marL="457200" indent="-457200">
              <a:buFont typeface="+mj-lt"/>
              <a:buAutoNum type="arabicPeriod"/>
            </a:pPr>
            <a:r>
              <a:rPr lang="en-GB" dirty="0">
                <a:solidFill>
                  <a:schemeClr val="bg2"/>
                </a:solidFill>
              </a:rPr>
              <a:t>Retrieval should be safe</a:t>
            </a:r>
          </a:p>
          <a:p>
            <a:pPr marL="457200" indent="-457200">
              <a:buFont typeface="+mj-lt"/>
              <a:buAutoNum type="arabicPeriod"/>
            </a:pPr>
            <a:r>
              <a:rPr lang="en-GB" dirty="0">
                <a:solidFill>
                  <a:schemeClr val="bg2"/>
                </a:solidFill>
              </a:rPr>
              <a:t>Reference does not imply dereference</a:t>
            </a:r>
          </a:p>
          <a:p>
            <a:pPr marL="457200" indent="-457200">
              <a:buFont typeface="+mj-lt"/>
              <a:buAutoNum type="arabicPeriod"/>
            </a:pPr>
            <a:r>
              <a:rPr lang="en-GB" dirty="0"/>
              <a:t>Representations should be consistent</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p:txBody>
          <a:bodyPr/>
          <a:lstStyle/>
          <a:p>
            <a:pPr marL="0" indent="0">
              <a:buNone/>
            </a:pPr>
            <a:r>
              <a:rPr lang="en-US" dirty="0"/>
              <a:t>A URI owner should provide representations of the identified resource consistently and predictably.</a:t>
            </a:r>
          </a:p>
          <a:p>
            <a:pPr marL="0" indent="0">
              <a:buNone/>
            </a:pPr>
            <a:endParaRPr lang="en-US" dirty="0"/>
          </a:p>
          <a:p>
            <a:pPr marL="0" indent="0">
              <a:buNone/>
            </a:pPr>
            <a:r>
              <a:rPr lang="en-US" dirty="0"/>
              <a:t>We want our identifiers to be persistent: once an identifier has been associated with that resource, it should continue to refer to that resource indefinitely.</a:t>
            </a:r>
          </a:p>
          <a:p>
            <a:pPr marL="0" indent="0">
              <a:buNone/>
            </a:pPr>
            <a:endParaRPr lang="en-US" dirty="0"/>
          </a:p>
          <a:p>
            <a:pPr marL="0" indent="0">
              <a:buNone/>
            </a:pPr>
            <a:r>
              <a:rPr lang="en-US" dirty="0"/>
              <a:t>(a matter of policy, not technology)</a:t>
            </a:r>
          </a:p>
        </p:txBody>
      </p:sp>
      <p:sp>
        <p:nvSpPr>
          <p:cNvPr id="5" name="Text Placeholder 4">
            <a:extLst>
              <a:ext uri="{FF2B5EF4-FFF2-40B4-BE49-F238E27FC236}">
                <a16:creationId xmlns:a16="http://schemas.microsoft.com/office/drawing/2014/main" id="{6A6B7E64-D110-A849-B5D0-FC20DE06FE6A}"/>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39147304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Conclusion</a:t>
            </a:r>
          </a:p>
        </p:txBody>
      </p:sp>
      <p:sp>
        <p:nvSpPr>
          <p:cNvPr id="3" name="Slide Number Placeholder 2"/>
          <p:cNvSpPr>
            <a:spLocks noGrp="1"/>
          </p:cNvSpPr>
          <p:nvPr>
            <p:ph type="sldNum" sz="quarter" idx="12"/>
          </p:nvPr>
        </p:nvSpPr>
        <p:spPr/>
        <p:txBody>
          <a:bodyPr/>
          <a:lstStyle/>
          <a:p>
            <a:fld id="{03AC6681-E0FD-2C4C-B392-04A572FD2AAE}" type="slidenum">
              <a:rPr lang="en-US" smtClean="0"/>
              <a:pPr/>
              <a:t>39</a:t>
            </a:fld>
            <a:endParaRPr lang="en-US" dirty="0"/>
          </a:p>
        </p:txBody>
      </p:sp>
      <p:sp>
        <p:nvSpPr>
          <p:cNvPr id="19" name="Text Placeholder 18">
            <a:extLst>
              <a:ext uri="{FF2B5EF4-FFF2-40B4-BE49-F238E27FC236}">
                <a16:creationId xmlns:a16="http://schemas.microsoft.com/office/drawing/2014/main" id="{46EF9122-D629-8E45-B3D0-E609720D7E17}"/>
              </a:ext>
            </a:extLst>
          </p:cNvPr>
          <p:cNvSpPr>
            <a:spLocks noGrp="1"/>
          </p:cNvSpPr>
          <p:nvPr>
            <p:ph type="body" sz="quarter" idx="15"/>
          </p:nvPr>
        </p:nvSpPr>
        <p:spPr/>
        <p:txBody>
          <a:bodyPr/>
          <a:lstStyle/>
          <a:p>
            <a:endParaRPr lang="en-GB"/>
          </a:p>
        </p:txBody>
      </p:sp>
      <p:sp>
        <p:nvSpPr>
          <p:cNvPr id="6" name="Cloud 5"/>
          <p:cNvSpPr/>
          <p:nvPr/>
        </p:nvSpPr>
        <p:spPr bwMode="auto">
          <a:xfrm>
            <a:off x="2856261" y="3196366"/>
            <a:ext cx="2504447" cy="1233003"/>
          </a:xfrm>
          <a:prstGeom prst="cloud">
            <a:avLst/>
          </a:prstGeom>
          <a:solidFill>
            <a:schemeClr val="bg1">
              <a:lumMod val="75000"/>
            </a:schemeClr>
          </a:solid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noAutofit/>
          </a:bodyPr>
          <a:lstStyle/>
          <a:p>
            <a:pPr algn="ct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today’s BBC weather forecast for Southampton</a:t>
            </a:r>
          </a:p>
        </p:txBody>
      </p:sp>
      <p:sp>
        <p:nvSpPr>
          <p:cNvPr id="7" name="TextBox 6"/>
          <p:cNvSpPr txBox="1"/>
          <p:nvPr/>
        </p:nvSpPr>
        <p:spPr>
          <a:xfrm>
            <a:off x="2829914" y="2836304"/>
            <a:ext cx="1200970" cy="369332"/>
          </a:xfrm>
          <a:prstGeom prst="rect">
            <a:avLst/>
          </a:prstGeom>
          <a:noFill/>
        </p:spPr>
        <p:txBody>
          <a:bodyPr wrap="none" rtlCol="0">
            <a:spAutoFit/>
          </a:bodyPr>
          <a:lstStyle/>
          <a:p>
            <a:r>
              <a:rPr lang="en-US" dirty="0"/>
              <a:t>Resource</a:t>
            </a:r>
          </a:p>
        </p:txBody>
      </p:sp>
      <p:sp>
        <p:nvSpPr>
          <p:cNvPr id="2" name="TextBox 1"/>
          <p:cNvSpPr txBox="1"/>
          <p:nvPr/>
        </p:nvSpPr>
        <p:spPr>
          <a:xfrm>
            <a:off x="6491908" y="2093143"/>
            <a:ext cx="2828043" cy="276999"/>
          </a:xfrm>
          <a:prstGeom prst="rect">
            <a:avLst/>
          </a:prstGeom>
          <a:noFill/>
        </p:spPr>
        <p:txBody>
          <a:bodyPr wrap="none" rtlCol="0">
            <a:spAutoFit/>
          </a:bodyPr>
          <a:lstStyle/>
          <a:p>
            <a:r>
              <a:rPr lang="en-US" sz="1200" dirty="0">
                <a:latin typeface="Lucida  "/>
                <a:cs typeface="Lucida  "/>
              </a:rPr>
              <a:t>http://</a:t>
            </a:r>
            <a:r>
              <a:rPr lang="en-US" sz="1200" dirty="0" err="1">
                <a:latin typeface="Lucida  "/>
                <a:cs typeface="Lucida  "/>
              </a:rPr>
              <a:t>www.bbc.co.uk</a:t>
            </a:r>
            <a:r>
              <a:rPr lang="en-US" sz="1200" dirty="0">
                <a:latin typeface="Lucida  "/>
                <a:cs typeface="Lucida  "/>
              </a:rPr>
              <a:t>/weather/2637487</a:t>
            </a:r>
          </a:p>
        </p:txBody>
      </p:sp>
      <p:sp>
        <p:nvSpPr>
          <p:cNvPr id="4" name="TextBox 3"/>
          <p:cNvSpPr txBox="1"/>
          <p:nvPr/>
        </p:nvSpPr>
        <p:spPr>
          <a:xfrm>
            <a:off x="6491908" y="1752032"/>
            <a:ext cx="556563" cy="369332"/>
          </a:xfrm>
          <a:prstGeom prst="rect">
            <a:avLst/>
          </a:prstGeom>
          <a:noFill/>
        </p:spPr>
        <p:txBody>
          <a:bodyPr wrap="none" rtlCol="0">
            <a:spAutoFit/>
          </a:bodyPr>
          <a:lstStyle/>
          <a:p>
            <a:r>
              <a:rPr lang="en-US" dirty="0"/>
              <a:t>URI</a:t>
            </a:r>
          </a:p>
        </p:txBody>
      </p:sp>
      <p:sp>
        <p:nvSpPr>
          <p:cNvPr id="8" name="Left Arrow 7"/>
          <p:cNvSpPr/>
          <p:nvPr/>
        </p:nvSpPr>
        <p:spPr bwMode="auto">
          <a:xfrm rot="19939971">
            <a:off x="5672158" y="2421476"/>
            <a:ext cx="245474" cy="458539"/>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9" name="TextBox 8"/>
          <p:cNvSpPr txBox="1"/>
          <p:nvPr/>
        </p:nvSpPr>
        <p:spPr>
          <a:xfrm rot="20019355">
            <a:off x="5265179" y="2144849"/>
            <a:ext cx="986167" cy="307777"/>
          </a:xfrm>
          <a:prstGeom prst="rect">
            <a:avLst/>
          </a:prstGeom>
          <a:noFill/>
        </p:spPr>
        <p:txBody>
          <a:bodyPr wrap="none" rtlCol="0">
            <a:spAutoFit/>
          </a:bodyPr>
          <a:lstStyle/>
          <a:p>
            <a:r>
              <a:rPr lang="en-US" sz="1400" dirty="0"/>
              <a:t>identifies</a:t>
            </a:r>
          </a:p>
        </p:txBody>
      </p:sp>
      <p:sp>
        <p:nvSpPr>
          <p:cNvPr id="10" name="Document 9"/>
          <p:cNvSpPr/>
          <p:nvPr/>
        </p:nvSpPr>
        <p:spPr bwMode="auto">
          <a:xfrm>
            <a:off x="6593660" y="4123436"/>
            <a:ext cx="2095089" cy="2061411"/>
          </a:xfrm>
          <a:prstGeom prst="flowChartDocument">
            <a:avLst/>
          </a:prstGeom>
          <a:solidFill>
            <a:schemeClr val="accent1">
              <a:lumMod val="40000"/>
              <a:lumOff val="60000"/>
            </a:schemeClr>
          </a:solidFill>
          <a:ln w="12700" cap="flat" cmpd="sng" algn="ctr">
            <a:solidFill>
              <a:schemeClr val="accent1">
                <a:lumMod val="5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eaLnBrk="0" fontAlgn="base" hangingPunct="0">
              <a:spcBef>
                <a:spcPct val="0"/>
              </a:spcBef>
              <a:spcAft>
                <a:spcPct val="0"/>
              </a:spcAft>
            </a:pPr>
            <a:r>
              <a:rPr lang="en-US" sz="1200" b="1" dirty="0">
                <a:latin typeface="Lucida Sans" pitchFamily="-106" charset="0"/>
                <a:ea typeface="ＭＳ Ｐゴシック" pitchFamily="-106" charset="-128"/>
                <a:cs typeface="ＭＳ Ｐゴシック" pitchFamily="-106" charset="-128"/>
              </a:rPr>
              <a:t>Metadata: </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Content-Type: text/html</a:t>
            </a:r>
          </a:p>
          <a:p>
            <a:pPr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a:p>
            <a:pPr eaLnBrk="0" fontAlgn="base" hangingPunct="0">
              <a:spcBef>
                <a:spcPct val="0"/>
              </a:spcBef>
              <a:spcAft>
                <a:spcPct val="0"/>
              </a:spcAft>
            </a:pPr>
            <a:r>
              <a:rPr lang="en-US" sz="1200" b="1" dirty="0">
                <a:latin typeface="Lucida Sans" pitchFamily="-106" charset="0"/>
                <a:ea typeface="ＭＳ Ｐゴシック" pitchFamily="-106" charset="-128"/>
                <a:cs typeface="ＭＳ Ｐゴシック" pitchFamily="-106" charset="-128"/>
              </a:rPr>
              <a:t>Data:</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&lt;html&gt;</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&lt;head&gt;</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&lt;title&gt;BBC Weather – Southampton&lt;/title&gt;</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&lt;/html&gt;</a:t>
            </a:r>
          </a:p>
        </p:txBody>
      </p:sp>
      <p:sp>
        <p:nvSpPr>
          <p:cNvPr id="11" name="TextBox 10"/>
          <p:cNvSpPr txBox="1"/>
          <p:nvPr/>
        </p:nvSpPr>
        <p:spPr>
          <a:xfrm>
            <a:off x="6491908" y="3696983"/>
            <a:ext cx="1867819" cy="369332"/>
          </a:xfrm>
          <a:prstGeom prst="rect">
            <a:avLst/>
          </a:prstGeom>
          <a:noFill/>
        </p:spPr>
        <p:txBody>
          <a:bodyPr wrap="none" rtlCol="0">
            <a:spAutoFit/>
          </a:bodyPr>
          <a:lstStyle/>
          <a:p>
            <a:r>
              <a:rPr lang="en-US" dirty="0"/>
              <a:t>Representation</a:t>
            </a:r>
          </a:p>
        </p:txBody>
      </p:sp>
      <p:sp>
        <p:nvSpPr>
          <p:cNvPr id="12" name="Left Arrow 11"/>
          <p:cNvSpPr/>
          <p:nvPr/>
        </p:nvSpPr>
        <p:spPr bwMode="auto">
          <a:xfrm rot="1603421">
            <a:off x="5673224" y="4474692"/>
            <a:ext cx="245474" cy="458539"/>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p:txBody>
      </p:sp>
      <p:sp>
        <p:nvSpPr>
          <p:cNvPr id="13" name="TextBox 12"/>
          <p:cNvSpPr txBox="1"/>
          <p:nvPr/>
        </p:nvSpPr>
        <p:spPr>
          <a:xfrm rot="1612783">
            <a:off x="5415967" y="4205103"/>
            <a:ext cx="1104790" cy="307777"/>
          </a:xfrm>
          <a:prstGeom prst="rect">
            <a:avLst/>
          </a:prstGeom>
          <a:noFill/>
        </p:spPr>
        <p:txBody>
          <a:bodyPr wrap="none" rtlCol="0">
            <a:spAutoFit/>
          </a:bodyPr>
          <a:lstStyle/>
          <a:p>
            <a:r>
              <a:rPr lang="en-US" sz="1400" dirty="0"/>
              <a:t>represents</a:t>
            </a:r>
          </a:p>
        </p:txBody>
      </p:sp>
      <p:sp>
        <p:nvSpPr>
          <p:cNvPr id="14" name="Left Arrow 13"/>
          <p:cNvSpPr/>
          <p:nvPr/>
        </p:nvSpPr>
        <p:spPr bwMode="auto">
          <a:xfrm rot="16200000">
            <a:off x="7512820" y="2865143"/>
            <a:ext cx="245474" cy="458539"/>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p:txBody>
      </p:sp>
      <p:sp>
        <p:nvSpPr>
          <p:cNvPr id="16" name="TextBox 15"/>
          <p:cNvSpPr txBox="1"/>
          <p:nvPr/>
        </p:nvSpPr>
        <p:spPr>
          <a:xfrm>
            <a:off x="7776214" y="2888589"/>
            <a:ext cx="2045753" cy="307777"/>
          </a:xfrm>
          <a:prstGeom prst="rect">
            <a:avLst/>
          </a:prstGeom>
          <a:noFill/>
        </p:spPr>
        <p:txBody>
          <a:bodyPr wrap="none" rtlCol="0">
            <a:spAutoFit/>
          </a:bodyPr>
          <a:lstStyle/>
          <a:p>
            <a:r>
              <a:rPr lang="en-US" sz="1400" dirty="0"/>
              <a:t>yields on dereference</a:t>
            </a:r>
          </a:p>
        </p:txBody>
      </p:sp>
    </p:spTree>
    <p:extLst>
      <p:ext uri="{BB962C8B-B14F-4D97-AF65-F5344CB8AC3E}">
        <p14:creationId xmlns:p14="http://schemas.microsoft.com/office/powerpoint/2010/main" val="1317393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resource?</a:t>
            </a:r>
          </a:p>
        </p:txBody>
      </p:sp>
      <p:sp>
        <p:nvSpPr>
          <p:cNvPr id="3" name="Slide Number Placeholder 2"/>
          <p:cNvSpPr>
            <a:spLocks noGrp="1"/>
          </p:cNvSpPr>
          <p:nvPr>
            <p:ph type="sldNum" sz="quarter" idx="12"/>
          </p:nvPr>
        </p:nvSpPr>
        <p:spPr/>
        <p:txBody>
          <a:bodyPr/>
          <a:lstStyle/>
          <a:p>
            <a:fld id="{03AC6681-E0FD-2C4C-B392-04A572FD2AAE}" type="slidenum">
              <a:rPr lang="en-US" smtClean="0"/>
              <a:pPr/>
              <a:t>4</a:t>
            </a:fld>
            <a:endParaRPr lang="en-US" dirty="0"/>
          </a:p>
        </p:txBody>
      </p:sp>
      <p:sp>
        <p:nvSpPr>
          <p:cNvPr id="4" name="Content Placeholder 3"/>
          <p:cNvSpPr>
            <a:spLocks noGrp="1"/>
          </p:cNvSpPr>
          <p:nvPr>
            <p:ph sz="quarter" idx="13"/>
          </p:nvPr>
        </p:nvSpPr>
        <p:spPr/>
        <p:txBody>
          <a:bodyPr/>
          <a:lstStyle/>
          <a:p>
            <a:pPr marL="0" indent="0">
              <a:buNone/>
            </a:pPr>
            <a:r>
              <a:rPr lang="en-US" dirty="0"/>
              <a:t>“Familiar examples [of resources] include an electronic document, an image, a source of information with a consistent purpose (e.g., ‘today's weather report for Los Angeles’), a service (e.g., an HTTP-to-SMS gateway), and a collection of other resources. A resource is not necessarily accessible via the Internet; e.g., human beings, corporations, and bound books in a library can also be resources. Likewise, abstract concepts can be resources, such as the operators and operands of a mathematical equation, the types of a relationship (e.g., ‘parent’ or ‘employee’), or numeric values (e.g., zero, one, and infinity).”</a:t>
            </a:r>
          </a:p>
        </p:txBody>
      </p:sp>
      <p:sp>
        <p:nvSpPr>
          <p:cNvPr id="10" name="Text Placeholder 9">
            <a:extLst>
              <a:ext uri="{FF2B5EF4-FFF2-40B4-BE49-F238E27FC236}">
                <a16:creationId xmlns:a16="http://schemas.microsoft.com/office/drawing/2014/main" id="{A09BB9A9-A4AF-524E-97EB-1DBB6E8CF78C}"/>
              </a:ext>
            </a:extLst>
          </p:cNvPr>
          <p:cNvSpPr>
            <a:spLocks noGrp="1"/>
          </p:cNvSpPr>
          <p:nvPr>
            <p:ph type="body" sz="quarter" idx="15"/>
          </p:nvPr>
        </p:nvSpPr>
        <p:spPr/>
        <p:txBody>
          <a:bodyPr/>
          <a:lstStyle/>
          <a:p>
            <a:r>
              <a:rPr lang="en-GB" dirty="0"/>
              <a:t>Berners-Lee, T. et al (2005) </a:t>
            </a:r>
            <a:r>
              <a:rPr lang="en-GB" i="1" dirty="0"/>
              <a:t>Uniform Resource Identifier (URI): Generic Syntax</a:t>
            </a:r>
            <a:r>
              <a:rPr lang="en-GB" dirty="0"/>
              <a:t>. RFC3986.</a:t>
            </a:r>
          </a:p>
        </p:txBody>
      </p:sp>
    </p:spTree>
    <p:extLst>
      <p:ext uri="{BB962C8B-B14F-4D97-AF65-F5344CB8AC3E}">
        <p14:creationId xmlns:p14="http://schemas.microsoft.com/office/powerpoint/2010/main" val="70883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Slide Number Placeholder 2"/>
          <p:cNvSpPr>
            <a:spLocks noGrp="1"/>
          </p:cNvSpPr>
          <p:nvPr>
            <p:ph type="sldNum" sz="quarter" idx="12"/>
          </p:nvPr>
        </p:nvSpPr>
        <p:spPr/>
        <p:txBody>
          <a:bodyPr/>
          <a:lstStyle/>
          <a:p>
            <a:fld id="{03AC6681-E0FD-2C4C-B392-04A572FD2AAE}" type="slidenum">
              <a:rPr lang="en-US" smtClean="0"/>
              <a:pPr/>
              <a:t>40</a:t>
            </a:fld>
            <a:endParaRPr lang="en-US" dirty="0"/>
          </a:p>
        </p:txBody>
      </p:sp>
      <p:sp>
        <p:nvSpPr>
          <p:cNvPr id="4" name="Content Placeholder 3"/>
          <p:cNvSpPr>
            <a:spLocks noGrp="1"/>
          </p:cNvSpPr>
          <p:nvPr>
            <p:ph sz="quarter" idx="13"/>
          </p:nvPr>
        </p:nvSpPr>
        <p:spPr/>
        <p:txBody>
          <a:bodyPr>
            <a:normAutofit/>
          </a:bodyPr>
          <a:lstStyle/>
          <a:p>
            <a:pPr marL="0" indent="0">
              <a:buNone/>
            </a:pPr>
            <a:r>
              <a:rPr lang="en-US" dirty="0"/>
              <a:t>The Web Architecture has three parts:</a:t>
            </a:r>
          </a:p>
          <a:p>
            <a:pPr lvl="1"/>
            <a:r>
              <a:rPr lang="en-US" dirty="0"/>
              <a:t>Identification (URIs)</a:t>
            </a:r>
          </a:p>
          <a:p>
            <a:pPr lvl="1"/>
            <a:r>
              <a:rPr lang="en-US" dirty="0"/>
              <a:t>Representation (formats: HTML, XML, PNG, </a:t>
            </a:r>
            <a:r>
              <a:rPr lang="en-US" dirty="0" err="1"/>
              <a:t>etc</a:t>
            </a:r>
            <a:r>
              <a:rPr lang="en-US" dirty="0"/>
              <a:t>)</a:t>
            </a:r>
          </a:p>
          <a:p>
            <a:pPr lvl="1"/>
            <a:r>
              <a:rPr lang="en-US" dirty="0"/>
              <a:t>Interaction (protocols: HTTP)</a:t>
            </a:r>
          </a:p>
          <a:p>
            <a:pPr marL="0" indent="0">
              <a:buNone/>
            </a:pPr>
            <a:endParaRPr lang="en-US" dirty="0"/>
          </a:p>
        </p:txBody>
      </p:sp>
      <p:sp>
        <p:nvSpPr>
          <p:cNvPr id="6" name="Text Placeholder 5">
            <a:extLst>
              <a:ext uri="{FF2B5EF4-FFF2-40B4-BE49-F238E27FC236}">
                <a16:creationId xmlns:a16="http://schemas.microsoft.com/office/drawing/2014/main" id="{0CB53F72-FF8A-B543-AED7-ED4829A6D56D}"/>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20986091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Further Reading</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41</a:t>
            </a:fld>
            <a:endParaRPr lang="en-US" dirty="0"/>
          </a:p>
        </p:txBody>
      </p:sp>
      <p:sp>
        <p:nvSpPr>
          <p:cNvPr id="4" name="Content Placeholder 3"/>
          <p:cNvSpPr>
            <a:spLocks noGrp="1"/>
          </p:cNvSpPr>
          <p:nvPr>
            <p:ph sz="quarter" idx="13"/>
          </p:nvPr>
        </p:nvSpPr>
        <p:spPr/>
        <p:txBody>
          <a:bodyPr>
            <a:normAutofit/>
          </a:bodyPr>
          <a:lstStyle/>
          <a:p>
            <a:pPr marL="0" indent="0">
              <a:buNone/>
            </a:pPr>
            <a:r>
              <a:rPr lang="en-US" dirty="0"/>
              <a:t>Architecture of the World Wide Web, Volume One</a:t>
            </a:r>
          </a:p>
          <a:p>
            <a:pPr marL="360000" lvl="1" indent="0">
              <a:buNone/>
            </a:pPr>
            <a:r>
              <a:rPr lang="en-US" dirty="0"/>
              <a:t>http://www.w3.org/TR/</a:t>
            </a:r>
            <a:r>
              <a:rPr lang="en-US" dirty="0" err="1"/>
              <a:t>webarch</a:t>
            </a:r>
            <a:r>
              <a:rPr lang="en-US" dirty="0"/>
              <a:t>/</a:t>
            </a:r>
          </a:p>
          <a:p>
            <a:pPr marL="0" indent="0">
              <a:buNone/>
            </a:pPr>
            <a:r>
              <a:rPr lang="en-US" dirty="0"/>
              <a:t>Architectural Styles and the Design of Network-based Software Architectures, Chapter 4</a:t>
            </a:r>
          </a:p>
          <a:p>
            <a:pPr marL="360000" lvl="1" indent="0">
              <a:buNone/>
            </a:pPr>
            <a:r>
              <a:rPr lang="en-US" dirty="0"/>
              <a:t>http://</a:t>
            </a:r>
            <a:r>
              <a:rPr lang="en-US" dirty="0" err="1"/>
              <a:t>www.ics.uci.edu</a:t>
            </a:r>
            <a:r>
              <a:rPr lang="en-US" dirty="0"/>
              <a:t>/~fielding/pubs/dissertation/</a:t>
            </a:r>
            <a:r>
              <a:rPr lang="en-US" dirty="0" err="1"/>
              <a:t>top.htm</a:t>
            </a:r>
            <a:endParaRPr lang="en-US" dirty="0"/>
          </a:p>
        </p:txBody>
      </p:sp>
      <p:sp>
        <p:nvSpPr>
          <p:cNvPr id="6" name="Text Placeholder 5">
            <a:extLst>
              <a:ext uri="{FF2B5EF4-FFF2-40B4-BE49-F238E27FC236}">
                <a16:creationId xmlns:a16="http://schemas.microsoft.com/office/drawing/2014/main" id="{D226E853-0173-3041-AACB-728D1442A19E}"/>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5412117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Next Lecture: HTTP</a:t>
            </a:r>
          </a:p>
        </p:txBody>
      </p:sp>
    </p:spTree>
    <p:extLst>
      <p:ext uri="{BB962C8B-B14F-4D97-AF65-F5344CB8AC3E}">
        <p14:creationId xmlns:p14="http://schemas.microsoft.com/office/powerpoint/2010/main" val="1142425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a:t>
            </a:r>
          </a:p>
        </p:txBody>
      </p:sp>
      <p:sp>
        <p:nvSpPr>
          <p:cNvPr id="3" name="Slide Number Placeholder 2"/>
          <p:cNvSpPr>
            <a:spLocks noGrp="1"/>
          </p:cNvSpPr>
          <p:nvPr>
            <p:ph type="sldNum" sz="quarter" idx="12"/>
          </p:nvPr>
        </p:nvSpPr>
        <p:spPr/>
        <p:txBody>
          <a:bodyPr/>
          <a:lstStyle/>
          <a:p>
            <a:fld id="{03AC6681-E0FD-2C4C-B392-04A572FD2AAE}" type="slidenum">
              <a:rPr lang="en-US" smtClean="0"/>
              <a:pPr/>
              <a:t>5</a:t>
            </a:fld>
            <a:endParaRPr lang="en-US" dirty="0"/>
          </a:p>
        </p:txBody>
      </p:sp>
      <p:sp>
        <p:nvSpPr>
          <p:cNvPr id="9" name="Text Placeholder 8">
            <a:extLst>
              <a:ext uri="{FF2B5EF4-FFF2-40B4-BE49-F238E27FC236}">
                <a16:creationId xmlns:a16="http://schemas.microsoft.com/office/drawing/2014/main" id="{3E920E8B-8D01-0640-B71F-00BAFECA12A5}"/>
              </a:ext>
            </a:extLst>
          </p:cNvPr>
          <p:cNvSpPr>
            <a:spLocks noGrp="1"/>
          </p:cNvSpPr>
          <p:nvPr>
            <p:ph type="body" sz="quarter" idx="15"/>
          </p:nvPr>
        </p:nvSpPr>
        <p:spPr/>
        <p:txBody>
          <a:bodyPr/>
          <a:lstStyle/>
          <a:p>
            <a:endParaRPr lang="en-GB"/>
          </a:p>
        </p:txBody>
      </p:sp>
      <p:sp>
        <p:nvSpPr>
          <p:cNvPr id="6" name="Cloud 5"/>
          <p:cNvSpPr/>
          <p:nvPr/>
        </p:nvSpPr>
        <p:spPr bwMode="auto">
          <a:xfrm>
            <a:off x="2856261" y="3196366"/>
            <a:ext cx="2504447" cy="1233003"/>
          </a:xfrm>
          <a:prstGeom prst="cloud">
            <a:avLst/>
          </a:prstGeom>
          <a:solidFill>
            <a:schemeClr val="bg1">
              <a:lumMod val="75000"/>
            </a:schemeClr>
          </a:solid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noAutofit/>
          </a:bodyPr>
          <a:lstStyle/>
          <a:p>
            <a:pPr algn="ct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today’s BBC weather forecast for Southampton</a:t>
            </a:r>
          </a:p>
        </p:txBody>
      </p:sp>
      <p:sp>
        <p:nvSpPr>
          <p:cNvPr id="7" name="TextBox 6"/>
          <p:cNvSpPr txBox="1"/>
          <p:nvPr/>
        </p:nvSpPr>
        <p:spPr>
          <a:xfrm>
            <a:off x="2829914" y="2836304"/>
            <a:ext cx="1200970" cy="369332"/>
          </a:xfrm>
          <a:prstGeom prst="rect">
            <a:avLst/>
          </a:prstGeom>
          <a:noFill/>
        </p:spPr>
        <p:txBody>
          <a:bodyPr wrap="none" rtlCol="0">
            <a:spAutoFit/>
          </a:bodyPr>
          <a:lstStyle/>
          <a:p>
            <a:r>
              <a:rPr lang="en-US" dirty="0"/>
              <a:t>Resource</a:t>
            </a:r>
          </a:p>
        </p:txBody>
      </p:sp>
    </p:spTree>
    <p:extLst>
      <p:ext uri="{BB962C8B-B14F-4D97-AF65-F5344CB8AC3E}">
        <p14:creationId xmlns:p14="http://schemas.microsoft.com/office/powerpoint/2010/main" val="3048042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Architectural Bases of the Web</a:t>
            </a:r>
          </a:p>
        </p:txBody>
      </p:sp>
      <p:sp>
        <p:nvSpPr>
          <p:cNvPr id="3" name="Slide Number Placeholder 2"/>
          <p:cNvSpPr>
            <a:spLocks noGrp="1"/>
          </p:cNvSpPr>
          <p:nvPr>
            <p:ph type="sldNum" sz="quarter" idx="12"/>
          </p:nvPr>
        </p:nvSpPr>
        <p:spPr/>
        <p:txBody>
          <a:bodyPr/>
          <a:lstStyle/>
          <a:p>
            <a:fld id="{03AC6681-E0FD-2C4C-B392-04A572FD2AAE}" type="slidenum">
              <a:rPr lang="en-US" smtClean="0"/>
              <a:pPr/>
              <a:t>6</a:t>
            </a:fld>
            <a:endParaRPr lang="en-US" dirty="0"/>
          </a:p>
        </p:txBody>
      </p:sp>
      <p:sp>
        <p:nvSpPr>
          <p:cNvPr id="4" name="Content Placeholder 3"/>
          <p:cNvSpPr>
            <a:spLocks noGrp="1"/>
          </p:cNvSpPr>
          <p:nvPr>
            <p:ph sz="quarter" idx="13"/>
          </p:nvPr>
        </p:nvSpPr>
        <p:spPr/>
        <p:txBody>
          <a:bodyPr>
            <a:normAutofit/>
          </a:bodyPr>
          <a:lstStyle/>
          <a:p>
            <a:pPr marL="0" indent="0">
              <a:buNone/>
            </a:pPr>
            <a:r>
              <a:rPr lang="en-US" dirty="0"/>
              <a:t>The notion of a resource is central to the architecture of the Web</a:t>
            </a:r>
          </a:p>
          <a:p>
            <a:pPr marL="0" indent="0">
              <a:buNone/>
            </a:pPr>
            <a:endParaRPr lang="en-US" dirty="0"/>
          </a:p>
          <a:p>
            <a:pPr marL="0" indent="0">
              <a:buNone/>
            </a:pPr>
            <a:r>
              <a:rPr lang="en-US" dirty="0"/>
              <a:t>We need to be able to:</a:t>
            </a:r>
          </a:p>
          <a:p>
            <a:pPr lvl="1"/>
            <a:r>
              <a:rPr lang="en-US" i="1" dirty="0"/>
              <a:t>identify</a:t>
            </a:r>
            <a:r>
              <a:rPr lang="en-US" dirty="0"/>
              <a:t> them</a:t>
            </a:r>
          </a:p>
          <a:p>
            <a:pPr lvl="1"/>
            <a:r>
              <a:rPr lang="en-US" i="1" dirty="0"/>
              <a:t>represent</a:t>
            </a:r>
            <a:r>
              <a:rPr lang="en-US" dirty="0"/>
              <a:t> them</a:t>
            </a:r>
          </a:p>
          <a:p>
            <a:pPr lvl="1"/>
            <a:r>
              <a:rPr lang="en-US" i="1" dirty="0"/>
              <a:t>interact</a:t>
            </a:r>
            <a:r>
              <a:rPr lang="en-US" dirty="0"/>
              <a:t> with them</a:t>
            </a:r>
          </a:p>
        </p:txBody>
      </p:sp>
      <p:sp>
        <p:nvSpPr>
          <p:cNvPr id="6" name="Text Placeholder 5">
            <a:extLst>
              <a:ext uri="{FF2B5EF4-FFF2-40B4-BE49-F238E27FC236}">
                <a16:creationId xmlns:a16="http://schemas.microsoft.com/office/drawing/2014/main" id="{6B8F14A0-9794-274D-918A-68C1C21C61D7}"/>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338031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Identification</a:t>
            </a:r>
          </a:p>
        </p:txBody>
      </p:sp>
    </p:spTree>
    <p:extLst>
      <p:ext uri="{BB962C8B-B14F-4D97-AF65-F5344CB8AC3E}">
        <p14:creationId xmlns:p14="http://schemas.microsoft.com/office/powerpoint/2010/main" val="3669143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Uniform Resource Identifiers</a:t>
            </a:r>
          </a:p>
        </p:txBody>
      </p:sp>
      <p:sp>
        <p:nvSpPr>
          <p:cNvPr id="5" name="Slide Number Placeholder 4"/>
          <p:cNvSpPr>
            <a:spLocks noGrp="1"/>
          </p:cNvSpPr>
          <p:nvPr>
            <p:ph type="sldNum" sz="quarter" idx="12"/>
          </p:nvPr>
        </p:nvSpPr>
        <p:spPr/>
        <p:txBody>
          <a:bodyPr/>
          <a:lstStyle/>
          <a:p>
            <a:fld id="{03AC6681-E0FD-2C4C-B392-04A572FD2AAE}" type="slidenum">
              <a:rPr lang="en-US" smtClean="0"/>
              <a:pPr/>
              <a:t>8</a:t>
            </a:fld>
            <a:endParaRPr lang="en-US"/>
          </a:p>
        </p:txBody>
      </p:sp>
      <p:sp>
        <p:nvSpPr>
          <p:cNvPr id="6" name="Content Placeholder 5"/>
          <p:cNvSpPr>
            <a:spLocks noGrp="1"/>
          </p:cNvSpPr>
          <p:nvPr>
            <p:ph sz="quarter" idx="13"/>
          </p:nvPr>
        </p:nvSpPr>
        <p:spPr/>
        <p:txBody>
          <a:bodyPr>
            <a:normAutofit/>
          </a:bodyPr>
          <a:lstStyle/>
          <a:p>
            <a:pPr marL="0" indent="0">
              <a:buNone/>
            </a:pPr>
            <a:r>
              <a:rPr lang="en-US" dirty="0"/>
              <a:t>A “compact string of characters for identifying an abstract or physical resource”</a:t>
            </a:r>
          </a:p>
          <a:p>
            <a:pPr marL="0" indent="0">
              <a:buNone/>
            </a:pPr>
            <a:endParaRPr lang="en-US" dirty="0"/>
          </a:p>
          <a:p>
            <a:pPr marL="0" indent="0">
              <a:buNone/>
            </a:pPr>
            <a:r>
              <a:rPr lang="en-US" dirty="0"/>
              <a:t>Example:</a:t>
            </a:r>
          </a:p>
          <a:p>
            <a:pPr marL="0" indent="0">
              <a:buNone/>
            </a:pPr>
            <a:r>
              <a:rPr lang="en-US" dirty="0">
                <a:latin typeface="Lucida Console" panose="020B0609040504020204" pitchFamily="49" charset="0"/>
              </a:rPr>
              <a:t>http://</a:t>
            </a:r>
            <a:r>
              <a:rPr lang="en-US" dirty="0" err="1">
                <a:latin typeface="Lucida Console" panose="020B0609040504020204" pitchFamily="49" charset="0"/>
              </a:rPr>
              <a:t>www.ecs.soton.ac.uk</a:t>
            </a:r>
            <a:r>
              <a:rPr lang="en-US" dirty="0">
                <a:latin typeface="Lucida Console" panose="020B0609040504020204" pitchFamily="49" charset="0"/>
              </a:rPr>
              <a:t>/</a:t>
            </a:r>
          </a:p>
          <a:p>
            <a:pPr marL="0" indent="0">
              <a:buNone/>
            </a:pPr>
            <a:endParaRPr lang="en-US" dirty="0"/>
          </a:p>
          <a:p>
            <a:pPr marL="0" indent="0">
              <a:buNone/>
            </a:pPr>
            <a:r>
              <a:rPr lang="en-US" dirty="0"/>
              <a:t>General syntax:</a:t>
            </a:r>
          </a:p>
          <a:p>
            <a:pPr marL="0" indent="0">
              <a:buNone/>
            </a:pPr>
            <a:r>
              <a:rPr lang="en-US" i="1" dirty="0">
                <a:latin typeface="Lucida Console" panose="020B0609040504020204" pitchFamily="49" charset="0"/>
              </a:rPr>
              <a:t>&lt;scheme&gt;</a:t>
            </a:r>
            <a:r>
              <a:rPr lang="en-US" dirty="0">
                <a:latin typeface="Lucida Console" panose="020B0609040504020204" pitchFamily="49" charset="0"/>
              </a:rPr>
              <a:t>:</a:t>
            </a:r>
            <a:r>
              <a:rPr lang="en-US" i="1" dirty="0">
                <a:latin typeface="Lucida Console" panose="020B0609040504020204" pitchFamily="49" charset="0"/>
              </a:rPr>
              <a:t>&lt;hierarchical part&gt;</a:t>
            </a:r>
            <a:r>
              <a:rPr lang="en-US" dirty="0">
                <a:latin typeface="Lucida Console" panose="020B0609040504020204" pitchFamily="49" charset="0"/>
              </a:rPr>
              <a:t>?</a:t>
            </a:r>
            <a:r>
              <a:rPr lang="en-US" i="1" dirty="0">
                <a:latin typeface="Lucida Console" panose="020B0609040504020204" pitchFamily="49" charset="0"/>
              </a:rPr>
              <a:t>&lt;query&gt;</a:t>
            </a:r>
            <a:r>
              <a:rPr lang="en-US" dirty="0">
                <a:latin typeface="Lucida Console" panose="020B0609040504020204" pitchFamily="49" charset="0"/>
              </a:rPr>
              <a:t>#</a:t>
            </a:r>
            <a:r>
              <a:rPr lang="en-US" i="1" dirty="0">
                <a:latin typeface="Lucida Console" panose="020B0609040504020204" pitchFamily="49" charset="0"/>
              </a:rPr>
              <a:t>&lt;fragment&gt;</a:t>
            </a:r>
          </a:p>
        </p:txBody>
      </p:sp>
      <p:sp>
        <p:nvSpPr>
          <p:cNvPr id="3" name="Text Placeholder 2">
            <a:extLst>
              <a:ext uri="{FF2B5EF4-FFF2-40B4-BE49-F238E27FC236}">
                <a16:creationId xmlns:a16="http://schemas.microsoft.com/office/drawing/2014/main" id="{6E607493-C4E6-D144-B6E8-A7DBA5708D67}"/>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685200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a:t>
            </a:r>
          </a:p>
        </p:txBody>
      </p:sp>
      <p:sp>
        <p:nvSpPr>
          <p:cNvPr id="3" name="Slide Number Placeholder 2"/>
          <p:cNvSpPr>
            <a:spLocks noGrp="1"/>
          </p:cNvSpPr>
          <p:nvPr>
            <p:ph type="sldNum" sz="quarter" idx="12"/>
          </p:nvPr>
        </p:nvSpPr>
        <p:spPr/>
        <p:txBody>
          <a:bodyPr/>
          <a:lstStyle/>
          <a:p>
            <a:fld id="{03AC6681-E0FD-2C4C-B392-04A572FD2AAE}" type="slidenum">
              <a:rPr lang="en-US" smtClean="0"/>
              <a:pPr/>
              <a:t>9</a:t>
            </a:fld>
            <a:endParaRPr lang="en-US" dirty="0"/>
          </a:p>
        </p:txBody>
      </p:sp>
      <p:sp>
        <p:nvSpPr>
          <p:cNvPr id="13" name="Text Placeholder 12">
            <a:extLst>
              <a:ext uri="{FF2B5EF4-FFF2-40B4-BE49-F238E27FC236}">
                <a16:creationId xmlns:a16="http://schemas.microsoft.com/office/drawing/2014/main" id="{4AC1847A-B1F1-4343-98E8-E46AF5690E5A}"/>
              </a:ext>
            </a:extLst>
          </p:cNvPr>
          <p:cNvSpPr>
            <a:spLocks noGrp="1"/>
          </p:cNvSpPr>
          <p:nvPr>
            <p:ph type="body" sz="quarter" idx="15"/>
          </p:nvPr>
        </p:nvSpPr>
        <p:spPr/>
        <p:txBody>
          <a:bodyPr/>
          <a:lstStyle/>
          <a:p>
            <a:endParaRPr lang="en-GB"/>
          </a:p>
        </p:txBody>
      </p:sp>
      <p:sp>
        <p:nvSpPr>
          <p:cNvPr id="6" name="Cloud 5"/>
          <p:cNvSpPr/>
          <p:nvPr/>
        </p:nvSpPr>
        <p:spPr bwMode="auto">
          <a:xfrm>
            <a:off x="2856261" y="3196366"/>
            <a:ext cx="2504447" cy="1233003"/>
          </a:xfrm>
          <a:prstGeom prst="cloud">
            <a:avLst/>
          </a:prstGeom>
          <a:solidFill>
            <a:schemeClr val="bg1">
              <a:lumMod val="75000"/>
            </a:schemeClr>
          </a:solid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noAutofit/>
          </a:bodyPr>
          <a:lstStyle/>
          <a:p>
            <a:pPr algn="ct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today’s BBC weather forecast for Southampton</a:t>
            </a:r>
          </a:p>
        </p:txBody>
      </p:sp>
      <p:sp>
        <p:nvSpPr>
          <p:cNvPr id="7" name="TextBox 6"/>
          <p:cNvSpPr txBox="1"/>
          <p:nvPr/>
        </p:nvSpPr>
        <p:spPr>
          <a:xfrm>
            <a:off x="2829914" y="2836304"/>
            <a:ext cx="1200970" cy="369332"/>
          </a:xfrm>
          <a:prstGeom prst="rect">
            <a:avLst/>
          </a:prstGeom>
          <a:noFill/>
        </p:spPr>
        <p:txBody>
          <a:bodyPr wrap="none" rtlCol="0">
            <a:spAutoFit/>
          </a:bodyPr>
          <a:lstStyle/>
          <a:p>
            <a:r>
              <a:rPr lang="en-US" dirty="0"/>
              <a:t>Resource</a:t>
            </a:r>
          </a:p>
        </p:txBody>
      </p:sp>
      <p:sp>
        <p:nvSpPr>
          <p:cNvPr id="2" name="TextBox 1"/>
          <p:cNvSpPr txBox="1"/>
          <p:nvPr/>
        </p:nvSpPr>
        <p:spPr>
          <a:xfrm>
            <a:off x="6491908" y="2093143"/>
            <a:ext cx="2828043" cy="276999"/>
          </a:xfrm>
          <a:prstGeom prst="rect">
            <a:avLst/>
          </a:prstGeom>
          <a:noFill/>
        </p:spPr>
        <p:txBody>
          <a:bodyPr wrap="none" rtlCol="0">
            <a:spAutoFit/>
          </a:bodyPr>
          <a:lstStyle/>
          <a:p>
            <a:r>
              <a:rPr lang="en-US" sz="1200" dirty="0">
                <a:latin typeface="Lucida  "/>
                <a:cs typeface="Lucida  "/>
              </a:rPr>
              <a:t>http://</a:t>
            </a:r>
            <a:r>
              <a:rPr lang="en-US" sz="1200" dirty="0" err="1">
                <a:latin typeface="Lucida  "/>
                <a:cs typeface="Lucida  "/>
              </a:rPr>
              <a:t>www.bbc.co.uk</a:t>
            </a:r>
            <a:r>
              <a:rPr lang="en-US" sz="1200" dirty="0">
                <a:latin typeface="Lucida  "/>
                <a:cs typeface="Lucida  "/>
              </a:rPr>
              <a:t>/weather/2637487</a:t>
            </a:r>
          </a:p>
        </p:txBody>
      </p:sp>
      <p:sp>
        <p:nvSpPr>
          <p:cNvPr id="4" name="TextBox 3"/>
          <p:cNvSpPr txBox="1"/>
          <p:nvPr/>
        </p:nvSpPr>
        <p:spPr>
          <a:xfrm>
            <a:off x="6491908" y="1752032"/>
            <a:ext cx="556563" cy="369332"/>
          </a:xfrm>
          <a:prstGeom prst="rect">
            <a:avLst/>
          </a:prstGeom>
          <a:noFill/>
        </p:spPr>
        <p:txBody>
          <a:bodyPr wrap="none" rtlCol="0">
            <a:spAutoFit/>
          </a:bodyPr>
          <a:lstStyle/>
          <a:p>
            <a:r>
              <a:rPr lang="en-US" dirty="0"/>
              <a:t>URI</a:t>
            </a:r>
          </a:p>
        </p:txBody>
      </p:sp>
      <p:sp>
        <p:nvSpPr>
          <p:cNvPr id="8" name="Left Arrow 7"/>
          <p:cNvSpPr/>
          <p:nvPr/>
        </p:nvSpPr>
        <p:spPr bwMode="auto">
          <a:xfrm rot="19939971">
            <a:off x="5672158" y="2421476"/>
            <a:ext cx="245474" cy="458539"/>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9" name="TextBox 8"/>
          <p:cNvSpPr txBox="1"/>
          <p:nvPr/>
        </p:nvSpPr>
        <p:spPr>
          <a:xfrm rot="20019355">
            <a:off x="5265179" y="2144849"/>
            <a:ext cx="986167" cy="307777"/>
          </a:xfrm>
          <a:prstGeom prst="rect">
            <a:avLst/>
          </a:prstGeom>
          <a:noFill/>
        </p:spPr>
        <p:txBody>
          <a:bodyPr wrap="none" rtlCol="0">
            <a:spAutoFit/>
          </a:bodyPr>
          <a:lstStyle/>
          <a:p>
            <a:r>
              <a:rPr lang="en-US" sz="1400" dirty="0"/>
              <a:t>identifies</a:t>
            </a:r>
          </a:p>
        </p:txBody>
      </p:sp>
    </p:spTree>
    <p:extLst>
      <p:ext uri="{BB962C8B-B14F-4D97-AF65-F5344CB8AC3E}">
        <p14:creationId xmlns:p14="http://schemas.microsoft.com/office/powerpoint/2010/main" val="3829836559"/>
      </p:ext>
    </p:extLst>
  </p:cSld>
  <p:clrMapOvr>
    <a:masterClrMapping/>
  </p:clrMapOvr>
</p:sld>
</file>

<file path=ppt/theme/theme1.xml><?xml version="1.0" encoding="utf-8"?>
<a:theme xmlns:a="http://schemas.openxmlformats.org/drawingml/2006/main" name="Plain">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FAC440A0-E155-B946-914F-5936431B4EB9}"/>
    </a:ext>
  </a:extLst>
</a:theme>
</file>

<file path=ppt/theme/theme2.xml><?xml version="1.0" encoding="utf-8"?>
<a:theme xmlns:a="http://schemas.openxmlformats.org/drawingml/2006/main" name="Marine 1">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0D93C95F-2DC1-2A4E-B142-7D61E6CC609A}"/>
    </a:ext>
  </a:extLst>
</a:theme>
</file>

<file path=ppt/theme/theme3.xml><?xml version="1.0" encoding="utf-8"?>
<a:theme xmlns:a="http://schemas.openxmlformats.org/drawingml/2006/main" name="Marine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967CC3BD-E74E-9B48-A70B-8F2C1FC0168D}"/>
    </a:ext>
  </a:extLst>
</a:theme>
</file>

<file path=ppt/theme/theme4.xml><?xml version="1.0" encoding="utf-8"?>
<a:theme xmlns:a="http://schemas.openxmlformats.org/drawingml/2006/main" name="Marine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E63C4AFA-5CDD-0448-9752-1553B0FA9E54}"/>
    </a:ext>
  </a:extLst>
</a:theme>
</file>

<file path=ppt/theme/theme5.xml><?xml version="1.0" encoding="utf-8"?>
<a:theme xmlns:a="http://schemas.openxmlformats.org/drawingml/2006/main" name="Marine 6">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0D22C297-7613-8F40-B64B-5C2B3E659575}"/>
    </a:ext>
  </a:extLst>
</a:theme>
</file>

<file path=ppt/theme/theme6.xml><?xml version="1.0" encoding="utf-8"?>
<a:theme xmlns:a="http://schemas.openxmlformats.org/drawingml/2006/main" name="Horizon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C7D6AF5E-FD7F-F84A-B7B9-5AF6110BEB2E}"/>
    </a:ext>
  </a:extLst>
</a:theme>
</file>

<file path=ppt/theme/theme7.xml><?xml version="1.0" encoding="utf-8"?>
<a:theme xmlns:a="http://schemas.openxmlformats.org/drawingml/2006/main" name="Horizon 4">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28588786-51B7-4347-B9A0-6F586B294BD4}"/>
    </a:ext>
  </a:extLst>
</a:theme>
</file>

<file path=ppt/theme/theme8.xml><?xml version="1.0" encoding="utf-8"?>
<a:theme xmlns:a="http://schemas.openxmlformats.org/drawingml/2006/main" name="Horizon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C4C5CE5B-70DD-BB4A-B8D3-088B3EDCABC2}"/>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Plain</Template>
  <TotalTime>223</TotalTime>
  <Words>1992</Words>
  <Application>Microsoft Macintosh PowerPoint</Application>
  <PresentationFormat>Widescreen</PresentationFormat>
  <Paragraphs>330</Paragraphs>
  <Slides>42</Slides>
  <Notes>4</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42</vt:i4>
      </vt:variant>
    </vt:vector>
  </HeadingPairs>
  <TitlesOfParts>
    <vt:vector size="57" baseType="lpstr">
      <vt:lpstr>ＭＳ Ｐゴシック</vt:lpstr>
      <vt:lpstr>Arial</vt:lpstr>
      <vt:lpstr>Calibri</vt:lpstr>
      <vt:lpstr>Georgia</vt:lpstr>
      <vt:lpstr>Lucida  </vt:lpstr>
      <vt:lpstr>Lucida Console</vt:lpstr>
      <vt:lpstr>Lucida Sans</vt:lpstr>
      <vt:lpstr>Plain</vt:lpstr>
      <vt:lpstr>Marine 1</vt:lpstr>
      <vt:lpstr>Marine 3</vt:lpstr>
      <vt:lpstr>Marine 5</vt:lpstr>
      <vt:lpstr>Marine 6</vt:lpstr>
      <vt:lpstr>Horizon 3</vt:lpstr>
      <vt:lpstr>Horizon 4</vt:lpstr>
      <vt:lpstr>Horizon 5</vt:lpstr>
      <vt:lpstr>PowerPoint Presentation</vt:lpstr>
      <vt:lpstr>The Architecture of  the World Wide Web</vt:lpstr>
      <vt:lpstr>What is the Web?</vt:lpstr>
      <vt:lpstr>What is a resource?</vt:lpstr>
      <vt:lpstr>Example</vt:lpstr>
      <vt:lpstr>Architectural Bases of the Web</vt:lpstr>
      <vt:lpstr>Identification</vt:lpstr>
      <vt:lpstr>Uniform Resource Identifiers</vt:lpstr>
      <vt:lpstr>Example</vt:lpstr>
      <vt:lpstr>URI Schemes and Examples</vt:lpstr>
      <vt:lpstr>Identification Principles</vt:lpstr>
      <vt:lpstr>Every object should be addressable</vt:lpstr>
      <vt:lpstr>Identification Principles</vt:lpstr>
      <vt:lpstr>Identification Principles</vt:lpstr>
      <vt:lpstr>The Early Web</vt:lpstr>
      <vt:lpstr>The Classical View</vt:lpstr>
      <vt:lpstr>The Classical View</vt:lpstr>
      <vt:lpstr>The Modern View</vt:lpstr>
      <vt:lpstr>Representation</vt:lpstr>
      <vt:lpstr>Defining Representation</vt:lpstr>
      <vt:lpstr>Example</vt:lpstr>
      <vt:lpstr>Example</vt:lpstr>
      <vt:lpstr>Internet Media Types</vt:lpstr>
      <vt:lpstr>Representation Principles</vt:lpstr>
      <vt:lpstr>Content, Behaviour, Presentation</vt:lpstr>
      <vt:lpstr>Representation Principles</vt:lpstr>
      <vt:lpstr>Representation Principles</vt:lpstr>
      <vt:lpstr>Representation Principles</vt:lpstr>
      <vt:lpstr>Representation Principles</vt:lpstr>
      <vt:lpstr>Interaction</vt:lpstr>
      <vt:lpstr>Interaction</vt:lpstr>
      <vt:lpstr>Dereferencing URIs</vt:lpstr>
      <vt:lpstr>Example</vt:lpstr>
      <vt:lpstr>Interaction Principles</vt:lpstr>
      <vt:lpstr>Interaction Principles</vt:lpstr>
      <vt:lpstr>Interaction Principles</vt:lpstr>
      <vt:lpstr>Interaction Principles</vt:lpstr>
      <vt:lpstr>Interaction Principles</vt:lpstr>
      <vt:lpstr>Conclusion</vt:lpstr>
      <vt:lpstr>Summary</vt:lpstr>
      <vt:lpstr>Further Reading</vt:lpstr>
      <vt:lpstr>Next Lecture: HTTP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Gibbins</dc:creator>
  <cp:lastModifiedBy>Nick Gibbins</cp:lastModifiedBy>
  <cp:revision>10</cp:revision>
  <dcterms:created xsi:type="dcterms:W3CDTF">2018-10-03T09:57:07Z</dcterms:created>
  <dcterms:modified xsi:type="dcterms:W3CDTF">2018-10-05T07:52:21Z</dcterms:modified>
</cp:coreProperties>
</file>