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  <p:sldMasterId id="2147483672" r:id="rId4"/>
  </p:sldMasterIdLst>
  <p:notesMasterIdLst>
    <p:notesMasterId r:id="rId25"/>
  </p:notesMasterIdLst>
  <p:sldIdLst>
    <p:sldId id="258" r:id="rId5"/>
    <p:sldId id="257" r:id="rId6"/>
    <p:sldId id="259" r:id="rId7"/>
    <p:sldId id="267" r:id="rId8"/>
    <p:sldId id="266" r:id="rId9"/>
    <p:sldId id="268" r:id="rId10"/>
    <p:sldId id="269" r:id="rId11"/>
    <p:sldId id="265" r:id="rId12"/>
    <p:sldId id="270" r:id="rId13"/>
    <p:sldId id="271" r:id="rId14"/>
    <p:sldId id="264" r:id="rId15"/>
    <p:sldId id="263" r:id="rId16"/>
    <p:sldId id="273" r:id="rId17"/>
    <p:sldId id="274" r:id="rId18"/>
    <p:sldId id="260" r:id="rId19"/>
    <p:sldId id="261" r:id="rId20"/>
    <p:sldId id="262" r:id="rId21"/>
    <p:sldId id="272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/>
    <p:restoredTop sz="94709"/>
  </p:normalViewPr>
  <p:slideViewPr>
    <p:cSldViewPr snapToGrid="0" snapToObjects="1" showGuides="1">
      <p:cViewPr>
        <p:scale>
          <a:sx n="110" d="100"/>
          <a:sy n="110" d="100"/>
        </p:scale>
        <p:origin x="16" y="10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Interaction characterised as </a:t>
            </a:r>
            <a:r>
              <a:rPr lang="en-GB" b="1" dirty="0"/>
              <a:t>downloading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52B9-7733-3C4C-A27B-2F93188BD1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0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Interaction characterised as </a:t>
            </a:r>
            <a:r>
              <a:rPr lang="en-GB" b="1" dirty="0"/>
              <a:t>browsing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52B9-7733-3C4C-A27B-2F93188BD1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7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489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38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6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32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268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53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8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745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9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6" r:id="rId2"/>
    <p:sldLayoutId id="2147483679" r:id="rId3"/>
    <p:sldLayoutId id="2147483680" r:id="rId4"/>
    <p:sldLayoutId id="2147483677" r:id="rId5"/>
    <p:sldLayoutId id="2147483678" r:id="rId6"/>
    <p:sldLayoutId id="2147483682" r:id="rId7"/>
    <p:sldLayoutId id="2147483683" r:id="rId8"/>
    <p:sldLayoutId id="2147483684" r:id="rId9"/>
    <p:sldLayoutId id="2147483685" r:id="rId10"/>
    <p:sldLayoutId id="2147483687" r:id="rId11"/>
    <p:sldLayoutId id="2147483686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02/10/2018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02/10/2018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02/10/2018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73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7F805C-7075-E14C-93C0-6F26526D3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/>
              <a:t>The World Wide Web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6E841-B16C-3947-AF86-702C31B5DF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3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the Web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A user typed a host address into a client</a:t>
            </a:r>
          </a:p>
          <a:p>
            <a:r>
              <a:rPr lang="en-GB" dirty="0"/>
              <a:t>The client communicated with a file </a:t>
            </a:r>
            <a:r>
              <a:rPr lang="en-GB"/>
              <a:t>server using </a:t>
            </a:r>
            <a:r>
              <a:rPr lang="en-GB" dirty="0"/>
              <a:t>FTP</a:t>
            </a:r>
          </a:p>
          <a:p>
            <a:r>
              <a:rPr lang="en-GB" dirty="0"/>
              <a:t>The user typed commands into the client:</a:t>
            </a:r>
          </a:p>
          <a:p>
            <a:pPr lvl="1"/>
            <a:r>
              <a:rPr lang="en-GB" dirty="0"/>
              <a:t>To navigate to the right directory</a:t>
            </a:r>
          </a:p>
          <a:p>
            <a:pPr lvl="1"/>
            <a:r>
              <a:rPr lang="en-GB" dirty="0"/>
              <a:t>To specify whether the file being transferred was binary or ASCII</a:t>
            </a:r>
          </a:p>
          <a:p>
            <a:pPr lvl="1"/>
            <a:r>
              <a:rPr lang="en-GB" dirty="0"/>
              <a:t>To GET the right file</a:t>
            </a:r>
          </a:p>
          <a:p>
            <a:r>
              <a:rPr lang="en-GB" dirty="0"/>
              <a:t>The server sent a file (in plain text or PostScript) back</a:t>
            </a:r>
          </a:p>
          <a:p>
            <a:r>
              <a:rPr lang="en-GB" dirty="0"/>
              <a:t>The client stored the file on the hard disk</a:t>
            </a:r>
          </a:p>
          <a:p>
            <a:r>
              <a:rPr lang="en-GB" dirty="0"/>
              <a:t>The user printed the file, or used a special viewer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1DA0E-7479-5147-93A8-532A66D51F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5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Web Experience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 user clicks on a link in a browser</a:t>
            </a:r>
          </a:p>
          <a:p>
            <a:r>
              <a:rPr lang="en-GB" dirty="0"/>
              <a:t>The browser talks to a web server</a:t>
            </a:r>
          </a:p>
          <a:p>
            <a:r>
              <a:rPr lang="en-GB" dirty="0"/>
              <a:t>The server sends a document back</a:t>
            </a:r>
          </a:p>
          <a:p>
            <a:r>
              <a:rPr lang="en-GB" dirty="0"/>
              <a:t>The browser displays the document</a:t>
            </a:r>
          </a:p>
          <a:p>
            <a:r>
              <a:rPr lang="en-GB" dirty="0"/>
              <a:t>The user clicks on another link (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189C58-69F3-6340-B939-8E44E769F1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5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Growth 1991-2015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6F85-6CDB-9A40-9F5D-1C19C988DA2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4176-F854-D24D-8271-E77462AA0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Netcraft</a:t>
            </a:r>
            <a:r>
              <a:rPr lang="en-US" dirty="0"/>
              <a:t> (2015) Web Server Survey.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662" t="1017" r="15857" b="6936"/>
          <a:stretch/>
        </p:blipFill>
        <p:spPr>
          <a:xfrm>
            <a:off x="2390660" y="1781535"/>
            <a:ext cx="7168844" cy="46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4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the Web work?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This woman is reading a newspaper on the Web </a:t>
            </a:r>
          </a:p>
          <a:p>
            <a:r>
              <a:rPr lang="en-GB" dirty="0"/>
              <a:t>What technologies underpin her activity?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EXERCISE: Brainstorm all the programs, protocols, data formats and standards you can think of that contribute to the Web as you use it.</a:t>
            </a:r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5" r="2424"/>
          <a:stretch/>
        </p:blipFill>
        <p:spPr>
          <a:xfrm>
            <a:off x="6167438" y="1773238"/>
            <a:ext cx="5400675" cy="4464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953C5-4AE9-B748-A9DD-534CB0E688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Resources are identified by URIs</a:t>
            </a:r>
            <a:br>
              <a:rPr lang="en-GB" dirty="0"/>
            </a:br>
            <a:r>
              <a:rPr lang="en-GB" dirty="0"/>
              <a:t>(Uniform Resource Identifiers)</a:t>
            </a:r>
          </a:p>
          <a:p>
            <a:pPr marL="0" indent="0">
              <a:buNone/>
            </a:pPr>
            <a:r>
              <a:rPr lang="en-GB" dirty="0"/>
              <a:t>Resources have different representations in different formats (HTML, text, PDF)</a:t>
            </a:r>
          </a:p>
          <a:p>
            <a:pPr marL="0" indent="0">
              <a:buNone/>
            </a:pPr>
            <a:r>
              <a:rPr lang="en-GB" dirty="0"/>
              <a:t>Resources can be obtained by asking the Internet for them (using HTTP)</a:t>
            </a:r>
          </a:p>
          <a:p>
            <a:pPr marL="0" indent="0">
              <a:buNone/>
            </a:pPr>
            <a:r>
              <a:rPr lang="en-GB" dirty="0"/>
              <a:t>Key components:</a:t>
            </a:r>
          </a:p>
          <a:p>
            <a:pPr lvl="1"/>
            <a:r>
              <a:rPr lang="en-GB" dirty="0"/>
              <a:t>Identification</a:t>
            </a:r>
          </a:p>
          <a:p>
            <a:pPr lvl="1"/>
            <a:r>
              <a:rPr lang="en-GB" dirty="0"/>
              <a:t>Interaction</a:t>
            </a:r>
          </a:p>
          <a:p>
            <a:pPr lvl="1"/>
            <a:r>
              <a:rPr lang="en-GB" dirty="0"/>
              <a:t>Formats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61" y="1773238"/>
            <a:ext cx="4113629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95E88-6B76-1641-974C-986FCD4F03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10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Principles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All entities of interest (information resources, real-world objects, and vocabulary terms) should be identified by URIs</a:t>
            </a:r>
          </a:p>
          <a:p>
            <a:r>
              <a:rPr lang="en-GB" dirty="0"/>
              <a:t>URIs should be </a:t>
            </a:r>
            <a:r>
              <a:rPr lang="en-GB" dirty="0" err="1"/>
              <a:t>dereferenceable</a:t>
            </a:r>
            <a:endParaRPr lang="en-GB" dirty="0"/>
          </a:p>
          <a:p>
            <a:r>
              <a:rPr lang="en-GB" dirty="0"/>
              <a:t>An application can look up a URI (using HTTP or some other protocol) and retrieve data about the identified resource (a representation)</a:t>
            </a:r>
          </a:p>
          <a:p>
            <a:r>
              <a:rPr lang="en-GB" dirty="0"/>
              <a:t>Data should be provided using a standard format</a:t>
            </a:r>
          </a:p>
          <a:p>
            <a:r>
              <a:rPr lang="en-GB" dirty="0"/>
              <a:t>Data should be linked with other data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2DACCC-72F8-BF4F-BA6C-DDD6D75261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Stars of Linked Data (2010)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★		Available on the Web (in whatever format) under an open licence</a:t>
            </a:r>
          </a:p>
          <a:p>
            <a:pPr marL="0" indent="0">
              <a:buNone/>
            </a:pPr>
            <a:r>
              <a:rPr lang="en-GB" dirty="0"/>
              <a:t>★★		As above, but as machine-readable structured data </a:t>
            </a:r>
            <a:br>
              <a:rPr lang="en-GB" dirty="0"/>
            </a:br>
            <a:r>
              <a:rPr lang="en-GB" dirty="0"/>
              <a:t>		(e.g. Excel instead of an image of a table)</a:t>
            </a:r>
          </a:p>
          <a:p>
            <a:pPr marL="0" indent="0">
              <a:buNone/>
            </a:pPr>
            <a:r>
              <a:rPr lang="en-GB" dirty="0"/>
              <a:t>★★★		As above, but in a non-proprietary format </a:t>
            </a:r>
            <a:br>
              <a:rPr lang="en-GB" dirty="0"/>
            </a:br>
            <a:r>
              <a:rPr lang="en-GB" dirty="0"/>
              <a:t>		(e.g. CSV instead of Excel)</a:t>
            </a:r>
          </a:p>
          <a:p>
            <a:pPr marL="0" indent="0">
              <a:buNone/>
            </a:pPr>
            <a:r>
              <a:rPr lang="en-GB" dirty="0"/>
              <a:t>★★★★		As above, but using W3C standards (RDF, SPARQL) to identify things, </a:t>
            </a:r>
            <a:br>
              <a:rPr lang="en-GB" dirty="0"/>
            </a:br>
            <a:r>
              <a:rPr lang="en-GB" dirty="0"/>
              <a:t>		so that others can point at your data</a:t>
            </a:r>
          </a:p>
          <a:p>
            <a:pPr marL="0" indent="0">
              <a:buNone/>
            </a:pPr>
            <a:r>
              <a:rPr lang="en-GB" dirty="0"/>
              <a:t>★★★★★	As above, but linked to other people’s data to provide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608D1-89DA-E445-9DC3-979B8CBF2C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Shape of the Web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79" y="1628775"/>
            <a:ext cx="6560444" cy="47529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F3841-6C6A-3146-975D-F255913BC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Something to think about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we agree that everything that exists or that we can imagine should have:</a:t>
            </a:r>
          </a:p>
          <a:p>
            <a:r>
              <a:rPr lang="en-GB" dirty="0"/>
              <a:t> an identifier and </a:t>
            </a:r>
          </a:p>
          <a:p>
            <a:r>
              <a:rPr lang="en-GB" dirty="0"/>
              <a:t>a way to look up it up and get hold of 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mr-IN" dirty="0"/>
              <a:t>…</a:t>
            </a:r>
            <a:r>
              <a:rPr lang="en-GB" dirty="0"/>
              <a:t>what happens to privacy?</a:t>
            </a:r>
          </a:p>
          <a:p>
            <a:pPr marL="0" indent="0">
              <a:buNone/>
            </a:pPr>
            <a:r>
              <a:rPr lang="mr-IN" dirty="0"/>
              <a:t>…</a:t>
            </a:r>
            <a:r>
              <a:rPr lang="en-GB" dirty="0"/>
              <a:t>what happens to security?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532C0-47CA-1D41-87AC-5D95478660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11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COMP3220 Web Infrastructure</a:t>
            </a:r>
            <a:br>
              <a:rPr lang="en-US" dirty="0"/>
            </a:br>
            <a:r>
              <a:rPr lang="en-US" dirty="0"/>
              <a:t>COMP6218 Web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Nicholas Gibbins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9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The Fundamentals of Hypertext</a:t>
            </a:r>
          </a:p>
        </p:txBody>
      </p:sp>
    </p:spTree>
    <p:extLst>
      <p:ext uri="{BB962C8B-B14F-4D97-AF65-F5344CB8AC3E}">
        <p14:creationId xmlns:p14="http://schemas.microsoft.com/office/powerpoint/2010/main" val="334601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this module about?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What is the Web?</a:t>
            </a:r>
          </a:p>
          <a:p>
            <a:r>
              <a:rPr lang="en-GB" dirty="0"/>
              <a:t>What makes it so “Webby”?</a:t>
            </a:r>
          </a:p>
          <a:p>
            <a:r>
              <a:rPr lang="en-GB" dirty="0"/>
              <a:t>What came before the Web?</a:t>
            </a:r>
          </a:p>
          <a:p>
            <a:r>
              <a:rPr lang="en-GB" dirty="0"/>
              <a:t>What was new about the Web that we didn’t have before?</a:t>
            </a:r>
          </a:p>
          <a:p>
            <a:r>
              <a:rPr lang="en-GB" dirty="0"/>
              <a:t>What is the Unique Selling Point of the Web?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78996A-D26F-2641-8852-0472B6CD64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69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Lecturers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30626DA-ECAA-064D-AECD-42B7FAA129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008" t="2910" r="3855" b="4168"/>
          <a:stretch/>
        </p:blipFill>
        <p:spPr>
          <a:xfrm>
            <a:off x="623888" y="1773238"/>
            <a:ext cx="3527422" cy="4464050"/>
          </a:xfrm>
          <a:effectLst/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7079AAE2-7D25-894C-8D55-2230C19094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873" t="1624" r="4211" b="8676"/>
          <a:stretch/>
        </p:blipFill>
        <p:spPr>
          <a:xfrm>
            <a:off x="4295775" y="1773239"/>
            <a:ext cx="3600449" cy="4464050"/>
          </a:xfrm>
          <a:effectLst/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7A2FD4F-BD40-6D4C-80E0-C2C40F1986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2965" b="2965"/>
          <a:stretch>
            <a:fillRect/>
          </a:stretch>
        </p:blipFill>
        <p:spPr/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606821" y="6419158"/>
            <a:ext cx="13609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Dr Nick Gibbins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310528" y="6419158"/>
            <a:ext cx="15709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Dr Heather Packer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244953" y="6397425"/>
            <a:ext cx="11188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Prof Les </a:t>
            </a:r>
            <a:r>
              <a:rPr lang="en-GB" sz="1400" dirty="0" err="1"/>
              <a:t>Carr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7881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lectures per week:</a:t>
            </a:r>
          </a:p>
          <a:p>
            <a:pPr lvl="1"/>
            <a:r>
              <a:rPr lang="en-GB" dirty="0"/>
              <a:t>Tuesday 1000 in 02/1039</a:t>
            </a:r>
          </a:p>
          <a:p>
            <a:pPr lvl="1"/>
            <a:r>
              <a:rPr lang="en-GB" dirty="0"/>
              <a:t>Tuesday 1600 in 35/1005</a:t>
            </a:r>
          </a:p>
          <a:p>
            <a:pPr lvl="1"/>
            <a:r>
              <a:rPr lang="en-GB" dirty="0"/>
              <a:t>Friday 0900 in 46/2003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One lab per week </a:t>
            </a:r>
            <a:r>
              <a:rPr lang="en-GB" b="1" dirty="0"/>
              <a:t>for COMP3220 only</a:t>
            </a:r>
          </a:p>
          <a:p>
            <a:pPr lvl="1"/>
            <a:r>
              <a:rPr lang="en-GB" dirty="0"/>
              <a:t>Thursday 1500 in 58/1043</a:t>
            </a:r>
          </a:p>
          <a:p>
            <a:pPr lvl="1"/>
            <a:r>
              <a:rPr lang="en-GB" b="1" dirty="0"/>
              <a:t>Starting from Week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F0A15-F3BD-D741-B8DE-EEDDD6AA95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09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Assessment: COMP3220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Examination: 50% (120 minutes, 3 questions from 5)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REST architecture coursework: 50%</a:t>
            </a:r>
          </a:p>
          <a:p>
            <a:pPr lvl="1"/>
            <a:r>
              <a:rPr lang="en-GB" dirty="0"/>
              <a:t>Specification published by week 6</a:t>
            </a:r>
          </a:p>
          <a:p>
            <a:pPr lvl="1"/>
            <a:r>
              <a:rPr lang="en-GB" dirty="0"/>
              <a:t>Submission due week 11</a:t>
            </a:r>
          </a:p>
          <a:p>
            <a:pPr lvl="1"/>
            <a:r>
              <a:rPr lang="en-GB" dirty="0"/>
              <a:t>Feedback due week 15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AD93E-1368-9343-B862-DA6C7E74BA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8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Assessment: COMP6218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Examination: 50% (120 minutes, 3 questions from 5)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Technical Report</a:t>
            </a:r>
            <a:r>
              <a:rPr lang="en-GB"/>
              <a:t>: 50%</a:t>
            </a:r>
            <a:endParaRPr lang="en-GB" dirty="0"/>
          </a:p>
          <a:p>
            <a:pPr lvl="1"/>
            <a:r>
              <a:rPr lang="en-GB" dirty="0"/>
              <a:t>Specification published by week 6</a:t>
            </a:r>
          </a:p>
          <a:p>
            <a:pPr lvl="1"/>
            <a:r>
              <a:rPr lang="en-GB" dirty="0"/>
              <a:t>Submission due week 11</a:t>
            </a:r>
          </a:p>
          <a:p>
            <a:pPr lvl="1"/>
            <a:r>
              <a:rPr lang="en-GB" dirty="0"/>
              <a:t>Feedback due week 15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33B1A-049A-EE41-957C-294171FEEC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2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Week 1:	Hypertext and the Architecture of the Web</a:t>
            </a:r>
          </a:p>
          <a:p>
            <a:pPr marL="0" indent="0">
              <a:buNone/>
            </a:pPr>
            <a:r>
              <a:rPr lang="en-GB" dirty="0"/>
              <a:t>Week 2:	Web Protocols and Formats</a:t>
            </a:r>
          </a:p>
          <a:p>
            <a:pPr marL="0" indent="0">
              <a:buNone/>
            </a:pPr>
            <a:r>
              <a:rPr lang="en-GB" dirty="0"/>
              <a:t>Week 3:	Hypertext History</a:t>
            </a:r>
          </a:p>
          <a:p>
            <a:pPr marL="0" indent="0">
              <a:buNone/>
            </a:pPr>
            <a:r>
              <a:rPr lang="en-GB" dirty="0"/>
              <a:t>Week 4:	Styling the Web</a:t>
            </a:r>
          </a:p>
          <a:p>
            <a:pPr marL="0" indent="0">
              <a:buNone/>
            </a:pPr>
            <a:r>
              <a:rPr lang="en-GB" dirty="0"/>
              <a:t>Week 5:	Representational State Transfer</a:t>
            </a:r>
          </a:p>
          <a:p>
            <a:pPr marL="0" indent="0">
              <a:buNone/>
            </a:pPr>
            <a:r>
              <a:rPr lang="en-GB" dirty="0"/>
              <a:t>Week 6:	Narrative Hypertext</a:t>
            </a:r>
          </a:p>
          <a:p>
            <a:pPr marL="0" indent="0">
              <a:buNone/>
            </a:pPr>
            <a:r>
              <a:rPr lang="en-GB" dirty="0"/>
              <a:t>Week 7:	The Future of Hypertext</a:t>
            </a:r>
          </a:p>
          <a:p>
            <a:pPr marL="0" indent="0">
              <a:buNone/>
            </a:pPr>
            <a:r>
              <a:rPr lang="en-GB" dirty="0"/>
              <a:t>Week 8:	Web Graph and Search Engines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4137B-D327-8149-9D89-A3BA09ABEB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7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Week 9:	Advertising, Cookies, Content Delivery</a:t>
            </a:r>
          </a:p>
          <a:p>
            <a:pPr marL="0" indent="0">
              <a:buNone/>
            </a:pPr>
            <a:r>
              <a:rPr lang="en-GB" dirty="0"/>
              <a:t>Week 10:	Net Neutrality, Open Access, Open Data</a:t>
            </a:r>
          </a:p>
          <a:p>
            <a:pPr marL="0" indent="0">
              <a:buNone/>
            </a:pPr>
            <a:r>
              <a:rPr lang="en-GB" dirty="0"/>
              <a:t>Week 11:	</a:t>
            </a:r>
            <a:r>
              <a:rPr lang="en-GB" dirty="0" err="1"/>
              <a:t>tbd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Week 15:	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FE63B-125D-5E48-A51B-7C874DC61D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162158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AFB76918-1A07-CB41-B983-F886F8F6E360}"/>
    </a:ext>
  </a:extLst>
</a:theme>
</file>

<file path=ppt/theme/theme2.xml><?xml version="1.0" encoding="utf-8"?>
<a:theme xmlns:a="http://schemas.openxmlformats.org/drawingml/2006/main" name="Prussia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E327603C-A4DA-D247-AC31-BADF1A0FCF7B}"/>
    </a:ext>
  </a:extLst>
</a:theme>
</file>

<file path=ppt/theme/theme3.xml><?xml version="1.0" encoding="utf-8"?>
<a:theme xmlns:a="http://schemas.openxmlformats.org/drawingml/2006/main" name="Coral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3837027A-4545-5A49-B167-284656E4BC08}"/>
    </a:ext>
  </a:extLst>
</a:theme>
</file>

<file path=ppt/theme/theme4.xml><?xml version="1.0" encoding="utf-8"?>
<a:theme xmlns:a="http://schemas.openxmlformats.org/drawingml/2006/main" name="Aqua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6DA9175E-A729-B049-B687-92AF89C176C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27</TotalTime>
  <Words>532</Words>
  <Application>Microsoft Macintosh PowerPoint</Application>
  <PresentationFormat>Widescreen</PresentationFormat>
  <Paragraphs>120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Lucida Grande</vt:lpstr>
      <vt:lpstr>Lucida Sans</vt:lpstr>
      <vt:lpstr>Plain</vt:lpstr>
      <vt:lpstr>Prussian</vt:lpstr>
      <vt:lpstr>Coral</vt:lpstr>
      <vt:lpstr>Aqua</vt:lpstr>
      <vt:lpstr>PowerPoint Presentation</vt:lpstr>
      <vt:lpstr>COMP3220 Web Infrastructure COMP6218 Web Architecture</vt:lpstr>
      <vt:lpstr>What’s this module about?</vt:lpstr>
      <vt:lpstr>Lecturers</vt:lpstr>
      <vt:lpstr>Course Structure</vt:lpstr>
      <vt:lpstr>Assessment: COMP3220</vt:lpstr>
      <vt:lpstr>Assessment: COMP6218</vt:lpstr>
      <vt:lpstr>Teaching Schedule</vt:lpstr>
      <vt:lpstr>Teaching Schedule</vt:lpstr>
      <vt:lpstr>The World Wide Web</vt:lpstr>
      <vt:lpstr>Before the Web</vt:lpstr>
      <vt:lpstr>The Web Experience</vt:lpstr>
      <vt:lpstr>Web Growth 1991-2015</vt:lpstr>
      <vt:lpstr>How does the Web work?</vt:lpstr>
      <vt:lpstr>Web Architecture</vt:lpstr>
      <vt:lpstr>Web Principles</vt:lpstr>
      <vt:lpstr>5 Stars of Linked Data (2010)</vt:lpstr>
      <vt:lpstr>The Shape of the Web</vt:lpstr>
      <vt:lpstr>Something to think about…</vt:lpstr>
      <vt:lpstr>Next Lecture: The Fundamentals of Hypertext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Nick Gibbins</cp:lastModifiedBy>
  <cp:revision>3</cp:revision>
  <dcterms:created xsi:type="dcterms:W3CDTF">2018-10-01T14:46:17Z</dcterms:created>
  <dcterms:modified xsi:type="dcterms:W3CDTF">2018-10-02T08:25:43Z</dcterms:modified>
</cp:coreProperties>
</file>