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19" r:id="rId1"/>
  </p:sldMasterIdLst>
  <p:notesMasterIdLst>
    <p:notesMasterId r:id="rId33"/>
  </p:notesMasterIdLst>
  <p:sldIdLst>
    <p:sldId id="256" r:id="rId2"/>
    <p:sldId id="265" r:id="rId3"/>
    <p:sldId id="266" r:id="rId4"/>
    <p:sldId id="268" r:id="rId5"/>
    <p:sldId id="269" r:id="rId6"/>
    <p:sldId id="270" r:id="rId7"/>
    <p:sldId id="272" r:id="rId8"/>
    <p:sldId id="273" r:id="rId9"/>
    <p:sldId id="274" r:id="rId10"/>
    <p:sldId id="275" r:id="rId11"/>
    <p:sldId id="276" r:id="rId12"/>
    <p:sldId id="295" r:id="rId13"/>
    <p:sldId id="277" r:id="rId14"/>
    <p:sldId id="278" r:id="rId15"/>
    <p:sldId id="279" r:id="rId16"/>
    <p:sldId id="282" r:id="rId17"/>
    <p:sldId id="281" r:id="rId18"/>
    <p:sldId id="286" r:id="rId19"/>
    <p:sldId id="309" r:id="rId20"/>
    <p:sldId id="308" r:id="rId21"/>
    <p:sldId id="307" r:id="rId22"/>
    <p:sldId id="306" r:id="rId23"/>
    <p:sldId id="305" r:id="rId24"/>
    <p:sldId id="304" r:id="rId25"/>
    <p:sldId id="303" r:id="rId26"/>
    <p:sldId id="302" r:id="rId27"/>
    <p:sldId id="301" r:id="rId28"/>
    <p:sldId id="300" r:id="rId29"/>
    <p:sldId id="299" r:id="rId30"/>
    <p:sldId id="310" r:id="rId31"/>
    <p:sldId id="29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43"/>
  </p:normalViewPr>
  <p:slideViewPr>
    <p:cSldViewPr snapToGrid="0" snapToObjects="1">
      <p:cViewPr>
        <p:scale>
          <a:sx n="100" d="100"/>
          <a:sy n="100" d="100"/>
        </p:scale>
        <p:origin x="760" y="5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D5DE2-E3F5-DE40-A1AD-07D8AAD49AAE}" type="datetimeFigureOut">
              <a:rPr lang="en-US" smtClean="0"/>
              <a:t>2/1/18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ECF8A-BA9F-EF4B-9FA0-229C904A96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53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2/1/18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4.jpeg"/><Relationship Id="rId5" Type="http://schemas.openxmlformats.org/officeDocument/2006/relationships/image" Target="../media/image7.jpeg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4.jpeg"/><Relationship Id="rId5" Type="http://schemas.openxmlformats.org/officeDocument/2006/relationships/image" Target="../media/image7.jpeg"/><Relationship Id="rId6" Type="http://schemas.openxmlformats.org/officeDocument/2006/relationships/image" Target="../media/image9.jpe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4.jpeg"/><Relationship Id="rId5" Type="http://schemas.openxmlformats.org/officeDocument/2006/relationships/image" Target="../media/image7.jpeg"/><Relationship Id="rId6" Type="http://schemas.openxmlformats.org/officeDocument/2006/relationships/image" Target="../media/image9.jpe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4.jpeg"/><Relationship Id="rId5" Type="http://schemas.openxmlformats.org/officeDocument/2006/relationships/image" Target="../media/image7.jpeg"/><Relationship Id="rId6" Type="http://schemas.openxmlformats.org/officeDocument/2006/relationships/image" Target="../media/image9.jpeg"/><Relationship Id="rId7" Type="http://schemas.openxmlformats.org/officeDocument/2006/relationships/image" Target="../media/image17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4.jpeg"/><Relationship Id="rId7" Type="http://schemas.openxmlformats.org/officeDocument/2006/relationships/image" Target="../media/image7.jpeg"/><Relationship Id="rId8" Type="http://schemas.openxmlformats.org/officeDocument/2006/relationships/image" Target="../media/image9.jpeg"/><Relationship Id="rId9" Type="http://schemas.openxmlformats.org/officeDocument/2006/relationships/image" Target="../media/image16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8" Type="http://schemas.openxmlformats.org/officeDocument/2006/relationships/image" Target="../media/image16.pn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4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4.jpeg"/><Relationship Id="rId5" Type="http://schemas.openxmlformats.org/officeDocument/2006/relationships/image" Target="../media/image7.jpeg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4.jpeg"/><Relationship Id="rId6" Type="http://schemas.openxmlformats.org/officeDocument/2006/relationships/image" Target="../media/image7.jpeg"/><Relationship Id="rId7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/>
          </a:bodyPr>
          <a:lstStyle/>
          <a:p>
            <a:r>
              <a:rPr lang="en-US" dirty="0" smtClean="0"/>
              <a:t>David Millard </a:t>
            </a:r>
          </a:p>
          <a:p>
            <a:r>
              <a:rPr lang="en-US" i="1" dirty="0" err="1" smtClean="0"/>
              <a:t>dem@ecs.soton.ac.uk</a:t>
            </a:r>
            <a:endParaRPr lang="en-US" i="1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A Brief history of the   web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21192855">
            <a:off x="4305300" y="2631420"/>
            <a:ext cx="1179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Bradley Hand Bold"/>
                <a:cs typeface="Bradley Hand Bold"/>
              </a:rPr>
              <a:t>Social</a:t>
            </a:r>
            <a:endParaRPr lang="en-US" sz="2800" b="1" dirty="0">
              <a:solidFill>
                <a:schemeClr val="tx2">
                  <a:lumMod val="75000"/>
                  <a:lumOff val="25000"/>
                </a:schemeClr>
              </a:solidFill>
              <a:latin typeface="Bradley Hand Bold"/>
              <a:cs typeface="Bradley Hand Bold"/>
            </a:endParaRPr>
          </a:p>
        </p:txBody>
      </p:sp>
      <p:cxnSp>
        <p:nvCxnSpPr>
          <p:cNvPr id="6" name="Straight Connector 5"/>
          <p:cNvCxnSpPr>
            <a:stCxn id="4" idx="2"/>
          </p:cNvCxnSpPr>
          <p:nvPr/>
        </p:nvCxnSpPr>
        <p:spPr>
          <a:xfrm flipH="1">
            <a:off x="4876801" y="3152807"/>
            <a:ext cx="49232" cy="187293"/>
          </a:xfrm>
          <a:prstGeom prst="line">
            <a:avLst/>
          </a:prstGeom>
          <a:ln w="3492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587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4588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4589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4590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4591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4592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4593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599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7" name="Picture 36" descr="fully_aware_microco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 descr="Apple HyperCar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Rounded Rectangle 26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0" name="Picture 29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30" descr="Engelbartm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 descr="BBfr18a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TextBox 32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</p:spTree>
    <p:extLst>
      <p:ext uri="{BB962C8B-B14F-4D97-AF65-F5344CB8AC3E}">
        <p14:creationId xmlns:p14="http://schemas.microsoft.com/office/powerpoint/2010/main" val="8427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5612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5613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5614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5615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5616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5617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627" name="TextBox 23"/>
          <p:cNvSpPr txBox="1">
            <a:spLocks noChangeArrowheads="1"/>
          </p:cNvSpPr>
          <p:nvPr/>
        </p:nvSpPr>
        <p:spPr bwMode="auto">
          <a:xfrm>
            <a:off x="3971873" y="4724400"/>
            <a:ext cx="441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1969: ARPANET</a:t>
            </a:r>
          </a:p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1974: TCP/IP</a:t>
            </a:r>
          </a:p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1982: ARPANET adopts TCP/IP</a:t>
            </a:r>
          </a:p>
        </p:txBody>
      </p:sp>
      <p:sp>
        <p:nvSpPr>
          <p:cNvPr id="40" name="Isosceles Triangle 39"/>
          <p:cNvSpPr/>
          <p:nvPr/>
        </p:nvSpPr>
        <p:spPr bwMode="auto">
          <a:xfrm rot="1634258">
            <a:off x="2413000" y="38671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" name="Isosceles Triangle 40"/>
          <p:cNvSpPr/>
          <p:nvPr/>
        </p:nvSpPr>
        <p:spPr bwMode="auto">
          <a:xfrm rot="1634258">
            <a:off x="2413000" y="34099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2" name="Isosceles Triangle 41"/>
          <p:cNvSpPr/>
          <p:nvPr/>
        </p:nvSpPr>
        <p:spPr bwMode="auto">
          <a:xfrm rot="1634258">
            <a:off x="2413000" y="26479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3" name="Picture 32" descr="fully_aware_microco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Apple HyperCar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Rounded Rectangle 35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8" name="Picture 37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Engelbartm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2" name="Picture 1" descr="arpanet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514" y="742590"/>
            <a:ext cx="6274486" cy="413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9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63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663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663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663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663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664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664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3" name="Picture 32" descr="fully_aware_microco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Apple HyperCar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Rounded Rectangle 35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9" name="Picture 38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40" descr="Engelbartm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BBfr18a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sp>
        <p:nvSpPr>
          <p:cNvPr id="44" name="Rounded Rectangle 43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46" name="Picture 45" descr="arpanet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3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63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663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663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663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663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664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664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651" name="TextBox 23"/>
          <p:cNvSpPr txBox="1">
            <a:spLocks noChangeArrowheads="1"/>
          </p:cNvSpPr>
          <p:nvPr/>
        </p:nvSpPr>
        <p:spPr bwMode="auto">
          <a:xfrm>
            <a:off x="4038600" y="4572000"/>
            <a:ext cx="4102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837938"/>
                </a:solidFill>
              </a:rPr>
              <a:t>1991: Tim-Berners Lee invents WWW</a:t>
            </a:r>
          </a:p>
        </p:txBody>
      </p:sp>
      <p:sp>
        <p:nvSpPr>
          <p:cNvPr id="40" name="Isosceles Triangle 39"/>
          <p:cNvSpPr/>
          <p:nvPr/>
        </p:nvSpPr>
        <p:spPr bwMode="auto">
          <a:xfrm rot="1634258">
            <a:off x="2413000" y="18097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371600"/>
            <a:ext cx="4102100" cy="2982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Rounded Rectangle 29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3" name="Picture 32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Rounded Rectangle 35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9" name="Picture 38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40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sp>
        <p:nvSpPr>
          <p:cNvPr id="44" name="Rounded Rectangle 43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46" name="Picture 45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8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660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7661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7662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7663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7664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7665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7666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sp>
        <p:nvSpPr>
          <p:cNvPr id="27676" name="TextBox 23"/>
          <p:cNvSpPr txBox="1">
            <a:spLocks noChangeArrowheads="1"/>
          </p:cNvSpPr>
          <p:nvPr/>
        </p:nvSpPr>
        <p:spPr bwMode="auto">
          <a:xfrm>
            <a:off x="3740962" y="723619"/>
            <a:ext cx="5105400" cy="618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solidFill>
                  <a:srgbClr val="837938"/>
                </a:solidFill>
              </a:rPr>
              <a:t>2015: 30 trillion pages*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 smtClean="0">
                <a:solidFill>
                  <a:srgbClr val="837938"/>
                </a:solidFill>
              </a:rPr>
              <a:t>2013: 50 billion pages</a:t>
            </a:r>
            <a:endParaRPr lang="en-US" sz="1800" dirty="0">
              <a:solidFill>
                <a:srgbClr val="837938"/>
              </a:solidFill>
            </a:endParaRPr>
          </a:p>
          <a:p>
            <a:endParaRPr lang="en-US" sz="1800" dirty="0" smtClean="0">
              <a:solidFill>
                <a:srgbClr val="837938"/>
              </a:solidFill>
            </a:endParaRPr>
          </a:p>
          <a:p>
            <a:r>
              <a:rPr lang="en-US" sz="1800" dirty="0" smtClean="0">
                <a:solidFill>
                  <a:srgbClr val="837938"/>
                </a:solidFill>
              </a:rPr>
              <a:t>2005</a:t>
            </a:r>
            <a:r>
              <a:rPr lang="en-US" sz="1800" dirty="0">
                <a:solidFill>
                  <a:srgbClr val="837938"/>
                </a:solidFill>
              </a:rPr>
              <a:t>: 11.5 billion pages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2001: Wikipedia </a:t>
            </a:r>
            <a:r>
              <a:rPr lang="en-US" sz="1800" dirty="0" smtClean="0">
                <a:solidFill>
                  <a:srgbClr val="837938"/>
                </a:solidFill>
              </a:rPr>
              <a:t>launched</a:t>
            </a:r>
            <a:endParaRPr lang="en-US" sz="1800" dirty="0">
              <a:solidFill>
                <a:srgbClr val="837938"/>
              </a:solidFill>
            </a:endParaRP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2000: 7 million pages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1998: Google is founded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1995: Amazon is founded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1995: Internet Explorer packaged with Windows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1993: Mosaic First Multimedia Web Browser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>
                <a:solidFill>
                  <a:srgbClr val="837938"/>
                </a:solidFill>
              </a:rPr>
              <a:t>1991: First Commercial </a:t>
            </a:r>
            <a:r>
              <a:rPr lang="en-US" sz="1800" dirty="0" smtClean="0">
                <a:solidFill>
                  <a:srgbClr val="837938"/>
                </a:solidFill>
              </a:rPr>
              <a:t>ISP</a:t>
            </a:r>
          </a:p>
          <a:p>
            <a:endParaRPr lang="en-US" sz="1800" dirty="0">
              <a:solidFill>
                <a:srgbClr val="837938"/>
              </a:solidFill>
            </a:endParaRPr>
          </a:p>
          <a:p>
            <a:r>
              <a:rPr lang="en-US" sz="1800" dirty="0" smtClean="0">
                <a:solidFill>
                  <a:srgbClr val="837938"/>
                </a:solidFill>
              </a:rPr>
              <a:t>* as indexed by Google</a:t>
            </a:r>
            <a:endParaRPr lang="en-US" sz="1800" dirty="0">
              <a:solidFill>
                <a:srgbClr val="837938"/>
              </a:solidFill>
            </a:endParaRPr>
          </a:p>
          <a:p>
            <a:endParaRPr lang="en-US" sz="1800" dirty="0">
              <a:solidFill>
                <a:srgbClr val="837938"/>
              </a:solidFill>
            </a:endParaRPr>
          </a:p>
        </p:txBody>
      </p:sp>
      <p:sp>
        <p:nvSpPr>
          <p:cNvPr id="40" name="Isosceles Triangle 39"/>
          <p:cNvSpPr/>
          <p:nvPr/>
        </p:nvSpPr>
        <p:spPr bwMode="auto">
          <a:xfrm rot="1634258">
            <a:off x="2413000" y="18859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Isosceles Triangle 32"/>
          <p:cNvSpPr/>
          <p:nvPr/>
        </p:nvSpPr>
        <p:spPr bwMode="auto">
          <a:xfrm rot="1634258">
            <a:off x="2413000" y="16573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Isosceles Triangle 33"/>
          <p:cNvSpPr/>
          <p:nvPr/>
        </p:nvSpPr>
        <p:spPr bwMode="auto">
          <a:xfrm rot="1634258">
            <a:off x="2413000" y="15811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" name="Isosceles Triangle 40"/>
          <p:cNvSpPr/>
          <p:nvPr/>
        </p:nvSpPr>
        <p:spPr bwMode="auto">
          <a:xfrm rot="1634258">
            <a:off x="2413000" y="12763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2" name="Isosceles Triangle 41"/>
          <p:cNvSpPr/>
          <p:nvPr/>
        </p:nvSpPr>
        <p:spPr bwMode="auto">
          <a:xfrm rot="1634258">
            <a:off x="2413000" y="11239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" name="Isosceles Triangle 42"/>
          <p:cNvSpPr/>
          <p:nvPr/>
        </p:nvSpPr>
        <p:spPr bwMode="auto">
          <a:xfrm rot="1634258">
            <a:off x="2413000" y="9715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Isosceles Triangle 43"/>
          <p:cNvSpPr/>
          <p:nvPr/>
        </p:nvSpPr>
        <p:spPr bwMode="auto">
          <a:xfrm rot="1634258">
            <a:off x="2413000" y="5905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Rounded Rectangle 38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46" name="Picture 45" descr="fully_aware_microco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Picture 46" descr="Apple HyperCar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Rounded Rectangle 47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9" name="Picture 48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Picture 49" descr="Engelbartm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Picture 50" descr="BBfr18a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TextBox 51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2110" y="849642"/>
            <a:ext cx="2063438" cy="1500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56" name="Picture 55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cxnSp>
        <p:nvCxnSpPr>
          <p:cNvPr id="64" name="Straight Connector 63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86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39" descr="Picture 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971" y="4235195"/>
            <a:ext cx="2895600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7" name="Isosceles Triangle 36"/>
          <p:cNvSpPr/>
          <p:nvPr/>
        </p:nvSpPr>
        <p:spPr bwMode="auto">
          <a:xfrm rot="1634258">
            <a:off x="3708306" y="609434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8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95185" y="2146839"/>
            <a:ext cx="25527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Picture 42" descr="Picture 1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971" y="155129"/>
            <a:ext cx="2971800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23"/>
          <p:cNvSpPr txBox="1">
            <a:spLocks noChangeArrowheads="1"/>
          </p:cNvSpPr>
          <p:nvPr/>
        </p:nvSpPr>
        <p:spPr bwMode="auto">
          <a:xfrm>
            <a:off x="4280086" y="3183682"/>
            <a:ext cx="18921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 dirty="0" smtClean="0">
                <a:solidFill>
                  <a:srgbClr val="837938"/>
                </a:solidFill>
              </a:rPr>
              <a:t>2004: Flickr</a:t>
            </a:r>
            <a:endParaRPr lang="en-US" sz="1800" dirty="0">
              <a:solidFill>
                <a:srgbClr val="837938"/>
              </a:solidFill>
            </a:endParaRPr>
          </a:p>
        </p:txBody>
      </p:sp>
      <p:sp>
        <p:nvSpPr>
          <p:cNvPr id="53" name="TextBox 23"/>
          <p:cNvSpPr txBox="1">
            <a:spLocks noChangeArrowheads="1"/>
          </p:cNvSpPr>
          <p:nvPr/>
        </p:nvSpPr>
        <p:spPr bwMode="auto">
          <a:xfrm>
            <a:off x="6979571" y="5227340"/>
            <a:ext cx="18921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 dirty="0" smtClean="0">
                <a:solidFill>
                  <a:srgbClr val="837938"/>
                </a:solidFill>
              </a:rPr>
              <a:t>2003: </a:t>
            </a:r>
            <a:r>
              <a:rPr lang="en-US" sz="1800" dirty="0" err="1" smtClean="0">
                <a:solidFill>
                  <a:srgbClr val="837938"/>
                </a:solidFill>
              </a:rPr>
              <a:t>del.icio.us</a:t>
            </a:r>
            <a:endParaRPr lang="en-US" sz="1800" dirty="0">
              <a:solidFill>
                <a:srgbClr val="837938"/>
              </a:solidFill>
            </a:endParaRPr>
          </a:p>
        </p:txBody>
      </p:sp>
      <p:sp>
        <p:nvSpPr>
          <p:cNvPr id="54" name="TextBox 23"/>
          <p:cNvSpPr txBox="1">
            <a:spLocks noChangeArrowheads="1"/>
          </p:cNvSpPr>
          <p:nvPr/>
        </p:nvSpPr>
        <p:spPr bwMode="auto">
          <a:xfrm>
            <a:off x="7055771" y="1018793"/>
            <a:ext cx="18921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solidFill>
                  <a:srgbClr val="837938"/>
                </a:solidFill>
              </a:rPr>
              <a:t>2005: </a:t>
            </a:r>
            <a:r>
              <a:rPr lang="en-US" sz="1800" dirty="0" err="1" smtClean="0">
                <a:solidFill>
                  <a:srgbClr val="837938"/>
                </a:solidFill>
              </a:rPr>
              <a:t>Youtube</a:t>
            </a:r>
            <a:endParaRPr lang="en-US" sz="1800" dirty="0">
              <a:solidFill>
                <a:srgbClr val="837938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 bwMode="auto">
          <a:xfrm rot="1634258">
            <a:off x="3709415" y="684342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6" name="Isosceles Triangle 55"/>
          <p:cNvSpPr/>
          <p:nvPr/>
        </p:nvSpPr>
        <p:spPr bwMode="auto">
          <a:xfrm rot="1634258">
            <a:off x="3709417" y="761835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7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2" name="Picture 1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614" y="1180174"/>
            <a:ext cx="4024058" cy="3389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23"/>
          <p:cNvSpPr txBox="1">
            <a:spLocks noChangeArrowheads="1"/>
          </p:cNvSpPr>
          <p:nvPr/>
        </p:nvSpPr>
        <p:spPr bwMode="auto">
          <a:xfrm>
            <a:off x="4471614" y="4722689"/>
            <a:ext cx="40240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 smtClean="0">
                <a:solidFill>
                  <a:srgbClr val="837938"/>
                </a:solidFill>
              </a:rPr>
              <a:t>2005: Tim O’Reilly, ‘What is Web 2.0’</a:t>
            </a:r>
            <a:endParaRPr lang="en-US" sz="1800" dirty="0">
              <a:solidFill>
                <a:srgbClr val="837938"/>
              </a:solidFill>
            </a:endParaRPr>
          </a:p>
        </p:txBody>
      </p:sp>
      <p:sp>
        <p:nvSpPr>
          <p:cNvPr id="37" name="Isosceles Triangle 36"/>
          <p:cNvSpPr/>
          <p:nvPr/>
        </p:nvSpPr>
        <p:spPr bwMode="auto">
          <a:xfrm rot="1634258">
            <a:off x="3708306" y="609434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513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8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23"/>
          <p:cNvSpPr txBox="1">
            <a:spLocks noChangeArrowheads="1"/>
          </p:cNvSpPr>
          <p:nvPr/>
        </p:nvSpPr>
        <p:spPr bwMode="auto">
          <a:xfrm>
            <a:off x="609600" y="5715000"/>
            <a:ext cx="8534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 dirty="0">
                <a:solidFill>
                  <a:schemeClr val="bg1"/>
                </a:solidFill>
              </a:rPr>
              <a:t>I remembered the line from the Hindu scripture, the Bhagavad-Gita... "Now, I am become Death, the destroyer of worlds.</a:t>
            </a:r>
            <a:r>
              <a:rPr lang="ja-JP" altLang="en-US" sz="2000" dirty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- Robert Oppenheimer (Director of the Manhattan Project)</a:t>
            </a:r>
          </a:p>
        </p:txBody>
      </p:sp>
    </p:spTree>
    <p:extLst>
      <p:ext uri="{BB962C8B-B14F-4D97-AF65-F5344CB8AC3E}">
        <p14:creationId xmlns:p14="http://schemas.microsoft.com/office/powerpoint/2010/main" val="1027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9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42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5874628" y="890037"/>
            <a:ext cx="2640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Facebook, </a:t>
            </a:r>
            <a:r>
              <a:rPr lang="en-US" sz="1200" dirty="0" err="1" smtClean="0"/>
              <a:t>Orkut</a:t>
            </a:r>
            <a:r>
              <a:rPr lang="en-US" sz="1200" dirty="0" smtClean="0"/>
              <a:t>, </a:t>
            </a:r>
            <a:r>
              <a:rPr lang="en-US" sz="1200" dirty="0" err="1" smtClean="0"/>
              <a:t>Digg</a:t>
            </a:r>
            <a:r>
              <a:rPr lang="en-US" sz="1200" dirty="0" smtClean="0"/>
              <a:t> 2004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102100" y="964406"/>
            <a:ext cx="16825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04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5874628" y="890037"/>
            <a:ext cx="2640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Facebook, </a:t>
            </a:r>
            <a:r>
              <a:rPr lang="en-US" sz="1200" dirty="0" err="1" smtClean="0"/>
              <a:t>Orkut</a:t>
            </a:r>
            <a:r>
              <a:rPr lang="en-US" sz="1200" dirty="0" smtClean="0"/>
              <a:t>, </a:t>
            </a:r>
            <a:r>
              <a:rPr lang="en-US" sz="1200" dirty="0" err="1" smtClean="0"/>
              <a:t>Digg</a:t>
            </a:r>
            <a:r>
              <a:rPr lang="en-US" sz="1200" dirty="0" smtClean="0"/>
              <a:t> 2004</a:t>
            </a:r>
            <a:endParaRPr lang="en-US" sz="1200" dirty="0"/>
          </a:p>
        </p:txBody>
      </p:sp>
      <p:sp>
        <p:nvSpPr>
          <p:cNvPr id="61" name="TextBox 60"/>
          <p:cNvSpPr txBox="1"/>
          <p:nvPr/>
        </p:nvSpPr>
        <p:spPr>
          <a:xfrm>
            <a:off x="5868144" y="699026"/>
            <a:ext cx="2983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YouTube 2005, Twitter </a:t>
            </a:r>
            <a:r>
              <a:rPr lang="en-US" sz="1200" dirty="0" smtClean="0"/>
              <a:t>2006, Tumblr 2007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102100" y="964406"/>
            <a:ext cx="16825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445000" y="775737"/>
            <a:ext cx="13396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7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5874628" y="890037"/>
            <a:ext cx="2640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Facebook, </a:t>
            </a:r>
            <a:r>
              <a:rPr lang="en-US" sz="1200" dirty="0" err="1" smtClean="0"/>
              <a:t>Orkut</a:t>
            </a:r>
            <a:r>
              <a:rPr lang="en-US" sz="1200" dirty="0" smtClean="0"/>
              <a:t>, </a:t>
            </a:r>
            <a:r>
              <a:rPr lang="en-US" sz="1200" dirty="0" err="1" smtClean="0"/>
              <a:t>Digg</a:t>
            </a:r>
            <a:r>
              <a:rPr lang="en-US" sz="1200" dirty="0" smtClean="0"/>
              <a:t> 2004</a:t>
            </a:r>
            <a:endParaRPr lang="en-US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5874628" y="482761"/>
            <a:ext cx="32693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FourSquare</a:t>
            </a:r>
            <a:r>
              <a:rPr lang="en-US" sz="1200" dirty="0"/>
              <a:t>, </a:t>
            </a:r>
            <a:r>
              <a:rPr lang="en-US" sz="1200" dirty="0" err="1"/>
              <a:t>Gowalla</a:t>
            </a:r>
            <a:r>
              <a:rPr lang="en-US" sz="1200" dirty="0"/>
              <a:t> </a:t>
            </a:r>
            <a:r>
              <a:rPr lang="en-US" sz="1200" dirty="0" smtClean="0"/>
              <a:t>, </a:t>
            </a:r>
            <a:r>
              <a:rPr lang="en-US" sz="1200" dirty="0" err="1" smtClean="0"/>
              <a:t>Renren</a:t>
            </a:r>
            <a:r>
              <a:rPr lang="en-US" sz="1200" dirty="0" smtClean="0"/>
              <a:t>, </a:t>
            </a:r>
            <a:r>
              <a:rPr lang="en-US" sz="1200" dirty="0" err="1" smtClean="0"/>
              <a:t>Sina</a:t>
            </a:r>
            <a:r>
              <a:rPr lang="en-US" sz="1200" dirty="0" smtClean="0"/>
              <a:t> </a:t>
            </a:r>
            <a:r>
              <a:rPr lang="en-US" sz="1200" dirty="0" err="1"/>
              <a:t>Weibo</a:t>
            </a:r>
            <a:r>
              <a:rPr lang="en-US" sz="1200" dirty="0"/>
              <a:t> 2009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102100" y="964406"/>
            <a:ext cx="16825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445000" y="775737"/>
            <a:ext cx="13396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960136" y="527576"/>
            <a:ext cx="8245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868144" y="699026"/>
            <a:ext cx="2983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YouTube 2005, Twitter </a:t>
            </a:r>
            <a:r>
              <a:rPr lang="en-US" sz="1200" dirty="0" smtClean="0"/>
              <a:t>2006, Tumblr 2007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91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5874628" y="890037"/>
            <a:ext cx="2640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Facebook, </a:t>
            </a:r>
            <a:r>
              <a:rPr lang="en-US" sz="1200" dirty="0" err="1" smtClean="0"/>
              <a:t>Orkut</a:t>
            </a:r>
            <a:r>
              <a:rPr lang="en-US" sz="1200" dirty="0" smtClean="0"/>
              <a:t>, </a:t>
            </a:r>
            <a:r>
              <a:rPr lang="en-US" sz="1200" dirty="0" err="1" smtClean="0"/>
              <a:t>Digg</a:t>
            </a:r>
            <a:r>
              <a:rPr lang="en-US" sz="1200" dirty="0" smtClean="0"/>
              <a:t> 2004</a:t>
            </a:r>
            <a:endParaRPr lang="en-US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5874628" y="482761"/>
            <a:ext cx="32693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FourSquare</a:t>
            </a:r>
            <a:r>
              <a:rPr lang="en-US" sz="1200" dirty="0"/>
              <a:t>, </a:t>
            </a:r>
            <a:r>
              <a:rPr lang="en-US" sz="1200" dirty="0" err="1"/>
              <a:t>Gowalla</a:t>
            </a:r>
            <a:r>
              <a:rPr lang="en-US" sz="1200" dirty="0"/>
              <a:t> </a:t>
            </a:r>
            <a:r>
              <a:rPr lang="en-US" sz="1200" dirty="0" smtClean="0"/>
              <a:t>, </a:t>
            </a:r>
            <a:r>
              <a:rPr lang="en-US" sz="1200" dirty="0" err="1" smtClean="0"/>
              <a:t>Renren</a:t>
            </a:r>
            <a:r>
              <a:rPr lang="en-US" sz="1200" dirty="0" smtClean="0"/>
              <a:t>, </a:t>
            </a:r>
            <a:r>
              <a:rPr lang="en-US" sz="1200" dirty="0" err="1" smtClean="0"/>
              <a:t>Sina</a:t>
            </a:r>
            <a:r>
              <a:rPr lang="en-US" sz="1200" dirty="0" smtClean="0"/>
              <a:t> </a:t>
            </a:r>
            <a:r>
              <a:rPr lang="en-US" sz="1200" dirty="0" err="1"/>
              <a:t>Weibo</a:t>
            </a:r>
            <a:r>
              <a:rPr lang="en-US" sz="1200" dirty="0"/>
              <a:t> 2009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102100" y="964406"/>
            <a:ext cx="16825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445000" y="775737"/>
            <a:ext cx="13396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960136" y="527576"/>
            <a:ext cx="8245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874628" y="299714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WhatsApp</a:t>
            </a:r>
            <a:r>
              <a:rPr lang="en-US" sz="1200" dirty="0" smtClean="0"/>
              <a:t> 2009, </a:t>
            </a:r>
            <a:r>
              <a:rPr lang="en-US" sz="1200" dirty="0" err="1" smtClean="0"/>
              <a:t>Pinterest</a:t>
            </a:r>
            <a:r>
              <a:rPr lang="en-US" sz="1200" dirty="0" smtClean="0"/>
              <a:t>, </a:t>
            </a:r>
            <a:r>
              <a:rPr lang="en-US" sz="1200" dirty="0" err="1" smtClean="0"/>
              <a:t>Instagram</a:t>
            </a:r>
            <a:r>
              <a:rPr lang="en-US" sz="1200" dirty="0" smtClean="0"/>
              <a:t> 2010</a:t>
            </a:r>
            <a:endParaRPr lang="en-US" sz="1200" dirty="0"/>
          </a:p>
        </p:txBody>
      </p:sp>
      <p:cxnSp>
        <p:nvCxnSpPr>
          <p:cNvPr id="66" name="Straight Connector 65"/>
          <p:cNvCxnSpPr/>
          <p:nvPr/>
        </p:nvCxnSpPr>
        <p:spPr>
          <a:xfrm>
            <a:off x="5305946" y="365149"/>
            <a:ext cx="478726" cy="331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874628" y="135814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SnapChat</a:t>
            </a:r>
            <a:r>
              <a:rPr lang="en-US" sz="1200" dirty="0" smtClean="0"/>
              <a:t>, </a:t>
            </a:r>
            <a:r>
              <a:rPr lang="en-US" sz="1200" dirty="0" smtClean="0"/>
              <a:t>WeChat, Google</a:t>
            </a:r>
            <a:r>
              <a:rPr lang="en-US" sz="1200" dirty="0" smtClean="0"/>
              <a:t>+ 2011, Vine 2013</a:t>
            </a:r>
            <a:endParaRPr lang="en-US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5868144" y="699026"/>
            <a:ext cx="2983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YouTube 2005, Twitter </a:t>
            </a:r>
            <a:r>
              <a:rPr lang="en-US" sz="1200" dirty="0" smtClean="0"/>
              <a:t>2006, Tumblr 2007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1403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5874628" y="890037"/>
            <a:ext cx="2640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Facebook, </a:t>
            </a:r>
            <a:r>
              <a:rPr lang="en-US" sz="1200" dirty="0" err="1" smtClean="0"/>
              <a:t>Orkut</a:t>
            </a:r>
            <a:r>
              <a:rPr lang="en-US" sz="1200" dirty="0" smtClean="0"/>
              <a:t>, </a:t>
            </a:r>
            <a:r>
              <a:rPr lang="en-US" sz="1200" dirty="0" err="1" smtClean="0"/>
              <a:t>Digg</a:t>
            </a:r>
            <a:r>
              <a:rPr lang="en-US" sz="1200" dirty="0" smtClean="0"/>
              <a:t> 2004</a:t>
            </a:r>
            <a:endParaRPr lang="en-US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5874628" y="482761"/>
            <a:ext cx="32693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FourSquare</a:t>
            </a:r>
            <a:r>
              <a:rPr lang="en-US" sz="1200" dirty="0"/>
              <a:t>, </a:t>
            </a:r>
            <a:r>
              <a:rPr lang="en-US" sz="1200" dirty="0" err="1"/>
              <a:t>Gowalla</a:t>
            </a:r>
            <a:r>
              <a:rPr lang="en-US" sz="1200" dirty="0"/>
              <a:t> </a:t>
            </a:r>
            <a:r>
              <a:rPr lang="en-US" sz="1200" dirty="0" smtClean="0"/>
              <a:t>, </a:t>
            </a:r>
            <a:r>
              <a:rPr lang="en-US" sz="1200" dirty="0" err="1" smtClean="0"/>
              <a:t>Renren</a:t>
            </a:r>
            <a:r>
              <a:rPr lang="en-US" sz="1200" dirty="0" smtClean="0"/>
              <a:t>, </a:t>
            </a:r>
            <a:r>
              <a:rPr lang="en-US" sz="1200" dirty="0" err="1" smtClean="0"/>
              <a:t>Sina</a:t>
            </a:r>
            <a:r>
              <a:rPr lang="en-US" sz="1200" dirty="0" smtClean="0"/>
              <a:t> </a:t>
            </a:r>
            <a:r>
              <a:rPr lang="en-US" sz="1200" dirty="0" err="1"/>
              <a:t>Weibo</a:t>
            </a:r>
            <a:r>
              <a:rPr lang="en-US" sz="1200" dirty="0"/>
              <a:t> 2009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102100" y="964406"/>
            <a:ext cx="16825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445000" y="775737"/>
            <a:ext cx="13396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960136" y="527576"/>
            <a:ext cx="8245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874628" y="299714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WhatsApp</a:t>
            </a:r>
            <a:r>
              <a:rPr lang="en-US" sz="1200" dirty="0" smtClean="0"/>
              <a:t> 2009, </a:t>
            </a:r>
            <a:r>
              <a:rPr lang="en-US" sz="1200" dirty="0" err="1" smtClean="0"/>
              <a:t>Pinterest</a:t>
            </a:r>
            <a:r>
              <a:rPr lang="en-US" sz="1200" dirty="0" smtClean="0"/>
              <a:t>, </a:t>
            </a:r>
            <a:r>
              <a:rPr lang="en-US" sz="1200" dirty="0" err="1" smtClean="0"/>
              <a:t>Instagram</a:t>
            </a:r>
            <a:r>
              <a:rPr lang="en-US" sz="1200" dirty="0" smtClean="0"/>
              <a:t> 2010</a:t>
            </a:r>
            <a:endParaRPr lang="en-US" sz="1200" dirty="0"/>
          </a:p>
        </p:txBody>
      </p:sp>
      <p:cxnSp>
        <p:nvCxnSpPr>
          <p:cNvPr id="66" name="Straight Connector 65"/>
          <p:cNvCxnSpPr/>
          <p:nvPr/>
        </p:nvCxnSpPr>
        <p:spPr>
          <a:xfrm>
            <a:off x="5305946" y="365149"/>
            <a:ext cx="478726" cy="331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874628" y="135814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SnapChat</a:t>
            </a:r>
            <a:r>
              <a:rPr lang="en-US" sz="1200" dirty="0"/>
              <a:t>, WeChat, Google+ 2011, Vine 2013</a:t>
            </a:r>
            <a:endParaRPr 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5874628" y="-41986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Periscope, Facebook Live 2015</a:t>
            </a:r>
            <a:endParaRPr lang="en-US" sz="1200" dirty="0"/>
          </a:p>
        </p:txBody>
      </p:sp>
      <p:cxnSp>
        <p:nvCxnSpPr>
          <p:cNvPr id="69" name="Straight Connector 68"/>
          <p:cNvCxnSpPr/>
          <p:nvPr/>
        </p:nvCxnSpPr>
        <p:spPr>
          <a:xfrm flipV="1">
            <a:off x="5639104" y="188386"/>
            <a:ext cx="160498" cy="444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868144" y="699026"/>
            <a:ext cx="2983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YouTube 2005, Twitter </a:t>
            </a:r>
            <a:r>
              <a:rPr lang="en-US" sz="1200" dirty="0" smtClean="0"/>
              <a:t>2006, Tumblr 2007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354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417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17418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17419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17420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17421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17422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17423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" name="Picture 21" descr="23598-004-1E6A382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219200"/>
            <a:ext cx="52832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Isosceles Triangle 22"/>
          <p:cNvSpPr/>
          <p:nvPr/>
        </p:nvSpPr>
        <p:spPr bwMode="auto">
          <a:xfrm rot="1634258">
            <a:off x="1117600" y="59245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27" name="TextBox 23"/>
          <p:cNvSpPr txBox="1">
            <a:spLocks noChangeArrowheads="1"/>
          </p:cNvSpPr>
          <p:nvPr/>
        </p:nvSpPr>
        <p:spPr bwMode="auto">
          <a:xfrm>
            <a:off x="2286000" y="5410200"/>
            <a:ext cx="5283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solidFill>
                  <a:schemeClr val="accent4"/>
                </a:solidFill>
              </a:rPr>
              <a:t>1945: </a:t>
            </a:r>
            <a:r>
              <a:rPr lang="en-US" sz="1800" dirty="0" err="1">
                <a:solidFill>
                  <a:schemeClr val="accent4"/>
                </a:solidFill>
              </a:rPr>
              <a:t>Vannevar</a:t>
            </a:r>
            <a:r>
              <a:rPr lang="en-US" sz="1800" dirty="0">
                <a:solidFill>
                  <a:schemeClr val="accent4"/>
                </a:solidFill>
              </a:rPr>
              <a:t> Bush – The </a:t>
            </a:r>
            <a:r>
              <a:rPr lang="en-US" sz="1800" dirty="0" err="1">
                <a:solidFill>
                  <a:schemeClr val="accent4"/>
                </a:solidFill>
              </a:rPr>
              <a:t>memex</a:t>
            </a:r>
            <a:endParaRPr lang="en-US" sz="1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00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 bwMode="auto">
          <a:xfrm>
            <a:off x="3740936" y="185414"/>
            <a:ext cx="1219200" cy="871446"/>
          </a:xfrm>
          <a:prstGeom prst="roundRect">
            <a:avLst>
              <a:gd name="adj" fmla="val 0"/>
            </a:avLst>
          </a:prstGeom>
          <a:solidFill>
            <a:schemeClr val="accent5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>
            <a:off x="2438400" y="834362"/>
            <a:ext cx="1219200" cy="1249901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2438400" y="2133600"/>
            <a:ext cx="1219200" cy="1882528"/>
          </a:xfrm>
          <a:prstGeom prst="roundRect">
            <a:avLst>
              <a:gd name="adj" fmla="val 0"/>
            </a:avLst>
          </a:prstGeom>
          <a:solidFill>
            <a:schemeClr val="accent1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68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868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868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868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868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869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869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964406"/>
            <a:ext cx="914400" cy="665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702" name="TextBox 45"/>
          <p:cNvSpPr txBox="1">
            <a:spLocks noChangeArrowheads="1"/>
          </p:cNvSpPr>
          <p:nvPr/>
        </p:nvSpPr>
        <p:spPr bwMode="auto">
          <a:xfrm>
            <a:off x="2438400" y="2619375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Internet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1143000" y="1197400"/>
            <a:ext cx="1219200" cy="156760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143000" y="2448528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accent2"/>
                </a:solidFill>
              </a:rPr>
              <a:t>Hypertext</a:t>
            </a:r>
          </a:p>
        </p:txBody>
      </p:sp>
      <p:pic>
        <p:nvPicPr>
          <p:cNvPr id="36" name="Picture 35" descr="fully_aware_microco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638" y="1296988"/>
            <a:ext cx="914400" cy="52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pple HyperCar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37" y="1866900"/>
            <a:ext cx="798513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ounded Rectangle 3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1" name="Picture 40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41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pic>
        <p:nvPicPr>
          <p:cNvPr id="48" name="Picture 47" descr="arpanet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95600"/>
            <a:ext cx="977664" cy="644175"/>
          </a:xfrm>
          <a:prstGeom prst="rect">
            <a:avLst/>
          </a:prstGeom>
        </p:spPr>
      </p:pic>
      <p:sp>
        <p:nvSpPr>
          <p:cNvPr id="50" name="TextBox 45"/>
          <p:cNvSpPr txBox="1">
            <a:spLocks noChangeArrowheads="1"/>
          </p:cNvSpPr>
          <p:nvPr/>
        </p:nvSpPr>
        <p:spPr bwMode="auto">
          <a:xfrm>
            <a:off x="2438400" y="1728787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1.0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35" name="TextBox 45"/>
          <p:cNvSpPr txBox="1">
            <a:spLocks noChangeArrowheads="1"/>
          </p:cNvSpPr>
          <p:nvPr/>
        </p:nvSpPr>
        <p:spPr bwMode="auto">
          <a:xfrm>
            <a:off x="3740936" y="671536"/>
            <a:ext cx="1219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2"/>
                </a:solidFill>
              </a:rPr>
              <a:t>Web 2.0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7" name="Picture 36" descr="oreiliy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154" y="244864"/>
            <a:ext cx="506542" cy="42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653696" y="5184669"/>
            <a:ext cx="4310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dirty="0" smtClean="0">
                <a:solidFill>
                  <a:schemeClr val="accent3"/>
                </a:solidFill>
              </a:rPr>
              <a:t>What about Social Networks?</a:t>
            </a:r>
            <a:endParaRPr lang="en-US" sz="4400" dirty="0">
              <a:solidFill>
                <a:schemeClr val="accent3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851920" y="1143000"/>
            <a:ext cx="193275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65357" y="1185828"/>
            <a:ext cx="1192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Friendster 2002</a:t>
            </a:r>
            <a:endParaRPr lang="en-US" sz="1200" dirty="0"/>
          </a:p>
        </p:txBody>
      </p:sp>
      <p:cxnSp>
        <p:nvCxnSpPr>
          <p:cNvPr id="46" name="Straight Connector 45"/>
          <p:cNvCxnSpPr/>
          <p:nvPr/>
        </p:nvCxnSpPr>
        <p:spPr>
          <a:xfrm>
            <a:off x="2362200" y="3688098"/>
            <a:ext cx="34224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865358" y="3554463"/>
            <a:ext cx="130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Community </a:t>
            </a:r>
          </a:p>
          <a:p>
            <a:r>
              <a:rPr lang="en-US" dirty="0" smtClean="0"/>
              <a:t>Memory</a:t>
            </a:r>
          </a:p>
          <a:p>
            <a:r>
              <a:rPr lang="en-US" dirty="0" smtClean="0"/>
              <a:t>1973</a:t>
            </a:r>
            <a:endParaRPr lang="en-US" dirty="0"/>
          </a:p>
        </p:txBody>
      </p:sp>
      <p:pic>
        <p:nvPicPr>
          <p:cNvPr id="22" name="Picture 21" descr="comm-memory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88" y="3591287"/>
            <a:ext cx="1767799" cy="146833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5865358" y="3116933"/>
            <a:ext cx="120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BBS 1978</a:t>
            </a:r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2555776" y="3203575"/>
            <a:ext cx="3228896" cy="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590800" y="3048000"/>
            <a:ext cx="3193872" cy="158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65357" y="2819400"/>
            <a:ext cx="161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Usenet 1980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865357" y="1041219"/>
            <a:ext cx="2313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MySpace, </a:t>
            </a:r>
            <a:r>
              <a:rPr lang="en-US" sz="1200" dirty="0" err="1" smtClean="0"/>
              <a:t>Del.icio.us</a:t>
            </a:r>
            <a:r>
              <a:rPr lang="en-US" sz="1200" dirty="0" smtClean="0"/>
              <a:t> 2003</a:t>
            </a:r>
            <a:endParaRPr lang="en-US" sz="1200" dirty="0"/>
          </a:p>
        </p:txBody>
      </p:sp>
      <p:sp>
        <p:nvSpPr>
          <p:cNvPr id="60" name="TextBox 59"/>
          <p:cNvSpPr txBox="1"/>
          <p:nvPr/>
        </p:nvSpPr>
        <p:spPr>
          <a:xfrm>
            <a:off x="5874628" y="890037"/>
            <a:ext cx="2640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Facebook, </a:t>
            </a:r>
            <a:r>
              <a:rPr lang="en-US" sz="1200" dirty="0" err="1" smtClean="0"/>
              <a:t>Orkut</a:t>
            </a:r>
            <a:r>
              <a:rPr lang="en-US" sz="1200" dirty="0" smtClean="0"/>
              <a:t>, </a:t>
            </a:r>
            <a:r>
              <a:rPr lang="en-US" sz="1200" dirty="0" err="1" smtClean="0"/>
              <a:t>Digg</a:t>
            </a:r>
            <a:r>
              <a:rPr lang="en-US" sz="1200" dirty="0" smtClean="0"/>
              <a:t> 2004</a:t>
            </a:r>
            <a:endParaRPr lang="en-US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5874628" y="482761"/>
            <a:ext cx="32693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FourSquare</a:t>
            </a:r>
            <a:r>
              <a:rPr lang="en-US" sz="1200" dirty="0"/>
              <a:t>, </a:t>
            </a:r>
            <a:r>
              <a:rPr lang="en-US" sz="1200" b="1" dirty="0" err="1"/>
              <a:t>Gowalla</a:t>
            </a:r>
            <a:r>
              <a:rPr lang="en-US" sz="1200" dirty="0"/>
              <a:t> </a:t>
            </a:r>
            <a:r>
              <a:rPr lang="en-US" sz="1200" dirty="0" smtClean="0"/>
              <a:t>, </a:t>
            </a:r>
            <a:r>
              <a:rPr lang="en-US" sz="1200" dirty="0" err="1" smtClean="0"/>
              <a:t>Renren</a:t>
            </a:r>
            <a:r>
              <a:rPr lang="en-US" sz="1200" dirty="0" smtClean="0"/>
              <a:t>, </a:t>
            </a:r>
            <a:r>
              <a:rPr lang="en-US" sz="1200" dirty="0" err="1" smtClean="0"/>
              <a:t>Sina</a:t>
            </a:r>
            <a:r>
              <a:rPr lang="en-US" sz="1200" dirty="0" smtClean="0"/>
              <a:t> </a:t>
            </a:r>
            <a:r>
              <a:rPr lang="en-US" sz="1200" dirty="0" err="1"/>
              <a:t>Weibo</a:t>
            </a:r>
            <a:r>
              <a:rPr lang="en-US" sz="1200" dirty="0"/>
              <a:t> 2009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865358" y="1502042"/>
            <a:ext cx="1843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Sixdegrees</a:t>
            </a:r>
            <a:r>
              <a:rPr lang="en-US" dirty="0" smtClean="0"/>
              <a:t> 1997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5865358" y="1796534"/>
            <a:ext cx="264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5"/>
                </a:solidFill>
              </a:rPr>
              <a:t>BuddyLists</a:t>
            </a:r>
            <a:r>
              <a:rPr lang="en-US" dirty="0" smtClean="0">
                <a:solidFill>
                  <a:schemeClr val="accent5"/>
                </a:solidFill>
              </a:rPr>
              <a:t> and </a:t>
            </a:r>
            <a:r>
              <a:rPr lang="en-US" dirty="0" err="1" smtClean="0">
                <a:solidFill>
                  <a:schemeClr val="accent5"/>
                </a:solidFill>
              </a:rPr>
              <a:t>Blogrolls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397250" y="1539066"/>
            <a:ext cx="238742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149600" y="1866900"/>
            <a:ext cx="26350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2" name="Freeform 28681"/>
          <p:cNvSpPr/>
          <p:nvPr/>
        </p:nvSpPr>
        <p:spPr>
          <a:xfrm>
            <a:off x="1631574" y="185414"/>
            <a:ext cx="4052554" cy="6443137"/>
          </a:xfrm>
          <a:custGeom>
            <a:avLst/>
            <a:gdLst>
              <a:gd name="connsiteX0" fmla="*/ 0 w 3198256"/>
              <a:gd name="connsiteY0" fmla="*/ 6452407 h 6452407"/>
              <a:gd name="connsiteX1" fmla="*/ 1195870 w 3198256"/>
              <a:gd name="connsiteY1" fmla="*/ 1724350 h 6452407"/>
              <a:gd name="connsiteX2" fmla="*/ 3198256 w 3198256"/>
              <a:gd name="connsiteY2" fmla="*/ 0 h 6452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8256" h="6452407">
                <a:moveTo>
                  <a:pt x="0" y="6452407"/>
                </a:moveTo>
                <a:cubicBezTo>
                  <a:pt x="331413" y="4626079"/>
                  <a:pt x="662827" y="2799751"/>
                  <a:pt x="1195870" y="1724350"/>
                </a:cubicBezTo>
                <a:cubicBezTo>
                  <a:pt x="1728913" y="648949"/>
                  <a:pt x="2850620" y="236403"/>
                  <a:pt x="3198256" y="0"/>
                </a:cubicBezTo>
              </a:path>
            </a:pathLst>
          </a:custGeom>
          <a:ln w="31750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>
            <a:off x="3995936" y="1052736"/>
            <a:ext cx="17887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4102100" y="964406"/>
            <a:ext cx="16825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445000" y="775737"/>
            <a:ext cx="1339672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4960136" y="527576"/>
            <a:ext cx="824536" cy="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874628" y="299714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/>
              <a:t>WhatsApp</a:t>
            </a:r>
            <a:r>
              <a:rPr lang="en-US" sz="1200" dirty="0" smtClean="0"/>
              <a:t> 2009, </a:t>
            </a:r>
            <a:r>
              <a:rPr lang="en-US" sz="1200" dirty="0" err="1" smtClean="0"/>
              <a:t>Pinterest</a:t>
            </a:r>
            <a:r>
              <a:rPr lang="en-US" sz="1200" dirty="0" smtClean="0"/>
              <a:t>, </a:t>
            </a:r>
            <a:r>
              <a:rPr lang="en-US" sz="1200" b="1" dirty="0" err="1" smtClean="0"/>
              <a:t>Instagram</a:t>
            </a:r>
            <a:r>
              <a:rPr lang="en-US" sz="1200" dirty="0" smtClean="0"/>
              <a:t> 2010</a:t>
            </a:r>
            <a:endParaRPr lang="en-US" sz="1200" dirty="0"/>
          </a:p>
        </p:txBody>
      </p:sp>
      <p:cxnSp>
        <p:nvCxnSpPr>
          <p:cNvPr id="66" name="Straight Connector 65"/>
          <p:cNvCxnSpPr/>
          <p:nvPr/>
        </p:nvCxnSpPr>
        <p:spPr>
          <a:xfrm>
            <a:off x="5305946" y="365149"/>
            <a:ext cx="478726" cy="331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874628" y="135814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SnapChat</a:t>
            </a:r>
            <a:r>
              <a:rPr lang="en-US" sz="1200" dirty="0"/>
              <a:t>, </a:t>
            </a:r>
            <a:r>
              <a:rPr lang="en-US" sz="1200" b="1" dirty="0"/>
              <a:t>WeChat</a:t>
            </a:r>
            <a:r>
              <a:rPr lang="en-US" sz="1200" dirty="0"/>
              <a:t>, Google+ 2011, </a:t>
            </a:r>
            <a:r>
              <a:rPr lang="en-US" sz="1200" b="1" dirty="0"/>
              <a:t>Vine</a:t>
            </a:r>
            <a:r>
              <a:rPr lang="en-US" sz="1200" dirty="0"/>
              <a:t> 2013</a:t>
            </a:r>
            <a:endParaRPr 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5874628" y="-41986"/>
            <a:ext cx="3459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Periscope</a:t>
            </a:r>
            <a:r>
              <a:rPr lang="en-US" sz="1200" dirty="0" smtClean="0"/>
              <a:t>, </a:t>
            </a:r>
            <a:r>
              <a:rPr lang="en-US" sz="1200" b="1" dirty="0" smtClean="0"/>
              <a:t>Facebook Live </a:t>
            </a:r>
            <a:r>
              <a:rPr lang="en-US" sz="1200" dirty="0" smtClean="0"/>
              <a:t>2015</a:t>
            </a:r>
            <a:endParaRPr lang="en-US" sz="1200" dirty="0"/>
          </a:p>
        </p:txBody>
      </p:sp>
      <p:cxnSp>
        <p:nvCxnSpPr>
          <p:cNvPr id="69" name="Straight Connector 68"/>
          <p:cNvCxnSpPr/>
          <p:nvPr/>
        </p:nvCxnSpPr>
        <p:spPr>
          <a:xfrm flipV="1">
            <a:off x="5639104" y="188386"/>
            <a:ext cx="160498" cy="444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ounded Rectangle 69"/>
          <p:cNvSpPr/>
          <p:nvPr/>
        </p:nvSpPr>
        <p:spPr bwMode="auto">
          <a:xfrm>
            <a:off x="5036336" y="92960"/>
            <a:ext cx="838944" cy="491766"/>
          </a:xfrm>
          <a:prstGeom prst="roundRect">
            <a:avLst>
              <a:gd name="adj" fmla="val 0"/>
            </a:avLst>
          </a:prstGeom>
          <a:solidFill>
            <a:schemeClr val="bg2">
              <a:lumMod val="75000"/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Web 3.0?</a:t>
            </a:r>
            <a:endParaRPr lang="en-US" sz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868144" y="699026"/>
            <a:ext cx="2983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YouTube 2005, Twitter </a:t>
            </a:r>
            <a:r>
              <a:rPr lang="en-US" sz="1200" dirty="0" smtClean="0"/>
              <a:t>2006, Tumblr 2007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626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33" y="163624"/>
            <a:ext cx="8712200" cy="646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23"/>
          <p:cNvSpPr txBox="1">
            <a:spLocks noChangeArrowheads="1"/>
          </p:cNvSpPr>
          <p:nvPr/>
        </p:nvSpPr>
        <p:spPr bwMode="auto">
          <a:xfrm>
            <a:off x="304800" y="228600"/>
            <a:ext cx="85344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ja-JP" altLang="en-US" b="1">
                <a:solidFill>
                  <a:schemeClr val="bg1"/>
                </a:solidFill>
              </a:rPr>
              <a:t>“</a:t>
            </a:r>
            <a:r>
              <a:rPr lang="en-US" b="1">
                <a:solidFill>
                  <a:schemeClr val="bg1"/>
                </a:solidFill>
              </a:rPr>
              <a:t>the objective of hypertext research is to save the planet</a:t>
            </a:r>
            <a:r>
              <a:rPr lang="ja-JP" altLang="en-US" b="1">
                <a:solidFill>
                  <a:schemeClr val="bg1"/>
                </a:solidFill>
              </a:rPr>
              <a:t>”</a:t>
            </a:r>
            <a:endParaRPr lang="en-US" b="1">
              <a:solidFill>
                <a:schemeClr val="bg1"/>
              </a:solidFill>
            </a:endParaRPr>
          </a:p>
          <a:p>
            <a:pPr algn="r"/>
            <a:r>
              <a:rPr lang="en-US" sz="1800">
                <a:solidFill>
                  <a:schemeClr val="bg1"/>
                </a:solidFill>
              </a:rPr>
              <a:t>- Ted Nelson (Project Xanadu)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5403182"/>
            <a:ext cx="8591550" cy="1066801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Questions?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417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17418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17419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17420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17421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17422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17423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" name="Picture 21" descr="23598-004-1E6A382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945" y="1571707"/>
            <a:ext cx="2599452" cy="1874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Isosceles Triangle 22"/>
          <p:cNvSpPr/>
          <p:nvPr/>
        </p:nvSpPr>
        <p:spPr bwMode="auto">
          <a:xfrm rot="1634258">
            <a:off x="1117600" y="59245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27" name="TextBox 23"/>
          <p:cNvSpPr txBox="1">
            <a:spLocks noChangeArrowheads="1"/>
          </p:cNvSpPr>
          <p:nvPr/>
        </p:nvSpPr>
        <p:spPr bwMode="auto">
          <a:xfrm>
            <a:off x="2286000" y="5912176"/>
            <a:ext cx="528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 smtClean="0">
                <a:solidFill>
                  <a:schemeClr val="accent4"/>
                </a:solidFill>
              </a:rPr>
              <a:t>Hypertext Prehistory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1" name="TextBox 23"/>
          <p:cNvSpPr txBox="1">
            <a:spLocks noChangeArrowheads="1"/>
          </p:cNvSpPr>
          <p:nvPr/>
        </p:nvSpPr>
        <p:spPr bwMode="auto">
          <a:xfrm>
            <a:off x="6903803" y="2351046"/>
            <a:ext cx="20484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 smtClean="0">
                <a:solidFill>
                  <a:schemeClr val="accent4"/>
                </a:solidFill>
              </a:rPr>
              <a:t>H.G Wells </a:t>
            </a:r>
          </a:p>
          <a:p>
            <a:pPr algn="ctr"/>
            <a:r>
              <a:rPr lang="en-US" sz="1800" dirty="0" smtClean="0">
                <a:solidFill>
                  <a:schemeClr val="accent4"/>
                </a:solidFill>
              </a:rPr>
              <a:t>The World Brain (1938)</a:t>
            </a:r>
            <a:endParaRPr lang="en-US" sz="1800" dirty="0">
              <a:solidFill>
                <a:schemeClr val="accent4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429368" y="4129819"/>
            <a:ext cx="20484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 smtClean="0">
                <a:solidFill>
                  <a:schemeClr val="accent4"/>
                </a:solidFill>
              </a:rPr>
              <a:t>Paul </a:t>
            </a:r>
            <a:r>
              <a:rPr lang="en-US" sz="1800" dirty="0" err="1" smtClean="0">
                <a:solidFill>
                  <a:schemeClr val="accent4"/>
                </a:solidFill>
              </a:rPr>
              <a:t>Otlet</a:t>
            </a:r>
            <a:r>
              <a:rPr lang="en-US" sz="1800" dirty="0" smtClean="0">
                <a:solidFill>
                  <a:schemeClr val="accent4"/>
                </a:solidFill>
              </a:rPr>
              <a:t> The </a:t>
            </a:r>
            <a:r>
              <a:rPr lang="pt-BR" sz="1800" dirty="0" err="1" smtClean="0">
                <a:solidFill>
                  <a:schemeClr val="accent4"/>
                </a:solidFill>
              </a:rPr>
              <a:t>Mundaneum</a:t>
            </a:r>
            <a:r>
              <a:rPr lang="pt-BR" sz="1800" dirty="0" smtClean="0">
                <a:solidFill>
                  <a:schemeClr val="accent4"/>
                </a:solidFill>
              </a:rPr>
              <a:t> </a:t>
            </a:r>
            <a:r>
              <a:rPr lang="en-US" sz="1800" dirty="0" smtClean="0">
                <a:solidFill>
                  <a:schemeClr val="accent4"/>
                </a:solidFill>
              </a:rPr>
              <a:t>(1910)</a:t>
            </a:r>
            <a:endParaRPr lang="en-US" sz="1800" dirty="0">
              <a:solidFill>
                <a:schemeClr val="accent4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 rot="14695303">
            <a:off x="3872265" y="3242070"/>
            <a:ext cx="1038274" cy="5531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Otle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53" y="3864904"/>
            <a:ext cx="1827815" cy="1446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ight Arrow 24"/>
          <p:cNvSpPr/>
          <p:nvPr/>
        </p:nvSpPr>
        <p:spPr>
          <a:xfrm rot="11632365">
            <a:off x="4910230" y="2369730"/>
            <a:ext cx="1038274" cy="5531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hgwel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851" y="1873169"/>
            <a:ext cx="1394013" cy="1802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115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441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18442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18443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18444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18445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18446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18447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Isosceles Triangle 22"/>
          <p:cNvSpPr/>
          <p:nvPr/>
        </p:nvSpPr>
        <p:spPr bwMode="auto">
          <a:xfrm rot="1634258">
            <a:off x="1117600" y="42481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51" name="TextBox 23"/>
          <p:cNvSpPr txBox="1">
            <a:spLocks noChangeArrowheads="1"/>
          </p:cNvSpPr>
          <p:nvPr/>
        </p:nvSpPr>
        <p:spPr bwMode="auto">
          <a:xfrm>
            <a:off x="2362200" y="5410200"/>
            <a:ext cx="586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848058"/>
                </a:solidFill>
              </a:rPr>
              <a:t>1960s: Doug </a:t>
            </a:r>
            <a:r>
              <a:rPr lang="en-US" sz="1800" dirty="0" err="1">
                <a:solidFill>
                  <a:srgbClr val="848058"/>
                </a:solidFill>
              </a:rPr>
              <a:t>Engelbart</a:t>
            </a:r>
            <a:r>
              <a:rPr lang="en-US" sz="1800" dirty="0">
                <a:solidFill>
                  <a:srgbClr val="848058"/>
                </a:solidFill>
              </a:rPr>
              <a:t> – NLS Augment and the mouse</a:t>
            </a:r>
          </a:p>
        </p:txBody>
      </p:sp>
      <p:pic>
        <p:nvPicPr>
          <p:cNvPr id="21" name="Picture 20" descr="Engelbartmi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914400"/>
            <a:ext cx="4776788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 descr="first_de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3429000"/>
            <a:ext cx="2543175" cy="1684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23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465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19467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19468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19469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19470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19471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Isosceles Triangle 22"/>
          <p:cNvSpPr/>
          <p:nvPr/>
        </p:nvSpPr>
        <p:spPr bwMode="auto">
          <a:xfrm rot="1634258">
            <a:off x="1193800" y="28765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75" name="TextBox 23"/>
          <p:cNvSpPr txBox="1">
            <a:spLocks noChangeArrowheads="1"/>
          </p:cNvSpPr>
          <p:nvPr/>
        </p:nvSpPr>
        <p:spPr bwMode="auto">
          <a:xfrm>
            <a:off x="3124200" y="5562600"/>
            <a:ext cx="441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rgbClr val="848058"/>
                </a:solidFill>
              </a:rPr>
              <a:t>1960-80: Ted Nelson – Project </a:t>
            </a:r>
            <a:r>
              <a:rPr lang="en-US" sz="1800" dirty="0" err="1">
                <a:solidFill>
                  <a:srgbClr val="848058"/>
                </a:solidFill>
              </a:rPr>
              <a:t>Xanadu</a:t>
            </a:r>
            <a:endParaRPr lang="en-US" sz="1800" dirty="0">
              <a:solidFill>
                <a:srgbClr val="848058"/>
              </a:solidFill>
            </a:endParaRPr>
          </a:p>
        </p:txBody>
      </p:sp>
      <p:pic>
        <p:nvPicPr>
          <p:cNvPr id="26" name="Picture 25" descr="BBfr18a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371600"/>
            <a:ext cx="4202113" cy="315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 descr="ted-nelson-literary-machin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209800"/>
            <a:ext cx="2879725" cy="316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 descr="Engelbartm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8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4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1515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1516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1517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1518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1519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1520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" name="Picture 21" descr="23598-004-1E6A382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 descr="Engelbartmi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 descr="BBfr18a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</p:spTree>
    <p:extLst>
      <p:ext uri="{BB962C8B-B14F-4D97-AF65-F5344CB8AC3E}">
        <p14:creationId xmlns:p14="http://schemas.microsoft.com/office/powerpoint/2010/main" val="189055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538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2539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2540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2541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2542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2543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2544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2550" name="Picture 23" descr="Apple HyperCar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40" y="390719"/>
            <a:ext cx="3211513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1" name="TextBox 23"/>
          <p:cNvSpPr txBox="1">
            <a:spLocks noChangeArrowheads="1"/>
          </p:cNvSpPr>
          <p:nvPr/>
        </p:nvSpPr>
        <p:spPr bwMode="auto">
          <a:xfrm>
            <a:off x="3559340" y="2647894"/>
            <a:ext cx="3211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solidFill>
                  <a:schemeClr val="accent4"/>
                </a:solidFill>
              </a:rPr>
              <a:t>1987: </a:t>
            </a:r>
            <a:r>
              <a:rPr lang="en-US" sz="1800" dirty="0" err="1">
                <a:solidFill>
                  <a:schemeClr val="accent4"/>
                </a:solidFill>
              </a:rPr>
              <a:t>Hypercard</a:t>
            </a:r>
            <a:r>
              <a:rPr lang="en-US" sz="1800" dirty="0">
                <a:solidFill>
                  <a:schemeClr val="accent4"/>
                </a:solidFill>
              </a:rPr>
              <a:t> (Apple)</a:t>
            </a:r>
          </a:p>
        </p:txBody>
      </p:sp>
      <p:pic>
        <p:nvPicPr>
          <p:cNvPr id="22552" name="Picture 26" descr="intermedia-create-lin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340" y="3298313"/>
            <a:ext cx="3205256" cy="2669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3" name="TextBox 23"/>
          <p:cNvSpPr txBox="1">
            <a:spLocks noChangeArrowheads="1"/>
          </p:cNvSpPr>
          <p:nvPr/>
        </p:nvSpPr>
        <p:spPr bwMode="auto">
          <a:xfrm>
            <a:off x="3559339" y="5982437"/>
            <a:ext cx="32115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solidFill>
                  <a:srgbClr val="848058"/>
                </a:solidFill>
              </a:rPr>
              <a:t>1985: </a:t>
            </a:r>
            <a:r>
              <a:rPr lang="en-US" sz="1800" dirty="0" err="1">
                <a:solidFill>
                  <a:srgbClr val="848058"/>
                </a:solidFill>
              </a:rPr>
              <a:t>Intermedia</a:t>
            </a:r>
            <a:r>
              <a:rPr lang="en-US" sz="1800" dirty="0">
                <a:solidFill>
                  <a:srgbClr val="848058"/>
                </a:solidFill>
              </a:rPr>
              <a:t> </a:t>
            </a:r>
          </a:p>
          <a:p>
            <a:pPr algn="ctr"/>
            <a:r>
              <a:rPr lang="en-US" sz="1800" dirty="0">
                <a:solidFill>
                  <a:srgbClr val="848058"/>
                </a:solidFill>
              </a:rPr>
              <a:t>(Brown University)</a:t>
            </a:r>
          </a:p>
        </p:txBody>
      </p:sp>
      <p:sp>
        <p:nvSpPr>
          <p:cNvPr id="33" name="Isosceles Triangle 32"/>
          <p:cNvSpPr/>
          <p:nvPr/>
        </p:nvSpPr>
        <p:spPr bwMode="auto">
          <a:xfrm rot="1634258">
            <a:off x="1117600" y="21907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Isosceles Triangle 33"/>
          <p:cNvSpPr/>
          <p:nvPr/>
        </p:nvSpPr>
        <p:spPr bwMode="auto">
          <a:xfrm rot="1634258">
            <a:off x="1117600" y="23431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1" name="Picture 30" descr="23598-004-1E6A382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 descr="Engelbartmi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 descr="BBfr18a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</p:spTree>
    <p:extLst>
      <p:ext uri="{BB962C8B-B14F-4D97-AF65-F5344CB8AC3E}">
        <p14:creationId xmlns:p14="http://schemas.microsoft.com/office/powerpoint/2010/main" val="341153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 bwMode="auto">
          <a:xfrm rot="5400000" flipH="1" flipV="1">
            <a:off x="-2056606" y="3504406"/>
            <a:ext cx="6096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562" name="TextBox 12"/>
          <p:cNvSpPr txBox="1">
            <a:spLocks noChangeArrowheads="1"/>
          </p:cNvSpPr>
          <p:nvPr/>
        </p:nvSpPr>
        <p:spPr bwMode="auto">
          <a:xfrm>
            <a:off x="228600" y="64008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1940</a:t>
            </a:r>
          </a:p>
        </p:txBody>
      </p:sp>
      <p:sp>
        <p:nvSpPr>
          <p:cNvPr id="23563" name="TextBox 13"/>
          <p:cNvSpPr txBox="1">
            <a:spLocks noChangeArrowheads="1"/>
          </p:cNvSpPr>
          <p:nvPr/>
        </p:nvSpPr>
        <p:spPr bwMode="auto">
          <a:xfrm>
            <a:off x="228600" y="5562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1950</a:t>
            </a:r>
          </a:p>
        </p:txBody>
      </p:sp>
      <p:sp>
        <p:nvSpPr>
          <p:cNvPr id="23564" name="TextBox 14"/>
          <p:cNvSpPr txBox="1">
            <a:spLocks noChangeArrowheads="1"/>
          </p:cNvSpPr>
          <p:nvPr/>
        </p:nvSpPr>
        <p:spPr bwMode="auto">
          <a:xfrm>
            <a:off x="228600" y="47244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1960</a:t>
            </a:r>
          </a:p>
        </p:txBody>
      </p:sp>
      <p:sp>
        <p:nvSpPr>
          <p:cNvPr id="23565" name="TextBox 15"/>
          <p:cNvSpPr txBox="1">
            <a:spLocks noChangeArrowheads="1"/>
          </p:cNvSpPr>
          <p:nvPr/>
        </p:nvSpPr>
        <p:spPr bwMode="auto">
          <a:xfrm>
            <a:off x="228600" y="3810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1970</a:t>
            </a:r>
          </a:p>
        </p:txBody>
      </p:sp>
      <p:sp>
        <p:nvSpPr>
          <p:cNvPr id="23566" name="TextBox 16"/>
          <p:cNvSpPr txBox="1">
            <a:spLocks noChangeArrowheads="1"/>
          </p:cNvSpPr>
          <p:nvPr/>
        </p:nvSpPr>
        <p:spPr bwMode="auto">
          <a:xfrm>
            <a:off x="228600" y="28956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1980</a:t>
            </a:r>
          </a:p>
        </p:txBody>
      </p:sp>
      <p:sp>
        <p:nvSpPr>
          <p:cNvPr id="23567" name="TextBox 17"/>
          <p:cNvSpPr txBox="1">
            <a:spLocks noChangeArrowheads="1"/>
          </p:cNvSpPr>
          <p:nvPr/>
        </p:nvSpPr>
        <p:spPr bwMode="auto">
          <a:xfrm>
            <a:off x="228600" y="19812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1990</a:t>
            </a:r>
          </a:p>
        </p:txBody>
      </p:sp>
      <p:sp>
        <p:nvSpPr>
          <p:cNvPr id="23568" name="TextBox 18"/>
          <p:cNvSpPr txBox="1">
            <a:spLocks noChangeArrowheads="1"/>
          </p:cNvSpPr>
          <p:nvPr/>
        </p:nvSpPr>
        <p:spPr bwMode="auto">
          <a:xfrm>
            <a:off x="228600" y="1143000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chemeClr val="accent2"/>
                </a:solidFill>
              </a:rPr>
              <a:t>2000</a:t>
            </a:r>
          </a:p>
        </p:txBody>
      </p:sp>
      <p:sp>
        <p:nvSpPr>
          <p:cNvPr id="25" name="Isosceles Triangle 24"/>
          <p:cNvSpPr/>
          <p:nvPr/>
        </p:nvSpPr>
        <p:spPr bwMode="auto">
          <a:xfrm rot="1634258">
            <a:off x="1117600" y="18097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3576" name="Picture 26" descr="fully_aware_microcos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44475"/>
            <a:ext cx="3187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7" name="TextBox 23"/>
          <p:cNvSpPr txBox="1">
            <a:spLocks noChangeArrowheads="1"/>
          </p:cNvSpPr>
          <p:nvPr/>
        </p:nvSpPr>
        <p:spPr bwMode="auto">
          <a:xfrm>
            <a:off x="2743200" y="2149475"/>
            <a:ext cx="3187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solidFill>
                  <a:srgbClr val="848058"/>
                </a:solidFill>
              </a:rPr>
              <a:t>1992: Open Hypermedia - Microcosm</a:t>
            </a:r>
          </a:p>
          <a:p>
            <a:pPr algn="ctr"/>
            <a:r>
              <a:rPr lang="en-US" sz="1800" dirty="0">
                <a:solidFill>
                  <a:srgbClr val="848058"/>
                </a:solidFill>
              </a:rPr>
              <a:t>(Southampton University)</a:t>
            </a:r>
          </a:p>
        </p:txBody>
      </p:sp>
      <p:sp>
        <p:nvSpPr>
          <p:cNvPr id="23578" name="TextBox 23"/>
          <p:cNvSpPr txBox="1">
            <a:spLocks noChangeArrowheads="1"/>
          </p:cNvSpPr>
          <p:nvPr/>
        </p:nvSpPr>
        <p:spPr bwMode="auto">
          <a:xfrm>
            <a:off x="5864225" y="4664075"/>
            <a:ext cx="3203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solidFill>
                  <a:srgbClr val="848058"/>
                </a:solidFill>
              </a:rPr>
              <a:t>1999: Adaptive Hypermedia - AHA!</a:t>
            </a:r>
          </a:p>
          <a:p>
            <a:pPr algn="ctr"/>
            <a:r>
              <a:rPr lang="en-US" sz="1800" dirty="0">
                <a:solidFill>
                  <a:srgbClr val="848058"/>
                </a:solidFill>
              </a:rPr>
              <a:t>(Eindhoven University)</a:t>
            </a:r>
          </a:p>
        </p:txBody>
      </p:sp>
      <p:pic>
        <p:nvPicPr>
          <p:cNvPr id="23579" name="Picture 31" descr="screenDumpTah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25" y="2759075"/>
            <a:ext cx="320357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Isosceles Triangle 32"/>
          <p:cNvSpPr/>
          <p:nvPr/>
        </p:nvSpPr>
        <p:spPr bwMode="auto">
          <a:xfrm rot="1634258">
            <a:off x="1117600" y="12001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81" name="TextBox 23"/>
          <p:cNvSpPr txBox="1">
            <a:spLocks noChangeArrowheads="1"/>
          </p:cNvSpPr>
          <p:nvPr/>
        </p:nvSpPr>
        <p:spPr bwMode="auto">
          <a:xfrm>
            <a:off x="2819400" y="5922963"/>
            <a:ext cx="2755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dirty="0">
                <a:solidFill>
                  <a:srgbClr val="848058"/>
                </a:solidFill>
              </a:rPr>
              <a:t>1994: VIKI/VKB</a:t>
            </a:r>
          </a:p>
          <a:p>
            <a:pPr algn="ctr"/>
            <a:r>
              <a:rPr lang="en-US" sz="1800" dirty="0" smtClean="0">
                <a:solidFill>
                  <a:srgbClr val="848058"/>
                </a:solidFill>
              </a:rPr>
              <a:t>(Texas A&amp;M </a:t>
            </a:r>
            <a:r>
              <a:rPr lang="en-US" sz="1800" dirty="0">
                <a:solidFill>
                  <a:srgbClr val="848058"/>
                </a:solidFill>
              </a:rPr>
              <a:t>University)</a:t>
            </a:r>
          </a:p>
        </p:txBody>
      </p:sp>
      <p:pic>
        <p:nvPicPr>
          <p:cNvPr id="23582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68675"/>
            <a:ext cx="27559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Isosceles Triangle 37"/>
          <p:cNvSpPr/>
          <p:nvPr/>
        </p:nvSpPr>
        <p:spPr bwMode="auto">
          <a:xfrm rot="1634258">
            <a:off x="1117600" y="1581150"/>
            <a:ext cx="323850" cy="300038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1143000" y="2819400"/>
            <a:ext cx="1219200" cy="3809150"/>
          </a:xfrm>
          <a:prstGeom prst="roundRect">
            <a:avLst>
              <a:gd name="adj" fmla="val 0"/>
            </a:avLst>
          </a:prstGeom>
          <a:solidFill>
            <a:schemeClr val="accent6">
              <a:alpha val="54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4" name="Picture 33" descr="23598-004-1E6A382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5867400"/>
            <a:ext cx="844550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 descr="Engelbartmic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400" y="4114800"/>
            <a:ext cx="909638" cy="60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Picture 35" descr="BBfr18a0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2981053"/>
            <a:ext cx="914400" cy="68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TextBox 36"/>
          <p:cNvSpPr txBox="1"/>
          <p:nvPr/>
        </p:nvSpPr>
        <p:spPr>
          <a:xfrm>
            <a:off x="1219200" y="5029200"/>
            <a:ext cx="10668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200" dirty="0">
                <a:solidFill>
                  <a:schemeClr val="tx2"/>
                </a:solidFill>
              </a:rPr>
              <a:t>Hypertext Pioneers</a:t>
            </a:r>
          </a:p>
        </p:txBody>
      </p:sp>
      <p:cxnSp>
        <p:nvCxnSpPr>
          <p:cNvPr id="39" name="Straight Connector 38"/>
          <p:cNvCxnSpPr/>
          <p:nvPr/>
        </p:nvCxnSpPr>
        <p:spPr bwMode="auto">
          <a:xfrm>
            <a:off x="914400" y="65532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 bwMode="auto">
          <a:xfrm>
            <a:off x="914400" y="48768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 bwMode="auto">
          <a:xfrm>
            <a:off x="914400" y="3962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 bwMode="auto">
          <a:xfrm>
            <a:off x="914400" y="5715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 bwMode="auto">
          <a:xfrm>
            <a:off x="914400" y="30480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 bwMode="auto">
          <a:xfrm>
            <a:off x="914400" y="21336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 bwMode="auto">
          <a:xfrm>
            <a:off x="914400" y="1295400"/>
            <a:ext cx="1524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10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3780</TotalTime>
  <Words>982</Words>
  <Application>Microsoft Macintosh PowerPoint</Application>
  <PresentationFormat>On-screen Show (4:3)</PresentationFormat>
  <Paragraphs>463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Bradley Hand Bold</vt:lpstr>
      <vt:lpstr>Calibri</vt:lpstr>
      <vt:lpstr>Candara</vt:lpstr>
      <vt:lpstr>ＭＳ Ｐゴシック</vt:lpstr>
      <vt:lpstr>Tahoma</vt:lpstr>
      <vt:lpstr>Tunga</vt:lpstr>
      <vt:lpstr>Arial</vt:lpstr>
      <vt:lpstr>Soho</vt:lpstr>
      <vt:lpstr>A Brief history of the   web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>University of Southampton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Social Networking Systems</dc:title>
  <dc:creator>David Millard</dc:creator>
  <cp:lastModifiedBy>Millard D.E.</cp:lastModifiedBy>
  <cp:revision>39</cp:revision>
  <dcterms:created xsi:type="dcterms:W3CDTF">2011-01-26T16:20:04Z</dcterms:created>
  <dcterms:modified xsi:type="dcterms:W3CDTF">2018-02-01T22:47:35Z</dcterms:modified>
</cp:coreProperties>
</file>