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19" r:id="rId1"/>
  </p:sldMasterIdLst>
  <p:notesMasterIdLst>
    <p:notesMasterId r:id="rId31"/>
  </p:notesMasterIdLst>
  <p:sldIdLst>
    <p:sldId id="256" r:id="rId2"/>
    <p:sldId id="337" r:id="rId3"/>
    <p:sldId id="344" r:id="rId4"/>
    <p:sldId id="360" r:id="rId5"/>
    <p:sldId id="361" r:id="rId6"/>
    <p:sldId id="358" r:id="rId7"/>
    <p:sldId id="363" r:id="rId8"/>
    <p:sldId id="362" r:id="rId9"/>
    <p:sldId id="342" r:id="rId10"/>
    <p:sldId id="341" r:id="rId11"/>
    <p:sldId id="343" r:id="rId12"/>
    <p:sldId id="348" r:id="rId13"/>
    <p:sldId id="349" r:id="rId14"/>
    <p:sldId id="352" r:id="rId15"/>
    <p:sldId id="345" r:id="rId16"/>
    <p:sldId id="346" r:id="rId17"/>
    <p:sldId id="354" r:id="rId18"/>
    <p:sldId id="355" r:id="rId19"/>
    <p:sldId id="356" r:id="rId20"/>
    <p:sldId id="357" r:id="rId21"/>
    <p:sldId id="359" r:id="rId22"/>
    <p:sldId id="364" r:id="rId23"/>
    <p:sldId id="368" r:id="rId24"/>
    <p:sldId id="369" r:id="rId25"/>
    <p:sldId id="366" r:id="rId26"/>
    <p:sldId id="367" r:id="rId27"/>
    <p:sldId id="371" r:id="rId28"/>
    <p:sldId id="340" r:id="rId29"/>
    <p:sldId id="26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86528" autoAdjust="0"/>
  </p:normalViewPr>
  <p:slideViewPr>
    <p:cSldViewPr snapToGrid="0" snapToObjects="1">
      <p:cViewPr varScale="1">
        <p:scale>
          <a:sx n="80" d="100"/>
          <a:sy n="80" d="100"/>
        </p:scale>
        <p:origin x="14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674EF-C363-D743-82EC-E8993AB64AEA}" type="datetimeFigureOut">
              <a:rPr lang="en-US" smtClean="0"/>
              <a:t>5/17/18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DBDC5-D97F-AC45-92DA-246A896D9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9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BDC5-D97F-AC45-92DA-246A896D9F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7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87 million profiles harvested</a:t>
            </a:r>
          </a:p>
          <a:p>
            <a:r>
              <a:rPr lang="en-US" dirty="0"/>
              <a:t>App that gathered info on you, and friends</a:t>
            </a:r>
            <a:r>
              <a:rPr lang="en-US" baseline="0" dirty="0"/>
              <a:t> of friends</a:t>
            </a:r>
          </a:p>
          <a:p>
            <a:r>
              <a:rPr lang="en-US" baseline="0" dirty="0"/>
              <a:t>Psychologically profiled, and sold for election marketing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BDC5-D97F-AC45-92DA-246A896D9F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8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921044"/>
            <a:ext cx="5120640" cy="1581150"/>
          </a:xfrm>
        </p:spPr>
        <p:txBody>
          <a:bodyPr>
            <a:normAutofit/>
          </a:bodyPr>
          <a:lstStyle/>
          <a:p>
            <a:r>
              <a:rPr lang="en-US" dirty="0"/>
              <a:t>David Millard </a:t>
            </a:r>
          </a:p>
          <a:p>
            <a:r>
              <a:rPr lang="en-US" i="1" dirty="0" err="1"/>
              <a:t>dem@ecs.soton.ac.uk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896" y="1353820"/>
            <a:ext cx="5120640" cy="2304288"/>
          </a:xfrm>
        </p:spPr>
        <p:txBody>
          <a:bodyPr>
            <a:normAutofit/>
          </a:bodyPr>
          <a:lstStyle/>
          <a:p>
            <a:r>
              <a:rPr lang="en-US" dirty="0"/>
              <a:t>Power: Part ii</a:t>
            </a:r>
          </a:p>
        </p:txBody>
      </p:sp>
    </p:spTree>
    <p:extLst>
      <p:ext uri="{BB962C8B-B14F-4D97-AF65-F5344CB8AC3E}">
        <p14:creationId xmlns:p14="http://schemas.microsoft.com/office/powerpoint/2010/main" val="418159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6546"/>
            <a:ext cx="8591550" cy="666765"/>
          </a:xfrm>
        </p:spPr>
        <p:txBody>
          <a:bodyPr/>
          <a:lstStyle/>
          <a:p>
            <a:r>
              <a:rPr lang="en-US" dirty="0"/>
              <a:t>BBC Virtual Revolution: Enemy of the State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79517"/>
            <a:ext cx="9144000" cy="6078482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6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163230"/>
            <a:ext cx="8591550" cy="1066801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090118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163230"/>
            <a:ext cx="8591550" cy="1066801"/>
          </a:xfrm>
        </p:spPr>
        <p:txBody>
          <a:bodyPr/>
          <a:lstStyle/>
          <a:p>
            <a:r>
              <a:rPr lang="en-US" dirty="0"/>
              <a:t>Discussion - The Protesters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057968" y="1317124"/>
            <a:ext cx="3837819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Questions: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types of power might you be able to wield through Social Media?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could you analyze what is happening during the protest to help identify and support key individuals?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might you reflect after the protest to see how effective this strategy was?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76226" y="1317124"/>
            <a:ext cx="4233912" cy="49377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Scenario:</a:t>
            </a:r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You are tech-savvy supporters of democratic change in the Republic of </a:t>
            </a:r>
            <a:r>
              <a:rPr lang="en-US" sz="2000" dirty="0" err="1"/>
              <a:t>Fakeland</a:t>
            </a:r>
            <a:r>
              <a:rPr lang="en-US" sz="2000" dirty="0"/>
              <a:t>. The Dictator has been promising change for many years, but it has become clear that he has no real intentions of this. It is clear that a recent election was rigged, people are angry, and there is an opportunity for protest to force change to happen!</a:t>
            </a:r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You have been tasked with looking at how Social Media could help your cause!</a:t>
            </a:r>
          </a:p>
        </p:txBody>
      </p:sp>
    </p:spTree>
    <p:extLst>
      <p:ext uri="{BB962C8B-B14F-4D97-AF65-F5344CB8AC3E}">
        <p14:creationId xmlns:p14="http://schemas.microsoft.com/office/powerpoint/2010/main" val="286109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163230"/>
            <a:ext cx="8591550" cy="1066801"/>
          </a:xfrm>
        </p:spPr>
        <p:txBody>
          <a:bodyPr/>
          <a:lstStyle/>
          <a:p>
            <a:r>
              <a:rPr lang="en-US" dirty="0"/>
              <a:t>Discussion - The Government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057968" y="1305517"/>
            <a:ext cx="3837819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Questions: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types of power might the extremists be able to wield through social media?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could you use social media during the protest to interfere with the extremists plans.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might you </a:t>
            </a:r>
            <a:r>
              <a:rPr lang="en-US" sz="2000" dirty="0" err="1"/>
              <a:t>analyse</a:t>
            </a:r>
            <a:r>
              <a:rPr lang="en-US" sz="2000" dirty="0"/>
              <a:t> what happened afterwards in order to identify and arrest key extremists.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76226" y="1267774"/>
            <a:ext cx="4588746" cy="5590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Scenario: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You are a member of the technology branch of </a:t>
            </a:r>
            <a:r>
              <a:rPr lang="en-US" sz="2000" dirty="0" err="1"/>
              <a:t>Fakeland</a:t>
            </a:r>
            <a:r>
              <a:rPr lang="en-US" sz="2000" dirty="0"/>
              <a:t> Police. Your country’s President has led a legitimate government through many tough years, and now the country is recovering he is trying to introduce difficult political and religious reforms. Now, after a recent election went badly for them, a small number of religious extremists are trying to spark riots and unrest that threatens all the progress that has been made!</a:t>
            </a:r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You have been tasked with looking at how Social Media could help track down and stop the extremists!</a:t>
            </a:r>
          </a:p>
        </p:txBody>
      </p:sp>
    </p:spTree>
    <p:extLst>
      <p:ext uri="{BB962C8B-B14F-4D97-AF65-F5344CB8AC3E}">
        <p14:creationId xmlns:p14="http://schemas.microsoft.com/office/powerpoint/2010/main" val="257196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163230"/>
            <a:ext cx="8591550" cy="1066801"/>
          </a:xfrm>
        </p:spPr>
        <p:txBody>
          <a:bodyPr/>
          <a:lstStyle/>
          <a:p>
            <a:r>
              <a:rPr lang="en-US" dirty="0"/>
              <a:t>Discussion - The Government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057968" y="1305517"/>
            <a:ext cx="3837819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Questions for Government: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types of power might the extremists be able to wield through social media?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could you use social media during the protest to interfere with the extremists plans.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might you </a:t>
            </a:r>
            <a:r>
              <a:rPr lang="en-US" sz="2000" dirty="0" err="1"/>
              <a:t>analyse</a:t>
            </a:r>
            <a:r>
              <a:rPr lang="en-US" sz="2000" dirty="0"/>
              <a:t> what happened afterwards in order to identify and arrest key extremists.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17718" y="1305517"/>
            <a:ext cx="3837819" cy="493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Questions for Protesters:</a:t>
            </a:r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types of power might you be able to wield through Social Media?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could you analyze what is happening during the protest to help identify and support key individuals?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might you reflect after the protest to see how effective this strategy was?</a:t>
            </a:r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3636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Tweets that Cut Both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70752" lvl="1" indent="0">
              <a:buNone/>
            </a:pPr>
            <a:endParaRPr lang="en-US" dirty="0"/>
          </a:p>
          <a:p>
            <a:r>
              <a:rPr lang="en-US" dirty="0"/>
              <a:t>“both Twitter and Facebook give Iran’s secret services superb platforms for gathering open source intelligence about the future revolutionaries, revealing how they are connected to each other”</a:t>
            </a:r>
          </a:p>
          <a:p>
            <a:endParaRPr lang="en-US" dirty="0"/>
          </a:p>
          <a:p>
            <a:r>
              <a:rPr lang="en-US" dirty="0"/>
              <a:t>“foreign supporters of the Twitter Revolution managed to do what the Iranian government couldn’t: make the Internet unusable for activists”</a:t>
            </a:r>
          </a:p>
          <a:p>
            <a:endParaRPr lang="en-US" dirty="0"/>
          </a:p>
          <a:p>
            <a:r>
              <a:rPr lang="en-US" dirty="0"/>
              <a:t>“Twitter accounts that looked “suspicious”—that is, appeared to be spreading “misinformation” about the venues and times of the protests”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286" y="6488668"/>
            <a:ext cx="8458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964D2C"/>
                </a:solidFill>
              </a:rPr>
              <a:t>Morozov</a:t>
            </a:r>
            <a:r>
              <a:rPr lang="en-US" sz="1400" dirty="0">
                <a:solidFill>
                  <a:srgbClr val="964D2C"/>
                </a:solidFill>
              </a:rPr>
              <a:t>. Iran: Downside to the "Twitter Revolution". Dissent (9) vol. 56 (4) pp. 10-14</a:t>
            </a:r>
          </a:p>
        </p:txBody>
      </p:sp>
    </p:spTree>
    <p:extLst>
      <p:ext uri="{BB962C8B-B14F-4D97-AF65-F5344CB8AC3E}">
        <p14:creationId xmlns:p14="http://schemas.microsoft.com/office/powerpoint/2010/main" val="1053654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" y="118964"/>
            <a:ext cx="8591550" cy="1066801"/>
          </a:xfrm>
        </p:spPr>
        <p:txBody>
          <a:bodyPr/>
          <a:lstStyle/>
          <a:p>
            <a:r>
              <a:rPr lang="en-US" dirty="0"/>
              <a:t>A Western Lens?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286" y="6238042"/>
            <a:ext cx="8458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964D2C"/>
                </a:solidFill>
              </a:rPr>
              <a:t>Schectman</a:t>
            </a:r>
            <a:r>
              <a:rPr lang="en-US" sz="1400" dirty="0">
                <a:solidFill>
                  <a:srgbClr val="964D2C"/>
                </a:solidFill>
              </a:rPr>
              <a:t>, J. Iran's Twitter Revolution? Maybe Not Yet. Bloomberg </a:t>
            </a:r>
            <a:r>
              <a:rPr lang="en-US" sz="1400" dirty="0" err="1">
                <a:solidFill>
                  <a:srgbClr val="964D2C"/>
                </a:solidFill>
              </a:rPr>
              <a:t>Businessweek</a:t>
            </a:r>
            <a:r>
              <a:rPr lang="en-US" sz="1400" dirty="0">
                <a:solidFill>
                  <a:srgbClr val="964D2C"/>
                </a:solidFill>
              </a:rPr>
              <a:t>, June 17, 2009. Available As: http://</a:t>
            </a:r>
            <a:r>
              <a:rPr lang="en-US" sz="1400" dirty="0" err="1">
                <a:solidFill>
                  <a:srgbClr val="964D2C"/>
                </a:solidFill>
              </a:rPr>
              <a:t>www.businessweek.com</a:t>
            </a:r>
            <a:r>
              <a:rPr lang="en-US" sz="1400" dirty="0">
                <a:solidFill>
                  <a:srgbClr val="964D2C"/>
                </a:solidFill>
              </a:rPr>
              <a:t>/technology/content/jun2009/tc20090617_803990.htm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285" y="5712988"/>
            <a:ext cx="8458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Burns and </a:t>
            </a:r>
            <a:r>
              <a:rPr lang="en-US" sz="1400" dirty="0" err="1">
                <a:solidFill>
                  <a:srgbClr val="964D2C"/>
                </a:solidFill>
              </a:rPr>
              <a:t>Eltham</a:t>
            </a:r>
            <a:r>
              <a:rPr lang="en-US" sz="1400" dirty="0">
                <a:solidFill>
                  <a:srgbClr val="964D2C"/>
                </a:solidFill>
              </a:rPr>
              <a:t>. Twitter Free Iran: An Evaluation of Twitter's Role in Public Diplomacy and Information Operations in Iran's 2009 Election Crisis. Communications Policy &amp; Research Forum 2009 (2009)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41454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err="1"/>
              <a:t>Approx</a:t>
            </a:r>
            <a:r>
              <a:rPr lang="en-US" dirty="0"/>
              <a:t> 9000 Twitter users in Iran</a:t>
            </a:r>
          </a:p>
          <a:p>
            <a:pPr lvl="2"/>
            <a:r>
              <a:rPr lang="en-US" dirty="0"/>
              <a:t>Homophily in Action (young, educated, technology literate)</a:t>
            </a:r>
          </a:p>
          <a:p>
            <a:pPr lvl="2"/>
            <a:r>
              <a:rPr lang="en-US" dirty="0"/>
              <a:t>Less than 1% of Iranian Internet users</a:t>
            </a:r>
          </a:p>
          <a:p>
            <a:pPr lvl="1"/>
            <a:r>
              <a:rPr lang="en-US" dirty="0"/>
              <a:t>A multitude of technologies used for communication</a:t>
            </a:r>
          </a:p>
          <a:p>
            <a:pPr lvl="2"/>
            <a:r>
              <a:rPr lang="en-US" dirty="0"/>
              <a:t>SMS and Word-of-mouth more important that Social Media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Western reporters lack access to Iran</a:t>
            </a:r>
          </a:p>
          <a:p>
            <a:pPr lvl="2"/>
            <a:r>
              <a:rPr lang="en-US" dirty="0"/>
              <a:t>Many tweets with #</a:t>
            </a:r>
            <a:r>
              <a:rPr lang="en-US" dirty="0" err="1"/>
              <a:t>iranelection</a:t>
            </a:r>
            <a:r>
              <a:rPr lang="en-US" dirty="0"/>
              <a:t> are </a:t>
            </a:r>
            <a:r>
              <a:rPr lang="en-US" dirty="0" err="1"/>
              <a:t>retweets</a:t>
            </a:r>
            <a:r>
              <a:rPr lang="en-US" dirty="0"/>
              <a:t> (approximately 3:1 ratio)</a:t>
            </a:r>
          </a:p>
          <a:p>
            <a:pPr lvl="2"/>
            <a:r>
              <a:rPr lang="en-US" dirty="0"/>
              <a:t>Most tweets with #</a:t>
            </a:r>
            <a:r>
              <a:rPr lang="en-US" dirty="0" err="1"/>
              <a:t>iranelection</a:t>
            </a:r>
            <a:r>
              <a:rPr lang="en-US" dirty="0"/>
              <a:t> are not from Iran (40% outside, 35% unknown)</a:t>
            </a:r>
          </a:p>
          <a:p>
            <a:pPr lvl="2"/>
            <a:r>
              <a:rPr lang="en-US" dirty="0"/>
              <a:t>Creates a whisper effect that distorts information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Argument: All this generates a disproportionate sense of Twitters importance to Western viewers!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17075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08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695101"/>
          </a:xfrm>
        </p:spPr>
        <p:txBody>
          <a:bodyPr/>
          <a:lstStyle/>
          <a:p>
            <a:r>
              <a:rPr lang="en-US" dirty="0"/>
              <a:t>What About the Arab Spring?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086766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A wave of demonstrations, protests, and wars occurring in the Arab world that began in December 2010.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993934"/>
            <a:ext cx="8591550" cy="468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3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Egypt…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33156"/>
            <a:ext cx="4054770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protests were </a:t>
            </a:r>
            <a:r>
              <a:rPr lang="en-US" dirty="0" err="1"/>
              <a:t>kickstarted</a:t>
            </a:r>
            <a:r>
              <a:rPr lang="en-US" dirty="0"/>
              <a:t> by a Facebook campaign run by the opposition “April 6 Youth Movement,” which generated tens of thousands of positive responses to the call to rally against government policies”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i="1" dirty="0"/>
              <a:t> - </a:t>
            </a:r>
            <a:r>
              <a:rPr lang="en-US" sz="2000" i="1" dirty="0" err="1"/>
              <a:t>Stepanova</a:t>
            </a:r>
            <a:r>
              <a:rPr lang="en-US" sz="2000" i="1" dirty="0"/>
              <a:t>, E. (2011). The Role of Information Communication Technologies in the “Arab Spring.” PONARS Eurasia Policy Memo No. 159, May 2011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061" y="1476643"/>
            <a:ext cx="3856714" cy="233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89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Facebook Calls Precede ‘Real’ Protests?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72711"/>
            <a:ext cx="9144000" cy="34385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6439264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C3796F"/>
                </a:solidFill>
              </a:rPr>
              <a:t>The Arab Social Media Report, Dubai School of Government, </a:t>
            </a:r>
            <a:r>
              <a:rPr lang="en-US" sz="1400" dirty="0" err="1">
                <a:solidFill>
                  <a:srgbClr val="C3796F"/>
                </a:solidFill>
              </a:rPr>
              <a:t>Vol</a:t>
            </a:r>
            <a:r>
              <a:rPr lang="en-US" sz="1400" dirty="0">
                <a:solidFill>
                  <a:srgbClr val="C3796F"/>
                </a:solidFill>
              </a:rPr>
              <a:t> 1, No. 2, May 2011 </a:t>
            </a:r>
          </a:p>
        </p:txBody>
      </p:sp>
    </p:spTree>
    <p:extLst>
      <p:ext uri="{BB962C8B-B14F-4D97-AF65-F5344CB8AC3E}">
        <p14:creationId xmlns:p14="http://schemas.microsoft.com/office/powerpoint/2010/main" val="406713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399" y="2384788"/>
            <a:ext cx="7327993" cy="128803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Does Power in Social Media Translate to the Real World?</a:t>
            </a:r>
          </a:p>
        </p:txBody>
      </p:sp>
    </p:spTree>
    <p:extLst>
      <p:ext uri="{BB962C8B-B14F-4D97-AF65-F5344CB8AC3E}">
        <p14:creationId xmlns:p14="http://schemas.microsoft.com/office/powerpoint/2010/main" val="1535895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72076"/>
          </a:xfrm>
        </p:spPr>
        <p:txBody>
          <a:bodyPr/>
          <a:lstStyle/>
          <a:p>
            <a:r>
              <a:rPr lang="en-US" dirty="0"/>
              <a:t>Where did </a:t>
            </a:r>
            <a:r>
              <a:rPr lang="en-US" b="1" dirty="0"/>
              <a:t>Facebook Users </a:t>
            </a:r>
            <a:r>
              <a:rPr lang="en-US" dirty="0"/>
              <a:t>get their news?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201" y="1295401"/>
            <a:ext cx="7385133" cy="5143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6439264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C3796F"/>
                </a:solidFill>
              </a:rPr>
              <a:t>The Arab Social Media Report, Dubai School of Government, </a:t>
            </a:r>
            <a:r>
              <a:rPr lang="en-US" sz="1400" dirty="0" err="1">
                <a:solidFill>
                  <a:srgbClr val="C3796F"/>
                </a:solidFill>
              </a:rPr>
              <a:t>Vol</a:t>
            </a:r>
            <a:r>
              <a:rPr lang="en-US" sz="1400" dirty="0">
                <a:solidFill>
                  <a:srgbClr val="C3796F"/>
                </a:solidFill>
              </a:rPr>
              <a:t> 1, No. 2, May 2011 </a:t>
            </a:r>
          </a:p>
        </p:txBody>
      </p:sp>
    </p:spTree>
    <p:extLst>
      <p:ext uri="{BB962C8B-B14F-4D97-AF65-F5344CB8AC3E}">
        <p14:creationId xmlns:p14="http://schemas.microsoft.com/office/powerpoint/2010/main" val="1173193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as a Catalyst for Revolution?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770426"/>
            <a:ext cx="6286656" cy="44657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“There is no question </a:t>
            </a:r>
            <a:r>
              <a:rPr lang="en-US" b="1" dirty="0"/>
              <a:t>that social media played a significant role </a:t>
            </a:r>
            <a:r>
              <a:rPr lang="en-US" dirty="0"/>
              <a:t>in the political movements in Tunisia and Egypt, but one should not overstate the role. The role of conventional media, especially television (e.g. Al Jazeera), was crucial. However, </a:t>
            </a:r>
            <a:r>
              <a:rPr lang="en-US" b="1" dirty="0"/>
              <a:t>the most important underlying factor was the presence of revolutionary conditions </a:t>
            </a:r>
            <a:r>
              <a:rPr lang="en-US" dirty="0"/>
              <a:t>and the inability of the state apparatus to contain the revolutionary upsurge. In this schema, </a:t>
            </a:r>
            <a:r>
              <a:rPr lang="en-US" b="1" dirty="0"/>
              <a:t>social media was a vital tool—a necessary condition</a:t>
            </a:r>
            <a:r>
              <a:rPr lang="en-US" dirty="0"/>
              <a:t>—especially in the face of a muzzled conventional local media, but a tool nevertheless. </a:t>
            </a:r>
            <a:r>
              <a:rPr lang="en-US" b="1" dirty="0"/>
              <a:t>It was not a sufficient condition</a:t>
            </a:r>
            <a:r>
              <a:rPr lang="en-US" dirty="0"/>
              <a:t>.”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857" y="6439264"/>
            <a:ext cx="83359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C3796F"/>
                </a:solidFill>
              </a:rPr>
              <a:t>Khondker</a:t>
            </a:r>
            <a:r>
              <a:rPr lang="en-US" sz="1400" dirty="0">
                <a:solidFill>
                  <a:srgbClr val="C3796F"/>
                </a:solidFill>
              </a:rPr>
              <a:t>, H. H. (2011). Role of the New Media in the Arab Spring. Globalizations, 8(5), 675–679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675" y="1828800"/>
            <a:ext cx="13081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26545" y="3544464"/>
            <a:ext cx="1941230" cy="210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aseline="30000" dirty="0">
                <a:solidFill>
                  <a:schemeClr val="accent1"/>
                </a:solidFill>
              </a:rPr>
              <a:t>HABIBUL HAQUE KHONDKER</a:t>
            </a:r>
          </a:p>
          <a:p>
            <a:pPr algn="r"/>
            <a:endParaRPr lang="en-US" sz="2800" baseline="30000" dirty="0">
              <a:solidFill>
                <a:schemeClr val="accent1"/>
              </a:solidFill>
            </a:endParaRPr>
          </a:p>
          <a:p>
            <a:pPr algn="r"/>
            <a:r>
              <a:rPr lang="en-US" sz="2800" baseline="30000" dirty="0" err="1">
                <a:solidFill>
                  <a:schemeClr val="accent1"/>
                </a:solidFill>
              </a:rPr>
              <a:t>Zayed</a:t>
            </a:r>
            <a:r>
              <a:rPr lang="en-US" sz="2800" baseline="30000" dirty="0">
                <a:solidFill>
                  <a:schemeClr val="accent1"/>
                </a:solidFill>
              </a:rPr>
              <a:t> University, Abu Dhabi, United Arab Emirates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9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4" y="-293914"/>
            <a:ext cx="8591550" cy="1066801"/>
          </a:xfrm>
        </p:spPr>
        <p:txBody>
          <a:bodyPr/>
          <a:lstStyle/>
          <a:p>
            <a:r>
              <a:rPr lang="en-US" dirty="0"/>
              <a:t>What About Western Democracy?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251"/>
            <a:ext cx="8278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26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4" y="-293914"/>
            <a:ext cx="8591550" cy="1066801"/>
          </a:xfrm>
        </p:spPr>
        <p:txBody>
          <a:bodyPr/>
          <a:lstStyle/>
          <a:p>
            <a:r>
              <a:rPr lang="en-US" dirty="0"/>
              <a:t>What About Western Democracy?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251"/>
            <a:ext cx="827838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512" y="1496291"/>
            <a:ext cx="4144488" cy="50707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5143" y="1710052"/>
            <a:ext cx="382385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Micro-Segmentation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Divide</a:t>
            </a:r>
            <a:r>
              <a:rPr lang="en-US" sz="2000" dirty="0">
                <a:solidFill>
                  <a:schemeClr val="bg1"/>
                </a:solidFill>
              </a:rPr>
              <a:t> the audience 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Identify</a:t>
            </a:r>
            <a:r>
              <a:rPr lang="en-US" sz="2000" dirty="0">
                <a:solidFill>
                  <a:schemeClr val="bg1"/>
                </a:solidFill>
              </a:rPr>
              <a:t> valuable groups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Spent effort (money) on </a:t>
            </a:r>
            <a:r>
              <a:rPr lang="en-US" sz="2000" b="1" dirty="0">
                <a:solidFill>
                  <a:schemeClr val="bg1"/>
                </a:solidFill>
              </a:rPr>
              <a:t>targeting</a:t>
            </a:r>
            <a:r>
              <a:rPr lang="en-US" sz="2000" dirty="0">
                <a:solidFill>
                  <a:schemeClr val="bg1"/>
                </a:solidFill>
              </a:rPr>
              <a:t> those groups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With specific messages </a:t>
            </a:r>
            <a:r>
              <a:rPr lang="en-US" sz="2000" b="1" dirty="0">
                <a:solidFill>
                  <a:schemeClr val="bg1"/>
                </a:solidFill>
              </a:rPr>
              <a:t>designed for them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29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4" y="-293914"/>
            <a:ext cx="8591550" cy="1066801"/>
          </a:xfrm>
        </p:spPr>
        <p:txBody>
          <a:bodyPr/>
          <a:lstStyle/>
          <a:p>
            <a:r>
              <a:rPr lang="en-US" dirty="0"/>
              <a:t>What About Western Democracy?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251"/>
            <a:ext cx="827838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512" y="1496291"/>
            <a:ext cx="4144488" cy="50707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5143" y="1710052"/>
            <a:ext cx="38238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Micro-Segmentation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Divide the audience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Identify valuable groups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Spent effort (money) on targeting those groups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With specific messages designed for them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344" y="1615049"/>
            <a:ext cx="3532271" cy="481854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139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" y="0"/>
            <a:ext cx="8591550" cy="1066801"/>
          </a:xfrm>
        </p:spPr>
        <p:txBody>
          <a:bodyPr/>
          <a:lstStyle/>
          <a:p>
            <a:r>
              <a:rPr lang="en-US" dirty="0"/>
              <a:t>Obama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51417" y="1298447"/>
            <a:ext cx="2838203" cy="54229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The Norm:</a:t>
            </a:r>
          </a:p>
          <a:p>
            <a:endParaRPr lang="en-US" dirty="0"/>
          </a:p>
          <a:p>
            <a:r>
              <a:rPr lang="en-US" dirty="0"/>
              <a:t>Conservatives 2015</a:t>
            </a:r>
          </a:p>
          <a:p>
            <a:pPr lvl="1"/>
            <a:r>
              <a:rPr lang="en-US" dirty="0"/>
              <a:t>able to serve ads to 80% of Facebook users in key marginal seats</a:t>
            </a:r>
          </a:p>
          <a:p>
            <a:endParaRPr lang="en-US" dirty="0"/>
          </a:p>
          <a:p>
            <a:r>
              <a:rPr lang="en-US" dirty="0"/>
              <a:t>Trump 2016</a:t>
            </a:r>
          </a:p>
          <a:p>
            <a:pPr lvl="1"/>
            <a:r>
              <a:rPr lang="en-US" dirty="0"/>
              <a:t>Project Alamo </a:t>
            </a:r>
            <a:r>
              <a:rPr lang="mr-IN" dirty="0"/>
              <a:t>–</a:t>
            </a:r>
            <a:r>
              <a:rPr lang="en-US" dirty="0"/>
              <a:t> purchased profiles of 220 million US voters</a:t>
            </a:r>
          </a:p>
          <a:p>
            <a:pPr lvl="1"/>
            <a:r>
              <a:rPr lang="en-US" dirty="0"/>
              <a:t>Ran both conversion and suppression ads</a:t>
            </a:r>
          </a:p>
          <a:p>
            <a:endParaRPr lang="en-US" dirty="0"/>
          </a:p>
          <a:p>
            <a:r>
              <a:rPr lang="en-US" dirty="0"/>
              <a:t>Vote Leave</a:t>
            </a:r>
          </a:p>
          <a:p>
            <a:pPr lvl="1"/>
            <a:r>
              <a:rPr lang="en-US" dirty="0"/>
              <a:t> 2016 Brexit Referendum</a:t>
            </a:r>
          </a:p>
          <a:p>
            <a:pPr lvl="1"/>
            <a:r>
              <a:rPr lang="en-US" dirty="0"/>
              <a:t>98% of budget on digital media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0746"/>
            <a:ext cx="6151418" cy="67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03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03019" y="1430822"/>
            <a:ext cx="5154633" cy="51124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What if 1 million customers need 1 million </a:t>
            </a:r>
            <a:r>
              <a:rPr lang="en-US" sz="2400"/>
              <a:t>adverts?</a:t>
            </a:r>
          </a:p>
          <a:p>
            <a:endParaRPr lang="en-US" sz="1800" dirty="0"/>
          </a:p>
          <a:p>
            <a:r>
              <a:rPr lang="en-US" sz="2400" dirty="0"/>
              <a:t>Tennessee Tourism template based video ad, 2016</a:t>
            </a:r>
          </a:p>
          <a:p>
            <a:pPr lvl="1"/>
            <a:r>
              <a:rPr lang="en-US" sz="1800" dirty="0"/>
              <a:t>A video mix of different activities and environments</a:t>
            </a:r>
          </a:p>
          <a:p>
            <a:pPr lvl="1"/>
            <a:r>
              <a:rPr lang="en-US" sz="1800" dirty="0"/>
              <a:t>Over </a:t>
            </a:r>
            <a:r>
              <a:rPr lang="en-US" sz="1800" b="1" dirty="0"/>
              <a:t>2000</a:t>
            </a:r>
            <a:r>
              <a:rPr lang="en-US" sz="1800" dirty="0"/>
              <a:t> combinations </a:t>
            </a:r>
            <a:r>
              <a:rPr lang="mr-IN" sz="1800" dirty="0"/>
              <a:t>–</a:t>
            </a:r>
            <a:r>
              <a:rPr lang="en-US" sz="1800" dirty="0"/>
              <a:t> with shared titles and music</a:t>
            </a:r>
          </a:p>
          <a:p>
            <a:pPr lvl="1"/>
            <a:r>
              <a:rPr lang="en-US" sz="1800" dirty="0"/>
              <a:t>Delivered according to location, interests, hobbies</a:t>
            </a:r>
          </a:p>
          <a:p>
            <a:pPr lvl="1"/>
            <a:endParaRPr lang="en-US" sz="1800" dirty="0"/>
          </a:p>
          <a:p>
            <a:r>
              <a:rPr lang="en-US" sz="2000" dirty="0"/>
              <a:t>Nano-Segmentation?</a:t>
            </a:r>
          </a:p>
          <a:p>
            <a:pPr lvl="1"/>
            <a:endParaRPr lang="en-US" sz="1800" dirty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857" y="1195804"/>
            <a:ext cx="2963918" cy="513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5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has the Power?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769419"/>
            <a:ext cx="4938948" cy="4621164"/>
          </a:xfrm>
        </p:spPr>
        <p:txBody>
          <a:bodyPr/>
          <a:lstStyle/>
          <a:p>
            <a:r>
              <a:rPr lang="en-US" dirty="0"/>
              <a:t>Work on Social Media and Power has focused on which social media participants are powerful</a:t>
            </a:r>
          </a:p>
          <a:p>
            <a:endParaRPr lang="en-US" dirty="0"/>
          </a:p>
          <a:p>
            <a:r>
              <a:rPr lang="en-US" dirty="0"/>
              <a:t>But the real power lies with the people who are doing the analysis</a:t>
            </a:r>
          </a:p>
          <a:p>
            <a:endParaRPr lang="en-US" dirty="0"/>
          </a:p>
          <a:p>
            <a:r>
              <a:rPr lang="en-US" dirty="0"/>
              <a:t>And the people selling the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3384" y="4820142"/>
            <a:ext cx="2716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“Power is the production of intended effects”</a:t>
            </a:r>
          </a:p>
          <a:p>
            <a:pPr algn="r"/>
            <a:r>
              <a:rPr lang="en-US" dirty="0"/>
              <a:t>  - Bertrand Russell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384" y="1769419"/>
            <a:ext cx="2832611" cy="289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34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00690"/>
            <a:ext cx="8591550" cy="1066801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75924"/>
            <a:ext cx="8595360" cy="493776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Claims over the revolutionary power of social media may be exaggerated</a:t>
            </a:r>
          </a:p>
          <a:p>
            <a:pPr lvl="2"/>
            <a:r>
              <a:rPr lang="en-US" dirty="0" err="1"/>
              <a:t>Slacktavism</a:t>
            </a:r>
            <a:r>
              <a:rPr lang="en-US" dirty="0"/>
              <a:t> – where online action replaces real world action </a:t>
            </a:r>
          </a:p>
          <a:p>
            <a:pPr lvl="2"/>
            <a:r>
              <a:rPr lang="en-US" dirty="0"/>
              <a:t>Empowers people but can also empower governments and security forces</a:t>
            </a:r>
          </a:p>
          <a:p>
            <a:pPr lvl="2"/>
            <a:r>
              <a:rPr lang="en-US" dirty="0"/>
              <a:t>A Western Lens </a:t>
            </a:r>
            <a:r>
              <a:rPr lang="mr-IN" dirty="0"/>
              <a:t>–</a:t>
            </a:r>
            <a:r>
              <a:rPr lang="en-US" dirty="0"/>
              <a:t> we get an exaggerated view of its importance</a:t>
            </a:r>
          </a:p>
          <a:p>
            <a:pPr marL="342202" lvl="2" indent="0">
              <a:buNone/>
            </a:pPr>
            <a:endParaRPr lang="en-US" dirty="0"/>
          </a:p>
          <a:p>
            <a:pPr lvl="1"/>
            <a:r>
              <a:rPr lang="en-US" dirty="0"/>
              <a:t>But there is evidence that it has played a role in real change</a:t>
            </a:r>
          </a:p>
          <a:p>
            <a:pPr lvl="2"/>
            <a:r>
              <a:rPr lang="en-US" dirty="0"/>
              <a:t>An important organisational tool</a:t>
            </a:r>
          </a:p>
          <a:p>
            <a:pPr lvl="2"/>
            <a:r>
              <a:rPr lang="en-US" dirty="0"/>
              <a:t>An important (but not unique) source of information</a:t>
            </a:r>
          </a:p>
          <a:p>
            <a:pPr marL="342202" lvl="2" indent="0">
              <a:buNone/>
            </a:pPr>
            <a:endParaRPr lang="en-US" dirty="0"/>
          </a:p>
          <a:p>
            <a:pPr lvl="1"/>
            <a:r>
              <a:rPr lang="en-US" dirty="0"/>
              <a:t>Perhaps we are asking the wrong question</a:t>
            </a:r>
          </a:p>
          <a:p>
            <a:pPr lvl="2"/>
            <a:r>
              <a:rPr lang="en-US" dirty="0"/>
              <a:t>Election Marketing shows that power lies not within the network </a:t>
            </a:r>
          </a:p>
          <a:p>
            <a:pPr lvl="2"/>
            <a:r>
              <a:rPr lang="en-US" dirty="0"/>
              <a:t>But with the owners of the network</a:t>
            </a:r>
          </a:p>
          <a:p>
            <a:pPr lvl="2"/>
            <a:r>
              <a:rPr lang="en-US" dirty="0"/>
              <a:t>And those they sell to </a:t>
            </a:r>
          </a:p>
        </p:txBody>
      </p:sp>
    </p:spTree>
    <p:extLst>
      <p:ext uri="{BB962C8B-B14F-4D97-AF65-F5344CB8AC3E}">
        <p14:creationId xmlns:p14="http://schemas.microsoft.com/office/powerpoint/2010/main" val="2299260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300" dirty="0"/>
              <a:t>?</a:t>
            </a:r>
            <a:endParaRPr lang="en-US" dirty="0"/>
          </a:p>
          <a:p>
            <a:pPr marL="0" indent="0" algn="r">
              <a:buNone/>
            </a:pPr>
            <a:endParaRPr lang="en-US" sz="1800" dirty="0"/>
          </a:p>
          <a:p>
            <a:pPr marL="0" indent="0" algn="r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US" sz="1800" dirty="0">
                <a:solidFill>
                  <a:schemeClr val="accent6"/>
                </a:solidFill>
              </a:rPr>
              <a:t>Dave Millard (</a:t>
            </a:r>
            <a:r>
              <a:rPr lang="en-US" sz="1800" dirty="0" err="1">
                <a:solidFill>
                  <a:schemeClr val="accent6"/>
                </a:solidFill>
              </a:rPr>
              <a:t>dem@ecs.soton.ac.uk</a:t>
            </a:r>
            <a:r>
              <a:rPr lang="en-US" sz="1800" dirty="0">
                <a:solidFill>
                  <a:schemeClr val="accent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791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mean by Real World Power?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9647" y="3007710"/>
            <a:ext cx="1833634" cy="1219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Then is Influence in Social Media a form of Power as Action?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92407" y="4049253"/>
            <a:ext cx="2463176" cy="11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/>
              <a:t>And Connection/Propagation/Interaction on Social Media is a form of Influence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17029" y="2514729"/>
            <a:ext cx="2207523" cy="681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/>
              <a:t>If Influence is a form of Power as Action</a:t>
            </a:r>
          </a:p>
        </p:txBody>
      </p:sp>
      <p:cxnSp>
        <p:nvCxnSpPr>
          <p:cNvPr id="10" name="Curved Connector 9"/>
          <p:cNvCxnSpPr/>
          <p:nvPr/>
        </p:nvCxnSpPr>
        <p:spPr>
          <a:xfrm rot="10800000">
            <a:off x="4624552" y="2245747"/>
            <a:ext cx="12700" cy="1371529"/>
          </a:xfrm>
          <a:prstGeom prst="curvedConnector3">
            <a:avLst>
              <a:gd name="adj1" fmla="val 10145740"/>
            </a:avLst>
          </a:prstGeom>
          <a:ln w="82550">
            <a:solidFill>
              <a:schemeClr val="accent4">
                <a:lumMod val="75000"/>
                <a:alpha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10800000">
            <a:off x="4611852" y="3617277"/>
            <a:ext cx="12700" cy="1371529"/>
          </a:xfrm>
          <a:prstGeom prst="curvedConnector3">
            <a:avLst>
              <a:gd name="adj1" fmla="val 10145740"/>
            </a:avLst>
          </a:prstGeom>
          <a:ln w="82550">
            <a:solidFill>
              <a:schemeClr val="accent4">
                <a:lumMod val="75000"/>
                <a:alpha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0800000">
            <a:off x="4624552" y="2245746"/>
            <a:ext cx="12700" cy="2743058"/>
          </a:xfrm>
          <a:prstGeom prst="curvedConnector3">
            <a:avLst>
              <a:gd name="adj1" fmla="val 31513717"/>
            </a:avLst>
          </a:prstGeom>
          <a:ln w="82550">
            <a:solidFill>
              <a:schemeClr val="accent4">
                <a:lumMod val="75000"/>
                <a:alpha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624551" y="1636181"/>
            <a:ext cx="4243223" cy="1219129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Power as Action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24551" y="3007710"/>
            <a:ext cx="4243223" cy="1219129"/>
          </a:xfrm>
          <a:prstGeom prst="rect">
            <a:avLst/>
          </a:prstGeom>
          <a:solidFill>
            <a:schemeClr val="accent4">
              <a:lumMod val="7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Power as Influence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24551" y="4379239"/>
            <a:ext cx="1326305" cy="1219129"/>
          </a:xfrm>
          <a:prstGeom prst="rect">
            <a:avLst/>
          </a:prstGeom>
          <a:solidFill>
            <a:schemeClr val="bg2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Power as Connection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41470" y="4379239"/>
            <a:ext cx="1326305" cy="1219129"/>
          </a:xfrm>
          <a:prstGeom prst="rect">
            <a:avLst/>
          </a:prstGeom>
          <a:solidFill>
            <a:schemeClr val="bg2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Power as Interaction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03256" y="4379240"/>
            <a:ext cx="1326305" cy="645206"/>
          </a:xfrm>
          <a:prstGeom prst="rect">
            <a:avLst/>
          </a:prstGeom>
          <a:solidFill>
            <a:schemeClr val="bg2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Power as Propagation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03256" y="5024446"/>
            <a:ext cx="670759" cy="573922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URI</a:t>
            </a:r>
            <a:endParaRPr lang="en-US" sz="1700" dirty="0"/>
          </a:p>
        </p:txBody>
      </p:sp>
      <p:sp>
        <p:nvSpPr>
          <p:cNvPr id="20" name="Rectangle 19"/>
          <p:cNvSpPr/>
          <p:nvPr/>
        </p:nvSpPr>
        <p:spPr>
          <a:xfrm>
            <a:off x="6758802" y="5024446"/>
            <a:ext cx="670759" cy="573922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Concept</a:t>
            </a:r>
          </a:p>
        </p:txBody>
      </p:sp>
    </p:spTree>
    <p:extLst>
      <p:ext uri="{BB962C8B-B14F-4D97-AF65-F5344CB8AC3E}">
        <p14:creationId xmlns:p14="http://schemas.microsoft.com/office/powerpoint/2010/main" val="72975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Occupy Movement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905" y="1443282"/>
            <a:ext cx="7073608" cy="45815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6343044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C3796F"/>
                </a:solidFill>
              </a:rPr>
              <a:t>Caren</a:t>
            </a:r>
            <a:r>
              <a:rPr lang="en-US" sz="1400" dirty="0">
                <a:solidFill>
                  <a:srgbClr val="C3796F"/>
                </a:solidFill>
              </a:rPr>
              <a:t>, N., &amp; Gaby, S. (2011). Occupy Online: Facebook and the Spread of Occupy Wall Street. SSRN Electronic Journal. </a:t>
            </a:r>
          </a:p>
        </p:txBody>
      </p:sp>
    </p:spTree>
    <p:extLst>
      <p:ext uri="{BB962C8B-B14F-4D97-AF65-F5344CB8AC3E}">
        <p14:creationId xmlns:p14="http://schemas.microsoft.com/office/powerpoint/2010/main" val="218583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6918"/>
            <a:ext cx="8591550" cy="1066801"/>
          </a:xfrm>
        </p:spPr>
        <p:txBody>
          <a:bodyPr/>
          <a:lstStyle/>
          <a:p>
            <a:r>
              <a:rPr lang="en-US" dirty="0"/>
              <a:t>How Occupy Uses Facebook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74321" y="1298448"/>
            <a:ext cx="4420338" cy="55678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170,000 participants across more than 400 pages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Facebook is a recruiting tool for bringing in new supporters and getting people to events </a:t>
            </a:r>
            <a:endParaRPr lang="en-US" dirty="0"/>
          </a:p>
          <a:p>
            <a:r>
              <a:rPr lang="en-US" i="1" dirty="0"/>
              <a:t>Facebook is a medium for compiling and sharing relevant news stories </a:t>
            </a:r>
            <a:endParaRPr lang="en-US" dirty="0"/>
          </a:p>
          <a:p>
            <a:r>
              <a:rPr lang="en-US" i="1" dirty="0"/>
              <a:t>Requests for resources can reach a large range of members when posted on Facebook. E.g. </a:t>
            </a:r>
            <a:r>
              <a:rPr lang="en-US" dirty="0"/>
              <a:t>“Urgent: We really need tarps, tents, and sleeping bags. It's going to rain soon and we're low. Thank you!”</a:t>
            </a:r>
          </a:p>
          <a:p>
            <a:r>
              <a:rPr lang="en-US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Facebook is a space used for telling narratives or retelling the experiences of other movement participants. 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i="1" dirty="0"/>
              <a:t>Facebook provides a medium for instant communication between geographically separated groups within the movement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0984" y="6081711"/>
            <a:ext cx="41030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C3796F"/>
                </a:solidFill>
              </a:rPr>
              <a:t>Caren</a:t>
            </a:r>
            <a:r>
              <a:rPr lang="en-US" sz="1400" dirty="0">
                <a:solidFill>
                  <a:srgbClr val="C3796F"/>
                </a:solidFill>
              </a:rPr>
              <a:t>, N., &amp; Gaby, S. (2011). Occupy Online: Facebook and the Spread of Occupy Wall Street. SSRN Electronic Journal. </a:t>
            </a:r>
          </a:p>
        </p:txBody>
      </p:sp>
      <p:pic>
        <p:nvPicPr>
          <p:cNvPr id="6" name="Picture 5" descr="314080_133249913443271_2099220850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791" y="1298448"/>
            <a:ext cx="3923984" cy="3377789"/>
          </a:xfrm>
          <a:prstGeom prst="rect">
            <a:avLst/>
          </a:prstGeom>
        </p:spPr>
      </p:pic>
      <p:cxnSp>
        <p:nvCxnSpPr>
          <p:cNvPr id="8" name="Elbow Connector 7"/>
          <p:cNvCxnSpPr>
            <a:stCxn id="11" idx="3"/>
            <a:endCxn id="6" idx="2"/>
          </p:cNvCxnSpPr>
          <p:nvPr/>
        </p:nvCxnSpPr>
        <p:spPr>
          <a:xfrm flipV="1">
            <a:off x="4559975" y="4676237"/>
            <a:ext cx="2345808" cy="628457"/>
          </a:xfrm>
          <a:prstGeom prst="bentConnector2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6225" y="4926406"/>
            <a:ext cx="4283750" cy="756575"/>
          </a:xfrm>
          <a:prstGeom prst="rect">
            <a:avLst/>
          </a:prstGeom>
          <a:solidFill>
            <a:schemeClr val="tx2">
              <a:lumMod val="50000"/>
              <a:lumOff val="50000"/>
              <a:alpha val="24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2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Slacktavism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439578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online activity (like clicking a petition, or liking a Facebook page) takes the place of real world activism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548" y="500337"/>
            <a:ext cx="3693621" cy="5657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9533">
            <a:off x="7401286" y="4648102"/>
            <a:ext cx="1455357" cy="172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549254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C3796F"/>
                </a:solidFill>
              </a:rPr>
              <a:t>Morozov</a:t>
            </a:r>
            <a:r>
              <a:rPr lang="en-US" sz="1400" dirty="0">
                <a:solidFill>
                  <a:srgbClr val="C3796F"/>
                </a:solidFill>
              </a:rPr>
              <a:t> E. The Net Delusion: How not to liberate the world. Penguin (5 April 2012) </a:t>
            </a:r>
          </a:p>
        </p:txBody>
      </p:sp>
    </p:spTree>
    <p:extLst>
      <p:ext uri="{BB962C8B-B14F-4D97-AF65-F5344CB8AC3E}">
        <p14:creationId xmlns:p14="http://schemas.microsoft.com/office/powerpoint/2010/main" val="91091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Slacktavism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439578" cy="16073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online activity (like clicking a petition, or liking a Facebook page) takes the place of real world activism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548" y="500337"/>
            <a:ext cx="3693621" cy="5657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9533">
            <a:off x="7401286" y="4648102"/>
            <a:ext cx="1455357" cy="172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549254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C3796F"/>
                </a:solidFill>
              </a:rPr>
              <a:t>Morozov</a:t>
            </a:r>
            <a:r>
              <a:rPr lang="en-US" sz="1400" dirty="0">
                <a:solidFill>
                  <a:srgbClr val="C3796F"/>
                </a:solidFill>
              </a:rPr>
              <a:t> E. The Net Delusion: How not to liberate the world. Penguin (5 April 2012)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4716" y="3040514"/>
            <a:ext cx="1702488" cy="333554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Facebook Group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Save the Children of Africa</a:t>
            </a:r>
          </a:p>
          <a:p>
            <a:pPr algn="ctr"/>
            <a:endParaRPr lang="en-US" dirty="0"/>
          </a:p>
          <a:p>
            <a:pPr algn="ctr"/>
            <a:r>
              <a:rPr lang="en-US" sz="2800" dirty="0"/>
              <a:t>1.7 million </a:t>
            </a:r>
            <a:r>
              <a:rPr lang="en-US" dirty="0"/>
              <a:t>members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097204" y="4414856"/>
            <a:ext cx="769616" cy="6927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78465" y="4399746"/>
            <a:ext cx="1837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$12,000</a:t>
            </a:r>
          </a:p>
        </p:txBody>
      </p:sp>
    </p:spTree>
    <p:extLst>
      <p:ext uri="{BB962C8B-B14F-4D97-AF65-F5344CB8AC3E}">
        <p14:creationId xmlns:p14="http://schemas.microsoft.com/office/powerpoint/2010/main" val="306022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399" y="2384788"/>
            <a:ext cx="7327993" cy="128803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Revolutionising Revolution?</a:t>
            </a:r>
          </a:p>
        </p:txBody>
      </p:sp>
    </p:spTree>
    <p:extLst>
      <p:ext uri="{BB962C8B-B14F-4D97-AF65-F5344CB8AC3E}">
        <p14:creationId xmlns:p14="http://schemas.microsoft.com/office/powerpoint/2010/main" val="228477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anMap.gif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20" y="0"/>
            <a:ext cx="75607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27" y="2293233"/>
            <a:ext cx="8591550" cy="2156188"/>
          </a:xfrm>
        </p:spPr>
        <p:txBody>
          <a:bodyPr>
            <a:normAutofit/>
          </a:bodyPr>
          <a:lstStyle/>
          <a:p>
            <a:pPr algn="r"/>
            <a:r>
              <a:rPr lang="en-US" sz="2800" i="1" dirty="0"/>
              <a:t>“[Iran’s] is the first revolution that has been catapulted onto a global stage and transformed by social media.”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- Clay </a:t>
            </a:r>
            <a:r>
              <a:rPr lang="en-US" sz="2800" dirty="0" err="1"/>
              <a:t>Shirky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1025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8831</TotalTime>
  <Words>1726</Words>
  <Application>Microsoft Macintosh PowerPoint</Application>
  <PresentationFormat>On-screen Show (4:3)</PresentationFormat>
  <Paragraphs>196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Candara</vt:lpstr>
      <vt:lpstr>Tahoma</vt:lpstr>
      <vt:lpstr>Tunga</vt:lpstr>
      <vt:lpstr>Soho</vt:lpstr>
      <vt:lpstr>Power: Part ii</vt:lpstr>
      <vt:lpstr>Does Power in Social Media Translate to the Real World?</vt:lpstr>
      <vt:lpstr>What do we mean by Real World Power?</vt:lpstr>
      <vt:lpstr>Occupy Movement</vt:lpstr>
      <vt:lpstr>How Occupy Uses Facebook</vt:lpstr>
      <vt:lpstr>Slacktavism</vt:lpstr>
      <vt:lpstr>Slacktavism</vt:lpstr>
      <vt:lpstr>Revolutionising Revolution?</vt:lpstr>
      <vt:lpstr>“[Iran’s] is the first revolution that has been catapulted onto a global stage and transformed by social media.”  - Clay Shirky</vt:lpstr>
      <vt:lpstr>BBC Virtual Revolution: Enemy of the State</vt:lpstr>
      <vt:lpstr>Discussion</vt:lpstr>
      <vt:lpstr>Discussion - The Protesters</vt:lpstr>
      <vt:lpstr>Discussion - The Government</vt:lpstr>
      <vt:lpstr>Discussion - The Government</vt:lpstr>
      <vt:lpstr>The Tweets that Cut Both Ways</vt:lpstr>
      <vt:lpstr>A Western Lens?</vt:lpstr>
      <vt:lpstr>What About the Arab Spring?</vt:lpstr>
      <vt:lpstr>In Egypt…</vt:lpstr>
      <vt:lpstr>Did Facebook Calls Precede ‘Real’ Protests?</vt:lpstr>
      <vt:lpstr>Where did Facebook Users get their news?</vt:lpstr>
      <vt:lpstr>Social Media as a Catalyst for Revolution?</vt:lpstr>
      <vt:lpstr>What About Western Democracy?</vt:lpstr>
      <vt:lpstr>What About Western Democracy?</vt:lpstr>
      <vt:lpstr>What About Western Democracy?</vt:lpstr>
      <vt:lpstr>Obama 2012</vt:lpstr>
      <vt:lpstr>The Future</vt:lpstr>
      <vt:lpstr>Who has the Power?</vt:lpstr>
      <vt:lpstr>Lessons Learned</vt:lpstr>
      <vt:lpstr>Questions…</vt:lpstr>
    </vt:vector>
  </TitlesOfParts>
  <Company>University of Southampton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Social Networking Systems</dc:title>
  <dc:creator>David Millard</dc:creator>
  <cp:lastModifiedBy>Microsoft Office User</cp:lastModifiedBy>
  <cp:revision>125</cp:revision>
  <dcterms:created xsi:type="dcterms:W3CDTF">2011-01-26T16:20:04Z</dcterms:created>
  <dcterms:modified xsi:type="dcterms:W3CDTF">2018-05-17T09:24:56Z</dcterms:modified>
</cp:coreProperties>
</file>