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19" r:id="rId1"/>
  </p:sldMasterIdLst>
  <p:notesMasterIdLst>
    <p:notesMasterId r:id="rId55"/>
  </p:notesMasterIdLst>
  <p:sldIdLst>
    <p:sldId id="256" r:id="rId2"/>
    <p:sldId id="312" r:id="rId3"/>
    <p:sldId id="265" r:id="rId4"/>
    <p:sldId id="268" r:id="rId5"/>
    <p:sldId id="269" r:id="rId6"/>
    <p:sldId id="270" r:id="rId7"/>
    <p:sldId id="272" r:id="rId8"/>
    <p:sldId id="271" r:id="rId9"/>
    <p:sldId id="267" r:id="rId10"/>
    <p:sldId id="280" r:id="rId11"/>
    <p:sldId id="279" r:id="rId12"/>
    <p:sldId id="278" r:id="rId13"/>
    <p:sldId id="277" r:id="rId14"/>
    <p:sldId id="313" r:id="rId15"/>
    <p:sldId id="281" r:id="rId16"/>
    <p:sldId id="282" r:id="rId17"/>
    <p:sldId id="283" r:id="rId18"/>
    <p:sldId id="342" r:id="rId19"/>
    <p:sldId id="343" r:id="rId20"/>
    <p:sldId id="292" r:id="rId21"/>
    <p:sldId id="293" r:id="rId22"/>
    <p:sldId id="345" r:id="rId23"/>
    <p:sldId id="299" r:id="rId24"/>
    <p:sldId id="298" r:id="rId25"/>
    <p:sldId id="300" r:id="rId26"/>
    <p:sldId id="301" r:id="rId27"/>
    <p:sldId id="302" r:id="rId28"/>
    <p:sldId id="303" r:id="rId29"/>
    <p:sldId id="346" r:id="rId30"/>
    <p:sldId id="296" r:id="rId31"/>
    <p:sldId id="297" r:id="rId32"/>
    <p:sldId id="314" r:id="rId33"/>
    <p:sldId id="315" r:id="rId34"/>
    <p:sldId id="318" r:id="rId35"/>
    <p:sldId id="316" r:id="rId36"/>
    <p:sldId id="330" r:id="rId37"/>
    <p:sldId id="329" r:id="rId38"/>
    <p:sldId id="328" r:id="rId39"/>
    <p:sldId id="327" r:id="rId40"/>
    <p:sldId id="323" r:id="rId41"/>
    <p:sldId id="326" r:id="rId42"/>
    <p:sldId id="324" r:id="rId43"/>
    <p:sldId id="325" r:id="rId44"/>
    <p:sldId id="331" r:id="rId45"/>
    <p:sldId id="338" r:id="rId46"/>
    <p:sldId id="332" r:id="rId47"/>
    <p:sldId id="333" r:id="rId48"/>
    <p:sldId id="334" r:id="rId49"/>
    <p:sldId id="335" r:id="rId50"/>
    <p:sldId id="336" r:id="rId51"/>
    <p:sldId id="337" r:id="rId52"/>
    <p:sldId id="347" r:id="rId53"/>
    <p:sldId id="341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8" autoAdjust="0"/>
    <p:restoredTop sz="86444" autoAdjust="0"/>
  </p:normalViewPr>
  <p:slideViewPr>
    <p:cSldViewPr snapToGrid="0" snapToObjects="1">
      <p:cViewPr varScale="1">
        <p:scale>
          <a:sx n="94" d="100"/>
          <a:sy n="94" d="100"/>
        </p:scale>
        <p:origin x="-10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Uniform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Threshold</c:v>
                </c:pt>
              </c:strCache>
            </c:strRef>
          </c:tx>
          <c:invertIfNegative val="0"/>
          <c:val>
            <c:numRef>
              <c:f>Sheet1!$B$4:$B$13</c:f>
              <c:numCache>
                <c:formatCode>0%</c:formatCode>
                <c:ptCount val="10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7620104"/>
        <c:axId val="-2037677032"/>
      </c:barChart>
      <c:catAx>
        <c:axId val="-2037620104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37677032"/>
        <c:crosses val="autoZero"/>
        <c:auto val="1"/>
        <c:lblAlgn val="ctr"/>
        <c:lblOffset val="100"/>
        <c:noMultiLvlLbl val="0"/>
      </c:catAx>
      <c:valAx>
        <c:axId val="-20376770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Threshold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-20376201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Uniform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Threshold</c:v>
                </c:pt>
              </c:strCache>
            </c:strRef>
          </c:tx>
          <c:invertIfNegative val="0"/>
          <c:val>
            <c:numRef>
              <c:f>Sheet1!$B$4:$B$13</c:f>
              <c:numCache>
                <c:formatCode>0%</c:formatCode>
                <c:ptCount val="10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2346488"/>
        <c:axId val="-2025911656"/>
      </c:barChart>
      <c:catAx>
        <c:axId val="-2022346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25911656"/>
        <c:crosses val="autoZero"/>
        <c:auto val="1"/>
        <c:lblAlgn val="ctr"/>
        <c:lblOffset val="100"/>
        <c:noMultiLvlLbl val="0"/>
      </c:catAx>
      <c:valAx>
        <c:axId val="-20259116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Threshold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-20223464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Uniform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Threshold</c:v>
                </c:pt>
              </c:strCache>
            </c:strRef>
          </c:tx>
          <c:invertIfNegative val="0"/>
          <c:val>
            <c:numRef>
              <c:f>Sheet1!$B$19:$B$28</c:f>
              <c:numCache>
                <c:formatCode>0%</c:formatCode>
                <c:ptCount val="10"/>
                <c:pt idx="0">
                  <c:v>0.0</c:v>
                </c:pt>
                <c:pt idx="1">
                  <c:v>0.2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5365048"/>
        <c:axId val="-2025362104"/>
      </c:barChart>
      <c:catAx>
        <c:axId val="-202536504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25362104"/>
        <c:crosses val="autoZero"/>
        <c:auto val="1"/>
        <c:lblAlgn val="ctr"/>
        <c:lblOffset val="100"/>
        <c:noMultiLvlLbl val="0"/>
      </c:catAx>
      <c:valAx>
        <c:axId val="-20253621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Threshold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-20253650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Uniform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Threshold</c:v>
                </c:pt>
              </c:strCache>
            </c:strRef>
          </c:tx>
          <c:invertIfNegative val="0"/>
          <c:val>
            <c:numRef>
              <c:f>Sheet1!$B$19:$B$28</c:f>
              <c:numCache>
                <c:formatCode>0%</c:formatCode>
                <c:ptCount val="10"/>
                <c:pt idx="0">
                  <c:v>0.0</c:v>
                </c:pt>
                <c:pt idx="1">
                  <c:v>0.2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9551768"/>
        <c:axId val="-2031517096"/>
      </c:barChart>
      <c:catAx>
        <c:axId val="-202955176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31517096"/>
        <c:crosses val="autoZero"/>
        <c:auto val="1"/>
        <c:lblAlgn val="ctr"/>
        <c:lblOffset val="100"/>
        <c:noMultiLvlLbl val="0"/>
      </c:catAx>
      <c:valAx>
        <c:axId val="-20315170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Threshold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-20295517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674EF-C363-D743-82EC-E8993AB64AEA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DBDC5-D97F-AC45-92DA-246A896D9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9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BDC5-D97F-AC45-92DA-246A896D9F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7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BDC5-D97F-AC45-92DA-246A896D9F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7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BDC5-D97F-AC45-92DA-246A896D9F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7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BDC5-D97F-AC45-92DA-246A896D9F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7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BDC5-D97F-AC45-92DA-246A896D9F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7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07/03/16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07/03/16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921044"/>
            <a:ext cx="5120640" cy="158115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David Millard </a:t>
            </a:r>
          </a:p>
          <a:p>
            <a:r>
              <a:rPr lang="en-US" i="1" dirty="0" err="1" smtClean="0"/>
              <a:t>dem@ecs.soton.ac.uk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With additional material from:</a:t>
            </a:r>
          </a:p>
          <a:p>
            <a:r>
              <a:rPr lang="en-US" dirty="0" smtClean="0"/>
              <a:t>Norhidayah </a:t>
            </a:r>
            <a:r>
              <a:rPr lang="en-US" dirty="0"/>
              <a:t>Azman </a:t>
            </a:r>
            <a:endParaRPr lang="en-US" dirty="0" smtClean="0"/>
          </a:p>
          <a:p>
            <a:r>
              <a:rPr lang="en-US" i="1" dirty="0" smtClean="0"/>
              <a:t>nba08r</a:t>
            </a:r>
            <a:r>
              <a:rPr lang="en-US" i="1" dirty="0"/>
              <a:t>@</a:t>
            </a:r>
            <a:r>
              <a:rPr lang="en-US" i="1" dirty="0" smtClean="0"/>
              <a:t>ecs.soton.ac.uk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896" y="1353820"/>
            <a:ext cx="5120640" cy="2304288"/>
          </a:xfrm>
        </p:spPr>
        <p:txBody>
          <a:bodyPr>
            <a:normAutofit/>
          </a:bodyPr>
          <a:lstStyle/>
          <a:p>
            <a:r>
              <a:rPr lang="en-US" dirty="0" smtClean="0"/>
              <a:t>Power: Part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9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Deeper Dimensions of Power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495" y="1413216"/>
            <a:ext cx="1588759" cy="2079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052495" y="3647539"/>
            <a:ext cx="1588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Prof. Steven </a:t>
            </a:r>
            <a:r>
              <a:rPr lang="en-US" dirty="0" err="1" smtClean="0"/>
              <a:t>Lukes</a:t>
            </a:r>
            <a:endParaRPr lang="en-US" dirty="0"/>
          </a:p>
          <a:p>
            <a:r>
              <a:rPr lang="en-US" i="1" dirty="0" smtClean="0"/>
              <a:t>New York University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90463C"/>
                </a:solidFill>
              </a:rPr>
              <a:t>The Radical View of Power.</a:t>
            </a:r>
            <a:endParaRPr lang="en-US" dirty="0">
              <a:solidFill>
                <a:srgbClr val="9046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2344" y="6472690"/>
            <a:ext cx="6700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Lukes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S., 2005. Power: A Radical View 2nd ed., Palgrave Macmillan</a:t>
            </a:r>
          </a:p>
        </p:txBody>
      </p:sp>
    </p:spTree>
    <p:extLst>
      <p:ext uri="{BB962C8B-B14F-4D97-AF65-F5344CB8AC3E}">
        <p14:creationId xmlns:p14="http://schemas.microsoft.com/office/powerpoint/2010/main" val="104715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Deeper Dimensions of Power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495" y="1413216"/>
            <a:ext cx="1588759" cy="2079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052495" y="3647539"/>
            <a:ext cx="1588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Prof. Steven </a:t>
            </a:r>
            <a:r>
              <a:rPr lang="en-US" dirty="0" err="1" smtClean="0"/>
              <a:t>Lukes</a:t>
            </a:r>
            <a:endParaRPr lang="en-US" dirty="0"/>
          </a:p>
          <a:p>
            <a:r>
              <a:rPr lang="en-US" i="1" dirty="0" smtClean="0"/>
              <a:t>New York University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90463C"/>
                </a:solidFill>
              </a:rPr>
              <a:t>The Radical View of Power.</a:t>
            </a:r>
            <a:endParaRPr lang="en-US" dirty="0">
              <a:solidFill>
                <a:srgbClr val="9046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2344" y="6472690"/>
            <a:ext cx="6700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Lukes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S., 2005. Power: A Radical View 2nd ed., Palgrave Macmillan</a:t>
            </a:r>
          </a:p>
        </p:txBody>
      </p:sp>
      <p:sp>
        <p:nvSpPr>
          <p:cNvPr id="13" name="Oval 12"/>
          <p:cNvSpPr/>
          <p:nvPr/>
        </p:nvSpPr>
        <p:spPr>
          <a:xfrm>
            <a:off x="2149365" y="1947918"/>
            <a:ext cx="1967187" cy="1896798"/>
          </a:xfrm>
          <a:prstGeom prst="ellipse">
            <a:avLst/>
          </a:prstGeom>
          <a:solidFill>
            <a:schemeClr val="accent2">
              <a:alpha val="22000"/>
            </a:schemeClr>
          </a:solidFill>
          <a:ln w="19050">
            <a:solidFill>
              <a:schemeClr val="accent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42206" y="2592550"/>
            <a:ext cx="180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Dimension:</a:t>
            </a:r>
          </a:p>
          <a:p>
            <a:pPr algn="ctr"/>
            <a:r>
              <a:rPr lang="en-US" sz="1600" i="1" dirty="0" smtClean="0"/>
              <a:t>Overt and Observable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70933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Deeper Dimensions of Power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495" y="1413216"/>
            <a:ext cx="1588759" cy="2079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052495" y="3647539"/>
            <a:ext cx="1588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Prof. Steven </a:t>
            </a:r>
            <a:r>
              <a:rPr lang="en-US" dirty="0" err="1" smtClean="0"/>
              <a:t>Lukes</a:t>
            </a:r>
            <a:endParaRPr lang="en-US" dirty="0"/>
          </a:p>
          <a:p>
            <a:r>
              <a:rPr lang="en-US" i="1" dirty="0" smtClean="0"/>
              <a:t>New York University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90463C"/>
                </a:solidFill>
              </a:rPr>
              <a:t>The Radical View of Power.</a:t>
            </a:r>
            <a:endParaRPr lang="en-US" dirty="0">
              <a:solidFill>
                <a:srgbClr val="9046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2344" y="6472690"/>
            <a:ext cx="6700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Lukes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S., 2005. Power: A Radical View 2nd ed., Palgrave Macmillan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0" y="1693918"/>
            <a:ext cx="3284483" cy="3239562"/>
          </a:xfrm>
          <a:prstGeom prst="ellipse">
            <a:avLst/>
          </a:prstGeom>
          <a:solidFill>
            <a:schemeClr val="accent2">
              <a:alpha val="22000"/>
            </a:schemeClr>
          </a:solidFill>
          <a:ln w="19050">
            <a:solidFill>
              <a:schemeClr val="accent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149365" y="1947918"/>
            <a:ext cx="1967187" cy="1896798"/>
          </a:xfrm>
          <a:prstGeom prst="ellipse">
            <a:avLst/>
          </a:prstGeom>
          <a:solidFill>
            <a:schemeClr val="accent2">
              <a:alpha val="22000"/>
            </a:schemeClr>
          </a:solidFill>
          <a:ln w="19050">
            <a:solidFill>
              <a:schemeClr val="accent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42206" y="2592550"/>
            <a:ext cx="180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Dimension:</a:t>
            </a:r>
          </a:p>
          <a:p>
            <a:pPr algn="ctr"/>
            <a:r>
              <a:rPr lang="en-US" sz="1600" i="1" dirty="0" smtClean="0"/>
              <a:t>Overt and Observable</a:t>
            </a:r>
            <a:endParaRPr lang="en-US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42206" y="3844716"/>
            <a:ext cx="180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Dimension:</a:t>
            </a:r>
          </a:p>
          <a:p>
            <a:pPr algn="ctr"/>
            <a:r>
              <a:rPr lang="en-US" sz="1600" i="1" dirty="0" smtClean="0"/>
              <a:t>Covert, Controlling Agendas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70933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Deeper Dimensions of Power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495" y="1413216"/>
            <a:ext cx="1588759" cy="2079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052495" y="3647539"/>
            <a:ext cx="1588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Prof. Steven </a:t>
            </a:r>
            <a:r>
              <a:rPr lang="en-US" dirty="0" err="1" smtClean="0"/>
              <a:t>Lukes</a:t>
            </a:r>
            <a:endParaRPr lang="en-US" dirty="0"/>
          </a:p>
          <a:p>
            <a:r>
              <a:rPr lang="en-US" i="1" dirty="0" smtClean="0"/>
              <a:t>New York University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90463C"/>
                </a:solidFill>
              </a:rPr>
              <a:t>The Radical View of Power.</a:t>
            </a:r>
            <a:endParaRPr lang="en-US" dirty="0">
              <a:solidFill>
                <a:srgbClr val="9046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2344" y="6472690"/>
            <a:ext cx="6700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Lukes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S., 2005. Power: A Radical View 2nd ed., Palgrave Macmillan</a:t>
            </a:r>
          </a:p>
        </p:txBody>
      </p:sp>
      <p:sp>
        <p:nvSpPr>
          <p:cNvPr id="10" name="Oval 9"/>
          <p:cNvSpPr/>
          <p:nvPr/>
        </p:nvSpPr>
        <p:spPr>
          <a:xfrm>
            <a:off x="788275" y="1471448"/>
            <a:ext cx="4650828" cy="4484415"/>
          </a:xfrm>
          <a:prstGeom prst="ellipse">
            <a:avLst/>
          </a:prstGeom>
          <a:solidFill>
            <a:schemeClr val="accent2">
              <a:alpha val="22000"/>
            </a:schemeClr>
          </a:solidFill>
          <a:ln w="19050">
            <a:solidFill>
              <a:schemeClr val="accent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524000" y="1693918"/>
            <a:ext cx="3284483" cy="3239562"/>
          </a:xfrm>
          <a:prstGeom prst="ellipse">
            <a:avLst/>
          </a:prstGeom>
          <a:solidFill>
            <a:schemeClr val="accent2">
              <a:alpha val="22000"/>
            </a:schemeClr>
          </a:solidFill>
          <a:ln w="19050">
            <a:solidFill>
              <a:schemeClr val="accent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149365" y="1947918"/>
            <a:ext cx="1967187" cy="1896798"/>
          </a:xfrm>
          <a:prstGeom prst="ellipse">
            <a:avLst/>
          </a:prstGeom>
          <a:solidFill>
            <a:schemeClr val="accent2">
              <a:alpha val="22000"/>
            </a:schemeClr>
          </a:solidFill>
          <a:ln w="19050">
            <a:solidFill>
              <a:schemeClr val="accent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42206" y="2592550"/>
            <a:ext cx="180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Dimension:</a:t>
            </a:r>
          </a:p>
          <a:p>
            <a:pPr algn="ctr"/>
            <a:r>
              <a:rPr lang="en-US" sz="1600" i="1" dirty="0" smtClean="0"/>
              <a:t>Overt and Observable</a:t>
            </a:r>
            <a:endParaRPr lang="en-US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42206" y="3844716"/>
            <a:ext cx="180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Dimension:</a:t>
            </a:r>
          </a:p>
          <a:p>
            <a:pPr algn="ctr"/>
            <a:r>
              <a:rPr lang="en-US" sz="1600" i="1" dirty="0" smtClean="0"/>
              <a:t>Covert, Controlling Agendas</a:t>
            </a:r>
            <a:endParaRPr lang="en-US" sz="16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12275" y="5007051"/>
            <a:ext cx="180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Dimension:</a:t>
            </a:r>
          </a:p>
          <a:p>
            <a:pPr algn="ctr"/>
            <a:r>
              <a:rPr lang="en-US" sz="1600" i="1" dirty="0" smtClean="0"/>
              <a:t>Shape Desires and Beliefs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9661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877"/>
            <a:ext cx="8591550" cy="1066800"/>
          </a:xfrm>
        </p:spPr>
        <p:txBody>
          <a:bodyPr/>
          <a:lstStyle/>
          <a:p>
            <a:pPr algn="ctr"/>
            <a:r>
              <a:rPr lang="en-US" dirty="0" smtClean="0"/>
              <a:t>Measuring Power and Influence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93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Definitions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36180"/>
            <a:ext cx="3675818" cy="46000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Political Philosophy:</a:t>
            </a:r>
          </a:p>
          <a:p>
            <a:pPr lvl="1"/>
            <a:r>
              <a:rPr lang="en-US" dirty="0" smtClean="0"/>
              <a:t>Power is “the production of intended effects”</a:t>
            </a:r>
          </a:p>
          <a:p>
            <a:pPr lvl="2"/>
            <a:r>
              <a:rPr lang="en-GB" i="1" dirty="0"/>
              <a:t>Russell, B., 1948. Power - A New Social Analysis Sixth., London: </a:t>
            </a:r>
            <a:r>
              <a:rPr lang="en-GB" i="1" dirty="0" err="1"/>
              <a:t>Unwin</a:t>
            </a:r>
            <a:r>
              <a:rPr lang="en-GB" i="1" dirty="0"/>
              <a:t> Brothers 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4624551" y="1636181"/>
            <a:ext cx="4243223" cy="1219129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as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9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Definitions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19" y="1636180"/>
            <a:ext cx="3938577" cy="4897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Communication Theory:</a:t>
            </a:r>
          </a:p>
          <a:p>
            <a:pPr lvl="1"/>
            <a:r>
              <a:rPr lang="en-US" dirty="0" smtClean="0"/>
              <a:t>Power is </a:t>
            </a:r>
            <a:r>
              <a:rPr lang="en-GB" dirty="0" smtClean="0"/>
              <a:t>"</a:t>
            </a:r>
            <a:r>
              <a:rPr lang="en-GB" dirty="0"/>
              <a:t>relational capacity that enables a social actor to influence asymmetrically the decisions of other social actor(s) in ways that </a:t>
            </a:r>
            <a:r>
              <a:rPr lang="en-GB" dirty="0" err="1"/>
              <a:t>favor</a:t>
            </a:r>
            <a:r>
              <a:rPr lang="en-GB" dirty="0"/>
              <a:t> the empowered actor's will, interests, and values</a:t>
            </a:r>
            <a:r>
              <a:rPr lang="en-GB" dirty="0" smtClean="0"/>
              <a:t>.”</a:t>
            </a:r>
          </a:p>
          <a:p>
            <a:pPr lvl="2"/>
            <a:r>
              <a:rPr lang="en-GB" i="1" dirty="0"/>
              <a:t>Castells, M., 2009. Communication Power, OUP Oxford </a:t>
            </a:r>
            <a:endParaRPr lang="en-GB" i="1" dirty="0" smtClean="0"/>
          </a:p>
          <a:p>
            <a:pPr lvl="1"/>
            <a:r>
              <a:rPr lang="en-US" dirty="0" smtClean="0"/>
              <a:t>Critical people: Connectors, Mavens and Salesmen</a:t>
            </a:r>
          </a:p>
          <a:p>
            <a:pPr lvl="2"/>
            <a:r>
              <a:rPr lang="en-US" i="1" dirty="0" err="1"/>
              <a:t>Gladwell</a:t>
            </a:r>
            <a:r>
              <a:rPr lang="en-US" i="1" dirty="0"/>
              <a:t>, M. 2002. The Tipping Point: How Little Things Can Make a Big Difference. Back Bay Books.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4551" y="1636181"/>
            <a:ext cx="4243223" cy="1219129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as Action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24551" y="3007710"/>
            <a:ext cx="4243223" cy="1219129"/>
          </a:xfrm>
          <a:prstGeom prst="rect">
            <a:avLst/>
          </a:prstGeom>
          <a:solidFill>
            <a:schemeClr val="accent4">
              <a:lumMod val="7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as Influence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8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Definitions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36180"/>
            <a:ext cx="3675818" cy="46000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Social Networking?</a:t>
            </a:r>
          </a:p>
          <a:p>
            <a:pPr lvl="1"/>
            <a:r>
              <a:rPr lang="en-GB" dirty="0" smtClean="0"/>
              <a:t>How might we characterise Power in a Social Media Context?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4552" y="4379239"/>
            <a:ext cx="4099034" cy="1219129"/>
          </a:xfrm>
          <a:prstGeom prst="rect">
            <a:avLst/>
          </a:prstGeom>
          <a:solidFill>
            <a:schemeClr val="bg2">
              <a:lumMod val="50000"/>
              <a:alpha val="14000"/>
            </a:schemeClr>
          </a:solidFill>
          <a:ln w="25400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4551" y="1636181"/>
            <a:ext cx="4243223" cy="1219129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as Action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24551" y="3007710"/>
            <a:ext cx="4243223" cy="1219129"/>
          </a:xfrm>
          <a:prstGeom prst="rect">
            <a:avLst/>
          </a:prstGeom>
          <a:solidFill>
            <a:schemeClr val="accent4">
              <a:lumMod val="7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as Influence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5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Definitions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36180"/>
            <a:ext cx="3675818" cy="46000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Social Networks we might interpret power as </a:t>
            </a:r>
            <a:r>
              <a:rPr lang="en-US" b="1" dirty="0" smtClean="0"/>
              <a:t>connection</a:t>
            </a:r>
          </a:p>
          <a:p>
            <a:pPr marL="342900" indent="-342900"/>
            <a:r>
              <a:rPr lang="en-US" dirty="0" smtClean="0"/>
              <a:t>We </a:t>
            </a:r>
            <a:r>
              <a:rPr lang="en-US" dirty="0"/>
              <a:t>can use network characteristics like </a:t>
            </a:r>
            <a:r>
              <a:rPr lang="en-US" dirty="0" err="1"/>
              <a:t>Betweenness</a:t>
            </a:r>
            <a:r>
              <a:rPr lang="en-US" dirty="0"/>
              <a:t>, Centrality and Hops to </a:t>
            </a:r>
            <a:r>
              <a:rPr lang="en-US" dirty="0" err="1"/>
              <a:t>analyse</a:t>
            </a:r>
            <a:r>
              <a:rPr lang="en-US" dirty="0"/>
              <a:t> a persons ability or </a:t>
            </a:r>
            <a:r>
              <a:rPr lang="en-US" i="1" dirty="0"/>
              <a:t>potential</a:t>
            </a:r>
            <a:r>
              <a:rPr lang="en-US" dirty="0"/>
              <a:t> to influence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4551" y="1636181"/>
            <a:ext cx="4243223" cy="1219129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as Action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1" y="3007710"/>
            <a:ext cx="4243223" cy="1219129"/>
          </a:xfrm>
          <a:prstGeom prst="rect">
            <a:avLst/>
          </a:prstGeom>
          <a:solidFill>
            <a:schemeClr val="accent4">
              <a:lumMod val="7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as Influence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24551" y="4379239"/>
            <a:ext cx="1326305" cy="1219129"/>
          </a:xfrm>
          <a:prstGeom prst="rect">
            <a:avLst/>
          </a:prstGeom>
          <a:solidFill>
            <a:schemeClr val="bg2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Power as Connection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99702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Definitions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36180"/>
            <a:ext cx="3675818" cy="2743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smtClean="0"/>
              <a:t>Or we </a:t>
            </a:r>
            <a:r>
              <a:rPr lang="en-US" sz="1900" dirty="0"/>
              <a:t>might interpret power as </a:t>
            </a:r>
            <a:r>
              <a:rPr lang="en-US" sz="1900" b="1" dirty="0" smtClean="0"/>
              <a:t>propagation</a:t>
            </a:r>
          </a:p>
          <a:p>
            <a:pPr marL="0" indent="0">
              <a:buNone/>
            </a:pPr>
            <a:endParaRPr lang="en-US" sz="1900" b="1" dirty="0"/>
          </a:p>
          <a:p>
            <a:pPr marL="342900" indent="-342900"/>
            <a:r>
              <a:rPr lang="en-US" sz="1900" dirty="0"/>
              <a:t>Propagation of Content (</a:t>
            </a:r>
            <a:r>
              <a:rPr lang="en-US" sz="1900" b="1" dirty="0"/>
              <a:t>URIs</a:t>
            </a:r>
            <a:r>
              <a:rPr lang="en-US" sz="1900" dirty="0"/>
              <a:t>) – we can trace a URI through Social Media and identify sources (originating posts)</a:t>
            </a:r>
          </a:p>
          <a:p>
            <a:pPr marL="342900" indent="-342900"/>
            <a:endParaRPr lang="en-US" sz="1900" dirty="0"/>
          </a:p>
        </p:txBody>
      </p:sp>
      <p:sp>
        <p:nvSpPr>
          <p:cNvPr id="4" name="Rectangle 3"/>
          <p:cNvSpPr/>
          <p:nvPr/>
        </p:nvSpPr>
        <p:spPr>
          <a:xfrm>
            <a:off x="4624551" y="1636181"/>
            <a:ext cx="4243223" cy="1219129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as Action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1" y="3007710"/>
            <a:ext cx="4243223" cy="1219129"/>
          </a:xfrm>
          <a:prstGeom prst="rect">
            <a:avLst/>
          </a:prstGeom>
          <a:solidFill>
            <a:schemeClr val="accent4">
              <a:lumMod val="7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as Influence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24551" y="4379239"/>
            <a:ext cx="1326305" cy="1219129"/>
          </a:xfrm>
          <a:prstGeom prst="rect">
            <a:avLst/>
          </a:prstGeom>
          <a:solidFill>
            <a:schemeClr val="bg2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Power as Connection </a:t>
            </a:r>
            <a:endParaRPr lang="en-US" sz="1700" dirty="0"/>
          </a:p>
        </p:txBody>
      </p:sp>
      <p:sp>
        <p:nvSpPr>
          <p:cNvPr id="7" name="Rectangle 6"/>
          <p:cNvSpPr/>
          <p:nvPr/>
        </p:nvSpPr>
        <p:spPr>
          <a:xfrm>
            <a:off x="6103256" y="4379240"/>
            <a:ext cx="1326305" cy="645206"/>
          </a:xfrm>
          <a:prstGeom prst="rect">
            <a:avLst/>
          </a:prstGeom>
          <a:solidFill>
            <a:schemeClr val="bg2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Power as Propagation</a:t>
            </a:r>
            <a:endParaRPr lang="en-US" sz="1700" dirty="0"/>
          </a:p>
        </p:txBody>
      </p:sp>
      <p:sp>
        <p:nvSpPr>
          <p:cNvPr id="18" name="Rectangle 17"/>
          <p:cNvSpPr/>
          <p:nvPr/>
        </p:nvSpPr>
        <p:spPr>
          <a:xfrm>
            <a:off x="6103256" y="5024446"/>
            <a:ext cx="670759" cy="573922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URI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0075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877"/>
            <a:ext cx="8591550" cy="1066800"/>
          </a:xfrm>
        </p:spPr>
        <p:txBody>
          <a:bodyPr/>
          <a:lstStyle/>
          <a:p>
            <a:pPr algn="ctr"/>
            <a:r>
              <a:rPr lang="en-US" dirty="0" smtClean="0"/>
              <a:t>What are Power and Influence?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81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Epidemics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52414" y="6396137"/>
            <a:ext cx="6691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90463C"/>
                </a:solidFill>
              </a:rPr>
              <a:t>Adar et al. Implicit Structure and the Dynamics of </a:t>
            </a:r>
            <a:r>
              <a:rPr lang="en-US" sz="1200" dirty="0" err="1">
                <a:solidFill>
                  <a:srgbClr val="90463C"/>
                </a:solidFill>
              </a:rPr>
              <a:t>Blogspace</a:t>
            </a:r>
            <a:r>
              <a:rPr lang="en-US" sz="1200" dirty="0">
                <a:solidFill>
                  <a:srgbClr val="90463C"/>
                </a:solidFill>
              </a:rPr>
              <a:t>. Workshop on the </a:t>
            </a:r>
            <a:r>
              <a:rPr lang="en-US" sz="1200" dirty="0" err="1">
                <a:solidFill>
                  <a:srgbClr val="90463C"/>
                </a:solidFill>
              </a:rPr>
              <a:t>Weblogging</a:t>
            </a:r>
            <a:r>
              <a:rPr lang="en-US" sz="1200" dirty="0">
                <a:solidFill>
                  <a:srgbClr val="90463C"/>
                </a:solidFill>
              </a:rPr>
              <a:t> Ecosystem New York, NY, USA (2004)</a:t>
            </a:r>
          </a:p>
        </p:txBody>
      </p:sp>
      <p:pic>
        <p:nvPicPr>
          <p:cNvPr id="13" name="Picture 12" descr="info epidemi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97792"/>
            <a:ext cx="9144000" cy="33965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7767" y="5194370"/>
            <a:ext cx="1974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124/259</a:t>
            </a:r>
          </a:p>
          <a:p>
            <a:r>
              <a:rPr lang="en-US" sz="1400" dirty="0" smtClean="0"/>
              <a:t>Sustained Interest</a:t>
            </a:r>
          </a:p>
          <a:p>
            <a:endParaRPr lang="en-US" sz="1400" dirty="0"/>
          </a:p>
          <a:p>
            <a:r>
              <a:rPr lang="en-US" sz="1400" dirty="0" smtClean="0"/>
              <a:t>(e.g. iTunes homepage)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452414" y="5194370"/>
            <a:ext cx="211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51/259</a:t>
            </a:r>
          </a:p>
          <a:p>
            <a:r>
              <a:rPr lang="en-US" sz="1400" dirty="0" smtClean="0"/>
              <a:t>Day 2 peak + slow decay</a:t>
            </a:r>
          </a:p>
          <a:p>
            <a:endParaRPr lang="en-US" sz="1400" dirty="0"/>
          </a:p>
          <a:p>
            <a:r>
              <a:rPr lang="en-US" sz="1400" dirty="0" smtClean="0"/>
              <a:t>(e.g. Serious news)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0323" y="5194370"/>
            <a:ext cx="211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38/259</a:t>
            </a:r>
          </a:p>
          <a:p>
            <a:r>
              <a:rPr lang="en-US" sz="1400" dirty="0" smtClean="0"/>
              <a:t>Day 1 peak + fast decay</a:t>
            </a:r>
          </a:p>
          <a:p>
            <a:endParaRPr lang="en-US" sz="1400" dirty="0"/>
          </a:p>
          <a:p>
            <a:r>
              <a:rPr lang="en-US" sz="1400" dirty="0" smtClean="0"/>
              <a:t>(e.g. Slashdot articles)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49866" y="5194370"/>
            <a:ext cx="211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51/259</a:t>
            </a:r>
          </a:p>
          <a:p>
            <a:r>
              <a:rPr lang="en-US" sz="1400" dirty="0" smtClean="0"/>
              <a:t>Day 1 peak + slow decay</a:t>
            </a:r>
          </a:p>
          <a:p>
            <a:endParaRPr lang="en-US" sz="1400" dirty="0"/>
          </a:p>
          <a:p>
            <a:r>
              <a:rPr lang="en-US" sz="1400" dirty="0" smtClean="0"/>
              <a:t>(e.g. media news)</a:t>
            </a:r>
            <a:endParaRPr lang="en-US" sz="1400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Spread of URIs (through Blogs)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9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Epidemics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52414" y="6396137"/>
            <a:ext cx="6691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90463C"/>
                </a:solidFill>
              </a:rPr>
              <a:t>Adamic</a:t>
            </a:r>
            <a:r>
              <a:rPr lang="en-US" sz="1200" dirty="0">
                <a:solidFill>
                  <a:srgbClr val="90463C"/>
                </a:solidFill>
              </a:rPr>
              <a:t>. Tracking information epidemics in </a:t>
            </a:r>
            <a:r>
              <a:rPr lang="en-US" sz="1200" dirty="0" err="1">
                <a:solidFill>
                  <a:srgbClr val="90463C"/>
                </a:solidFill>
              </a:rPr>
              <a:t>blogspace</a:t>
            </a:r>
            <a:r>
              <a:rPr lang="en-US" sz="1200" dirty="0">
                <a:solidFill>
                  <a:srgbClr val="90463C"/>
                </a:solidFill>
              </a:rPr>
              <a:t>. In Proceedings of the 2005 IEEE/WIC/ACM International Conference on Web Intelligence  (28) vol. </a:t>
            </a:r>
            <a:r>
              <a:rPr lang="en-US" sz="1200" dirty="0" smtClean="0">
                <a:solidFill>
                  <a:srgbClr val="90463C"/>
                </a:solidFill>
              </a:rPr>
              <a:t> </a:t>
            </a:r>
            <a:r>
              <a:rPr lang="en-US" sz="1200" dirty="0">
                <a:solidFill>
                  <a:srgbClr val="90463C"/>
                </a:solidFill>
              </a:rPr>
              <a:t>pp.  207- 214</a:t>
            </a:r>
          </a:p>
        </p:txBody>
      </p:sp>
      <p:pic>
        <p:nvPicPr>
          <p:cNvPr id="3" name="Picture 2" descr="info epidemics - 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25" y="1471448"/>
            <a:ext cx="6586477" cy="4057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1440" y="1743754"/>
            <a:ext cx="1699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Blue = Explicit</a:t>
            </a:r>
          </a:p>
          <a:p>
            <a:r>
              <a:rPr lang="en-US" sz="1600" dirty="0" smtClean="0"/>
              <a:t>Red = Via </a:t>
            </a:r>
          </a:p>
          <a:p>
            <a:r>
              <a:rPr lang="en-US" sz="1600" dirty="0" smtClean="0"/>
              <a:t>Green = Inferred</a:t>
            </a:r>
            <a:endParaRPr lang="en-US" sz="1600" dirty="0"/>
          </a:p>
        </p:txBody>
      </p:sp>
      <p:pic>
        <p:nvPicPr>
          <p:cNvPr id="5" name="Picture 4" descr="giantmicrobe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433" y="4577457"/>
            <a:ext cx="5520393" cy="190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7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Definitions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36181"/>
            <a:ext cx="3675818" cy="44557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Or we </a:t>
            </a:r>
            <a:r>
              <a:rPr lang="en-US" dirty="0"/>
              <a:t>might interpret power as </a:t>
            </a:r>
            <a:r>
              <a:rPr lang="en-US" b="1" dirty="0" smtClean="0"/>
              <a:t>propagation</a:t>
            </a:r>
          </a:p>
          <a:p>
            <a:pPr marL="0" indent="0">
              <a:buNone/>
            </a:pPr>
            <a:endParaRPr lang="en-US" b="1" dirty="0"/>
          </a:p>
          <a:p>
            <a:pPr marL="342900" indent="-342900"/>
            <a:r>
              <a:rPr lang="en-US" dirty="0"/>
              <a:t>Propagation of Content (</a:t>
            </a:r>
            <a:r>
              <a:rPr lang="en-US" b="1" dirty="0"/>
              <a:t>URIs</a:t>
            </a:r>
            <a:r>
              <a:rPr lang="en-US" dirty="0"/>
              <a:t>) – we can trace a URI through Social Media and identify sources (originating posts)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Propagation of Content (</a:t>
            </a:r>
            <a:r>
              <a:rPr lang="en-US" b="1" dirty="0"/>
              <a:t>Concepts</a:t>
            </a:r>
            <a:r>
              <a:rPr lang="en-US" dirty="0"/>
              <a:t>) – we can trace concepts (terms) through Social Media and identify key sources whose concepts survive and are passed on the </a:t>
            </a:r>
            <a:r>
              <a:rPr lang="en-US" dirty="0" smtClean="0"/>
              <a:t>most</a:t>
            </a:r>
          </a:p>
          <a:p>
            <a:pPr marL="342900" indent="-34290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1" y="1636181"/>
            <a:ext cx="4243223" cy="1219129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as Action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1" y="3007710"/>
            <a:ext cx="4243223" cy="1219129"/>
          </a:xfrm>
          <a:prstGeom prst="rect">
            <a:avLst/>
          </a:prstGeom>
          <a:solidFill>
            <a:schemeClr val="accent4">
              <a:lumMod val="7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as Influence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24551" y="4379239"/>
            <a:ext cx="1326305" cy="1219129"/>
          </a:xfrm>
          <a:prstGeom prst="rect">
            <a:avLst/>
          </a:prstGeom>
          <a:solidFill>
            <a:schemeClr val="bg2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Power as Connection </a:t>
            </a:r>
            <a:endParaRPr lang="en-US" sz="1700" dirty="0"/>
          </a:p>
        </p:txBody>
      </p:sp>
      <p:sp>
        <p:nvSpPr>
          <p:cNvPr id="7" name="Rectangle 6"/>
          <p:cNvSpPr/>
          <p:nvPr/>
        </p:nvSpPr>
        <p:spPr>
          <a:xfrm>
            <a:off x="6103256" y="4379240"/>
            <a:ext cx="1326305" cy="645206"/>
          </a:xfrm>
          <a:prstGeom prst="rect">
            <a:avLst/>
          </a:prstGeom>
          <a:solidFill>
            <a:schemeClr val="bg2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Power as Propagation</a:t>
            </a:r>
            <a:endParaRPr lang="en-US" sz="1700" dirty="0"/>
          </a:p>
        </p:txBody>
      </p:sp>
      <p:sp>
        <p:nvSpPr>
          <p:cNvPr id="17" name="Rectangle 16"/>
          <p:cNvSpPr/>
          <p:nvPr/>
        </p:nvSpPr>
        <p:spPr>
          <a:xfrm>
            <a:off x="6103256" y="5024446"/>
            <a:ext cx="670759" cy="573922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URI</a:t>
            </a:r>
            <a:endParaRPr lang="en-US" sz="1700" dirty="0"/>
          </a:p>
        </p:txBody>
      </p:sp>
      <p:sp>
        <p:nvSpPr>
          <p:cNvPr id="9" name="Rectangle 8"/>
          <p:cNvSpPr/>
          <p:nvPr/>
        </p:nvSpPr>
        <p:spPr>
          <a:xfrm>
            <a:off x="6758802" y="5024446"/>
            <a:ext cx="670759" cy="573922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Concept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3975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n-US" dirty="0" smtClean="0"/>
              <a:t>Information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69848"/>
            <a:ext cx="8595360" cy="6196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Tracking concepts (terms) through the blogosphere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1034" y="6247088"/>
            <a:ext cx="7818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solidFill>
                  <a:srgbClr val="90463C"/>
                </a:solidFill>
              </a:rPr>
              <a:t>Matsumura</a:t>
            </a:r>
            <a:r>
              <a:rPr lang="en-GB" sz="1400" dirty="0">
                <a:solidFill>
                  <a:srgbClr val="90463C"/>
                </a:solidFill>
              </a:rPr>
              <a:t>, N., Yamamoto, H. &amp; </a:t>
            </a:r>
            <a:r>
              <a:rPr lang="en-GB" sz="1400" dirty="0" err="1">
                <a:solidFill>
                  <a:srgbClr val="90463C"/>
                </a:solidFill>
              </a:rPr>
              <a:t>Tomozawa</a:t>
            </a:r>
            <a:r>
              <a:rPr lang="en-GB" sz="1400" dirty="0">
                <a:solidFill>
                  <a:srgbClr val="90463C"/>
                </a:solidFill>
              </a:rPr>
              <a:t>, D., 2010. Finding Influencers and Consumer Insights in the Blogosphere. In International AAAI Conference on Weblogs and Social </a:t>
            </a:r>
            <a:r>
              <a:rPr lang="en-GB" sz="1400" dirty="0" smtClean="0">
                <a:solidFill>
                  <a:srgbClr val="90463C"/>
                </a:solidFill>
              </a:rPr>
              <a:t>Media</a:t>
            </a:r>
            <a:endParaRPr lang="en-US" sz="1400" dirty="0">
              <a:solidFill>
                <a:srgbClr val="90463C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73739" y="1918138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1</a:t>
            </a:r>
          </a:p>
          <a:p>
            <a:pPr algn="ctr"/>
            <a:r>
              <a:rPr lang="en-US" sz="1600" dirty="0" smtClean="0"/>
              <a:t>“AB”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6" idx="6"/>
            <a:endCxn id="8" idx="2"/>
          </p:cNvCxnSpPr>
          <p:nvPr/>
        </p:nvCxnSpPr>
        <p:spPr>
          <a:xfrm>
            <a:off x="3316015" y="2434897"/>
            <a:ext cx="712952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028967" y="1918138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2</a:t>
            </a:r>
          </a:p>
          <a:p>
            <a:pPr algn="ctr"/>
            <a:r>
              <a:rPr lang="en-US" sz="1600" dirty="0" smtClean="0"/>
              <a:t>“AC”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4028967" y="3071817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4</a:t>
            </a:r>
          </a:p>
          <a:p>
            <a:pPr algn="ctr"/>
            <a:r>
              <a:rPr lang="en-US" sz="1600" dirty="0" smtClean="0"/>
              <a:t>“BC”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5754415" y="1918138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3</a:t>
            </a:r>
          </a:p>
          <a:p>
            <a:pPr algn="ctr"/>
            <a:r>
              <a:rPr lang="en-US" sz="1600" dirty="0" smtClean="0"/>
              <a:t>“AC”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6" idx="5"/>
            <a:endCxn id="9" idx="2"/>
          </p:cNvCxnSpPr>
          <p:nvPr/>
        </p:nvCxnSpPr>
        <p:spPr>
          <a:xfrm>
            <a:off x="3163377" y="2800300"/>
            <a:ext cx="865590" cy="788276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0" idx="2"/>
          </p:cNvCxnSpPr>
          <p:nvPr/>
        </p:nvCxnSpPr>
        <p:spPr>
          <a:xfrm>
            <a:off x="5071243" y="2434897"/>
            <a:ext cx="683172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738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n-US" dirty="0" smtClean="0"/>
              <a:t>Information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69848"/>
            <a:ext cx="8595360" cy="6196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Tracking concepts (terms) through the blogosphere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1034" y="6247088"/>
            <a:ext cx="7818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solidFill>
                  <a:srgbClr val="90463C"/>
                </a:solidFill>
              </a:rPr>
              <a:t>Matsumura</a:t>
            </a:r>
            <a:r>
              <a:rPr lang="en-GB" sz="1400" dirty="0">
                <a:solidFill>
                  <a:srgbClr val="90463C"/>
                </a:solidFill>
              </a:rPr>
              <a:t>, N., Yamamoto, H. &amp; </a:t>
            </a:r>
            <a:r>
              <a:rPr lang="en-GB" sz="1400" dirty="0" err="1">
                <a:solidFill>
                  <a:srgbClr val="90463C"/>
                </a:solidFill>
              </a:rPr>
              <a:t>Tomozawa</a:t>
            </a:r>
            <a:r>
              <a:rPr lang="en-GB" sz="1400" dirty="0">
                <a:solidFill>
                  <a:srgbClr val="90463C"/>
                </a:solidFill>
              </a:rPr>
              <a:t>, D., 2010. Finding Influencers and Consumer Insights in the Blogosphere. In International AAAI Conference on Weblogs and Social </a:t>
            </a:r>
            <a:r>
              <a:rPr lang="en-GB" sz="1400" dirty="0" smtClean="0">
                <a:solidFill>
                  <a:srgbClr val="90463C"/>
                </a:solidFill>
              </a:rPr>
              <a:t>Media</a:t>
            </a:r>
            <a:endParaRPr lang="en-US" sz="1400" dirty="0">
              <a:solidFill>
                <a:srgbClr val="90463C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73739" y="1918138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1</a:t>
            </a:r>
          </a:p>
          <a:p>
            <a:pPr algn="ctr"/>
            <a:r>
              <a:rPr lang="en-US" sz="1600" dirty="0" smtClean="0"/>
              <a:t>“AB”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6" idx="6"/>
            <a:endCxn id="8" idx="2"/>
          </p:cNvCxnSpPr>
          <p:nvPr/>
        </p:nvCxnSpPr>
        <p:spPr>
          <a:xfrm>
            <a:off x="3316015" y="2434897"/>
            <a:ext cx="712952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028967" y="1918138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2</a:t>
            </a:r>
          </a:p>
          <a:p>
            <a:pPr algn="ctr"/>
            <a:r>
              <a:rPr lang="en-US" sz="1600" dirty="0" smtClean="0"/>
              <a:t>“AC”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4028967" y="3071817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4</a:t>
            </a:r>
          </a:p>
          <a:p>
            <a:pPr algn="ctr"/>
            <a:r>
              <a:rPr lang="en-US" sz="1600" dirty="0" smtClean="0"/>
              <a:t>“BC”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5754415" y="1918138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3</a:t>
            </a:r>
          </a:p>
          <a:p>
            <a:pPr algn="ctr"/>
            <a:r>
              <a:rPr lang="en-US" sz="1600" dirty="0" smtClean="0"/>
              <a:t>“AC”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6" idx="5"/>
            <a:endCxn id="9" idx="2"/>
          </p:cNvCxnSpPr>
          <p:nvPr/>
        </p:nvCxnSpPr>
        <p:spPr>
          <a:xfrm>
            <a:off x="3163377" y="2800300"/>
            <a:ext cx="865590" cy="788276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0" idx="2"/>
          </p:cNvCxnSpPr>
          <p:nvPr/>
        </p:nvCxnSpPr>
        <p:spPr>
          <a:xfrm>
            <a:off x="5071243" y="2434897"/>
            <a:ext cx="683172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42138" y="1945884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63377" y="3071817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53572" y="1945884"/>
            <a:ext cx="52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96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n-US" dirty="0" smtClean="0"/>
              <a:t>Information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69848"/>
            <a:ext cx="8595360" cy="6196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Influence Diffusion Model (IDM)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1034" y="6247088"/>
            <a:ext cx="7818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solidFill>
                  <a:srgbClr val="90463C"/>
                </a:solidFill>
              </a:rPr>
              <a:t>Matsumura</a:t>
            </a:r>
            <a:r>
              <a:rPr lang="en-GB" sz="1400" dirty="0">
                <a:solidFill>
                  <a:srgbClr val="90463C"/>
                </a:solidFill>
              </a:rPr>
              <a:t>, N., Yamamoto, H. &amp; </a:t>
            </a:r>
            <a:r>
              <a:rPr lang="en-GB" sz="1400" dirty="0" err="1">
                <a:solidFill>
                  <a:srgbClr val="90463C"/>
                </a:solidFill>
              </a:rPr>
              <a:t>Tomozawa</a:t>
            </a:r>
            <a:r>
              <a:rPr lang="en-GB" sz="1400" dirty="0">
                <a:solidFill>
                  <a:srgbClr val="90463C"/>
                </a:solidFill>
              </a:rPr>
              <a:t>, D., 2010. Finding Influencers and Consumer Insights in the Blogosphere. In International AAAI Conference on Weblogs and Social </a:t>
            </a:r>
            <a:r>
              <a:rPr lang="en-GB" sz="1400" dirty="0" smtClean="0">
                <a:solidFill>
                  <a:srgbClr val="90463C"/>
                </a:solidFill>
              </a:rPr>
              <a:t>Media</a:t>
            </a:r>
            <a:endParaRPr lang="en-US" sz="1400" dirty="0">
              <a:solidFill>
                <a:srgbClr val="90463C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73739" y="1918138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1</a:t>
            </a:r>
          </a:p>
          <a:p>
            <a:pPr algn="ctr"/>
            <a:r>
              <a:rPr lang="en-US" sz="1600" dirty="0" smtClean="0"/>
              <a:t>“AB”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6" idx="6"/>
            <a:endCxn id="8" idx="2"/>
          </p:cNvCxnSpPr>
          <p:nvPr/>
        </p:nvCxnSpPr>
        <p:spPr>
          <a:xfrm>
            <a:off x="3316015" y="2434897"/>
            <a:ext cx="712952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028967" y="1918138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2</a:t>
            </a:r>
          </a:p>
          <a:p>
            <a:pPr algn="ctr"/>
            <a:r>
              <a:rPr lang="en-US" sz="1600" dirty="0" smtClean="0"/>
              <a:t>“AC”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4028967" y="3071817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4</a:t>
            </a:r>
          </a:p>
          <a:p>
            <a:pPr algn="ctr"/>
            <a:r>
              <a:rPr lang="en-US" sz="1600" dirty="0" smtClean="0"/>
              <a:t>“BC”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5754415" y="1918138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3</a:t>
            </a:r>
          </a:p>
          <a:p>
            <a:pPr algn="ctr"/>
            <a:r>
              <a:rPr lang="en-US" sz="1600" dirty="0" smtClean="0"/>
              <a:t>“AC”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6" idx="5"/>
            <a:endCxn id="9" idx="2"/>
          </p:cNvCxnSpPr>
          <p:nvPr/>
        </p:nvCxnSpPr>
        <p:spPr>
          <a:xfrm>
            <a:off x="3163377" y="2800300"/>
            <a:ext cx="865590" cy="788276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0" idx="2"/>
          </p:cNvCxnSpPr>
          <p:nvPr/>
        </p:nvCxnSpPr>
        <p:spPr>
          <a:xfrm>
            <a:off x="5071243" y="2434897"/>
            <a:ext cx="683172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42138" y="1945884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63377" y="3071817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53572" y="1945884"/>
            <a:ext cx="52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595267"/>
              </p:ext>
            </p:extLst>
          </p:nvPr>
        </p:nvGraphicFramePr>
        <p:xfrm>
          <a:off x="183931" y="4366173"/>
          <a:ext cx="4204140" cy="1470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690"/>
                <a:gridCol w="700690"/>
                <a:gridCol w="700690"/>
                <a:gridCol w="700690"/>
                <a:gridCol w="700690"/>
                <a:gridCol w="700690"/>
              </a:tblGrid>
              <a:tr h="29414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Inf</a:t>
                      </a:r>
                      <a:r>
                        <a:rPr lang="en-US" sz="1200" dirty="0" smtClean="0"/>
                        <a:t>(out)</a:t>
                      </a:r>
                      <a:endParaRPr lang="en-US" sz="1200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P1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b="1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P2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b="1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P3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1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P4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5103" y="4615794"/>
            <a:ext cx="5728138" cy="341586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 smtClean="0">
                <a:solidFill>
                  <a:schemeClr val="accent2"/>
                </a:solidFill>
              </a:rPr>
              <a:t>Most Influential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67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n-US" dirty="0" smtClean="0"/>
              <a:t>Information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69848"/>
            <a:ext cx="8595360" cy="6196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Influence Diffusion Model (IDM)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1034" y="6247088"/>
            <a:ext cx="7818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solidFill>
                  <a:srgbClr val="90463C"/>
                </a:solidFill>
              </a:rPr>
              <a:t>Matsumura</a:t>
            </a:r>
            <a:r>
              <a:rPr lang="en-GB" sz="1400" dirty="0">
                <a:solidFill>
                  <a:srgbClr val="90463C"/>
                </a:solidFill>
              </a:rPr>
              <a:t>, N., Yamamoto, H. &amp; </a:t>
            </a:r>
            <a:r>
              <a:rPr lang="en-GB" sz="1400" dirty="0" err="1">
                <a:solidFill>
                  <a:srgbClr val="90463C"/>
                </a:solidFill>
              </a:rPr>
              <a:t>Tomozawa</a:t>
            </a:r>
            <a:r>
              <a:rPr lang="en-GB" sz="1400" dirty="0">
                <a:solidFill>
                  <a:srgbClr val="90463C"/>
                </a:solidFill>
              </a:rPr>
              <a:t>, D., 2010. Finding Influencers and Consumer Insights in the Blogosphere. In International AAAI Conference on Weblogs and Social </a:t>
            </a:r>
            <a:r>
              <a:rPr lang="en-GB" sz="1400" dirty="0" smtClean="0">
                <a:solidFill>
                  <a:srgbClr val="90463C"/>
                </a:solidFill>
              </a:rPr>
              <a:t>Media</a:t>
            </a:r>
            <a:endParaRPr lang="en-US" sz="1400" dirty="0">
              <a:solidFill>
                <a:srgbClr val="90463C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73739" y="1918138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1</a:t>
            </a:r>
          </a:p>
          <a:p>
            <a:pPr algn="ctr"/>
            <a:r>
              <a:rPr lang="en-US" sz="1600" dirty="0" smtClean="0"/>
              <a:t>“AB”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6" idx="6"/>
            <a:endCxn id="8" idx="2"/>
          </p:cNvCxnSpPr>
          <p:nvPr/>
        </p:nvCxnSpPr>
        <p:spPr>
          <a:xfrm>
            <a:off x="3316015" y="2434897"/>
            <a:ext cx="712952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028967" y="1918138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2</a:t>
            </a:r>
          </a:p>
          <a:p>
            <a:pPr algn="ctr"/>
            <a:r>
              <a:rPr lang="en-US" sz="1600" dirty="0" smtClean="0"/>
              <a:t>“AC”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4028967" y="3071817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4</a:t>
            </a:r>
          </a:p>
          <a:p>
            <a:pPr algn="ctr"/>
            <a:r>
              <a:rPr lang="en-US" sz="1600" dirty="0" smtClean="0"/>
              <a:t>“BC”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5754415" y="1918138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3</a:t>
            </a:r>
          </a:p>
          <a:p>
            <a:pPr algn="ctr"/>
            <a:r>
              <a:rPr lang="en-US" sz="1600" dirty="0" smtClean="0"/>
              <a:t>“AC”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6" idx="5"/>
            <a:endCxn id="9" idx="2"/>
          </p:cNvCxnSpPr>
          <p:nvPr/>
        </p:nvCxnSpPr>
        <p:spPr>
          <a:xfrm>
            <a:off x="3163377" y="2800300"/>
            <a:ext cx="865590" cy="788276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0" idx="2"/>
          </p:cNvCxnSpPr>
          <p:nvPr/>
        </p:nvCxnSpPr>
        <p:spPr>
          <a:xfrm>
            <a:off x="5071243" y="2434897"/>
            <a:ext cx="683172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42138" y="1945884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63377" y="3071817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53572" y="1945884"/>
            <a:ext cx="52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755286"/>
              </p:ext>
            </p:extLst>
          </p:nvPr>
        </p:nvGraphicFramePr>
        <p:xfrm>
          <a:off x="183931" y="4366173"/>
          <a:ext cx="4204140" cy="17648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690"/>
                <a:gridCol w="700690"/>
                <a:gridCol w="700690"/>
                <a:gridCol w="700690"/>
                <a:gridCol w="700690"/>
                <a:gridCol w="700690"/>
              </a:tblGrid>
              <a:tr h="29414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Inf</a:t>
                      </a:r>
                      <a:r>
                        <a:rPr lang="en-US" sz="1200" dirty="0" smtClean="0"/>
                        <a:t>(out)</a:t>
                      </a:r>
                      <a:endParaRPr lang="en-US" sz="1200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P1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b="1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P2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b="1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P3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1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P4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1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rgbClr val="FFFFFF"/>
                          </a:solidFill>
                        </a:rPr>
                        <a:t>Inf</a:t>
                      </a:r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(in)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05103" y="4615794"/>
            <a:ext cx="5728138" cy="341586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 smtClean="0">
                <a:solidFill>
                  <a:schemeClr val="accent2"/>
                </a:solidFill>
              </a:rPr>
              <a:t>Most Influential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98414" y="3783724"/>
            <a:ext cx="832069" cy="2463364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1100" dirty="0" smtClean="0">
                <a:solidFill>
                  <a:schemeClr val="accent2"/>
                </a:solidFill>
              </a:rPr>
              <a:t>Most Influenced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16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n-US" dirty="0" smtClean="0"/>
              <a:t>Information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69848"/>
            <a:ext cx="8595360" cy="6196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of the Bloggers (</a:t>
            </a:r>
            <a:r>
              <a:rPr lang="en-US" dirty="0" err="1" smtClean="0"/>
              <a:t>x,y,z</a:t>
            </a:r>
            <a:r>
              <a:rPr lang="en-US" dirty="0" smtClean="0"/>
              <a:t>) is most influential?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1034" y="6247088"/>
            <a:ext cx="7818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solidFill>
                  <a:srgbClr val="90463C"/>
                </a:solidFill>
              </a:rPr>
              <a:t>Matsumura</a:t>
            </a:r>
            <a:r>
              <a:rPr lang="en-GB" sz="1400" dirty="0">
                <a:solidFill>
                  <a:srgbClr val="90463C"/>
                </a:solidFill>
              </a:rPr>
              <a:t>, N., Yamamoto, H. &amp; </a:t>
            </a:r>
            <a:r>
              <a:rPr lang="en-GB" sz="1400" dirty="0" err="1">
                <a:solidFill>
                  <a:srgbClr val="90463C"/>
                </a:solidFill>
              </a:rPr>
              <a:t>Tomozawa</a:t>
            </a:r>
            <a:r>
              <a:rPr lang="en-GB" sz="1400" dirty="0">
                <a:solidFill>
                  <a:srgbClr val="90463C"/>
                </a:solidFill>
              </a:rPr>
              <a:t>, D., 2010. Finding Influencers and Consumer Insights in the Blogosphere. In International AAAI Conference on Weblogs and Social </a:t>
            </a:r>
            <a:r>
              <a:rPr lang="en-GB" sz="1400" dirty="0" smtClean="0">
                <a:solidFill>
                  <a:srgbClr val="90463C"/>
                </a:solidFill>
              </a:rPr>
              <a:t>Media</a:t>
            </a:r>
            <a:endParaRPr lang="en-US" sz="1400" dirty="0">
              <a:solidFill>
                <a:srgbClr val="90463C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73739" y="1918138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1</a:t>
            </a:r>
          </a:p>
          <a:p>
            <a:pPr algn="ctr"/>
            <a:r>
              <a:rPr lang="en-US" sz="1600" dirty="0" smtClean="0"/>
              <a:t>“AB”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6" idx="6"/>
            <a:endCxn id="8" idx="2"/>
          </p:cNvCxnSpPr>
          <p:nvPr/>
        </p:nvCxnSpPr>
        <p:spPr>
          <a:xfrm>
            <a:off x="3316015" y="2434897"/>
            <a:ext cx="712952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028967" y="1918138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2</a:t>
            </a:r>
          </a:p>
          <a:p>
            <a:pPr algn="ctr"/>
            <a:r>
              <a:rPr lang="en-US" sz="1600" dirty="0" smtClean="0"/>
              <a:t>“AC”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4028967" y="3071817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4</a:t>
            </a:r>
          </a:p>
          <a:p>
            <a:pPr algn="ctr"/>
            <a:r>
              <a:rPr lang="en-US" sz="1600" dirty="0" smtClean="0"/>
              <a:t>“BC”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5754415" y="1918138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3</a:t>
            </a:r>
          </a:p>
          <a:p>
            <a:pPr algn="ctr"/>
            <a:r>
              <a:rPr lang="en-US" sz="1600" dirty="0" smtClean="0"/>
              <a:t>“AC”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6" idx="5"/>
            <a:endCxn id="9" idx="2"/>
          </p:cNvCxnSpPr>
          <p:nvPr/>
        </p:nvCxnSpPr>
        <p:spPr>
          <a:xfrm>
            <a:off x="3163377" y="2800300"/>
            <a:ext cx="865590" cy="788276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0" idx="2"/>
          </p:cNvCxnSpPr>
          <p:nvPr/>
        </p:nvCxnSpPr>
        <p:spPr>
          <a:xfrm>
            <a:off x="5071243" y="2434897"/>
            <a:ext cx="683172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42138" y="1945884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63377" y="3071817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53572" y="1945884"/>
            <a:ext cx="52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53170" y="1796253"/>
            <a:ext cx="420414" cy="369332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33158" y="1796253"/>
            <a:ext cx="420414" cy="369332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71696" y="2953125"/>
            <a:ext cx="420414" cy="369332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98898" y="1796253"/>
            <a:ext cx="420414" cy="369332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755286"/>
              </p:ext>
            </p:extLst>
          </p:nvPr>
        </p:nvGraphicFramePr>
        <p:xfrm>
          <a:off x="183931" y="4366173"/>
          <a:ext cx="4204140" cy="17648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690"/>
                <a:gridCol w="700690"/>
                <a:gridCol w="700690"/>
                <a:gridCol w="700690"/>
                <a:gridCol w="700690"/>
                <a:gridCol w="700690"/>
              </a:tblGrid>
              <a:tr h="29414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Inf</a:t>
                      </a:r>
                      <a:r>
                        <a:rPr lang="en-US" sz="1200" dirty="0" smtClean="0"/>
                        <a:t>(out)</a:t>
                      </a:r>
                      <a:endParaRPr lang="en-US" sz="1200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P1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b="1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P2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b="1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P3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1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P4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1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rgbClr val="FFFFFF"/>
                          </a:solidFill>
                        </a:rPr>
                        <a:t>Inf</a:t>
                      </a:r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(in)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96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n-US" dirty="0" smtClean="0"/>
              <a:t>Information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69848"/>
            <a:ext cx="8595360" cy="6196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of the Bloggers (</a:t>
            </a:r>
            <a:r>
              <a:rPr lang="en-US" dirty="0" err="1"/>
              <a:t>x,y,z</a:t>
            </a:r>
            <a:r>
              <a:rPr lang="en-US" dirty="0"/>
              <a:t>) is most influential?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1034" y="6247088"/>
            <a:ext cx="7818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solidFill>
                  <a:srgbClr val="90463C"/>
                </a:solidFill>
              </a:rPr>
              <a:t>Matsumura</a:t>
            </a:r>
            <a:r>
              <a:rPr lang="en-GB" sz="1400" dirty="0">
                <a:solidFill>
                  <a:srgbClr val="90463C"/>
                </a:solidFill>
              </a:rPr>
              <a:t>, N., Yamamoto, H. &amp; </a:t>
            </a:r>
            <a:r>
              <a:rPr lang="en-GB" sz="1400" dirty="0" err="1">
                <a:solidFill>
                  <a:srgbClr val="90463C"/>
                </a:solidFill>
              </a:rPr>
              <a:t>Tomozawa</a:t>
            </a:r>
            <a:r>
              <a:rPr lang="en-GB" sz="1400" dirty="0">
                <a:solidFill>
                  <a:srgbClr val="90463C"/>
                </a:solidFill>
              </a:rPr>
              <a:t>, D., 2010. Finding Influencers and Consumer Insights in the Blogosphere. In International AAAI Conference on Weblogs and Social </a:t>
            </a:r>
            <a:r>
              <a:rPr lang="en-GB" sz="1400" dirty="0" smtClean="0">
                <a:solidFill>
                  <a:srgbClr val="90463C"/>
                </a:solidFill>
              </a:rPr>
              <a:t>Media</a:t>
            </a:r>
            <a:endParaRPr lang="en-US" sz="1400" dirty="0">
              <a:solidFill>
                <a:srgbClr val="90463C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73739" y="1918138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1</a:t>
            </a:r>
          </a:p>
          <a:p>
            <a:pPr algn="ctr"/>
            <a:r>
              <a:rPr lang="en-US" sz="1600" dirty="0" smtClean="0"/>
              <a:t>“AB”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6" idx="6"/>
            <a:endCxn id="8" idx="2"/>
          </p:cNvCxnSpPr>
          <p:nvPr/>
        </p:nvCxnSpPr>
        <p:spPr>
          <a:xfrm>
            <a:off x="3316015" y="2434897"/>
            <a:ext cx="712952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028967" y="1918138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2</a:t>
            </a:r>
          </a:p>
          <a:p>
            <a:pPr algn="ctr"/>
            <a:r>
              <a:rPr lang="en-US" sz="1600" dirty="0" smtClean="0"/>
              <a:t>“AC”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4028967" y="3071817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4</a:t>
            </a:r>
          </a:p>
          <a:p>
            <a:pPr algn="ctr"/>
            <a:r>
              <a:rPr lang="en-US" sz="1600" dirty="0" smtClean="0"/>
              <a:t>“BC”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5754415" y="1918138"/>
            <a:ext cx="1042276" cy="1033517"/>
          </a:xfrm>
          <a:prstGeom prst="ellipse">
            <a:avLst/>
          </a:prstGeom>
          <a:solidFill>
            <a:schemeClr val="accent5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 3</a:t>
            </a:r>
          </a:p>
          <a:p>
            <a:pPr algn="ctr"/>
            <a:r>
              <a:rPr lang="en-US" sz="1600" dirty="0" smtClean="0"/>
              <a:t>“AC”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6" idx="5"/>
            <a:endCxn id="9" idx="2"/>
          </p:cNvCxnSpPr>
          <p:nvPr/>
        </p:nvCxnSpPr>
        <p:spPr>
          <a:xfrm>
            <a:off x="3163377" y="2800300"/>
            <a:ext cx="865590" cy="788276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0" idx="2"/>
          </p:cNvCxnSpPr>
          <p:nvPr/>
        </p:nvCxnSpPr>
        <p:spPr>
          <a:xfrm>
            <a:off x="5071243" y="2434897"/>
            <a:ext cx="683172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42138" y="1945884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63377" y="3071817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53572" y="1945884"/>
            <a:ext cx="52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</a:t>
            </a:r>
            <a:endParaRPr lang="en-US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969970"/>
              </p:ext>
            </p:extLst>
          </p:nvPr>
        </p:nvGraphicFramePr>
        <p:xfrm>
          <a:off x="183931" y="4366173"/>
          <a:ext cx="4204140" cy="17648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690"/>
                <a:gridCol w="700690"/>
                <a:gridCol w="700690"/>
                <a:gridCol w="700690"/>
                <a:gridCol w="700690"/>
                <a:gridCol w="700690"/>
              </a:tblGrid>
              <a:tr h="29414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Inf</a:t>
                      </a:r>
                      <a:r>
                        <a:rPr lang="en-US" sz="1200" dirty="0" smtClean="0"/>
                        <a:t>(out)</a:t>
                      </a:r>
                      <a:endParaRPr lang="en-US" sz="1200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P1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b="1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P2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b="1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P3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1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P4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1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rgbClr val="FFFFFF"/>
                          </a:solidFill>
                        </a:rPr>
                        <a:t>Inf</a:t>
                      </a:r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(in)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53170" y="1796253"/>
            <a:ext cx="420414" cy="369332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33158" y="1796253"/>
            <a:ext cx="420414" cy="369332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71696" y="2953125"/>
            <a:ext cx="420414" cy="369332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98898" y="1796253"/>
            <a:ext cx="420414" cy="369332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774709"/>
              </p:ext>
            </p:extLst>
          </p:nvPr>
        </p:nvGraphicFramePr>
        <p:xfrm>
          <a:off x="4575504" y="4366173"/>
          <a:ext cx="3254702" cy="11765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8521"/>
                <a:gridCol w="1379229"/>
                <a:gridCol w="1406952"/>
              </a:tblGrid>
              <a:tr h="29414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Inf</a:t>
                      </a:r>
                      <a:r>
                        <a:rPr lang="en-US" sz="1200" dirty="0" smtClean="0"/>
                        <a:t>(out)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Inf</a:t>
                      </a:r>
                      <a:r>
                        <a:rPr lang="en-US" sz="1200" dirty="0" smtClean="0"/>
                        <a:t>(in)</a:t>
                      </a:r>
                      <a:endParaRPr lang="en-US" sz="1200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2941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z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4501931" y="4615794"/>
            <a:ext cx="4493172" cy="341586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 smtClean="0">
                <a:solidFill>
                  <a:schemeClr val="accent2"/>
                </a:solidFill>
              </a:rPr>
              <a:t>Most Influential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1931" y="5248460"/>
            <a:ext cx="4493172" cy="341586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 smtClean="0">
                <a:solidFill>
                  <a:schemeClr val="accent2"/>
                </a:solidFill>
              </a:rPr>
              <a:t>Most Influenced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0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Definitions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36180"/>
            <a:ext cx="3675818" cy="46000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Social Networks we might interpret power as </a:t>
            </a:r>
            <a:r>
              <a:rPr lang="en-US" b="1" dirty="0" smtClean="0"/>
              <a:t>interaction</a:t>
            </a:r>
            <a:endParaRPr lang="en-US" b="1" dirty="0"/>
          </a:p>
          <a:p>
            <a:pPr marL="342900" indent="-342900"/>
            <a:r>
              <a:rPr lang="en-US" dirty="0" smtClean="0"/>
              <a:t>we </a:t>
            </a:r>
            <a:r>
              <a:rPr lang="en-US" dirty="0"/>
              <a:t>can look at audience reaction and can discover who engages most with </a:t>
            </a:r>
            <a:r>
              <a:rPr lang="en-US" dirty="0" smtClean="0"/>
              <a:t>others</a:t>
            </a:r>
          </a:p>
          <a:p>
            <a:pPr marL="342900" indent="-342900"/>
            <a:r>
              <a:rPr lang="en-US" dirty="0" smtClean="0"/>
              <a:t>replies, messages, sharing, joint activities, etc…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1" y="1636181"/>
            <a:ext cx="4243223" cy="1219129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as Action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1" y="3007710"/>
            <a:ext cx="4243223" cy="1219129"/>
          </a:xfrm>
          <a:prstGeom prst="rect">
            <a:avLst/>
          </a:prstGeom>
          <a:solidFill>
            <a:schemeClr val="accent4">
              <a:lumMod val="7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as Influence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24551" y="4379239"/>
            <a:ext cx="1326305" cy="1219129"/>
          </a:xfrm>
          <a:prstGeom prst="rect">
            <a:avLst/>
          </a:prstGeom>
          <a:solidFill>
            <a:schemeClr val="bg2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Power as Connection </a:t>
            </a:r>
            <a:endParaRPr lang="en-US" sz="1700" dirty="0"/>
          </a:p>
        </p:txBody>
      </p:sp>
      <p:sp>
        <p:nvSpPr>
          <p:cNvPr id="8" name="Rectangle 7"/>
          <p:cNvSpPr/>
          <p:nvPr/>
        </p:nvSpPr>
        <p:spPr>
          <a:xfrm>
            <a:off x="7541470" y="4379239"/>
            <a:ext cx="1326305" cy="1219129"/>
          </a:xfrm>
          <a:prstGeom prst="rect">
            <a:avLst/>
          </a:prstGeom>
          <a:solidFill>
            <a:schemeClr val="bg2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Power as Interaction</a:t>
            </a:r>
            <a:endParaRPr lang="en-US" sz="1700" dirty="0"/>
          </a:p>
        </p:txBody>
      </p:sp>
      <p:sp>
        <p:nvSpPr>
          <p:cNvPr id="21" name="Rectangle 20"/>
          <p:cNvSpPr/>
          <p:nvPr/>
        </p:nvSpPr>
        <p:spPr>
          <a:xfrm>
            <a:off x="6103256" y="4379240"/>
            <a:ext cx="1326305" cy="645206"/>
          </a:xfrm>
          <a:prstGeom prst="rect">
            <a:avLst/>
          </a:prstGeom>
          <a:solidFill>
            <a:schemeClr val="bg2">
              <a:lumMod val="5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Power as Propagation</a:t>
            </a:r>
            <a:endParaRPr lang="en-US" sz="1700" dirty="0"/>
          </a:p>
        </p:txBody>
      </p:sp>
      <p:sp>
        <p:nvSpPr>
          <p:cNvPr id="22" name="Rectangle 21"/>
          <p:cNvSpPr/>
          <p:nvPr/>
        </p:nvSpPr>
        <p:spPr>
          <a:xfrm>
            <a:off x="6103256" y="5024446"/>
            <a:ext cx="670759" cy="573922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URI</a:t>
            </a:r>
            <a:endParaRPr lang="en-US" sz="1700" dirty="0"/>
          </a:p>
        </p:txBody>
      </p:sp>
      <p:sp>
        <p:nvSpPr>
          <p:cNvPr id="23" name="Rectangle 22"/>
          <p:cNvSpPr/>
          <p:nvPr/>
        </p:nvSpPr>
        <p:spPr>
          <a:xfrm>
            <a:off x="6758802" y="5024446"/>
            <a:ext cx="670759" cy="573922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Concept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8602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79517"/>
            <a:ext cx="9144000" cy="6078482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9635"/>
            <a:ext cx="8591550" cy="769882"/>
          </a:xfrm>
        </p:spPr>
        <p:txBody>
          <a:bodyPr/>
          <a:lstStyle/>
          <a:p>
            <a:pPr algn="ctr"/>
            <a:r>
              <a:rPr lang="en-US" i="1" dirty="0" smtClean="0"/>
              <a:t>Who</a:t>
            </a:r>
            <a:r>
              <a:rPr lang="en-US" dirty="0" smtClean="0"/>
              <a:t> has </a:t>
            </a:r>
            <a:r>
              <a:rPr lang="en-US" i="1" dirty="0" smtClean="0"/>
              <a:t>What</a:t>
            </a:r>
            <a:r>
              <a:rPr lang="en-US" dirty="0" smtClean="0"/>
              <a:t> Power?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121328"/>
            <a:ext cx="9144000" cy="522835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 available separately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4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65990"/>
            <a:ext cx="8591550" cy="1066801"/>
          </a:xfrm>
        </p:spPr>
        <p:txBody>
          <a:bodyPr/>
          <a:lstStyle/>
          <a:p>
            <a:r>
              <a:rPr lang="en-US" dirty="0" smtClean="0"/>
              <a:t>Audience Response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87737" y="6284623"/>
            <a:ext cx="675626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Leavitt et al. The </a:t>
            </a:r>
            <a:r>
              <a:rPr lang="en-US" sz="16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Influentials</a:t>
            </a:r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: New Approaches for Analyzing Influence on Twitter. a Publication of the Web Ecology Project (2009)</a:t>
            </a:r>
          </a:p>
        </p:txBody>
      </p:sp>
      <p:pic>
        <p:nvPicPr>
          <p:cNvPr id="5" name="Picture 4" descr="tweetmetri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277" y="1298448"/>
            <a:ext cx="6215723" cy="486567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205710" y="1298448"/>
            <a:ext cx="2557950" cy="4865670"/>
          </a:xfrm>
          <a:solidFill>
            <a:schemeClr val="accent6">
              <a:lumMod val="60000"/>
              <a:lumOff val="40000"/>
              <a:alpha val="5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Social Networks give us new ways to measure influence…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Conversation vs.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1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385546"/>
            <a:ext cx="4179733" cy="493776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Indegree</a:t>
            </a:r>
            <a:r>
              <a:rPr lang="en-US" b="1" dirty="0" smtClean="0"/>
              <a:t> </a:t>
            </a:r>
            <a:r>
              <a:rPr lang="en-US" b="1" dirty="0"/>
              <a:t>influence</a:t>
            </a:r>
            <a:r>
              <a:rPr lang="en-US" dirty="0"/>
              <a:t>, the number of followers of a </a:t>
            </a:r>
            <a:r>
              <a:rPr lang="en-US" dirty="0" smtClean="0"/>
              <a:t>user</a:t>
            </a:r>
          </a:p>
          <a:p>
            <a:pPr lvl="1"/>
            <a:r>
              <a:rPr lang="en-US" dirty="0"/>
              <a:t>Directly indicates the size of the audience for that user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r>
              <a:rPr lang="en-US" b="1" dirty="0" err="1" smtClean="0"/>
              <a:t>Retweet</a:t>
            </a:r>
            <a:r>
              <a:rPr lang="en-US" b="1" dirty="0" smtClean="0"/>
              <a:t> </a:t>
            </a:r>
            <a:r>
              <a:rPr lang="en-US" b="1" dirty="0"/>
              <a:t>influence</a:t>
            </a:r>
            <a:r>
              <a:rPr lang="en-US" dirty="0"/>
              <a:t>, </a:t>
            </a:r>
            <a:r>
              <a:rPr lang="en-US" dirty="0" smtClean="0"/>
              <a:t>the number </a:t>
            </a:r>
            <a:r>
              <a:rPr lang="en-US" dirty="0"/>
              <a:t>of </a:t>
            </a:r>
            <a:r>
              <a:rPr lang="en-US" dirty="0" err="1"/>
              <a:t>retweets</a:t>
            </a:r>
            <a:r>
              <a:rPr lang="en-US" dirty="0"/>
              <a:t> containing one’s </a:t>
            </a:r>
            <a:r>
              <a:rPr lang="en-US" dirty="0" smtClean="0"/>
              <a:t>name</a:t>
            </a:r>
          </a:p>
          <a:p>
            <a:pPr lvl="1"/>
            <a:r>
              <a:rPr lang="en-US" dirty="0"/>
              <a:t>Indicates</a:t>
            </a:r>
            <a:r>
              <a:rPr lang="en-US" b="1" dirty="0"/>
              <a:t> </a:t>
            </a:r>
            <a:r>
              <a:rPr lang="en-US" dirty="0"/>
              <a:t>the ability of that user to generate content with pass-along value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Mention </a:t>
            </a:r>
            <a:r>
              <a:rPr lang="en-US" b="1" dirty="0"/>
              <a:t>influence</a:t>
            </a:r>
            <a:r>
              <a:rPr lang="en-US" dirty="0"/>
              <a:t>, </a:t>
            </a:r>
            <a:r>
              <a:rPr lang="en-US" dirty="0" smtClean="0"/>
              <a:t>the number </a:t>
            </a:r>
            <a:r>
              <a:rPr lang="en-US" dirty="0"/>
              <a:t>of mentions containing one’s </a:t>
            </a:r>
            <a:r>
              <a:rPr lang="en-US" dirty="0" smtClean="0"/>
              <a:t>name</a:t>
            </a:r>
          </a:p>
          <a:p>
            <a:pPr lvl="1"/>
            <a:r>
              <a:rPr lang="en-US" dirty="0"/>
              <a:t>Indicates the ability of that user to engage others in a conversation.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657796" y="1505249"/>
            <a:ext cx="2349177" cy="2349177"/>
          </a:xfrm>
          <a:prstGeom prst="ellipse">
            <a:avLst/>
          </a:prstGeom>
          <a:solidFill>
            <a:schemeClr val="bg2">
              <a:lumMod val="50000"/>
              <a:alpha val="50000"/>
            </a:schemeClr>
          </a:solidFill>
          <a:ln w="2222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Indegree</a:t>
            </a:r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4981741" y="2807813"/>
            <a:ext cx="2349177" cy="2349177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2222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err="1" smtClean="0"/>
              <a:t>Retweets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6518598" y="2807813"/>
            <a:ext cx="2349177" cy="2349177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2222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r"/>
            <a:endParaRPr lang="en-US" sz="1400" dirty="0" smtClean="0"/>
          </a:p>
          <a:p>
            <a:pPr algn="r"/>
            <a:endParaRPr lang="en-US" sz="1400" dirty="0"/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Mentions</a:t>
            </a:r>
            <a:endParaRPr lang="en-US" sz="1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6225" y="165990"/>
            <a:ext cx="8591550" cy="1066801"/>
          </a:xfrm>
        </p:spPr>
        <p:txBody>
          <a:bodyPr/>
          <a:lstStyle/>
          <a:p>
            <a:r>
              <a:rPr lang="en-US" dirty="0" smtClean="0"/>
              <a:t>Audience Response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0" y="6343044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C3796F"/>
                </a:solidFill>
              </a:rPr>
              <a:t>Cha et al. Measuring user influence in twitter: The million follower fallacy. Proceedings of the Fourth International AAAI Conference on Weblogs and Social Media (2010) pp. 10-17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74106" y="2325504"/>
            <a:ext cx="661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27.4%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0507" y="3854426"/>
            <a:ext cx="661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26.4%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6877" y="3858447"/>
            <a:ext cx="661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23.8%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793" y="2996671"/>
            <a:ext cx="661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5953" y="3009636"/>
            <a:ext cx="661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5.6%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9071" y="3408106"/>
            <a:ext cx="661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7.1%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9071" y="4142868"/>
            <a:ext cx="661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6.7%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7122" y="876103"/>
            <a:ext cx="197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Public Figures and News Sources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70592" y="5179247"/>
            <a:ext cx="1974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Content Aggregators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091320" y="5156990"/>
            <a:ext cx="1974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Celebrities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0449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877"/>
            <a:ext cx="8591550" cy="1066800"/>
          </a:xfrm>
        </p:spPr>
        <p:txBody>
          <a:bodyPr/>
          <a:lstStyle/>
          <a:p>
            <a:pPr algn="ctr"/>
            <a:r>
              <a:rPr lang="en-US" dirty="0" smtClean="0"/>
              <a:t>Properties of Power and Influence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06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Homophily (love of the same)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82345" y="6273224"/>
            <a:ext cx="676165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964D2C"/>
                </a:solidFill>
              </a:rPr>
              <a:t>Lazarsfeld</a:t>
            </a:r>
            <a:r>
              <a:rPr lang="en-US" sz="1600" dirty="0" smtClean="0">
                <a:solidFill>
                  <a:srgbClr val="964D2C"/>
                </a:solidFill>
              </a:rPr>
              <a:t> and Merton. </a:t>
            </a:r>
            <a:r>
              <a:rPr lang="en-US" sz="1600" dirty="0">
                <a:solidFill>
                  <a:srgbClr val="964D2C"/>
                </a:solidFill>
              </a:rPr>
              <a:t>Friendship as a social process: A substantive and methodological analysis. Freedom and control in modern society (1954)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743" y="1768804"/>
            <a:ext cx="1791138" cy="22633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6743" y="4079321"/>
            <a:ext cx="1791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Paul </a:t>
            </a:r>
            <a:r>
              <a:rPr lang="en-US" b="1" dirty="0" err="1"/>
              <a:t>Lazarsfeld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32" y="1768804"/>
            <a:ext cx="1611444" cy="22633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63569" y="4079321"/>
            <a:ext cx="1910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Robert K. Merton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4320" y="1672896"/>
            <a:ext cx="4179733" cy="465040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degree to which pairs (or groups) of individuals are alike</a:t>
            </a:r>
            <a:endParaRPr lang="en-US" dirty="0"/>
          </a:p>
          <a:p>
            <a:pPr marL="515938" lvl="1" indent="-342900"/>
            <a:r>
              <a:rPr lang="en-US" dirty="0" smtClean="0"/>
              <a:t>Similarity (dissimilarity)</a:t>
            </a:r>
          </a:p>
          <a:p>
            <a:pPr marL="515938" lvl="1" indent="-342900"/>
            <a:r>
              <a:rPr lang="en-US" dirty="0" smtClean="0"/>
              <a:t>Segregation</a:t>
            </a:r>
          </a:p>
          <a:p>
            <a:pPr marL="515938" lvl="1" indent="-342900"/>
            <a:r>
              <a:rPr lang="en-US" dirty="0" smtClean="0"/>
              <a:t>Social Closeness (Distance)</a:t>
            </a:r>
          </a:p>
          <a:p>
            <a:pPr marL="515938" lvl="1" indent="-342900"/>
            <a:r>
              <a:rPr lang="en-US" dirty="0" smtClean="0"/>
              <a:t>Complementarity</a:t>
            </a:r>
          </a:p>
          <a:p>
            <a:pPr marL="515938" lvl="1" indent="-342900"/>
            <a:endParaRPr lang="en-US" dirty="0"/>
          </a:p>
          <a:p>
            <a:pPr marL="342900" indent="-342900"/>
            <a:r>
              <a:rPr lang="en-US" dirty="0" err="1" smtClean="0"/>
              <a:t>Lazarfeld</a:t>
            </a:r>
            <a:r>
              <a:rPr lang="en-US" dirty="0" smtClean="0"/>
              <a:t> and Merton coined the term Homophily in 1954</a:t>
            </a:r>
          </a:p>
          <a:p>
            <a:pPr marL="515938" lvl="1" indent="-342900"/>
            <a:r>
              <a:rPr lang="en-US" dirty="0" smtClean="0"/>
              <a:t>Status Homophily</a:t>
            </a:r>
          </a:p>
          <a:p>
            <a:pPr marL="515938" lvl="1" indent="-342900"/>
            <a:r>
              <a:rPr lang="en-US" dirty="0" smtClean="0"/>
              <a:t>Value Homophily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08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Homophily (love of the same)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82345" y="6273224"/>
            <a:ext cx="676165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solidFill>
                  <a:srgbClr val="964D2C"/>
                </a:solidFill>
              </a:rPr>
              <a:t>Mcpherson</a:t>
            </a:r>
            <a:r>
              <a:rPr lang="en-US" sz="1600" dirty="0">
                <a:solidFill>
                  <a:srgbClr val="964D2C"/>
                </a:solidFill>
              </a:rPr>
              <a:t> et al. Birds of a Feather: Homophily in Social Networks. Annual Review of Sociology (2001) vol. 27 pp. 415-444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4320" y="1385546"/>
            <a:ext cx="6421039" cy="493776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Mcpherson</a:t>
            </a:r>
            <a:r>
              <a:rPr lang="en-US" dirty="0" smtClean="0"/>
              <a:t> et al. detail over 100 sociological studies observing the phenomenon, for example:</a:t>
            </a:r>
          </a:p>
          <a:p>
            <a:pPr marL="342900" indent="-342900"/>
            <a:r>
              <a:rPr lang="en-US" dirty="0" smtClean="0"/>
              <a:t>Race and Ethnicity</a:t>
            </a:r>
          </a:p>
          <a:p>
            <a:pPr marL="515938" lvl="1" indent="-342900"/>
            <a:r>
              <a:rPr lang="en-US" dirty="0" smtClean="0"/>
              <a:t>8% of people have a close friend from another ethnic group, whereas probability says it should be over 54% (Marsden, 1987)</a:t>
            </a:r>
          </a:p>
          <a:p>
            <a:pPr marL="342900" indent="-342900"/>
            <a:r>
              <a:rPr lang="en-US" dirty="0" smtClean="0"/>
              <a:t>Sex and Gender</a:t>
            </a:r>
          </a:p>
          <a:p>
            <a:pPr marL="515938" lvl="1" indent="-342900"/>
            <a:r>
              <a:rPr lang="en-US" dirty="0" smtClean="0"/>
              <a:t>Youths are more likely to delete a same-sex friendship than to resolve an intransitivity by adding a cross-sex one (</a:t>
            </a:r>
            <a:r>
              <a:rPr lang="en-US" dirty="0" err="1" smtClean="0"/>
              <a:t>Tuma</a:t>
            </a:r>
            <a:r>
              <a:rPr lang="en-US" dirty="0" smtClean="0"/>
              <a:t> and </a:t>
            </a:r>
            <a:r>
              <a:rPr lang="en-US" dirty="0" err="1" smtClean="0"/>
              <a:t>Hallinan</a:t>
            </a:r>
            <a:r>
              <a:rPr lang="en-US" dirty="0" smtClean="0"/>
              <a:t> 1979)</a:t>
            </a:r>
          </a:p>
          <a:p>
            <a:pPr marL="342900" indent="-342900"/>
            <a:r>
              <a:rPr lang="en-US" dirty="0" smtClean="0"/>
              <a:t>Age</a:t>
            </a:r>
          </a:p>
          <a:p>
            <a:pPr marL="515938" lvl="1" indent="-342900"/>
            <a:r>
              <a:rPr lang="en-US" dirty="0" smtClean="0"/>
              <a:t>38% of all Detroit men’s close friends were within two years of their age; 72% were within eight years (Fischer, 1977) </a:t>
            </a:r>
          </a:p>
          <a:p>
            <a:pPr marL="342900" indent="-342900"/>
            <a:r>
              <a:rPr lang="en-US" dirty="0" smtClean="0"/>
              <a:t>Religion</a:t>
            </a:r>
          </a:p>
          <a:p>
            <a:pPr marL="515938" lvl="1" indent="-342900"/>
            <a:r>
              <a:rPr lang="en-US" dirty="0" smtClean="0"/>
              <a:t>80% of all Jewish marriages are to Jews, although Jewish people make up less than 2% of the population (</a:t>
            </a:r>
            <a:r>
              <a:rPr lang="en-US" dirty="0" err="1" smtClean="0"/>
              <a:t>Kalmijn</a:t>
            </a:r>
            <a:r>
              <a:rPr lang="en-US" dirty="0" smtClean="0"/>
              <a:t> 1998)</a:t>
            </a:r>
          </a:p>
          <a:p>
            <a:pPr marL="173038" lvl="1" indent="0">
              <a:buNone/>
            </a:pPr>
            <a:endParaRPr lang="en-US" dirty="0"/>
          </a:p>
        </p:txBody>
      </p:sp>
      <p:sp>
        <p:nvSpPr>
          <p:cNvPr id="9" name="Smiley Face 8"/>
          <p:cNvSpPr/>
          <p:nvPr/>
        </p:nvSpPr>
        <p:spPr>
          <a:xfrm>
            <a:off x="7142655" y="2245710"/>
            <a:ext cx="691931" cy="639380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1200" dirty="0" smtClean="0">
                <a:solidFill>
                  <a:srgbClr val="964D2C"/>
                </a:solidFill>
              </a:rPr>
              <a:t>Andy</a:t>
            </a:r>
            <a:endParaRPr lang="en-US" sz="1200" dirty="0">
              <a:solidFill>
                <a:srgbClr val="964D2C"/>
              </a:solidFill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8175844" y="3130330"/>
            <a:ext cx="691931" cy="639380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1200" dirty="0" smtClean="0">
                <a:solidFill>
                  <a:srgbClr val="964D2C"/>
                </a:solidFill>
              </a:rPr>
              <a:t>Bob</a:t>
            </a:r>
            <a:endParaRPr lang="en-US" sz="1200" dirty="0">
              <a:solidFill>
                <a:srgbClr val="964D2C"/>
              </a:solidFill>
            </a:endParaRPr>
          </a:p>
        </p:txBody>
      </p:sp>
      <p:sp>
        <p:nvSpPr>
          <p:cNvPr id="13" name="Smiley Face 12"/>
          <p:cNvSpPr/>
          <p:nvPr/>
        </p:nvSpPr>
        <p:spPr>
          <a:xfrm>
            <a:off x="7014113" y="4202386"/>
            <a:ext cx="691931" cy="639380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1200" dirty="0" smtClean="0">
                <a:solidFill>
                  <a:srgbClr val="964D2C"/>
                </a:solidFill>
              </a:rPr>
              <a:t>Chloe</a:t>
            </a:r>
            <a:endParaRPr lang="en-US" sz="1200" dirty="0">
              <a:solidFill>
                <a:srgbClr val="964D2C"/>
              </a:solidFill>
            </a:endParaRPr>
          </a:p>
        </p:txBody>
      </p:sp>
      <p:cxnSp>
        <p:nvCxnSpPr>
          <p:cNvPr id="15" name="Straight Arrow Connector 14"/>
          <p:cNvCxnSpPr>
            <a:stCxn id="9" idx="5"/>
            <a:endCxn id="12" idx="1"/>
          </p:cNvCxnSpPr>
          <p:nvPr/>
        </p:nvCxnSpPr>
        <p:spPr>
          <a:xfrm>
            <a:off x="7733255" y="2791455"/>
            <a:ext cx="543920" cy="43251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  <a:endCxn id="13" idx="7"/>
          </p:cNvCxnSpPr>
          <p:nvPr/>
        </p:nvCxnSpPr>
        <p:spPr>
          <a:xfrm flipH="1">
            <a:off x="7604713" y="3676075"/>
            <a:ext cx="672462" cy="61994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  <a:endCxn id="13" idx="0"/>
          </p:cNvCxnSpPr>
          <p:nvPr/>
        </p:nvCxnSpPr>
        <p:spPr>
          <a:xfrm>
            <a:off x="7243986" y="2791455"/>
            <a:ext cx="116093" cy="1410931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357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Heterophily</a:t>
            </a:r>
            <a:r>
              <a:rPr lang="en-US" dirty="0" smtClean="0"/>
              <a:t> and the Stranger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47310" y="5800086"/>
            <a:ext cx="6796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Rogers and </a:t>
            </a:r>
            <a:r>
              <a:rPr lang="en-US" sz="1400" dirty="0" err="1">
                <a:solidFill>
                  <a:srgbClr val="964D2C"/>
                </a:solidFill>
              </a:rPr>
              <a:t>Bhowmik</a:t>
            </a:r>
            <a:r>
              <a:rPr lang="en-US" sz="1400" dirty="0">
                <a:solidFill>
                  <a:srgbClr val="964D2C"/>
                </a:solidFill>
              </a:rPr>
              <a:t>. Homophily-</a:t>
            </a:r>
            <a:r>
              <a:rPr lang="en-US" sz="1400" dirty="0" err="1">
                <a:solidFill>
                  <a:srgbClr val="964D2C"/>
                </a:solidFill>
              </a:rPr>
              <a:t>heterophily</a:t>
            </a:r>
            <a:r>
              <a:rPr lang="en-US" sz="1400" dirty="0">
                <a:solidFill>
                  <a:srgbClr val="964D2C"/>
                </a:solidFill>
              </a:rPr>
              <a:t>: Relational concepts for communication research. Public Opinion Quarterly (1970) vol. 34 (4) pp. 523-538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4320" y="1648498"/>
            <a:ext cx="8422990" cy="389571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err="1" smtClean="0"/>
              <a:t>Heterophily</a:t>
            </a:r>
            <a:r>
              <a:rPr lang="en-US" dirty="0" smtClean="0"/>
              <a:t> (love of the different) is one way to talk about the opposite of Homophily</a:t>
            </a:r>
          </a:p>
          <a:p>
            <a:pPr marL="515938" lvl="1" indent="-342900"/>
            <a:r>
              <a:rPr lang="en-US" dirty="0" smtClean="0"/>
              <a:t>For example, in order to explore success factors in </a:t>
            </a:r>
            <a:r>
              <a:rPr lang="en-US" dirty="0" err="1" smtClean="0"/>
              <a:t>Heterophilous</a:t>
            </a:r>
            <a:r>
              <a:rPr lang="en-US" dirty="0" smtClean="0"/>
              <a:t> groups</a:t>
            </a:r>
          </a:p>
          <a:p>
            <a:pPr marL="515938" lvl="1" indent="-342900"/>
            <a:endParaRPr lang="en-US" dirty="0"/>
          </a:p>
          <a:p>
            <a:pPr marL="342900" indent="-342900"/>
            <a:r>
              <a:rPr lang="en-US" dirty="0" smtClean="0"/>
              <a:t>But can also be significant in its own right</a:t>
            </a:r>
          </a:p>
          <a:p>
            <a:pPr marL="515938" lvl="1" indent="-342900"/>
            <a:r>
              <a:rPr lang="en-US" dirty="0" err="1" smtClean="0"/>
              <a:t>Simmel’s</a:t>
            </a:r>
            <a:r>
              <a:rPr lang="en-US" dirty="0" smtClean="0"/>
              <a:t> notion of the Stranger</a:t>
            </a:r>
          </a:p>
          <a:p>
            <a:pPr marL="687388" lvl="2" indent="-342900"/>
            <a:r>
              <a:rPr lang="en-US" dirty="0" smtClean="0"/>
              <a:t>A person “near and far at the same time”</a:t>
            </a:r>
            <a:endParaRPr lang="en-US" dirty="0"/>
          </a:p>
          <a:p>
            <a:pPr marL="515938" lvl="1" indent="-342900"/>
            <a:r>
              <a:rPr lang="en-US" dirty="0" smtClean="0"/>
              <a:t>Strangers are valuable to groups</a:t>
            </a:r>
          </a:p>
          <a:p>
            <a:pPr marL="687388" lvl="2" indent="-342900"/>
            <a:r>
              <a:rPr lang="en-US" dirty="0" smtClean="0"/>
              <a:t>Add new skills, perspectives and objectivity</a:t>
            </a:r>
          </a:p>
          <a:p>
            <a:pPr marL="687388" lvl="2" indent="-342900"/>
            <a:r>
              <a:rPr lang="en-US" dirty="0" smtClean="0"/>
              <a:t>Can bridge between otherwise </a:t>
            </a:r>
            <a:r>
              <a:rPr lang="en-US" dirty="0" err="1" smtClean="0"/>
              <a:t>homophilous</a:t>
            </a:r>
            <a:r>
              <a:rPr lang="en-US" dirty="0" smtClean="0"/>
              <a:t> groups</a:t>
            </a:r>
          </a:p>
          <a:p>
            <a:pPr marL="687388" lvl="2" indent="-342900"/>
            <a:r>
              <a:rPr lang="en-US" dirty="0" smtClean="0"/>
              <a:t>Are trusted because of their lack of connection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 err="1">
                <a:solidFill>
                  <a:srgbClr val="964D2C"/>
                </a:solidFill>
              </a:rPr>
              <a:t>Simmel</a:t>
            </a:r>
            <a:r>
              <a:rPr lang="en-US" sz="1400" dirty="0">
                <a:solidFill>
                  <a:srgbClr val="964D2C"/>
                </a:solidFill>
              </a:rPr>
              <a:t>. The </a:t>
            </a:r>
            <a:r>
              <a:rPr lang="en-US" sz="1400" dirty="0" smtClean="0">
                <a:solidFill>
                  <a:srgbClr val="964D2C"/>
                </a:solidFill>
              </a:rPr>
              <a:t>Stranger</a:t>
            </a:r>
            <a:r>
              <a:rPr lang="en-US" sz="1400" dirty="0">
                <a:solidFill>
                  <a:srgbClr val="964D2C"/>
                </a:solidFill>
              </a:rPr>
              <a:t>. Reprinted in The Sociology of </a:t>
            </a:r>
            <a:r>
              <a:rPr lang="en-US" sz="1400" dirty="0" smtClean="0">
                <a:solidFill>
                  <a:srgbClr val="964D2C"/>
                </a:solidFill>
              </a:rPr>
              <a:t>Georg </a:t>
            </a:r>
            <a:r>
              <a:rPr lang="en-US" sz="1400" dirty="0" err="1">
                <a:solidFill>
                  <a:srgbClr val="964D2C"/>
                </a:solidFill>
              </a:rPr>
              <a:t>Simmel</a:t>
            </a:r>
            <a:r>
              <a:rPr lang="en-US" sz="1400" dirty="0">
                <a:solidFill>
                  <a:srgbClr val="964D2C"/>
                </a:solidFill>
              </a:rPr>
              <a:t>, 1950 (1908)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47" y="2968182"/>
            <a:ext cx="1791138" cy="2391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05157" y="5359542"/>
            <a:ext cx="1791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Georg </a:t>
            </a:r>
            <a:r>
              <a:rPr lang="en-US" b="1" dirty="0" err="1" smtClean="0"/>
              <a:t>Simmel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1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Homophily apply in the Virtual World?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92011" y="6291744"/>
            <a:ext cx="7551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Huang et al. Virtually there: Exploring proximity and </a:t>
            </a:r>
            <a:r>
              <a:rPr lang="en-US" sz="1400" dirty="0" err="1">
                <a:solidFill>
                  <a:srgbClr val="964D2C"/>
                </a:solidFill>
              </a:rPr>
              <a:t>homophily</a:t>
            </a:r>
            <a:r>
              <a:rPr lang="en-US" sz="1400" dirty="0">
                <a:solidFill>
                  <a:srgbClr val="964D2C"/>
                </a:solidFill>
              </a:rPr>
              <a:t> in a virtual world. Computational Science and Engineering, 2009. CSE'09. International Conference on (2009) vol. 4 pp. 354-359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618" y="1411677"/>
            <a:ext cx="4975738" cy="27073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/>
              <a:t>3140 players of </a:t>
            </a:r>
            <a:r>
              <a:rPr lang="en-US" dirty="0" err="1" smtClean="0"/>
              <a:t>Everquest</a:t>
            </a:r>
            <a:r>
              <a:rPr lang="en-US" dirty="0" smtClean="0"/>
              <a:t> II</a:t>
            </a:r>
          </a:p>
          <a:p>
            <a:pPr marL="342900" indent="-342900"/>
            <a:r>
              <a:rPr lang="en-US" dirty="0" smtClean="0"/>
              <a:t>From US + Canada</a:t>
            </a:r>
          </a:p>
          <a:p>
            <a:pPr marL="342900" indent="-342900"/>
            <a:r>
              <a:rPr lang="en-US" dirty="0" smtClean="0"/>
              <a:t>4 Relations Tested</a:t>
            </a:r>
          </a:p>
          <a:p>
            <a:pPr marL="515938" lvl="1" indent="-342900"/>
            <a:r>
              <a:rPr lang="en-US" dirty="0" smtClean="0"/>
              <a:t>Partnerships (Group of 2)</a:t>
            </a:r>
          </a:p>
          <a:p>
            <a:pPr marL="515938" lvl="1" indent="-342900"/>
            <a:r>
              <a:rPr lang="en-US" dirty="0" smtClean="0"/>
              <a:t>Instant Messaging (in-game Chat)</a:t>
            </a:r>
          </a:p>
          <a:p>
            <a:pPr marL="515938" lvl="1" indent="-342900"/>
            <a:r>
              <a:rPr lang="en-US" dirty="0" smtClean="0"/>
              <a:t>Player Trade (face-to-face exchange)</a:t>
            </a:r>
          </a:p>
          <a:p>
            <a:pPr marL="515938" lvl="1" indent="-342900"/>
            <a:r>
              <a:rPr lang="en-US" dirty="0" smtClean="0"/>
              <a:t>Mail (in-game mail)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969" y="1480404"/>
            <a:ext cx="4198294" cy="247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62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Homophily apply in the Virtual World?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2011" y="6291744"/>
            <a:ext cx="7551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Huang et al. Virtually there: Exploring proximity and </a:t>
            </a:r>
            <a:r>
              <a:rPr lang="en-US" sz="1400" dirty="0" err="1">
                <a:solidFill>
                  <a:srgbClr val="964D2C"/>
                </a:solidFill>
              </a:rPr>
              <a:t>homophily</a:t>
            </a:r>
            <a:r>
              <a:rPr lang="en-US" sz="1400" dirty="0">
                <a:solidFill>
                  <a:srgbClr val="964D2C"/>
                </a:solidFill>
              </a:rPr>
              <a:t> in a virtual world. Computational Science and Engineering, 2009. CSE'09. International Conference on (2009) vol. 4 pp. 354-359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618" y="1411677"/>
            <a:ext cx="4975738" cy="27073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/>
              <a:t>3140 players of </a:t>
            </a:r>
            <a:r>
              <a:rPr lang="en-US" dirty="0" err="1" smtClean="0"/>
              <a:t>Everquest</a:t>
            </a:r>
            <a:r>
              <a:rPr lang="en-US" dirty="0" smtClean="0"/>
              <a:t> II</a:t>
            </a:r>
          </a:p>
          <a:p>
            <a:pPr marL="342900" indent="-342900"/>
            <a:r>
              <a:rPr lang="en-US" dirty="0" smtClean="0"/>
              <a:t>From US + Canada</a:t>
            </a:r>
          </a:p>
          <a:p>
            <a:pPr marL="342900" indent="-342900"/>
            <a:r>
              <a:rPr lang="en-US" dirty="0" smtClean="0"/>
              <a:t>4 Relations Tested</a:t>
            </a:r>
          </a:p>
          <a:p>
            <a:pPr marL="515938" lvl="1" indent="-342900"/>
            <a:r>
              <a:rPr lang="en-US" dirty="0" smtClean="0"/>
              <a:t>Partnerships (Group of 2)</a:t>
            </a:r>
          </a:p>
          <a:p>
            <a:pPr marL="515938" lvl="1" indent="-342900"/>
            <a:r>
              <a:rPr lang="en-US" dirty="0" smtClean="0"/>
              <a:t>Instant Messaging (in-game Chat)</a:t>
            </a:r>
          </a:p>
          <a:p>
            <a:pPr marL="515938" lvl="1" indent="-342900"/>
            <a:r>
              <a:rPr lang="en-US" dirty="0" smtClean="0"/>
              <a:t>Player Trade (face-to-face exchange)</a:t>
            </a:r>
          </a:p>
          <a:p>
            <a:pPr marL="515938" lvl="1" indent="-342900"/>
            <a:r>
              <a:rPr lang="en-US" dirty="0" smtClean="0"/>
              <a:t>Mail (in-game mail)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538377"/>
              </p:ext>
            </p:extLst>
          </p:nvPr>
        </p:nvGraphicFramePr>
        <p:xfrm>
          <a:off x="385777" y="4373735"/>
          <a:ext cx="7101439" cy="1676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7911"/>
                <a:gridCol w="1115882"/>
                <a:gridCol w="1115882"/>
                <a:gridCol w="1115882"/>
                <a:gridCol w="1115882"/>
              </a:tblGrid>
              <a:tr h="3342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Hypothesis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Partner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Mail</a:t>
                      </a:r>
                      <a:endParaRPr lang="en-US" sz="1600" dirty="0"/>
                    </a:p>
                  </a:txBody>
                  <a:tcPr/>
                </a:tc>
              </a:tr>
              <a:tr h="3342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 Proximity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342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Gender Homophily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3342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 Homophily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342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Experience Homophily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76225" y="5036174"/>
            <a:ext cx="8668844" cy="341586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 smtClean="0">
                <a:solidFill>
                  <a:schemeClr val="accent2"/>
                </a:solidFill>
              </a:rPr>
              <a:t>Few female-female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969" y="1480404"/>
            <a:ext cx="4198294" cy="247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37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Homophily in Action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62000"/>
          </a:blip>
          <a:stretch>
            <a:fillRect/>
          </a:stretch>
        </p:blipFill>
        <p:spPr>
          <a:xfrm>
            <a:off x="0" y="1768803"/>
            <a:ext cx="9144000" cy="40241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3103" y="6229402"/>
            <a:ext cx="7260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Nathaniel Buckley and </a:t>
            </a:r>
            <a:r>
              <a:rPr lang="en-US" sz="1400" dirty="0" err="1">
                <a:solidFill>
                  <a:srgbClr val="964D2C"/>
                </a:solidFill>
              </a:rPr>
              <a:t>Brynjolfsson</a:t>
            </a:r>
            <a:r>
              <a:rPr lang="en-US" sz="1400" dirty="0">
                <a:solidFill>
                  <a:srgbClr val="964D2C"/>
                </a:solidFill>
              </a:rPr>
              <a:t>. Global Village or </a:t>
            </a:r>
            <a:r>
              <a:rPr lang="en-US" sz="1400" dirty="0" err="1">
                <a:solidFill>
                  <a:srgbClr val="964D2C"/>
                </a:solidFill>
              </a:rPr>
              <a:t>CyberBalkans</a:t>
            </a:r>
            <a:r>
              <a:rPr lang="en-US" sz="1400" dirty="0">
                <a:solidFill>
                  <a:srgbClr val="964D2C"/>
                </a:solidFill>
              </a:rPr>
              <a:t>: Modeling and Measuring the Integration of Electronic Communities . Journal Management Science (2005) vol. 51 (6)</a:t>
            </a:r>
          </a:p>
        </p:txBody>
      </p:sp>
    </p:spTree>
    <p:extLst>
      <p:ext uri="{BB962C8B-B14F-4D97-AF65-F5344CB8AC3E}">
        <p14:creationId xmlns:p14="http://schemas.microsoft.com/office/powerpoint/2010/main" val="1551195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Homophily in Action: Local Networks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62000"/>
          </a:blip>
          <a:stretch>
            <a:fillRect/>
          </a:stretch>
        </p:blipFill>
        <p:spPr>
          <a:xfrm>
            <a:off x="0" y="1768803"/>
            <a:ext cx="9144000" cy="40241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3103" y="6229402"/>
            <a:ext cx="7260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Nathaniel Buckley and </a:t>
            </a:r>
            <a:r>
              <a:rPr lang="en-US" sz="1400" dirty="0" err="1">
                <a:solidFill>
                  <a:srgbClr val="964D2C"/>
                </a:solidFill>
              </a:rPr>
              <a:t>Brynjolfsson</a:t>
            </a:r>
            <a:r>
              <a:rPr lang="en-US" sz="1400" dirty="0">
                <a:solidFill>
                  <a:srgbClr val="964D2C"/>
                </a:solidFill>
              </a:rPr>
              <a:t>. Global Village or </a:t>
            </a:r>
            <a:r>
              <a:rPr lang="en-US" sz="1400" dirty="0" err="1">
                <a:solidFill>
                  <a:srgbClr val="964D2C"/>
                </a:solidFill>
              </a:rPr>
              <a:t>CyberBalkans</a:t>
            </a:r>
            <a:r>
              <a:rPr lang="en-US" sz="1400" dirty="0">
                <a:solidFill>
                  <a:srgbClr val="964D2C"/>
                </a:solidFill>
              </a:rPr>
              <a:t>: Modeling and Measuring the Integration of Electronic Communities . Journal Management Science (2005) vol. 51 (6)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217448" y="2583793"/>
            <a:ext cx="90214" cy="4554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1307662" y="2583793"/>
            <a:ext cx="803166" cy="367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40759" y="2583793"/>
            <a:ext cx="70069" cy="367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541517" y="2951655"/>
            <a:ext cx="569311" cy="516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27530" y="3258709"/>
            <a:ext cx="233005" cy="4194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19078" y="2316783"/>
            <a:ext cx="243361" cy="419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5756" y="2881903"/>
            <a:ext cx="264073" cy="4194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87793" y="2339443"/>
            <a:ext cx="239737" cy="4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76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Power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82344" y="6236208"/>
            <a:ext cx="6700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French, J.R.P., &amp; Raven, B. (1959). 'The bases of social power,' in D. Cartwright (ed.) Studies in Social Power. Ann Arbor, MI: University of Michigan Press.</a:t>
            </a:r>
          </a:p>
        </p:txBody>
      </p:sp>
      <p:sp>
        <p:nvSpPr>
          <p:cNvPr id="7" name="Cube 6"/>
          <p:cNvSpPr/>
          <p:nvPr/>
        </p:nvSpPr>
        <p:spPr>
          <a:xfrm>
            <a:off x="329219" y="3411777"/>
            <a:ext cx="1778001" cy="1164897"/>
          </a:xfrm>
          <a:prstGeom prst="cube">
            <a:avLst/>
          </a:prstGeom>
          <a:noFill/>
          <a:ln w="19050">
            <a:solidFill>
              <a:schemeClr val="bg2">
                <a:lumMod val="2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ube 7"/>
          <p:cNvSpPr/>
          <p:nvPr/>
        </p:nvSpPr>
        <p:spPr>
          <a:xfrm>
            <a:off x="2022370" y="3411777"/>
            <a:ext cx="1778001" cy="1164897"/>
          </a:xfrm>
          <a:prstGeom prst="cube">
            <a:avLst/>
          </a:prstGeom>
          <a:noFill/>
          <a:ln w="19050">
            <a:solidFill>
              <a:schemeClr val="bg2">
                <a:lumMod val="2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be 8"/>
          <p:cNvSpPr/>
          <p:nvPr/>
        </p:nvSpPr>
        <p:spPr>
          <a:xfrm>
            <a:off x="3703166" y="3411777"/>
            <a:ext cx="1778001" cy="1164897"/>
          </a:xfrm>
          <a:prstGeom prst="cube">
            <a:avLst/>
          </a:prstGeom>
          <a:noFill/>
          <a:ln w="19050">
            <a:solidFill>
              <a:schemeClr val="bg2">
                <a:lumMod val="2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be 9"/>
          <p:cNvSpPr/>
          <p:nvPr/>
        </p:nvSpPr>
        <p:spPr>
          <a:xfrm>
            <a:off x="5406598" y="3411777"/>
            <a:ext cx="1778001" cy="1164897"/>
          </a:xfrm>
          <a:prstGeom prst="cube">
            <a:avLst/>
          </a:prstGeom>
          <a:noFill/>
          <a:ln w="19050">
            <a:solidFill>
              <a:schemeClr val="bg2">
                <a:lumMod val="2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be 10"/>
          <p:cNvSpPr/>
          <p:nvPr/>
        </p:nvSpPr>
        <p:spPr>
          <a:xfrm>
            <a:off x="7089774" y="3411777"/>
            <a:ext cx="1778001" cy="1164897"/>
          </a:xfrm>
          <a:prstGeom prst="cube">
            <a:avLst/>
          </a:prstGeom>
          <a:noFill/>
          <a:ln w="19050">
            <a:solidFill>
              <a:schemeClr val="bg2">
                <a:lumMod val="2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be 11"/>
          <p:cNvSpPr/>
          <p:nvPr/>
        </p:nvSpPr>
        <p:spPr>
          <a:xfrm>
            <a:off x="329219" y="2378260"/>
            <a:ext cx="8538556" cy="1164897"/>
          </a:xfrm>
          <a:prstGeom prst="cube">
            <a:avLst/>
          </a:prstGeom>
          <a:solidFill>
            <a:schemeClr val="accent2">
              <a:lumMod val="75000"/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9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Homophily in Action: Local Networks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62000"/>
          </a:blip>
          <a:stretch>
            <a:fillRect/>
          </a:stretch>
        </p:blipFill>
        <p:spPr>
          <a:xfrm>
            <a:off x="0" y="1768803"/>
            <a:ext cx="9144000" cy="40241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3103" y="6229402"/>
            <a:ext cx="7260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Nathaniel Buckley and </a:t>
            </a:r>
            <a:r>
              <a:rPr lang="en-US" sz="1400" dirty="0" err="1">
                <a:solidFill>
                  <a:srgbClr val="964D2C"/>
                </a:solidFill>
              </a:rPr>
              <a:t>Brynjolfsson</a:t>
            </a:r>
            <a:r>
              <a:rPr lang="en-US" sz="1400" dirty="0">
                <a:solidFill>
                  <a:srgbClr val="964D2C"/>
                </a:solidFill>
              </a:rPr>
              <a:t>. Global Village or </a:t>
            </a:r>
            <a:r>
              <a:rPr lang="en-US" sz="1400" dirty="0" err="1">
                <a:solidFill>
                  <a:srgbClr val="964D2C"/>
                </a:solidFill>
              </a:rPr>
              <a:t>CyberBalkans</a:t>
            </a:r>
            <a:r>
              <a:rPr lang="en-US" sz="1400" dirty="0">
                <a:solidFill>
                  <a:srgbClr val="964D2C"/>
                </a:solidFill>
              </a:rPr>
              <a:t>: Modeling and Measuring the Integration of Electronic Communities . Journal Management Science (2005) vol. 51 (6)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55756" y="1968306"/>
            <a:ext cx="6909645" cy="3518505"/>
            <a:chOff x="1055756" y="1968306"/>
            <a:chExt cx="6909645" cy="3518505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1217448" y="2583793"/>
              <a:ext cx="90214" cy="4554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1307662" y="2583793"/>
              <a:ext cx="803166" cy="3678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40759" y="2583793"/>
              <a:ext cx="70069" cy="3678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541517" y="2951655"/>
              <a:ext cx="569311" cy="5167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987799" y="2583793"/>
              <a:ext cx="74448" cy="3678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871296" y="2316783"/>
              <a:ext cx="190951" cy="2670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4062247" y="2583794"/>
              <a:ext cx="429173" cy="3051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4887748" y="2370225"/>
              <a:ext cx="277648" cy="3678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175468" y="2583793"/>
              <a:ext cx="909583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773885" y="4212739"/>
              <a:ext cx="0" cy="7863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4062247" y="3872858"/>
              <a:ext cx="711639" cy="3398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084582" y="3559810"/>
              <a:ext cx="570624" cy="3130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4655206" y="3559810"/>
              <a:ext cx="657459" cy="3678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773886" y="3927672"/>
              <a:ext cx="538779" cy="285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251050" y="2583794"/>
              <a:ext cx="294938" cy="5167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7065666" y="3072922"/>
              <a:ext cx="471063" cy="2185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302500" y="3091608"/>
              <a:ext cx="234229" cy="6113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90" idx="3"/>
            </p:cNvCxnSpPr>
            <p:nvPr/>
          </p:nvCxnSpPr>
          <p:spPr>
            <a:xfrm flipH="1" flipV="1">
              <a:off x="6825573" y="3191948"/>
              <a:ext cx="240093" cy="995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7725664" y="4677840"/>
              <a:ext cx="119870" cy="5309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99" idx="3"/>
            </p:cNvCxnSpPr>
            <p:nvPr/>
          </p:nvCxnSpPr>
          <p:spPr>
            <a:xfrm flipH="1" flipV="1">
              <a:off x="7128274" y="4999088"/>
              <a:ext cx="717259" cy="2780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119014" y="4677840"/>
              <a:ext cx="726519" cy="3301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468511" y="4493909"/>
              <a:ext cx="505917" cy="7831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2191251" y="4493909"/>
              <a:ext cx="7831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2191252" y="3872858"/>
              <a:ext cx="277259" cy="6210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22201" y="2681142"/>
              <a:ext cx="233005" cy="4194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4713" y="3663153"/>
              <a:ext cx="243361" cy="4194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244" y="2339443"/>
              <a:ext cx="239737" cy="4194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32650" y="2045824"/>
              <a:ext cx="264073" cy="41941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427530" y="3258709"/>
              <a:ext cx="233005" cy="41941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919078" y="2316783"/>
              <a:ext cx="243361" cy="41941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55756" y="2881903"/>
              <a:ext cx="264073" cy="41941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187793" y="2339443"/>
              <a:ext cx="239737" cy="41941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1296" y="2863217"/>
              <a:ext cx="233005" cy="41941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96162" y="3736893"/>
              <a:ext cx="233005" cy="41941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539310" y="3350105"/>
              <a:ext cx="239737" cy="41941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072928" y="2549148"/>
              <a:ext cx="239737" cy="41941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986977" y="4829716"/>
              <a:ext cx="264073" cy="41941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2747" y="4280306"/>
              <a:ext cx="243361" cy="41941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348642" y="3559810"/>
              <a:ext cx="239737" cy="41941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53014" y="2316784"/>
              <a:ext cx="264073" cy="419410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2212" y="2982243"/>
              <a:ext cx="243361" cy="41941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2642" y="3527188"/>
              <a:ext cx="243361" cy="41941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1079" y="2897390"/>
              <a:ext cx="239737" cy="419410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28273" y="2339443"/>
              <a:ext cx="233005" cy="41941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829567" y="1968306"/>
              <a:ext cx="243361" cy="419410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084569" y="4293059"/>
              <a:ext cx="264073" cy="419410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238871" y="5067401"/>
              <a:ext cx="233005" cy="419410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2544" y="4789382"/>
              <a:ext cx="233005" cy="419410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2005" y="4001096"/>
              <a:ext cx="243361" cy="419410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2172" y="5067401"/>
              <a:ext cx="243361" cy="419410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5664" y="4410306"/>
              <a:ext cx="239737" cy="419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7726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Homophily in Action: The Global Village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62000"/>
          </a:blip>
          <a:stretch>
            <a:fillRect/>
          </a:stretch>
        </p:blipFill>
        <p:spPr>
          <a:xfrm>
            <a:off x="0" y="1768803"/>
            <a:ext cx="9144000" cy="40241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3103" y="6229402"/>
            <a:ext cx="7260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Nathaniel Buckley and </a:t>
            </a:r>
            <a:r>
              <a:rPr lang="en-US" sz="1400" dirty="0" err="1">
                <a:solidFill>
                  <a:srgbClr val="964D2C"/>
                </a:solidFill>
              </a:rPr>
              <a:t>Brynjolfsson</a:t>
            </a:r>
            <a:r>
              <a:rPr lang="en-US" sz="1400" dirty="0">
                <a:solidFill>
                  <a:srgbClr val="964D2C"/>
                </a:solidFill>
              </a:rPr>
              <a:t>. Global Village or </a:t>
            </a:r>
            <a:r>
              <a:rPr lang="en-US" sz="1400" dirty="0" err="1">
                <a:solidFill>
                  <a:srgbClr val="964D2C"/>
                </a:solidFill>
              </a:rPr>
              <a:t>CyberBalkans</a:t>
            </a:r>
            <a:r>
              <a:rPr lang="en-US" sz="1400" dirty="0">
                <a:solidFill>
                  <a:srgbClr val="964D2C"/>
                </a:solidFill>
              </a:rPr>
              <a:t>: Modeling and Measuring the Integration of Electronic Communities . Journal Management Science (2005) vol. 51 (6)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307662" y="2583793"/>
            <a:ext cx="1040980" cy="1185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2588379" y="2583793"/>
            <a:ext cx="1492347" cy="1185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084582" y="2590785"/>
            <a:ext cx="577962" cy="969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179828" y="2723939"/>
            <a:ext cx="2271251" cy="2583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534222" y="3110057"/>
            <a:ext cx="311311" cy="1460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080726" y="2590874"/>
            <a:ext cx="1115436" cy="1679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055756" y="1968306"/>
            <a:ext cx="6909645" cy="3518505"/>
            <a:chOff x="1055756" y="1968306"/>
            <a:chExt cx="6909645" cy="3518505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1217448" y="2583793"/>
              <a:ext cx="90214" cy="4554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1307662" y="2583793"/>
              <a:ext cx="803166" cy="3678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40759" y="2583793"/>
              <a:ext cx="70069" cy="3678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541517" y="2951655"/>
              <a:ext cx="569311" cy="5167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987799" y="2583793"/>
              <a:ext cx="74448" cy="3678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871296" y="2316783"/>
              <a:ext cx="190951" cy="2670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4062247" y="2583794"/>
              <a:ext cx="429173" cy="3051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4887748" y="2370225"/>
              <a:ext cx="277648" cy="3678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175468" y="2583793"/>
              <a:ext cx="909583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773885" y="4212739"/>
              <a:ext cx="0" cy="7863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4062247" y="3872858"/>
              <a:ext cx="711639" cy="3398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084582" y="3559810"/>
              <a:ext cx="570624" cy="3130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4655206" y="3559810"/>
              <a:ext cx="657459" cy="3678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773886" y="3927672"/>
              <a:ext cx="538779" cy="285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251050" y="2583794"/>
              <a:ext cx="294938" cy="5167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7065666" y="3072922"/>
              <a:ext cx="471063" cy="2185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302500" y="3091608"/>
              <a:ext cx="234229" cy="6113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90" idx="3"/>
            </p:cNvCxnSpPr>
            <p:nvPr/>
          </p:nvCxnSpPr>
          <p:spPr>
            <a:xfrm flipH="1" flipV="1">
              <a:off x="6825573" y="3191948"/>
              <a:ext cx="240093" cy="995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7725664" y="4677840"/>
              <a:ext cx="119870" cy="5309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99" idx="3"/>
            </p:cNvCxnSpPr>
            <p:nvPr/>
          </p:nvCxnSpPr>
          <p:spPr>
            <a:xfrm flipH="1" flipV="1">
              <a:off x="7128274" y="4999088"/>
              <a:ext cx="717259" cy="2780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119014" y="4677840"/>
              <a:ext cx="726519" cy="3301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468511" y="4493909"/>
              <a:ext cx="505917" cy="7831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2191251" y="4493909"/>
              <a:ext cx="7831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2191252" y="3872858"/>
              <a:ext cx="277259" cy="6210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22201" y="2681142"/>
              <a:ext cx="233005" cy="4194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4713" y="3663153"/>
              <a:ext cx="243361" cy="4194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244" y="2339443"/>
              <a:ext cx="239737" cy="4194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32650" y="2045824"/>
              <a:ext cx="264073" cy="41941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427530" y="3258709"/>
              <a:ext cx="233005" cy="41941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919078" y="2316783"/>
              <a:ext cx="243361" cy="41941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55756" y="2881903"/>
              <a:ext cx="264073" cy="41941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187793" y="2339443"/>
              <a:ext cx="239737" cy="41941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1296" y="2863217"/>
              <a:ext cx="233005" cy="41941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96162" y="3736893"/>
              <a:ext cx="233005" cy="41941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539310" y="3350105"/>
              <a:ext cx="239737" cy="41941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072928" y="2549148"/>
              <a:ext cx="239737" cy="41941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986977" y="4829716"/>
              <a:ext cx="264073" cy="41941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2747" y="4280306"/>
              <a:ext cx="243361" cy="41941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348642" y="3559810"/>
              <a:ext cx="239737" cy="41941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53014" y="2316784"/>
              <a:ext cx="264073" cy="419410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2212" y="2982243"/>
              <a:ext cx="243361" cy="41941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2642" y="3527188"/>
              <a:ext cx="243361" cy="41941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1079" y="2897390"/>
              <a:ext cx="239737" cy="419410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28273" y="2339443"/>
              <a:ext cx="233005" cy="41941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829567" y="1968306"/>
              <a:ext cx="243361" cy="419410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084569" y="4293059"/>
              <a:ext cx="264073" cy="419410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238871" y="5067401"/>
              <a:ext cx="233005" cy="419410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2544" y="4789382"/>
              <a:ext cx="233005" cy="419410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2005" y="4001096"/>
              <a:ext cx="243361" cy="419410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2172" y="5067401"/>
              <a:ext cx="243361" cy="419410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5664" y="4410306"/>
              <a:ext cx="239737" cy="419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9845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Homophily in Action: The Global Village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62000"/>
          </a:blip>
          <a:stretch>
            <a:fillRect/>
          </a:stretch>
        </p:blipFill>
        <p:spPr>
          <a:xfrm>
            <a:off x="0" y="1768803"/>
            <a:ext cx="9144000" cy="40241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3103" y="6229402"/>
            <a:ext cx="7260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Nathaniel Buckley and </a:t>
            </a:r>
            <a:r>
              <a:rPr lang="en-US" sz="1400" dirty="0" err="1">
                <a:solidFill>
                  <a:srgbClr val="964D2C"/>
                </a:solidFill>
              </a:rPr>
              <a:t>Brynjolfsson</a:t>
            </a:r>
            <a:r>
              <a:rPr lang="en-US" sz="1400" dirty="0">
                <a:solidFill>
                  <a:srgbClr val="964D2C"/>
                </a:solidFill>
              </a:rPr>
              <a:t>. Global Village or </a:t>
            </a:r>
            <a:r>
              <a:rPr lang="en-US" sz="1400" dirty="0" err="1">
                <a:solidFill>
                  <a:srgbClr val="964D2C"/>
                </a:solidFill>
              </a:rPr>
              <a:t>CyberBalkans</a:t>
            </a:r>
            <a:r>
              <a:rPr lang="en-US" sz="1400" dirty="0">
                <a:solidFill>
                  <a:srgbClr val="964D2C"/>
                </a:solidFill>
              </a:rPr>
              <a:t>: Modeling and Measuring the Integration of Electronic Communities . Journal Management Science (2005) vol. 51 (6)</a:t>
            </a:r>
          </a:p>
        </p:txBody>
      </p:sp>
      <p:cxnSp>
        <p:nvCxnSpPr>
          <p:cNvPr id="11" name="Straight Connector 10"/>
          <p:cNvCxnSpPr>
            <a:endCxn id="88" idx="3"/>
          </p:cNvCxnSpPr>
          <p:nvPr/>
        </p:nvCxnSpPr>
        <p:spPr>
          <a:xfrm>
            <a:off x="1307662" y="2583793"/>
            <a:ext cx="1040980" cy="1185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88" idx="1"/>
          </p:cNvCxnSpPr>
          <p:nvPr/>
        </p:nvCxnSpPr>
        <p:spPr>
          <a:xfrm flipH="1">
            <a:off x="2588379" y="2583793"/>
            <a:ext cx="1492347" cy="1185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084582" y="2590785"/>
            <a:ext cx="577962" cy="969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080726" y="2590874"/>
            <a:ext cx="1115436" cy="1679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179828" y="2723939"/>
            <a:ext cx="2271251" cy="2583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534222" y="3110057"/>
            <a:ext cx="311311" cy="1460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6" idx="1"/>
            <a:endCxn id="7" idx="1"/>
          </p:cNvCxnSpPr>
          <p:nvPr/>
        </p:nvCxnSpPr>
        <p:spPr>
          <a:xfrm>
            <a:off x="2162439" y="2526488"/>
            <a:ext cx="1802274" cy="134637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87" idx="3"/>
          </p:cNvCxnSpPr>
          <p:nvPr/>
        </p:nvCxnSpPr>
        <p:spPr>
          <a:xfrm flipV="1">
            <a:off x="3096108" y="3872858"/>
            <a:ext cx="984618" cy="61715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17113" y="3820724"/>
            <a:ext cx="545431" cy="26183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4" idx="2"/>
          </p:cNvCxnSpPr>
          <p:nvPr/>
        </p:nvCxnSpPr>
        <p:spPr>
          <a:xfrm flipH="1">
            <a:off x="4829567" y="2387716"/>
            <a:ext cx="121680" cy="161338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90" idx="1"/>
          </p:cNvCxnSpPr>
          <p:nvPr/>
        </p:nvCxnSpPr>
        <p:spPr>
          <a:xfrm>
            <a:off x="5050487" y="2278470"/>
            <a:ext cx="1531725" cy="91347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613918" y="3191948"/>
            <a:ext cx="688582" cy="57756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302500" y="3736893"/>
            <a:ext cx="423164" cy="147189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4773885" y="3820724"/>
            <a:ext cx="2528615" cy="47233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1187666" y="2278470"/>
            <a:ext cx="2595596" cy="77116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5" idx="1"/>
          </p:cNvCxnSpPr>
          <p:nvPr/>
        </p:nvCxnSpPr>
        <p:spPr>
          <a:xfrm flipV="1">
            <a:off x="2348642" y="2278470"/>
            <a:ext cx="1434620" cy="222429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3783262" y="2278470"/>
            <a:ext cx="2235970" cy="31240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9" idx="2"/>
            <a:endCxn id="86" idx="0"/>
          </p:cNvCxnSpPr>
          <p:nvPr/>
        </p:nvCxnSpPr>
        <p:spPr>
          <a:xfrm>
            <a:off x="6085051" y="2736194"/>
            <a:ext cx="1033962" cy="209352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endCxn id="15" idx="1"/>
          </p:cNvCxnSpPr>
          <p:nvPr/>
        </p:nvCxnSpPr>
        <p:spPr>
          <a:xfrm flipH="1" flipV="1">
            <a:off x="1660535" y="3468414"/>
            <a:ext cx="688107" cy="180869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96" idx="1"/>
          </p:cNvCxnSpPr>
          <p:nvPr/>
        </p:nvCxnSpPr>
        <p:spPr>
          <a:xfrm flipH="1">
            <a:off x="2471876" y="4999088"/>
            <a:ext cx="2302010" cy="2780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4773886" y="3872858"/>
            <a:ext cx="538779" cy="112623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539310" y="2863217"/>
            <a:ext cx="773356" cy="100964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3987799" y="2863217"/>
            <a:ext cx="551511" cy="32873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endCxn id="93" idx="1"/>
          </p:cNvCxnSpPr>
          <p:nvPr/>
        </p:nvCxnSpPr>
        <p:spPr>
          <a:xfrm flipV="1">
            <a:off x="5312666" y="2549148"/>
            <a:ext cx="1815607" cy="132371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055756" y="1968306"/>
            <a:ext cx="6909645" cy="3518505"/>
            <a:chOff x="1055756" y="1968306"/>
            <a:chExt cx="6909645" cy="3518505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1217448" y="2583793"/>
              <a:ext cx="90214" cy="4554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1307662" y="2583793"/>
              <a:ext cx="803166" cy="3678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40759" y="2583793"/>
              <a:ext cx="70069" cy="3678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541517" y="2951655"/>
              <a:ext cx="569311" cy="5167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987799" y="2583793"/>
              <a:ext cx="74448" cy="3678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871296" y="2316783"/>
              <a:ext cx="190951" cy="2670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4062247" y="2583794"/>
              <a:ext cx="429173" cy="3051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4887748" y="2370225"/>
              <a:ext cx="277648" cy="3678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175468" y="2583793"/>
              <a:ext cx="909583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773885" y="4212739"/>
              <a:ext cx="0" cy="7863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4062247" y="3872858"/>
              <a:ext cx="711639" cy="3398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084582" y="3559810"/>
              <a:ext cx="570624" cy="3130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4655206" y="3559810"/>
              <a:ext cx="657459" cy="3678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773886" y="3927672"/>
              <a:ext cx="538779" cy="285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251050" y="2583794"/>
              <a:ext cx="294938" cy="5167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7065666" y="3072922"/>
              <a:ext cx="471063" cy="2185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302500" y="3091608"/>
              <a:ext cx="234229" cy="6113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90" idx="3"/>
            </p:cNvCxnSpPr>
            <p:nvPr/>
          </p:nvCxnSpPr>
          <p:spPr>
            <a:xfrm flipH="1" flipV="1">
              <a:off x="6825573" y="3191948"/>
              <a:ext cx="240093" cy="995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7725664" y="4677840"/>
              <a:ext cx="119870" cy="5309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99" idx="3"/>
            </p:cNvCxnSpPr>
            <p:nvPr/>
          </p:nvCxnSpPr>
          <p:spPr>
            <a:xfrm flipH="1" flipV="1">
              <a:off x="7128274" y="4999088"/>
              <a:ext cx="717259" cy="2780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119014" y="4677840"/>
              <a:ext cx="726519" cy="3301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468511" y="4493909"/>
              <a:ext cx="505917" cy="7831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2191251" y="4493909"/>
              <a:ext cx="7831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2191252" y="3872858"/>
              <a:ext cx="277259" cy="6210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22201" y="2681142"/>
              <a:ext cx="233005" cy="4194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4713" y="3663153"/>
              <a:ext cx="243361" cy="4194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7244" y="2339443"/>
              <a:ext cx="239737" cy="4194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32650" y="2045824"/>
              <a:ext cx="264073" cy="41941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427530" y="3258709"/>
              <a:ext cx="233005" cy="41941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919078" y="2316783"/>
              <a:ext cx="243361" cy="41941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55756" y="2881903"/>
              <a:ext cx="264073" cy="41941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187793" y="2339443"/>
              <a:ext cx="239737" cy="41941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1296" y="2863217"/>
              <a:ext cx="233005" cy="41941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96162" y="3736893"/>
              <a:ext cx="233005" cy="41941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539310" y="3350105"/>
              <a:ext cx="239737" cy="41941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072928" y="2549148"/>
              <a:ext cx="239737" cy="41941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986977" y="4829716"/>
              <a:ext cx="264073" cy="41941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2747" y="4280306"/>
              <a:ext cx="243361" cy="41941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348642" y="3559810"/>
              <a:ext cx="239737" cy="41941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53014" y="2316784"/>
              <a:ext cx="264073" cy="419410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2212" y="2982243"/>
              <a:ext cx="243361" cy="41941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2642" y="3527188"/>
              <a:ext cx="243361" cy="41941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1079" y="2897390"/>
              <a:ext cx="239737" cy="419410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28273" y="2339443"/>
              <a:ext cx="233005" cy="41941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829567" y="1968306"/>
              <a:ext cx="243361" cy="419410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084569" y="4293059"/>
              <a:ext cx="264073" cy="419410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238871" y="5067401"/>
              <a:ext cx="233005" cy="419410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2544" y="4789382"/>
              <a:ext cx="233005" cy="419410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2005" y="4001096"/>
              <a:ext cx="243361" cy="419410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2172" y="5067401"/>
              <a:ext cx="243361" cy="419410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5664" y="4410306"/>
              <a:ext cx="239737" cy="419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7726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Homophily in Action: </a:t>
            </a:r>
            <a:r>
              <a:rPr lang="en-US" dirty="0" err="1" smtClean="0"/>
              <a:t>CyberBalkanization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62000"/>
          </a:blip>
          <a:stretch>
            <a:fillRect/>
          </a:stretch>
        </p:blipFill>
        <p:spPr>
          <a:xfrm>
            <a:off x="0" y="1768803"/>
            <a:ext cx="9144000" cy="40241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3103" y="6229402"/>
            <a:ext cx="7260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964D2C"/>
                </a:solidFill>
              </a:rPr>
              <a:t>Nathaniel Buckley and </a:t>
            </a:r>
            <a:r>
              <a:rPr lang="en-US" sz="1400" dirty="0" err="1">
                <a:solidFill>
                  <a:srgbClr val="964D2C"/>
                </a:solidFill>
              </a:rPr>
              <a:t>Brynjolfsson</a:t>
            </a:r>
            <a:r>
              <a:rPr lang="en-US" sz="1400" dirty="0">
                <a:solidFill>
                  <a:srgbClr val="964D2C"/>
                </a:solidFill>
              </a:rPr>
              <a:t>. Global Village or </a:t>
            </a:r>
            <a:r>
              <a:rPr lang="en-US" sz="1400" dirty="0" err="1">
                <a:solidFill>
                  <a:srgbClr val="964D2C"/>
                </a:solidFill>
              </a:rPr>
              <a:t>CyberBalkans</a:t>
            </a:r>
            <a:r>
              <a:rPr lang="en-US" sz="1400" dirty="0">
                <a:solidFill>
                  <a:srgbClr val="964D2C"/>
                </a:solidFill>
              </a:rPr>
              <a:t>: Modeling and Measuring the Integration of Electronic Communities . Journal Management Science (2005) vol. 51 (6)</a:t>
            </a:r>
          </a:p>
        </p:txBody>
      </p:sp>
      <p:cxnSp>
        <p:nvCxnSpPr>
          <p:cNvPr id="11" name="Straight Connector 10"/>
          <p:cNvCxnSpPr>
            <a:endCxn id="88" idx="3"/>
          </p:cNvCxnSpPr>
          <p:nvPr/>
        </p:nvCxnSpPr>
        <p:spPr>
          <a:xfrm>
            <a:off x="1307662" y="2583793"/>
            <a:ext cx="1040980" cy="1185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88" idx="1"/>
          </p:cNvCxnSpPr>
          <p:nvPr/>
        </p:nvCxnSpPr>
        <p:spPr>
          <a:xfrm flipH="1">
            <a:off x="2588379" y="2583793"/>
            <a:ext cx="1492347" cy="1185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084582" y="2590785"/>
            <a:ext cx="577962" cy="969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080726" y="2590874"/>
            <a:ext cx="1115436" cy="1679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179828" y="2723939"/>
            <a:ext cx="2271251" cy="2583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534222" y="3110057"/>
            <a:ext cx="311311" cy="1460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6" idx="1"/>
            <a:endCxn id="7" idx="1"/>
          </p:cNvCxnSpPr>
          <p:nvPr/>
        </p:nvCxnSpPr>
        <p:spPr>
          <a:xfrm>
            <a:off x="2162439" y="2526488"/>
            <a:ext cx="1802274" cy="134637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87" idx="3"/>
          </p:cNvCxnSpPr>
          <p:nvPr/>
        </p:nvCxnSpPr>
        <p:spPr>
          <a:xfrm flipV="1">
            <a:off x="3096108" y="3872858"/>
            <a:ext cx="984618" cy="61715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17113" y="3820724"/>
            <a:ext cx="545431" cy="26183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4" idx="2"/>
          </p:cNvCxnSpPr>
          <p:nvPr/>
        </p:nvCxnSpPr>
        <p:spPr>
          <a:xfrm flipH="1">
            <a:off x="4829567" y="2387716"/>
            <a:ext cx="121680" cy="161338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90" idx="1"/>
          </p:cNvCxnSpPr>
          <p:nvPr/>
        </p:nvCxnSpPr>
        <p:spPr>
          <a:xfrm>
            <a:off x="5050487" y="2278470"/>
            <a:ext cx="1531725" cy="91347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613918" y="3191948"/>
            <a:ext cx="688582" cy="57756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302500" y="3736893"/>
            <a:ext cx="423164" cy="147189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4773885" y="3820724"/>
            <a:ext cx="2528615" cy="47233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1187666" y="2278470"/>
            <a:ext cx="2595596" cy="77116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5" idx="1"/>
          </p:cNvCxnSpPr>
          <p:nvPr/>
        </p:nvCxnSpPr>
        <p:spPr>
          <a:xfrm flipV="1">
            <a:off x="2348642" y="2278470"/>
            <a:ext cx="1434620" cy="222429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3783262" y="2278470"/>
            <a:ext cx="2235970" cy="31240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9" idx="2"/>
            <a:endCxn id="86" idx="0"/>
          </p:cNvCxnSpPr>
          <p:nvPr/>
        </p:nvCxnSpPr>
        <p:spPr>
          <a:xfrm>
            <a:off x="6085051" y="2736194"/>
            <a:ext cx="1033962" cy="209352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endCxn id="15" idx="1"/>
          </p:cNvCxnSpPr>
          <p:nvPr/>
        </p:nvCxnSpPr>
        <p:spPr>
          <a:xfrm flipH="1" flipV="1">
            <a:off x="1660535" y="3468414"/>
            <a:ext cx="688107" cy="180869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96" idx="1"/>
          </p:cNvCxnSpPr>
          <p:nvPr/>
        </p:nvCxnSpPr>
        <p:spPr>
          <a:xfrm flipH="1">
            <a:off x="2471876" y="4999088"/>
            <a:ext cx="2302010" cy="2780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4773886" y="3872858"/>
            <a:ext cx="538779" cy="112623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539310" y="2863217"/>
            <a:ext cx="773356" cy="100964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3987799" y="2863217"/>
            <a:ext cx="551511" cy="32873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endCxn id="93" idx="1"/>
          </p:cNvCxnSpPr>
          <p:nvPr/>
        </p:nvCxnSpPr>
        <p:spPr>
          <a:xfrm flipV="1">
            <a:off x="5312666" y="2549148"/>
            <a:ext cx="1815607" cy="132371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217448" y="2583793"/>
            <a:ext cx="90214" cy="45544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1307662" y="2583793"/>
            <a:ext cx="803166" cy="367862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40759" y="2583793"/>
            <a:ext cx="70069" cy="367862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541517" y="2951655"/>
            <a:ext cx="569311" cy="516759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987799" y="2583793"/>
            <a:ext cx="74448" cy="367863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71296" y="2316783"/>
            <a:ext cx="190951" cy="26701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4062247" y="2583794"/>
            <a:ext cx="429173" cy="305197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4887748" y="2370225"/>
            <a:ext cx="277648" cy="367862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175468" y="2583793"/>
            <a:ext cx="909583" cy="15240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73885" y="4212739"/>
            <a:ext cx="0" cy="78634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4062247" y="3872858"/>
            <a:ext cx="711639" cy="339882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084582" y="3559810"/>
            <a:ext cx="570624" cy="31304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4655206" y="3559810"/>
            <a:ext cx="657459" cy="367862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773886" y="3927672"/>
            <a:ext cx="538779" cy="285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251050" y="2583794"/>
            <a:ext cx="294938" cy="51675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7065666" y="3072922"/>
            <a:ext cx="471063" cy="21856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302500" y="3091608"/>
            <a:ext cx="234229" cy="61131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90" idx="3"/>
          </p:cNvCxnSpPr>
          <p:nvPr/>
        </p:nvCxnSpPr>
        <p:spPr>
          <a:xfrm flipH="1" flipV="1">
            <a:off x="6825573" y="3191948"/>
            <a:ext cx="240093" cy="99534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725664" y="4677840"/>
            <a:ext cx="119870" cy="530952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99" idx="3"/>
          </p:cNvCxnSpPr>
          <p:nvPr/>
        </p:nvCxnSpPr>
        <p:spPr>
          <a:xfrm flipH="1" flipV="1">
            <a:off x="7128274" y="4999088"/>
            <a:ext cx="717259" cy="27801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7119014" y="4677840"/>
            <a:ext cx="726519" cy="330192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468511" y="4493909"/>
            <a:ext cx="505917" cy="783197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2191251" y="4493909"/>
            <a:ext cx="783177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2191252" y="3872858"/>
            <a:ext cx="277259" cy="621051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2201" y="2681142"/>
            <a:ext cx="233005" cy="419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4713" y="3663153"/>
            <a:ext cx="243361" cy="419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7244" y="2339443"/>
            <a:ext cx="239737" cy="419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2650" y="2045824"/>
            <a:ext cx="264073" cy="419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27530" y="3258709"/>
            <a:ext cx="233005" cy="4194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19078" y="2316783"/>
            <a:ext cx="243361" cy="419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5756" y="2881903"/>
            <a:ext cx="264073" cy="4194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87793" y="2339443"/>
            <a:ext cx="239737" cy="41941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1296" y="2863217"/>
            <a:ext cx="233005" cy="41941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162" y="3736893"/>
            <a:ext cx="233005" cy="41941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39310" y="3350105"/>
            <a:ext cx="239737" cy="41941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072928" y="2549148"/>
            <a:ext cx="239737" cy="41941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86977" y="4829716"/>
            <a:ext cx="264073" cy="41941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2747" y="4280306"/>
            <a:ext cx="243361" cy="41941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48642" y="3559810"/>
            <a:ext cx="239737" cy="41941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3014" y="2316784"/>
            <a:ext cx="264073" cy="41941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212" y="2982243"/>
            <a:ext cx="243361" cy="41941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2642" y="3527188"/>
            <a:ext cx="243361" cy="41941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1079" y="2897390"/>
            <a:ext cx="239737" cy="41941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8273" y="2339443"/>
            <a:ext cx="233005" cy="41941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29567" y="1968306"/>
            <a:ext cx="243361" cy="41941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84569" y="4293059"/>
            <a:ext cx="264073" cy="41941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238871" y="5067401"/>
            <a:ext cx="233005" cy="41941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544" y="4789382"/>
            <a:ext cx="233005" cy="41941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2005" y="4001096"/>
            <a:ext cx="243361" cy="41941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172" y="5067401"/>
            <a:ext cx="243361" cy="41941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5664" y="4410306"/>
            <a:ext cx="239737" cy="419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9278" y="5448327"/>
            <a:ext cx="34594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</a:rPr>
              <a:t>The Echo Chamber</a:t>
            </a:r>
            <a:endParaRPr lang="en-US" sz="32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3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76" y="0"/>
            <a:ext cx="8591550" cy="1066800"/>
          </a:xfrm>
        </p:spPr>
        <p:txBody>
          <a:bodyPr/>
          <a:lstStyle/>
          <a:p>
            <a:r>
              <a:rPr lang="en-US" dirty="0" smtClean="0"/>
              <a:t>But how do groups decide to act?</a:t>
            </a:r>
            <a:endParaRPr lang="en-US" dirty="0"/>
          </a:p>
        </p:txBody>
      </p:sp>
      <p:pic>
        <p:nvPicPr>
          <p:cNvPr id="3" name="Picture 2" descr="collectiveaction - 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4397">
            <a:off x="188895" y="3019619"/>
            <a:ext cx="4214268" cy="3335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ollectiveaction - telegrap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2649">
            <a:off x="3409761" y="1547367"/>
            <a:ext cx="5517967" cy="299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98528" y="4968570"/>
            <a:ext cx="3234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964D2C"/>
                </a:solidFill>
              </a:rPr>
              <a:t>Why are these outcomes different?</a:t>
            </a:r>
            <a:endParaRPr lang="en-US" sz="3200" dirty="0">
              <a:solidFill>
                <a:srgbClr val="964D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97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37237"/>
            <a:ext cx="8591550" cy="1066800"/>
          </a:xfrm>
        </p:spPr>
        <p:txBody>
          <a:bodyPr/>
          <a:lstStyle/>
          <a:p>
            <a:r>
              <a:rPr lang="en-US" dirty="0" smtClean="0"/>
              <a:t>Thresholds of Collective Action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3618" y="1411677"/>
            <a:ext cx="3843275" cy="492310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/>
              <a:t>Assume a binary positive/negative choice</a:t>
            </a:r>
          </a:p>
          <a:p>
            <a:pPr marL="515938" lvl="1" indent="-342900"/>
            <a:r>
              <a:rPr lang="en-US" dirty="0" smtClean="0"/>
              <a:t>E.g. to riot or not to riot</a:t>
            </a:r>
          </a:p>
          <a:p>
            <a:pPr marL="173038" lvl="1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/>
              <a:t>Assume that cost/benefit of the choice is effected by others</a:t>
            </a:r>
          </a:p>
          <a:p>
            <a:pPr marL="515938" lvl="1" indent="-342900"/>
            <a:r>
              <a:rPr lang="en-US" dirty="0" smtClean="0"/>
              <a:t>E.g. if there are lots of people already rioting then the risk to me is lower</a:t>
            </a:r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A Person’s threshold is the proportion of the group that they would need to see make a decision before they made the same decision </a:t>
            </a:r>
          </a:p>
          <a:p>
            <a:pPr marL="515938" lvl="1" indent="-342900"/>
            <a:r>
              <a:rPr lang="en-US" dirty="0" smtClean="0"/>
              <a:t>E.g. I will not riot until 75% of the group are already rioting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2733" y="6334780"/>
            <a:ext cx="4831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964D2C"/>
                </a:solidFill>
              </a:rPr>
              <a:t>Granovetter</a:t>
            </a:r>
            <a:r>
              <a:rPr lang="en-US" sz="1400" dirty="0">
                <a:solidFill>
                  <a:srgbClr val="964D2C"/>
                </a:solidFill>
              </a:rPr>
              <a:t>. Threshold Models of Collective Behavior. The American Journal of Sociology (1978) vol. 83 (6) pp. 1420-1443</a:t>
            </a:r>
          </a:p>
        </p:txBody>
      </p:sp>
    </p:spTree>
    <p:extLst>
      <p:ext uri="{BB962C8B-B14F-4D97-AF65-F5344CB8AC3E}">
        <p14:creationId xmlns:p14="http://schemas.microsoft.com/office/powerpoint/2010/main" val="868372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37237"/>
            <a:ext cx="8591550" cy="1066800"/>
          </a:xfrm>
        </p:spPr>
        <p:txBody>
          <a:bodyPr/>
          <a:lstStyle/>
          <a:p>
            <a:r>
              <a:rPr lang="en-US" dirty="0" smtClean="0"/>
              <a:t>Thresholds of Collective Action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3618" y="1411677"/>
            <a:ext cx="3843275" cy="492310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/>
              <a:t>Assume a binary positive/negative choice</a:t>
            </a:r>
          </a:p>
          <a:p>
            <a:pPr marL="515938" lvl="1" indent="-342900"/>
            <a:r>
              <a:rPr lang="en-US" dirty="0" smtClean="0"/>
              <a:t>E.g. to riot or not to riot</a:t>
            </a:r>
          </a:p>
          <a:p>
            <a:pPr marL="173038" lvl="1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/>
              <a:t>Assume that cost/benefit of the choice is effected by others</a:t>
            </a:r>
          </a:p>
          <a:p>
            <a:pPr marL="515938" lvl="1" indent="-342900"/>
            <a:r>
              <a:rPr lang="en-US" dirty="0" smtClean="0"/>
              <a:t>E.g. if there are lots of people already rioting then the risk to me is lower</a:t>
            </a:r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A Person’s threshold is the proportion of the group that they would need to see make a decision before they made the same decision </a:t>
            </a:r>
          </a:p>
          <a:p>
            <a:pPr marL="515938" lvl="1" indent="-342900"/>
            <a:r>
              <a:rPr lang="en-US" dirty="0" smtClean="0"/>
              <a:t>E.g. I will not riot until 75% of the group are already rioting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2733" y="6334780"/>
            <a:ext cx="4831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964D2C"/>
                </a:solidFill>
              </a:rPr>
              <a:t>Granovetter</a:t>
            </a:r>
            <a:r>
              <a:rPr lang="en-US" sz="1400" dirty="0">
                <a:solidFill>
                  <a:srgbClr val="964D2C"/>
                </a:solidFill>
              </a:rPr>
              <a:t>. Threshold Models of Collective Behavior. The American Journal of Sociology (1978) vol. 83 (6) pp. 1420-1443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368780"/>
              </p:ext>
            </p:extLst>
          </p:nvPr>
        </p:nvGraphicFramePr>
        <p:xfrm>
          <a:off x="4295775" y="14116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99037" y="4418762"/>
            <a:ext cx="3234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64D2C"/>
                </a:solidFill>
              </a:rPr>
              <a:t>Q: What is the Equilibrium?</a:t>
            </a:r>
          </a:p>
        </p:txBody>
      </p:sp>
    </p:spTree>
    <p:extLst>
      <p:ext uri="{BB962C8B-B14F-4D97-AF65-F5344CB8AC3E}">
        <p14:creationId xmlns:p14="http://schemas.microsoft.com/office/powerpoint/2010/main" val="2101269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37237"/>
            <a:ext cx="8591550" cy="1066800"/>
          </a:xfrm>
        </p:spPr>
        <p:txBody>
          <a:bodyPr/>
          <a:lstStyle/>
          <a:p>
            <a:r>
              <a:rPr lang="en-US" dirty="0" smtClean="0"/>
              <a:t>Thresholds of Collective Action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3618" y="1411677"/>
            <a:ext cx="3843275" cy="492310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/>
              <a:t>Assume a binary positive/negative choice</a:t>
            </a:r>
          </a:p>
          <a:p>
            <a:pPr marL="515938" lvl="1" indent="-342900"/>
            <a:r>
              <a:rPr lang="en-US" dirty="0" smtClean="0"/>
              <a:t>E.g. to riot or not to riot</a:t>
            </a:r>
          </a:p>
          <a:p>
            <a:pPr marL="173038" lvl="1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/>
              <a:t>Assume that cost/benefit of the choice is effected by others</a:t>
            </a:r>
          </a:p>
          <a:p>
            <a:pPr marL="515938" lvl="1" indent="-342900"/>
            <a:r>
              <a:rPr lang="en-US" dirty="0" smtClean="0"/>
              <a:t>E.g. if there are lots of people already rioting then the risk to me is lower</a:t>
            </a:r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A Person’s threshold is the proportion of the group that they would need to see make a decision before they made the same decision </a:t>
            </a:r>
          </a:p>
          <a:p>
            <a:pPr marL="515938" lvl="1" indent="-342900"/>
            <a:r>
              <a:rPr lang="en-US" dirty="0" smtClean="0"/>
              <a:t>E.g. I will not riot until 75% of the group are already rioting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2733" y="6334780"/>
            <a:ext cx="4831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964D2C"/>
                </a:solidFill>
              </a:rPr>
              <a:t>Granovetter</a:t>
            </a:r>
            <a:r>
              <a:rPr lang="en-US" sz="1400" dirty="0">
                <a:solidFill>
                  <a:srgbClr val="964D2C"/>
                </a:solidFill>
              </a:rPr>
              <a:t>. Threshold Models of Collective Behavior. The American Journal of Sociology (1978) vol. 83 (6) pp. 1420-1443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9037" y="4418762"/>
            <a:ext cx="3234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64D2C"/>
                </a:solidFill>
              </a:rPr>
              <a:t>Q: What is the Equilibrium?</a:t>
            </a:r>
          </a:p>
          <a:p>
            <a:pPr algn="ctr"/>
            <a:endParaRPr lang="en-US" sz="2400" dirty="0">
              <a:solidFill>
                <a:srgbClr val="964D2C"/>
              </a:solidFill>
            </a:endParaRPr>
          </a:p>
          <a:p>
            <a:pPr algn="ctr"/>
            <a:r>
              <a:rPr lang="en-US" sz="2400" dirty="0" smtClean="0">
                <a:solidFill>
                  <a:srgbClr val="964D2C"/>
                </a:solidFill>
              </a:rPr>
              <a:t>A: 100% - they all riot!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78311"/>
              </p:ext>
            </p:extLst>
          </p:nvPr>
        </p:nvGraphicFramePr>
        <p:xfrm>
          <a:off x="4295775" y="14116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264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37237"/>
            <a:ext cx="8591550" cy="1066800"/>
          </a:xfrm>
        </p:spPr>
        <p:txBody>
          <a:bodyPr/>
          <a:lstStyle/>
          <a:p>
            <a:r>
              <a:rPr lang="en-US" dirty="0" smtClean="0"/>
              <a:t>Thresholds of Collective Action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3618" y="1411677"/>
            <a:ext cx="3843275" cy="492310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/>
              <a:t>Assume a binary positive/negative choice</a:t>
            </a:r>
          </a:p>
          <a:p>
            <a:pPr marL="515938" lvl="1" indent="-342900"/>
            <a:r>
              <a:rPr lang="en-US" dirty="0" smtClean="0"/>
              <a:t>E.g. to riot or not to riot</a:t>
            </a:r>
          </a:p>
          <a:p>
            <a:pPr marL="173038" lvl="1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/>
              <a:t>Assume that cost/benefit of the choice is effected by others</a:t>
            </a:r>
          </a:p>
          <a:p>
            <a:pPr marL="515938" lvl="1" indent="-342900"/>
            <a:r>
              <a:rPr lang="en-US" dirty="0" smtClean="0"/>
              <a:t>E.g. if there are lots of people already rioting then the risk to me is lower</a:t>
            </a:r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A Person’s threshold is the proportion of the group that they would need to see make a decision before they made the same decision </a:t>
            </a:r>
          </a:p>
          <a:p>
            <a:pPr marL="515938" lvl="1" indent="-342900"/>
            <a:r>
              <a:rPr lang="en-US" dirty="0" smtClean="0"/>
              <a:t>E.g. I will not riot until 75% of the group are already rioting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2733" y="6334780"/>
            <a:ext cx="4831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964D2C"/>
                </a:solidFill>
              </a:rPr>
              <a:t>Granovetter</a:t>
            </a:r>
            <a:r>
              <a:rPr lang="en-US" sz="1400" dirty="0">
                <a:solidFill>
                  <a:srgbClr val="964D2C"/>
                </a:solidFill>
              </a:rPr>
              <a:t>. Threshold Models of Collective Behavior. The American Journal of Sociology (1978) vol. 83 (6) pp. 1420-1443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9037" y="4418762"/>
            <a:ext cx="3234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64D2C"/>
                </a:solidFill>
              </a:rPr>
              <a:t>Q: What is the Equilibrium Now?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978919"/>
              </p:ext>
            </p:extLst>
          </p:nvPr>
        </p:nvGraphicFramePr>
        <p:xfrm>
          <a:off x="4295775" y="14116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5621456" y="3236305"/>
            <a:ext cx="354238" cy="993842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17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37237"/>
            <a:ext cx="8591550" cy="1066800"/>
          </a:xfrm>
        </p:spPr>
        <p:txBody>
          <a:bodyPr/>
          <a:lstStyle/>
          <a:p>
            <a:r>
              <a:rPr lang="en-US" dirty="0" smtClean="0"/>
              <a:t>Thresholds of Collective Action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3618" y="1411677"/>
            <a:ext cx="3843275" cy="492310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/>
              <a:t>Assume a binary positive/negative choice</a:t>
            </a:r>
          </a:p>
          <a:p>
            <a:pPr marL="515938" lvl="1" indent="-342900"/>
            <a:r>
              <a:rPr lang="en-US" dirty="0" smtClean="0"/>
              <a:t>E.g. to riot or not to riot</a:t>
            </a:r>
          </a:p>
          <a:p>
            <a:pPr marL="173038" lvl="1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/>
              <a:t>Assume that cost/benefit of the choice is effected by others</a:t>
            </a:r>
          </a:p>
          <a:p>
            <a:pPr marL="515938" lvl="1" indent="-342900"/>
            <a:r>
              <a:rPr lang="en-US" dirty="0" smtClean="0"/>
              <a:t>E.g. if there are lots of people already rioting then the risk to me is lower</a:t>
            </a:r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A Person’s threshold is the proportion of the group that they would need to see make a decision before they made the same decision </a:t>
            </a:r>
          </a:p>
          <a:p>
            <a:pPr marL="515938" lvl="1" indent="-342900"/>
            <a:r>
              <a:rPr lang="en-US" dirty="0" smtClean="0"/>
              <a:t>E.g. I will not riot until 75% of the group are already rioting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2733" y="6334780"/>
            <a:ext cx="4831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964D2C"/>
                </a:solidFill>
              </a:rPr>
              <a:t>Granovetter</a:t>
            </a:r>
            <a:r>
              <a:rPr lang="en-US" sz="1400" dirty="0">
                <a:solidFill>
                  <a:srgbClr val="964D2C"/>
                </a:solidFill>
              </a:rPr>
              <a:t>. Threshold Models of Collective Behavior. The American Journal of Sociology (1978) vol. 83 (6) pp. 1420-1443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9037" y="4418762"/>
            <a:ext cx="3234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64D2C"/>
                </a:solidFill>
              </a:rPr>
              <a:t>Q: What is the Equilibrium Now?</a:t>
            </a:r>
          </a:p>
          <a:p>
            <a:pPr algn="ctr"/>
            <a:endParaRPr lang="en-US" sz="2400" dirty="0">
              <a:solidFill>
                <a:srgbClr val="964D2C"/>
              </a:solidFill>
            </a:endParaRPr>
          </a:p>
          <a:p>
            <a:pPr algn="ctr"/>
            <a:r>
              <a:rPr lang="en-US" sz="2400" dirty="0" smtClean="0">
                <a:solidFill>
                  <a:srgbClr val="964D2C"/>
                </a:solidFill>
              </a:rPr>
              <a:t>A: 10% - 1 person riots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71975"/>
              </p:ext>
            </p:extLst>
          </p:nvPr>
        </p:nvGraphicFramePr>
        <p:xfrm>
          <a:off x="4295775" y="14116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5621456" y="3236305"/>
            <a:ext cx="354238" cy="993842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4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be 12"/>
          <p:cNvSpPr/>
          <p:nvPr/>
        </p:nvSpPr>
        <p:spPr>
          <a:xfrm>
            <a:off x="329219" y="3411777"/>
            <a:ext cx="1778001" cy="1164897"/>
          </a:xfrm>
          <a:prstGeom prst="cub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Reward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Power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82344" y="6236208"/>
            <a:ext cx="6700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French, J.R.P., &amp; Raven, B. (1959). 'The bases of social power,' in D. Cartwright (ed.) Studies in Social Power. Ann Arbor, MI: University of Michigan Press.</a:t>
            </a:r>
          </a:p>
        </p:txBody>
      </p:sp>
      <p:sp>
        <p:nvSpPr>
          <p:cNvPr id="8" name="Cube 7"/>
          <p:cNvSpPr/>
          <p:nvPr/>
        </p:nvSpPr>
        <p:spPr>
          <a:xfrm>
            <a:off x="2022370" y="3411777"/>
            <a:ext cx="1778001" cy="1164897"/>
          </a:xfrm>
          <a:prstGeom prst="cube">
            <a:avLst/>
          </a:prstGeom>
          <a:noFill/>
          <a:ln w="19050">
            <a:solidFill>
              <a:schemeClr val="bg2">
                <a:lumMod val="2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be 8"/>
          <p:cNvSpPr/>
          <p:nvPr/>
        </p:nvSpPr>
        <p:spPr>
          <a:xfrm>
            <a:off x="3703166" y="3411777"/>
            <a:ext cx="1778001" cy="1164897"/>
          </a:xfrm>
          <a:prstGeom prst="cube">
            <a:avLst/>
          </a:prstGeom>
          <a:noFill/>
          <a:ln w="19050">
            <a:solidFill>
              <a:schemeClr val="bg2">
                <a:lumMod val="2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be 9"/>
          <p:cNvSpPr/>
          <p:nvPr/>
        </p:nvSpPr>
        <p:spPr>
          <a:xfrm>
            <a:off x="5406598" y="3411777"/>
            <a:ext cx="1778001" cy="1164897"/>
          </a:xfrm>
          <a:prstGeom prst="cube">
            <a:avLst/>
          </a:prstGeom>
          <a:noFill/>
          <a:ln w="19050">
            <a:solidFill>
              <a:schemeClr val="bg2">
                <a:lumMod val="2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be 10"/>
          <p:cNvSpPr/>
          <p:nvPr/>
        </p:nvSpPr>
        <p:spPr>
          <a:xfrm>
            <a:off x="7089774" y="3411777"/>
            <a:ext cx="1778001" cy="1164897"/>
          </a:xfrm>
          <a:prstGeom prst="cube">
            <a:avLst/>
          </a:prstGeom>
          <a:noFill/>
          <a:ln w="19050">
            <a:solidFill>
              <a:schemeClr val="bg2">
                <a:lumMod val="2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be 11"/>
          <p:cNvSpPr/>
          <p:nvPr/>
        </p:nvSpPr>
        <p:spPr>
          <a:xfrm>
            <a:off x="329219" y="2378260"/>
            <a:ext cx="8538556" cy="1164897"/>
          </a:xfrm>
          <a:prstGeom prst="cube">
            <a:avLst/>
          </a:prstGeom>
          <a:solidFill>
            <a:schemeClr val="accent2">
              <a:lumMod val="75000"/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9219" y="4764690"/>
            <a:ext cx="17780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Positive: The granting of a good</a:t>
            </a:r>
          </a:p>
          <a:p>
            <a:endParaRPr lang="en-US" sz="1400" dirty="0" smtClean="0"/>
          </a:p>
          <a:p>
            <a:r>
              <a:rPr lang="en-US" sz="1400" dirty="0" smtClean="0"/>
              <a:t>Negative: The removal of a bad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582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37237"/>
            <a:ext cx="8591550" cy="1066800"/>
          </a:xfrm>
        </p:spPr>
        <p:txBody>
          <a:bodyPr/>
          <a:lstStyle/>
          <a:p>
            <a:r>
              <a:rPr lang="en-US" dirty="0" smtClean="0"/>
              <a:t>Thresholds of Collective Action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3618" y="1411677"/>
            <a:ext cx="3843275" cy="49231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/>
              <a:t>Threshold models of collective action show us that crowds with very similar norms and values can behave radically differently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And that the power that individuals hold within groups is dependent on the distribution of thresholds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So power is highly contextual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2733" y="6334780"/>
            <a:ext cx="4831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964D2C"/>
                </a:solidFill>
              </a:rPr>
              <a:t>Granovetter</a:t>
            </a:r>
            <a:r>
              <a:rPr lang="en-US" sz="1400" dirty="0">
                <a:solidFill>
                  <a:srgbClr val="964D2C"/>
                </a:solidFill>
              </a:rPr>
              <a:t>. Threshold Models of Collective Behavior. The American Journal of Sociology (1978) vol. 83 (6) pp. 1420-1443</a:t>
            </a:r>
          </a:p>
        </p:txBody>
      </p:sp>
    </p:spTree>
    <p:extLst>
      <p:ext uri="{BB962C8B-B14F-4D97-AF65-F5344CB8AC3E}">
        <p14:creationId xmlns:p14="http://schemas.microsoft.com/office/powerpoint/2010/main" val="12709340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37237"/>
            <a:ext cx="8591550" cy="1066800"/>
          </a:xfrm>
        </p:spPr>
        <p:txBody>
          <a:bodyPr/>
          <a:lstStyle/>
          <a:p>
            <a:r>
              <a:rPr lang="en-US" dirty="0" smtClean="0"/>
              <a:t>Thresholds of Collective Action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12733" y="6334780"/>
            <a:ext cx="4831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964D2C"/>
                </a:solidFill>
              </a:rPr>
              <a:t>Granovetter</a:t>
            </a:r>
            <a:r>
              <a:rPr lang="en-US" sz="1400" dirty="0">
                <a:solidFill>
                  <a:srgbClr val="964D2C"/>
                </a:solidFill>
              </a:rPr>
              <a:t>. Threshold Models of Collective Behavior. The American Journal of Sociology (1978) vol. 83 (6) pp. 1420-1443</a:t>
            </a:r>
          </a:p>
        </p:txBody>
      </p:sp>
      <p:pic>
        <p:nvPicPr>
          <p:cNvPr id="5" name="Picture 4" descr="collectiveaction - sd graph.pn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819" y="2220142"/>
            <a:ext cx="3570136" cy="3521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8219" y="1411677"/>
            <a:ext cx="43534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Equilibrium number of rioters, assuming normal distribution of thresholds (mean = 25, N = 100)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726033" y="3564769"/>
            <a:ext cx="1745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Equilibrium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107897" y="5853145"/>
            <a:ext cx="2152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Standard Deviation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8219" y="5471320"/>
            <a:ext cx="46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678219" y="3896943"/>
            <a:ext cx="46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50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86848" y="2202756"/>
            <a:ext cx="552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100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542196" y="5132766"/>
            <a:ext cx="931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964D2C"/>
                </a:solidFill>
              </a:rPr>
              <a:t>SD = 12.2</a:t>
            </a:r>
            <a:endParaRPr lang="en-US" sz="1600" dirty="0">
              <a:solidFill>
                <a:srgbClr val="964D2C"/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6030517" y="5302043"/>
            <a:ext cx="511679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213618" y="1411677"/>
            <a:ext cx="3843275" cy="49231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/>
              <a:t>Threshold models of collective action show us that crowds with very similar norms and values can behave radically differently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And that the power that individuals hold within groups is dependent on the distribution of thresholds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So power is highly contextual</a:t>
            </a:r>
          </a:p>
        </p:txBody>
      </p:sp>
    </p:spTree>
    <p:extLst>
      <p:ext uri="{BB962C8B-B14F-4D97-AF65-F5344CB8AC3E}">
        <p14:creationId xmlns:p14="http://schemas.microsoft.com/office/powerpoint/2010/main" val="220840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00690"/>
            <a:ext cx="8591550" cy="1066801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75924"/>
            <a:ext cx="8595360" cy="52457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Power in Social Networks primary draws on notions of Power from Communication Theory</a:t>
            </a:r>
          </a:p>
          <a:p>
            <a:pPr lvl="2"/>
            <a:r>
              <a:rPr lang="en-US" sz="2000" dirty="0" smtClean="0"/>
              <a:t>Influence rather than Action</a:t>
            </a:r>
          </a:p>
          <a:p>
            <a:endParaRPr lang="en-US" dirty="0"/>
          </a:p>
          <a:p>
            <a:r>
              <a:rPr lang="en-US" dirty="0" smtClean="0"/>
              <a:t>Influence is normally translated into characteristics of propagation</a:t>
            </a:r>
          </a:p>
          <a:p>
            <a:pPr lvl="1"/>
            <a:r>
              <a:rPr lang="en-US" dirty="0" smtClean="0"/>
              <a:t>Structure: Examining network structure</a:t>
            </a:r>
          </a:p>
          <a:p>
            <a:pPr lvl="1"/>
            <a:r>
              <a:rPr lang="en-US" dirty="0" smtClean="0"/>
              <a:t>Propagation:  of Content (URIs, Concepts)</a:t>
            </a:r>
          </a:p>
          <a:p>
            <a:pPr lvl="1"/>
            <a:r>
              <a:rPr lang="en-US" dirty="0" smtClean="0"/>
              <a:t>Interaction: Audience Reaction and Conversation</a:t>
            </a:r>
          </a:p>
          <a:p>
            <a:pPr lvl="1"/>
            <a:endParaRPr lang="en-US" dirty="0"/>
          </a:p>
          <a:p>
            <a:r>
              <a:rPr lang="en-US" dirty="0" smtClean="0"/>
              <a:t>Is effected by:</a:t>
            </a:r>
          </a:p>
          <a:p>
            <a:pPr lvl="1"/>
            <a:r>
              <a:rPr lang="en-US" dirty="0" smtClean="0"/>
              <a:t>The Echo Chamber</a:t>
            </a:r>
          </a:p>
          <a:p>
            <a:pPr lvl="2"/>
            <a:r>
              <a:rPr lang="en-US" dirty="0" smtClean="0"/>
              <a:t>Homophily and </a:t>
            </a:r>
            <a:r>
              <a:rPr lang="en-US" dirty="0" err="1" smtClean="0"/>
              <a:t>Heterophily</a:t>
            </a:r>
            <a:endParaRPr lang="en-US" dirty="0" smtClean="0"/>
          </a:p>
          <a:p>
            <a:pPr lvl="2"/>
            <a:r>
              <a:rPr lang="en-US" dirty="0" err="1" smtClean="0"/>
              <a:t>CyberBalkanization</a:t>
            </a:r>
            <a:endParaRPr lang="en-US" dirty="0" smtClean="0"/>
          </a:p>
          <a:p>
            <a:pPr lvl="1"/>
            <a:r>
              <a:rPr lang="en-US" dirty="0" smtClean="0"/>
              <a:t>Contextual factors</a:t>
            </a:r>
          </a:p>
          <a:p>
            <a:pPr lvl="2"/>
            <a:r>
              <a:rPr lang="en-US" dirty="0" smtClean="0"/>
              <a:t>Thresholds of Collective </a:t>
            </a:r>
            <a:r>
              <a:rPr lang="en-US" dirty="0" err="1" smtClean="0"/>
              <a:t>Behaviour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063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5443"/>
            <a:ext cx="8591550" cy="815105"/>
          </a:xfrm>
        </p:spPr>
        <p:txBody>
          <a:bodyPr/>
          <a:lstStyle/>
          <a:p>
            <a:r>
              <a:rPr lang="en-US" dirty="0" smtClean="0"/>
              <a:t>But does it matter?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8625" y="5661832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r"/>
            <a:r>
              <a:rPr lang="en-US" dirty="0" smtClean="0"/>
              <a:t>Is Social Media Power </a:t>
            </a:r>
            <a:r>
              <a:rPr lang="en-US" b="1" dirty="0" smtClean="0"/>
              <a:t>Real</a:t>
            </a:r>
            <a:r>
              <a:rPr lang="en-US" dirty="0" smtClean="0"/>
              <a:t> Power?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3301" y="904503"/>
            <a:ext cx="9176993" cy="516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8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be 12"/>
          <p:cNvSpPr/>
          <p:nvPr/>
        </p:nvSpPr>
        <p:spPr>
          <a:xfrm>
            <a:off x="329219" y="3411777"/>
            <a:ext cx="1778001" cy="1164897"/>
          </a:xfrm>
          <a:prstGeom prst="cub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Reward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Power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82344" y="6236208"/>
            <a:ext cx="6700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French, J.R.P., &amp; Raven, B. (1959). 'The bases of social power,' in D. Cartwright (ed.) Studies in Social Power. Ann Arbor, MI: University of Michigan Press.</a:t>
            </a:r>
          </a:p>
        </p:txBody>
      </p:sp>
      <p:sp>
        <p:nvSpPr>
          <p:cNvPr id="14" name="Cube 13"/>
          <p:cNvSpPr/>
          <p:nvPr/>
        </p:nvSpPr>
        <p:spPr>
          <a:xfrm>
            <a:off x="2022370" y="3411777"/>
            <a:ext cx="1778001" cy="1164897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Coercive</a:t>
            </a:r>
            <a:endParaRPr lang="en-US" dirty="0"/>
          </a:p>
        </p:txBody>
      </p:sp>
      <p:sp>
        <p:nvSpPr>
          <p:cNvPr id="12" name="Cube 11"/>
          <p:cNvSpPr/>
          <p:nvPr/>
        </p:nvSpPr>
        <p:spPr>
          <a:xfrm>
            <a:off x="329219" y="2378260"/>
            <a:ext cx="8538556" cy="1164897"/>
          </a:xfrm>
          <a:prstGeom prst="cube">
            <a:avLst/>
          </a:prstGeom>
          <a:solidFill>
            <a:schemeClr val="accent2">
              <a:lumMod val="75000"/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9" name="Cube 8"/>
          <p:cNvSpPr/>
          <p:nvPr/>
        </p:nvSpPr>
        <p:spPr>
          <a:xfrm>
            <a:off x="3703166" y="3411777"/>
            <a:ext cx="1778001" cy="1164897"/>
          </a:xfrm>
          <a:prstGeom prst="cube">
            <a:avLst/>
          </a:prstGeom>
          <a:noFill/>
          <a:ln w="19050">
            <a:solidFill>
              <a:schemeClr val="bg2">
                <a:lumMod val="2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be 9"/>
          <p:cNvSpPr/>
          <p:nvPr/>
        </p:nvSpPr>
        <p:spPr>
          <a:xfrm>
            <a:off x="5406598" y="3411777"/>
            <a:ext cx="1778001" cy="1164897"/>
          </a:xfrm>
          <a:prstGeom prst="cube">
            <a:avLst/>
          </a:prstGeom>
          <a:noFill/>
          <a:ln w="19050">
            <a:solidFill>
              <a:schemeClr val="bg2">
                <a:lumMod val="2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be 10"/>
          <p:cNvSpPr/>
          <p:nvPr/>
        </p:nvSpPr>
        <p:spPr>
          <a:xfrm>
            <a:off x="7089774" y="3411777"/>
            <a:ext cx="1778001" cy="1164897"/>
          </a:xfrm>
          <a:prstGeom prst="cube">
            <a:avLst/>
          </a:prstGeom>
          <a:noFill/>
          <a:ln w="19050">
            <a:solidFill>
              <a:schemeClr val="bg2">
                <a:lumMod val="2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22370" y="4764690"/>
            <a:ext cx="1778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threat of something negative</a:t>
            </a:r>
          </a:p>
          <a:p>
            <a:endParaRPr lang="en-US" sz="1400" dirty="0"/>
          </a:p>
          <a:p>
            <a:r>
              <a:rPr lang="en-US" sz="1400" dirty="0" smtClean="0"/>
              <a:t>Is the withdrawal of punishment a reward?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275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be 12"/>
          <p:cNvSpPr/>
          <p:nvPr/>
        </p:nvSpPr>
        <p:spPr>
          <a:xfrm>
            <a:off x="329219" y="3411777"/>
            <a:ext cx="1778001" cy="1164897"/>
          </a:xfrm>
          <a:prstGeom prst="cub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Reward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Power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82344" y="6236208"/>
            <a:ext cx="6700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French, J.R.P., &amp; Raven, B. (1959). 'The bases of social power,' in D. Cartwright (ed.) Studies in Social Power. Ann Arbor, MI: University of Michigan Press.</a:t>
            </a:r>
          </a:p>
        </p:txBody>
      </p:sp>
      <p:sp>
        <p:nvSpPr>
          <p:cNvPr id="14" name="Cube 13"/>
          <p:cNvSpPr/>
          <p:nvPr/>
        </p:nvSpPr>
        <p:spPr>
          <a:xfrm>
            <a:off x="2022370" y="3411777"/>
            <a:ext cx="1778001" cy="1164897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Coercive</a:t>
            </a:r>
            <a:endParaRPr lang="en-US" dirty="0"/>
          </a:p>
        </p:txBody>
      </p:sp>
      <p:sp>
        <p:nvSpPr>
          <p:cNvPr id="15" name="Cube 14"/>
          <p:cNvSpPr/>
          <p:nvPr/>
        </p:nvSpPr>
        <p:spPr>
          <a:xfrm>
            <a:off x="3703166" y="3411777"/>
            <a:ext cx="1778001" cy="1164897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Legitimate</a:t>
            </a:r>
            <a:endParaRPr lang="en-US" dirty="0"/>
          </a:p>
        </p:txBody>
      </p:sp>
      <p:sp>
        <p:nvSpPr>
          <p:cNvPr id="12" name="Cube 11"/>
          <p:cNvSpPr/>
          <p:nvPr/>
        </p:nvSpPr>
        <p:spPr>
          <a:xfrm>
            <a:off x="329219" y="2378260"/>
            <a:ext cx="8538556" cy="1164897"/>
          </a:xfrm>
          <a:prstGeom prst="cube">
            <a:avLst/>
          </a:prstGeom>
          <a:solidFill>
            <a:schemeClr val="accent2">
              <a:lumMod val="75000"/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Cube 9"/>
          <p:cNvSpPr/>
          <p:nvPr/>
        </p:nvSpPr>
        <p:spPr>
          <a:xfrm>
            <a:off x="5406598" y="3411777"/>
            <a:ext cx="1778001" cy="1164897"/>
          </a:xfrm>
          <a:prstGeom prst="cube">
            <a:avLst/>
          </a:prstGeom>
          <a:noFill/>
          <a:ln w="19050">
            <a:solidFill>
              <a:schemeClr val="bg2">
                <a:lumMod val="2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be 10"/>
          <p:cNvSpPr/>
          <p:nvPr/>
        </p:nvSpPr>
        <p:spPr>
          <a:xfrm>
            <a:off x="7089774" y="3411777"/>
            <a:ext cx="1778001" cy="1164897"/>
          </a:xfrm>
          <a:prstGeom prst="cube">
            <a:avLst/>
          </a:prstGeom>
          <a:noFill/>
          <a:ln w="19050">
            <a:solidFill>
              <a:schemeClr val="bg2">
                <a:lumMod val="2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03166" y="4764690"/>
            <a:ext cx="1902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 from position in culture/society/group.</a:t>
            </a:r>
          </a:p>
          <a:p>
            <a:endParaRPr lang="en-US" sz="1400" dirty="0"/>
          </a:p>
          <a:p>
            <a:r>
              <a:rPr lang="en-US" sz="1400" dirty="0" smtClean="0"/>
              <a:t>Stems from authority but also norms and values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94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be 12"/>
          <p:cNvSpPr/>
          <p:nvPr/>
        </p:nvSpPr>
        <p:spPr>
          <a:xfrm>
            <a:off x="329219" y="3411777"/>
            <a:ext cx="1778001" cy="1164897"/>
          </a:xfrm>
          <a:prstGeom prst="cub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Reward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Power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82344" y="6236208"/>
            <a:ext cx="6700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French, J.R.P., &amp; Raven, B. (1959). 'The bases of social power,' in D. Cartwright (ed.) Studies in Social Power. Ann Arbor, MI: University of Michigan Press.</a:t>
            </a:r>
          </a:p>
        </p:txBody>
      </p:sp>
      <p:sp>
        <p:nvSpPr>
          <p:cNvPr id="14" name="Cube 13"/>
          <p:cNvSpPr/>
          <p:nvPr/>
        </p:nvSpPr>
        <p:spPr>
          <a:xfrm>
            <a:off x="2022370" y="3411777"/>
            <a:ext cx="1778001" cy="1164897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Coercive</a:t>
            </a:r>
            <a:endParaRPr lang="en-US" dirty="0"/>
          </a:p>
        </p:txBody>
      </p:sp>
      <p:sp>
        <p:nvSpPr>
          <p:cNvPr id="16" name="Cube 15"/>
          <p:cNvSpPr/>
          <p:nvPr/>
        </p:nvSpPr>
        <p:spPr>
          <a:xfrm>
            <a:off x="3703166" y="3411777"/>
            <a:ext cx="1778001" cy="1164897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Legitimate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5406598" y="3411777"/>
            <a:ext cx="1778001" cy="1164897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Referent</a:t>
            </a:r>
            <a:endParaRPr lang="en-US" dirty="0"/>
          </a:p>
        </p:txBody>
      </p:sp>
      <p:sp>
        <p:nvSpPr>
          <p:cNvPr id="12" name="Cube 11"/>
          <p:cNvSpPr/>
          <p:nvPr/>
        </p:nvSpPr>
        <p:spPr>
          <a:xfrm>
            <a:off x="329219" y="2378260"/>
            <a:ext cx="8538556" cy="1164897"/>
          </a:xfrm>
          <a:prstGeom prst="cube">
            <a:avLst/>
          </a:prstGeom>
          <a:solidFill>
            <a:schemeClr val="accent2">
              <a:lumMod val="75000"/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1" name="Cube 10"/>
          <p:cNvSpPr/>
          <p:nvPr/>
        </p:nvSpPr>
        <p:spPr>
          <a:xfrm>
            <a:off x="7089774" y="3411777"/>
            <a:ext cx="1778001" cy="1164897"/>
          </a:xfrm>
          <a:prstGeom prst="cube">
            <a:avLst/>
          </a:prstGeom>
          <a:noFill/>
          <a:ln w="19050">
            <a:solidFill>
              <a:schemeClr val="bg2">
                <a:lumMod val="2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06598" y="4764690"/>
            <a:ext cx="21520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 from charisma, attraction and a sense of ‘oneness’</a:t>
            </a:r>
          </a:p>
          <a:p>
            <a:endParaRPr lang="en-US" sz="1400" dirty="0"/>
          </a:p>
          <a:p>
            <a:r>
              <a:rPr lang="en-US" sz="1400" dirty="0" smtClean="0"/>
              <a:t>Referent Power is not mediated by the powerful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139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Power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82344" y="6236208"/>
            <a:ext cx="6700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French, J.R.P., &amp; Raven, B. (1959). 'The bases of social power,' in D. Cartwright (ed.) Studies in Social Power. Ann Arbor, MI: University of Michigan Press.</a:t>
            </a:r>
          </a:p>
        </p:txBody>
      </p:sp>
      <p:sp>
        <p:nvSpPr>
          <p:cNvPr id="7" name="Cube 6"/>
          <p:cNvSpPr/>
          <p:nvPr/>
        </p:nvSpPr>
        <p:spPr>
          <a:xfrm>
            <a:off x="329219" y="3411777"/>
            <a:ext cx="1778001" cy="1164897"/>
          </a:xfrm>
          <a:prstGeom prst="cub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Reward</a:t>
            </a:r>
            <a:endParaRPr lang="en-US" dirty="0"/>
          </a:p>
        </p:txBody>
      </p:sp>
      <p:sp>
        <p:nvSpPr>
          <p:cNvPr id="8" name="Cube 7"/>
          <p:cNvSpPr/>
          <p:nvPr/>
        </p:nvSpPr>
        <p:spPr>
          <a:xfrm>
            <a:off x="2022370" y="3411777"/>
            <a:ext cx="1778001" cy="1164897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Coercive</a:t>
            </a:r>
            <a:endParaRPr lang="en-US" dirty="0"/>
          </a:p>
        </p:txBody>
      </p:sp>
      <p:sp>
        <p:nvSpPr>
          <p:cNvPr id="9" name="Cube 8"/>
          <p:cNvSpPr/>
          <p:nvPr/>
        </p:nvSpPr>
        <p:spPr>
          <a:xfrm>
            <a:off x="3703166" y="3411777"/>
            <a:ext cx="1778001" cy="1164897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Legitimate</a:t>
            </a:r>
            <a:endParaRPr lang="en-US" dirty="0"/>
          </a:p>
        </p:txBody>
      </p:sp>
      <p:sp>
        <p:nvSpPr>
          <p:cNvPr id="10" name="Cube 9"/>
          <p:cNvSpPr/>
          <p:nvPr/>
        </p:nvSpPr>
        <p:spPr>
          <a:xfrm>
            <a:off x="5406598" y="3411777"/>
            <a:ext cx="1778001" cy="1164897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Referent</a:t>
            </a:r>
            <a:endParaRPr lang="en-US" dirty="0"/>
          </a:p>
        </p:txBody>
      </p:sp>
      <p:sp>
        <p:nvSpPr>
          <p:cNvPr id="11" name="Cube 10"/>
          <p:cNvSpPr/>
          <p:nvPr/>
        </p:nvSpPr>
        <p:spPr>
          <a:xfrm>
            <a:off x="7089774" y="3411777"/>
            <a:ext cx="1778001" cy="1164897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Expert</a:t>
            </a:r>
            <a:endParaRPr lang="en-US" dirty="0"/>
          </a:p>
        </p:txBody>
      </p:sp>
      <p:sp>
        <p:nvSpPr>
          <p:cNvPr id="12" name="Cube 11"/>
          <p:cNvSpPr/>
          <p:nvPr/>
        </p:nvSpPr>
        <p:spPr>
          <a:xfrm>
            <a:off x="329219" y="2378260"/>
            <a:ext cx="8538556" cy="1164897"/>
          </a:xfrm>
          <a:prstGeom prst="cube">
            <a:avLst/>
          </a:prstGeom>
          <a:solidFill>
            <a:schemeClr val="accent2">
              <a:lumMod val="75000"/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9774" y="4764690"/>
            <a:ext cx="1992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 based on the </a:t>
            </a:r>
            <a:r>
              <a:rPr lang="en-US" sz="1400" i="1" dirty="0" smtClean="0"/>
              <a:t>perception</a:t>
            </a:r>
            <a:r>
              <a:rPr lang="en-US" sz="1400" dirty="0" smtClean="0"/>
              <a:t> of knowledge.</a:t>
            </a:r>
          </a:p>
          <a:p>
            <a:endParaRPr lang="en-US" sz="1400" dirty="0"/>
          </a:p>
          <a:p>
            <a:r>
              <a:rPr lang="en-US" sz="1400" dirty="0" smtClean="0"/>
              <a:t>Credibility vs. Self-evident facts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768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6833</TotalTime>
  <Words>3616</Words>
  <Application>Microsoft Macintosh PowerPoint</Application>
  <PresentationFormat>On-screen Show (4:3)</PresentationFormat>
  <Paragraphs>670</Paragraphs>
  <Slides>53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Soho</vt:lpstr>
      <vt:lpstr>Power: Part I</vt:lpstr>
      <vt:lpstr>What are Power and Influence?</vt:lpstr>
      <vt:lpstr>Who has What Power?</vt:lpstr>
      <vt:lpstr>Types of Power</vt:lpstr>
      <vt:lpstr>Types of Power</vt:lpstr>
      <vt:lpstr>Types of Power</vt:lpstr>
      <vt:lpstr>Types of Power</vt:lpstr>
      <vt:lpstr>Types of Power</vt:lpstr>
      <vt:lpstr>Types of Power</vt:lpstr>
      <vt:lpstr>Deeper Dimensions of Power</vt:lpstr>
      <vt:lpstr>Deeper Dimensions of Power</vt:lpstr>
      <vt:lpstr>Deeper Dimensions of Power</vt:lpstr>
      <vt:lpstr>Deeper Dimensions of Power</vt:lpstr>
      <vt:lpstr>Measuring Power and Influence</vt:lpstr>
      <vt:lpstr>Working Definitions of Power</vt:lpstr>
      <vt:lpstr>Working Definitions of Power</vt:lpstr>
      <vt:lpstr>Working Definitions of Power</vt:lpstr>
      <vt:lpstr>Working Definitions of Power</vt:lpstr>
      <vt:lpstr>Working Definitions of Power</vt:lpstr>
      <vt:lpstr>Information Epidemics</vt:lpstr>
      <vt:lpstr>Information Epidemics</vt:lpstr>
      <vt:lpstr>Working Definitions of Power</vt:lpstr>
      <vt:lpstr>Information Diffusion</vt:lpstr>
      <vt:lpstr>Information Diffusion</vt:lpstr>
      <vt:lpstr>Information Diffusion</vt:lpstr>
      <vt:lpstr>Information Diffusion</vt:lpstr>
      <vt:lpstr>Information Diffusion</vt:lpstr>
      <vt:lpstr>Information Diffusion</vt:lpstr>
      <vt:lpstr>Working Definitions of Power</vt:lpstr>
      <vt:lpstr>Audience Response</vt:lpstr>
      <vt:lpstr>Audience Response</vt:lpstr>
      <vt:lpstr>Properties of Power and Influence</vt:lpstr>
      <vt:lpstr>Homophily (love of the same)</vt:lpstr>
      <vt:lpstr>Homophily (love of the same)</vt:lpstr>
      <vt:lpstr>Heterophily and the Stranger</vt:lpstr>
      <vt:lpstr>Does Homophily apply in the Virtual World?</vt:lpstr>
      <vt:lpstr>Does Homophily apply in the Virtual World?</vt:lpstr>
      <vt:lpstr>Homophily in Action</vt:lpstr>
      <vt:lpstr>Homophily in Action: Local Networks</vt:lpstr>
      <vt:lpstr>Homophily in Action: Local Networks</vt:lpstr>
      <vt:lpstr>Homophily in Action: The Global Village</vt:lpstr>
      <vt:lpstr>Homophily in Action: The Global Village</vt:lpstr>
      <vt:lpstr>Homophily in Action: CyberBalkanization</vt:lpstr>
      <vt:lpstr>But how do groups decide to act?</vt:lpstr>
      <vt:lpstr>Thresholds of Collective Action</vt:lpstr>
      <vt:lpstr>Thresholds of Collective Action</vt:lpstr>
      <vt:lpstr>Thresholds of Collective Action</vt:lpstr>
      <vt:lpstr>Thresholds of Collective Action</vt:lpstr>
      <vt:lpstr>Thresholds of Collective Action</vt:lpstr>
      <vt:lpstr>Thresholds of Collective Action</vt:lpstr>
      <vt:lpstr>Thresholds of Collective Action</vt:lpstr>
      <vt:lpstr>Lessons Learned</vt:lpstr>
      <vt:lpstr>But does it matter?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Social Networking Systems</dc:title>
  <dc:creator>David Millard</dc:creator>
  <cp:lastModifiedBy>David Millard</cp:lastModifiedBy>
  <cp:revision>101</cp:revision>
  <dcterms:created xsi:type="dcterms:W3CDTF">2011-01-26T16:20:04Z</dcterms:created>
  <dcterms:modified xsi:type="dcterms:W3CDTF">2016-03-07T20:24:33Z</dcterms:modified>
</cp:coreProperties>
</file>