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19" r:id="rId1"/>
  </p:sldMasterIdLst>
  <p:notesMasterIdLst>
    <p:notesMasterId r:id="rId50"/>
  </p:notesMasterIdLst>
  <p:sldIdLst>
    <p:sldId id="256" r:id="rId2"/>
    <p:sldId id="376" r:id="rId3"/>
    <p:sldId id="359" r:id="rId4"/>
    <p:sldId id="360" r:id="rId5"/>
    <p:sldId id="358" r:id="rId6"/>
    <p:sldId id="357" r:id="rId7"/>
    <p:sldId id="356" r:id="rId8"/>
    <p:sldId id="348" r:id="rId9"/>
    <p:sldId id="363" r:id="rId10"/>
    <p:sldId id="367" r:id="rId11"/>
    <p:sldId id="368" r:id="rId12"/>
    <p:sldId id="364" r:id="rId13"/>
    <p:sldId id="366" r:id="rId14"/>
    <p:sldId id="365" r:id="rId15"/>
    <p:sldId id="362" r:id="rId16"/>
    <p:sldId id="369" r:id="rId17"/>
    <p:sldId id="370" r:id="rId18"/>
    <p:sldId id="371" r:id="rId19"/>
    <p:sldId id="361" r:id="rId20"/>
    <p:sldId id="372" r:id="rId21"/>
    <p:sldId id="373" r:id="rId22"/>
    <p:sldId id="374" r:id="rId23"/>
    <p:sldId id="377" r:id="rId24"/>
    <p:sldId id="380" r:id="rId25"/>
    <p:sldId id="378" r:id="rId26"/>
    <p:sldId id="379" r:id="rId27"/>
    <p:sldId id="352" r:id="rId28"/>
    <p:sldId id="280" r:id="rId29"/>
    <p:sldId id="265" r:id="rId30"/>
    <p:sldId id="392" r:id="rId31"/>
    <p:sldId id="266" r:id="rId32"/>
    <p:sldId id="385" r:id="rId33"/>
    <p:sldId id="383" r:id="rId34"/>
    <p:sldId id="386" r:id="rId35"/>
    <p:sldId id="387" r:id="rId36"/>
    <p:sldId id="267" r:id="rId37"/>
    <p:sldId id="275" r:id="rId38"/>
    <p:sldId id="274" r:id="rId39"/>
    <p:sldId id="273" r:id="rId40"/>
    <p:sldId id="269" r:id="rId41"/>
    <p:sldId id="394" r:id="rId42"/>
    <p:sldId id="393" r:id="rId43"/>
    <p:sldId id="390" r:id="rId44"/>
    <p:sldId id="391" r:id="rId45"/>
    <p:sldId id="389" r:id="rId46"/>
    <p:sldId id="341" r:id="rId47"/>
    <p:sldId id="333" r:id="rId48"/>
    <p:sldId id="264"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0" autoAdjust="0"/>
    <p:restoredTop sz="86496" autoAdjust="0"/>
  </p:normalViewPr>
  <p:slideViewPr>
    <p:cSldViewPr snapToGrid="0" snapToObjects="1">
      <p:cViewPr varScale="1">
        <p:scale>
          <a:sx n="80" d="100"/>
          <a:sy n="80" d="100"/>
        </p:scale>
        <p:origin x="13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em:Documents:presentations:teaching:comp6051:2010-11:images:trust%20in%20wikipedi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dem:Documents:presentations:teaching:comp6051:2010-11:images:trust%20in%20wikipedi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dem:Documents:presentations:teaching:comp6051:2010-11:images:trust%20in%20wikipedi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dem:Documents:presentations:teaching:comp6051:2010-11:images:trust%20in%20wikipedi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dem:Documents:presentations:teaching:comp6051:2010-11:images:trust%20in%20wikipedi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dem:Documents:presentations:teaching:comp6051:2010-11:images:trust%20in%20wikipedi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dem:Documents:presentations:teaching:comp6051:2010-11:images:trust%20in%20wikipedi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dem:Documents:presentations:teaching:comp6051:2010-11:images:trust%20in%20wikipedi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dem:Documents:presentations:teaching:comp6051:2010-11:images:trust%20in%20wikipedi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dem:Documents:presentations:teaching:comp6051:2010-11:images:trust%20in%20wikiped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Sheet1!$B$3:$B$13</c:f>
              <c:strCache>
                <c:ptCount val="11"/>
                <c:pt idx="0">
                  <c:v>Appearance</c:v>
                </c:pt>
                <c:pt idx="1">
                  <c:v>Tab. of Cont.</c:v>
                </c:pt>
                <c:pt idx="2">
                  <c:v>Introduction</c:v>
                </c:pt>
                <c:pt idx="3">
                  <c:v>History </c:v>
                </c:pt>
                <c:pt idx="4">
                  <c:v>Infoboxes</c:v>
                </c:pt>
                <c:pt idx="5">
                  <c:v>Lists</c:v>
                </c:pt>
                <c:pt idx="6">
                  <c:v>Pictures</c:v>
                </c:pt>
                <c:pt idx="7">
                  <c:v>References</c:v>
                </c:pt>
                <c:pt idx="8">
                  <c:v>Int. Links</c:v>
                </c:pt>
                <c:pt idx="9">
                  <c:v>Text</c:v>
                </c:pt>
                <c:pt idx="10">
                  <c:v>Other</c:v>
                </c:pt>
              </c:strCache>
            </c:strRef>
          </c:cat>
          <c:val>
            <c:numRef>
              <c:f>Sheet1!$C$3:$C$13</c:f>
              <c:numCache>
                <c:formatCode>0.0%</c:formatCode>
                <c:ptCount val="11"/>
                <c:pt idx="0">
                  <c:v>4.9700000000000001E-2</c:v>
                </c:pt>
                <c:pt idx="1">
                  <c:v>4.6199999999999998E-2</c:v>
                </c:pt>
                <c:pt idx="2">
                  <c:v>5.0599999999999999E-2</c:v>
                </c:pt>
                <c:pt idx="3">
                  <c:v>3.5700000000000003E-2</c:v>
                </c:pt>
                <c:pt idx="4">
                  <c:v>1.3899999999999999E-2</c:v>
                </c:pt>
                <c:pt idx="5">
                  <c:v>2.7E-2</c:v>
                </c:pt>
                <c:pt idx="6">
                  <c:v>0.1255</c:v>
                </c:pt>
                <c:pt idx="7">
                  <c:v>0.26069999999999999</c:v>
                </c:pt>
                <c:pt idx="8">
                  <c:v>5.8400000000000001E-2</c:v>
                </c:pt>
                <c:pt idx="9">
                  <c:v>0.26329999999999998</c:v>
                </c:pt>
                <c:pt idx="10">
                  <c:v>6.8900000000000003E-2</c:v>
                </c:pt>
              </c:numCache>
            </c:numRef>
          </c:val>
          <c:extLst>
            <c:ext xmlns:c16="http://schemas.microsoft.com/office/drawing/2014/chart" uri="{C3380CC4-5D6E-409C-BE32-E72D297353CC}">
              <c16:uniqueId val="{00000000-A592-C147-A01F-14F2F6A754E5}"/>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Sheet1!$B$34:$B$38</c:f>
              <c:strCache>
                <c:ptCount val="5"/>
                <c:pt idx="0">
                  <c:v>General</c:v>
                </c:pt>
                <c:pt idx="1">
                  <c:v>Relevance</c:v>
                </c:pt>
                <c:pt idx="2">
                  <c:v>Captions</c:v>
                </c:pt>
                <c:pt idx="3">
                  <c:v>Quality</c:v>
                </c:pt>
                <c:pt idx="4">
                  <c:v>Quantity</c:v>
                </c:pt>
              </c:strCache>
            </c:strRef>
          </c:cat>
          <c:val>
            <c:numRef>
              <c:f>Sheet1!$C$34:$C$38</c:f>
              <c:numCache>
                <c:formatCode>0.0%</c:formatCode>
                <c:ptCount val="5"/>
                <c:pt idx="0">
                  <c:v>0.40318725099601599</c:v>
                </c:pt>
                <c:pt idx="1">
                  <c:v>0.194422310756972</c:v>
                </c:pt>
                <c:pt idx="2">
                  <c:v>1.3545816733067701E-2</c:v>
                </c:pt>
                <c:pt idx="3">
                  <c:v>0.26374501992031901</c:v>
                </c:pt>
                <c:pt idx="4">
                  <c:v>0.12509960159362499</c:v>
                </c:pt>
              </c:numCache>
            </c:numRef>
          </c:val>
          <c:extLst>
            <c:ext xmlns:c16="http://schemas.microsoft.com/office/drawing/2014/chart" uri="{C3380CC4-5D6E-409C-BE32-E72D297353CC}">
              <c16:uniqueId val="{00000000-97E4-2A40-A44B-DD452923874F}"/>
            </c:ext>
          </c:extLst>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Sheet1!$B$3:$B$13</c:f>
              <c:strCache>
                <c:ptCount val="11"/>
                <c:pt idx="0">
                  <c:v>Appearance</c:v>
                </c:pt>
                <c:pt idx="1">
                  <c:v>Tab. of Cont.</c:v>
                </c:pt>
                <c:pt idx="2">
                  <c:v>Introduction</c:v>
                </c:pt>
                <c:pt idx="3">
                  <c:v>History </c:v>
                </c:pt>
                <c:pt idx="4">
                  <c:v>Infoboxes</c:v>
                </c:pt>
                <c:pt idx="5">
                  <c:v>Lists</c:v>
                </c:pt>
                <c:pt idx="6">
                  <c:v>Pictures</c:v>
                </c:pt>
                <c:pt idx="7">
                  <c:v>References</c:v>
                </c:pt>
                <c:pt idx="8">
                  <c:v>Int. Links</c:v>
                </c:pt>
                <c:pt idx="9">
                  <c:v>Text</c:v>
                </c:pt>
                <c:pt idx="10">
                  <c:v>Other</c:v>
                </c:pt>
              </c:strCache>
            </c:strRef>
          </c:cat>
          <c:val>
            <c:numRef>
              <c:f>Sheet1!$C$3:$C$13</c:f>
              <c:numCache>
                <c:formatCode>0.0%</c:formatCode>
                <c:ptCount val="11"/>
                <c:pt idx="0">
                  <c:v>4.9700000000000001E-2</c:v>
                </c:pt>
                <c:pt idx="1">
                  <c:v>4.6199999999999998E-2</c:v>
                </c:pt>
                <c:pt idx="2">
                  <c:v>5.0599999999999999E-2</c:v>
                </c:pt>
                <c:pt idx="3">
                  <c:v>3.5700000000000003E-2</c:v>
                </c:pt>
                <c:pt idx="4">
                  <c:v>1.3899999999999999E-2</c:v>
                </c:pt>
                <c:pt idx="5">
                  <c:v>2.7E-2</c:v>
                </c:pt>
                <c:pt idx="6">
                  <c:v>0.1255</c:v>
                </c:pt>
                <c:pt idx="7">
                  <c:v>0.26069999999999999</c:v>
                </c:pt>
                <c:pt idx="8">
                  <c:v>5.8400000000000001E-2</c:v>
                </c:pt>
                <c:pt idx="9">
                  <c:v>0.26329999999999998</c:v>
                </c:pt>
                <c:pt idx="10">
                  <c:v>6.8900000000000003E-2</c:v>
                </c:pt>
              </c:numCache>
            </c:numRef>
          </c:val>
          <c:extLst>
            <c:ext xmlns:c16="http://schemas.microsoft.com/office/drawing/2014/chart" uri="{C3380CC4-5D6E-409C-BE32-E72D297353CC}">
              <c16:uniqueId val="{00000000-2589-1443-BB86-AE7BD9FE7EE5}"/>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Sheet1!$B$17:$B$24</c:f>
              <c:strCache>
                <c:ptCount val="8"/>
                <c:pt idx="0">
                  <c:v>General</c:v>
                </c:pt>
                <c:pt idx="1">
                  <c:v>Scope</c:v>
                </c:pt>
                <c:pt idx="2">
                  <c:v>Writing Style</c:v>
                </c:pt>
                <c:pt idx="3">
                  <c:v>Neutrality</c:v>
                </c:pt>
                <c:pt idx="4">
                  <c:v>Clarity</c:v>
                </c:pt>
                <c:pt idx="5">
                  <c:v>Comprehension</c:v>
                </c:pt>
                <c:pt idx="6">
                  <c:v>Correctness</c:v>
                </c:pt>
                <c:pt idx="7">
                  <c:v>Length</c:v>
                </c:pt>
              </c:strCache>
            </c:strRef>
          </c:cat>
          <c:val>
            <c:numRef>
              <c:f>Sheet1!$C$17:$C$24</c:f>
              <c:numCache>
                <c:formatCode>0.0%</c:formatCode>
                <c:ptCount val="8"/>
                <c:pt idx="0">
                  <c:v>3.41815419673376E-3</c:v>
                </c:pt>
                <c:pt idx="1">
                  <c:v>4.9753133308013703E-2</c:v>
                </c:pt>
                <c:pt idx="2">
                  <c:v>5.6209646790733002E-2</c:v>
                </c:pt>
                <c:pt idx="3">
                  <c:v>4.63349791112799E-2</c:v>
                </c:pt>
                <c:pt idx="4">
                  <c:v>9.9506266616027295E-2</c:v>
                </c:pt>
                <c:pt idx="5">
                  <c:v>0.241549563235853</c:v>
                </c:pt>
                <c:pt idx="6">
                  <c:v>0.37751614128370697</c:v>
                </c:pt>
                <c:pt idx="7">
                  <c:v>0.12571211545765301</c:v>
                </c:pt>
              </c:numCache>
            </c:numRef>
          </c:val>
          <c:extLst>
            <c:ext xmlns:c16="http://schemas.microsoft.com/office/drawing/2014/chart" uri="{C3380CC4-5D6E-409C-BE32-E72D297353CC}">
              <c16:uniqueId val="{00000000-FF0F-1147-AD45-406C3BD12806}"/>
            </c:ext>
          </c:extLst>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Sheet1!$B$3:$B$13</c:f>
              <c:strCache>
                <c:ptCount val="11"/>
                <c:pt idx="0">
                  <c:v>Appearance</c:v>
                </c:pt>
                <c:pt idx="1">
                  <c:v>Tab. of Cont.</c:v>
                </c:pt>
                <c:pt idx="2">
                  <c:v>Introduction</c:v>
                </c:pt>
                <c:pt idx="3">
                  <c:v>History </c:v>
                </c:pt>
                <c:pt idx="4">
                  <c:v>Infoboxes</c:v>
                </c:pt>
                <c:pt idx="5">
                  <c:v>Lists</c:v>
                </c:pt>
                <c:pt idx="6">
                  <c:v>Pictures</c:v>
                </c:pt>
                <c:pt idx="7">
                  <c:v>References</c:v>
                </c:pt>
                <c:pt idx="8">
                  <c:v>Int. Links</c:v>
                </c:pt>
                <c:pt idx="9">
                  <c:v>Text</c:v>
                </c:pt>
                <c:pt idx="10">
                  <c:v>Other</c:v>
                </c:pt>
              </c:strCache>
            </c:strRef>
          </c:cat>
          <c:val>
            <c:numRef>
              <c:f>Sheet1!$C$3:$C$13</c:f>
              <c:numCache>
                <c:formatCode>0.0%</c:formatCode>
                <c:ptCount val="11"/>
                <c:pt idx="0">
                  <c:v>4.9700000000000001E-2</c:v>
                </c:pt>
                <c:pt idx="1">
                  <c:v>4.6199999999999998E-2</c:v>
                </c:pt>
                <c:pt idx="2">
                  <c:v>5.0599999999999999E-2</c:v>
                </c:pt>
                <c:pt idx="3">
                  <c:v>3.5700000000000003E-2</c:v>
                </c:pt>
                <c:pt idx="4">
                  <c:v>1.3899999999999999E-2</c:v>
                </c:pt>
                <c:pt idx="5">
                  <c:v>2.7E-2</c:v>
                </c:pt>
                <c:pt idx="6">
                  <c:v>0.1255</c:v>
                </c:pt>
                <c:pt idx="7">
                  <c:v>0.26069999999999999</c:v>
                </c:pt>
                <c:pt idx="8">
                  <c:v>5.8400000000000001E-2</c:v>
                </c:pt>
                <c:pt idx="9">
                  <c:v>0.26329999999999998</c:v>
                </c:pt>
                <c:pt idx="10">
                  <c:v>6.8900000000000003E-2</c:v>
                </c:pt>
              </c:numCache>
            </c:numRef>
          </c:val>
          <c:extLst>
            <c:ext xmlns:c16="http://schemas.microsoft.com/office/drawing/2014/chart" uri="{C3380CC4-5D6E-409C-BE32-E72D297353CC}">
              <c16:uniqueId val="{00000000-CB6C-7C47-BBB4-BDF6DA832091}"/>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Sheet1!$B$17:$B$24</c:f>
              <c:strCache>
                <c:ptCount val="8"/>
                <c:pt idx="0">
                  <c:v>General</c:v>
                </c:pt>
                <c:pt idx="1">
                  <c:v>Scope</c:v>
                </c:pt>
                <c:pt idx="2">
                  <c:v>Writing Style</c:v>
                </c:pt>
                <c:pt idx="3">
                  <c:v>Neutrality</c:v>
                </c:pt>
                <c:pt idx="4">
                  <c:v>Clarity</c:v>
                </c:pt>
                <c:pt idx="5">
                  <c:v>Comprehension</c:v>
                </c:pt>
                <c:pt idx="6">
                  <c:v>Correctness</c:v>
                </c:pt>
                <c:pt idx="7">
                  <c:v>Length</c:v>
                </c:pt>
              </c:strCache>
            </c:strRef>
          </c:cat>
          <c:val>
            <c:numRef>
              <c:f>Sheet1!$C$17:$C$24</c:f>
              <c:numCache>
                <c:formatCode>0.0%</c:formatCode>
                <c:ptCount val="8"/>
                <c:pt idx="0">
                  <c:v>3.41815419673376E-3</c:v>
                </c:pt>
                <c:pt idx="1">
                  <c:v>4.9753133308013703E-2</c:v>
                </c:pt>
                <c:pt idx="2">
                  <c:v>5.6209646790733002E-2</c:v>
                </c:pt>
                <c:pt idx="3">
                  <c:v>4.63349791112799E-2</c:v>
                </c:pt>
                <c:pt idx="4">
                  <c:v>9.9506266616027295E-2</c:v>
                </c:pt>
                <c:pt idx="5">
                  <c:v>0.241549563235853</c:v>
                </c:pt>
                <c:pt idx="6">
                  <c:v>0.37751614128370697</c:v>
                </c:pt>
                <c:pt idx="7">
                  <c:v>0.12571211545765301</c:v>
                </c:pt>
              </c:numCache>
            </c:numRef>
          </c:val>
          <c:extLst>
            <c:ext xmlns:c16="http://schemas.microsoft.com/office/drawing/2014/chart" uri="{C3380CC4-5D6E-409C-BE32-E72D297353CC}">
              <c16:uniqueId val="{00000000-C078-464A-9A30-03A2CB5B6653}"/>
            </c:ext>
          </c:extLst>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Sheet1!$B$27:$B$30</c:f>
              <c:strCache>
                <c:ptCount val="4"/>
                <c:pt idx="0">
                  <c:v>General </c:v>
                </c:pt>
                <c:pt idx="1">
                  <c:v>Relevance</c:v>
                </c:pt>
                <c:pt idx="2">
                  <c:v>Quality</c:v>
                </c:pt>
                <c:pt idx="3">
                  <c:v>Quantity</c:v>
                </c:pt>
              </c:strCache>
            </c:strRef>
          </c:cat>
          <c:val>
            <c:numRef>
              <c:f>Sheet1!$C$27:$C$30</c:f>
              <c:numCache>
                <c:formatCode>0.0%</c:formatCode>
                <c:ptCount val="4"/>
                <c:pt idx="0">
                  <c:v>0.34445723053318</c:v>
                </c:pt>
                <c:pt idx="1">
                  <c:v>4.0276179516685801E-2</c:v>
                </c:pt>
                <c:pt idx="2">
                  <c:v>0.24741081703107001</c:v>
                </c:pt>
                <c:pt idx="3">
                  <c:v>0.36785577291906402</c:v>
                </c:pt>
              </c:numCache>
            </c:numRef>
          </c:val>
          <c:extLst>
            <c:ext xmlns:c16="http://schemas.microsoft.com/office/drawing/2014/chart" uri="{C3380CC4-5D6E-409C-BE32-E72D297353CC}">
              <c16:uniqueId val="{00000000-8EA6-C146-8F0E-E17741F2104F}"/>
            </c:ext>
          </c:extLst>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Sheet1!$B$3:$B$13</c:f>
              <c:strCache>
                <c:ptCount val="11"/>
                <c:pt idx="0">
                  <c:v>Appearance</c:v>
                </c:pt>
                <c:pt idx="1">
                  <c:v>Tab. of Cont.</c:v>
                </c:pt>
                <c:pt idx="2">
                  <c:v>Introduction</c:v>
                </c:pt>
                <c:pt idx="3">
                  <c:v>History </c:v>
                </c:pt>
                <c:pt idx="4">
                  <c:v>Infoboxes</c:v>
                </c:pt>
                <c:pt idx="5">
                  <c:v>Lists</c:v>
                </c:pt>
                <c:pt idx="6">
                  <c:v>Pictures</c:v>
                </c:pt>
                <c:pt idx="7">
                  <c:v>References</c:v>
                </c:pt>
                <c:pt idx="8">
                  <c:v>Int. Links</c:v>
                </c:pt>
                <c:pt idx="9">
                  <c:v>Text</c:v>
                </c:pt>
                <c:pt idx="10">
                  <c:v>Other</c:v>
                </c:pt>
              </c:strCache>
            </c:strRef>
          </c:cat>
          <c:val>
            <c:numRef>
              <c:f>Sheet1!$C$3:$C$13</c:f>
              <c:numCache>
                <c:formatCode>0.0%</c:formatCode>
                <c:ptCount val="11"/>
                <c:pt idx="0">
                  <c:v>4.9700000000000001E-2</c:v>
                </c:pt>
                <c:pt idx="1">
                  <c:v>4.6199999999999998E-2</c:v>
                </c:pt>
                <c:pt idx="2">
                  <c:v>5.0599999999999999E-2</c:v>
                </c:pt>
                <c:pt idx="3">
                  <c:v>3.5700000000000003E-2</c:v>
                </c:pt>
                <c:pt idx="4">
                  <c:v>1.3899999999999999E-2</c:v>
                </c:pt>
                <c:pt idx="5">
                  <c:v>2.7E-2</c:v>
                </c:pt>
                <c:pt idx="6">
                  <c:v>0.1255</c:v>
                </c:pt>
                <c:pt idx="7">
                  <c:v>0.26069999999999999</c:v>
                </c:pt>
                <c:pt idx="8">
                  <c:v>5.8400000000000001E-2</c:v>
                </c:pt>
                <c:pt idx="9">
                  <c:v>0.26329999999999998</c:v>
                </c:pt>
                <c:pt idx="10">
                  <c:v>6.8900000000000003E-2</c:v>
                </c:pt>
              </c:numCache>
            </c:numRef>
          </c:val>
          <c:extLst>
            <c:ext xmlns:c16="http://schemas.microsoft.com/office/drawing/2014/chart" uri="{C3380CC4-5D6E-409C-BE32-E72D297353CC}">
              <c16:uniqueId val="{00000000-1B74-8D49-A82B-2B526F96E980}"/>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Sheet1!$B$17:$B$24</c:f>
              <c:strCache>
                <c:ptCount val="8"/>
                <c:pt idx="0">
                  <c:v>General</c:v>
                </c:pt>
                <c:pt idx="1">
                  <c:v>Scope</c:v>
                </c:pt>
                <c:pt idx="2">
                  <c:v>Writing Style</c:v>
                </c:pt>
                <c:pt idx="3">
                  <c:v>Neutrality</c:v>
                </c:pt>
                <c:pt idx="4">
                  <c:v>Clarity</c:v>
                </c:pt>
                <c:pt idx="5">
                  <c:v>Comprehension</c:v>
                </c:pt>
                <c:pt idx="6">
                  <c:v>Correctness</c:v>
                </c:pt>
                <c:pt idx="7">
                  <c:v>Length</c:v>
                </c:pt>
              </c:strCache>
            </c:strRef>
          </c:cat>
          <c:val>
            <c:numRef>
              <c:f>Sheet1!$C$17:$C$24</c:f>
              <c:numCache>
                <c:formatCode>0.0%</c:formatCode>
                <c:ptCount val="8"/>
                <c:pt idx="0">
                  <c:v>3.41815419673376E-3</c:v>
                </c:pt>
                <c:pt idx="1">
                  <c:v>4.9753133308013703E-2</c:v>
                </c:pt>
                <c:pt idx="2">
                  <c:v>5.6209646790733002E-2</c:v>
                </c:pt>
                <c:pt idx="3">
                  <c:v>4.63349791112799E-2</c:v>
                </c:pt>
                <c:pt idx="4">
                  <c:v>9.9506266616027295E-2</c:v>
                </c:pt>
                <c:pt idx="5">
                  <c:v>0.241549563235853</c:v>
                </c:pt>
                <c:pt idx="6">
                  <c:v>0.37751614128370697</c:v>
                </c:pt>
                <c:pt idx="7">
                  <c:v>0.12571211545765301</c:v>
                </c:pt>
              </c:numCache>
            </c:numRef>
          </c:val>
          <c:extLst>
            <c:ext xmlns:c16="http://schemas.microsoft.com/office/drawing/2014/chart" uri="{C3380CC4-5D6E-409C-BE32-E72D297353CC}">
              <c16:uniqueId val="{00000000-B87E-3744-BF33-FCD5728240CF}"/>
            </c:ext>
          </c:extLst>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Sheet1!$B$27:$B$30</c:f>
              <c:strCache>
                <c:ptCount val="4"/>
                <c:pt idx="0">
                  <c:v>General </c:v>
                </c:pt>
                <c:pt idx="1">
                  <c:v>Relevance</c:v>
                </c:pt>
                <c:pt idx="2">
                  <c:v>Quality</c:v>
                </c:pt>
                <c:pt idx="3">
                  <c:v>Quantity</c:v>
                </c:pt>
              </c:strCache>
            </c:strRef>
          </c:cat>
          <c:val>
            <c:numRef>
              <c:f>Sheet1!$C$27:$C$30</c:f>
              <c:numCache>
                <c:formatCode>0.0%</c:formatCode>
                <c:ptCount val="4"/>
                <c:pt idx="0">
                  <c:v>0.34445723053318</c:v>
                </c:pt>
                <c:pt idx="1">
                  <c:v>4.0276179516685801E-2</c:v>
                </c:pt>
                <c:pt idx="2">
                  <c:v>0.24741081703107001</c:v>
                </c:pt>
                <c:pt idx="3">
                  <c:v>0.36785577291906402</c:v>
                </c:pt>
              </c:numCache>
            </c:numRef>
          </c:val>
          <c:extLst>
            <c:ext xmlns:c16="http://schemas.microsoft.com/office/drawing/2014/chart" uri="{C3380CC4-5D6E-409C-BE32-E72D297353CC}">
              <c16:uniqueId val="{00000000-7D32-AD48-9AAE-68495E884689}"/>
            </c:ext>
          </c:extLst>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022CE-76FD-A047-BD1B-2CDDE0AA7410}" type="datetimeFigureOut">
              <a:rPr lang="en-US" smtClean="0"/>
              <a:t>5/17/18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5DA9E8-AF93-1F4E-825F-AE963350FC63}" type="slidenum">
              <a:rPr lang="en-US" smtClean="0"/>
              <a:t>‹#›</a:t>
            </a:fld>
            <a:endParaRPr lang="en-US"/>
          </a:p>
        </p:txBody>
      </p:sp>
    </p:spTree>
    <p:extLst>
      <p:ext uri="{BB962C8B-B14F-4D97-AF65-F5344CB8AC3E}">
        <p14:creationId xmlns:p14="http://schemas.microsoft.com/office/powerpoint/2010/main" val="33122472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2011 book</a:t>
            </a:r>
          </a:p>
        </p:txBody>
      </p:sp>
      <p:sp>
        <p:nvSpPr>
          <p:cNvPr id="4" name="Slide Number Placeholder 3"/>
          <p:cNvSpPr>
            <a:spLocks noGrp="1"/>
          </p:cNvSpPr>
          <p:nvPr>
            <p:ph type="sldNum" sz="quarter" idx="10"/>
          </p:nvPr>
        </p:nvSpPr>
        <p:spPr/>
        <p:txBody>
          <a:bodyPr/>
          <a:lstStyle/>
          <a:p>
            <a:fld id="{C05DA9E8-AF93-1F4E-825F-AE963350FC63}" type="slidenum">
              <a:rPr lang="en-US" smtClean="0"/>
              <a:t>8</a:t>
            </a:fld>
            <a:endParaRPr lang="en-US"/>
          </a:p>
        </p:txBody>
      </p:sp>
    </p:spTree>
    <p:extLst>
      <p:ext uri="{BB962C8B-B14F-4D97-AF65-F5344CB8AC3E}">
        <p14:creationId xmlns:p14="http://schemas.microsoft.com/office/powerpoint/2010/main" val="147474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www.tandfonline.com</a:t>
            </a:r>
            <a:r>
              <a:rPr lang="en-US" dirty="0"/>
              <a:t>/</a:t>
            </a:r>
            <a:r>
              <a:rPr lang="en-US" dirty="0" err="1"/>
              <a:t>doi</a:t>
            </a:r>
            <a:r>
              <a:rPr lang="en-US" dirty="0"/>
              <a:t>/abs/10.1080/1369118X.2018.1428656</a:t>
            </a:r>
          </a:p>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17</a:t>
            </a:fld>
            <a:endParaRPr lang="en-US"/>
          </a:p>
        </p:txBody>
      </p:sp>
    </p:spTree>
    <p:extLst>
      <p:ext uri="{BB962C8B-B14F-4D97-AF65-F5344CB8AC3E}">
        <p14:creationId xmlns:p14="http://schemas.microsoft.com/office/powerpoint/2010/main" val="1253868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other words, looking at social media alone does not tell the whole story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www.tandfonline.com</a:t>
            </a:r>
            <a:r>
              <a:rPr lang="en-US" dirty="0"/>
              <a:t>/</a:t>
            </a:r>
            <a:r>
              <a:rPr lang="en-US" dirty="0" err="1"/>
              <a:t>doi</a:t>
            </a:r>
            <a:r>
              <a:rPr lang="en-US" dirty="0"/>
              <a:t>/abs/10.1080/1369118X.2018.1428656</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dependent variables are coded so that lower values mean the respondent is more likely to be in an echo chamber. This coding implies that, in the regressions, negative </a:t>
            </a:r>
            <a:r>
              <a:rPr lang="en-GB" sz="1200" kern="1200" dirty="0" err="1">
                <a:solidFill>
                  <a:schemeClr val="tx1"/>
                </a:solidFill>
                <a:effectLst/>
                <a:latin typeface="+mn-lt"/>
                <a:ea typeface="+mn-ea"/>
                <a:cs typeface="+mn-cs"/>
              </a:rPr>
              <a:t>coef</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ficients</a:t>
            </a:r>
            <a:r>
              <a:rPr lang="en-GB" sz="1200" kern="1200" dirty="0">
                <a:solidFill>
                  <a:schemeClr val="tx1"/>
                </a:solidFill>
                <a:effectLst/>
                <a:latin typeface="+mn-lt"/>
                <a:ea typeface="+mn-ea"/>
                <a:cs typeface="+mn-cs"/>
              </a:rPr>
              <a:t> of the independent variables mean a respondent is more likely to be in an echo chamber; positive coefficients mean they are less likely. </a:t>
            </a:r>
            <a:endParaRPr lang="en-GB" dirty="0"/>
          </a:p>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18</a:t>
            </a:fld>
            <a:endParaRPr lang="en-US"/>
          </a:p>
        </p:txBody>
      </p:sp>
    </p:spTree>
    <p:extLst>
      <p:ext uri="{BB962C8B-B14F-4D97-AF65-F5344CB8AC3E}">
        <p14:creationId xmlns:p14="http://schemas.microsoft.com/office/powerpoint/2010/main" val="197678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osf.io</a:t>
            </a:r>
            <a:r>
              <a:rPr lang="en-US" dirty="0"/>
              <a:t>/preprints/</a:t>
            </a:r>
            <a:r>
              <a:rPr lang="en-US" dirty="0" err="1"/>
              <a:t>socarxiv</a:t>
            </a:r>
            <a:r>
              <a:rPr lang="en-US" dirty="0"/>
              <a:t>/4ygux/</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Create bots that tweet a random sample of tweets from the 1-3 liberal and 5-8 conservative quantiles of the distribution</a:t>
            </a:r>
            <a:endParaRPr lang="en-GB" dirty="0"/>
          </a:p>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19</a:t>
            </a:fld>
            <a:endParaRPr lang="en-US"/>
          </a:p>
        </p:txBody>
      </p:sp>
    </p:spTree>
    <p:extLst>
      <p:ext uri="{BB962C8B-B14F-4D97-AF65-F5344CB8AC3E}">
        <p14:creationId xmlns:p14="http://schemas.microsoft.com/office/powerpoint/2010/main" val="234904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osf.io</a:t>
            </a:r>
            <a:r>
              <a:rPr lang="en-US" dirty="0"/>
              <a:t>/preprints/</a:t>
            </a:r>
            <a:r>
              <a:rPr lang="en-US" dirty="0" err="1"/>
              <a:t>socarxiv</a:t>
            </a:r>
            <a:r>
              <a:rPr lang="en-US" dirty="0"/>
              <a:t>/4ygux/</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Intent-to-Treat (ITT) </a:t>
            </a:r>
            <a:r>
              <a:rPr lang="en-GB" sz="1200" kern="1200" dirty="0" err="1">
                <a:solidFill>
                  <a:schemeClr val="tx1"/>
                </a:solidFill>
                <a:effectLst/>
                <a:latin typeface="+mn-lt"/>
                <a:ea typeface="+mn-ea"/>
                <a:cs typeface="+mn-cs"/>
              </a:rPr>
              <a:t>ef</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fect</a:t>
            </a:r>
            <a:r>
              <a:rPr lang="en-GB" sz="1200" kern="1200" dirty="0">
                <a:solidFill>
                  <a:schemeClr val="tx1"/>
                </a:solidFill>
                <a:effectLst/>
                <a:latin typeface="+mn-lt"/>
                <a:ea typeface="+mn-ea"/>
                <a:cs typeface="+mn-cs"/>
              </a:rPr>
              <a:t> </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Complier Average Causal Effect (CACE) </a:t>
            </a:r>
            <a:endParaRPr lang="en-GB" dirty="0"/>
          </a:p>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20</a:t>
            </a:fld>
            <a:endParaRPr lang="en-US"/>
          </a:p>
        </p:txBody>
      </p:sp>
    </p:spTree>
    <p:extLst>
      <p:ext uri="{BB962C8B-B14F-4D97-AF65-F5344CB8AC3E}">
        <p14:creationId xmlns:p14="http://schemas.microsoft.com/office/powerpoint/2010/main" val="891864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osf.io</a:t>
            </a:r>
            <a:r>
              <a:rPr lang="en-US" dirty="0"/>
              <a:t>/preprints/</a:t>
            </a:r>
            <a:r>
              <a:rPr lang="en-US" dirty="0" err="1"/>
              <a:t>socarxiv</a:t>
            </a:r>
            <a:r>
              <a:rPr lang="en-US" dirty="0"/>
              <a:t>/4ygux/</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Intent-to-Treat (ITT) </a:t>
            </a:r>
            <a:r>
              <a:rPr lang="en-GB" sz="1200" kern="1200" dirty="0" err="1">
                <a:solidFill>
                  <a:schemeClr val="tx1"/>
                </a:solidFill>
                <a:effectLst/>
                <a:latin typeface="+mn-lt"/>
                <a:ea typeface="+mn-ea"/>
                <a:cs typeface="+mn-cs"/>
              </a:rPr>
              <a:t>ef</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fect</a:t>
            </a:r>
            <a:r>
              <a:rPr lang="en-GB" sz="1200" kern="1200" dirty="0">
                <a:solidFill>
                  <a:schemeClr val="tx1"/>
                </a:solidFill>
                <a:effectLst/>
                <a:latin typeface="+mn-lt"/>
                <a:ea typeface="+mn-ea"/>
                <a:cs typeface="+mn-cs"/>
              </a:rPr>
              <a:t> </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Complier Average Causal Effect (CACE) </a:t>
            </a:r>
            <a:endParaRPr lang="en-GB" dirty="0"/>
          </a:p>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21</a:t>
            </a:fld>
            <a:endParaRPr lang="en-US"/>
          </a:p>
        </p:txBody>
      </p:sp>
    </p:spTree>
    <p:extLst>
      <p:ext uri="{BB962C8B-B14F-4D97-AF65-F5344CB8AC3E}">
        <p14:creationId xmlns:p14="http://schemas.microsoft.com/office/powerpoint/2010/main" val="2791597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24</a:t>
            </a:fld>
            <a:endParaRPr lang="en-US"/>
          </a:p>
        </p:txBody>
      </p:sp>
    </p:spTree>
    <p:extLst>
      <p:ext uri="{BB962C8B-B14F-4D97-AF65-F5344CB8AC3E}">
        <p14:creationId xmlns:p14="http://schemas.microsoft.com/office/powerpoint/2010/main" val="251537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25</a:t>
            </a:fld>
            <a:endParaRPr lang="en-US"/>
          </a:p>
        </p:txBody>
      </p:sp>
    </p:spTree>
    <p:extLst>
      <p:ext uri="{BB962C8B-B14F-4D97-AF65-F5344CB8AC3E}">
        <p14:creationId xmlns:p14="http://schemas.microsoft.com/office/powerpoint/2010/main" val="1573608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26</a:t>
            </a:fld>
            <a:endParaRPr lang="en-US"/>
          </a:p>
        </p:txBody>
      </p:sp>
    </p:spTree>
    <p:extLst>
      <p:ext uri="{BB962C8B-B14F-4D97-AF65-F5344CB8AC3E}">
        <p14:creationId xmlns:p14="http://schemas.microsoft.com/office/powerpoint/2010/main" val="434008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27</a:t>
            </a:fld>
            <a:endParaRPr lang="en-US"/>
          </a:p>
        </p:txBody>
      </p:sp>
    </p:spTree>
    <p:extLst>
      <p:ext uri="{BB962C8B-B14F-4D97-AF65-F5344CB8AC3E}">
        <p14:creationId xmlns:p14="http://schemas.microsoft.com/office/powerpoint/2010/main" val="273369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9</a:t>
            </a:fld>
            <a:endParaRPr lang="en-US"/>
          </a:p>
        </p:txBody>
      </p:sp>
    </p:spTree>
    <p:extLst>
      <p:ext uri="{BB962C8B-B14F-4D97-AF65-F5344CB8AC3E}">
        <p14:creationId xmlns:p14="http://schemas.microsoft.com/office/powerpoint/2010/main" val="214058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10</a:t>
            </a:fld>
            <a:endParaRPr lang="en-US"/>
          </a:p>
        </p:txBody>
      </p:sp>
    </p:spTree>
    <p:extLst>
      <p:ext uri="{BB962C8B-B14F-4D97-AF65-F5344CB8AC3E}">
        <p14:creationId xmlns:p14="http://schemas.microsoft.com/office/powerpoint/2010/main" val="3718171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11</a:t>
            </a:fld>
            <a:endParaRPr lang="en-US"/>
          </a:p>
        </p:txBody>
      </p:sp>
    </p:spTree>
    <p:extLst>
      <p:ext uri="{BB962C8B-B14F-4D97-AF65-F5344CB8AC3E}">
        <p14:creationId xmlns:p14="http://schemas.microsoft.com/office/powerpoint/2010/main" val="72141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12</a:t>
            </a:fld>
            <a:endParaRPr lang="en-US"/>
          </a:p>
        </p:txBody>
      </p:sp>
    </p:spTree>
    <p:extLst>
      <p:ext uri="{BB962C8B-B14F-4D97-AF65-F5344CB8AC3E}">
        <p14:creationId xmlns:p14="http://schemas.microsoft.com/office/powerpoint/2010/main" val="48230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 – based on volume of content</a:t>
            </a:r>
          </a:p>
          <a:p>
            <a:r>
              <a:rPr lang="en-US" dirty="0"/>
              <a:t>Potential – based on their friend network</a:t>
            </a:r>
          </a:p>
          <a:p>
            <a:r>
              <a:rPr lang="en-US" dirty="0"/>
              <a:t>Exposed – based on the algorithm</a:t>
            </a:r>
          </a:p>
          <a:p>
            <a:r>
              <a:rPr lang="en-US" dirty="0"/>
              <a:t>Selected – what they engaged with (clicked)</a:t>
            </a:r>
          </a:p>
          <a:p>
            <a:endParaRPr lang="en-US" dirty="0"/>
          </a:p>
          <a:p>
            <a:r>
              <a:rPr lang="en-US" dirty="0"/>
              <a:t>Impact of the network is biggest effect</a:t>
            </a:r>
          </a:p>
        </p:txBody>
      </p:sp>
      <p:sp>
        <p:nvSpPr>
          <p:cNvPr id="4" name="Slide Number Placeholder 3"/>
          <p:cNvSpPr>
            <a:spLocks noGrp="1"/>
          </p:cNvSpPr>
          <p:nvPr>
            <p:ph type="sldNum" sz="quarter" idx="10"/>
          </p:nvPr>
        </p:nvSpPr>
        <p:spPr/>
        <p:txBody>
          <a:bodyPr/>
          <a:lstStyle/>
          <a:p>
            <a:fld id="{C05DA9E8-AF93-1F4E-825F-AE963350FC63}" type="slidenum">
              <a:rPr lang="en-US" smtClean="0"/>
              <a:t>13</a:t>
            </a:fld>
            <a:endParaRPr lang="en-US"/>
          </a:p>
        </p:txBody>
      </p:sp>
    </p:spTree>
    <p:extLst>
      <p:ext uri="{BB962C8B-B14F-4D97-AF65-F5344CB8AC3E}">
        <p14:creationId xmlns:p14="http://schemas.microsoft.com/office/powerpoint/2010/main" val="93942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 – based on volume of content</a:t>
            </a:r>
          </a:p>
          <a:p>
            <a:r>
              <a:rPr lang="en-US" dirty="0"/>
              <a:t>Potential – based on their friend network</a:t>
            </a:r>
          </a:p>
          <a:p>
            <a:r>
              <a:rPr lang="en-US" dirty="0"/>
              <a:t>Exposed – based on the algorithm</a:t>
            </a:r>
          </a:p>
          <a:p>
            <a:r>
              <a:rPr lang="en-US" dirty="0"/>
              <a:t>Selected – what they engaged with (clicked)</a:t>
            </a:r>
          </a:p>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14</a:t>
            </a:fld>
            <a:endParaRPr lang="en-US"/>
          </a:p>
        </p:txBody>
      </p:sp>
    </p:spTree>
    <p:extLst>
      <p:ext uri="{BB962C8B-B14F-4D97-AF65-F5344CB8AC3E}">
        <p14:creationId xmlns:p14="http://schemas.microsoft.com/office/powerpoint/2010/main" val="188136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www.tandfonline.com</a:t>
            </a:r>
            <a:r>
              <a:rPr lang="en-US" dirty="0"/>
              <a:t>/</a:t>
            </a:r>
            <a:r>
              <a:rPr lang="en-US" dirty="0" err="1"/>
              <a:t>doi</a:t>
            </a:r>
            <a:r>
              <a:rPr lang="en-US" dirty="0"/>
              <a:t>/abs/10.1080/1369118X.2018.1428656</a:t>
            </a:r>
          </a:p>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15</a:t>
            </a:fld>
            <a:endParaRPr lang="en-US"/>
          </a:p>
        </p:txBody>
      </p:sp>
    </p:spTree>
    <p:extLst>
      <p:ext uri="{BB962C8B-B14F-4D97-AF65-F5344CB8AC3E}">
        <p14:creationId xmlns:p14="http://schemas.microsoft.com/office/powerpoint/2010/main" val="216647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www.tandfonline.com</a:t>
            </a:r>
            <a:r>
              <a:rPr lang="en-US" dirty="0"/>
              <a:t>/</a:t>
            </a:r>
            <a:r>
              <a:rPr lang="en-US" dirty="0" err="1"/>
              <a:t>doi</a:t>
            </a:r>
            <a:r>
              <a:rPr lang="en-US" dirty="0"/>
              <a:t>/abs/10.1080/1369118X.2018.1428656</a:t>
            </a:r>
          </a:p>
          <a:p>
            <a:endParaRPr lang="en-US" dirty="0"/>
          </a:p>
          <a:p>
            <a:r>
              <a:rPr lang="en-GB" sz="1200" kern="1200" dirty="0">
                <a:solidFill>
                  <a:schemeClr val="tx1"/>
                </a:solidFill>
                <a:effectLst/>
                <a:latin typeface="+mn-lt"/>
                <a:ea typeface="+mn-ea"/>
                <a:cs typeface="+mn-cs"/>
              </a:rPr>
              <a:t>(1) Read something you DISAGREE with?’ (which we call ‘Disagree’); </a:t>
            </a:r>
            <a:endParaRPr lang="en-GB" dirty="0">
              <a:effectLst/>
            </a:endParaRPr>
          </a:p>
          <a:p>
            <a:r>
              <a:rPr lang="en-GB" sz="1200" kern="1200" dirty="0">
                <a:solidFill>
                  <a:schemeClr val="tx1"/>
                </a:solidFill>
                <a:effectLst/>
                <a:latin typeface="+mn-lt"/>
                <a:ea typeface="+mn-ea"/>
                <a:cs typeface="+mn-cs"/>
              </a:rPr>
              <a:t>(2)  ‘Check a news source that’s different from what you normally read?’ (which we call </a:t>
            </a:r>
            <a:endParaRPr lang="en-GB" dirty="0">
              <a:effectLst/>
            </a:endParaRPr>
          </a:p>
          <a:p>
            <a:r>
              <a:rPr lang="en-GB" sz="1200" kern="1200" dirty="0">
                <a:solidFill>
                  <a:schemeClr val="tx1"/>
                </a:solidFill>
                <a:effectLst/>
                <a:latin typeface="+mn-lt"/>
                <a:ea typeface="+mn-ea"/>
                <a:cs typeface="+mn-cs"/>
              </a:rPr>
              <a:t>‘Different’); </a:t>
            </a:r>
            <a:endParaRPr lang="en-GB" dirty="0">
              <a:effectLst/>
            </a:endParaRPr>
          </a:p>
          <a:p>
            <a:r>
              <a:rPr lang="en-GB" sz="1200" kern="1200" dirty="0">
                <a:solidFill>
                  <a:schemeClr val="tx1"/>
                </a:solidFill>
                <a:effectLst/>
                <a:latin typeface="+mn-lt"/>
                <a:ea typeface="+mn-ea"/>
                <a:cs typeface="+mn-cs"/>
              </a:rPr>
              <a:t>(3)  ‘Try to confirm political information you found by searching online for another </a:t>
            </a:r>
            <a:endParaRPr lang="en-GB" dirty="0">
              <a:effectLst/>
            </a:endParaRPr>
          </a:p>
          <a:p>
            <a:r>
              <a:rPr lang="en-GB" sz="1200" kern="1200" dirty="0">
                <a:solidFill>
                  <a:schemeClr val="tx1"/>
                </a:solidFill>
                <a:effectLst/>
                <a:latin typeface="+mn-lt"/>
                <a:ea typeface="+mn-ea"/>
                <a:cs typeface="+mn-cs"/>
              </a:rPr>
              <a:t>source?’ (which we call ‘Confirm’). </a:t>
            </a:r>
            <a:endParaRPr lang="en-GB" dirty="0">
              <a:effectLst/>
            </a:endParaRPr>
          </a:p>
          <a:p>
            <a:r>
              <a:rPr lang="en-GB" sz="1200" kern="1200" dirty="0">
                <a:solidFill>
                  <a:schemeClr val="tx1"/>
                </a:solidFill>
                <a:effectLst/>
                <a:latin typeface="+mn-lt"/>
                <a:ea typeface="+mn-ea"/>
                <a:cs typeface="+mn-cs"/>
              </a:rPr>
              <a:t>(4)  ‘Try to confirm political information by checking a major offline news medium?’ </a:t>
            </a:r>
            <a:endParaRPr lang="en-GB" dirty="0">
              <a:effectLst/>
            </a:endParaRPr>
          </a:p>
          <a:p>
            <a:r>
              <a:rPr lang="en-GB" sz="1200" kern="1200" dirty="0">
                <a:solidFill>
                  <a:schemeClr val="tx1"/>
                </a:solidFill>
                <a:effectLst/>
                <a:latin typeface="+mn-lt"/>
                <a:ea typeface="+mn-ea"/>
                <a:cs typeface="+mn-cs"/>
              </a:rPr>
              <a:t>(which we call ‘Offline’) </a:t>
            </a:r>
            <a:endParaRPr lang="en-GB" dirty="0">
              <a:effectLst/>
            </a:endParaRPr>
          </a:p>
          <a:p>
            <a:r>
              <a:rPr lang="en-GB" sz="1200" kern="1200" dirty="0">
                <a:solidFill>
                  <a:schemeClr val="tx1"/>
                </a:solidFill>
                <a:effectLst/>
                <a:latin typeface="+mn-lt"/>
                <a:ea typeface="+mn-ea"/>
                <a:cs typeface="+mn-cs"/>
              </a:rPr>
              <a:t>The fifth dependent variable, which we call ‘Changed’, is about opinion change: </a:t>
            </a:r>
            <a:endParaRPr lang="en-GB" dirty="0"/>
          </a:p>
          <a:p>
            <a:r>
              <a:rPr lang="en-GB" sz="1200" kern="1200" dirty="0">
                <a:solidFill>
                  <a:schemeClr val="tx1"/>
                </a:solidFill>
                <a:effectLst/>
                <a:latin typeface="+mn-lt"/>
                <a:ea typeface="+mn-ea"/>
                <a:cs typeface="+mn-cs"/>
              </a:rPr>
              <a:t>(5) ‘Thinking about recent searches you have done online using a search engine, how often have you discovered something that CHANGED your opinion on a political issue?’ </a:t>
            </a:r>
            <a:endParaRPr lang="en-GB" dirty="0"/>
          </a:p>
          <a:p>
            <a:endParaRPr lang="en-US" dirty="0"/>
          </a:p>
        </p:txBody>
      </p:sp>
      <p:sp>
        <p:nvSpPr>
          <p:cNvPr id="4" name="Slide Number Placeholder 3"/>
          <p:cNvSpPr>
            <a:spLocks noGrp="1"/>
          </p:cNvSpPr>
          <p:nvPr>
            <p:ph type="sldNum" sz="quarter" idx="10"/>
          </p:nvPr>
        </p:nvSpPr>
        <p:spPr/>
        <p:txBody>
          <a:bodyPr/>
          <a:lstStyle/>
          <a:p>
            <a:fld id="{C05DA9E8-AF93-1F4E-825F-AE963350FC63}" type="slidenum">
              <a:rPr lang="en-US" smtClean="0"/>
              <a:t>16</a:t>
            </a:fld>
            <a:endParaRPr lang="en-US"/>
          </a:p>
        </p:txBody>
      </p:sp>
    </p:spTree>
    <p:extLst>
      <p:ext uri="{BB962C8B-B14F-4D97-AF65-F5344CB8AC3E}">
        <p14:creationId xmlns:p14="http://schemas.microsoft.com/office/powerpoint/2010/main" val="17212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28E80666-FB37-4B36-9149-507F3B0178E3}" type="datetimeFigureOut">
              <a:rPr lang="en-US" smtClean="0"/>
              <a:pPr/>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D739C4FB-7D33-419B-8833-D1372BFD11C8}"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GB"/>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36A696D-22F7-F041-970E-4294EE310222}"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DC041-A041-8F4B-8E27-41918442D7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36A696D-22F7-F041-970E-4294EE310222}"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DC041-A041-8F4B-8E27-41918442D7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36A696D-22F7-F041-970E-4294EE310222}"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DC041-A041-8F4B-8E27-41918442D714}"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GB"/>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28E80666-FB37-4B36-9149-507F3B0178E3}" type="datetimeFigureOut">
              <a:rPr lang="en-US" smtClean="0"/>
              <a:pPr/>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GB"/>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6A696D-22F7-F041-970E-4294EE310222}" type="datetimeFigureOut">
              <a:rPr lang="en-US" smtClean="0"/>
              <a:t>5/17/18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DC041-A041-8F4B-8E27-41918442D714}"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36A696D-22F7-F041-970E-4294EE310222}" type="datetimeFigureOut">
              <a:rPr lang="en-US" smtClean="0"/>
              <a:t>5/17/18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DC041-A041-8F4B-8E27-41918442D714}"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36A696D-22F7-F041-970E-4294EE310222}" type="datetimeFigureOut">
              <a:rPr lang="en-US" smtClean="0"/>
              <a:t>5/17/18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DC041-A041-8F4B-8E27-41918442D714}"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A696D-22F7-F041-970E-4294EE310222}" type="datetimeFigureOut">
              <a:rPr lang="en-US" smtClean="0"/>
              <a:t>5/17/18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DC041-A041-8F4B-8E27-41918442D7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36A696D-22F7-F041-970E-4294EE310222}" type="datetimeFigureOut">
              <a:rPr lang="en-US" smtClean="0"/>
              <a:t>5/17/18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DC041-A041-8F4B-8E27-41918442D714}"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GB"/>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GB"/>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36A696D-22F7-F041-970E-4294EE310222}" type="datetimeFigureOut">
              <a:rPr lang="en-US" smtClean="0"/>
              <a:t>5/17/18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DC041-A041-8F4B-8E27-41918442D714}"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GB"/>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6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36A696D-22F7-F041-970E-4294EE310222}" type="datetimeFigureOut">
              <a:rPr lang="en-US" smtClean="0"/>
              <a:t>5/17/18</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183DC041-A041-8F4B-8E27-41918442D7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3323" y="3921044"/>
            <a:ext cx="5120640" cy="1581150"/>
          </a:xfrm>
        </p:spPr>
        <p:txBody>
          <a:bodyPr>
            <a:normAutofit/>
          </a:bodyPr>
          <a:lstStyle/>
          <a:p>
            <a:r>
              <a:rPr lang="en-US" dirty="0"/>
              <a:t>David Millard </a:t>
            </a:r>
          </a:p>
          <a:p>
            <a:r>
              <a:rPr lang="en-US" i="1" dirty="0" err="1"/>
              <a:t>dem@ecs.soton.ac.uk</a:t>
            </a:r>
            <a:endParaRPr lang="en-US" i="1" dirty="0"/>
          </a:p>
          <a:p>
            <a:endParaRPr lang="en-US" dirty="0"/>
          </a:p>
          <a:p>
            <a:endParaRPr lang="en-US" dirty="0"/>
          </a:p>
        </p:txBody>
      </p:sp>
      <p:sp>
        <p:nvSpPr>
          <p:cNvPr id="2" name="Title 1"/>
          <p:cNvSpPr>
            <a:spLocks noGrp="1"/>
          </p:cNvSpPr>
          <p:nvPr>
            <p:ph type="title"/>
          </p:nvPr>
        </p:nvSpPr>
        <p:spPr>
          <a:xfrm>
            <a:off x="3739896" y="1353820"/>
            <a:ext cx="5120640" cy="2304288"/>
          </a:xfrm>
        </p:spPr>
        <p:txBody>
          <a:bodyPr>
            <a:normAutofit/>
          </a:bodyPr>
          <a:lstStyle/>
          <a:p>
            <a:r>
              <a:rPr lang="en-US" dirty="0"/>
              <a:t>TRUST: Part 2</a:t>
            </a:r>
          </a:p>
        </p:txBody>
      </p:sp>
    </p:spTree>
    <p:extLst>
      <p:ext uri="{BB962C8B-B14F-4D97-AF65-F5344CB8AC3E}">
        <p14:creationId xmlns:p14="http://schemas.microsoft.com/office/powerpoint/2010/main" val="418159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 bubbles?</a:t>
            </a:r>
          </a:p>
        </p:txBody>
      </p:sp>
      <p:sp>
        <p:nvSpPr>
          <p:cNvPr id="3" name="Content Placeholder 2"/>
          <p:cNvSpPr>
            <a:spLocks noGrp="1"/>
          </p:cNvSpPr>
          <p:nvPr>
            <p:ph sz="quarter" idx="13"/>
          </p:nvPr>
        </p:nvSpPr>
        <p:spPr>
          <a:xfrm>
            <a:off x="274321" y="1298448"/>
            <a:ext cx="2868012" cy="4780135"/>
          </a:xfrm>
        </p:spPr>
        <p:txBody>
          <a:bodyPr>
            <a:normAutofit/>
          </a:bodyPr>
          <a:lstStyle/>
          <a:p>
            <a:r>
              <a:rPr lang="en-US" sz="2000" dirty="0" err="1"/>
              <a:t>Bakshy</a:t>
            </a:r>
            <a:r>
              <a:rPr lang="en-US" sz="2000" dirty="0"/>
              <a:t> et al. 2015 study into exposure to diverse views on Facebook</a:t>
            </a:r>
          </a:p>
          <a:p>
            <a:pPr lvl="1"/>
            <a:r>
              <a:rPr lang="en-US" sz="1800" dirty="0"/>
              <a:t>10.1 million active US users with self-declared affiliation</a:t>
            </a:r>
          </a:p>
          <a:p>
            <a:pPr lvl="1"/>
            <a:r>
              <a:rPr lang="en-US" sz="1800" dirty="0"/>
              <a:t>7 million links shared over a 6 month period</a:t>
            </a:r>
          </a:p>
          <a:p>
            <a:pPr marL="0" indent="0">
              <a:buNone/>
            </a:pPr>
            <a:endParaRPr lang="en-US" sz="2000" dirty="0"/>
          </a:p>
          <a:p>
            <a:endParaRPr lang="en-US" sz="2000" dirty="0"/>
          </a:p>
          <a:p>
            <a:endParaRPr lang="en-US" sz="2000" dirty="0"/>
          </a:p>
        </p:txBody>
      </p:sp>
      <p:sp>
        <p:nvSpPr>
          <p:cNvPr id="5" name="Rectangle 4">
            <a:extLst>
              <a:ext uri="{FF2B5EF4-FFF2-40B4-BE49-F238E27FC236}">
                <a16:creationId xmlns:a16="http://schemas.microsoft.com/office/drawing/2014/main" id="{1CFC0C27-6628-EF4A-B1EA-4E79504C95E9}"/>
              </a:ext>
            </a:extLst>
          </p:cNvPr>
          <p:cNvSpPr/>
          <p:nvPr/>
        </p:nvSpPr>
        <p:spPr>
          <a:xfrm>
            <a:off x="1162592" y="6244271"/>
            <a:ext cx="7853227" cy="523220"/>
          </a:xfrm>
          <a:prstGeom prst="rect">
            <a:avLst/>
          </a:prstGeom>
        </p:spPr>
        <p:txBody>
          <a:bodyPr wrap="square">
            <a:spAutoFit/>
          </a:bodyPr>
          <a:lstStyle/>
          <a:p>
            <a:pPr algn="r"/>
            <a:r>
              <a:rPr lang="en-GB" sz="1400" dirty="0" err="1">
                <a:solidFill>
                  <a:schemeClr val="accent2"/>
                </a:solidFill>
                <a:latin typeface="Roboto Condensed"/>
              </a:rPr>
              <a:t>Eytan</a:t>
            </a:r>
            <a:r>
              <a:rPr lang="en-GB" sz="1400" dirty="0">
                <a:solidFill>
                  <a:schemeClr val="accent2"/>
                </a:solidFill>
                <a:latin typeface="Roboto Condensed"/>
              </a:rPr>
              <a:t> </a:t>
            </a:r>
            <a:r>
              <a:rPr lang="en-GB" sz="1400" dirty="0" err="1">
                <a:solidFill>
                  <a:schemeClr val="accent2"/>
                </a:solidFill>
                <a:latin typeface="Roboto Condensed"/>
              </a:rPr>
              <a:t>Bakkshy</a:t>
            </a:r>
            <a:r>
              <a:rPr lang="en-GB" sz="1400" dirty="0">
                <a:solidFill>
                  <a:schemeClr val="accent2"/>
                </a:solidFill>
                <a:latin typeface="Roboto Condensed"/>
              </a:rPr>
              <a:t>, Solomon Messing, Lada Adamic (2015). Exposure to ideologically diverse news and opinion on Facebook. Science. May 2015</a:t>
            </a:r>
          </a:p>
        </p:txBody>
      </p:sp>
      <p:sp>
        <p:nvSpPr>
          <p:cNvPr id="9" name="Right Arrow 8">
            <a:extLst>
              <a:ext uri="{FF2B5EF4-FFF2-40B4-BE49-F238E27FC236}">
                <a16:creationId xmlns:a16="http://schemas.microsoft.com/office/drawing/2014/main" id="{8734A293-EECD-FB40-9C19-BCF95F191AB3}"/>
              </a:ext>
            </a:extLst>
          </p:cNvPr>
          <p:cNvSpPr/>
          <p:nvPr/>
        </p:nvSpPr>
        <p:spPr>
          <a:xfrm rot="10800000">
            <a:off x="3317965" y="1356361"/>
            <a:ext cx="1985554" cy="907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3C3F172-BBA7-744E-8464-1B24F6AC16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4258" y="1097281"/>
            <a:ext cx="1352006" cy="1352006"/>
          </a:xfrm>
          <a:prstGeom prst="rect">
            <a:avLst/>
          </a:prstGeom>
        </p:spPr>
      </p:pic>
      <p:sp>
        <p:nvSpPr>
          <p:cNvPr id="11" name="Content Placeholder 2">
            <a:extLst>
              <a:ext uri="{FF2B5EF4-FFF2-40B4-BE49-F238E27FC236}">
                <a16:creationId xmlns:a16="http://schemas.microsoft.com/office/drawing/2014/main" id="{F2B30D45-3995-9E4B-B1B6-557853B5A90B}"/>
              </a:ext>
            </a:extLst>
          </p:cNvPr>
          <p:cNvSpPr txBox="1">
            <a:spLocks/>
          </p:cNvSpPr>
          <p:nvPr/>
        </p:nvSpPr>
        <p:spPr>
          <a:xfrm>
            <a:off x="6566264" y="1097281"/>
            <a:ext cx="1785256" cy="1352005"/>
          </a:xfrm>
          <a:prstGeom prst="rect">
            <a:avLst/>
          </a:prstGeom>
        </p:spPr>
        <p:txBody>
          <a:bodyPr vert="horz" lIns="91440" tIns="45720" rIns="91440" bIns="45720" rtlCol="0">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Font typeface="Arial" pitchFamily="34" charset="0"/>
              <a:buNone/>
            </a:pPr>
            <a:r>
              <a:rPr lang="en-US" sz="2000" dirty="0"/>
              <a:t>This is a study by Facebook</a:t>
            </a:r>
          </a:p>
          <a:p>
            <a:endParaRPr lang="en-US" sz="2000" dirty="0"/>
          </a:p>
          <a:p>
            <a:endParaRPr lang="en-US" sz="2000" dirty="0"/>
          </a:p>
        </p:txBody>
      </p:sp>
    </p:spTree>
    <p:extLst>
      <p:ext uri="{BB962C8B-B14F-4D97-AF65-F5344CB8AC3E}">
        <p14:creationId xmlns:p14="http://schemas.microsoft.com/office/powerpoint/2010/main" val="377434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 bubbles?</a:t>
            </a:r>
          </a:p>
        </p:txBody>
      </p:sp>
      <p:sp>
        <p:nvSpPr>
          <p:cNvPr id="3" name="Content Placeholder 2"/>
          <p:cNvSpPr>
            <a:spLocks noGrp="1"/>
          </p:cNvSpPr>
          <p:nvPr>
            <p:ph sz="quarter" idx="13"/>
          </p:nvPr>
        </p:nvSpPr>
        <p:spPr>
          <a:xfrm>
            <a:off x="274321" y="1298448"/>
            <a:ext cx="2868012" cy="4780135"/>
          </a:xfrm>
        </p:spPr>
        <p:txBody>
          <a:bodyPr>
            <a:normAutofit/>
          </a:bodyPr>
          <a:lstStyle/>
          <a:p>
            <a:r>
              <a:rPr lang="en-US" sz="2000" dirty="0" err="1"/>
              <a:t>Bakshy</a:t>
            </a:r>
            <a:r>
              <a:rPr lang="en-US" sz="2000" dirty="0"/>
              <a:t> et al. 2015 study into exposure to diverse views on Facebook</a:t>
            </a:r>
          </a:p>
          <a:p>
            <a:pPr lvl="1"/>
            <a:r>
              <a:rPr lang="en-US" sz="1800" dirty="0"/>
              <a:t>10.1 million active US users with self-declared affiliation</a:t>
            </a:r>
          </a:p>
          <a:p>
            <a:pPr lvl="1"/>
            <a:r>
              <a:rPr lang="en-US" sz="1800" dirty="0"/>
              <a:t>7 million links shared over a 6 month period</a:t>
            </a:r>
          </a:p>
          <a:p>
            <a:pPr marL="0" indent="0">
              <a:buNone/>
            </a:pPr>
            <a:endParaRPr lang="en-US" sz="2000" dirty="0"/>
          </a:p>
          <a:p>
            <a:endParaRPr lang="en-US" sz="2000" dirty="0"/>
          </a:p>
          <a:p>
            <a:endParaRPr lang="en-US" sz="2000" dirty="0"/>
          </a:p>
        </p:txBody>
      </p:sp>
      <p:sp>
        <p:nvSpPr>
          <p:cNvPr id="5" name="Rectangle 4">
            <a:extLst>
              <a:ext uri="{FF2B5EF4-FFF2-40B4-BE49-F238E27FC236}">
                <a16:creationId xmlns:a16="http://schemas.microsoft.com/office/drawing/2014/main" id="{1CFC0C27-6628-EF4A-B1EA-4E79504C95E9}"/>
              </a:ext>
            </a:extLst>
          </p:cNvPr>
          <p:cNvSpPr/>
          <p:nvPr/>
        </p:nvSpPr>
        <p:spPr>
          <a:xfrm>
            <a:off x="1162592" y="6244271"/>
            <a:ext cx="7853227" cy="523220"/>
          </a:xfrm>
          <a:prstGeom prst="rect">
            <a:avLst/>
          </a:prstGeom>
        </p:spPr>
        <p:txBody>
          <a:bodyPr wrap="square">
            <a:spAutoFit/>
          </a:bodyPr>
          <a:lstStyle/>
          <a:p>
            <a:pPr algn="r"/>
            <a:r>
              <a:rPr lang="en-GB" sz="1400" dirty="0" err="1">
                <a:solidFill>
                  <a:schemeClr val="accent2"/>
                </a:solidFill>
                <a:latin typeface="Roboto Condensed"/>
              </a:rPr>
              <a:t>Eytan</a:t>
            </a:r>
            <a:r>
              <a:rPr lang="en-GB" sz="1400" dirty="0">
                <a:solidFill>
                  <a:schemeClr val="accent2"/>
                </a:solidFill>
                <a:latin typeface="Roboto Condensed"/>
              </a:rPr>
              <a:t> </a:t>
            </a:r>
            <a:r>
              <a:rPr lang="en-GB" sz="1400" dirty="0" err="1">
                <a:solidFill>
                  <a:schemeClr val="accent2"/>
                </a:solidFill>
                <a:latin typeface="Roboto Condensed"/>
              </a:rPr>
              <a:t>Bakkshy</a:t>
            </a:r>
            <a:r>
              <a:rPr lang="en-GB" sz="1400" dirty="0">
                <a:solidFill>
                  <a:schemeClr val="accent2"/>
                </a:solidFill>
                <a:latin typeface="Roboto Condensed"/>
              </a:rPr>
              <a:t>, Solomon Messing, Lada Adamic (2015). Exposure to ideologically diverse news and opinion on Facebook. Science. May 2015</a:t>
            </a:r>
          </a:p>
        </p:txBody>
      </p:sp>
      <p:pic>
        <p:nvPicPr>
          <p:cNvPr id="7" name="Picture 6">
            <a:extLst>
              <a:ext uri="{FF2B5EF4-FFF2-40B4-BE49-F238E27FC236}">
                <a16:creationId xmlns:a16="http://schemas.microsoft.com/office/drawing/2014/main" id="{28CB5D61-1E26-BA47-9F25-CF5A5BB0CF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7337" y="1295401"/>
            <a:ext cx="5725443" cy="4513216"/>
          </a:xfrm>
          <a:prstGeom prst="rect">
            <a:avLst/>
          </a:prstGeom>
        </p:spPr>
      </p:pic>
    </p:spTree>
    <p:extLst>
      <p:ext uri="{BB962C8B-B14F-4D97-AF65-F5344CB8AC3E}">
        <p14:creationId xmlns:p14="http://schemas.microsoft.com/office/powerpoint/2010/main" val="146755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 bubbles?</a:t>
            </a:r>
          </a:p>
        </p:txBody>
      </p:sp>
      <p:sp>
        <p:nvSpPr>
          <p:cNvPr id="3" name="Content Placeholder 2"/>
          <p:cNvSpPr>
            <a:spLocks noGrp="1"/>
          </p:cNvSpPr>
          <p:nvPr>
            <p:ph sz="quarter" idx="13"/>
          </p:nvPr>
        </p:nvSpPr>
        <p:spPr>
          <a:xfrm>
            <a:off x="274321" y="1298448"/>
            <a:ext cx="2868012" cy="4780135"/>
          </a:xfrm>
        </p:spPr>
        <p:txBody>
          <a:bodyPr>
            <a:normAutofit/>
          </a:bodyPr>
          <a:lstStyle/>
          <a:p>
            <a:r>
              <a:rPr lang="en-US" sz="2000" dirty="0" err="1"/>
              <a:t>Bakshy</a:t>
            </a:r>
            <a:r>
              <a:rPr lang="en-US" sz="2000" dirty="0"/>
              <a:t> et al. 2015 study into exposure to diverse views on Facebook</a:t>
            </a:r>
          </a:p>
          <a:p>
            <a:pPr lvl="1"/>
            <a:r>
              <a:rPr lang="en-US" sz="1800" dirty="0"/>
              <a:t>10.1 million active US users with self-declared affiliation</a:t>
            </a:r>
          </a:p>
          <a:p>
            <a:pPr lvl="1"/>
            <a:r>
              <a:rPr lang="en-US" sz="1800" dirty="0"/>
              <a:t>7 million links shared over a 6 month period</a:t>
            </a:r>
          </a:p>
          <a:p>
            <a:pPr marL="0" indent="0">
              <a:buNone/>
            </a:pPr>
            <a:endParaRPr lang="en-US" sz="2000" dirty="0"/>
          </a:p>
          <a:p>
            <a:endParaRPr lang="en-US" sz="2000" dirty="0"/>
          </a:p>
          <a:p>
            <a:endParaRPr lang="en-US" sz="2000" dirty="0"/>
          </a:p>
        </p:txBody>
      </p:sp>
      <p:sp>
        <p:nvSpPr>
          <p:cNvPr id="5" name="Rectangle 4">
            <a:extLst>
              <a:ext uri="{FF2B5EF4-FFF2-40B4-BE49-F238E27FC236}">
                <a16:creationId xmlns:a16="http://schemas.microsoft.com/office/drawing/2014/main" id="{1CFC0C27-6628-EF4A-B1EA-4E79504C95E9}"/>
              </a:ext>
            </a:extLst>
          </p:cNvPr>
          <p:cNvSpPr/>
          <p:nvPr/>
        </p:nvSpPr>
        <p:spPr>
          <a:xfrm>
            <a:off x="1162592" y="6244271"/>
            <a:ext cx="7853227" cy="523220"/>
          </a:xfrm>
          <a:prstGeom prst="rect">
            <a:avLst/>
          </a:prstGeom>
        </p:spPr>
        <p:txBody>
          <a:bodyPr wrap="square">
            <a:spAutoFit/>
          </a:bodyPr>
          <a:lstStyle/>
          <a:p>
            <a:pPr algn="r"/>
            <a:r>
              <a:rPr lang="en-GB" sz="1400" dirty="0" err="1">
                <a:solidFill>
                  <a:schemeClr val="accent2"/>
                </a:solidFill>
                <a:latin typeface="Roboto Condensed"/>
              </a:rPr>
              <a:t>Eytan</a:t>
            </a:r>
            <a:r>
              <a:rPr lang="en-GB" sz="1400" dirty="0">
                <a:solidFill>
                  <a:schemeClr val="accent2"/>
                </a:solidFill>
                <a:latin typeface="Roboto Condensed"/>
              </a:rPr>
              <a:t> </a:t>
            </a:r>
            <a:r>
              <a:rPr lang="en-GB" sz="1400" dirty="0" err="1">
                <a:solidFill>
                  <a:schemeClr val="accent2"/>
                </a:solidFill>
                <a:latin typeface="Roboto Condensed"/>
              </a:rPr>
              <a:t>Bakkshy</a:t>
            </a:r>
            <a:r>
              <a:rPr lang="en-GB" sz="1400" dirty="0">
                <a:solidFill>
                  <a:schemeClr val="accent2"/>
                </a:solidFill>
                <a:latin typeface="Roboto Condensed"/>
              </a:rPr>
              <a:t>, Solomon Messing, Lada Adamic (2015). Exposure to ideologically diverse news and opinion on Facebook. Science. May 2015</a:t>
            </a:r>
          </a:p>
        </p:txBody>
      </p:sp>
      <p:pic>
        <p:nvPicPr>
          <p:cNvPr id="7" name="Picture 6">
            <a:extLst>
              <a:ext uri="{FF2B5EF4-FFF2-40B4-BE49-F238E27FC236}">
                <a16:creationId xmlns:a16="http://schemas.microsoft.com/office/drawing/2014/main" id="{28CB5D61-1E26-BA47-9F25-CF5A5BB0CF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7337" y="1295401"/>
            <a:ext cx="5725443" cy="4513216"/>
          </a:xfrm>
          <a:prstGeom prst="rect">
            <a:avLst/>
          </a:prstGeom>
        </p:spPr>
      </p:pic>
      <p:sp>
        <p:nvSpPr>
          <p:cNvPr id="8" name="Rectangle 7">
            <a:extLst>
              <a:ext uri="{FF2B5EF4-FFF2-40B4-BE49-F238E27FC236}">
                <a16:creationId xmlns:a16="http://schemas.microsoft.com/office/drawing/2014/main" id="{12DDA120-A58C-BF49-8445-0E4D6B0EE1BB}"/>
              </a:ext>
            </a:extLst>
          </p:cNvPr>
          <p:cNvSpPr/>
          <p:nvPr/>
        </p:nvSpPr>
        <p:spPr>
          <a:xfrm>
            <a:off x="392839" y="4608288"/>
            <a:ext cx="2677885" cy="1200329"/>
          </a:xfrm>
          <a:prstGeom prst="rect">
            <a:avLst/>
          </a:prstGeom>
          <a:solidFill>
            <a:schemeClr val="accent2">
              <a:lumMod val="75000"/>
              <a:alpha val="12000"/>
            </a:schemeClr>
          </a:solidFill>
        </p:spPr>
        <p:txBody>
          <a:bodyPr wrap="square">
            <a:spAutoFit/>
          </a:bodyPr>
          <a:lstStyle/>
          <a:p>
            <a:pPr lvl="1"/>
            <a:r>
              <a:rPr lang="en-US" sz="2400" dirty="0">
                <a:latin typeface="Quattrocento Sans" charset="0"/>
                <a:ea typeface="Quattrocento Sans" charset="0"/>
                <a:cs typeface="Quattrocento Sans" charset="0"/>
              </a:rPr>
              <a:t>Clear evidence of political homophily</a:t>
            </a:r>
          </a:p>
        </p:txBody>
      </p:sp>
      <p:cxnSp>
        <p:nvCxnSpPr>
          <p:cNvPr id="6" name="Straight Connector 5">
            <a:extLst>
              <a:ext uri="{FF2B5EF4-FFF2-40B4-BE49-F238E27FC236}">
                <a16:creationId xmlns:a16="http://schemas.microsoft.com/office/drawing/2014/main" id="{223FA5C3-0A28-5642-8A4B-D1B41A01239B}"/>
              </a:ext>
            </a:extLst>
          </p:cNvPr>
          <p:cNvCxnSpPr/>
          <p:nvPr/>
        </p:nvCxnSpPr>
        <p:spPr>
          <a:xfrm>
            <a:off x="6061166" y="1680754"/>
            <a:ext cx="1280160" cy="714103"/>
          </a:xfrm>
          <a:prstGeom prst="line">
            <a:avLst/>
          </a:prstGeom>
          <a:ln w="38100">
            <a:solidFill>
              <a:schemeClr val="accent2">
                <a:alpha val="4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6820A1B-BDE7-AF40-90B7-51139D5D0E73}"/>
              </a:ext>
            </a:extLst>
          </p:cNvPr>
          <p:cNvCxnSpPr>
            <a:cxnSpLocks/>
          </p:cNvCxnSpPr>
          <p:nvPr/>
        </p:nvCxnSpPr>
        <p:spPr>
          <a:xfrm flipH="1">
            <a:off x="5974080" y="4171406"/>
            <a:ext cx="1489166" cy="757645"/>
          </a:xfrm>
          <a:prstGeom prst="line">
            <a:avLst/>
          </a:prstGeom>
          <a:ln w="38100">
            <a:solidFill>
              <a:schemeClr val="accent2">
                <a:alpha val="4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704633-263B-2B47-9B00-EAC4067C921D}"/>
              </a:ext>
            </a:extLst>
          </p:cNvPr>
          <p:cNvCxnSpPr>
            <a:cxnSpLocks/>
          </p:cNvCxnSpPr>
          <p:nvPr/>
        </p:nvCxnSpPr>
        <p:spPr>
          <a:xfrm flipH="1">
            <a:off x="6574971" y="2908663"/>
            <a:ext cx="60961" cy="748937"/>
          </a:xfrm>
          <a:prstGeom prst="line">
            <a:avLst/>
          </a:prstGeom>
          <a:ln w="38100">
            <a:solidFill>
              <a:schemeClr val="accent2">
                <a:alpha val="43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49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 bubbles?</a:t>
            </a:r>
          </a:p>
        </p:txBody>
      </p:sp>
      <p:sp>
        <p:nvSpPr>
          <p:cNvPr id="3" name="Content Placeholder 2"/>
          <p:cNvSpPr>
            <a:spLocks noGrp="1"/>
          </p:cNvSpPr>
          <p:nvPr>
            <p:ph sz="quarter" idx="13"/>
          </p:nvPr>
        </p:nvSpPr>
        <p:spPr>
          <a:xfrm>
            <a:off x="274321" y="1298448"/>
            <a:ext cx="2868012" cy="4780135"/>
          </a:xfrm>
        </p:spPr>
        <p:txBody>
          <a:bodyPr>
            <a:normAutofit/>
          </a:bodyPr>
          <a:lstStyle/>
          <a:p>
            <a:r>
              <a:rPr lang="en-US" sz="2000" dirty="0" err="1"/>
              <a:t>Bakshy</a:t>
            </a:r>
            <a:r>
              <a:rPr lang="en-US" sz="2000" dirty="0"/>
              <a:t> et al. 2015 study into exposure to diverse views on Facebook</a:t>
            </a:r>
          </a:p>
          <a:p>
            <a:pPr lvl="1"/>
            <a:r>
              <a:rPr lang="en-US" sz="1800" dirty="0"/>
              <a:t>10.1 million active US users with self-declared affiliation</a:t>
            </a:r>
          </a:p>
          <a:p>
            <a:pPr lvl="1"/>
            <a:r>
              <a:rPr lang="en-US" sz="1800" dirty="0"/>
              <a:t>7 million links shared over a 6 month period</a:t>
            </a:r>
          </a:p>
          <a:p>
            <a:pPr marL="0" indent="0">
              <a:buNone/>
            </a:pPr>
            <a:endParaRPr lang="en-US" sz="2000" dirty="0"/>
          </a:p>
          <a:p>
            <a:endParaRPr lang="en-US" sz="2000" dirty="0"/>
          </a:p>
          <a:p>
            <a:endParaRPr lang="en-US" sz="2000" dirty="0"/>
          </a:p>
        </p:txBody>
      </p:sp>
      <p:sp>
        <p:nvSpPr>
          <p:cNvPr id="5" name="Rectangle 4">
            <a:extLst>
              <a:ext uri="{FF2B5EF4-FFF2-40B4-BE49-F238E27FC236}">
                <a16:creationId xmlns:a16="http://schemas.microsoft.com/office/drawing/2014/main" id="{1CFC0C27-6628-EF4A-B1EA-4E79504C95E9}"/>
              </a:ext>
            </a:extLst>
          </p:cNvPr>
          <p:cNvSpPr/>
          <p:nvPr/>
        </p:nvSpPr>
        <p:spPr>
          <a:xfrm>
            <a:off x="1162592" y="6244271"/>
            <a:ext cx="7853227" cy="523220"/>
          </a:xfrm>
          <a:prstGeom prst="rect">
            <a:avLst/>
          </a:prstGeom>
        </p:spPr>
        <p:txBody>
          <a:bodyPr wrap="square">
            <a:spAutoFit/>
          </a:bodyPr>
          <a:lstStyle/>
          <a:p>
            <a:pPr algn="r"/>
            <a:r>
              <a:rPr lang="en-GB" sz="1400" dirty="0" err="1">
                <a:solidFill>
                  <a:schemeClr val="accent2"/>
                </a:solidFill>
                <a:latin typeface="Roboto Condensed"/>
              </a:rPr>
              <a:t>Eytan</a:t>
            </a:r>
            <a:r>
              <a:rPr lang="en-GB" sz="1400" dirty="0">
                <a:solidFill>
                  <a:schemeClr val="accent2"/>
                </a:solidFill>
                <a:latin typeface="Roboto Condensed"/>
              </a:rPr>
              <a:t> </a:t>
            </a:r>
            <a:r>
              <a:rPr lang="en-GB" sz="1400" dirty="0" err="1">
                <a:solidFill>
                  <a:schemeClr val="accent2"/>
                </a:solidFill>
                <a:latin typeface="Roboto Condensed"/>
              </a:rPr>
              <a:t>Bakkshy</a:t>
            </a:r>
            <a:r>
              <a:rPr lang="en-GB" sz="1400" dirty="0">
                <a:solidFill>
                  <a:schemeClr val="accent2"/>
                </a:solidFill>
                <a:latin typeface="Roboto Condensed"/>
              </a:rPr>
              <a:t>, Solomon Messing, Lada Adamic (2015). Exposure to ideologically diverse news and opinion on Facebook. Science. May 2015</a:t>
            </a:r>
          </a:p>
        </p:txBody>
      </p:sp>
      <p:pic>
        <p:nvPicPr>
          <p:cNvPr id="9" name="Picture 8">
            <a:extLst>
              <a:ext uri="{FF2B5EF4-FFF2-40B4-BE49-F238E27FC236}">
                <a16:creationId xmlns:a16="http://schemas.microsoft.com/office/drawing/2014/main" id="{FD1C7D3D-0CC4-6847-9D99-BFBC83E7BD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42333" y="1295400"/>
            <a:ext cx="5843960" cy="4522571"/>
          </a:xfrm>
          <a:prstGeom prst="rect">
            <a:avLst/>
          </a:prstGeom>
        </p:spPr>
      </p:pic>
      <p:sp>
        <p:nvSpPr>
          <p:cNvPr id="10" name="Rectangle 9">
            <a:extLst>
              <a:ext uri="{FF2B5EF4-FFF2-40B4-BE49-F238E27FC236}">
                <a16:creationId xmlns:a16="http://schemas.microsoft.com/office/drawing/2014/main" id="{D7C80EAC-D4EF-504B-8038-65B1D13B8B24}"/>
              </a:ext>
            </a:extLst>
          </p:cNvPr>
          <p:cNvSpPr/>
          <p:nvPr/>
        </p:nvSpPr>
        <p:spPr>
          <a:xfrm>
            <a:off x="3361509" y="1419497"/>
            <a:ext cx="217714" cy="34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14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 bubbles?</a:t>
            </a:r>
          </a:p>
        </p:txBody>
      </p:sp>
      <p:sp>
        <p:nvSpPr>
          <p:cNvPr id="3" name="Content Placeholder 2"/>
          <p:cNvSpPr>
            <a:spLocks noGrp="1"/>
          </p:cNvSpPr>
          <p:nvPr>
            <p:ph sz="quarter" idx="13"/>
          </p:nvPr>
        </p:nvSpPr>
        <p:spPr>
          <a:xfrm>
            <a:off x="274321" y="1298448"/>
            <a:ext cx="2868012" cy="4780135"/>
          </a:xfrm>
        </p:spPr>
        <p:txBody>
          <a:bodyPr>
            <a:normAutofit/>
          </a:bodyPr>
          <a:lstStyle/>
          <a:p>
            <a:r>
              <a:rPr lang="en-US" sz="2000" dirty="0" err="1"/>
              <a:t>Bakshy</a:t>
            </a:r>
            <a:r>
              <a:rPr lang="en-US" sz="2000" dirty="0"/>
              <a:t> et al. 2015 study into exposure to diverse views on Facebook</a:t>
            </a:r>
          </a:p>
          <a:p>
            <a:pPr lvl="1"/>
            <a:r>
              <a:rPr lang="en-US" sz="1800" dirty="0"/>
              <a:t>10.1 million active US users with self-declared affiliation</a:t>
            </a:r>
          </a:p>
          <a:p>
            <a:pPr lvl="1"/>
            <a:r>
              <a:rPr lang="en-US" sz="1800" dirty="0"/>
              <a:t>7 million links shared over a 6 month period</a:t>
            </a:r>
          </a:p>
          <a:p>
            <a:pPr marL="0" indent="0">
              <a:buNone/>
            </a:pPr>
            <a:endParaRPr lang="en-US" sz="2000" dirty="0"/>
          </a:p>
          <a:p>
            <a:endParaRPr lang="en-US" sz="2000" dirty="0"/>
          </a:p>
          <a:p>
            <a:endParaRPr lang="en-US" sz="2000" dirty="0"/>
          </a:p>
        </p:txBody>
      </p:sp>
      <p:sp>
        <p:nvSpPr>
          <p:cNvPr id="5" name="Rectangle 4">
            <a:extLst>
              <a:ext uri="{FF2B5EF4-FFF2-40B4-BE49-F238E27FC236}">
                <a16:creationId xmlns:a16="http://schemas.microsoft.com/office/drawing/2014/main" id="{1CFC0C27-6628-EF4A-B1EA-4E79504C95E9}"/>
              </a:ext>
            </a:extLst>
          </p:cNvPr>
          <p:cNvSpPr/>
          <p:nvPr/>
        </p:nvSpPr>
        <p:spPr>
          <a:xfrm>
            <a:off x="1162592" y="6244271"/>
            <a:ext cx="7853227" cy="523220"/>
          </a:xfrm>
          <a:prstGeom prst="rect">
            <a:avLst/>
          </a:prstGeom>
        </p:spPr>
        <p:txBody>
          <a:bodyPr wrap="square">
            <a:spAutoFit/>
          </a:bodyPr>
          <a:lstStyle/>
          <a:p>
            <a:pPr algn="r"/>
            <a:r>
              <a:rPr lang="en-GB" sz="1400" dirty="0" err="1">
                <a:solidFill>
                  <a:schemeClr val="accent2"/>
                </a:solidFill>
                <a:latin typeface="Roboto Condensed"/>
              </a:rPr>
              <a:t>Eytan</a:t>
            </a:r>
            <a:r>
              <a:rPr lang="en-GB" sz="1400" dirty="0">
                <a:solidFill>
                  <a:schemeClr val="accent2"/>
                </a:solidFill>
                <a:latin typeface="Roboto Condensed"/>
              </a:rPr>
              <a:t> </a:t>
            </a:r>
            <a:r>
              <a:rPr lang="en-GB" sz="1400" dirty="0" err="1">
                <a:solidFill>
                  <a:schemeClr val="accent2"/>
                </a:solidFill>
                <a:latin typeface="Roboto Condensed"/>
              </a:rPr>
              <a:t>Bakkshy</a:t>
            </a:r>
            <a:r>
              <a:rPr lang="en-GB" sz="1400" dirty="0">
                <a:solidFill>
                  <a:schemeClr val="accent2"/>
                </a:solidFill>
                <a:latin typeface="Roboto Condensed"/>
              </a:rPr>
              <a:t>, Solomon Messing, Lada Adamic (2015). Exposure to ideologically diverse news and opinion on Facebook. Science. May 2015</a:t>
            </a:r>
          </a:p>
        </p:txBody>
      </p:sp>
      <p:sp>
        <p:nvSpPr>
          <p:cNvPr id="8" name="Rectangle 7">
            <a:extLst>
              <a:ext uri="{FF2B5EF4-FFF2-40B4-BE49-F238E27FC236}">
                <a16:creationId xmlns:a16="http://schemas.microsoft.com/office/drawing/2014/main" id="{12DDA120-A58C-BF49-8445-0E4D6B0EE1BB}"/>
              </a:ext>
            </a:extLst>
          </p:cNvPr>
          <p:cNvSpPr/>
          <p:nvPr/>
        </p:nvSpPr>
        <p:spPr>
          <a:xfrm>
            <a:off x="369385" y="4494532"/>
            <a:ext cx="2677885" cy="1323439"/>
          </a:xfrm>
          <a:prstGeom prst="rect">
            <a:avLst/>
          </a:prstGeom>
          <a:solidFill>
            <a:schemeClr val="accent2">
              <a:lumMod val="75000"/>
              <a:alpha val="12000"/>
            </a:schemeClr>
          </a:solidFill>
        </p:spPr>
        <p:txBody>
          <a:bodyPr wrap="square">
            <a:spAutoFit/>
          </a:bodyPr>
          <a:lstStyle/>
          <a:p>
            <a:pPr lvl="1"/>
            <a:r>
              <a:rPr lang="en-US" sz="2000" dirty="0">
                <a:latin typeface="Quattrocento Sans" charset="0"/>
                <a:ea typeface="Quattrocento Sans" charset="0"/>
                <a:cs typeface="Quattrocento Sans" charset="0"/>
              </a:rPr>
              <a:t>Clear evidence of filter bubble – but filter bubble is smallest effect</a:t>
            </a:r>
          </a:p>
        </p:txBody>
      </p:sp>
      <p:pic>
        <p:nvPicPr>
          <p:cNvPr id="9" name="Picture 8">
            <a:extLst>
              <a:ext uri="{FF2B5EF4-FFF2-40B4-BE49-F238E27FC236}">
                <a16:creationId xmlns:a16="http://schemas.microsoft.com/office/drawing/2014/main" id="{FD1C7D3D-0CC4-6847-9D99-BFBC83E7BD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42333" y="1295400"/>
            <a:ext cx="5843960" cy="4522571"/>
          </a:xfrm>
          <a:prstGeom prst="rect">
            <a:avLst/>
          </a:prstGeom>
        </p:spPr>
      </p:pic>
      <p:sp>
        <p:nvSpPr>
          <p:cNvPr id="10" name="Rectangle 9">
            <a:extLst>
              <a:ext uri="{FF2B5EF4-FFF2-40B4-BE49-F238E27FC236}">
                <a16:creationId xmlns:a16="http://schemas.microsoft.com/office/drawing/2014/main" id="{D7C80EAC-D4EF-504B-8038-65B1D13B8B24}"/>
              </a:ext>
            </a:extLst>
          </p:cNvPr>
          <p:cNvSpPr/>
          <p:nvPr/>
        </p:nvSpPr>
        <p:spPr>
          <a:xfrm>
            <a:off x="3361509" y="1419497"/>
            <a:ext cx="217714" cy="34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1754B6-B1F9-0040-882C-6597A3812175}"/>
              </a:ext>
            </a:extLst>
          </p:cNvPr>
          <p:cNvSpPr/>
          <p:nvPr/>
        </p:nvSpPr>
        <p:spPr>
          <a:xfrm>
            <a:off x="5799909" y="196892"/>
            <a:ext cx="1428205" cy="5803313"/>
          </a:xfrm>
          <a:prstGeom prst="rect">
            <a:avLst/>
          </a:prstGeom>
          <a:solidFill>
            <a:schemeClr val="accent2">
              <a:lumMod val="75000"/>
              <a:alpha val="12000"/>
            </a:schemeClr>
          </a:solidFill>
        </p:spPr>
        <p:txBody>
          <a:bodyPr wrap="square">
            <a:noAutofit/>
          </a:bodyPr>
          <a:lstStyle/>
          <a:p>
            <a:pPr lvl="1"/>
            <a:r>
              <a:rPr lang="en-US" sz="2000" dirty="0">
                <a:latin typeface="Quattrocento Sans" charset="0"/>
                <a:ea typeface="Quattrocento Sans" charset="0"/>
                <a:cs typeface="Quattrocento Sans" charset="0"/>
              </a:rPr>
              <a:t>Filter Bubble</a:t>
            </a:r>
          </a:p>
        </p:txBody>
      </p:sp>
    </p:spTree>
    <p:extLst>
      <p:ext uri="{BB962C8B-B14F-4D97-AF65-F5344CB8AC3E}">
        <p14:creationId xmlns:p14="http://schemas.microsoft.com/office/powerpoint/2010/main" val="198410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Echo Chambers?</a:t>
            </a:r>
          </a:p>
        </p:txBody>
      </p:sp>
      <p:sp>
        <p:nvSpPr>
          <p:cNvPr id="5" name="Rectangle 4">
            <a:extLst>
              <a:ext uri="{FF2B5EF4-FFF2-40B4-BE49-F238E27FC236}">
                <a16:creationId xmlns:a16="http://schemas.microsoft.com/office/drawing/2014/main" id="{68F1C5E3-A0C0-D145-892E-3B07646FFCEA}"/>
              </a:ext>
            </a:extLst>
          </p:cNvPr>
          <p:cNvSpPr/>
          <p:nvPr/>
        </p:nvSpPr>
        <p:spPr>
          <a:xfrm>
            <a:off x="1162592" y="6244271"/>
            <a:ext cx="7853227" cy="523220"/>
          </a:xfrm>
          <a:prstGeom prst="rect">
            <a:avLst/>
          </a:prstGeom>
        </p:spPr>
        <p:txBody>
          <a:bodyPr wrap="square">
            <a:spAutoFit/>
          </a:bodyPr>
          <a:lstStyle/>
          <a:p>
            <a:pPr algn="r"/>
            <a:r>
              <a:rPr lang="en-GB" sz="1400" dirty="0">
                <a:solidFill>
                  <a:schemeClr val="accent2"/>
                </a:solidFill>
                <a:latin typeface="Roboto Condensed"/>
              </a:rPr>
              <a:t>Elizabeth Dubois &amp; Grant Blank (2018) The echo chamber is overstated: the moderating effect of political interest and diverse media, Information, Communication &amp; Society, 21:5, 729-745 </a:t>
            </a:r>
          </a:p>
        </p:txBody>
      </p:sp>
      <p:pic>
        <p:nvPicPr>
          <p:cNvPr id="7" name="Picture 6">
            <a:extLst>
              <a:ext uri="{FF2B5EF4-FFF2-40B4-BE49-F238E27FC236}">
                <a16:creationId xmlns:a16="http://schemas.microsoft.com/office/drawing/2014/main" id="{CA77BC7E-5938-AC41-A860-A69F12F436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61211" y="1419498"/>
            <a:ext cx="5773784" cy="4702628"/>
          </a:xfrm>
          <a:prstGeom prst="rect">
            <a:avLst/>
          </a:prstGeom>
        </p:spPr>
      </p:pic>
      <p:sp>
        <p:nvSpPr>
          <p:cNvPr id="10" name="Content Placeholder 2">
            <a:extLst>
              <a:ext uri="{FF2B5EF4-FFF2-40B4-BE49-F238E27FC236}">
                <a16:creationId xmlns:a16="http://schemas.microsoft.com/office/drawing/2014/main" id="{5AC820E1-BCE6-614F-8FAF-BF2C91F25A8E}"/>
              </a:ext>
            </a:extLst>
          </p:cNvPr>
          <p:cNvSpPr>
            <a:spLocks noGrp="1"/>
          </p:cNvSpPr>
          <p:nvPr>
            <p:ph sz="quarter" idx="13"/>
          </p:nvPr>
        </p:nvSpPr>
        <p:spPr>
          <a:xfrm>
            <a:off x="276225" y="1417546"/>
            <a:ext cx="2799806" cy="4841966"/>
          </a:xfrm>
        </p:spPr>
        <p:txBody>
          <a:bodyPr>
            <a:normAutofit/>
          </a:bodyPr>
          <a:lstStyle/>
          <a:p>
            <a:pPr marL="0" indent="0">
              <a:buNone/>
            </a:pPr>
            <a:r>
              <a:rPr lang="en-US" sz="1800" dirty="0"/>
              <a:t>Dubois &amp; Blank (2018) a study of exposure to different opinions, based on a 2000 person UK sample.</a:t>
            </a:r>
          </a:p>
          <a:p>
            <a:pPr marL="457200" indent="-457200">
              <a:buFont typeface="+mj-lt"/>
              <a:buAutoNum type="arabicPeriod"/>
            </a:pPr>
            <a:r>
              <a:rPr lang="en-US" sz="1800" dirty="0"/>
              <a:t>Disagree</a:t>
            </a:r>
          </a:p>
          <a:p>
            <a:pPr marL="457200" indent="-457200">
              <a:buFont typeface="+mj-lt"/>
              <a:buAutoNum type="arabicPeriod"/>
            </a:pPr>
            <a:r>
              <a:rPr lang="en-US" sz="1800" dirty="0"/>
              <a:t>Different</a:t>
            </a:r>
          </a:p>
          <a:p>
            <a:pPr marL="457200" indent="-457200">
              <a:buFont typeface="+mj-lt"/>
              <a:buAutoNum type="arabicPeriod"/>
            </a:pPr>
            <a:r>
              <a:rPr lang="en-US" sz="1800" dirty="0"/>
              <a:t>Confirm</a:t>
            </a:r>
          </a:p>
          <a:p>
            <a:pPr marL="457200" indent="-457200">
              <a:buFont typeface="+mj-lt"/>
              <a:buAutoNum type="arabicPeriod"/>
            </a:pPr>
            <a:r>
              <a:rPr lang="en-US" sz="1800" dirty="0"/>
              <a:t>Offline</a:t>
            </a:r>
          </a:p>
          <a:p>
            <a:pPr marL="457200" indent="-457200">
              <a:buFont typeface="+mj-lt"/>
              <a:buAutoNum type="arabicPeriod"/>
            </a:pPr>
            <a:r>
              <a:rPr lang="en-US" sz="1800" dirty="0"/>
              <a:t>Change</a:t>
            </a:r>
          </a:p>
          <a:p>
            <a:endParaRPr lang="en-US" sz="1800" dirty="0"/>
          </a:p>
          <a:p>
            <a:endParaRPr lang="en-US" sz="1800" dirty="0"/>
          </a:p>
        </p:txBody>
      </p:sp>
    </p:spTree>
    <p:extLst>
      <p:ext uri="{BB962C8B-B14F-4D97-AF65-F5344CB8AC3E}">
        <p14:creationId xmlns:p14="http://schemas.microsoft.com/office/powerpoint/2010/main" val="3989938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Echo Chambers?</a:t>
            </a:r>
          </a:p>
        </p:txBody>
      </p:sp>
      <p:sp>
        <p:nvSpPr>
          <p:cNvPr id="3" name="Content Placeholder 2"/>
          <p:cNvSpPr>
            <a:spLocks noGrp="1"/>
          </p:cNvSpPr>
          <p:nvPr>
            <p:ph sz="quarter" idx="13"/>
          </p:nvPr>
        </p:nvSpPr>
        <p:spPr>
          <a:xfrm>
            <a:off x="276225" y="1417546"/>
            <a:ext cx="2799806" cy="4841966"/>
          </a:xfrm>
        </p:spPr>
        <p:txBody>
          <a:bodyPr>
            <a:normAutofit/>
          </a:bodyPr>
          <a:lstStyle/>
          <a:p>
            <a:pPr marL="0" indent="0">
              <a:buNone/>
            </a:pPr>
            <a:r>
              <a:rPr lang="en-US" sz="1800" dirty="0"/>
              <a:t>Dubois &amp; Blank (2018) a study of exposure to different opinions, based on a 2000 person UK sample.</a:t>
            </a:r>
          </a:p>
          <a:p>
            <a:pPr marL="457200" indent="-457200">
              <a:buFont typeface="+mj-lt"/>
              <a:buAutoNum type="arabicPeriod"/>
            </a:pPr>
            <a:r>
              <a:rPr lang="en-US" sz="1800" dirty="0"/>
              <a:t>Disagree</a:t>
            </a:r>
          </a:p>
          <a:p>
            <a:pPr marL="457200" indent="-457200">
              <a:buFont typeface="+mj-lt"/>
              <a:buAutoNum type="arabicPeriod"/>
            </a:pPr>
            <a:r>
              <a:rPr lang="en-US" sz="1800" dirty="0"/>
              <a:t>Different</a:t>
            </a:r>
          </a:p>
          <a:p>
            <a:pPr marL="457200" indent="-457200">
              <a:buFont typeface="+mj-lt"/>
              <a:buAutoNum type="arabicPeriod"/>
            </a:pPr>
            <a:r>
              <a:rPr lang="en-US" sz="1800" dirty="0"/>
              <a:t>Confirm</a:t>
            </a:r>
          </a:p>
          <a:p>
            <a:pPr marL="457200" indent="-457200">
              <a:buFont typeface="+mj-lt"/>
              <a:buAutoNum type="arabicPeriod"/>
            </a:pPr>
            <a:r>
              <a:rPr lang="en-US" sz="1800" dirty="0"/>
              <a:t>Offline</a:t>
            </a:r>
          </a:p>
          <a:p>
            <a:pPr marL="457200" indent="-457200">
              <a:buFont typeface="+mj-lt"/>
              <a:buAutoNum type="arabicPeriod"/>
            </a:pPr>
            <a:r>
              <a:rPr lang="en-US" sz="1800" dirty="0"/>
              <a:t>Change</a:t>
            </a:r>
          </a:p>
          <a:p>
            <a:endParaRPr lang="en-US" sz="1800" dirty="0"/>
          </a:p>
          <a:p>
            <a:endParaRPr lang="en-US" sz="1800" dirty="0"/>
          </a:p>
        </p:txBody>
      </p:sp>
      <p:sp>
        <p:nvSpPr>
          <p:cNvPr id="5" name="Rectangle 4">
            <a:extLst>
              <a:ext uri="{FF2B5EF4-FFF2-40B4-BE49-F238E27FC236}">
                <a16:creationId xmlns:a16="http://schemas.microsoft.com/office/drawing/2014/main" id="{68F1C5E3-A0C0-D145-892E-3B07646FFCEA}"/>
              </a:ext>
            </a:extLst>
          </p:cNvPr>
          <p:cNvSpPr/>
          <p:nvPr/>
        </p:nvSpPr>
        <p:spPr>
          <a:xfrm>
            <a:off x="1162592" y="6244271"/>
            <a:ext cx="7853227" cy="523220"/>
          </a:xfrm>
          <a:prstGeom prst="rect">
            <a:avLst/>
          </a:prstGeom>
        </p:spPr>
        <p:txBody>
          <a:bodyPr wrap="square">
            <a:spAutoFit/>
          </a:bodyPr>
          <a:lstStyle/>
          <a:p>
            <a:pPr algn="r"/>
            <a:r>
              <a:rPr lang="en-GB" sz="1400" dirty="0">
                <a:solidFill>
                  <a:schemeClr val="accent2"/>
                </a:solidFill>
                <a:latin typeface="Roboto Condensed"/>
              </a:rPr>
              <a:t>Elizabeth Dubois &amp; Grant Blank (2018) The echo chamber is overstated: the moderating effect of political interest and diverse media, Information, Communication &amp; Society, 21:5, 729-745 </a:t>
            </a:r>
          </a:p>
        </p:txBody>
      </p:sp>
      <p:pic>
        <p:nvPicPr>
          <p:cNvPr id="7" name="Picture 6">
            <a:extLst>
              <a:ext uri="{FF2B5EF4-FFF2-40B4-BE49-F238E27FC236}">
                <a16:creationId xmlns:a16="http://schemas.microsoft.com/office/drawing/2014/main" id="{CA77BC7E-5938-AC41-A860-A69F12F436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61211" y="1419498"/>
            <a:ext cx="5773784" cy="4702628"/>
          </a:xfrm>
          <a:prstGeom prst="rect">
            <a:avLst/>
          </a:prstGeom>
        </p:spPr>
      </p:pic>
      <p:sp>
        <p:nvSpPr>
          <p:cNvPr id="6" name="Rectangle 5">
            <a:extLst>
              <a:ext uri="{FF2B5EF4-FFF2-40B4-BE49-F238E27FC236}">
                <a16:creationId xmlns:a16="http://schemas.microsoft.com/office/drawing/2014/main" id="{3FC28809-DA89-D441-B340-007478D38B2F}"/>
              </a:ext>
            </a:extLst>
          </p:cNvPr>
          <p:cNvSpPr/>
          <p:nvPr/>
        </p:nvSpPr>
        <p:spPr>
          <a:xfrm>
            <a:off x="276225" y="5198796"/>
            <a:ext cx="2736941" cy="923330"/>
          </a:xfrm>
          <a:prstGeom prst="rect">
            <a:avLst/>
          </a:prstGeom>
          <a:solidFill>
            <a:schemeClr val="accent2">
              <a:lumMod val="75000"/>
              <a:alpha val="12000"/>
            </a:schemeClr>
          </a:solidFill>
        </p:spPr>
        <p:txBody>
          <a:bodyPr wrap="square">
            <a:spAutoFit/>
          </a:bodyPr>
          <a:lstStyle/>
          <a:p>
            <a:pPr lvl="1"/>
            <a:r>
              <a:rPr lang="en-US" dirty="0">
                <a:latin typeface="Quattrocento Sans" charset="0"/>
                <a:ea typeface="Quattrocento Sans" charset="0"/>
                <a:cs typeface="Quattrocento Sans" charset="0"/>
              </a:rPr>
              <a:t>Significant numbers report exposure to multiple opinions</a:t>
            </a:r>
          </a:p>
        </p:txBody>
      </p:sp>
      <p:sp>
        <p:nvSpPr>
          <p:cNvPr id="8" name="Rectangle 7">
            <a:extLst>
              <a:ext uri="{FF2B5EF4-FFF2-40B4-BE49-F238E27FC236}">
                <a16:creationId xmlns:a16="http://schemas.microsoft.com/office/drawing/2014/main" id="{FF897602-2CC5-7C48-87CE-47A6F1E9B89D}"/>
              </a:ext>
            </a:extLst>
          </p:cNvPr>
          <p:cNvSpPr/>
          <p:nvPr/>
        </p:nvSpPr>
        <p:spPr>
          <a:xfrm>
            <a:off x="4467498" y="1581556"/>
            <a:ext cx="1428205" cy="1170353"/>
          </a:xfrm>
          <a:prstGeom prst="rect">
            <a:avLst/>
          </a:prstGeom>
          <a:solidFill>
            <a:schemeClr val="accent2">
              <a:lumMod val="75000"/>
              <a:alpha val="12000"/>
            </a:schemeClr>
          </a:solidFill>
        </p:spPr>
        <p:txBody>
          <a:bodyPr wrap="square">
            <a:noAutofit/>
          </a:bodyPr>
          <a:lstStyle/>
          <a:p>
            <a:pPr lvl="1"/>
            <a:endParaRPr lang="en-US" sz="2000" dirty="0">
              <a:latin typeface="Quattrocento Sans" charset="0"/>
              <a:ea typeface="Quattrocento Sans" charset="0"/>
              <a:cs typeface="Quattrocento Sans" charset="0"/>
            </a:endParaRPr>
          </a:p>
        </p:txBody>
      </p:sp>
      <p:sp>
        <p:nvSpPr>
          <p:cNvPr id="9" name="Rectangle 8">
            <a:extLst>
              <a:ext uri="{FF2B5EF4-FFF2-40B4-BE49-F238E27FC236}">
                <a16:creationId xmlns:a16="http://schemas.microsoft.com/office/drawing/2014/main" id="{3CC355FC-C01D-8045-A12B-C30A7A86D598}"/>
              </a:ext>
            </a:extLst>
          </p:cNvPr>
          <p:cNvSpPr/>
          <p:nvPr/>
        </p:nvSpPr>
        <p:spPr>
          <a:xfrm>
            <a:off x="4467498" y="3101202"/>
            <a:ext cx="1428205" cy="1170353"/>
          </a:xfrm>
          <a:prstGeom prst="rect">
            <a:avLst/>
          </a:prstGeom>
          <a:solidFill>
            <a:schemeClr val="accent2">
              <a:lumMod val="75000"/>
              <a:alpha val="12000"/>
            </a:schemeClr>
          </a:solidFill>
        </p:spPr>
        <p:txBody>
          <a:bodyPr wrap="square">
            <a:noAutofit/>
          </a:bodyPr>
          <a:lstStyle/>
          <a:p>
            <a:pPr lvl="1"/>
            <a:endParaRPr lang="en-US" sz="2000" dirty="0">
              <a:latin typeface="Quattrocento Sans" charset="0"/>
              <a:ea typeface="Quattrocento Sans" charset="0"/>
              <a:cs typeface="Quattrocento Sans" charset="0"/>
            </a:endParaRPr>
          </a:p>
        </p:txBody>
      </p:sp>
      <p:sp>
        <p:nvSpPr>
          <p:cNvPr id="10" name="Rectangle 9">
            <a:extLst>
              <a:ext uri="{FF2B5EF4-FFF2-40B4-BE49-F238E27FC236}">
                <a16:creationId xmlns:a16="http://schemas.microsoft.com/office/drawing/2014/main" id="{1ACD9C68-4C36-9349-B3DA-F6BDE4A37F3B}"/>
              </a:ext>
            </a:extLst>
          </p:cNvPr>
          <p:cNvSpPr/>
          <p:nvPr/>
        </p:nvSpPr>
        <p:spPr>
          <a:xfrm>
            <a:off x="7201990" y="1581555"/>
            <a:ext cx="1428205" cy="1170353"/>
          </a:xfrm>
          <a:prstGeom prst="rect">
            <a:avLst/>
          </a:prstGeom>
          <a:solidFill>
            <a:schemeClr val="accent2">
              <a:lumMod val="75000"/>
              <a:alpha val="12000"/>
            </a:schemeClr>
          </a:solidFill>
        </p:spPr>
        <p:txBody>
          <a:bodyPr wrap="square">
            <a:noAutofit/>
          </a:bodyPr>
          <a:lstStyle/>
          <a:p>
            <a:pPr lvl="1"/>
            <a:endParaRPr lang="en-US" sz="2000" dirty="0">
              <a:latin typeface="Quattrocento Sans" charset="0"/>
              <a:ea typeface="Quattrocento Sans" charset="0"/>
              <a:cs typeface="Quattrocento Sans" charset="0"/>
            </a:endParaRPr>
          </a:p>
        </p:txBody>
      </p:sp>
      <p:sp>
        <p:nvSpPr>
          <p:cNvPr id="11" name="Rectangle 10">
            <a:extLst>
              <a:ext uri="{FF2B5EF4-FFF2-40B4-BE49-F238E27FC236}">
                <a16:creationId xmlns:a16="http://schemas.microsoft.com/office/drawing/2014/main" id="{945C1580-FBFF-C642-B207-1946199C9054}"/>
              </a:ext>
            </a:extLst>
          </p:cNvPr>
          <p:cNvSpPr/>
          <p:nvPr/>
        </p:nvSpPr>
        <p:spPr>
          <a:xfrm>
            <a:off x="7437120" y="3101201"/>
            <a:ext cx="1193075" cy="1170353"/>
          </a:xfrm>
          <a:prstGeom prst="rect">
            <a:avLst/>
          </a:prstGeom>
          <a:solidFill>
            <a:schemeClr val="accent2">
              <a:lumMod val="75000"/>
              <a:alpha val="12000"/>
            </a:schemeClr>
          </a:solidFill>
        </p:spPr>
        <p:txBody>
          <a:bodyPr wrap="square">
            <a:noAutofit/>
          </a:bodyPr>
          <a:lstStyle/>
          <a:p>
            <a:pPr lvl="1"/>
            <a:endParaRPr lang="en-US" sz="2000" dirty="0">
              <a:latin typeface="Quattrocento Sans" charset="0"/>
              <a:ea typeface="Quattrocento Sans" charset="0"/>
              <a:cs typeface="Quattrocento Sans" charset="0"/>
            </a:endParaRPr>
          </a:p>
        </p:txBody>
      </p:sp>
      <p:sp>
        <p:nvSpPr>
          <p:cNvPr id="12" name="Rectangle 11">
            <a:extLst>
              <a:ext uri="{FF2B5EF4-FFF2-40B4-BE49-F238E27FC236}">
                <a16:creationId xmlns:a16="http://schemas.microsoft.com/office/drawing/2014/main" id="{700C2183-7327-5640-A40E-AC89CDD588BB}"/>
              </a:ext>
            </a:extLst>
          </p:cNvPr>
          <p:cNvSpPr/>
          <p:nvPr/>
        </p:nvSpPr>
        <p:spPr>
          <a:xfrm>
            <a:off x="4467497" y="4594246"/>
            <a:ext cx="1428205" cy="1170353"/>
          </a:xfrm>
          <a:prstGeom prst="rect">
            <a:avLst/>
          </a:prstGeom>
          <a:solidFill>
            <a:schemeClr val="accent2">
              <a:lumMod val="75000"/>
              <a:alpha val="12000"/>
            </a:schemeClr>
          </a:solidFill>
        </p:spPr>
        <p:txBody>
          <a:bodyPr wrap="square">
            <a:noAutofit/>
          </a:bodyPr>
          <a:lstStyle/>
          <a:p>
            <a:pPr lvl="1"/>
            <a:endParaRPr lang="en-US" sz="2000" dirty="0">
              <a:latin typeface="Quattrocento Sans" charset="0"/>
              <a:ea typeface="Quattrocento Sans" charset="0"/>
              <a:cs typeface="Quattrocento Sans" charset="0"/>
            </a:endParaRPr>
          </a:p>
        </p:txBody>
      </p:sp>
    </p:spTree>
    <p:extLst>
      <p:ext uri="{BB962C8B-B14F-4D97-AF65-F5344CB8AC3E}">
        <p14:creationId xmlns:p14="http://schemas.microsoft.com/office/powerpoint/2010/main" val="235367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Echo Chambers?</a:t>
            </a:r>
          </a:p>
        </p:txBody>
      </p:sp>
      <p:sp>
        <p:nvSpPr>
          <p:cNvPr id="5" name="Rectangle 4">
            <a:extLst>
              <a:ext uri="{FF2B5EF4-FFF2-40B4-BE49-F238E27FC236}">
                <a16:creationId xmlns:a16="http://schemas.microsoft.com/office/drawing/2014/main" id="{68F1C5E3-A0C0-D145-892E-3B07646FFCEA}"/>
              </a:ext>
            </a:extLst>
          </p:cNvPr>
          <p:cNvSpPr/>
          <p:nvPr/>
        </p:nvSpPr>
        <p:spPr>
          <a:xfrm>
            <a:off x="1162592" y="6244271"/>
            <a:ext cx="7853227" cy="523220"/>
          </a:xfrm>
          <a:prstGeom prst="rect">
            <a:avLst/>
          </a:prstGeom>
        </p:spPr>
        <p:txBody>
          <a:bodyPr wrap="square">
            <a:spAutoFit/>
          </a:bodyPr>
          <a:lstStyle/>
          <a:p>
            <a:pPr algn="r"/>
            <a:r>
              <a:rPr lang="en-GB" sz="1400" dirty="0">
                <a:solidFill>
                  <a:schemeClr val="accent2"/>
                </a:solidFill>
                <a:latin typeface="Roboto Condensed"/>
              </a:rPr>
              <a:t>Elizabeth Dubois &amp; Grant Blank (2018) The echo chamber is overstated: the moderating effect of political interest and diverse media, Information, Communication &amp; Society, 21:5, 729-745 </a:t>
            </a:r>
          </a:p>
        </p:txBody>
      </p:sp>
      <p:pic>
        <p:nvPicPr>
          <p:cNvPr id="8" name="Picture 7">
            <a:extLst>
              <a:ext uri="{FF2B5EF4-FFF2-40B4-BE49-F238E27FC236}">
                <a16:creationId xmlns:a16="http://schemas.microsoft.com/office/drawing/2014/main" id="{90F84D31-DCAB-B344-9239-0990572C84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76031" y="1889760"/>
            <a:ext cx="5939788" cy="4213274"/>
          </a:xfrm>
          <a:prstGeom prst="rect">
            <a:avLst/>
          </a:prstGeom>
        </p:spPr>
      </p:pic>
      <p:sp>
        <p:nvSpPr>
          <p:cNvPr id="11" name="Content Placeholder 2">
            <a:extLst>
              <a:ext uri="{FF2B5EF4-FFF2-40B4-BE49-F238E27FC236}">
                <a16:creationId xmlns:a16="http://schemas.microsoft.com/office/drawing/2014/main" id="{DD138C53-3BA3-9D46-9A09-A3A5A52F32FE}"/>
              </a:ext>
            </a:extLst>
          </p:cNvPr>
          <p:cNvSpPr>
            <a:spLocks noGrp="1"/>
          </p:cNvSpPr>
          <p:nvPr>
            <p:ph sz="quarter" idx="13"/>
          </p:nvPr>
        </p:nvSpPr>
        <p:spPr>
          <a:xfrm>
            <a:off x="276225" y="1417546"/>
            <a:ext cx="2799806" cy="4841966"/>
          </a:xfrm>
        </p:spPr>
        <p:txBody>
          <a:bodyPr>
            <a:normAutofit/>
          </a:bodyPr>
          <a:lstStyle/>
          <a:p>
            <a:pPr marL="0" indent="0">
              <a:buNone/>
            </a:pPr>
            <a:r>
              <a:rPr lang="en-US" sz="1800" dirty="0"/>
              <a:t>Dubois &amp; Blank (2018) a study of exposure to different opinions, based on a 2000 person UK sample.</a:t>
            </a:r>
          </a:p>
          <a:p>
            <a:pPr marL="457200" indent="-457200">
              <a:buFont typeface="+mj-lt"/>
              <a:buAutoNum type="arabicPeriod"/>
            </a:pPr>
            <a:r>
              <a:rPr lang="en-US" sz="1800" dirty="0"/>
              <a:t>Disagree</a:t>
            </a:r>
          </a:p>
          <a:p>
            <a:pPr marL="457200" indent="-457200">
              <a:buFont typeface="+mj-lt"/>
              <a:buAutoNum type="arabicPeriod"/>
            </a:pPr>
            <a:r>
              <a:rPr lang="en-US" sz="1800" dirty="0"/>
              <a:t>Different</a:t>
            </a:r>
          </a:p>
          <a:p>
            <a:pPr marL="457200" indent="-457200">
              <a:buFont typeface="+mj-lt"/>
              <a:buAutoNum type="arabicPeriod"/>
            </a:pPr>
            <a:r>
              <a:rPr lang="en-US" sz="1800" dirty="0"/>
              <a:t>Confirm</a:t>
            </a:r>
          </a:p>
          <a:p>
            <a:pPr marL="457200" indent="-457200">
              <a:buFont typeface="+mj-lt"/>
              <a:buAutoNum type="arabicPeriod"/>
            </a:pPr>
            <a:r>
              <a:rPr lang="en-US" sz="1800" dirty="0"/>
              <a:t>Offline</a:t>
            </a:r>
          </a:p>
          <a:p>
            <a:pPr marL="457200" indent="-457200">
              <a:buFont typeface="+mj-lt"/>
              <a:buAutoNum type="arabicPeriod"/>
            </a:pPr>
            <a:r>
              <a:rPr lang="en-US" sz="1800" dirty="0"/>
              <a:t>Change</a:t>
            </a:r>
          </a:p>
          <a:p>
            <a:endParaRPr lang="en-US" sz="1800" dirty="0"/>
          </a:p>
          <a:p>
            <a:endParaRPr lang="en-US" sz="1800" dirty="0"/>
          </a:p>
        </p:txBody>
      </p:sp>
    </p:spTree>
    <p:extLst>
      <p:ext uri="{BB962C8B-B14F-4D97-AF65-F5344CB8AC3E}">
        <p14:creationId xmlns:p14="http://schemas.microsoft.com/office/powerpoint/2010/main" val="2114438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Echo Chambers?</a:t>
            </a:r>
          </a:p>
        </p:txBody>
      </p:sp>
      <p:sp>
        <p:nvSpPr>
          <p:cNvPr id="5" name="Rectangle 4">
            <a:extLst>
              <a:ext uri="{FF2B5EF4-FFF2-40B4-BE49-F238E27FC236}">
                <a16:creationId xmlns:a16="http://schemas.microsoft.com/office/drawing/2014/main" id="{68F1C5E3-A0C0-D145-892E-3B07646FFCEA}"/>
              </a:ext>
            </a:extLst>
          </p:cNvPr>
          <p:cNvSpPr/>
          <p:nvPr/>
        </p:nvSpPr>
        <p:spPr>
          <a:xfrm>
            <a:off x="1162592" y="6244271"/>
            <a:ext cx="7853227" cy="523220"/>
          </a:xfrm>
          <a:prstGeom prst="rect">
            <a:avLst/>
          </a:prstGeom>
        </p:spPr>
        <p:txBody>
          <a:bodyPr wrap="square">
            <a:spAutoFit/>
          </a:bodyPr>
          <a:lstStyle/>
          <a:p>
            <a:pPr algn="r"/>
            <a:r>
              <a:rPr lang="en-GB" sz="1400" dirty="0">
                <a:solidFill>
                  <a:schemeClr val="accent2"/>
                </a:solidFill>
                <a:latin typeface="Roboto Condensed"/>
              </a:rPr>
              <a:t>Elizabeth Dubois &amp; Grant Blank (2018) The echo chamber is overstated: the moderating effect of political interest and diverse media, Information, Communication &amp; Society, 21:5, 729-745 </a:t>
            </a:r>
          </a:p>
        </p:txBody>
      </p:sp>
      <p:pic>
        <p:nvPicPr>
          <p:cNvPr id="6" name="Picture 5">
            <a:extLst>
              <a:ext uri="{FF2B5EF4-FFF2-40B4-BE49-F238E27FC236}">
                <a16:creationId xmlns:a16="http://schemas.microsoft.com/office/drawing/2014/main" id="{32CCF14D-54CE-1243-8562-C037AA5898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76031" y="1889760"/>
            <a:ext cx="5939788" cy="4213274"/>
          </a:xfrm>
          <a:prstGeom prst="rect">
            <a:avLst/>
          </a:prstGeom>
        </p:spPr>
      </p:pic>
      <p:sp>
        <p:nvSpPr>
          <p:cNvPr id="7" name="Rectangle 6">
            <a:extLst>
              <a:ext uri="{FF2B5EF4-FFF2-40B4-BE49-F238E27FC236}">
                <a16:creationId xmlns:a16="http://schemas.microsoft.com/office/drawing/2014/main" id="{7432AF2C-15C8-5C49-AD39-5E5FDDCA695E}"/>
              </a:ext>
            </a:extLst>
          </p:cNvPr>
          <p:cNvSpPr/>
          <p:nvPr/>
        </p:nvSpPr>
        <p:spPr>
          <a:xfrm>
            <a:off x="276225" y="4902705"/>
            <a:ext cx="2606312" cy="1200329"/>
          </a:xfrm>
          <a:prstGeom prst="rect">
            <a:avLst/>
          </a:prstGeom>
          <a:solidFill>
            <a:schemeClr val="accent2">
              <a:lumMod val="75000"/>
              <a:alpha val="12000"/>
            </a:schemeClr>
          </a:solidFill>
        </p:spPr>
        <p:txBody>
          <a:bodyPr wrap="square">
            <a:spAutoFit/>
          </a:bodyPr>
          <a:lstStyle/>
          <a:p>
            <a:pPr lvl="1"/>
            <a:r>
              <a:rPr lang="en-US" dirty="0">
                <a:latin typeface="Quattrocento Sans" charset="0"/>
                <a:ea typeface="Quattrocento Sans" charset="0"/>
                <a:cs typeface="Quattrocento Sans" charset="0"/>
              </a:rPr>
              <a:t>Political Interest and Media Diversity correlate strongly with high exposure</a:t>
            </a:r>
          </a:p>
        </p:txBody>
      </p:sp>
      <p:sp>
        <p:nvSpPr>
          <p:cNvPr id="8" name="Rectangle 7">
            <a:extLst>
              <a:ext uri="{FF2B5EF4-FFF2-40B4-BE49-F238E27FC236}">
                <a16:creationId xmlns:a16="http://schemas.microsoft.com/office/drawing/2014/main" id="{9A64E27E-BEDA-5F4F-9781-53C761B7DDAA}"/>
              </a:ext>
            </a:extLst>
          </p:cNvPr>
          <p:cNvSpPr/>
          <p:nvPr/>
        </p:nvSpPr>
        <p:spPr>
          <a:xfrm>
            <a:off x="3004458" y="4601495"/>
            <a:ext cx="6139542" cy="580106"/>
          </a:xfrm>
          <a:prstGeom prst="rect">
            <a:avLst/>
          </a:prstGeom>
          <a:solidFill>
            <a:schemeClr val="accent2">
              <a:lumMod val="75000"/>
              <a:alpha val="12000"/>
            </a:schemeClr>
          </a:solidFill>
        </p:spPr>
        <p:txBody>
          <a:bodyPr wrap="square">
            <a:noAutofit/>
          </a:bodyPr>
          <a:lstStyle/>
          <a:p>
            <a:pPr lvl="1"/>
            <a:endParaRPr lang="en-US" sz="2000" dirty="0">
              <a:latin typeface="Quattrocento Sans" charset="0"/>
              <a:ea typeface="Quattrocento Sans" charset="0"/>
              <a:cs typeface="Quattrocento Sans" charset="0"/>
            </a:endParaRPr>
          </a:p>
        </p:txBody>
      </p:sp>
      <p:sp>
        <p:nvSpPr>
          <p:cNvPr id="10" name="Content Placeholder 2">
            <a:extLst>
              <a:ext uri="{FF2B5EF4-FFF2-40B4-BE49-F238E27FC236}">
                <a16:creationId xmlns:a16="http://schemas.microsoft.com/office/drawing/2014/main" id="{2670E266-2C11-EF45-892F-3BFF445F9F39}"/>
              </a:ext>
            </a:extLst>
          </p:cNvPr>
          <p:cNvSpPr>
            <a:spLocks noGrp="1"/>
          </p:cNvSpPr>
          <p:nvPr>
            <p:ph sz="quarter" idx="13"/>
          </p:nvPr>
        </p:nvSpPr>
        <p:spPr>
          <a:xfrm>
            <a:off x="276225" y="1417546"/>
            <a:ext cx="2799806" cy="4841966"/>
          </a:xfrm>
        </p:spPr>
        <p:txBody>
          <a:bodyPr>
            <a:normAutofit/>
          </a:bodyPr>
          <a:lstStyle/>
          <a:p>
            <a:pPr marL="0" indent="0">
              <a:buNone/>
            </a:pPr>
            <a:r>
              <a:rPr lang="en-US" sz="1800" dirty="0"/>
              <a:t>Dubois &amp; Blank (2018) a study of exposure to different opinions, based on a 2000 person UK sample.</a:t>
            </a:r>
          </a:p>
          <a:p>
            <a:pPr marL="457200" indent="-457200">
              <a:buFont typeface="+mj-lt"/>
              <a:buAutoNum type="arabicPeriod"/>
            </a:pPr>
            <a:r>
              <a:rPr lang="en-US" sz="1800" dirty="0"/>
              <a:t>Disagree</a:t>
            </a:r>
          </a:p>
          <a:p>
            <a:pPr marL="457200" indent="-457200">
              <a:buFont typeface="+mj-lt"/>
              <a:buAutoNum type="arabicPeriod"/>
            </a:pPr>
            <a:r>
              <a:rPr lang="en-US" sz="1800" dirty="0"/>
              <a:t>Different</a:t>
            </a:r>
          </a:p>
          <a:p>
            <a:pPr marL="457200" indent="-457200">
              <a:buFont typeface="+mj-lt"/>
              <a:buAutoNum type="arabicPeriod"/>
            </a:pPr>
            <a:r>
              <a:rPr lang="en-US" sz="1800" dirty="0"/>
              <a:t>Confirm</a:t>
            </a:r>
          </a:p>
          <a:p>
            <a:pPr marL="457200" indent="-457200">
              <a:buFont typeface="+mj-lt"/>
              <a:buAutoNum type="arabicPeriod"/>
            </a:pPr>
            <a:r>
              <a:rPr lang="en-US" sz="1800" dirty="0"/>
              <a:t>Offline</a:t>
            </a:r>
          </a:p>
          <a:p>
            <a:pPr marL="457200" indent="-457200">
              <a:buFont typeface="+mj-lt"/>
              <a:buAutoNum type="arabicPeriod"/>
            </a:pPr>
            <a:r>
              <a:rPr lang="en-US" sz="1800" dirty="0"/>
              <a:t>Change</a:t>
            </a:r>
          </a:p>
          <a:p>
            <a:endParaRPr lang="en-US" sz="1800" dirty="0"/>
          </a:p>
          <a:p>
            <a:endParaRPr lang="en-US" sz="1800" dirty="0"/>
          </a:p>
        </p:txBody>
      </p:sp>
    </p:spTree>
    <p:extLst>
      <p:ext uri="{BB962C8B-B14F-4D97-AF65-F5344CB8AC3E}">
        <p14:creationId xmlns:p14="http://schemas.microsoft.com/office/powerpoint/2010/main" val="1825575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E221-9AA5-3D47-9162-E165AE641FED}"/>
              </a:ext>
            </a:extLst>
          </p:cNvPr>
          <p:cNvSpPr>
            <a:spLocks noGrp="1"/>
          </p:cNvSpPr>
          <p:nvPr>
            <p:ph type="title"/>
          </p:nvPr>
        </p:nvSpPr>
        <p:spPr/>
        <p:txBody>
          <a:bodyPr/>
          <a:lstStyle/>
          <a:p>
            <a:r>
              <a:rPr lang="en-US" dirty="0"/>
              <a:t>Echo Chambers?</a:t>
            </a:r>
          </a:p>
        </p:txBody>
      </p:sp>
      <p:sp>
        <p:nvSpPr>
          <p:cNvPr id="3" name="Content Placeholder 2">
            <a:extLst>
              <a:ext uri="{FF2B5EF4-FFF2-40B4-BE49-F238E27FC236}">
                <a16:creationId xmlns:a16="http://schemas.microsoft.com/office/drawing/2014/main" id="{5F2FBD61-AA4A-3649-8F18-D489C6F334B9}"/>
              </a:ext>
            </a:extLst>
          </p:cNvPr>
          <p:cNvSpPr>
            <a:spLocks noGrp="1"/>
          </p:cNvSpPr>
          <p:nvPr>
            <p:ph sz="quarter" idx="13"/>
          </p:nvPr>
        </p:nvSpPr>
        <p:spPr/>
        <p:txBody>
          <a:bodyPr>
            <a:normAutofit/>
          </a:bodyPr>
          <a:lstStyle/>
          <a:p>
            <a:r>
              <a:rPr lang="en-US" sz="2000" dirty="0"/>
              <a:t>Bail et al. (2018) paid a sample of 697 Democrats and 542 Republicans to follow a political bot that counter retweeted political messages into their Twitter feeds – and measure the impact on their views</a:t>
            </a:r>
          </a:p>
          <a:p>
            <a:endParaRPr lang="en-US" sz="2000" dirty="0"/>
          </a:p>
        </p:txBody>
      </p:sp>
      <p:sp>
        <p:nvSpPr>
          <p:cNvPr id="4" name="Rectangle 3">
            <a:extLst>
              <a:ext uri="{FF2B5EF4-FFF2-40B4-BE49-F238E27FC236}">
                <a16:creationId xmlns:a16="http://schemas.microsoft.com/office/drawing/2014/main" id="{E9599745-0273-C240-A490-DB41D3C799C0}"/>
              </a:ext>
            </a:extLst>
          </p:cNvPr>
          <p:cNvSpPr/>
          <p:nvPr/>
        </p:nvSpPr>
        <p:spPr>
          <a:xfrm>
            <a:off x="1162592" y="6244271"/>
            <a:ext cx="7853227" cy="1169551"/>
          </a:xfrm>
          <a:prstGeom prst="rect">
            <a:avLst/>
          </a:prstGeom>
        </p:spPr>
        <p:txBody>
          <a:bodyPr wrap="square">
            <a:spAutoFit/>
          </a:bodyPr>
          <a:lstStyle/>
          <a:p>
            <a:pPr algn="r"/>
            <a:r>
              <a:rPr lang="en-GB" sz="1400" dirty="0">
                <a:solidFill>
                  <a:schemeClr val="accent2"/>
                </a:solidFill>
                <a:latin typeface="Roboto Condensed"/>
              </a:rPr>
              <a:t>Bail et al. (2018) Exposure to Opposing Views can Increase Political Polarization: Evidence from a Large-Scale Field Experiment on Social Media, </a:t>
            </a:r>
            <a:r>
              <a:rPr lang="en-GB" sz="1400" dirty="0" err="1">
                <a:solidFill>
                  <a:schemeClr val="accent2"/>
                </a:solidFill>
                <a:latin typeface="Roboto Condensed"/>
              </a:rPr>
              <a:t>SocARXiv</a:t>
            </a:r>
            <a:endParaRPr lang="en-GB" sz="1400" dirty="0">
              <a:solidFill>
                <a:schemeClr val="accent2"/>
              </a:solidFill>
              <a:latin typeface="Roboto Condensed"/>
            </a:endParaRPr>
          </a:p>
          <a:p>
            <a:pPr algn="r"/>
            <a:endParaRPr lang="en-GB" sz="1400" dirty="0">
              <a:solidFill>
                <a:schemeClr val="accent2"/>
              </a:solidFill>
              <a:latin typeface="Roboto Condensed"/>
            </a:endParaRPr>
          </a:p>
          <a:p>
            <a:pPr algn="r"/>
            <a:br>
              <a:rPr lang="en-GB" sz="1400" dirty="0">
                <a:solidFill>
                  <a:schemeClr val="accent2"/>
                </a:solidFill>
                <a:latin typeface="Roboto Condensed"/>
              </a:rPr>
            </a:br>
            <a:endParaRPr lang="en-GB" sz="1400" dirty="0">
              <a:solidFill>
                <a:schemeClr val="accent2"/>
              </a:solidFill>
              <a:latin typeface="Roboto Condensed"/>
            </a:endParaRPr>
          </a:p>
        </p:txBody>
      </p:sp>
      <p:pic>
        <p:nvPicPr>
          <p:cNvPr id="16" name="Picture 15">
            <a:extLst>
              <a:ext uri="{FF2B5EF4-FFF2-40B4-BE49-F238E27FC236}">
                <a16:creationId xmlns:a16="http://schemas.microsoft.com/office/drawing/2014/main" id="{140F8006-97D5-C041-9C8E-0358A0C855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8971" y="2759642"/>
            <a:ext cx="8388804" cy="3206264"/>
          </a:xfrm>
          <a:prstGeom prst="rect">
            <a:avLst/>
          </a:prstGeom>
        </p:spPr>
      </p:pic>
    </p:spTree>
    <p:extLst>
      <p:ext uri="{BB962C8B-B14F-4D97-AF65-F5344CB8AC3E}">
        <p14:creationId xmlns:p14="http://schemas.microsoft.com/office/powerpoint/2010/main" val="304954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9F12-DDB7-ED4D-9395-56F7B03326C8}"/>
              </a:ext>
            </a:extLst>
          </p:cNvPr>
          <p:cNvSpPr>
            <a:spLocks noGrp="1"/>
          </p:cNvSpPr>
          <p:nvPr>
            <p:ph type="title"/>
          </p:nvPr>
        </p:nvSpPr>
        <p:spPr>
          <a:xfrm>
            <a:off x="241391" y="2153195"/>
            <a:ext cx="8591550" cy="1066800"/>
          </a:xfrm>
        </p:spPr>
        <p:txBody>
          <a:bodyPr/>
          <a:lstStyle/>
          <a:p>
            <a:pPr algn="ctr"/>
            <a:r>
              <a:rPr lang="en-US" dirty="0"/>
              <a:t>Echo Chambers and Filter Bubbles</a:t>
            </a:r>
          </a:p>
        </p:txBody>
      </p:sp>
    </p:spTree>
    <p:extLst>
      <p:ext uri="{BB962C8B-B14F-4D97-AF65-F5344CB8AC3E}">
        <p14:creationId xmlns:p14="http://schemas.microsoft.com/office/powerpoint/2010/main" val="3623802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E221-9AA5-3D47-9162-E165AE641FED}"/>
              </a:ext>
            </a:extLst>
          </p:cNvPr>
          <p:cNvSpPr>
            <a:spLocks noGrp="1"/>
          </p:cNvSpPr>
          <p:nvPr>
            <p:ph type="title"/>
          </p:nvPr>
        </p:nvSpPr>
        <p:spPr/>
        <p:txBody>
          <a:bodyPr/>
          <a:lstStyle/>
          <a:p>
            <a:r>
              <a:rPr lang="en-US" dirty="0"/>
              <a:t>The Backfire Effect</a:t>
            </a:r>
          </a:p>
        </p:txBody>
      </p:sp>
      <p:sp>
        <p:nvSpPr>
          <p:cNvPr id="3" name="Content Placeholder 2">
            <a:extLst>
              <a:ext uri="{FF2B5EF4-FFF2-40B4-BE49-F238E27FC236}">
                <a16:creationId xmlns:a16="http://schemas.microsoft.com/office/drawing/2014/main" id="{5F2FBD61-AA4A-3649-8F18-D489C6F334B9}"/>
              </a:ext>
            </a:extLst>
          </p:cNvPr>
          <p:cNvSpPr>
            <a:spLocks noGrp="1"/>
          </p:cNvSpPr>
          <p:nvPr>
            <p:ph sz="quarter" idx="13"/>
          </p:nvPr>
        </p:nvSpPr>
        <p:spPr/>
        <p:txBody>
          <a:bodyPr/>
          <a:lstStyle/>
          <a:p>
            <a:pPr lvl="0">
              <a:buClr>
                <a:srgbClr val="61625E"/>
              </a:buClr>
            </a:pPr>
            <a:r>
              <a:rPr lang="en-US" sz="2000" dirty="0">
                <a:solidFill>
                  <a:srgbClr val="48231E"/>
                </a:solidFill>
              </a:rPr>
              <a:t>Bail et al. (2018) paid a sample of 697 Democrats and 542 Republicans to follow a political bot that counter retweeted political messages into their Twitter feeds – and measure the impact on their views</a:t>
            </a:r>
          </a:p>
          <a:p>
            <a:endParaRPr lang="en-US" dirty="0"/>
          </a:p>
        </p:txBody>
      </p:sp>
      <p:sp>
        <p:nvSpPr>
          <p:cNvPr id="4" name="Rectangle 3">
            <a:extLst>
              <a:ext uri="{FF2B5EF4-FFF2-40B4-BE49-F238E27FC236}">
                <a16:creationId xmlns:a16="http://schemas.microsoft.com/office/drawing/2014/main" id="{E9599745-0273-C240-A490-DB41D3C799C0}"/>
              </a:ext>
            </a:extLst>
          </p:cNvPr>
          <p:cNvSpPr/>
          <p:nvPr/>
        </p:nvSpPr>
        <p:spPr>
          <a:xfrm>
            <a:off x="1162592" y="6244271"/>
            <a:ext cx="7853227" cy="523220"/>
          </a:xfrm>
          <a:prstGeom prst="rect">
            <a:avLst/>
          </a:prstGeom>
        </p:spPr>
        <p:txBody>
          <a:bodyPr wrap="square">
            <a:spAutoFit/>
          </a:bodyPr>
          <a:lstStyle/>
          <a:p>
            <a:pPr algn="r"/>
            <a:r>
              <a:rPr lang="en-GB" sz="1400" dirty="0">
                <a:solidFill>
                  <a:schemeClr val="accent2"/>
                </a:solidFill>
                <a:latin typeface="Roboto Condensed"/>
              </a:rPr>
              <a:t>Bail et al. (2018) Exposure to Opposing Views can Increase Political Polarization: Evidence from a Large-Scale Field Experiment on Social Media, </a:t>
            </a:r>
            <a:r>
              <a:rPr lang="en-GB" sz="1400" dirty="0" err="1">
                <a:solidFill>
                  <a:schemeClr val="accent2"/>
                </a:solidFill>
                <a:latin typeface="Roboto Condensed"/>
              </a:rPr>
              <a:t>SocARXiv</a:t>
            </a:r>
            <a:endParaRPr lang="en-GB" sz="1400" dirty="0">
              <a:solidFill>
                <a:schemeClr val="accent2"/>
              </a:solidFill>
              <a:latin typeface="Roboto Condensed"/>
            </a:endParaRPr>
          </a:p>
        </p:txBody>
      </p:sp>
      <p:pic>
        <p:nvPicPr>
          <p:cNvPr id="6" name="Picture 5">
            <a:extLst>
              <a:ext uri="{FF2B5EF4-FFF2-40B4-BE49-F238E27FC236}">
                <a16:creationId xmlns:a16="http://schemas.microsoft.com/office/drawing/2014/main" id="{7A52CEA8-FD9D-2946-8EE0-5F5E8CFDC6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086" y="2484695"/>
            <a:ext cx="8919438" cy="3602596"/>
          </a:xfrm>
          <a:prstGeom prst="rect">
            <a:avLst/>
          </a:prstGeom>
        </p:spPr>
      </p:pic>
      <p:sp>
        <p:nvSpPr>
          <p:cNvPr id="7" name="Rectangle 6">
            <a:extLst>
              <a:ext uri="{FF2B5EF4-FFF2-40B4-BE49-F238E27FC236}">
                <a16:creationId xmlns:a16="http://schemas.microsoft.com/office/drawing/2014/main" id="{651826A6-8E15-3D4B-B533-72B27E17711C}"/>
              </a:ext>
            </a:extLst>
          </p:cNvPr>
          <p:cNvSpPr/>
          <p:nvPr/>
        </p:nvSpPr>
        <p:spPr>
          <a:xfrm>
            <a:off x="274320" y="3469567"/>
            <a:ext cx="1564852" cy="246221"/>
          </a:xfrm>
          <a:prstGeom prst="rect">
            <a:avLst/>
          </a:prstGeom>
        </p:spPr>
        <p:txBody>
          <a:bodyPr wrap="square">
            <a:spAutoFit/>
          </a:bodyPr>
          <a:lstStyle/>
          <a:p>
            <a:r>
              <a:rPr lang="en-GB" sz="1000" dirty="0">
                <a:solidFill>
                  <a:schemeClr val="accent3">
                    <a:lumMod val="60000"/>
                    <a:lumOff val="40000"/>
                  </a:schemeClr>
                </a:solidFill>
                <a:latin typeface="NimbusRomNo9L"/>
              </a:rPr>
              <a:t>(</a:t>
            </a:r>
            <a:r>
              <a:rPr lang="en-GB" sz="1000" dirty="0">
                <a:solidFill>
                  <a:schemeClr val="accent3">
                    <a:lumMod val="60000"/>
                    <a:lumOff val="40000"/>
                  </a:schemeClr>
                </a:solidFill>
                <a:latin typeface="CMMI12"/>
              </a:rPr>
              <a:t>ITT</a:t>
            </a:r>
            <a:r>
              <a:rPr lang="en-GB" sz="1000" dirty="0">
                <a:solidFill>
                  <a:schemeClr val="accent3">
                    <a:lumMod val="60000"/>
                    <a:lumOff val="40000"/>
                  </a:schemeClr>
                </a:solidFill>
                <a:latin typeface="NimbusRomNo9L"/>
              </a:rPr>
              <a:t>= -.02, </a:t>
            </a:r>
            <a:r>
              <a:rPr lang="en-GB" sz="1000" dirty="0">
                <a:solidFill>
                  <a:schemeClr val="accent3">
                    <a:lumMod val="60000"/>
                    <a:lumOff val="40000"/>
                  </a:schemeClr>
                </a:solidFill>
                <a:latin typeface="CMMI12"/>
              </a:rPr>
              <a:t>t</a:t>
            </a:r>
            <a:r>
              <a:rPr lang="en-GB" sz="1000" dirty="0">
                <a:solidFill>
                  <a:schemeClr val="accent3">
                    <a:lumMod val="60000"/>
                    <a:lumOff val="40000"/>
                  </a:schemeClr>
                </a:solidFill>
                <a:latin typeface="NimbusRomNo9L"/>
              </a:rPr>
              <a:t>= -.76, </a:t>
            </a:r>
            <a:r>
              <a:rPr lang="en-GB" sz="1000" dirty="0">
                <a:solidFill>
                  <a:schemeClr val="accent3">
                    <a:lumMod val="60000"/>
                    <a:lumOff val="40000"/>
                  </a:schemeClr>
                </a:solidFill>
                <a:latin typeface="CMMI12"/>
              </a:rPr>
              <a:t>p</a:t>
            </a:r>
            <a:r>
              <a:rPr lang="en-GB" sz="1000" dirty="0">
                <a:solidFill>
                  <a:schemeClr val="accent3">
                    <a:lumMod val="60000"/>
                    <a:lumOff val="40000"/>
                  </a:schemeClr>
                </a:solidFill>
                <a:latin typeface="NimbusRomNo9L"/>
              </a:rPr>
              <a:t>=.48) </a:t>
            </a:r>
            <a:endParaRPr lang="en-GB" sz="1000" dirty="0">
              <a:solidFill>
                <a:schemeClr val="accent3">
                  <a:lumMod val="60000"/>
                  <a:lumOff val="40000"/>
                </a:schemeClr>
              </a:solidFill>
            </a:endParaRPr>
          </a:p>
        </p:txBody>
      </p:sp>
      <p:sp>
        <p:nvSpPr>
          <p:cNvPr id="8" name="Rectangle 7">
            <a:extLst>
              <a:ext uri="{FF2B5EF4-FFF2-40B4-BE49-F238E27FC236}">
                <a16:creationId xmlns:a16="http://schemas.microsoft.com/office/drawing/2014/main" id="{F9C8096A-9564-2F40-B618-7303F22B6ED4}"/>
              </a:ext>
            </a:extLst>
          </p:cNvPr>
          <p:cNvSpPr/>
          <p:nvPr/>
        </p:nvSpPr>
        <p:spPr>
          <a:xfrm>
            <a:off x="4688320" y="3470438"/>
            <a:ext cx="1558440" cy="253916"/>
          </a:xfrm>
          <a:prstGeom prst="rect">
            <a:avLst/>
          </a:prstGeom>
        </p:spPr>
        <p:txBody>
          <a:bodyPr wrap="none">
            <a:spAutoFit/>
          </a:bodyPr>
          <a:lstStyle/>
          <a:p>
            <a:r>
              <a:rPr lang="en-GB" sz="1050" dirty="0">
                <a:solidFill>
                  <a:schemeClr val="accent3">
                    <a:lumMod val="75000"/>
                  </a:schemeClr>
                </a:solidFill>
                <a:latin typeface="NimbusRomNo9L"/>
              </a:rPr>
              <a:t>(</a:t>
            </a:r>
            <a:r>
              <a:rPr lang="en-GB" sz="1050" dirty="0">
                <a:solidFill>
                  <a:schemeClr val="accent3">
                    <a:lumMod val="75000"/>
                  </a:schemeClr>
                </a:solidFill>
                <a:latin typeface="CMMI12"/>
              </a:rPr>
              <a:t>ITT</a:t>
            </a:r>
            <a:r>
              <a:rPr lang="en-GB" sz="1050" dirty="0">
                <a:solidFill>
                  <a:schemeClr val="accent3">
                    <a:lumMod val="75000"/>
                  </a:schemeClr>
                </a:solidFill>
                <a:latin typeface="NimbusRomNo9L"/>
              </a:rPr>
              <a:t>=.12, </a:t>
            </a:r>
            <a:r>
              <a:rPr lang="en-GB" sz="1050" dirty="0">
                <a:solidFill>
                  <a:schemeClr val="accent3">
                    <a:lumMod val="75000"/>
                  </a:schemeClr>
                </a:solidFill>
                <a:latin typeface="CMMI12"/>
              </a:rPr>
              <a:t>t</a:t>
            </a:r>
            <a:r>
              <a:rPr lang="en-GB" sz="1050" dirty="0">
                <a:solidFill>
                  <a:schemeClr val="accent3">
                    <a:lumMod val="75000"/>
                  </a:schemeClr>
                </a:solidFill>
                <a:latin typeface="NimbusRomNo9L"/>
              </a:rPr>
              <a:t>=2.68, </a:t>
            </a:r>
            <a:r>
              <a:rPr lang="en-GB" sz="1050" b="1" dirty="0">
                <a:solidFill>
                  <a:schemeClr val="accent3">
                    <a:lumMod val="75000"/>
                  </a:schemeClr>
                </a:solidFill>
                <a:latin typeface="CMMI12"/>
              </a:rPr>
              <a:t>p</a:t>
            </a:r>
            <a:r>
              <a:rPr lang="en-GB" sz="1050" b="1" dirty="0">
                <a:solidFill>
                  <a:schemeClr val="accent3">
                    <a:lumMod val="75000"/>
                  </a:schemeClr>
                </a:solidFill>
                <a:latin typeface="NimbusRomNo9L"/>
              </a:rPr>
              <a:t>=.007</a:t>
            </a:r>
            <a:r>
              <a:rPr lang="en-GB" sz="1050" dirty="0">
                <a:solidFill>
                  <a:schemeClr val="accent3">
                    <a:lumMod val="75000"/>
                  </a:schemeClr>
                </a:solidFill>
                <a:latin typeface="NimbusRomNo9L"/>
              </a:rPr>
              <a:t>) </a:t>
            </a:r>
            <a:endParaRPr lang="en-GB" sz="1050" dirty="0">
              <a:solidFill>
                <a:schemeClr val="accent3">
                  <a:lumMod val="75000"/>
                </a:schemeClr>
              </a:solidFill>
            </a:endParaRPr>
          </a:p>
        </p:txBody>
      </p:sp>
      <p:sp>
        <p:nvSpPr>
          <p:cNvPr id="9" name="Rectangle 8">
            <a:extLst>
              <a:ext uri="{FF2B5EF4-FFF2-40B4-BE49-F238E27FC236}">
                <a16:creationId xmlns:a16="http://schemas.microsoft.com/office/drawing/2014/main" id="{D5A48731-9FCE-684C-A018-C1F20200487B}"/>
              </a:ext>
            </a:extLst>
          </p:cNvPr>
          <p:cNvSpPr/>
          <p:nvPr/>
        </p:nvSpPr>
        <p:spPr>
          <a:xfrm>
            <a:off x="243863" y="3943408"/>
            <a:ext cx="1757212" cy="246221"/>
          </a:xfrm>
          <a:prstGeom prst="rect">
            <a:avLst/>
          </a:prstGeom>
        </p:spPr>
        <p:txBody>
          <a:bodyPr wrap="square">
            <a:spAutoFit/>
          </a:bodyPr>
          <a:lstStyle/>
          <a:p>
            <a:r>
              <a:rPr lang="en-GB" sz="1000" dirty="0">
                <a:solidFill>
                  <a:schemeClr val="accent3">
                    <a:lumMod val="60000"/>
                    <a:lumOff val="40000"/>
                  </a:schemeClr>
                </a:solidFill>
                <a:latin typeface="NimbusRomNo9L"/>
              </a:rPr>
              <a:t>(</a:t>
            </a:r>
            <a:r>
              <a:rPr lang="en-GB" sz="1000" dirty="0">
                <a:solidFill>
                  <a:schemeClr val="accent3">
                    <a:lumMod val="60000"/>
                    <a:lumOff val="40000"/>
                  </a:schemeClr>
                </a:solidFill>
                <a:latin typeface="CMMI12"/>
              </a:rPr>
              <a:t>CACE</a:t>
            </a:r>
            <a:r>
              <a:rPr lang="en-GB" sz="1000" dirty="0">
                <a:solidFill>
                  <a:schemeClr val="accent3">
                    <a:lumMod val="60000"/>
                    <a:lumOff val="40000"/>
                  </a:schemeClr>
                </a:solidFill>
                <a:latin typeface="NimbusRomNo9L"/>
              </a:rPr>
              <a:t>= -.04, </a:t>
            </a:r>
            <a:r>
              <a:rPr lang="en-GB" sz="1000" dirty="0">
                <a:solidFill>
                  <a:schemeClr val="accent3">
                    <a:lumMod val="60000"/>
                    <a:lumOff val="40000"/>
                  </a:schemeClr>
                </a:solidFill>
                <a:latin typeface="CMMI12"/>
              </a:rPr>
              <a:t>t</a:t>
            </a:r>
            <a:r>
              <a:rPr lang="en-GB" sz="1000" dirty="0">
                <a:solidFill>
                  <a:schemeClr val="accent3">
                    <a:lumMod val="60000"/>
                    <a:lumOff val="40000"/>
                  </a:schemeClr>
                </a:solidFill>
                <a:latin typeface="NimbusRomNo9L"/>
              </a:rPr>
              <a:t>= -1.07, </a:t>
            </a:r>
            <a:r>
              <a:rPr lang="en-GB" sz="1000" dirty="0">
                <a:solidFill>
                  <a:schemeClr val="accent3">
                    <a:lumMod val="60000"/>
                    <a:lumOff val="40000"/>
                  </a:schemeClr>
                </a:solidFill>
                <a:latin typeface="CMMI12"/>
              </a:rPr>
              <a:t>p</a:t>
            </a:r>
            <a:r>
              <a:rPr lang="en-GB" sz="1000" dirty="0">
                <a:solidFill>
                  <a:schemeClr val="accent3">
                    <a:lumMod val="60000"/>
                    <a:lumOff val="40000"/>
                  </a:schemeClr>
                </a:solidFill>
                <a:latin typeface="NimbusRomNo9L"/>
              </a:rPr>
              <a:t>=.28) </a:t>
            </a:r>
            <a:endParaRPr lang="en-GB" sz="1000" dirty="0">
              <a:solidFill>
                <a:schemeClr val="accent3">
                  <a:lumMod val="60000"/>
                  <a:lumOff val="40000"/>
                </a:schemeClr>
              </a:solidFill>
            </a:endParaRPr>
          </a:p>
        </p:txBody>
      </p:sp>
      <p:sp>
        <p:nvSpPr>
          <p:cNvPr id="10" name="Rectangle 9">
            <a:extLst>
              <a:ext uri="{FF2B5EF4-FFF2-40B4-BE49-F238E27FC236}">
                <a16:creationId xmlns:a16="http://schemas.microsoft.com/office/drawing/2014/main" id="{F67F41AD-951F-294F-A547-9BEFF2ACB049}"/>
              </a:ext>
            </a:extLst>
          </p:cNvPr>
          <p:cNvSpPr/>
          <p:nvPr/>
        </p:nvSpPr>
        <p:spPr>
          <a:xfrm>
            <a:off x="4663371" y="3915362"/>
            <a:ext cx="1643399" cy="253916"/>
          </a:xfrm>
          <a:prstGeom prst="rect">
            <a:avLst/>
          </a:prstGeom>
        </p:spPr>
        <p:txBody>
          <a:bodyPr wrap="none">
            <a:spAutoFit/>
          </a:bodyPr>
          <a:lstStyle/>
          <a:p>
            <a:r>
              <a:rPr lang="en-GB" sz="1050" dirty="0">
                <a:solidFill>
                  <a:schemeClr val="accent3">
                    <a:lumMod val="75000"/>
                  </a:schemeClr>
                </a:solidFill>
                <a:latin typeface="NimbusRomNo9L"/>
              </a:rPr>
              <a:t>(</a:t>
            </a:r>
            <a:r>
              <a:rPr lang="en-GB" sz="1050" dirty="0">
                <a:solidFill>
                  <a:schemeClr val="accent3">
                    <a:lumMod val="75000"/>
                  </a:schemeClr>
                </a:solidFill>
                <a:latin typeface="CMMI12"/>
              </a:rPr>
              <a:t>CACE</a:t>
            </a:r>
            <a:r>
              <a:rPr lang="en-GB" sz="1050" dirty="0">
                <a:solidFill>
                  <a:schemeClr val="accent3">
                    <a:lumMod val="75000"/>
                  </a:schemeClr>
                </a:solidFill>
                <a:latin typeface="NimbusRomNo9L"/>
              </a:rPr>
              <a:t>=.19, </a:t>
            </a:r>
            <a:r>
              <a:rPr lang="en-GB" sz="1050" dirty="0">
                <a:solidFill>
                  <a:schemeClr val="accent3">
                    <a:lumMod val="75000"/>
                  </a:schemeClr>
                </a:solidFill>
                <a:latin typeface="CMMI12"/>
              </a:rPr>
              <a:t>t</a:t>
            </a:r>
            <a:r>
              <a:rPr lang="en-GB" sz="1050" dirty="0">
                <a:solidFill>
                  <a:schemeClr val="accent3">
                    <a:lumMod val="75000"/>
                  </a:schemeClr>
                </a:solidFill>
                <a:latin typeface="NimbusRomNo9L"/>
              </a:rPr>
              <a:t>=5.6, </a:t>
            </a:r>
            <a:r>
              <a:rPr lang="en-GB" sz="1050" b="1" dirty="0">
                <a:solidFill>
                  <a:schemeClr val="accent3">
                    <a:lumMod val="75000"/>
                  </a:schemeClr>
                </a:solidFill>
                <a:latin typeface="CMMI12"/>
              </a:rPr>
              <a:t>p &lt;</a:t>
            </a:r>
            <a:r>
              <a:rPr lang="en-GB" sz="1050" b="1" dirty="0">
                <a:solidFill>
                  <a:schemeClr val="accent3">
                    <a:lumMod val="75000"/>
                  </a:schemeClr>
                </a:solidFill>
                <a:latin typeface="NimbusRomNo9L"/>
              </a:rPr>
              <a:t>.001</a:t>
            </a:r>
            <a:r>
              <a:rPr lang="en-GB" sz="1050" dirty="0">
                <a:solidFill>
                  <a:schemeClr val="accent3">
                    <a:lumMod val="75000"/>
                  </a:schemeClr>
                </a:solidFill>
                <a:latin typeface="NimbusRomNo9L"/>
              </a:rPr>
              <a:t>) </a:t>
            </a:r>
            <a:endParaRPr lang="en-GB" sz="1050" dirty="0">
              <a:solidFill>
                <a:schemeClr val="accent3">
                  <a:lumMod val="75000"/>
                </a:schemeClr>
              </a:solidFill>
            </a:endParaRPr>
          </a:p>
        </p:txBody>
      </p:sp>
      <p:sp>
        <p:nvSpPr>
          <p:cNvPr id="11" name="Rectangle 10">
            <a:extLst>
              <a:ext uri="{FF2B5EF4-FFF2-40B4-BE49-F238E27FC236}">
                <a16:creationId xmlns:a16="http://schemas.microsoft.com/office/drawing/2014/main" id="{06C587E6-9C2B-D142-AA62-2D8937AAC033}"/>
              </a:ext>
            </a:extLst>
          </p:cNvPr>
          <p:cNvSpPr/>
          <p:nvPr/>
        </p:nvSpPr>
        <p:spPr>
          <a:xfrm>
            <a:off x="243863" y="4436764"/>
            <a:ext cx="1726755" cy="246221"/>
          </a:xfrm>
          <a:prstGeom prst="rect">
            <a:avLst/>
          </a:prstGeom>
        </p:spPr>
        <p:txBody>
          <a:bodyPr wrap="square">
            <a:spAutoFit/>
          </a:bodyPr>
          <a:lstStyle/>
          <a:p>
            <a:r>
              <a:rPr lang="en-GB" sz="1000" dirty="0">
                <a:solidFill>
                  <a:schemeClr val="accent3">
                    <a:lumMod val="60000"/>
                    <a:lumOff val="40000"/>
                  </a:schemeClr>
                </a:solidFill>
                <a:latin typeface="NimbusRomNo9L"/>
              </a:rPr>
              <a:t>(</a:t>
            </a:r>
            <a:r>
              <a:rPr lang="en-GB" sz="1000" dirty="0">
                <a:solidFill>
                  <a:schemeClr val="accent3">
                    <a:lumMod val="60000"/>
                    <a:lumOff val="40000"/>
                  </a:schemeClr>
                </a:solidFill>
                <a:latin typeface="CMMI12"/>
              </a:rPr>
              <a:t>CACE</a:t>
            </a:r>
            <a:r>
              <a:rPr lang="en-GB" sz="1000" dirty="0">
                <a:solidFill>
                  <a:schemeClr val="accent3">
                    <a:lumMod val="60000"/>
                    <a:lumOff val="40000"/>
                  </a:schemeClr>
                </a:solidFill>
                <a:latin typeface="NimbusRomNo9L"/>
              </a:rPr>
              <a:t>=-.05, </a:t>
            </a:r>
            <a:r>
              <a:rPr lang="en-GB" sz="1000" dirty="0">
                <a:solidFill>
                  <a:schemeClr val="accent3">
                    <a:lumMod val="60000"/>
                    <a:lumOff val="40000"/>
                  </a:schemeClr>
                </a:solidFill>
                <a:latin typeface="CMMI12"/>
              </a:rPr>
              <a:t>t</a:t>
            </a:r>
            <a:r>
              <a:rPr lang="en-GB" sz="1000" dirty="0">
                <a:solidFill>
                  <a:schemeClr val="accent3">
                    <a:lumMod val="60000"/>
                    <a:lumOff val="40000"/>
                  </a:schemeClr>
                </a:solidFill>
                <a:latin typeface="NimbusRomNo9L"/>
              </a:rPr>
              <a:t>= -1.05, </a:t>
            </a:r>
            <a:r>
              <a:rPr lang="en-GB" sz="1000" dirty="0">
                <a:solidFill>
                  <a:schemeClr val="accent3">
                    <a:lumMod val="60000"/>
                    <a:lumOff val="40000"/>
                  </a:schemeClr>
                </a:solidFill>
                <a:latin typeface="CMMI12"/>
              </a:rPr>
              <a:t>p</a:t>
            </a:r>
            <a:r>
              <a:rPr lang="en-GB" sz="1000" dirty="0">
                <a:solidFill>
                  <a:schemeClr val="accent3">
                    <a:lumMod val="60000"/>
                    <a:lumOff val="40000"/>
                  </a:schemeClr>
                </a:solidFill>
                <a:latin typeface="NimbusRomNo9L"/>
              </a:rPr>
              <a:t>=.29) </a:t>
            </a:r>
            <a:endParaRPr lang="en-GB" sz="1000" dirty="0">
              <a:solidFill>
                <a:schemeClr val="accent3">
                  <a:lumMod val="60000"/>
                  <a:lumOff val="40000"/>
                </a:schemeClr>
              </a:solidFill>
            </a:endParaRPr>
          </a:p>
        </p:txBody>
      </p:sp>
      <p:sp>
        <p:nvSpPr>
          <p:cNvPr id="12" name="Rectangle 11">
            <a:extLst>
              <a:ext uri="{FF2B5EF4-FFF2-40B4-BE49-F238E27FC236}">
                <a16:creationId xmlns:a16="http://schemas.microsoft.com/office/drawing/2014/main" id="{16B53A20-7B9F-694B-A62B-E574FF3EF198}"/>
              </a:ext>
            </a:extLst>
          </p:cNvPr>
          <p:cNvSpPr/>
          <p:nvPr/>
        </p:nvSpPr>
        <p:spPr>
          <a:xfrm>
            <a:off x="4663371" y="4417805"/>
            <a:ext cx="1712328" cy="253916"/>
          </a:xfrm>
          <a:prstGeom prst="rect">
            <a:avLst/>
          </a:prstGeom>
        </p:spPr>
        <p:txBody>
          <a:bodyPr wrap="none">
            <a:spAutoFit/>
          </a:bodyPr>
          <a:lstStyle/>
          <a:p>
            <a:r>
              <a:rPr lang="en-GB" sz="1050" dirty="0">
                <a:solidFill>
                  <a:schemeClr val="accent3">
                    <a:lumMod val="75000"/>
                  </a:schemeClr>
                </a:solidFill>
                <a:latin typeface="NimbusRomNo9L"/>
              </a:rPr>
              <a:t>(</a:t>
            </a:r>
            <a:r>
              <a:rPr lang="en-GB" sz="1050" dirty="0">
                <a:solidFill>
                  <a:schemeClr val="accent3">
                    <a:lumMod val="75000"/>
                  </a:schemeClr>
                </a:solidFill>
                <a:latin typeface="CMMI12"/>
              </a:rPr>
              <a:t>CACE</a:t>
            </a:r>
            <a:r>
              <a:rPr lang="en-GB" sz="1050" dirty="0">
                <a:solidFill>
                  <a:schemeClr val="accent3">
                    <a:lumMod val="75000"/>
                  </a:schemeClr>
                </a:solidFill>
                <a:latin typeface="NimbusRomNo9L"/>
              </a:rPr>
              <a:t>=.31, </a:t>
            </a:r>
            <a:r>
              <a:rPr lang="en-GB" sz="1050" dirty="0">
                <a:solidFill>
                  <a:schemeClr val="accent3">
                    <a:lumMod val="75000"/>
                  </a:schemeClr>
                </a:solidFill>
                <a:latin typeface="CMMI12"/>
              </a:rPr>
              <a:t>t</a:t>
            </a:r>
            <a:r>
              <a:rPr lang="en-GB" sz="1050" dirty="0">
                <a:solidFill>
                  <a:schemeClr val="accent3">
                    <a:lumMod val="75000"/>
                  </a:schemeClr>
                </a:solidFill>
                <a:latin typeface="NimbusRomNo9L"/>
              </a:rPr>
              <a:t>=6.30, </a:t>
            </a:r>
            <a:r>
              <a:rPr lang="en-GB" sz="1050" b="1" dirty="0">
                <a:solidFill>
                  <a:schemeClr val="accent3">
                    <a:lumMod val="75000"/>
                  </a:schemeClr>
                </a:solidFill>
                <a:latin typeface="CMMI12"/>
              </a:rPr>
              <a:t>p &lt;</a:t>
            </a:r>
            <a:r>
              <a:rPr lang="en-GB" sz="1050" b="1" dirty="0">
                <a:solidFill>
                  <a:schemeClr val="accent3">
                    <a:lumMod val="75000"/>
                  </a:schemeClr>
                </a:solidFill>
                <a:latin typeface="NimbusRomNo9L"/>
              </a:rPr>
              <a:t>.001</a:t>
            </a:r>
            <a:r>
              <a:rPr lang="en-GB" sz="1050" dirty="0">
                <a:solidFill>
                  <a:schemeClr val="accent3">
                    <a:lumMod val="75000"/>
                  </a:schemeClr>
                </a:solidFill>
                <a:latin typeface="NimbusRomNo9L"/>
              </a:rPr>
              <a:t>) </a:t>
            </a:r>
            <a:endParaRPr lang="en-GB" sz="1050" dirty="0">
              <a:solidFill>
                <a:schemeClr val="accent3">
                  <a:lumMod val="75000"/>
                </a:schemeClr>
              </a:solidFill>
            </a:endParaRPr>
          </a:p>
        </p:txBody>
      </p:sp>
      <p:sp>
        <p:nvSpPr>
          <p:cNvPr id="13" name="Rectangle 12">
            <a:extLst>
              <a:ext uri="{FF2B5EF4-FFF2-40B4-BE49-F238E27FC236}">
                <a16:creationId xmlns:a16="http://schemas.microsoft.com/office/drawing/2014/main" id="{E9C02AB8-9B23-F14A-93C3-725D78DAF3D8}"/>
              </a:ext>
            </a:extLst>
          </p:cNvPr>
          <p:cNvSpPr/>
          <p:nvPr/>
        </p:nvSpPr>
        <p:spPr>
          <a:xfrm>
            <a:off x="243862" y="4902035"/>
            <a:ext cx="1726755" cy="246221"/>
          </a:xfrm>
          <a:prstGeom prst="rect">
            <a:avLst/>
          </a:prstGeom>
        </p:spPr>
        <p:txBody>
          <a:bodyPr wrap="square">
            <a:spAutoFit/>
          </a:bodyPr>
          <a:lstStyle/>
          <a:p>
            <a:r>
              <a:rPr lang="en-GB" sz="1000" dirty="0">
                <a:solidFill>
                  <a:schemeClr val="accent3">
                    <a:lumMod val="60000"/>
                    <a:lumOff val="40000"/>
                  </a:schemeClr>
                </a:solidFill>
                <a:latin typeface="NimbusRomNo9L"/>
              </a:rPr>
              <a:t>(</a:t>
            </a:r>
            <a:r>
              <a:rPr lang="en-GB" sz="1000" dirty="0">
                <a:solidFill>
                  <a:schemeClr val="accent3">
                    <a:lumMod val="60000"/>
                    <a:lumOff val="40000"/>
                  </a:schemeClr>
                </a:solidFill>
                <a:latin typeface="CMMI12"/>
              </a:rPr>
              <a:t>CACE</a:t>
            </a:r>
            <a:r>
              <a:rPr lang="en-GB" sz="1000" dirty="0">
                <a:solidFill>
                  <a:schemeClr val="accent3">
                    <a:lumMod val="60000"/>
                    <a:lumOff val="40000"/>
                  </a:schemeClr>
                </a:solidFill>
                <a:latin typeface="NimbusRomNo9L"/>
              </a:rPr>
              <a:t>=-.14, </a:t>
            </a:r>
            <a:r>
              <a:rPr lang="en-GB" sz="1000" dirty="0">
                <a:solidFill>
                  <a:schemeClr val="accent3">
                    <a:lumMod val="60000"/>
                    <a:lumOff val="40000"/>
                  </a:schemeClr>
                </a:solidFill>
                <a:latin typeface="CMMI12"/>
              </a:rPr>
              <a:t>t</a:t>
            </a:r>
            <a:r>
              <a:rPr lang="en-GB" sz="1000" dirty="0">
                <a:solidFill>
                  <a:schemeClr val="accent3">
                    <a:lumMod val="60000"/>
                    <a:lumOff val="40000"/>
                  </a:schemeClr>
                </a:solidFill>
                <a:latin typeface="NimbusRomNo9L"/>
              </a:rPr>
              <a:t>= -1.05, </a:t>
            </a:r>
            <a:r>
              <a:rPr lang="en-GB" sz="1000" dirty="0">
                <a:solidFill>
                  <a:schemeClr val="accent3">
                    <a:lumMod val="60000"/>
                    <a:lumOff val="40000"/>
                  </a:schemeClr>
                </a:solidFill>
                <a:latin typeface="CMMI12"/>
              </a:rPr>
              <a:t>p</a:t>
            </a:r>
            <a:r>
              <a:rPr lang="en-GB" sz="1000" dirty="0">
                <a:solidFill>
                  <a:schemeClr val="accent3">
                    <a:lumMod val="60000"/>
                    <a:lumOff val="40000"/>
                  </a:schemeClr>
                </a:solidFill>
                <a:latin typeface="NimbusRomNo9L"/>
              </a:rPr>
              <a:t>=.29) </a:t>
            </a:r>
            <a:endParaRPr lang="en-GB" sz="1000" dirty="0">
              <a:solidFill>
                <a:schemeClr val="accent3">
                  <a:lumMod val="60000"/>
                  <a:lumOff val="40000"/>
                </a:schemeClr>
              </a:solidFill>
            </a:endParaRPr>
          </a:p>
        </p:txBody>
      </p:sp>
      <p:sp>
        <p:nvSpPr>
          <p:cNvPr id="14" name="Rectangle 13">
            <a:extLst>
              <a:ext uri="{FF2B5EF4-FFF2-40B4-BE49-F238E27FC236}">
                <a16:creationId xmlns:a16="http://schemas.microsoft.com/office/drawing/2014/main" id="{A8F21F51-4AA3-DA47-8C4C-BB6396F57A11}"/>
              </a:ext>
            </a:extLst>
          </p:cNvPr>
          <p:cNvSpPr/>
          <p:nvPr/>
        </p:nvSpPr>
        <p:spPr>
          <a:xfrm>
            <a:off x="4663371" y="4873736"/>
            <a:ext cx="1803699" cy="253916"/>
          </a:xfrm>
          <a:prstGeom prst="rect">
            <a:avLst/>
          </a:prstGeom>
        </p:spPr>
        <p:txBody>
          <a:bodyPr wrap="none">
            <a:spAutoFit/>
          </a:bodyPr>
          <a:lstStyle/>
          <a:p>
            <a:r>
              <a:rPr lang="en-GB" sz="1050" dirty="0">
                <a:solidFill>
                  <a:schemeClr val="accent3">
                    <a:lumMod val="75000"/>
                  </a:schemeClr>
                </a:solidFill>
                <a:latin typeface="NimbusRomNo9L"/>
              </a:rPr>
              <a:t>(</a:t>
            </a:r>
            <a:r>
              <a:rPr lang="en-GB" sz="1050" dirty="0">
                <a:solidFill>
                  <a:schemeClr val="accent3">
                    <a:lumMod val="75000"/>
                  </a:schemeClr>
                </a:solidFill>
                <a:latin typeface="CMMI12"/>
              </a:rPr>
              <a:t>CACE </a:t>
            </a:r>
            <a:r>
              <a:rPr lang="en-GB" sz="1050" dirty="0">
                <a:solidFill>
                  <a:schemeClr val="accent3">
                    <a:lumMod val="75000"/>
                  </a:schemeClr>
                </a:solidFill>
                <a:latin typeface="NimbusRomNo9L"/>
              </a:rPr>
              <a:t>=.60, </a:t>
            </a:r>
            <a:r>
              <a:rPr lang="en-GB" sz="1050" dirty="0">
                <a:solidFill>
                  <a:schemeClr val="accent3">
                    <a:lumMod val="75000"/>
                  </a:schemeClr>
                </a:solidFill>
                <a:latin typeface="CMMI12"/>
              </a:rPr>
              <a:t>t</a:t>
            </a:r>
            <a:r>
              <a:rPr lang="en-GB" sz="1050" dirty="0">
                <a:solidFill>
                  <a:schemeClr val="accent3">
                    <a:lumMod val="75000"/>
                  </a:schemeClr>
                </a:solidFill>
                <a:latin typeface="NimbusRomNo9L"/>
              </a:rPr>
              <a:t>=4.06, </a:t>
            </a:r>
            <a:r>
              <a:rPr lang="en-GB" sz="1050" b="1" dirty="0">
                <a:solidFill>
                  <a:schemeClr val="accent3">
                    <a:lumMod val="75000"/>
                  </a:schemeClr>
                </a:solidFill>
                <a:latin typeface="CMMI12"/>
              </a:rPr>
              <a:t>p &lt;</a:t>
            </a:r>
            <a:r>
              <a:rPr lang="en-GB" sz="1050" b="1" dirty="0">
                <a:solidFill>
                  <a:schemeClr val="accent3">
                    <a:lumMod val="75000"/>
                  </a:schemeClr>
                </a:solidFill>
                <a:latin typeface="NimbusRomNo9L"/>
              </a:rPr>
              <a:t>.001</a:t>
            </a:r>
            <a:r>
              <a:rPr lang="en-GB" sz="1050" dirty="0">
                <a:solidFill>
                  <a:schemeClr val="accent3">
                    <a:lumMod val="75000"/>
                  </a:schemeClr>
                </a:solidFill>
                <a:latin typeface="NimbusRomNo9L"/>
              </a:rPr>
              <a:t>) </a:t>
            </a:r>
            <a:endParaRPr lang="en-GB" sz="1050" dirty="0">
              <a:solidFill>
                <a:schemeClr val="accent3">
                  <a:lumMod val="75000"/>
                </a:schemeClr>
              </a:solidFill>
            </a:endParaRPr>
          </a:p>
        </p:txBody>
      </p:sp>
    </p:spTree>
    <p:extLst>
      <p:ext uri="{BB962C8B-B14F-4D97-AF65-F5344CB8AC3E}">
        <p14:creationId xmlns:p14="http://schemas.microsoft.com/office/powerpoint/2010/main" val="57067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E221-9AA5-3D47-9162-E165AE641FED}"/>
              </a:ext>
            </a:extLst>
          </p:cNvPr>
          <p:cNvSpPr>
            <a:spLocks noGrp="1"/>
          </p:cNvSpPr>
          <p:nvPr>
            <p:ph type="title"/>
          </p:nvPr>
        </p:nvSpPr>
        <p:spPr/>
        <p:txBody>
          <a:bodyPr/>
          <a:lstStyle/>
          <a:p>
            <a:r>
              <a:rPr lang="en-US" dirty="0"/>
              <a:t>The Backfire Effect</a:t>
            </a:r>
          </a:p>
        </p:txBody>
      </p:sp>
      <p:sp>
        <p:nvSpPr>
          <p:cNvPr id="3" name="Content Placeholder 2">
            <a:extLst>
              <a:ext uri="{FF2B5EF4-FFF2-40B4-BE49-F238E27FC236}">
                <a16:creationId xmlns:a16="http://schemas.microsoft.com/office/drawing/2014/main" id="{5F2FBD61-AA4A-3649-8F18-D489C6F334B9}"/>
              </a:ext>
            </a:extLst>
          </p:cNvPr>
          <p:cNvSpPr>
            <a:spLocks noGrp="1"/>
          </p:cNvSpPr>
          <p:nvPr>
            <p:ph sz="quarter" idx="13"/>
          </p:nvPr>
        </p:nvSpPr>
        <p:spPr/>
        <p:txBody>
          <a:bodyPr/>
          <a:lstStyle/>
          <a:p>
            <a:pPr lvl="0">
              <a:buClr>
                <a:srgbClr val="61625E"/>
              </a:buClr>
            </a:pPr>
            <a:r>
              <a:rPr lang="en-US" sz="2000" dirty="0">
                <a:solidFill>
                  <a:srgbClr val="48231E"/>
                </a:solidFill>
              </a:rPr>
              <a:t>Bail et al. (2018) paid a sample of 697 Democrats and 542 Republicans to follow a political bot that counter retweeted political messages into their Twitter feeds – and measure the impact on their views</a:t>
            </a:r>
          </a:p>
          <a:p>
            <a:endParaRPr lang="en-US" dirty="0"/>
          </a:p>
        </p:txBody>
      </p:sp>
      <p:sp>
        <p:nvSpPr>
          <p:cNvPr id="4" name="Rectangle 3">
            <a:extLst>
              <a:ext uri="{FF2B5EF4-FFF2-40B4-BE49-F238E27FC236}">
                <a16:creationId xmlns:a16="http://schemas.microsoft.com/office/drawing/2014/main" id="{E9599745-0273-C240-A490-DB41D3C799C0}"/>
              </a:ext>
            </a:extLst>
          </p:cNvPr>
          <p:cNvSpPr/>
          <p:nvPr/>
        </p:nvSpPr>
        <p:spPr>
          <a:xfrm>
            <a:off x="1162592" y="6244271"/>
            <a:ext cx="7853227" cy="523220"/>
          </a:xfrm>
          <a:prstGeom prst="rect">
            <a:avLst/>
          </a:prstGeom>
        </p:spPr>
        <p:txBody>
          <a:bodyPr wrap="square">
            <a:spAutoFit/>
          </a:bodyPr>
          <a:lstStyle/>
          <a:p>
            <a:pPr algn="r"/>
            <a:r>
              <a:rPr lang="en-GB" sz="1400" dirty="0">
                <a:solidFill>
                  <a:schemeClr val="accent2"/>
                </a:solidFill>
                <a:latin typeface="Roboto Condensed"/>
              </a:rPr>
              <a:t>Bail et al. (2018) Exposure to Opposing Views can Increase Political Polarization: Evidence from a Large-Scale Field Experiment on Social Media, </a:t>
            </a:r>
            <a:r>
              <a:rPr lang="en-GB" sz="1400" dirty="0" err="1">
                <a:solidFill>
                  <a:schemeClr val="accent2"/>
                </a:solidFill>
                <a:latin typeface="Roboto Condensed"/>
              </a:rPr>
              <a:t>SocARXiv</a:t>
            </a:r>
            <a:endParaRPr lang="en-GB" sz="1400" dirty="0">
              <a:solidFill>
                <a:schemeClr val="accent2"/>
              </a:solidFill>
              <a:latin typeface="Roboto Condensed"/>
            </a:endParaRPr>
          </a:p>
        </p:txBody>
      </p:sp>
      <p:pic>
        <p:nvPicPr>
          <p:cNvPr id="6" name="Picture 5">
            <a:extLst>
              <a:ext uri="{FF2B5EF4-FFF2-40B4-BE49-F238E27FC236}">
                <a16:creationId xmlns:a16="http://schemas.microsoft.com/office/drawing/2014/main" id="{7A52CEA8-FD9D-2946-8EE0-5F5E8CFDC6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086" y="2484695"/>
            <a:ext cx="8919438" cy="3602596"/>
          </a:xfrm>
          <a:prstGeom prst="rect">
            <a:avLst/>
          </a:prstGeom>
        </p:spPr>
      </p:pic>
      <p:sp>
        <p:nvSpPr>
          <p:cNvPr id="7" name="Rectangle 6">
            <a:extLst>
              <a:ext uri="{FF2B5EF4-FFF2-40B4-BE49-F238E27FC236}">
                <a16:creationId xmlns:a16="http://schemas.microsoft.com/office/drawing/2014/main" id="{651826A6-8E15-3D4B-B533-72B27E17711C}"/>
              </a:ext>
            </a:extLst>
          </p:cNvPr>
          <p:cNvSpPr/>
          <p:nvPr/>
        </p:nvSpPr>
        <p:spPr>
          <a:xfrm>
            <a:off x="274320" y="3469567"/>
            <a:ext cx="1564852" cy="246221"/>
          </a:xfrm>
          <a:prstGeom prst="rect">
            <a:avLst/>
          </a:prstGeom>
        </p:spPr>
        <p:txBody>
          <a:bodyPr wrap="square">
            <a:spAutoFit/>
          </a:bodyPr>
          <a:lstStyle/>
          <a:p>
            <a:r>
              <a:rPr lang="en-GB" sz="1000" dirty="0">
                <a:solidFill>
                  <a:schemeClr val="accent3">
                    <a:lumMod val="60000"/>
                    <a:lumOff val="40000"/>
                  </a:schemeClr>
                </a:solidFill>
                <a:latin typeface="NimbusRomNo9L"/>
              </a:rPr>
              <a:t>(</a:t>
            </a:r>
            <a:r>
              <a:rPr lang="en-GB" sz="1000" dirty="0">
                <a:solidFill>
                  <a:schemeClr val="accent3">
                    <a:lumMod val="60000"/>
                    <a:lumOff val="40000"/>
                  </a:schemeClr>
                </a:solidFill>
                <a:latin typeface="CMMI12"/>
              </a:rPr>
              <a:t>ITT</a:t>
            </a:r>
            <a:r>
              <a:rPr lang="en-GB" sz="1000" dirty="0">
                <a:solidFill>
                  <a:schemeClr val="accent3">
                    <a:lumMod val="60000"/>
                    <a:lumOff val="40000"/>
                  </a:schemeClr>
                </a:solidFill>
                <a:latin typeface="NimbusRomNo9L"/>
              </a:rPr>
              <a:t>= -.02, </a:t>
            </a:r>
            <a:r>
              <a:rPr lang="en-GB" sz="1000" dirty="0">
                <a:solidFill>
                  <a:schemeClr val="accent3">
                    <a:lumMod val="60000"/>
                    <a:lumOff val="40000"/>
                  </a:schemeClr>
                </a:solidFill>
                <a:latin typeface="CMMI12"/>
              </a:rPr>
              <a:t>t</a:t>
            </a:r>
            <a:r>
              <a:rPr lang="en-GB" sz="1000" dirty="0">
                <a:solidFill>
                  <a:schemeClr val="accent3">
                    <a:lumMod val="60000"/>
                    <a:lumOff val="40000"/>
                  </a:schemeClr>
                </a:solidFill>
                <a:latin typeface="NimbusRomNo9L"/>
              </a:rPr>
              <a:t>= -.76, </a:t>
            </a:r>
            <a:r>
              <a:rPr lang="en-GB" sz="1000" dirty="0">
                <a:solidFill>
                  <a:schemeClr val="accent3">
                    <a:lumMod val="60000"/>
                    <a:lumOff val="40000"/>
                  </a:schemeClr>
                </a:solidFill>
                <a:latin typeface="CMMI12"/>
              </a:rPr>
              <a:t>p</a:t>
            </a:r>
            <a:r>
              <a:rPr lang="en-GB" sz="1000" dirty="0">
                <a:solidFill>
                  <a:schemeClr val="accent3">
                    <a:lumMod val="60000"/>
                    <a:lumOff val="40000"/>
                  </a:schemeClr>
                </a:solidFill>
                <a:latin typeface="NimbusRomNo9L"/>
              </a:rPr>
              <a:t>=.48) </a:t>
            </a:r>
            <a:endParaRPr lang="en-GB" sz="1000" dirty="0">
              <a:solidFill>
                <a:schemeClr val="accent3">
                  <a:lumMod val="60000"/>
                  <a:lumOff val="40000"/>
                </a:schemeClr>
              </a:solidFill>
            </a:endParaRPr>
          </a:p>
        </p:txBody>
      </p:sp>
      <p:sp>
        <p:nvSpPr>
          <p:cNvPr id="8" name="Rectangle 7">
            <a:extLst>
              <a:ext uri="{FF2B5EF4-FFF2-40B4-BE49-F238E27FC236}">
                <a16:creationId xmlns:a16="http://schemas.microsoft.com/office/drawing/2014/main" id="{F9C8096A-9564-2F40-B618-7303F22B6ED4}"/>
              </a:ext>
            </a:extLst>
          </p:cNvPr>
          <p:cNvSpPr/>
          <p:nvPr/>
        </p:nvSpPr>
        <p:spPr>
          <a:xfrm>
            <a:off x="4688320" y="3470438"/>
            <a:ext cx="1558440" cy="253916"/>
          </a:xfrm>
          <a:prstGeom prst="rect">
            <a:avLst/>
          </a:prstGeom>
        </p:spPr>
        <p:txBody>
          <a:bodyPr wrap="none">
            <a:spAutoFit/>
          </a:bodyPr>
          <a:lstStyle/>
          <a:p>
            <a:r>
              <a:rPr lang="en-GB" sz="1050" dirty="0">
                <a:solidFill>
                  <a:schemeClr val="accent3">
                    <a:lumMod val="75000"/>
                  </a:schemeClr>
                </a:solidFill>
                <a:latin typeface="NimbusRomNo9L"/>
              </a:rPr>
              <a:t>(</a:t>
            </a:r>
            <a:r>
              <a:rPr lang="en-GB" sz="1050" dirty="0">
                <a:solidFill>
                  <a:schemeClr val="accent3">
                    <a:lumMod val="75000"/>
                  </a:schemeClr>
                </a:solidFill>
                <a:latin typeface="CMMI12"/>
              </a:rPr>
              <a:t>ITT</a:t>
            </a:r>
            <a:r>
              <a:rPr lang="en-GB" sz="1050" dirty="0">
                <a:solidFill>
                  <a:schemeClr val="accent3">
                    <a:lumMod val="75000"/>
                  </a:schemeClr>
                </a:solidFill>
                <a:latin typeface="NimbusRomNo9L"/>
              </a:rPr>
              <a:t>=.12, </a:t>
            </a:r>
            <a:r>
              <a:rPr lang="en-GB" sz="1050" dirty="0">
                <a:solidFill>
                  <a:schemeClr val="accent3">
                    <a:lumMod val="75000"/>
                  </a:schemeClr>
                </a:solidFill>
                <a:latin typeface="CMMI12"/>
              </a:rPr>
              <a:t>t</a:t>
            </a:r>
            <a:r>
              <a:rPr lang="en-GB" sz="1050" dirty="0">
                <a:solidFill>
                  <a:schemeClr val="accent3">
                    <a:lumMod val="75000"/>
                  </a:schemeClr>
                </a:solidFill>
                <a:latin typeface="NimbusRomNo9L"/>
              </a:rPr>
              <a:t>=2.68, </a:t>
            </a:r>
            <a:r>
              <a:rPr lang="en-GB" sz="1050" b="1" dirty="0">
                <a:solidFill>
                  <a:schemeClr val="accent3">
                    <a:lumMod val="75000"/>
                  </a:schemeClr>
                </a:solidFill>
                <a:latin typeface="CMMI12"/>
              </a:rPr>
              <a:t>p</a:t>
            </a:r>
            <a:r>
              <a:rPr lang="en-GB" sz="1050" b="1" dirty="0">
                <a:solidFill>
                  <a:schemeClr val="accent3">
                    <a:lumMod val="75000"/>
                  </a:schemeClr>
                </a:solidFill>
                <a:latin typeface="NimbusRomNo9L"/>
              </a:rPr>
              <a:t>=.007</a:t>
            </a:r>
            <a:r>
              <a:rPr lang="en-GB" sz="1050" dirty="0">
                <a:solidFill>
                  <a:schemeClr val="accent3">
                    <a:lumMod val="75000"/>
                  </a:schemeClr>
                </a:solidFill>
                <a:latin typeface="NimbusRomNo9L"/>
              </a:rPr>
              <a:t>) </a:t>
            </a:r>
            <a:endParaRPr lang="en-GB" sz="1050" dirty="0">
              <a:solidFill>
                <a:schemeClr val="accent3">
                  <a:lumMod val="75000"/>
                </a:schemeClr>
              </a:solidFill>
            </a:endParaRPr>
          </a:p>
        </p:txBody>
      </p:sp>
      <p:sp>
        <p:nvSpPr>
          <p:cNvPr id="9" name="Rectangle 8">
            <a:extLst>
              <a:ext uri="{FF2B5EF4-FFF2-40B4-BE49-F238E27FC236}">
                <a16:creationId xmlns:a16="http://schemas.microsoft.com/office/drawing/2014/main" id="{D5A48731-9FCE-684C-A018-C1F20200487B}"/>
              </a:ext>
            </a:extLst>
          </p:cNvPr>
          <p:cNvSpPr/>
          <p:nvPr/>
        </p:nvSpPr>
        <p:spPr>
          <a:xfrm>
            <a:off x="243863" y="3943408"/>
            <a:ext cx="1757212" cy="246221"/>
          </a:xfrm>
          <a:prstGeom prst="rect">
            <a:avLst/>
          </a:prstGeom>
        </p:spPr>
        <p:txBody>
          <a:bodyPr wrap="square">
            <a:spAutoFit/>
          </a:bodyPr>
          <a:lstStyle/>
          <a:p>
            <a:r>
              <a:rPr lang="en-GB" sz="1000" dirty="0">
                <a:solidFill>
                  <a:schemeClr val="accent3">
                    <a:lumMod val="60000"/>
                    <a:lumOff val="40000"/>
                  </a:schemeClr>
                </a:solidFill>
                <a:latin typeface="NimbusRomNo9L"/>
              </a:rPr>
              <a:t>(</a:t>
            </a:r>
            <a:r>
              <a:rPr lang="en-GB" sz="1000" dirty="0">
                <a:solidFill>
                  <a:schemeClr val="accent3">
                    <a:lumMod val="60000"/>
                    <a:lumOff val="40000"/>
                  </a:schemeClr>
                </a:solidFill>
                <a:latin typeface="CMMI12"/>
              </a:rPr>
              <a:t>CACE</a:t>
            </a:r>
            <a:r>
              <a:rPr lang="en-GB" sz="1000" dirty="0">
                <a:solidFill>
                  <a:schemeClr val="accent3">
                    <a:lumMod val="60000"/>
                    <a:lumOff val="40000"/>
                  </a:schemeClr>
                </a:solidFill>
                <a:latin typeface="NimbusRomNo9L"/>
              </a:rPr>
              <a:t>= -.04, </a:t>
            </a:r>
            <a:r>
              <a:rPr lang="en-GB" sz="1000" dirty="0">
                <a:solidFill>
                  <a:schemeClr val="accent3">
                    <a:lumMod val="60000"/>
                    <a:lumOff val="40000"/>
                  </a:schemeClr>
                </a:solidFill>
                <a:latin typeface="CMMI12"/>
              </a:rPr>
              <a:t>t</a:t>
            </a:r>
            <a:r>
              <a:rPr lang="en-GB" sz="1000" dirty="0">
                <a:solidFill>
                  <a:schemeClr val="accent3">
                    <a:lumMod val="60000"/>
                    <a:lumOff val="40000"/>
                  </a:schemeClr>
                </a:solidFill>
                <a:latin typeface="NimbusRomNo9L"/>
              </a:rPr>
              <a:t>= -1.07, </a:t>
            </a:r>
            <a:r>
              <a:rPr lang="en-GB" sz="1000" dirty="0">
                <a:solidFill>
                  <a:schemeClr val="accent3">
                    <a:lumMod val="60000"/>
                    <a:lumOff val="40000"/>
                  </a:schemeClr>
                </a:solidFill>
                <a:latin typeface="CMMI12"/>
              </a:rPr>
              <a:t>p</a:t>
            </a:r>
            <a:r>
              <a:rPr lang="en-GB" sz="1000" dirty="0">
                <a:solidFill>
                  <a:schemeClr val="accent3">
                    <a:lumMod val="60000"/>
                    <a:lumOff val="40000"/>
                  </a:schemeClr>
                </a:solidFill>
                <a:latin typeface="NimbusRomNo9L"/>
              </a:rPr>
              <a:t>=.28) </a:t>
            </a:r>
            <a:endParaRPr lang="en-GB" sz="1000" dirty="0">
              <a:solidFill>
                <a:schemeClr val="accent3">
                  <a:lumMod val="60000"/>
                  <a:lumOff val="40000"/>
                </a:schemeClr>
              </a:solidFill>
            </a:endParaRPr>
          </a:p>
        </p:txBody>
      </p:sp>
      <p:sp>
        <p:nvSpPr>
          <p:cNvPr id="10" name="Rectangle 9">
            <a:extLst>
              <a:ext uri="{FF2B5EF4-FFF2-40B4-BE49-F238E27FC236}">
                <a16:creationId xmlns:a16="http://schemas.microsoft.com/office/drawing/2014/main" id="{F67F41AD-951F-294F-A547-9BEFF2ACB049}"/>
              </a:ext>
            </a:extLst>
          </p:cNvPr>
          <p:cNvSpPr/>
          <p:nvPr/>
        </p:nvSpPr>
        <p:spPr>
          <a:xfrm>
            <a:off x="4663371" y="3915362"/>
            <a:ext cx="1643399" cy="253916"/>
          </a:xfrm>
          <a:prstGeom prst="rect">
            <a:avLst/>
          </a:prstGeom>
        </p:spPr>
        <p:txBody>
          <a:bodyPr wrap="none">
            <a:spAutoFit/>
          </a:bodyPr>
          <a:lstStyle/>
          <a:p>
            <a:r>
              <a:rPr lang="en-GB" sz="1050" dirty="0">
                <a:solidFill>
                  <a:schemeClr val="accent3">
                    <a:lumMod val="75000"/>
                  </a:schemeClr>
                </a:solidFill>
                <a:latin typeface="NimbusRomNo9L"/>
              </a:rPr>
              <a:t>(</a:t>
            </a:r>
            <a:r>
              <a:rPr lang="en-GB" sz="1050" dirty="0">
                <a:solidFill>
                  <a:schemeClr val="accent3">
                    <a:lumMod val="75000"/>
                  </a:schemeClr>
                </a:solidFill>
                <a:latin typeface="CMMI12"/>
              </a:rPr>
              <a:t>CACE</a:t>
            </a:r>
            <a:r>
              <a:rPr lang="en-GB" sz="1050" dirty="0">
                <a:solidFill>
                  <a:schemeClr val="accent3">
                    <a:lumMod val="75000"/>
                  </a:schemeClr>
                </a:solidFill>
                <a:latin typeface="NimbusRomNo9L"/>
              </a:rPr>
              <a:t>=.19, </a:t>
            </a:r>
            <a:r>
              <a:rPr lang="en-GB" sz="1050" dirty="0">
                <a:solidFill>
                  <a:schemeClr val="accent3">
                    <a:lumMod val="75000"/>
                  </a:schemeClr>
                </a:solidFill>
                <a:latin typeface="CMMI12"/>
              </a:rPr>
              <a:t>t</a:t>
            </a:r>
            <a:r>
              <a:rPr lang="en-GB" sz="1050" dirty="0">
                <a:solidFill>
                  <a:schemeClr val="accent3">
                    <a:lumMod val="75000"/>
                  </a:schemeClr>
                </a:solidFill>
                <a:latin typeface="NimbusRomNo9L"/>
              </a:rPr>
              <a:t>=5.6, </a:t>
            </a:r>
            <a:r>
              <a:rPr lang="en-GB" sz="1050" b="1" dirty="0">
                <a:solidFill>
                  <a:schemeClr val="accent3">
                    <a:lumMod val="75000"/>
                  </a:schemeClr>
                </a:solidFill>
                <a:latin typeface="CMMI12"/>
              </a:rPr>
              <a:t>p &lt;</a:t>
            </a:r>
            <a:r>
              <a:rPr lang="en-GB" sz="1050" b="1" dirty="0">
                <a:solidFill>
                  <a:schemeClr val="accent3">
                    <a:lumMod val="75000"/>
                  </a:schemeClr>
                </a:solidFill>
                <a:latin typeface="NimbusRomNo9L"/>
              </a:rPr>
              <a:t>.001</a:t>
            </a:r>
            <a:r>
              <a:rPr lang="en-GB" sz="1050" dirty="0">
                <a:solidFill>
                  <a:schemeClr val="accent3">
                    <a:lumMod val="75000"/>
                  </a:schemeClr>
                </a:solidFill>
                <a:latin typeface="NimbusRomNo9L"/>
              </a:rPr>
              <a:t>) </a:t>
            </a:r>
            <a:endParaRPr lang="en-GB" sz="1050" dirty="0">
              <a:solidFill>
                <a:schemeClr val="accent3">
                  <a:lumMod val="75000"/>
                </a:schemeClr>
              </a:solidFill>
            </a:endParaRPr>
          </a:p>
        </p:txBody>
      </p:sp>
      <p:sp>
        <p:nvSpPr>
          <p:cNvPr id="11" name="Rectangle 10">
            <a:extLst>
              <a:ext uri="{FF2B5EF4-FFF2-40B4-BE49-F238E27FC236}">
                <a16:creationId xmlns:a16="http://schemas.microsoft.com/office/drawing/2014/main" id="{06C587E6-9C2B-D142-AA62-2D8937AAC033}"/>
              </a:ext>
            </a:extLst>
          </p:cNvPr>
          <p:cNvSpPr/>
          <p:nvPr/>
        </p:nvSpPr>
        <p:spPr>
          <a:xfrm>
            <a:off x="243863" y="4436764"/>
            <a:ext cx="1726755" cy="246221"/>
          </a:xfrm>
          <a:prstGeom prst="rect">
            <a:avLst/>
          </a:prstGeom>
        </p:spPr>
        <p:txBody>
          <a:bodyPr wrap="square">
            <a:spAutoFit/>
          </a:bodyPr>
          <a:lstStyle/>
          <a:p>
            <a:r>
              <a:rPr lang="en-GB" sz="1000" dirty="0">
                <a:solidFill>
                  <a:schemeClr val="accent3">
                    <a:lumMod val="60000"/>
                    <a:lumOff val="40000"/>
                  </a:schemeClr>
                </a:solidFill>
                <a:latin typeface="NimbusRomNo9L"/>
              </a:rPr>
              <a:t>(</a:t>
            </a:r>
            <a:r>
              <a:rPr lang="en-GB" sz="1000" dirty="0">
                <a:solidFill>
                  <a:schemeClr val="accent3">
                    <a:lumMod val="60000"/>
                    <a:lumOff val="40000"/>
                  </a:schemeClr>
                </a:solidFill>
                <a:latin typeface="CMMI12"/>
              </a:rPr>
              <a:t>CACE</a:t>
            </a:r>
            <a:r>
              <a:rPr lang="en-GB" sz="1000" dirty="0">
                <a:solidFill>
                  <a:schemeClr val="accent3">
                    <a:lumMod val="60000"/>
                    <a:lumOff val="40000"/>
                  </a:schemeClr>
                </a:solidFill>
                <a:latin typeface="NimbusRomNo9L"/>
              </a:rPr>
              <a:t>=-.05, </a:t>
            </a:r>
            <a:r>
              <a:rPr lang="en-GB" sz="1000" dirty="0">
                <a:solidFill>
                  <a:schemeClr val="accent3">
                    <a:lumMod val="60000"/>
                    <a:lumOff val="40000"/>
                  </a:schemeClr>
                </a:solidFill>
                <a:latin typeface="CMMI12"/>
              </a:rPr>
              <a:t>t</a:t>
            </a:r>
            <a:r>
              <a:rPr lang="en-GB" sz="1000" dirty="0">
                <a:solidFill>
                  <a:schemeClr val="accent3">
                    <a:lumMod val="60000"/>
                    <a:lumOff val="40000"/>
                  </a:schemeClr>
                </a:solidFill>
                <a:latin typeface="NimbusRomNo9L"/>
              </a:rPr>
              <a:t>= -1.05, </a:t>
            </a:r>
            <a:r>
              <a:rPr lang="en-GB" sz="1000" dirty="0">
                <a:solidFill>
                  <a:schemeClr val="accent3">
                    <a:lumMod val="60000"/>
                    <a:lumOff val="40000"/>
                  </a:schemeClr>
                </a:solidFill>
                <a:latin typeface="CMMI12"/>
              </a:rPr>
              <a:t>p</a:t>
            </a:r>
            <a:r>
              <a:rPr lang="en-GB" sz="1000" dirty="0">
                <a:solidFill>
                  <a:schemeClr val="accent3">
                    <a:lumMod val="60000"/>
                    <a:lumOff val="40000"/>
                  </a:schemeClr>
                </a:solidFill>
                <a:latin typeface="NimbusRomNo9L"/>
              </a:rPr>
              <a:t>=.29) </a:t>
            </a:r>
            <a:endParaRPr lang="en-GB" sz="1000" dirty="0">
              <a:solidFill>
                <a:schemeClr val="accent3">
                  <a:lumMod val="60000"/>
                  <a:lumOff val="40000"/>
                </a:schemeClr>
              </a:solidFill>
            </a:endParaRPr>
          </a:p>
        </p:txBody>
      </p:sp>
      <p:sp>
        <p:nvSpPr>
          <p:cNvPr id="12" name="Rectangle 11">
            <a:extLst>
              <a:ext uri="{FF2B5EF4-FFF2-40B4-BE49-F238E27FC236}">
                <a16:creationId xmlns:a16="http://schemas.microsoft.com/office/drawing/2014/main" id="{16B53A20-7B9F-694B-A62B-E574FF3EF198}"/>
              </a:ext>
            </a:extLst>
          </p:cNvPr>
          <p:cNvSpPr/>
          <p:nvPr/>
        </p:nvSpPr>
        <p:spPr>
          <a:xfrm>
            <a:off x="4663371" y="4417805"/>
            <a:ext cx="1712328" cy="253916"/>
          </a:xfrm>
          <a:prstGeom prst="rect">
            <a:avLst/>
          </a:prstGeom>
        </p:spPr>
        <p:txBody>
          <a:bodyPr wrap="none">
            <a:spAutoFit/>
          </a:bodyPr>
          <a:lstStyle/>
          <a:p>
            <a:r>
              <a:rPr lang="en-GB" sz="1050" dirty="0">
                <a:solidFill>
                  <a:schemeClr val="accent3">
                    <a:lumMod val="75000"/>
                  </a:schemeClr>
                </a:solidFill>
                <a:latin typeface="NimbusRomNo9L"/>
              </a:rPr>
              <a:t>(</a:t>
            </a:r>
            <a:r>
              <a:rPr lang="en-GB" sz="1050" dirty="0">
                <a:solidFill>
                  <a:schemeClr val="accent3">
                    <a:lumMod val="75000"/>
                  </a:schemeClr>
                </a:solidFill>
                <a:latin typeface="CMMI12"/>
              </a:rPr>
              <a:t>CACE</a:t>
            </a:r>
            <a:r>
              <a:rPr lang="en-GB" sz="1050" dirty="0">
                <a:solidFill>
                  <a:schemeClr val="accent3">
                    <a:lumMod val="75000"/>
                  </a:schemeClr>
                </a:solidFill>
                <a:latin typeface="NimbusRomNo9L"/>
              </a:rPr>
              <a:t>=.31, </a:t>
            </a:r>
            <a:r>
              <a:rPr lang="en-GB" sz="1050" dirty="0">
                <a:solidFill>
                  <a:schemeClr val="accent3">
                    <a:lumMod val="75000"/>
                  </a:schemeClr>
                </a:solidFill>
                <a:latin typeface="CMMI12"/>
              </a:rPr>
              <a:t>t</a:t>
            </a:r>
            <a:r>
              <a:rPr lang="en-GB" sz="1050" dirty="0">
                <a:solidFill>
                  <a:schemeClr val="accent3">
                    <a:lumMod val="75000"/>
                  </a:schemeClr>
                </a:solidFill>
                <a:latin typeface="NimbusRomNo9L"/>
              </a:rPr>
              <a:t>=6.30, </a:t>
            </a:r>
            <a:r>
              <a:rPr lang="en-GB" sz="1050" b="1" dirty="0">
                <a:solidFill>
                  <a:schemeClr val="accent3">
                    <a:lumMod val="75000"/>
                  </a:schemeClr>
                </a:solidFill>
                <a:latin typeface="CMMI12"/>
              </a:rPr>
              <a:t>p &lt;</a:t>
            </a:r>
            <a:r>
              <a:rPr lang="en-GB" sz="1050" b="1" dirty="0">
                <a:solidFill>
                  <a:schemeClr val="accent3">
                    <a:lumMod val="75000"/>
                  </a:schemeClr>
                </a:solidFill>
                <a:latin typeface="NimbusRomNo9L"/>
              </a:rPr>
              <a:t>.001</a:t>
            </a:r>
            <a:r>
              <a:rPr lang="en-GB" sz="1050" dirty="0">
                <a:solidFill>
                  <a:schemeClr val="accent3">
                    <a:lumMod val="75000"/>
                  </a:schemeClr>
                </a:solidFill>
                <a:latin typeface="NimbusRomNo9L"/>
              </a:rPr>
              <a:t>) </a:t>
            </a:r>
            <a:endParaRPr lang="en-GB" sz="1050" dirty="0">
              <a:solidFill>
                <a:schemeClr val="accent3">
                  <a:lumMod val="75000"/>
                </a:schemeClr>
              </a:solidFill>
            </a:endParaRPr>
          </a:p>
        </p:txBody>
      </p:sp>
      <p:sp>
        <p:nvSpPr>
          <p:cNvPr id="13" name="Rectangle 12">
            <a:extLst>
              <a:ext uri="{FF2B5EF4-FFF2-40B4-BE49-F238E27FC236}">
                <a16:creationId xmlns:a16="http://schemas.microsoft.com/office/drawing/2014/main" id="{E9C02AB8-9B23-F14A-93C3-725D78DAF3D8}"/>
              </a:ext>
            </a:extLst>
          </p:cNvPr>
          <p:cNvSpPr/>
          <p:nvPr/>
        </p:nvSpPr>
        <p:spPr>
          <a:xfrm>
            <a:off x="243862" y="4902035"/>
            <a:ext cx="1726755" cy="246221"/>
          </a:xfrm>
          <a:prstGeom prst="rect">
            <a:avLst/>
          </a:prstGeom>
        </p:spPr>
        <p:txBody>
          <a:bodyPr wrap="square">
            <a:spAutoFit/>
          </a:bodyPr>
          <a:lstStyle/>
          <a:p>
            <a:r>
              <a:rPr lang="en-GB" sz="1000" dirty="0">
                <a:solidFill>
                  <a:schemeClr val="accent3">
                    <a:lumMod val="60000"/>
                    <a:lumOff val="40000"/>
                  </a:schemeClr>
                </a:solidFill>
                <a:latin typeface="NimbusRomNo9L"/>
              </a:rPr>
              <a:t>(</a:t>
            </a:r>
            <a:r>
              <a:rPr lang="en-GB" sz="1000" dirty="0">
                <a:solidFill>
                  <a:schemeClr val="accent3">
                    <a:lumMod val="60000"/>
                    <a:lumOff val="40000"/>
                  </a:schemeClr>
                </a:solidFill>
                <a:latin typeface="CMMI12"/>
              </a:rPr>
              <a:t>CACE</a:t>
            </a:r>
            <a:r>
              <a:rPr lang="en-GB" sz="1000" dirty="0">
                <a:solidFill>
                  <a:schemeClr val="accent3">
                    <a:lumMod val="60000"/>
                    <a:lumOff val="40000"/>
                  </a:schemeClr>
                </a:solidFill>
                <a:latin typeface="NimbusRomNo9L"/>
              </a:rPr>
              <a:t>=-.14, </a:t>
            </a:r>
            <a:r>
              <a:rPr lang="en-GB" sz="1000" dirty="0">
                <a:solidFill>
                  <a:schemeClr val="accent3">
                    <a:lumMod val="60000"/>
                    <a:lumOff val="40000"/>
                  </a:schemeClr>
                </a:solidFill>
                <a:latin typeface="CMMI12"/>
              </a:rPr>
              <a:t>t</a:t>
            </a:r>
            <a:r>
              <a:rPr lang="en-GB" sz="1000" dirty="0">
                <a:solidFill>
                  <a:schemeClr val="accent3">
                    <a:lumMod val="60000"/>
                    <a:lumOff val="40000"/>
                  </a:schemeClr>
                </a:solidFill>
                <a:latin typeface="NimbusRomNo9L"/>
              </a:rPr>
              <a:t>= -1.05, </a:t>
            </a:r>
            <a:r>
              <a:rPr lang="en-GB" sz="1000" dirty="0">
                <a:solidFill>
                  <a:schemeClr val="accent3">
                    <a:lumMod val="60000"/>
                    <a:lumOff val="40000"/>
                  </a:schemeClr>
                </a:solidFill>
                <a:latin typeface="CMMI12"/>
              </a:rPr>
              <a:t>p</a:t>
            </a:r>
            <a:r>
              <a:rPr lang="en-GB" sz="1000" dirty="0">
                <a:solidFill>
                  <a:schemeClr val="accent3">
                    <a:lumMod val="60000"/>
                    <a:lumOff val="40000"/>
                  </a:schemeClr>
                </a:solidFill>
                <a:latin typeface="NimbusRomNo9L"/>
              </a:rPr>
              <a:t>=.29) </a:t>
            </a:r>
            <a:endParaRPr lang="en-GB" sz="1000" dirty="0">
              <a:solidFill>
                <a:schemeClr val="accent3">
                  <a:lumMod val="60000"/>
                  <a:lumOff val="40000"/>
                </a:schemeClr>
              </a:solidFill>
            </a:endParaRPr>
          </a:p>
        </p:txBody>
      </p:sp>
      <p:sp>
        <p:nvSpPr>
          <p:cNvPr id="14" name="Rectangle 13">
            <a:extLst>
              <a:ext uri="{FF2B5EF4-FFF2-40B4-BE49-F238E27FC236}">
                <a16:creationId xmlns:a16="http://schemas.microsoft.com/office/drawing/2014/main" id="{A8F21F51-4AA3-DA47-8C4C-BB6396F57A11}"/>
              </a:ext>
            </a:extLst>
          </p:cNvPr>
          <p:cNvSpPr/>
          <p:nvPr/>
        </p:nvSpPr>
        <p:spPr>
          <a:xfrm>
            <a:off x="4663371" y="4873736"/>
            <a:ext cx="1803699" cy="253916"/>
          </a:xfrm>
          <a:prstGeom prst="rect">
            <a:avLst/>
          </a:prstGeom>
        </p:spPr>
        <p:txBody>
          <a:bodyPr wrap="none">
            <a:spAutoFit/>
          </a:bodyPr>
          <a:lstStyle/>
          <a:p>
            <a:r>
              <a:rPr lang="en-GB" sz="1050" dirty="0">
                <a:solidFill>
                  <a:schemeClr val="accent3">
                    <a:lumMod val="75000"/>
                  </a:schemeClr>
                </a:solidFill>
                <a:latin typeface="NimbusRomNo9L"/>
              </a:rPr>
              <a:t>(</a:t>
            </a:r>
            <a:r>
              <a:rPr lang="en-GB" sz="1050" dirty="0">
                <a:solidFill>
                  <a:schemeClr val="accent3">
                    <a:lumMod val="75000"/>
                  </a:schemeClr>
                </a:solidFill>
                <a:latin typeface="CMMI12"/>
              </a:rPr>
              <a:t>CACE </a:t>
            </a:r>
            <a:r>
              <a:rPr lang="en-GB" sz="1050" dirty="0">
                <a:solidFill>
                  <a:schemeClr val="accent3">
                    <a:lumMod val="75000"/>
                  </a:schemeClr>
                </a:solidFill>
                <a:latin typeface="NimbusRomNo9L"/>
              </a:rPr>
              <a:t>=.60, </a:t>
            </a:r>
            <a:r>
              <a:rPr lang="en-GB" sz="1050" dirty="0">
                <a:solidFill>
                  <a:schemeClr val="accent3">
                    <a:lumMod val="75000"/>
                  </a:schemeClr>
                </a:solidFill>
                <a:latin typeface="CMMI12"/>
              </a:rPr>
              <a:t>t</a:t>
            </a:r>
            <a:r>
              <a:rPr lang="en-GB" sz="1050" dirty="0">
                <a:solidFill>
                  <a:schemeClr val="accent3">
                    <a:lumMod val="75000"/>
                  </a:schemeClr>
                </a:solidFill>
                <a:latin typeface="NimbusRomNo9L"/>
              </a:rPr>
              <a:t>=4.06, </a:t>
            </a:r>
            <a:r>
              <a:rPr lang="en-GB" sz="1050" b="1" dirty="0">
                <a:solidFill>
                  <a:schemeClr val="accent3">
                    <a:lumMod val="75000"/>
                  </a:schemeClr>
                </a:solidFill>
                <a:latin typeface="CMMI12"/>
              </a:rPr>
              <a:t>p &lt;</a:t>
            </a:r>
            <a:r>
              <a:rPr lang="en-GB" sz="1050" b="1" dirty="0">
                <a:solidFill>
                  <a:schemeClr val="accent3">
                    <a:lumMod val="75000"/>
                  </a:schemeClr>
                </a:solidFill>
                <a:latin typeface="NimbusRomNo9L"/>
              </a:rPr>
              <a:t>.001</a:t>
            </a:r>
            <a:r>
              <a:rPr lang="en-GB" sz="1050" dirty="0">
                <a:solidFill>
                  <a:schemeClr val="accent3">
                    <a:lumMod val="75000"/>
                  </a:schemeClr>
                </a:solidFill>
                <a:latin typeface="NimbusRomNo9L"/>
              </a:rPr>
              <a:t>) </a:t>
            </a:r>
            <a:endParaRPr lang="en-GB" sz="1050" dirty="0">
              <a:solidFill>
                <a:schemeClr val="accent3">
                  <a:lumMod val="75000"/>
                </a:schemeClr>
              </a:solidFill>
            </a:endParaRPr>
          </a:p>
        </p:txBody>
      </p:sp>
      <p:sp>
        <p:nvSpPr>
          <p:cNvPr id="5" name="Rectangle 4">
            <a:extLst>
              <a:ext uri="{FF2B5EF4-FFF2-40B4-BE49-F238E27FC236}">
                <a16:creationId xmlns:a16="http://schemas.microsoft.com/office/drawing/2014/main" id="{46C7595A-7320-1048-8228-58003A225C2F}"/>
              </a:ext>
            </a:extLst>
          </p:cNvPr>
          <p:cNvSpPr/>
          <p:nvPr/>
        </p:nvSpPr>
        <p:spPr>
          <a:xfrm>
            <a:off x="2286000" y="2947165"/>
            <a:ext cx="4572000" cy="2677656"/>
          </a:xfrm>
          <a:prstGeom prst="rect">
            <a:avLst/>
          </a:prstGeom>
          <a:solidFill>
            <a:schemeClr val="accent2">
              <a:lumMod val="75000"/>
              <a:alpha val="82000"/>
            </a:schemeClr>
          </a:solidFill>
        </p:spPr>
        <p:txBody>
          <a:bodyPr>
            <a:spAutoFit/>
          </a:bodyPr>
          <a:lstStyle/>
          <a:p>
            <a:r>
              <a:rPr lang="en-GB" sz="2400" dirty="0">
                <a:solidFill>
                  <a:schemeClr val="bg1"/>
                </a:solidFill>
                <a:latin typeface="NimbusRomNo9L"/>
              </a:rPr>
              <a:t>“our study indicates that well- intentioned attempts to introduce people to opposing political views on social media might not only be ineffective, but counter-productive—particularly if they are initiated by Democrats.”</a:t>
            </a:r>
            <a:endParaRPr lang="en-GB" sz="2400" dirty="0">
              <a:solidFill>
                <a:schemeClr val="bg1"/>
              </a:solidFill>
            </a:endParaRPr>
          </a:p>
        </p:txBody>
      </p:sp>
    </p:spTree>
    <p:extLst>
      <p:ext uri="{BB962C8B-B14F-4D97-AF65-F5344CB8AC3E}">
        <p14:creationId xmlns:p14="http://schemas.microsoft.com/office/powerpoint/2010/main" val="4126647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8199-3975-8A4E-A02D-76845960A293}"/>
              </a:ext>
            </a:extLst>
          </p:cNvPr>
          <p:cNvSpPr>
            <a:spLocks noGrp="1"/>
          </p:cNvSpPr>
          <p:nvPr>
            <p:ph type="title"/>
          </p:nvPr>
        </p:nvSpPr>
        <p:spPr/>
        <p:txBody>
          <a:bodyPr/>
          <a:lstStyle/>
          <a:p>
            <a:r>
              <a:rPr lang="en-US" dirty="0"/>
              <a:t>What Does this Tell Us?</a:t>
            </a:r>
          </a:p>
        </p:txBody>
      </p:sp>
      <p:sp>
        <p:nvSpPr>
          <p:cNvPr id="3" name="Content Placeholder 2">
            <a:extLst>
              <a:ext uri="{FF2B5EF4-FFF2-40B4-BE49-F238E27FC236}">
                <a16:creationId xmlns:a16="http://schemas.microsoft.com/office/drawing/2014/main" id="{FDEE75C7-BC98-4F49-BED5-FABF5DED5DB9}"/>
              </a:ext>
            </a:extLst>
          </p:cNvPr>
          <p:cNvSpPr>
            <a:spLocks noGrp="1"/>
          </p:cNvSpPr>
          <p:nvPr>
            <p:ph sz="quarter" idx="13"/>
          </p:nvPr>
        </p:nvSpPr>
        <p:spPr>
          <a:xfrm>
            <a:off x="274320" y="1611086"/>
            <a:ext cx="8595360" cy="4625122"/>
          </a:xfrm>
        </p:spPr>
        <p:txBody>
          <a:bodyPr>
            <a:normAutofit/>
          </a:bodyPr>
          <a:lstStyle/>
          <a:p>
            <a:r>
              <a:rPr lang="en-US" dirty="0"/>
              <a:t>Echo chambers exist on social media</a:t>
            </a:r>
          </a:p>
          <a:p>
            <a:pPr lvl="1"/>
            <a:r>
              <a:rPr lang="en-US" dirty="0"/>
              <a:t>They are driven primary by </a:t>
            </a:r>
            <a:r>
              <a:rPr lang="en-US" dirty="0" err="1"/>
              <a:t>homophilous</a:t>
            </a:r>
            <a:r>
              <a:rPr lang="en-US" dirty="0"/>
              <a:t> networks</a:t>
            </a:r>
          </a:p>
          <a:p>
            <a:pPr lvl="1"/>
            <a:r>
              <a:rPr lang="en-US" dirty="0"/>
              <a:t>Filter algorithms have a modest exacerbating effect</a:t>
            </a:r>
          </a:p>
          <a:p>
            <a:pPr lvl="1"/>
            <a:endParaRPr lang="en-US" dirty="0"/>
          </a:p>
          <a:p>
            <a:r>
              <a:rPr lang="en-US" dirty="0"/>
              <a:t>Echo chambers become weaker when considering social media as part of a larger media landscape</a:t>
            </a:r>
          </a:p>
          <a:p>
            <a:endParaRPr lang="en-US" dirty="0"/>
          </a:p>
          <a:p>
            <a:r>
              <a:rPr lang="en-US" dirty="0"/>
              <a:t>Exposure to strong counter-opinion can also reinforce existing beliefs (the backfire effect)</a:t>
            </a:r>
          </a:p>
          <a:p>
            <a:endParaRPr lang="en-US" dirty="0"/>
          </a:p>
          <a:p>
            <a:r>
              <a:rPr lang="en-US" dirty="0">
                <a:solidFill>
                  <a:schemeClr val="accent2"/>
                </a:solidFill>
              </a:rPr>
              <a:t>Fake News will occur, so how do we help people identify it?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64518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9F12-DDB7-ED4D-9395-56F7B03326C8}"/>
              </a:ext>
            </a:extLst>
          </p:cNvPr>
          <p:cNvSpPr>
            <a:spLocks noGrp="1"/>
          </p:cNvSpPr>
          <p:nvPr>
            <p:ph type="title"/>
          </p:nvPr>
        </p:nvSpPr>
        <p:spPr>
          <a:xfrm>
            <a:off x="241391" y="2153195"/>
            <a:ext cx="8591550" cy="1066800"/>
          </a:xfrm>
        </p:spPr>
        <p:txBody>
          <a:bodyPr/>
          <a:lstStyle/>
          <a:p>
            <a:pPr algn="ctr"/>
            <a:r>
              <a:rPr lang="en-US"/>
              <a:t>Determining Credibility</a:t>
            </a:r>
            <a:endParaRPr lang="en-US" dirty="0"/>
          </a:p>
        </p:txBody>
      </p:sp>
    </p:spTree>
    <p:extLst>
      <p:ext uri="{BB962C8B-B14F-4D97-AF65-F5344CB8AC3E}">
        <p14:creationId xmlns:p14="http://schemas.microsoft.com/office/powerpoint/2010/main" val="3165503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03689"/>
            <a:ext cx="8591550" cy="1066801"/>
          </a:xfrm>
        </p:spPr>
        <p:txBody>
          <a:bodyPr/>
          <a:lstStyle/>
          <a:p>
            <a:r>
              <a:rPr lang="en-US" dirty="0"/>
              <a:t>Source, Message, and Media</a:t>
            </a:r>
          </a:p>
        </p:txBody>
      </p:sp>
      <p:sp>
        <p:nvSpPr>
          <p:cNvPr id="4" name="Rectangle 3">
            <a:extLst>
              <a:ext uri="{FF2B5EF4-FFF2-40B4-BE49-F238E27FC236}">
                <a16:creationId xmlns:a16="http://schemas.microsoft.com/office/drawing/2014/main" id="{418843A8-DFEE-4240-86D6-A2714CEF97E9}"/>
              </a:ext>
            </a:extLst>
          </p:cNvPr>
          <p:cNvSpPr/>
          <p:nvPr/>
        </p:nvSpPr>
        <p:spPr>
          <a:xfrm>
            <a:off x="113211" y="6374840"/>
            <a:ext cx="9030789" cy="430887"/>
          </a:xfrm>
          <a:prstGeom prst="rect">
            <a:avLst/>
          </a:prstGeom>
        </p:spPr>
        <p:txBody>
          <a:bodyPr wrap="square">
            <a:spAutoFit/>
          </a:bodyPr>
          <a:lstStyle/>
          <a:p>
            <a:pPr algn="r"/>
            <a:r>
              <a:rPr lang="en-GB" sz="1100" dirty="0">
                <a:solidFill>
                  <a:schemeClr val="accent2"/>
                </a:solidFill>
              </a:rPr>
              <a:t>Metzger, M. J., </a:t>
            </a:r>
            <a:r>
              <a:rPr lang="en-GB" sz="1100" dirty="0" err="1">
                <a:solidFill>
                  <a:schemeClr val="accent2"/>
                </a:solidFill>
              </a:rPr>
              <a:t>Flanagin</a:t>
            </a:r>
            <a:r>
              <a:rPr lang="en-GB" sz="1100" dirty="0">
                <a:solidFill>
                  <a:schemeClr val="accent2"/>
                </a:solidFill>
              </a:rPr>
              <a:t>, A. J., </a:t>
            </a:r>
            <a:r>
              <a:rPr lang="en-GB" sz="1100" dirty="0" err="1">
                <a:solidFill>
                  <a:schemeClr val="accent2"/>
                </a:solidFill>
              </a:rPr>
              <a:t>Eyal</a:t>
            </a:r>
            <a:r>
              <a:rPr lang="en-GB" sz="1100" dirty="0">
                <a:solidFill>
                  <a:schemeClr val="accent2"/>
                </a:solidFill>
              </a:rPr>
              <a:t>, K., Lemus, D. R., &amp; McCann, R. M. (2003). Credibility for the 21st century: integrating perspectives on source, message, and media credibility in the contemporary media environment. In P. J. </a:t>
            </a:r>
            <a:r>
              <a:rPr lang="en-GB" sz="1100" dirty="0" err="1">
                <a:solidFill>
                  <a:schemeClr val="accent2"/>
                </a:solidFill>
              </a:rPr>
              <a:t>Kalbfleisch</a:t>
            </a:r>
            <a:r>
              <a:rPr lang="en-GB" sz="1100" dirty="0">
                <a:solidFill>
                  <a:schemeClr val="accent2"/>
                </a:solidFill>
              </a:rPr>
              <a:t> (Ed.), </a:t>
            </a:r>
            <a:r>
              <a:rPr lang="en-GB" sz="1100" i="1" dirty="0">
                <a:solidFill>
                  <a:schemeClr val="accent2"/>
                </a:solidFill>
              </a:rPr>
              <a:t>Communication Yearbook 27 </a:t>
            </a:r>
            <a:endParaRPr lang="en-GB" sz="1100" dirty="0">
              <a:solidFill>
                <a:schemeClr val="accent2"/>
              </a:solidFill>
            </a:endParaRPr>
          </a:p>
        </p:txBody>
      </p:sp>
      <p:sp>
        <p:nvSpPr>
          <p:cNvPr id="15" name="Rectangle 14">
            <a:extLst>
              <a:ext uri="{FF2B5EF4-FFF2-40B4-BE49-F238E27FC236}">
                <a16:creationId xmlns:a16="http://schemas.microsoft.com/office/drawing/2014/main" id="{5150BF2F-7A40-A14D-AB92-59B321278A7E}"/>
              </a:ext>
            </a:extLst>
          </p:cNvPr>
          <p:cNvSpPr/>
          <p:nvPr/>
        </p:nvSpPr>
        <p:spPr>
          <a:xfrm>
            <a:off x="148046" y="5946536"/>
            <a:ext cx="8995954" cy="430887"/>
          </a:xfrm>
          <a:prstGeom prst="rect">
            <a:avLst/>
          </a:prstGeom>
        </p:spPr>
        <p:txBody>
          <a:bodyPr wrap="square">
            <a:spAutoFit/>
          </a:bodyPr>
          <a:lstStyle/>
          <a:p>
            <a:pPr algn="r"/>
            <a:r>
              <a:rPr lang="en-GB" sz="1100" dirty="0" err="1">
                <a:solidFill>
                  <a:schemeClr val="accent2"/>
                </a:solidFill>
              </a:rPr>
              <a:t>Hellmueller</a:t>
            </a:r>
            <a:r>
              <a:rPr lang="en-GB" sz="1100" dirty="0">
                <a:solidFill>
                  <a:schemeClr val="accent2"/>
                </a:solidFill>
              </a:rPr>
              <a:t>, L. and Trilling, D. (2012). The credibility of credibility measures: A meta- analysis in leading communication journals, 1951 to 2011. </a:t>
            </a:r>
          </a:p>
          <a:p>
            <a:pPr algn="r"/>
            <a:r>
              <a:rPr lang="en-GB" sz="1100" dirty="0">
                <a:solidFill>
                  <a:schemeClr val="accent2"/>
                </a:solidFill>
              </a:rPr>
              <a:t>In WAPOR 65th Annual Conference in Hong Kong. </a:t>
            </a:r>
          </a:p>
        </p:txBody>
      </p:sp>
    </p:spTree>
    <p:extLst>
      <p:ext uri="{BB962C8B-B14F-4D97-AF65-F5344CB8AC3E}">
        <p14:creationId xmlns:p14="http://schemas.microsoft.com/office/powerpoint/2010/main" val="1104641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03689"/>
            <a:ext cx="8591550" cy="1066801"/>
          </a:xfrm>
        </p:spPr>
        <p:txBody>
          <a:bodyPr/>
          <a:lstStyle/>
          <a:p>
            <a:r>
              <a:rPr lang="en-US" dirty="0"/>
              <a:t>Source, Message, and Media</a:t>
            </a:r>
          </a:p>
        </p:txBody>
      </p:sp>
      <p:sp>
        <p:nvSpPr>
          <p:cNvPr id="3" name="Content Placeholder 2"/>
          <p:cNvSpPr>
            <a:spLocks noGrp="1"/>
          </p:cNvSpPr>
          <p:nvPr>
            <p:ph sz="quarter" idx="13"/>
          </p:nvPr>
        </p:nvSpPr>
        <p:spPr>
          <a:xfrm>
            <a:off x="276225" y="1088532"/>
            <a:ext cx="5314678" cy="4684341"/>
          </a:xfrm>
        </p:spPr>
        <p:txBody>
          <a:bodyPr>
            <a:noAutofit/>
          </a:bodyPr>
          <a:lstStyle/>
          <a:p>
            <a:pPr lvl="1"/>
            <a:r>
              <a:rPr lang="en-US" sz="1600" b="1" dirty="0"/>
              <a:t>Source Credibility</a:t>
            </a:r>
            <a:r>
              <a:rPr lang="en-US" sz="1600" dirty="0"/>
              <a:t>, where it comes from. Influenced by:</a:t>
            </a:r>
          </a:p>
          <a:p>
            <a:pPr lvl="2"/>
            <a:r>
              <a:rPr lang="en-US" sz="1600" dirty="0"/>
              <a:t>Perceived competence</a:t>
            </a:r>
          </a:p>
          <a:p>
            <a:pPr lvl="2"/>
            <a:r>
              <a:rPr lang="en-US" sz="1600" dirty="0"/>
              <a:t>Trustworthiness</a:t>
            </a:r>
          </a:p>
          <a:p>
            <a:pPr lvl="2"/>
            <a:r>
              <a:rPr lang="en-US" sz="1600" dirty="0"/>
              <a:t>Goodwill</a:t>
            </a:r>
          </a:p>
          <a:p>
            <a:pPr lvl="2"/>
            <a:endParaRPr lang="en-US" sz="1600" dirty="0"/>
          </a:p>
          <a:p>
            <a:pPr lvl="2"/>
            <a:endParaRPr lang="en-US" sz="1600" dirty="0"/>
          </a:p>
          <a:p>
            <a:pPr lvl="2"/>
            <a:endParaRPr lang="en-US" sz="1600" dirty="0"/>
          </a:p>
          <a:p>
            <a:pPr lvl="2"/>
            <a:endParaRPr lang="en-US" sz="1600" dirty="0"/>
          </a:p>
        </p:txBody>
      </p:sp>
      <p:sp>
        <p:nvSpPr>
          <p:cNvPr id="4" name="Rectangle 3">
            <a:extLst>
              <a:ext uri="{FF2B5EF4-FFF2-40B4-BE49-F238E27FC236}">
                <a16:creationId xmlns:a16="http://schemas.microsoft.com/office/drawing/2014/main" id="{418843A8-DFEE-4240-86D6-A2714CEF97E9}"/>
              </a:ext>
            </a:extLst>
          </p:cNvPr>
          <p:cNvSpPr/>
          <p:nvPr/>
        </p:nvSpPr>
        <p:spPr>
          <a:xfrm>
            <a:off x="113211" y="6374840"/>
            <a:ext cx="9030789" cy="430887"/>
          </a:xfrm>
          <a:prstGeom prst="rect">
            <a:avLst/>
          </a:prstGeom>
        </p:spPr>
        <p:txBody>
          <a:bodyPr wrap="square">
            <a:spAutoFit/>
          </a:bodyPr>
          <a:lstStyle/>
          <a:p>
            <a:pPr algn="r"/>
            <a:r>
              <a:rPr lang="en-GB" sz="1100" dirty="0">
                <a:solidFill>
                  <a:schemeClr val="accent2"/>
                </a:solidFill>
              </a:rPr>
              <a:t>Metzger, M. J., </a:t>
            </a:r>
            <a:r>
              <a:rPr lang="en-GB" sz="1100" dirty="0" err="1">
                <a:solidFill>
                  <a:schemeClr val="accent2"/>
                </a:solidFill>
              </a:rPr>
              <a:t>Flanagin</a:t>
            </a:r>
            <a:r>
              <a:rPr lang="en-GB" sz="1100" dirty="0">
                <a:solidFill>
                  <a:schemeClr val="accent2"/>
                </a:solidFill>
              </a:rPr>
              <a:t>, A. J., </a:t>
            </a:r>
            <a:r>
              <a:rPr lang="en-GB" sz="1100" dirty="0" err="1">
                <a:solidFill>
                  <a:schemeClr val="accent2"/>
                </a:solidFill>
              </a:rPr>
              <a:t>Eyal</a:t>
            </a:r>
            <a:r>
              <a:rPr lang="en-GB" sz="1100" dirty="0">
                <a:solidFill>
                  <a:schemeClr val="accent2"/>
                </a:solidFill>
              </a:rPr>
              <a:t>, K., Lemus, D. R., &amp; McCann, R. M. (2003). Credibility for the 21st century: integrating perspectives on source, message, and media credibility in the contemporary media environment. In P. J. </a:t>
            </a:r>
            <a:r>
              <a:rPr lang="en-GB" sz="1100" dirty="0" err="1">
                <a:solidFill>
                  <a:schemeClr val="accent2"/>
                </a:solidFill>
              </a:rPr>
              <a:t>Kalbfleisch</a:t>
            </a:r>
            <a:r>
              <a:rPr lang="en-GB" sz="1100" dirty="0">
                <a:solidFill>
                  <a:schemeClr val="accent2"/>
                </a:solidFill>
              </a:rPr>
              <a:t> (Ed.), </a:t>
            </a:r>
            <a:r>
              <a:rPr lang="en-GB" sz="1100" i="1" dirty="0">
                <a:solidFill>
                  <a:schemeClr val="accent2"/>
                </a:solidFill>
              </a:rPr>
              <a:t>Communication Yearbook 27 </a:t>
            </a:r>
            <a:endParaRPr lang="en-GB" sz="1100" dirty="0">
              <a:solidFill>
                <a:schemeClr val="accent2"/>
              </a:solidFill>
            </a:endParaRPr>
          </a:p>
        </p:txBody>
      </p:sp>
      <p:sp>
        <p:nvSpPr>
          <p:cNvPr id="15" name="Rectangle 14">
            <a:extLst>
              <a:ext uri="{FF2B5EF4-FFF2-40B4-BE49-F238E27FC236}">
                <a16:creationId xmlns:a16="http://schemas.microsoft.com/office/drawing/2014/main" id="{5150BF2F-7A40-A14D-AB92-59B321278A7E}"/>
              </a:ext>
            </a:extLst>
          </p:cNvPr>
          <p:cNvSpPr/>
          <p:nvPr/>
        </p:nvSpPr>
        <p:spPr>
          <a:xfrm>
            <a:off x="148046" y="5946536"/>
            <a:ext cx="8995954" cy="430887"/>
          </a:xfrm>
          <a:prstGeom prst="rect">
            <a:avLst/>
          </a:prstGeom>
        </p:spPr>
        <p:txBody>
          <a:bodyPr wrap="square">
            <a:spAutoFit/>
          </a:bodyPr>
          <a:lstStyle/>
          <a:p>
            <a:pPr algn="r"/>
            <a:r>
              <a:rPr lang="en-GB" sz="1100" dirty="0" err="1">
                <a:solidFill>
                  <a:schemeClr val="accent2"/>
                </a:solidFill>
              </a:rPr>
              <a:t>Hellmueller</a:t>
            </a:r>
            <a:r>
              <a:rPr lang="en-GB" sz="1100" dirty="0">
                <a:solidFill>
                  <a:schemeClr val="accent2"/>
                </a:solidFill>
              </a:rPr>
              <a:t>, L. and Trilling, D. (2012). The credibility of credibility measures: A meta- analysis in leading communication journals, 1951 to 2011. </a:t>
            </a:r>
          </a:p>
          <a:p>
            <a:pPr algn="r"/>
            <a:r>
              <a:rPr lang="en-GB" sz="1100" dirty="0">
                <a:solidFill>
                  <a:schemeClr val="accent2"/>
                </a:solidFill>
              </a:rPr>
              <a:t>In WAPOR 65th Annual Conference in Hong Kong. </a:t>
            </a:r>
          </a:p>
        </p:txBody>
      </p:sp>
    </p:spTree>
    <p:extLst>
      <p:ext uri="{BB962C8B-B14F-4D97-AF65-F5344CB8AC3E}">
        <p14:creationId xmlns:p14="http://schemas.microsoft.com/office/powerpoint/2010/main" val="3001184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03689"/>
            <a:ext cx="8591550" cy="1066801"/>
          </a:xfrm>
        </p:spPr>
        <p:txBody>
          <a:bodyPr/>
          <a:lstStyle/>
          <a:p>
            <a:r>
              <a:rPr lang="en-US" dirty="0"/>
              <a:t>Source, Message, and Media</a:t>
            </a:r>
          </a:p>
        </p:txBody>
      </p:sp>
      <p:sp>
        <p:nvSpPr>
          <p:cNvPr id="3" name="Content Placeholder 2"/>
          <p:cNvSpPr>
            <a:spLocks noGrp="1"/>
          </p:cNvSpPr>
          <p:nvPr>
            <p:ph sz="quarter" idx="13"/>
          </p:nvPr>
        </p:nvSpPr>
        <p:spPr>
          <a:xfrm>
            <a:off x="276225" y="1088532"/>
            <a:ext cx="5262426" cy="4684341"/>
          </a:xfrm>
        </p:spPr>
        <p:txBody>
          <a:bodyPr>
            <a:noAutofit/>
          </a:bodyPr>
          <a:lstStyle/>
          <a:p>
            <a:pPr lvl="1"/>
            <a:r>
              <a:rPr lang="en-US" sz="1600" b="1" dirty="0"/>
              <a:t>Source Credibility</a:t>
            </a:r>
            <a:r>
              <a:rPr lang="en-US" sz="1600" dirty="0"/>
              <a:t>, where it comes from. Influenced by:</a:t>
            </a:r>
          </a:p>
          <a:p>
            <a:pPr lvl="2"/>
            <a:r>
              <a:rPr lang="en-US" sz="1600" dirty="0"/>
              <a:t>Perceived competence</a:t>
            </a:r>
          </a:p>
          <a:p>
            <a:pPr lvl="2"/>
            <a:r>
              <a:rPr lang="en-US" sz="1600" dirty="0"/>
              <a:t>Trustworthiness</a:t>
            </a:r>
          </a:p>
          <a:p>
            <a:pPr lvl="2"/>
            <a:r>
              <a:rPr lang="en-US" sz="1600" dirty="0"/>
              <a:t>Goodwill</a:t>
            </a:r>
          </a:p>
          <a:p>
            <a:pPr lvl="2"/>
            <a:endParaRPr lang="en-US" sz="1600" dirty="0"/>
          </a:p>
          <a:p>
            <a:pPr lvl="1"/>
            <a:r>
              <a:rPr lang="en-US" sz="1600" b="1" dirty="0"/>
              <a:t>Message Credibility</a:t>
            </a:r>
            <a:r>
              <a:rPr lang="en-US" sz="1600" dirty="0"/>
              <a:t>, the quality. Influenced by:</a:t>
            </a:r>
          </a:p>
          <a:p>
            <a:pPr lvl="2"/>
            <a:r>
              <a:rPr lang="en-US" sz="1600" dirty="0"/>
              <a:t>Information quality</a:t>
            </a:r>
          </a:p>
          <a:p>
            <a:pPr lvl="2"/>
            <a:r>
              <a:rPr lang="en-US" sz="1600" dirty="0"/>
              <a:t>Language intensity</a:t>
            </a:r>
          </a:p>
          <a:p>
            <a:pPr lvl="2"/>
            <a:r>
              <a:rPr lang="en-US" sz="1600" dirty="0"/>
              <a:t>Message discrepancy</a:t>
            </a:r>
          </a:p>
          <a:p>
            <a:pPr lvl="2"/>
            <a:endParaRPr lang="en-US" sz="1600" dirty="0"/>
          </a:p>
          <a:p>
            <a:pPr lvl="2"/>
            <a:endParaRPr lang="en-US" sz="1600" dirty="0"/>
          </a:p>
          <a:p>
            <a:pPr lvl="2"/>
            <a:endParaRPr lang="en-US" sz="1600" dirty="0"/>
          </a:p>
        </p:txBody>
      </p:sp>
      <p:sp>
        <p:nvSpPr>
          <p:cNvPr id="4" name="Rectangle 3">
            <a:extLst>
              <a:ext uri="{FF2B5EF4-FFF2-40B4-BE49-F238E27FC236}">
                <a16:creationId xmlns:a16="http://schemas.microsoft.com/office/drawing/2014/main" id="{418843A8-DFEE-4240-86D6-A2714CEF97E9}"/>
              </a:ext>
            </a:extLst>
          </p:cNvPr>
          <p:cNvSpPr/>
          <p:nvPr/>
        </p:nvSpPr>
        <p:spPr>
          <a:xfrm>
            <a:off x="113211" y="6374840"/>
            <a:ext cx="9030789" cy="430887"/>
          </a:xfrm>
          <a:prstGeom prst="rect">
            <a:avLst/>
          </a:prstGeom>
        </p:spPr>
        <p:txBody>
          <a:bodyPr wrap="square">
            <a:spAutoFit/>
          </a:bodyPr>
          <a:lstStyle/>
          <a:p>
            <a:pPr algn="r"/>
            <a:r>
              <a:rPr lang="en-GB" sz="1100" dirty="0">
                <a:solidFill>
                  <a:schemeClr val="accent2"/>
                </a:solidFill>
              </a:rPr>
              <a:t>Metzger, M. J., </a:t>
            </a:r>
            <a:r>
              <a:rPr lang="en-GB" sz="1100" dirty="0" err="1">
                <a:solidFill>
                  <a:schemeClr val="accent2"/>
                </a:solidFill>
              </a:rPr>
              <a:t>Flanagin</a:t>
            </a:r>
            <a:r>
              <a:rPr lang="en-GB" sz="1100" dirty="0">
                <a:solidFill>
                  <a:schemeClr val="accent2"/>
                </a:solidFill>
              </a:rPr>
              <a:t>, A. J., </a:t>
            </a:r>
            <a:r>
              <a:rPr lang="en-GB" sz="1100" dirty="0" err="1">
                <a:solidFill>
                  <a:schemeClr val="accent2"/>
                </a:solidFill>
              </a:rPr>
              <a:t>Eyal</a:t>
            </a:r>
            <a:r>
              <a:rPr lang="en-GB" sz="1100" dirty="0">
                <a:solidFill>
                  <a:schemeClr val="accent2"/>
                </a:solidFill>
              </a:rPr>
              <a:t>, K., Lemus, D. R., &amp; McCann, R. M. (2003). Credibility for the 21st century: integrating perspectives on source, message, and media credibility in the contemporary media environment. In P. J. </a:t>
            </a:r>
            <a:r>
              <a:rPr lang="en-GB" sz="1100" dirty="0" err="1">
                <a:solidFill>
                  <a:schemeClr val="accent2"/>
                </a:solidFill>
              </a:rPr>
              <a:t>Kalbfleisch</a:t>
            </a:r>
            <a:r>
              <a:rPr lang="en-GB" sz="1100" dirty="0">
                <a:solidFill>
                  <a:schemeClr val="accent2"/>
                </a:solidFill>
              </a:rPr>
              <a:t> (Ed.), </a:t>
            </a:r>
            <a:r>
              <a:rPr lang="en-GB" sz="1100" i="1" dirty="0">
                <a:solidFill>
                  <a:schemeClr val="accent2"/>
                </a:solidFill>
              </a:rPr>
              <a:t>Communication Yearbook 27 </a:t>
            </a:r>
            <a:endParaRPr lang="en-GB" sz="1100" dirty="0">
              <a:solidFill>
                <a:schemeClr val="accent2"/>
              </a:solidFill>
            </a:endParaRPr>
          </a:p>
        </p:txBody>
      </p:sp>
      <p:sp>
        <p:nvSpPr>
          <p:cNvPr id="15" name="Rectangle 14">
            <a:extLst>
              <a:ext uri="{FF2B5EF4-FFF2-40B4-BE49-F238E27FC236}">
                <a16:creationId xmlns:a16="http://schemas.microsoft.com/office/drawing/2014/main" id="{5150BF2F-7A40-A14D-AB92-59B321278A7E}"/>
              </a:ext>
            </a:extLst>
          </p:cNvPr>
          <p:cNvSpPr/>
          <p:nvPr/>
        </p:nvSpPr>
        <p:spPr>
          <a:xfrm>
            <a:off x="148046" y="5946536"/>
            <a:ext cx="8995954" cy="430887"/>
          </a:xfrm>
          <a:prstGeom prst="rect">
            <a:avLst/>
          </a:prstGeom>
        </p:spPr>
        <p:txBody>
          <a:bodyPr wrap="square">
            <a:spAutoFit/>
          </a:bodyPr>
          <a:lstStyle/>
          <a:p>
            <a:pPr algn="r"/>
            <a:r>
              <a:rPr lang="en-GB" sz="1100" dirty="0" err="1">
                <a:solidFill>
                  <a:schemeClr val="accent2"/>
                </a:solidFill>
              </a:rPr>
              <a:t>Hellmueller</a:t>
            </a:r>
            <a:r>
              <a:rPr lang="en-GB" sz="1100" dirty="0">
                <a:solidFill>
                  <a:schemeClr val="accent2"/>
                </a:solidFill>
              </a:rPr>
              <a:t>, L. and Trilling, D. (2012). The credibility of credibility measures: A meta- analysis in leading communication journals, 1951 to 2011. </a:t>
            </a:r>
          </a:p>
          <a:p>
            <a:pPr algn="r"/>
            <a:r>
              <a:rPr lang="en-GB" sz="1100" dirty="0">
                <a:solidFill>
                  <a:schemeClr val="accent2"/>
                </a:solidFill>
              </a:rPr>
              <a:t>In WAPOR 65th Annual Conference in Hong Kong. </a:t>
            </a:r>
          </a:p>
        </p:txBody>
      </p:sp>
    </p:spTree>
    <p:extLst>
      <p:ext uri="{BB962C8B-B14F-4D97-AF65-F5344CB8AC3E}">
        <p14:creationId xmlns:p14="http://schemas.microsoft.com/office/powerpoint/2010/main" val="3621003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03689"/>
            <a:ext cx="8591550" cy="1066801"/>
          </a:xfrm>
        </p:spPr>
        <p:txBody>
          <a:bodyPr/>
          <a:lstStyle/>
          <a:p>
            <a:r>
              <a:rPr lang="en-US" dirty="0"/>
              <a:t>Source, Message, and Media</a:t>
            </a:r>
          </a:p>
        </p:txBody>
      </p:sp>
      <p:sp>
        <p:nvSpPr>
          <p:cNvPr id="3" name="Content Placeholder 2"/>
          <p:cNvSpPr>
            <a:spLocks noGrp="1"/>
          </p:cNvSpPr>
          <p:nvPr>
            <p:ph sz="quarter" idx="13"/>
          </p:nvPr>
        </p:nvSpPr>
        <p:spPr>
          <a:xfrm>
            <a:off x="276225" y="1088532"/>
            <a:ext cx="5271135" cy="4684341"/>
          </a:xfrm>
        </p:spPr>
        <p:txBody>
          <a:bodyPr>
            <a:noAutofit/>
          </a:bodyPr>
          <a:lstStyle/>
          <a:p>
            <a:pPr lvl="1"/>
            <a:r>
              <a:rPr lang="en-US" sz="1600" b="1" dirty="0"/>
              <a:t>Source Credibility</a:t>
            </a:r>
            <a:r>
              <a:rPr lang="en-US" sz="1600" dirty="0"/>
              <a:t>, where it comes from. Influenced by:</a:t>
            </a:r>
          </a:p>
          <a:p>
            <a:pPr lvl="2"/>
            <a:r>
              <a:rPr lang="en-US" sz="1600" dirty="0"/>
              <a:t>Perceived competence</a:t>
            </a:r>
          </a:p>
          <a:p>
            <a:pPr lvl="2"/>
            <a:r>
              <a:rPr lang="en-US" sz="1600" dirty="0"/>
              <a:t>Trustworthiness</a:t>
            </a:r>
          </a:p>
          <a:p>
            <a:pPr lvl="2"/>
            <a:r>
              <a:rPr lang="en-US" sz="1600" dirty="0"/>
              <a:t>Goodwill</a:t>
            </a:r>
          </a:p>
          <a:p>
            <a:pPr lvl="2"/>
            <a:endParaRPr lang="en-US" sz="1600" dirty="0"/>
          </a:p>
          <a:p>
            <a:pPr lvl="1"/>
            <a:r>
              <a:rPr lang="en-US" sz="1600" b="1" dirty="0"/>
              <a:t>Message Credibility</a:t>
            </a:r>
            <a:r>
              <a:rPr lang="en-US" sz="1600" dirty="0"/>
              <a:t>, the quality. Influenced by:</a:t>
            </a:r>
          </a:p>
          <a:p>
            <a:pPr lvl="2"/>
            <a:r>
              <a:rPr lang="en-US" sz="1600" dirty="0"/>
              <a:t>Information quality</a:t>
            </a:r>
          </a:p>
          <a:p>
            <a:pPr lvl="2"/>
            <a:r>
              <a:rPr lang="en-US" sz="1600" dirty="0"/>
              <a:t>Language intensity</a:t>
            </a:r>
          </a:p>
          <a:p>
            <a:pPr lvl="2"/>
            <a:r>
              <a:rPr lang="en-US" sz="1600" dirty="0"/>
              <a:t>Message discrepancy</a:t>
            </a:r>
          </a:p>
          <a:p>
            <a:pPr lvl="2"/>
            <a:endParaRPr lang="en-US" sz="1600" dirty="0"/>
          </a:p>
          <a:p>
            <a:pPr lvl="1"/>
            <a:r>
              <a:rPr lang="en-US" sz="1600" b="1" dirty="0"/>
              <a:t>Media Credibility</a:t>
            </a:r>
            <a:r>
              <a:rPr lang="en-US" sz="1600" dirty="0"/>
              <a:t>,</a:t>
            </a:r>
            <a:r>
              <a:rPr lang="en-US" sz="1600" b="1" dirty="0"/>
              <a:t> </a:t>
            </a:r>
            <a:r>
              <a:rPr lang="en-US" sz="1600" dirty="0"/>
              <a:t>the media type</a:t>
            </a:r>
          </a:p>
          <a:p>
            <a:pPr lvl="2"/>
            <a:r>
              <a:rPr lang="en-US" sz="1600" dirty="0"/>
              <a:t>Influenced by perception of media type</a:t>
            </a:r>
          </a:p>
          <a:p>
            <a:pPr lvl="2"/>
            <a:r>
              <a:rPr lang="en-US" sz="1600" dirty="0"/>
              <a:t>Assumes difference between types if greater than differences within</a:t>
            </a:r>
          </a:p>
          <a:p>
            <a:pPr lvl="2"/>
            <a:endParaRPr lang="en-US" sz="1600" dirty="0"/>
          </a:p>
          <a:p>
            <a:pPr lvl="2"/>
            <a:endParaRPr lang="en-US" sz="1600" dirty="0"/>
          </a:p>
        </p:txBody>
      </p:sp>
      <p:sp>
        <p:nvSpPr>
          <p:cNvPr id="4" name="Rectangle 3">
            <a:extLst>
              <a:ext uri="{FF2B5EF4-FFF2-40B4-BE49-F238E27FC236}">
                <a16:creationId xmlns:a16="http://schemas.microsoft.com/office/drawing/2014/main" id="{418843A8-DFEE-4240-86D6-A2714CEF97E9}"/>
              </a:ext>
            </a:extLst>
          </p:cNvPr>
          <p:cNvSpPr/>
          <p:nvPr/>
        </p:nvSpPr>
        <p:spPr>
          <a:xfrm>
            <a:off x="113211" y="6374840"/>
            <a:ext cx="9030789" cy="430887"/>
          </a:xfrm>
          <a:prstGeom prst="rect">
            <a:avLst/>
          </a:prstGeom>
        </p:spPr>
        <p:txBody>
          <a:bodyPr wrap="square">
            <a:spAutoFit/>
          </a:bodyPr>
          <a:lstStyle/>
          <a:p>
            <a:pPr algn="r"/>
            <a:r>
              <a:rPr lang="en-GB" sz="1100" dirty="0">
                <a:solidFill>
                  <a:schemeClr val="accent2"/>
                </a:solidFill>
              </a:rPr>
              <a:t>Metzger, M. J., </a:t>
            </a:r>
            <a:r>
              <a:rPr lang="en-GB" sz="1100" dirty="0" err="1">
                <a:solidFill>
                  <a:schemeClr val="accent2"/>
                </a:solidFill>
              </a:rPr>
              <a:t>Flanagin</a:t>
            </a:r>
            <a:r>
              <a:rPr lang="en-GB" sz="1100" dirty="0">
                <a:solidFill>
                  <a:schemeClr val="accent2"/>
                </a:solidFill>
              </a:rPr>
              <a:t>, A. J., </a:t>
            </a:r>
            <a:r>
              <a:rPr lang="en-GB" sz="1100" dirty="0" err="1">
                <a:solidFill>
                  <a:schemeClr val="accent2"/>
                </a:solidFill>
              </a:rPr>
              <a:t>Eyal</a:t>
            </a:r>
            <a:r>
              <a:rPr lang="en-GB" sz="1100" dirty="0">
                <a:solidFill>
                  <a:schemeClr val="accent2"/>
                </a:solidFill>
              </a:rPr>
              <a:t>, K., Lemus, D. R., &amp; McCann, R. M. (2003). Credibility for the 21st century: integrating perspectives on source, message, and media credibility in the contemporary media environment. In P. J. </a:t>
            </a:r>
            <a:r>
              <a:rPr lang="en-GB" sz="1100" dirty="0" err="1">
                <a:solidFill>
                  <a:schemeClr val="accent2"/>
                </a:solidFill>
              </a:rPr>
              <a:t>Kalbfleisch</a:t>
            </a:r>
            <a:r>
              <a:rPr lang="en-GB" sz="1100" dirty="0">
                <a:solidFill>
                  <a:schemeClr val="accent2"/>
                </a:solidFill>
              </a:rPr>
              <a:t> (Ed.), </a:t>
            </a:r>
            <a:r>
              <a:rPr lang="en-GB" sz="1100" i="1" dirty="0">
                <a:solidFill>
                  <a:schemeClr val="accent2"/>
                </a:solidFill>
              </a:rPr>
              <a:t>Communication Yearbook 27 </a:t>
            </a:r>
            <a:endParaRPr lang="en-GB" sz="1100" dirty="0">
              <a:solidFill>
                <a:schemeClr val="accent2"/>
              </a:solidFill>
            </a:endParaRPr>
          </a:p>
        </p:txBody>
      </p:sp>
      <p:sp>
        <p:nvSpPr>
          <p:cNvPr id="5" name="Rectangle 4">
            <a:extLst>
              <a:ext uri="{FF2B5EF4-FFF2-40B4-BE49-F238E27FC236}">
                <a16:creationId xmlns:a16="http://schemas.microsoft.com/office/drawing/2014/main" id="{5A1C8ACA-10CE-924C-81FE-FEB3C16D1ABB}"/>
              </a:ext>
            </a:extLst>
          </p:cNvPr>
          <p:cNvSpPr/>
          <p:nvPr/>
        </p:nvSpPr>
        <p:spPr>
          <a:xfrm>
            <a:off x="6204857" y="3178615"/>
            <a:ext cx="1339215" cy="10624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Guardian Online</a:t>
            </a:r>
          </a:p>
        </p:txBody>
      </p:sp>
      <p:sp>
        <p:nvSpPr>
          <p:cNvPr id="6" name="Rectangle 5">
            <a:extLst>
              <a:ext uri="{FF2B5EF4-FFF2-40B4-BE49-F238E27FC236}">
                <a16:creationId xmlns:a16="http://schemas.microsoft.com/office/drawing/2014/main" id="{566B3764-D22C-7748-87CE-5246BE3B6ED4}"/>
              </a:ext>
            </a:extLst>
          </p:cNvPr>
          <p:cNvSpPr/>
          <p:nvPr/>
        </p:nvSpPr>
        <p:spPr>
          <a:xfrm>
            <a:off x="7626803" y="3178615"/>
            <a:ext cx="1310640" cy="1062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Guardian Paper</a:t>
            </a:r>
          </a:p>
        </p:txBody>
      </p:sp>
      <p:sp>
        <p:nvSpPr>
          <p:cNvPr id="7" name="Rectangle 6">
            <a:extLst>
              <a:ext uri="{FF2B5EF4-FFF2-40B4-BE49-F238E27FC236}">
                <a16:creationId xmlns:a16="http://schemas.microsoft.com/office/drawing/2014/main" id="{960D40EF-CC9B-604B-94F2-03AFA30A6F48}"/>
              </a:ext>
            </a:extLst>
          </p:cNvPr>
          <p:cNvSpPr/>
          <p:nvPr/>
        </p:nvSpPr>
        <p:spPr>
          <a:xfrm>
            <a:off x="6204857" y="4339031"/>
            <a:ext cx="1339215" cy="10624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Sun </a:t>
            </a:r>
          </a:p>
          <a:p>
            <a:pPr algn="ctr"/>
            <a:r>
              <a:rPr lang="en-US" sz="1400" dirty="0"/>
              <a:t>Online</a:t>
            </a:r>
          </a:p>
        </p:txBody>
      </p:sp>
      <p:sp>
        <p:nvSpPr>
          <p:cNvPr id="8" name="Rectangle 7">
            <a:extLst>
              <a:ext uri="{FF2B5EF4-FFF2-40B4-BE49-F238E27FC236}">
                <a16:creationId xmlns:a16="http://schemas.microsoft.com/office/drawing/2014/main" id="{172A01E2-46B9-934D-80EC-DDEA1FDD6051}"/>
              </a:ext>
            </a:extLst>
          </p:cNvPr>
          <p:cNvSpPr/>
          <p:nvPr/>
        </p:nvSpPr>
        <p:spPr>
          <a:xfrm>
            <a:off x="7626803" y="4339031"/>
            <a:ext cx="1310640" cy="10624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Sun </a:t>
            </a:r>
          </a:p>
          <a:p>
            <a:pPr algn="ctr"/>
            <a:r>
              <a:rPr lang="en-US" sz="1400" dirty="0"/>
              <a:t>Paper</a:t>
            </a:r>
          </a:p>
        </p:txBody>
      </p:sp>
      <p:sp>
        <p:nvSpPr>
          <p:cNvPr id="9" name="TextBox 8">
            <a:extLst>
              <a:ext uri="{FF2B5EF4-FFF2-40B4-BE49-F238E27FC236}">
                <a16:creationId xmlns:a16="http://schemas.microsoft.com/office/drawing/2014/main" id="{5C23E461-A5DB-2D4D-AD6C-DE4883F5BCA9}"/>
              </a:ext>
            </a:extLst>
          </p:cNvPr>
          <p:cNvSpPr txBox="1"/>
          <p:nvPr/>
        </p:nvSpPr>
        <p:spPr>
          <a:xfrm>
            <a:off x="6889085" y="2366932"/>
            <a:ext cx="1309974" cy="369332"/>
          </a:xfrm>
          <a:prstGeom prst="rect">
            <a:avLst/>
          </a:prstGeom>
          <a:noFill/>
        </p:spPr>
        <p:txBody>
          <a:bodyPr wrap="none" rtlCol="0">
            <a:spAutoFit/>
          </a:bodyPr>
          <a:lstStyle/>
          <a:p>
            <a:r>
              <a:rPr lang="en-US" dirty="0"/>
              <a:t>within type</a:t>
            </a:r>
          </a:p>
        </p:txBody>
      </p:sp>
      <p:sp>
        <p:nvSpPr>
          <p:cNvPr id="10" name="TextBox 9">
            <a:extLst>
              <a:ext uri="{FF2B5EF4-FFF2-40B4-BE49-F238E27FC236}">
                <a16:creationId xmlns:a16="http://schemas.microsoft.com/office/drawing/2014/main" id="{B774BE61-DF1A-E945-96C1-C63DAA024CCC}"/>
              </a:ext>
            </a:extLst>
          </p:cNvPr>
          <p:cNvSpPr txBox="1"/>
          <p:nvPr/>
        </p:nvSpPr>
        <p:spPr>
          <a:xfrm rot="16200000">
            <a:off x="4765799" y="4084784"/>
            <a:ext cx="1540806" cy="369332"/>
          </a:xfrm>
          <a:prstGeom prst="rect">
            <a:avLst/>
          </a:prstGeom>
          <a:noFill/>
        </p:spPr>
        <p:txBody>
          <a:bodyPr wrap="none" rtlCol="0">
            <a:spAutoFit/>
          </a:bodyPr>
          <a:lstStyle/>
          <a:p>
            <a:r>
              <a:rPr lang="en-US" dirty="0"/>
              <a:t>between type</a:t>
            </a:r>
          </a:p>
        </p:txBody>
      </p:sp>
      <p:sp>
        <p:nvSpPr>
          <p:cNvPr id="11" name="Rectangle 10">
            <a:extLst>
              <a:ext uri="{FF2B5EF4-FFF2-40B4-BE49-F238E27FC236}">
                <a16:creationId xmlns:a16="http://schemas.microsoft.com/office/drawing/2014/main" id="{2B66027B-FE57-8D46-A0D0-9A9DC1527201}"/>
              </a:ext>
            </a:extLst>
          </p:cNvPr>
          <p:cNvSpPr/>
          <p:nvPr/>
        </p:nvSpPr>
        <p:spPr>
          <a:xfrm rot="16200000">
            <a:off x="5474761" y="3552329"/>
            <a:ext cx="1062446" cy="315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Broadsheet</a:t>
            </a:r>
          </a:p>
        </p:txBody>
      </p:sp>
      <p:sp>
        <p:nvSpPr>
          <p:cNvPr id="12" name="Rectangle 11">
            <a:extLst>
              <a:ext uri="{FF2B5EF4-FFF2-40B4-BE49-F238E27FC236}">
                <a16:creationId xmlns:a16="http://schemas.microsoft.com/office/drawing/2014/main" id="{16E3131C-646F-4E45-AF95-E8338CE068FB}"/>
              </a:ext>
            </a:extLst>
          </p:cNvPr>
          <p:cNvSpPr/>
          <p:nvPr/>
        </p:nvSpPr>
        <p:spPr>
          <a:xfrm rot="16200000">
            <a:off x="5474761" y="4710865"/>
            <a:ext cx="1062446" cy="315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Tabloid</a:t>
            </a:r>
          </a:p>
        </p:txBody>
      </p:sp>
      <p:sp>
        <p:nvSpPr>
          <p:cNvPr id="13" name="Rectangle 12">
            <a:extLst>
              <a:ext uri="{FF2B5EF4-FFF2-40B4-BE49-F238E27FC236}">
                <a16:creationId xmlns:a16="http://schemas.microsoft.com/office/drawing/2014/main" id="{5EEF86C4-80E2-D84C-8E0C-2BF4A6B0908A}"/>
              </a:ext>
            </a:extLst>
          </p:cNvPr>
          <p:cNvSpPr/>
          <p:nvPr/>
        </p:nvSpPr>
        <p:spPr>
          <a:xfrm>
            <a:off x="6204856" y="2822407"/>
            <a:ext cx="1339215" cy="315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Online</a:t>
            </a:r>
          </a:p>
        </p:txBody>
      </p:sp>
      <p:sp>
        <p:nvSpPr>
          <p:cNvPr id="14" name="Rectangle 13">
            <a:extLst>
              <a:ext uri="{FF2B5EF4-FFF2-40B4-BE49-F238E27FC236}">
                <a16:creationId xmlns:a16="http://schemas.microsoft.com/office/drawing/2014/main" id="{4DA441AC-BD44-BA4A-9BDB-E5D1BA4CA1FA}"/>
              </a:ext>
            </a:extLst>
          </p:cNvPr>
          <p:cNvSpPr/>
          <p:nvPr/>
        </p:nvSpPr>
        <p:spPr>
          <a:xfrm>
            <a:off x="7626804" y="2819588"/>
            <a:ext cx="1310640" cy="315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Offline</a:t>
            </a:r>
          </a:p>
        </p:txBody>
      </p:sp>
      <p:sp>
        <p:nvSpPr>
          <p:cNvPr id="15" name="Rectangle 14">
            <a:extLst>
              <a:ext uri="{FF2B5EF4-FFF2-40B4-BE49-F238E27FC236}">
                <a16:creationId xmlns:a16="http://schemas.microsoft.com/office/drawing/2014/main" id="{5150BF2F-7A40-A14D-AB92-59B321278A7E}"/>
              </a:ext>
            </a:extLst>
          </p:cNvPr>
          <p:cNvSpPr/>
          <p:nvPr/>
        </p:nvSpPr>
        <p:spPr>
          <a:xfrm>
            <a:off x="148046" y="5946536"/>
            <a:ext cx="8995954" cy="430887"/>
          </a:xfrm>
          <a:prstGeom prst="rect">
            <a:avLst/>
          </a:prstGeom>
        </p:spPr>
        <p:txBody>
          <a:bodyPr wrap="square">
            <a:spAutoFit/>
          </a:bodyPr>
          <a:lstStyle/>
          <a:p>
            <a:pPr algn="r"/>
            <a:r>
              <a:rPr lang="en-GB" sz="1100" dirty="0" err="1">
                <a:solidFill>
                  <a:schemeClr val="accent2"/>
                </a:solidFill>
              </a:rPr>
              <a:t>Hellmueller</a:t>
            </a:r>
            <a:r>
              <a:rPr lang="en-GB" sz="1100" dirty="0">
                <a:solidFill>
                  <a:schemeClr val="accent2"/>
                </a:solidFill>
              </a:rPr>
              <a:t>, L. and Trilling, D. (2012). The credibility of credibility measures: A meta- analysis in leading communication journals, 1951 to 2011. </a:t>
            </a:r>
          </a:p>
          <a:p>
            <a:pPr algn="r"/>
            <a:r>
              <a:rPr lang="en-GB" sz="1100" dirty="0">
                <a:solidFill>
                  <a:schemeClr val="accent2"/>
                </a:solidFill>
              </a:rPr>
              <a:t>In WAPOR 65th Annual Conference in Hong Kong. </a:t>
            </a:r>
          </a:p>
        </p:txBody>
      </p:sp>
    </p:spTree>
    <p:extLst>
      <p:ext uri="{BB962C8B-B14F-4D97-AF65-F5344CB8AC3E}">
        <p14:creationId xmlns:p14="http://schemas.microsoft.com/office/powerpoint/2010/main" val="877779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2194150"/>
            <a:ext cx="8591550" cy="1066800"/>
          </a:xfrm>
        </p:spPr>
        <p:txBody>
          <a:bodyPr/>
          <a:lstStyle/>
          <a:p>
            <a:pPr algn="ctr"/>
            <a:r>
              <a:rPr lang="en-US" dirty="0"/>
              <a:t>A Case Study: Consider Wikipedia</a:t>
            </a:r>
          </a:p>
        </p:txBody>
      </p:sp>
    </p:spTree>
    <p:extLst>
      <p:ext uri="{BB962C8B-B14F-4D97-AF65-F5344CB8AC3E}">
        <p14:creationId xmlns:p14="http://schemas.microsoft.com/office/powerpoint/2010/main" val="1471773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7984" y="0"/>
            <a:ext cx="4716016" cy="6858000"/>
          </a:xfrm>
          <a:prstGeom prst="rect">
            <a:avLst/>
          </a:prstGeom>
          <a:solidFill>
            <a:schemeClr val="accent5">
              <a:lumMod val="75000"/>
              <a:alpha val="2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5636" y="228600"/>
            <a:ext cx="4279397" cy="1066801"/>
          </a:xfrm>
        </p:spPr>
        <p:txBody>
          <a:bodyPr/>
          <a:lstStyle/>
          <a:p>
            <a:r>
              <a:rPr lang="en-US" dirty="0"/>
              <a:t>Is Wikipedia a Toilet?</a:t>
            </a:r>
          </a:p>
        </p:txBody>
      </p:sp>
      <p:sp>
        <p:nvSpPr>
          <p:cNvPr id="3" name="Content Placeholder 2"/>
          <p:cNvSpPr>
            <a:spLocks noGrp="1"/>
          </p:cNvSpPr>
          <p:nvPr>
            <p:ph sz="quarter" idx="13"/>
          </p:nvPr>
        </p:nvSpPr>
        <p:spPr>
          <a:xfrm>
            <a:off x="276225" y="1592599"/>
            <a:ext cx="4077821" cy="5070106"/>
          </a:xfrm>
        </p:spPr>
        <p:txBody>
          <a:bodyPr>
            <a:normAutofit/>
          </a:bodyPr>
          <a:lstStyle/>
          <a:p>
            <a:pPr marL="0" indent="0">
              <a:buNone/>
            </a:pPr>
            <a:r>
              <a:rPr lang="en-US" sz="2000" dirty="0"/>
              <a:t>Somebody who reads Wikipedia is “rather in the position of a visitor to a public restroom,” says Mr. McHenry, Britannica’s former editor. “It may be obviously dirty, so that he knows to exercise great care, or it may seem fairly clean, so that he may be lulled into a false sense of security. What he certainly does not know is who has used the facilities before him.”</a:t>
            </a:r>
          </a:p>
          <a:p>
            <a:pPr marL="0" indent="0" algn="r">
              <a:buNone/>
            </a:pPr>
            <a:endParaRPr lang="en-US" sz="2000" i="1" dirty="0"/>
          </a:p>
          <a:p>
            <a:pPr marL="0" indent="0" algn="r">
              <a:buNone/>
            </a:pPr>
            <a:r>
              <a:rPr lang="en-US" sz="2000" i="1" dirty="0"/>
              <a:t>The Economist (Vol. 379, April 22, 2006, pp. 14–15)</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5743" y="80638"/>
            <a:ext cx="4454870" cy="6662705"/>
          </a:xfrm>
          <a:prstGeom prst="rect">
            <a:avLst/>
          </a:prstGeom>
        </p:spPr>
      </p:pic>
    </p:spTree>
    <p:extLst>
      <p:ext uri="{BB962C8B-B14F-4D97-AF65-F5344CB8AC3E}">
        <p14:creationId xmlns:p14="http://schemas.microsoft.com/office/powerpoint/2010/main" val="410467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Fake News</a:t>
            </a:r>
          </a:p>
        </p:txBody>
      </p:sp>
      <p:sp>
        <p:nvSpPr>
          <p:cNvPr id="6" name="Shape 300">
            <a:extLst>
              <a:ext uri="{FF2B5EF4-FFF2-40B4-BE49-F238E27FC236}">
                <a16:creationId xmlns:a16="http://schemas.microsoft.com/office/drawing/2014/main" id="{16475C2B-9DCA-A34C-8496-8469F200C370}"/>
              </a:ext>
            </a:extLst>
          </p:cNvPr>
          <p:cNvSpPr/>
          <p:nvPr/>
        </p:nvSpPr>
        <p:spPr>
          <a:xfrm>
            <a:off x="379159" y="1983600"/>
            <a:ext cx="1685099" cy="1685099"/>
          </a:xfrm>
          <a:prstGeom prst="ellipse">
            <a:avLst/>
          </a:prstGeom>
          <a:noFill/>
          <a:ln w="114300" cap="flat" cmpd="sng">
            <a:solidFill>
              <a:srgbClr val="FFCD00"/>
            </a:solidFill>
            <a:prstDash val="solid"/>
            <a:round/>
            <a:headEnd type="none" w="med" len="med"/>
            <a:tailEnd type="none" w="med" len="med"/>
          </a:ln>
        </p:spPr>
        <p:txBody>
          <a:bodyPr wrap="none" lIns="0" tIns="91425" rIns="0" bIns="91425" anchor="ctr" anchorCtr="0">
            <a:noAutofit/>
          </a:bodyPr>
          <a:lstStyle/>
          <a:p>
            <a:pPr algn="ctr"/>
            <a:r>
              <a:rPr lang="en-GB" sz="1600" b="1" dirty="0" err="1">
                <a:latin typeface="Lora"/>
                <a:ea typeface="Lora"/>
                <a:cs typeface="Lora"/>
                <a:sym typeface="Lora"/>
              </a:rPr>
              <a:t>Homophily</a:t>
            </a:r>
            <a:r>
              <a:rPr lang="en-GB" sz="1600" b="1" dirty="0">
                <a:latin typeface="Lora"/>
                <a:ea typeface="Lora"/>
                <a:cs typeface="Lora"/>
                <a:sym typeface="Lora"/>
              </a:rPr>
              <a:t>+ </a:t>
            </a:r>
          </a:p>
          <a:p>
            <a:pPr algn="ctr"/>
            <a:r>
              <a:rPr lang="en-GB" sz="1600" b="1" dirty="0">
                <a:latin typeface="Lora"/>
                <a:ea typeface="Lora"/>
                <a:cs typeface="Lora"/>
                <a:sym typeface="Lora"/>
              </a:rPr>
              <a:t>Recommender</a:t>
            </a:r>
            <a:endParaRPr lang="en" sz="1600" b="1" dirty="0">
              <a:latin typeface="Lora"/>
              <a:ea typeface="Lora"/>
              <a:cs typeface="Lora"/>
              <a:sym typeface="Lora"/>
            </a:endParaRPr>
          </a:p>
        </p:txBody>
      </p:sp>
      <p:sp>
        <p:nvSpPr>
          <p:cNvPr id="3" name="TextBox 2">
            <a:extLst>
              <a:ext uri="{FF2B5EF4-FFF2-40B4-BE49-F238E27FC236}">
                <a16:creationId xmlns:a16="http://schemas.microsoft.com/office/drawing/2014/main" id="{F7043396-CDD2-3646-9158-BFB4343CA88D}"/>
              </a:ext>
            </a:extLst>
          </p:cNvPr>
          <p:cNvSpPr txBox="1"/>
          <p:nvPr/>
        </p:nvSpPr>
        <p:spPr>
          <a:xfrm>
            <a:off x="379159" y="3926472"/>
            <a:ext cx="1883501" cy="1169551"/>
          </a:xfrm>
          <a:prstGeom prst="rect">
            <a:avLst/>
          </a:prstGeom>
          <a:noFill/>
        </p:spPr>
        <p:txBody>
          <a:bodyPr wrap="square" rtlCol="0">
            <a:spAutoFit/>
          </a:bodyPr>
          <a:lstStyle/>
          <a:p>
            <a:r>
              <a:rPr lang="en-US" sz="1400" dirty="0"/>
              <a:t>Tendency to create connections to similar people (gender, age, class, politics, religion, etc.)</a:t>
            </a:r>
          </a:p>
        </p:txBody>
      </p:sp>
    </p:spTree>
    <p:extLst>
      <p:ext uri="{BB962C8B-B14F-4D97-AF65-F5344CB8AC3E}">
        <p14:creationId xmlns:p14="http://schemas.microsoft.com/office/powerpoint/2010/main" val="887009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35434"/>
            <a:ext cx="8591550" cy="1066800"/>
          </a:xfrm>
        </p:spPr>
        <p:txBody>
          <a:bodyPr/>
          <a:lstStyle/>
          <a:p>
            <a:r>
              <a:rPr lang="en-US" dirty="0"/>
              <a:t>Can we Trust Wikipedia?</a:t>
            </a:r>
          </a:p>
        </p:txBody>
      </p:sp>
      <p:sp>
        <p:nvSpPr>
          <p:cNvPr id="4" name="Rectangle 3"/>
          <p:cNvSpPr/>
          <p:nvPr/>
        </p:nvSpPr>
        <p:spPr>
          <a:xfrm>
            <a:off x="2146786" y="6334780"/>
            <a:ext cx="6997215" cy="523220"/>
          </a:xfrm>
          <a:prstGeom prst="rect">
            <a:avLst/>
          </a:prstGeom>
        </p:spPr>
        <p:txBody>
          <a:bodyPr wrap="square">
            <a:spAutoFit/>
          </a:bodyPr>
          <a:lstStyle/>
          <a:p>
            <a:pPr algn="r"/>
            <a:r>
              <a:rPr lang="en-US" sz="1400" dirty="0" err="1">
                <a:solidFill>
                  <a:schemeClr val="tx2">
                    <a:lumMod val="75000"/>
                    <a:lumOff val="25000"/>
                  </a:schemeClr>
                </a:solidFill>
              </a:rPr>
              <a:t>Fallis</a:t>
            </a:r>
            <a:r>
              <a:rPr lang="en-US" sz="1400" dirty="0">
                <a:solidFill>
                  <a:schemeClr val="tx2">
                    <a:lumMod val="75000"/>
                    <a:lumOff val="25000"/>
                  </a:schemeClr>
                </a:solidFill>
              </a:rPr>
              <a:t>. Toward an epistemology of Wikipedia. Journal of the American Society for Information Science and Technology (2008) vol. 59 (10) pp. 1662-1674</a:t>
            </a:r>
          </a:p>
        </p:txBody>
      </p:sp>
    </p:spTree>
    <p:extLst>
      <p:ext uri="{BB962C8B-B14F-4D97-AF65-F5344CB8AC3E}">
        <p14:creationId xmlns:p14="http://schemas.microsoft.com/office/powerpoint/2010/main" val="5101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298448"/>
            <a:ext cx="4444756" cy="4937760"/>
          </a:xfrm>
          <a:prstGeom prst="rect">
            <a:avLst/>
          </a:prstGeom>
          <a:solidFill>
            <a:schemeClr val="accent2">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6225" y="35434"/>
            <a:ext cx="8591550" cy="1066800"/>
          </a:xfrm>
        </p:spPr>
        <p:txBody>
          <a:bodyPr/>
          <a:lstStyle/>
          <a:p>
            <a:r>
              <a:rPr lang="en-US" dirty="0"/>
              <a:t>Can we Trust Wikipedia?</a:t>
            </a:r>
          </a:p>
        </p:txBody>
      </p:sp>
      <p:sp>
        <p:nvSpPr>
          <p:cNvPr id="3" name="Content Placeholder 2"/>
          <p:cNvSpPr>
            <a:spLocks noGrp="1"/>
          </p:cNvSpPr>
          <p:nvPr>
            <p:ph sz="quarter" idx="13"/>
          </p:nvPr>
        </p:nvSpPr>
        <p:spPr>
          <a:xfrm>
            <a:off x="114964" y="1810512"/>
            <a:ext cx="4251960" cy="4425696"/>
          </a:xfrm>
        </p:spPr>
        <p:txBody>
          <a:bodyPr>
            <a:normAutofit fontScale="85000" lnSpcReduction="10000"/>
          </a:bodyPr>
          <a:lstStyle/>
          <a:p>
            <a:r>
              <a:rPr lang="en-US" dirty="0"/>
              <a:t>Reliable?</a:t>
            </a:r>
          </a:p>
          <a:p>
            <a:pPr lvl="1"/>
            <a:r>
              <a:rPr lang="en-US" dirty="0"/>
              <a:t>Inaccurate information persists</a:t>
            </a:r>
          </a:p>
          <a:p>
            <a:pPr lvl="1"/>
            <a:r>
              <a:rPr lang="en-US" dirty="0"/>
              <a:t>Allows non expert contribution</a:t>
            </a:r>
          </a:p>
          <a:p>
            <a:pPr lvl="1"/>
            <a:r>
              <a:rPr lang="en-US" dirty="0"/>
              <a:t>Deters those with expertise from contributing</a:t>
            </a:r>
          </a:p>
          <a:p>
            <a:pPr lvl="2"/>
            <a:r>
              <a:rPr lang="en-US" dirty="0"/>
              <a:t>No credit for work</a:t>
            </a:r>
          </a:p>
          <a:p>
            <a:pPr lvl="2"/>
            <a:r>
              <a:rPr lang="en-US" dirty="0"/>
              <a:t>Experts lack the time or inclination to fight</a:t>
            </a:r>
          </a:p>
          <a:p>
            <a:pPr lvl="1"/>
            <a:r>
              <a:rPr lang="en-US" dirty="0"/>
              <a:t>Is a target for intentional deception</a:t>
            </a:r>
          </a:p>
          <a:p>
            <a:pPr lvl="1"/>
            <a:r>
              <a:rPr lang="en-US" dirty="0"/>
              <a:t>Is full of bullshit</a:t>
            </a:r>
          </a:p>
          <a:p>
            <a:endParaRPr lang="en-US" dirty="0"/>
          </a:p>
          <a:p>
            <a:r>
              <a:rPr lang="en-US" dirty="0"/>
              <a:t>Verifiable?</a:t>
            </a:r>
          </a:p>
          <a:p>
            <a:pPr lvl="1"/>
            <a:r>
              <a:rPr lang="en-US" dirty="0"/>
              <a:t>Bad presentation is a marker of Bad information but in Wikipedia good presenters correct mistakes regardless of info quality</a:t>
            </a:r>
          </a:p>
          <a:p>
            <a:pPr lvl="1"/>
            <a:r>
              <a:rPr lang="en-US" dirty="0"/>
              <a:t>Difficult to link information to individuals</a:t>
            </a:r>
          </a:p>
          <a:p>
            <a:pPr lvl="2"/>
            <a:r>
              <a:rPr lang="en-US" dirty="0"/>
              <a:t>Because of collaborative editing</a:t>
            </a:r>
          </a:p>
          <a:p>
            <a:pPr lvl="2"/>
            <a:r>
              <a:rPr lang="en-US" dirty="0"/>
              <a:t>And anonymous contributions</a:t>
            </a:r>
          </a:p>
        </p:txBody>
      </p:sp>
      <p:sp>
        <p:nvSpPr>
          <p:cNvPr id="5" name="Text Placeholder 4"/>
          <p:cNvSpPr>
            <a:spLocks noGrp="1"/>
          </p:cNvSpPr>
          <p:nvPr>
            <p:ph type="body" sz="half" idx="2"/>
          </p:nvPr>
        </p:nvSpPr>
        <p:spPr>
          <a:xfrm>
            <a:off x="114964" y="1298448"/>
            <a:ext cx="4248150" cy="509587"/>
          </a:xfrm>
        </p:spPr>
        <p:txBody>
          <a:bodyPr/>
          <a:lstStyle/>
          <a:p>
            <a:r>
              <a:rPr lang="en-US" b="1" dirty="0"/>
              <a:t>The Case for the Prosecution</a:t>
            </a:r>
          </a:p>
        </p:txBody>
      </p:sp>
      <p:sp>
        <p:nvSpPr>
          <p:cNvPr id="4" name="Rectangle 3"/>
          <p:cNvSpPr/>
          <p:nvPr/>
        </p:nvSpPr>
        <p:spPr>
          <a:xfrm>
            <a:off x="2146786" y="6334780"/>
            <a:ext cx="6997215" cy="523220"/>
          </a:xfrm>
          <a:prstGeom prst="rect">
            <a:avLst/>
          </a:prstGeom>
        </p:spPr>
        <p:txBody>
          <a:bodyPr wrap="square">
            <a:spAutoFit/>
          </a:bodyPr>
          <a:lstStyle/>
          <a:p>
            <a:pPr algn="r"/>
            <a:r>
              <a:rPr lang="en-US" sz="1400" dirty="0" err="1">
                <a:solidFill>
                  <a:schemeClr val="tx2">
                    <a:lumMod val="75000"/>
                    <a:lumOff val="25000"/>
                  </a:schemeClr>
                </a:solidFill>
              </a:rPr>
              <a:t>Fallis</a:t>
            </a:r>
            <a:r>
              <a:rPr lang="en-US" sz="1400" dirty="0">
                <a:solidFill>
                  <a:schemeClr val="tx2">
                    <a:lumMod val="75000"/>
                    <a:lumOff val="25000"/>
                  </a:schemeClr>
                </a:solidFill>
              </a:rPr>
              <a:t>. Toward an epistemology of Wikipedia. Journal of the American Society for Information Science and Technology (2008) vol. 59 (10) pp. 1662-1674</a:t>
            </a:r>
          </a:p>
        </p:txBody>
      </p:sp>
    </p:spTree>
    <p:extLst>
      <p:ext uri="{BB962C8B-B14F-4D97-AF65-F5344CB8AC3E}">
        <p14:creationId xmlns:p14="http://schemas.microsoft.com/office/powerpoint/2010/main" val="1301926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298448"/>
            <a:ext cx="4444756" cy="4937760"/>
          </a:xfrm>
          <a:prstGeom prst="rect">
            <a:avLst/>
          </a:prstGeom>
          <a:solidFill>
            <a:schemeClr val="accent2">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6225" y="35434"/>
            <a:ext cx="8591550" cy="1066800"/>
          </a:xfrm>
        </p:spPr>
        <p:txBody>
          <a:bodyPr/>
          <a:lstStyle/>
          <a:p>
            <a:r>
              <a:rPr lang="en-US" dirty="0"/>
              <a:t>Can we Trust Wikipedia?</a:t>
            </a:r>
          </a:p>
        </p:txBody>
      </p:sp>
      <p:sp>
        <p:nvSpPr>
          <p:cNvPr id="3" name="Content Placeholder 2"/>
          <p:cNvSpPr>
            <a:spLocks noGrp="1"/>
          </p:cNvSpPr>
          <p:nvPr>
            <p:ph sz="quarter" idx="13"/>
          </p:nvPr>
        </p:nvSpPr>
        <p:spPr>
          <a:xfrm>
            <a:off x="114964" y="1810512"/>
            <a:ext cx="4251960" cy="4425696"/>
          </a:xfrm>
        </p:spPr>
        <p:txBody>
          <a:bodyPr>
            <a:normAutofit fontScale="85000" lnSpcReduction="10000"/>
          </a:bodyPr>
          <a:lstStyle/>
          <a:p>
            <a:r>
              <a:rPr lang="en-US" dirty="0"/>
              <a:t>Reliable?</a:t>
            </a:r>
          </a:p>
          <a:p>
            <a:pPr lvl="1"/>
            <a:r>
              <a:rPr lang="en-US" dirty="0"/>
              <a:t>Inaccurate information persists</a:t>
            </a:r>
          </a:p>
          <a:p>
            <a:pPr lvl="1"/>
            <a:r>
              <a:rPr lang="en-US" dirty="0"/>
              <a:t>Allows non expert contribution</a:t>
            </a:r>
          </a:p>
          <a:p>
            <a:pPr lvl="1"/>
            <a:r>
              <a:rPr lang="en-US" dirty="0"/>
              <a:t>Deters those with expertise from contributing</a:t>
            </a:r>
          </a:p>
          <a:p>
            <a:pPr lvl="2"/>
            <a:r>
              <a:rPr lang="en-US" dirty="0"/>
              <a:t>No credit for work</a:t>
            </a:r>
          </a:p>
          <a:p>
            <a:pPr lvl="2"/>
            <a:r>
              <a:rPr lang="en-US" dirty="0"/>
              <a:t>Experts lack the time or inclination to fight</a:t>
            </a:r>
          </a:p>
          <a:p>
            <a:pPr lvl="1"/>
            <a:r>
              <a:rPr lang="en-US" dirty="0"/>
              <a:t>Is a target for intentional deception</a:t>
            </a:r>
          </a:p>
          <a:p>
            <a:pPr lvl="1"/>
            <a:r>
              <a:rPr lang="en-US" dirty="0"/>
              <a:t>Is full of bullshit</a:t>
            </a:r>
          </a:p>
          <a:p>
            <a:endParaRPr lang="en-US" dirty="0"/>
          </a:p>
          <a:p>
            <a:r>
              <a:rPr lang="en-US" dirty="0"/>
              <a:t>Verifiable?</a:t>
            </a:r>
          </a:p>
          <a:p>
            <a:pPr lvl="1"/>
            <a:r>
              <a:rPr lang="en-US" dirty="0"/>
              <a:t>Bad presentation is a marker of Bad information but in Wikipedia good presenters correct mistakes regardless of info quality</a:t>
            </a:r>
          </a:p>
          <a:p>
            <a:pPr lvl="1"/>
            <a:r>
              <a:rPr lang="en-US" dirty="0"/>
              <a:t>Difficult to link information to individuals</a:t>
            </a:r>
          </a:p>
          <a:p>
            <a:pPr lvl="2"/>
            <a:r>
              <a:rPr lang="en-US" dirty="0"/>
              <a:t>Because of collaborative editing</a:t>
            </a:r>
          </a:p>
          <a:p>
            <a:pPr lvl="2"/>
            <a:r>
              <a:rPr lang="en-US" dirty="0"/>
              <a:t>And anonymous contributions</a:t>
            </a:r>
          </a:p>
        </p:txBody>
      </p:sp>
      <p:sp>
        <p:nvSpPr>
          <p:cNvPr id="5" name="Text Placeholder 4"/>
          <p:cNvSpPr>
            <a:spLocks noGrp="1"/>
          </p:cNvSpPr>
          <p:nvPr>
            <p:ph type="body" sz="half" idx="2"/>
          </p:nvPr>
        </p:nvSpPr>
        <p:spPr>
          <a:xfrm>
            <a:off x="114964" y="1298448"/>
            <a:ext cx="4248150" cy="509587"/>
          </a:xfrm>
        </p:spPr>
        <p:txBody>
          <a:bodyPr/>
          <a:lstStyle/>
          <a:p>
            <a:r>
              <a:rPr lang="en-US" b="1" dirty="0"/>
              <a:t>The Case for the Prosecution</a:t>
            </a:r>
          </a:p>
        </p:txBody>
      </p:sp>
      <p:sp>
        <p:nvSpPr>
          <p:cNvPr id="4" name="Rectangle 3"/>
          <p:cNvSpPr/>
          <p:nvPr/>
        </p:nvSpPr>
        <p:spPr>
          <a:xfrm>
            <a:off x="2146786" y="6334780"/>
            <a:ext cx="6997215" cy="523220"/>
          </a:xfrm>
          <a:prstGeom prst="rect">
            <a:avLst/>
          </a:prstGeom>
        </p:spPr>
        <p:txBody>
          <a:bodyPr wrap="square">
            <a:spAutoFit/>
          </a:bodyPr>
          <a:lstStyle/>
          <a:p>
            <a:pPr algn="r"/>
            <a:r>
              <a:rPr lang="en-US" sz="1400" dirty="0" err="1">
                <a:solidFill>
                  <a:schemeClr val="tx2">
                    <a:lumMod val="75000"/>
                    <a:lumOff val="25000"/>
                  </a:schemeClr>
                </a:solidFill>
              </a:rPr>
              <a:t>Fallis</a:t>
            </a:r>
            <a:r>
              <a:rPr lang="en-US" sz="1400" dirty="0">
                <a:solidFill>
                  <a:schemeClr val="tx2">
                    <a:lumMod val="75000"/>
                    <a:lumOff val="25000"/>
                  </a:schemeClr>
                </a:solidFill>
              </a:rPr>
              <a:t>. Toward an epistemology of Wikipedia. Journal of the American Society for Information Science and Technology (2008) vol. 59 (10) pp. 1662-1674</a:t>
            </a:r>
          </a:p>
        </p:txBody>
      </p:sp>
      <p:sp>
        <p:nvSpPr>
          <p:cNvPr id="7" name="Rectangle 6">
            <a:extLst>
              <a:ext uri="{FF2B5EF4-FFF2-40B4-BE49-F238E27FC236}">
                <a16:creationId xmlns:a16="http://schemas.microsoft.com/office/drawing/2014/main" id="{3892139E-7114-4B45-9691-FA50AF762A62}"/>
              </a:ext>
            </a:extLst>
          </p:cNvPr>
          <p:cNvSpPr/>
          <p:nvPr/>
        </p:nvSpPr>
        <p:spPr>
          <a:xfrm>
            <a:off x="4571999" y="1298263"/>
            <a:ext cx="4571999" cy="1077218"/>
          </a:xfrm>
          <a:prstGeom prst="rect">
            <a:avLst/>
          </a:prstGeom>
          <a:solidFill>
            <a:schemeClr val="accent1">
              <a:alpha val="24000"/>
            </a:schemeClr>
          </a:solidFill>
        </p:spPr>
        <p:txBody>
          <a:bodyPr wrap="square">
            <a:spAutoFit/>
          </a:bodyPr>
          <a:lstStyle/>
          <a:p>
            <a:pPr lvl="1"/>
            <a:r>
              <a:rPr lang="en-US" sz="1600" b="1" dirty="0"/>
              <a:t>Source Credibility</a:t>
            </a:r>
            <a:endParaRPr lang="en-US" sz="1600" dirty="0"/>
          </a:p>
          <a:p>
            <a:pPr lvl="2"/>
            <a:r>
              <a:rPr lang="en-US" sz="1600" dirty="0"/>
              <a:t>Perceived competence</a:t>
            </a:r>
          </a:p>
          <a:p>
            <a:pPr lvl="2"/>
            <a:r>
              <a:rPr lang="en-US" sz="1600" dirty="0"/>
              <a:t>Trustworthiness</a:t>
            </a:r>
          </a:p>
          <a:p>
            <a:pPr lvl="2"/>
            <a:r>
              <a:rPr lang="en-US" sz="1600" dirty="0"/>
              <a:t>Goodwill</a:t>
            </a:r>
          </a:p>
        </p:txBody>
      </p:sp>
      <p:sp>
        <p:nvSpPr>
          <p:cNvPr id="9" name="Rectangle 8">
            <a:extLst>
              <a:ext uri="{FF2B5EF4-FFF2-40B4-BE49-F238E27FC236}">
                <a16:creationId xmlns:a16="http://schemas.microsoft.com/office/drawing/2014/main" id="{19EABDB1-5CDF-7348-89D0-7B7A38B50950}"/>
              </a:ext>
            </a:extLst>
          </p:cNvPr>
          <p:cNvSpPr/>
          <p:nvPr/>
        </p:nvSpPr>
        <p:spPr>
          <a:xfrm>
            <a:off x="4571998" y="2535118"/>
            <a:ext cx="4571999" cy="1077218"/>
          </a:xfrm>
          <a:prstGeom prst="rect">
            <a:avLst/>
          </a:prstGeom>
          <a:solidFill>
            <a:schemeClr val="bg2">
              <a:lumMod val="50000"/>
              <a:alpha val="24000"/>
            </a:schemeClr>
          </a:solidFill>
        </p:spPr>
        <p:txBody>
          <a:bodyPr wrap="square">
            <a:spAutoFit/>
          </a:bodyPr>
          <a:lstStyle/>
          <a:p>
            <a:pPr lvl="1"/>
            <a:r>
              <a:rPr lang="en-US" sz="1600" b="1" dirty="0"/>
              <a:t>Message Credibility</a:t>
            </a:r>
            <a:endParaRPr lang="en-US" sz="1600" dirty="0"/>
          </a:p>
          <a:p>
            <a:pPr lvl="2"/>
            <a:r>
              <a:rPr lang="en-US" sz="1600" dirty="0"/>
              <a:t>Information quality</a:t>
            </a:r>
          </a:p>
          <a:p>
            <a:pPr lvl="2"/>
            <a:r>
              <a:rPr lang="en-US" sz="1600" dirty="0"/>
              <a:t>Language intensity</a:t>
            </a:r>
          </a:p>
          <a:p>
            <a:pPr lvl="2"/>
            <a:r>
              <a:rPr lang="en-US" sz="1600" dirty="0"/>
              <a:t>Message discrepancy</a:t>
            </a:r>
          </a:p>
        </p:txBody>
      </p:sp>
      <p:sp>
        <p:nvSpPr>
          <p:cNvPr id="10" name="Rectangle 9">
            <a:extLst>
              <a:ext uri="{FF2B5EF4-FFF2-40B4-BE49-F238E27FC236}">
                <a16:creationId xmlns:a16="http://schemas.microsoft.com/office/drawing/2014/main" id="{F10FD3DF-6F6D-434A-B567-D4E71948E3FD}"/>
              </a:ext>
            </a:extLst>
          </p:cNvPr>
          <p:cNvSpPr/>
          <p:nvPr/>
        </p:nvSpPr>
        <p:spPr>
          <a:xfrm>
            <a:off x="4571998" y="3767328"/>
            <a:ext cx="4572002" cy="830997"/>
          </a:xfrm>
          <a:prstGeom prst="rect">
            <a:avLst/>
          </a:prstGeom>
          <a:solidFill>
            <a:schemeClr val="tx1">
              <a:lumMod val="50000"/>
              <a:lumOff val="50000"/>
              <a:alpha val="24000"/>
            </a:schemeClr>
          </a:solidFill>
        </p:spPr>
        <p:txBody>
          <a:bodyPr wrap="square">
            <a:spAutoFit/>
          </a:bodyPr>
          <a:lstStyle/>
          <a:p>
            <a:pPr lvl="1"/>
            <a:r>
              <a:rPr lang="en-US" sz="1600" b="1" dirty="0"/>
              <a:t>Media Credibility</a:t>
            </a:r>
          </a:p>
          <a:p>
            <a:pPr lvl="1"/>
            <a:r>
              <a:rPr lang="en-US" sz="1600" dirty="0"/>
              <a:t>Influenced by perception of media type</a:t>
            </a:r>
          </a:p>
          <a:p>
            <a:pPr lvl="1"/>
            <a:endParaRPr lang="en-US" sz="1600" dirty="0"/>
          </a:p>
        </p:txBody>
      </p:sp>
    </p:spTree>
    <p:extLst>
      <p:ext uri="{BB962C8B-B14F-4D97-AF65-F5344CB8AC3E}">
        <p14:creationId xmlns:p14="http://schemas.microsoft.com/office/powerpoint/2010/main" val="3588728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298448"/>
            <a:ext cx="4444756" cy="4937760"/>
          </a:xfrm>
          <a:prstGeom prst="rect">
            <a:avLst/>
          </a:prstGeom>
          <a:solidFill>
            <a:schemeClr val="accent2">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6225" y="35434"/>
            <a:ext cx="8591550" cy="1066800"/>
          </a:xfrm>
        </p:spPr>
        <p:txBody>
          <a:bodyPr/>
          <a:lstStyle/>
          <a:p>
            <a:r>
              <a:rPr lang="en-US" dirty="0"/>
              <a:t>Can we Trust Wikipedia?</a:t>
            </a:r>
          </a:p>
        </p:txBody>
      </p:sp>
      <p:sp>
        <p:nvSpPr>
          <p:cNvPr id="3" name="Content Placeholder 2"/>
          <p:cNvSpPr>
            <a:spLocks noGrp="1"/>
          </p:cNvSpPr>
          <p:nvPr>
            <p:ph sz="quarter" idx="13"/>
          </p:nvPr>
        </p:nvSpPr>
        <p:spPr>
          <a:xfrm>
            <a:off x="114963" y="1810512"/>
            <a:ext cx="4329791" cy="4425696"/>
          </a:xfrm>
        </p:spPr>
        <p:txBody>
          <a:bodyPr>
            <a:normAutofit fontScale="85000" lnSpcReduction="10000"/>
          </a:bodyPr>
          <a:lstStyle/>
          <a:p>
            <a:r>
              <a:rPr lang="en-US" dirty="0"/>
              <a:t>Reliable?</a:t>
            </a:r>
          </a:p>
          <a:p>
            <a:pPr lvl="1"/>
            <a:r>
              <a:rPr lang="en-US" dirty="0"/>
              <a:t>Inaccurate information persists</a:t>
            </a:r>
          </a:p>
          <a:p>
            <a:pPr lvl="1"/>
            <a:r>
              <a:rPr lang="en-US" dirty="0"/>
              <a:t>Allows </a:t>
            </a:r>
            <a:r>
              <a:rPr lang="en-US" b="1" dirty="0"/>
              <a:t>non expert contribution</a:t>
            </a:r>
          </a:p>
          <a:p>
            <a:pPr lvl="1"/>
            <a:r>
              <a:rPr lang="en-US" b="1" dirty="0"/>
              <a:t>Deters those with expertise</a:t>
            </a:r>
            <a:r>
              <a:rPr lang="en-US" dirty="0"/>
              <a:t> from contributing</a:t>
            </a:r>
          </a:p>
          <a:p>
            <a:pPr lvl="2"/>
            <a:r>
              <a:rPr lang="en-US" dirty="0"/>
              <a:t>No credit for work</a:t>
            </a:r>
          </a:p>
          <a:p>
            <a:pPr lvl="2"/>
            <a:r>
              <a:rPr lang="en-US" dirty="0"/>
              <a:t>Experts lack the time or inclination to fight</a:t>
            </a:r>
          </a:p>
          <a:p>
            <a:pPr lvl="1"/>
            <a:r>
              <a:rPr lang="en-US" dirty="0"/>
              <a:t>Is a target for </a:t>
            </a:r>
            <a:r>
              <a:rPr lang="en-US" b="1" dirty="0"/>
              <a:t>intentional deception</a:t>
            </a:r>
          </a:p>
          <a:p>
            <a:pPr lvl="1"/>
            <a:r>
              <a:rPr lang="en-US" dirty="0"/>
              <a:t>Is full of </a:t>
            </a:r>
            <a:r>
              <a:rPr lang="en-US" b="1" dirty="0"/>
              <a:t>bullshit</a:t>
            </a:r>
          </a:p>
          <a:p>
            <a:endParaRPr lang="en-US" dirty="0"/>
          </a:p>
          <a:p>
            <a:r>
              <a:rPr lang="en-US" dirty="0"/>
              <a:t>Verifiable?</a:t>
            </a:r>
          </a:p>
          <a:p>
            <a:pPr lvl="1"/>
            <a:r>
              <a:rPr lang="en-US" dirty="0"/>
              <a:t>Bad presentation is a marker of Bad information but in Wikipedia good presenters correct mistakes regardless of info quality</a:t>
            </a:r>
          </a:p>
          <a:p>
            <a:pPr lvl="1"/>
            <a:r>
              <a:rPr lang="en-US" dirty="0"/>
              <a:t>Difficult to link information to individuals</a:t>
            </a:r>
          </a:p>
          <a:p>
            <a:pPr lvl="2"/>
            <a:r>
              <a:rPr lang="en-US" dirty="0"/>
              <a:t>Because of collaborative editing</a:t>
            </a:r>
          </a:p>
          <a:p>
            <a:pPr lvl="2"/>
            <a:r>
              <a:rPr lang="en-US" dirty="0"/>
              <a:t>And anonymous contributions</a:t>
            </a:r>
          </a:p>
        </p:txBody>
      </p:sp>
      <p:sp>
        <p:nvSpPr>
          <p:cNvPr id="5" name="Text Placeholder 4"/>
          <p:cNvSpPr>
            <a:spLocks noGrp="1"/>
          </p:cNvSpPr>
          <p:nvPr>
            <p:ph type="body" sz="half" idx="2"/>
          </p:nvPr>
        </p:nvSpPr>
        <p:spPr>
          <a:xfrm>
            <a:off x="114964" y="1298448"/>
            <a:ext cx="4248150" cy="509587"/>
          </a:xfrm>
        </p:spPr>
        <p:txBody>
          <a:bodyPr/>
          <a:lstStyle/>
          <a:p>
            <a:r>
              <a:rPr lang="en-US" b="1" dirty="0"/>
              <a:t>The Case for the Prosecution</a:t>
            </a:r>
          </a:p>
        </p:txBody>
      </p:sp>
      <p:sp>
        <p:nvSpPr>
          <p:cNvPr id="4" name="Rectangle 3"/>
          <p:cNvSpPr/>
          <p:nvPr/>
        </p:nvSpPr>
        <p:spPr>
          <a:xfrm>
            <a:off x="2146786" y="6334780"/>
            <a:ext cx="6997215" cy="523220"/>
          </a:xfrm>
          <a:prstGeom prst="rect">
            <a:avLst/>
          </a:prstGeom>
        </p:spPr>
        <p:txBody>
          <a:bodyPr wrap="square">
            <a:spAutoFit/>
          </a:bodyPr>
          <a:lstStyle/>
          <a:p>
            <a:pPr algn="r"/>
            <a:r>
              <a:rPr lang="en-US" sz="1400" dirty="0" err="1">
                <a:solidFill>
                  <a:schemeClr val="tx2">
                    <a:lumMod val="75000"/>
                    <a:lumOff val="25000"/>
                  </a:schemeClr>
                </a:solidFill>
              </a:rPr>
              <a:t>Fallis</a:t>
            </a:r>
            <a:r>
              <a:rPr lang="en-US" sz="1400" dirty="0">
                <a:solidFill>
                  <a:schemeClr val="tx2">
                    <a:lumMod val="75000"/>
                    <a:lumOff val="25000"/>
                  </a:schemeClr>
                </a:solidFill>
              </a:rPr>
              <a:t>. Toward an epistemology of Wikipedia. Journal of the American Society for Information Science and Technology (2008) vol. 59 (10) pp. 1662-1674</a:t>
            </a:r>
          </a:p>
        </p:txBody>
      </p:sp>
      <p:sp>
        <p:nvSpPr>
          <p:cNvPr id="7" name="Rectangle 6">
            <a:extLst>
              <a:ext uri="{FF2B5EF4-FFF2-40B4-BE49-F238E27FC236}">
                <a16:creationId xmlns:a16="http://schemas.microsoft.com/office/drawing/2014/main" id="{3892139E-7114-4B45-9691-FA50AF762A62}"/>
              </a:ext>
            </a:extLst>
          </p:cNvPr>
          <p:cNvSpPr/>
          <p:nvPr/>
        </p:nvSpPr>
        <p:spPr>
          <a:xfrm>
            <a:off x="4571999" y="1298263"/>
            <a:ext cx="4571999" cy="1077218"/>
          </a:xfrm>
          <a:prstGeom prst="rect">
            <a:avLst/>
          </a:prstGeom>
          <a:solidFill>
            <a:schemeClr val="accent1">
              <a:alpha val="24000"/>
            </a:schemeClr>
          </a:solidFill>
        </p:spPr>
        <p:txBody>
          <a:bodyPr wrap="square">
            <a:spAutoFit/>
          </a:bodyPr>
          <a:lstStyle/>
          <a:p>
            <a:pPr lvl="1"/>
            <a:r>
              <a:rPr lang="en-US" sz="1600" b="1" dirty="0"/>
              <a:t>Source Credibility</a:t>
            </a:r>
            <a:endParaRPr lang="en-US" sz="1600" dirty="0"/>
          </a:p>
          <a:p>
            <a:pPr lvl="2"/>
            <a:r>
              <a:rPr lang="en-US" sz="1600" dirty="0"/>
              <a:t>Perceived competence</a:t>
            </a:r>
          </a:p>
          <a:p>
            <a:pPr lvl="2"/>
            <a:r>
              <a:rPr lang="en-US" sz="1600" dirty="0"/>
              <a:t>Trustworthiness</a:t>
            </a:r>
          </a:p>
          <a:p>
            <a:pPr lvl="2"/>
            <a:r>
              <a:rPr lang="en-US" sz="1600" dirty="0"/>
              <a:t>Goodwill</a:t>
            </a:r>
          </a:p>
        </p:txBody>
      </p:sp>
      <p:sp>
        <p:nvSpPr>
          <p:cNvPr id="9" name="Rectangle 8">
            <a:extLst>
              <a:ext uri="{FF2B5EF4-FFF2-40B4-BE49-F238E27FC236}">
                <a16:creationId xmlns:a16="http://schemas.microsoft.com/office/drawing/2014/main" id="{19EABDB1-5CDF-7348-89D0-7B7A38B50950}"/>
              </a:ext>
            </a:extLst>
          </p:cNvPr>
          <p:cNvSpPr/>
          <p:nvPr/>
        </p:nvSpPr>
        <p:spPr>
          <a:xfrm>
            <a:off x="4571998" y="2535118"/>
            <a:ext cx="4571999" cy="1077218"/>
          </a:xfrm>
          <a:prstGeom prst="rect">
            <a:avLst/>
          </a:prstGeom>
          <a:solidFill>
            <a:schemeClr val="bg2">
              <a:lumMod val="50000"/>
              <a:alpha val="9000"/>
            </a:schemeClr>
          </a:solidFill>
        </p:spPr>
        <p:txBody>
          <a:bodyPr wrap="square">
            <a:spAutoFit/>
          </a:bodyPr>
          <a:lstStyle/>
          <a:p>
            <a:pPr lvl="1"/>
            <a:r>
              <a:rPr lang="en-US" sz="1600" b="1" dirty="0">
                <a:solidFill>
                  <a:schemeClr val="bg1">
                    <a:lumMod val="65000"/>
                  </a:schemeClr>
                </a:solidFill>
              </a:rPr>
              <a:t>Message Credibility</a:t>
            </a:r>
            <a:endParaRPr lang="en-US" sz="1600" dirty="0">
              <a:solidFill>
                <a:schemeClr val="bg1">
                  <a:lumMod val="65000"/>
                </a:schemeClr>
              </a:solidFill>
            </a:endParaRPr>
          </a:p>
          <a:p>
            <a:pPr lvl="2"/>
            <a:r>
              <a:rPr lang="en-US" sz="1600" dirty="0">
                <a:solidFill>
                  <a:schemeClr val="bg1">
                    <a:lumMod val="65000"/>
                  </a:schemeClr>
                </a:solidFill>
              </a:rPr>
              <a:t>Information quality</a:t>
            </a:r>
          </a:p>
          <a:p>
            <a:pPr lvl="2"/>
            <a:r>
              <a:rPr lang="en-US" sz="1600" dirty="0">
                <a:solidFill>
                  <a:schemeClr val="bg1">
                    <a:lumMod val="65000"/>
                  </a:schemeClr>
                </a:solidFill>
              </a:rPr>
              <a:t>Language intensity</a:t>
            </a:r>
          </a:p>
          <a:p>
            <a:pPr lvl="2"/>
            <a:r>
              <a:rPr lang="en-US" sz="1600" dirty="0">
                <a:solidFill>
                  <a:schemeClr val="bg1">
                    <a:lumMod val="65000"/>
                  </a:schemeClr>
                </a:solidFill>
              </a:rPr>
              <a:t>Message discrepancy</a:t>
            </a:r>
          </a:p>
        </p:txBody>
      </p:sp>
      <p:sp>
        <p:nvSpPr>
          <p:cNvPr id="10" name="Rectangle 9">
            <a:extLst>
              <a:ext uri="{FF2B5EF4-FFF2-40B4-BE49-F238E27FC236}">
                <a16:creationId xmlns:a16="http://schemas.microsoft.com/office/drawing/2014/main" id="{F10FD3DF-6F6D-434A-B567-D4E71948E3FD}"/>
              </a:ext>
            </a:extLst>
          </p:cNvPr>
          <p:cNvSpPr/>
          <p:nvPr/>
        </p:nvSpPr>
        <p:spPr>
          <a:xfrm>
            <a:off x="4571998" y="3767328"/>
            <a:ext cx="4572002" cy="830997"/>
          </a:xfrm>
          <a:prstGeom prst="rect">
            <a:avLst/>
          </a:prstGeom>
          <a:solidFill>
            <a:schemeClr val="bg2">
              <a:lumMod val="50000"/>
              <a:alpha val="9000"/>
            </a:schemeClr>
          </a:solidFill>
        </p:spPr>
        <p:txBody>
          <a:bodyPr wrap="square">
            <a:spAutoFit/>
          </a:bodyPr>
          <a:lstStyle/>
          <a:p>
            <a:pPr lvl="1"/>
            <a:r>
              <a:rPr lang="en-US" sz="1600" b="1" dirty="0">
                <a:solidFill>
                  <a:schemeClr val="bg1">
                    <a:lumMod val="65000"/>
                  </a:schemeClr>
                </a:solidFill>
              </a:rPr>
              <a:t>Media Credibility</a:t>
            </a:r>
          </a:p>
          <a:p>
            <a:pPr lvl="1"/>
            <a:r>
              <a:rPr lang="en-US" sz="1600" dirty="0">
                <a:solidFill>
                  <a:schemeClr val="bg1">
                    <a:lumMod val="65000"/>
                  </a:schemeClr>
                </a:solidFill>
              </a:rPr>
              <a:t>Influenced by perception of media type</a:t>
            </a:r>
          </a:p>
          <a:p>
            <a:pPr lvl="1"/>
            <a:endParaRPr lang="en-US" sz="1600" dirty="0">
              <a:solidFill>
                <a:schemeClr val="bg1">
                  <a:lumMod val="65000"/>
                </a:schemeClr>
              </a:solidFill>
            </a:endParaRPr>
          </a:p>
        </p:txBody>
      </p:sp>
      <p:sp>
        <p:nvSpPr>
          <p:cNvPr id="6" name="Oval 5">
            <a:extLst>
              <a:ext uri="{FF2B5EF4-FFF2-40B4-BE49-F238E27FC236}">
                <a16:creationId xmlns:a16="http://schemas.microsoft.com/office/drawing/2014/main" id="{ACC1015C-3881-9944-AD72-9B790B007F2C}"/>
              </a:ext>
            </a:extLst>
          </p:cNvPr>
          <p:cNvSpPr/>
          <p:nvPr/>
        </p:nvSpPr>
        <p:spPr>
          <a:xfrm>
            <a:off x="3178628" y="2421906"/>
            <a:ext cx="226423" cy="22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PC</a:t>
            </a:r>
          </a:p>
        </p:txBody>
      </p:sp>
      <p:sp>
        <p:nvSpPr>
          <p:cNvPr id="11" name="Oval 10">
            <a:extLst>
              <a:ext uri="{FF2B5EF4-FFF2-40B4-BE49-F238E27FC236}">
                <a16:creationId xmlns:a16="http://schemas.microsoft.com/office/drawing/2014/main" id="{7ABE95C4-DB9F-764B-85F3-3A05297CCE13}"/>
              </a:ext>
            </a:extLst>
          </p:cNvPr>
          <p:cNvSpPr/>
          <p:nvPr/>
        </p:nvSpPr>
        <p:spPr>
          <a:xfrm>
            <a:off x="4333295" y="2684087"/>
            <a:ext cx="226423" cy="22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PC</a:t>
            </a:r>
          </a:p>
        </p:txBody>
      </p:sp>
      <p:sp>
        <p:nvSpPr>
          <p:cNvPr id="12" name="Oval 11">
            <a:extLst>
              <a:ext uri="{FF2B5EF4-FFF2-40B4-BE49-F238E27FC236}">
                <a16:creationId xmlns:a16="http://schemas.microsoft.com/office/drawing/2014/main" id="{98718490-CCA2-6344-8373-8B5257141CDB}"/>
              </a:ext>
            </a:extLst>
          </p:cNvPr>
          <p:cNvSpPr/>
          <p:nvPr/>
        </p:nvSpPr>
        <p:spPr>
          <a:xfrm>
            <a:off x="3470366" y="3540905"/>
            <a:ext cx="226423" cy="22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G</a:t>
            </a:r>
          </a:p>
        </p:txBody>
      </p:sp>
      <p:sp>
        <p:nvSpPr>
          <p:cNvPr id="13" name="Oval 12">
            <a:extLst>
              <a:ext uri="{FF2B5EF4-FFF2-40B4-BE49-F238E27FC236}">
                <a16:creationId xmlns:a16="http://schemas.microsoft.com/office/drawing/2014/main" id="{C864268B-F5FD-3F4B-B2F2-46DE49CCA695}"/>
              </a:ext>
            </a:extLst>
          </p:cNvPr>
          <p:cNvSpPr/>
          <p:nvPr/>
        </p:nvSpPr>
        <p:spPr>
          <a:xfrm>
            <a:off x="1868111" y="3796937"/>
            <a:ext cx="226423" cy="22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T</a:t>
            </a:r>
          </a:p>
        </p:txBody>
      </p:sp>
    </p:spTree>
    <p:extLst>
      <p:ext uri="{BB962C8B-B14F-4D97-AF65-F5344CB8AC3E}">
        <p14:creationId xmlns:p14="http://schemas.microsoft.com/office/powerpoint/2010/main" val="1779138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298448"/>
            <a:ext cx="4444756" cy="4937760"/>
          </a:xfrm>
          <a:prstGeom prst="rect">
            <a:avLst/>
          </a:prstGeom>
          <a:solidFill>
            <a:schemeClr val="accent2">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6225" y="35434"/>
            <a:ext cx="8591550" cy="1066800"/>
          </a:xfrm>
        </p:spPr>
        <p:txBody>
          <a:bodyPr/>
          <a:lstStyle/>
          <a:p>
            <a:r>
              <a:rPr lang="en-US" dirty="0"/>
              <a:t>Can we Trust Wikipedia?</a:t>
            </a:r>
          </a:p>
        </p:txBody>
      </p:sp>
      <p:sp>
        <p:nvSpPr>
          <p:cNvPr id="3" name="Content Placeholder 2"/>
          <p:cNvSpPr>
            <a:spLocks noGrp="1"/>
          </p:cNvSpPr>
          <p:nvPr>
            <p:ph sz="quarter" idx="13"/>
          </p:nvPr>
        </p:nvSpPr>
        <p:spPr>
          <a:xfrm>
            <a:off x="114963" y="1810512"/>
            <a:ext cx="4329791" cy="4425696"/>
          </a:xfrm>
        </p:spPr>
        <p:txBody>
          <a:bodyPr>
            <a:normAutofit fontScale="85000" lnSpcReduction="10000"/>
          </a:bodyPr>
          <a:lstStyle/>
          <a:p>
            <a:r>
              <a:rPr lang="en-US" dirty="0"/>
              <a:t>Reliable?</a:t>
            </a:r>
          </a:p>
          <a:p>
            <a:pPr lvl="1"/>
            <a:r>
              <a:rPr lang="en-US" b="1" dirty="0"/>
              <a:t>Inaccurate information persists</a:t>
            </a:r>
          </a:p>
          <a:p>
            <a:pPr lvl="1"/>
            <a:r>
              <a:rPr lang="en-US" dirty="0"/>
              <a:t>Allows non expert contribution</a:t>
            </a:r>
          </a:p>
          <a:p>
            <a:pPr lvl="1"/>
            <a:r>
              <a:rPr lang="en-US" dirty="0"/>
              <a:t>Deters those with expertise from contributing</a:t>
            </a:r>
          </a:p>
          <a:p>
            <a:pPr lvl="2"/>
            <a:r>
              <a:rPr lang="en-US" dirty="0"/>
              <a:t>No credit for work</a:t>
            </a:r>
          </a:p>
          <a:p>
            <a:pPr lvl="2"/>
            <a:r>
              <a:rPr lang="en-US" dirty="0"/>
              <a:t>Experts lack the time or inclination to fight</a:t>
            </a:r>
          </a:p>
          <a:p>
            <a:pPr lvl="1"/>
            <a:r>
              <a:rPr lang="en-US" dirty="0"/>
              <a:t>Is a target for intentional deception</a:t>
            </a:r>
          </a:p>
          <a:p>
            <a:pPr lvl="1"/>
            <a:r>
              <a:rPr lang="en-US" dirty="0"/>
              <a:t>Is full of bullshit</a:t>
            </a:r>
          </a:p>
          <a:p>
            <a:endParaRPr lang="en-US" dirty="0"/>
          </a:p>
          <a:p>
            <a:r>
              <a:rPr lang="en-US" dirty="0"/>
              <a:t>Verifiable?</a:t>
            </a:r>
          </a:p>
          <a:p>
            <a:pPr lvl="1"/>
            <a:r>
              <a:rPr lang="en-US" b="1" dirty="0"/>
              <a:t>Bad presentation is a marker of Bad information but in Wikipedia good presenters correct mistakes regardless of info quality</a:t>
            </a:r>
          </a:p>
          <a:p>
            <a:pPr lvl="1"/>
            <a:r>
              <a:rPr lang="en-US" dirty="0"/>
              <a:t>Difficult to link information to individuals</a:t>
            </a:r>
          </a:p>
          <a:p>
            <a:pPr lvl="2"/>
            <a:r>
              <a:rPr lang="en-US" dirty="0"/>
              <a:t>Because of collaborative editing</a:t>
            </a:r>
          </a:p>
          <a:p>
            <a:pPr lvl="2"/>
            <a:r>
              <a:rPr lang="en-US" dirty="0"/>
              <a:t>And anonymous contributions</a:t>
            </a:r>
          </a:p>
        </p:txBody>
      </p:sp>
      <p:sp>
        <p:nvSpPr>
          <p:cNvPr id="5" name="Text Placeholder 4"/>
          <p:cNvSpPr>
            <a:spLocks noGrp="1"/>
          </p:cNvSpPr>
          <p:nvPr>
            <p:ph type="body" sz="half" idx="2"/>
          </p:nvPr>
        </p:nvSpPr>
        <p:spPr>
          <a:xfrm>
            <a:off x="114964" y="1298448"/>
            <a:ext cx="4248150" cy="509587"/>
          </a:xfrm>
        </p:spPr>
        <p:txBody>
          <a:bodyPr/>
          <a:lstStyle/>
          <a:p>
            <a:r>
              <a:rPr lang="en-US" b="1" dirty="0"/>
              <a:t>The Case for the Prosecution</a:t>
            </a:r>
          </a:p>
        </p:txBody>
      </p:sp>
      <p:sp>
        <p:nvSpPr>
          <p:cNvPr id="4" name="Rectangle 3"/>
          <p:cNvSpPr/>
          <p:nvPr/>
        </p:nvSpPr>
        <p:spPr>
          <a:xfrm>
            <a:off x="2146786" y="6334780"/>
            <a:ext cx="6997215" cy="523220"/>
          </a:xfrm>
          <a:prstGeom prst="rect">
            <a:avLst/>
          </a:prstGeom>
        </p:spPr>
        <p:txBody>
          <a:bodyPr wrap="square">
            <a:spAutoFit/>
          </a:bodyPr>
          <a:lstStyle/>
          <a:p>
            <a:pPr algn="r"/>
            <a:r>
              <a:rPr lang="en-US" sz="1400" dirty="0" err="1">
                <a:solidFill>
                  <a:schemeClr val="tx2">
                    <a:lumMod val="75000"/>
                    <a:lumOff val="25000"/>
                  </a:schemeClr>
                </a:solidFill>
              </a:rPr>
              <a:t>Fallis</a:t>
            </a:r>
            <a:r>
              <a:rPr lang="en-US" sz="1400" dirty="0">
                <a:solidFill>
                  <a:schemeClr val="tx2">
                    <a:lumMod val="75000"/>
                    <a:lumOff val="25000"/>
                  </a:schemeClr>
                </a:solidFill>
              </a:rPr>
              <a:t>. Toward an epistemology of Wikipedia. Journal of the American Society for Information Science and Technology (2008) vol. 59 (10) pp. 1662-1674</a:t>
            </a:r>
          </a:p>
        </p:txBody>
      </p:sp>
      <p:sp>
        <p:nvSpPr>
          <p:cNvPr id="7" name="Rectangle 6">
            <a:extLst>
              <a:ext uri="{FF2B5EF4-FFF2-40B4-BE49-F238E27FC236}">
                <a16:creationId xmlns:a16="http://schemas.microsoft.com/office/drawing/2014/main" id="{3892139E-7114-4B45-9691-FA50AF762A62}"/>
              </a:ext>
            </a:extLst>
          </p:cNvPr>
          <p:cNvSpPr/>
          <p:nvPr/>
        </p:nvSpPr>
        <p:spPr>
          <a:xfrm>
            <a:off x="4571999" y="1298263"/>
            <a:ext cx="4571999" cy="1077218"/>
          </a:xfrm>
          <a:prstGeom prst="rect">
            <a:avLst/>
          </a:prstGeom>
          <a:solidFill>
            <a:schemeClr val="accent1">
              <a:alpha val="9000"/>
            </a:schemeClr>
          </a:solidFill>
        </p:spPr>
        <p:txBody>
          <a:bodyPr wrap="square">
            <a:spAutoFit/>
          </a:bodyPr>
          <a:lstStyle/>
          <a:p>
            <a:pPr lvl="1"/>
            <a:r>
              <a:rPr lang="en-US" sz="1600" b="1" dirty="0">
                <a:solidFill>
                  <a:schemeClr val="bg1">
                    <a:lumMod val="65000"/>
                  </a:schemeClr>
                </a:solidFill>
              </a:rPr>
              <a:t>Source Credibility</a:t>
            </a:r>
            <a:endParaRPr lang="en-US" sz="1600" dirty="0">
              <a:solidFill>
                <a:schemeClr val="bg1">
                  <a:lumMod val="65000"/>
                </a:schemeClr>
              </a:solidFill>
            </a:endParaRPr>
          </a:p>
          <a:p>
            <a:pPr lvl="2"/>
            <a:r>
              <a:rPr lang="en-US" sz="1600" dirty="0">
                <a:solidFill>
                  <a:schemeClr val="bg1">
                    <a:lumMod val="65000"/>
                  </a:schemeClr>
                </a:solidFill>
              </a:rPr>
              <a:t>Perceived competence</a:t>
            </a:r>
          </a:p>
          <a:p>
            <a:pPr lvl="2"/>
            <a:r>
              <a:rPr lang="en-US" sz="1600" dirty="0">
                <a:solidFill>
                  <a:schemeClr val="bg1">
                    <a:lumMod val="65000"/>
                  </a:schemeClr>
                </a:solidFill>
              </a:rPr>
              <a:t>Trustworthiness</a:t>
            </a:r>
          </a:p>
          <a:p>
            <a:pPr lvl="2"/>
            <a:r>
              <a:rPr lang="en-US" sz="1600" dirty="0">
                <a:solidFill>
                  <a:schemeClr val="bg1">
                    <a:lumMod val="65000"/>
                  </a:schemeClr>
                </a:solidFill>
              </a:rPr>
              <a:t>Goodwill</a:t>
            </a:r>
          </a:p>
        </p:txBody>
      </p:sp>
      <p:sp>
        <p:nvSpPr>
          <p:cNvPr id="10" name="Rectangle 9">
            <a:extLst>
              <a:ext uri="{FF2B5EF4-FFF2-40B4-BE49-F238E27FC236}">
                <a16:creationId xmlns:a16="http://schemas.microsoft.com/office/drawing/2014/main" id="{F10FD3DF-6F6D-434A-B567-D4E71948E3FD}"/>
              </a:ext>
            </a:extLst>
          </p:cNvPr>
          <p:cNvSpPr/>
          <p:nvPr/>
        </p:nvSpPr>
        <p:spPr>
          <a:xfrm>
            <a:off x="4571998" y="3767328"/>
            <a:ext cx="4572002" cy="830997"/>
          </a:xfrm>
          <a:prstGeom prst="rect">
            <a:avLst/>
          </a:prstGeom>
          <a:solidFill>
            <a:schemeClr val="bg2">
              <a:lumMod val="50000"/>
              <a:alpha val="9000"/>
            </a:schemeClr>
          </a:solidFill>
        </p:spPr>
        <p:txBody>
          <a:bodyPr wrap="square">
            <a:spAutoFit/>
          </a:bodyPr>
          <a:lstStyle/>
          <a:p>
            <a:pPr lvl="1"/>
            <a:r>
              <a:rPr lang="en-US" sz="1600" b="1" dirty="0">
                <a:solidFill>
                  <a:schemeClr val="bg1">
                    <a:lumMod val="65000"/>
                  </a:schemeClr>
                </a:solidFill>
              </a:rPr>
              <a:t>Media Credibility</a:t>
            </a:r>
          </a:p>
          <a:p>
            <a:pPr lvl="1"/>
            <a:r>
              <a:rPr lang="en-US" sz="1600" dirty="0">
                <a:solidFill>
                  <a:schemeClr val="bg1">
                    <a:lumMod val="65000"/>
                  </a:schemeClr>
                </a:solidFill>
              </a:rPr>
              <a:t>Influenced by perception of media type</a:t>
            </a:r>
          </a:p>
          <a:p>
            <a:pPr lvl="1"/>
            <a:endParaRPr lang="en-US" sz="1600" dirty="0">
              <a:solidFill>
                <a:schemeClr val="bg1">
                  <a:lumMod val="65000"/>
                </a:schemeClr>
              </a:solidFill>
            </a:endParaRPr>
          </a:p>
        </p:txBody>
      </p:sp>
      <p:sp>
        <p:nvSpPr>
          <p:cNvPr id="11" name="Rectangle 10">
            <a:extLst>
              <a:ext uri="{FF2B5EF4-FFF2-40B4-BE49-F238E27FC236}">
                <a16:creationId xmlns:a16="http://schemas.microsoft.com/office/drawing/2014/main" id="{E221F091-B480-E34E-BB44-E48EFECB1CDA}"/>
              </a:ext>
            </a:extLst>
          </p:cNvPr>
          <p:cNvSpPr/>
          <p:nvPr/>
        </p:nvSpPr>
        <p:spPr>
          <a:xfrm>
            <a:off x="4571998" y="2535118"/>
            <a:ext cx="4571999" cy="1077218"/>
          </a:xfrm>
          <a:prstGeom prst="rect">
            <a:avLst/>
          </a:prstGeom>
          <a:solidFill>
            <a:schemeClr val="bg2">
              <a:lumMod val="50000"/>
              <a:alpha val="24000"/>
            </a:schemeClr>
          </a:solidFill>
        </p:spPr>
        <p:txBody>
          <a:bodyPr wrap="square">
            <a:spAutoFit/>
          </a:bodyPr>
          <a:lstStyle/>
          <a:p>
            <a:pPr lvl="1"/>
            <a:r>
              <a:rPr lang="en-US" sz="1600" b="1" dirty="0"/>
              <a:t>Message Credibility</a:t>
            </a:r>
            <a:endParaRPr lang="en-US" sz="1600" dirty="0"/>
          </a:p>
          <a:p>
            <a:pPr lvl="2"/>
            <a:r>
              <a:rPr lang="en-US" sz="1600" dirty="0"/>
              <a:t>Information quality</a:t>
            </a:r>
          </a:p>
          <a:p>
            <a:pPr lvl="2"/>
            <a:r>
              <a:rPr lang="en-US" sz="1600" dirty="0"/>
              <a:t>Language intensity</a:t>
            </a:r>
          </a:p>
          <a:p>
            <a:pPr lvl="2"/>
            <a:r>
              <a:rPr lang="en-US" sz="1600" dirty="0"/>
              <a:t>Message discrepancy</a:t>
            </a:r>
          </a:p>
        </p:txBody>
      </p:sp>
      <p:sp>
        <p:nvSpPr>
          <p:cNvPr id="12" name="Oval 11">
            <a:extLst>
              <a:ext uri="{FF2B5EF4-FFF2-40B4-BE49-F238E27FC236}">
                <a16:creationId xmlns:a16="http://schemas.microsoft.com/office/drawing/2014/main" id="{91777588-40D9-414D-B858-F993461308E1}"/>
              </a:ext>
            </a:extLst>
          </p:cNvPr>
          <p:cNvSpPr/>
          <p:nvPr/>
        </p:nvSpPr>
        <p:spPr>
          <a:xfrm>
            <a:off x="3178628" y="2421906"/>
            <a:ext cx="226423" cy="22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PC</a:t>
            </a:r>
          </a:p>
        </p:txBody>
      </p:sp>
      <p:sp>
        <p:nvSpPr>
          <p:cNvPr id="13" name="Oval 12">
            <a:extLst>
              <a:ext uri="{FF2B5EF4-FFF2-40B4-BE49-F238E27FC236}">
                <a16:creationId xmlns:a16="http://schemas.microsoft.com/office/drawing/2014/main" id="{8FF77D76-E53C-E047-8EC3-F9DB13BB5592}"/>
              </a:ext>
            </a:extLst>
          </p:cNvPr>
          <p:cNvSpPr/>
          <p:nvPr/>
        </p:nvSpPr>
        <p:spPr>
          <a:xfrm>
            <a:off x="4333295" y="2684087"/>
            <a:ext cx="226423" cy="22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PC</a:t>
            </a:r>
          </a:p>
        </p:txBody>
      </p:sp>
      <p:sp>
        <p:nvSpPr>
          <p:cNvPr id="14" name="Oval 13">
            <a:extLst>
              <a:ext uri="{FF2B5EF4-FFF2-40B4-BE49-F238E27FC236}">
                <a16:creationId xmlns:a16="http://schemas.microsoft.com/office/drawing/2014/main" id="{93654D69-B9F3-0346-834C-0F93C74F250C}"/>
              </a:ext>
            </a:extLst>
          </p:cNvPr>
          <p:cNvSpPr/>
          <p:nvPr/>
        </p:nvSpPr>
        <p:spPr>
          <a:xfrm>
            <a:off x="3470366" y="3540905"/>
            <a:ext cx="226423" cy="22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G</a:t>
            </a:r>
          </a:p>
        </p:txBody>
      </p:sp>
      <p:sp>
        <p:nvSpPr>
          <p:cNvPr id="15" name="Oval 14">
            <a:extLst>
              <a:ext uri="{FF2B5EF4-FFF2-40B4-BE49-F238E27FC236}">
                <a16:creationId xmlns:a16="http://schemas.microsoft.com/office/drawing/2014/main" id="{8CFE6A7A-3AF3-8D44-8D34-9F3AF6360616}"/>
              </a:ext>
            </a:extLst>
          </p:cNvPr>
          <p:cNvSpPr/>
          <p:nvPr/>
        </p:nvSpPr>
        <p:spPr>
          <a:xfrm>
            <a:off x="1868111" y="3796937"/>
            <a:ext cx="226423" cy="22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T</a:t>
            </a:r>
          </a:p>
        </p:txBody>
      </p:sp>
      <p:sp>
        <p:nvSpPr>
          <p:cNvPr id="16" name="Oval 15">
            <a:extLst>
              <a:ext uri="{FF2B5EF4-FFF2-40B4-BE49-F238E27FC236}">
                <a16:creationId xmlns:a16="http://schemas.microsoft.com/office/drawing/2014/main" id="{B88C299F-AB15-5241-9F9A-5625793300E2}"/>
              </a:ext>
            </a:extLst>
          </p:cNvPr>
          <p:cNvSpPr/>
          <p:nvPr/>
        </p:nvSpPr>
        <p:spPr>
          <a:xfrm>
            <a:off x="3178627" y="2146197"/>
            <a:ext cx="226423" cy="22642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t>MD</a:t>
            </a:r>
          </a:p>
        </p:txBody>
      </p:sp>
      <p:sp>
        <p:nvSpPr>
          <p:cNvPr id="17" name="Oval 16">
            <a:extLst>
              <a:ext uri="{FF2B5EF4-FFF2-40B4-BE49-F238E27FC236}">
                <a16:creationId xmlns:a16="http://schemas.microsoft.com/office/drawing/2014/main" id="{BF29A431-B608-B945-A390-55D834551763}"/>
              </a:ext>
            </a:extLst>
          </p:cNvPr>
          <p:cNvSpPr/>
          <p:nvPr/>
        </p:nvSpPr>
        <p:spPr>
          <a:xfrm>
            <a:off x="4333295" y="4939612"/>
            <a:ext cx="226423" cy="22642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IQ</a:t>
            </a:r>
          </a:p>
        </p:txBody>
      </p:sp>
    </p:spTree>
    <p:extLst>
      <p:ext uri="{BB962C8B-B14F-4D97-AF65-F5344CB8AC3E}">
        <p14:creationId xmlns:p14="http://schemas.microsoft.com/office/powerpoint/2010/main" val="1131184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298448"/>
            <a:ext cx="4444756" cy="4937760"/>
          </a:xfrm>
          <a:prstGeom prst="rect">
            <a:avLst/>
          </a:prstGeom>
          <a:solidFill>
            <a:schemeClr val="accent2">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6225" y="35434"/>
            <a:ext cx="8591550" cy="1066800"/>
          </a:xfrm>
        </p:spPr>
        <p:txBody>
          <a:bodyPr/>
          <a:lstStyle/>
          <a:p>
            <a:r>
              <a:rPr lang="en-US" dirty="0"/>
              <a:t>Can we Trust Wikipedia?</a:t>
            </a:r>
          </a:p>
        </p:txBody>
      </p:sp>
      <p:sp>
        <p:nvSpPr>
          <p:cNvPr id="3" name="Content Placeholder 2"/>
          <p:cNvSpPr>
            <a:spLocks noGrp="1"/>
          </p:cNvSpPr>
          <p:nvPr>
            <p:ph sz="quarter" idx="13"/>
          </p:nvPr>
        </p:nvSpPr>
        <p:spPr>
          <a:xfrm>
            <a:off x="114964" y="1810512"/>
            <a:ext cx="4251960" cy="4425696"/>
          </a:xfrm>
        </p:spPr>
        <p:txBody>
          <a:bodyPr>
            <a:normAutofit fontScale="85000" lnSpcReduction="10000"/>
          </a:bodyPr>
          <a:lstStyle/>
          <a:p>
            <a:r>
              <a:rPr lang="en-US" dirty="0"/>
              <a:t>Reliable?</a:t>
            </a:r>
          </a:p>
          <a:p>
            <a:pPr lvl="1"/>
            <a:r>
              <a:rPr lang="en-US" dirty="0"/>
              <a:t>Inaccurate information persists</a:t>
            </a:r>
          </a:p>
          <a:p>
            <a:pPr lvl="1"/>
            <a:r>
              <a:rPr lang="en-US" dirty="0"/>
              <a:t>Allows non expert contribution</a:t>
            </a:r>
          </a:p>
          <a:p>
            <a:pPr lvl="1"/>
            <a:r>
              <a:rPr lang="en-US" dirty="0"/>
              <a:t>Deters those with expertise from contributing</a:t>
            </a:r>
          </a:p>
          <a:p>
            <a:pPr lvl="2"/>
            <a:r>
              <a:rPr lang="en-US" dirty="0"/>
              <a:t>No credit for work</a:t>
            </a:r>
          </a:p>
          <a:p>
            <a:pPr lvl="2"/>
            <a:r>
              <a:rPr lang="en-US" dirty="0"/>
              <a:t>Experts lack the time or inclination to fight</a:t>
            </a:r>
          </a:p>
          <a:p>
            <a:pPr lvl="1"/>
            <a:r>
              <a:rPr lang="en-US" dirty="0"/>
              <a:t>Is a target for intentional deception</a:t>
            </a:r>
          </a:p>
          <a:p>
            <a:pPr lvl="1"/>
            <a:r>
              <a:rPr lang="en-US" dirty="0"/>
              <a:t>Is full of bullshit</a:t>
            </a:r>
          </a:p>
          <a:p>
            <a:endParaRPr lang="en-US" dirty="0"/>
          </a:p>
          <a:p>
            <a:r>
              <a:rPr lang="en-US" dirty="0"/>
              <a:t>Verifiable?</a:t>
            </a:r>
          </a:p>
          <a:p>
            <a:pPr lvl="1"/>
            <a:r>
              <a:rPr lang="en-US" dirty="0"/>
              <a:t>Bad presentation is a marker of Bad information but in Wikipedia good presenters correct mistakes regardless of info quality</a:t>
            </a:r>
          </a:p>
          <a:p>
            <a:pPr lvl="1"/>
            <a:r>
              <a:rPr lang="en-US" b="1" dirty="0"/>
              <a:t>Difficult to link information to individuals</a:t>
            </a:r>
          </a:p>
          <a:p>
            <a:pPr lvl="2"/>
            <a:r>
              <a:rPr lang="en-US" b="1" dirty="0"/>
              <a:t>Because of collaborative editing</a:t>
            </a:r>
          </a:p>
          <a:p>
            <a:pPr lvl="2"/>
            <a:r>
              <a:rPr lang="en-US" b="1" dirty="0"/>
              <a:t>And anonymous contributions</a:t>
            </a:r>
          </a:p>
        </p:txBody>
      </p:sp>
      <p:sp>
        <p:nvSpPr>
          <p:cNvPr id="5" name="Text Placeholder 4"/>
          <p:cNvSpPr>
            <a:spLocks noGrp="1"/>
          </p:cNvSpPr>
          <p:nvPr>
            <p:ph type="body" sz="half" idx="2"/>
          </p:nvPr>
        </p:nvSpPr>
        <p:spPr>
          <a:xfrm>
            <a:off x="114964" y="1298448"/>
            <a:ext cx="4248150" cy="509587"/>
          </a:xfrm>
        </p:spPr>
        <p:txBody>
          <a:bodyPr/>
          <a:lstStyle/>
          <a:p>
            <a:r>
              <a:rPr lang="en-US" b="1" dirty="0"/>
              <a:t>The Case for the Prosecution</a:t>
            </a:r>
          </a:p>
        </p:txBody>
      </p:sp>
      <p:sp>
        <p:nvSpPr>
          <p:cNvPr id="4" name="Rectangle 3"/>
          <p:cNvSpPr/>
          <p:nvPr/>
        </p:nvSpPr>
        <p:spPr>
          <a:xfrm>
            <a:off x="2146786" y="6334780"/>
            <a:ext cx="6997215" cy="523220"/>
          </a:xfrm>
          <a:prstGeom prst="rect">
            <a:avLst/>
          </a:prstGeom>
        </p:spPr>
        <p:txBody>
          <a:bodyPr wrap="square">
            <a:spAutoFit/>
          </a:bodyPr>
          <a:lstStyle/>
          <a:p>
            <a:pPr algn="r"/>
            <a:r>
              <a:rPr lang="en-US" sz="1400" dirty="0" err="1">
                <a:solidFill>
                  <a:schemeClr val="tx2">
                    <a:lumMod val="75000"/>
                    <a:lumOff val="25000"/>
                  </a:schemeClr>
                </a:solidFill>
              </a:rPr>
              <a:t>Fallis</a:t>
            </a:r>
            <a:r>
              <a:rPr lang="en-US" sz="1400" dirty="0">
                <a:solidFill>
                  <a:schemeClr val="tx2">
                    <a:lumMod val="75000"/>
                    <a:lumOff val="25000"/>
                  </a:schemeClr>
                </a:solidFill>
              </a:rPr>
              <a:t>. Toward an epistemology of Wikipedia. Journal of the American Society for Information Science and Technology (2008) vol. 59 (10) pp. 1662-1674</a:t>
            </a:r>
          </a:p>
        </p:txBody>
      </p:sp>
      <p:sp>
        <p:nvSpPr>
          <p:cNvPr id="7" name="Rectangle 6">
            <a:extLst>
              <a:ext uri="{FF2B5EF4-FFF2-40B4-BE49-F238E27FC236}">
                <a16:creationId xmlns:a16="http://schemas.microsoft.com/office/drawing/2014/main" id="{3892139E-7114-4B45-9691-FA50AF762A62}"/>
              </a:ext>
            </a:extLst>
          </p:cNvPr>
          <p:cNvSpPr/>
          <p:nvPr/>
        </p:nvSpPr>
        <p:spPr>
          <a:xfrm>
            <a:off x="4571999" y="1298263"/>
            <a:ext cx="4571999" cy="1077218"/>
          </a:xfrm>
          <a:prstGeom prst="rect">
            <a:avLst/>
          </a:prstGeom>
          <a:solidFill>
            <a:schemeClr val="bg2">
              <a:lumMod val="50000"/>
              <a:alpha val="9000"/>
            </a:schemeClr>
          </a:solidFill>
        </p:spPr>
        <p:txBody>
          <a:bodyPr wrap="square">
            <a:spAutoFit/>
          </a:bodyPr>
          <a:lstStyle/>
          <a:p>
            <a:pPr lvl="1"/>
            <a:r>
              <a:rPr lang="en-US" sz="1600" b="1" dirty="0">
                <a:solidFill>
                  <a:schemeClr val="bg1">
                    <a:lumMod val="65000"/>
                  </a:schemeClr>
                </a:solidFill>
              </a:rPr>
              <a:t>Source Credibility</a:t>
            </a:r>
            <a:endParaRPr lang="en-US" sz="1600" dirty="0">
              <a:solidFill>
                <a:schemeClr val="bg1">
                  <a:lumMod val="65000"/>
                </a:schemeClr>
              </a:solidFill>
            </a:endParaRPr>
          </a:p>
          <a:p>
            <a:pPr lvl="2"/>
            <a:r>
              <a:rPr lang="en-US" sz="1600" dirty="0">
                <a:solidFill>
                  <a:schemeClr val="bg1">
                    <a:lumMod val="65000"/>
                  </a:schemeClr>
                </a:solidFill>
              </a:rPr>
              <a:t>Perceived competence</a:t>
            </a:r>
          </a:p>
          <a:p>
            <a:pPr lvl="2"/>
            <a:r>
              <a:rPr lang="en-US" sz="1600" dirty="0">
                <a:solidFill>
                  <a:schemeClr val="bg1">
                    <a:lumMod val="65000"/>
                  </a:schemeClr>
                </a:solidFill>
              </a:rPr>
              <a:t>Trustworthiness</a:t>
            </a:r>
          </a:p>
          <a:p>
            <a:pPr lvl="2"/>
            <a:r>
              <a:rPr lang="en-US" sz="1600" dirty="0">
                <a:solidFill>
                  <a:schemeClr val="bg1">
                    <a:lumMod val="65000"/>
                  </a:schemeClr>
                </a:solidFill>
              </a:rPr>
              <a:t>Goodwill</a:t>
            </a:r>
          </a:p>
        </p:txBody>
      </p:sp>
      <p:sp>
        <p:nvSpPr>
          <p:cNvPr id="9" name="Rectangle 8">
            <a:extLst>
              <a:ext uri="{FF2B5EF4-FFF2-40B4-BE49-F238E27FC236}">
                <a16:creationId xmlns:a16="http://schemas.microsoft.com/office/drawing/2014/main" id="{19EABDB1-5CDF-7348-89D0-7B7A38B50950}"/>
              </a:ext>
            </a:extLst>
          </p:cNvPr>
          <p:cNvSpPr/>
          <p:nvPr/>
        </p:nvSpPr>
        <p:spPr>
          <a:xfrm>
            <a:off x="4571998" y="2535118"/>
            <a:ext cx="4571999" cy="1077218"/>
          </a:xfrm>
          <a:prstGeom prst="rect">
            <a:avLst/>
          </a:prstGeom>
          <a:solidFill>
            <a:schemeClr val="bg2">
              <a:lumMod val="50000"/>
              <a:alpha val="9000"/>
            </a:schemeClr>
          </a:solidFill>
        </p:spPr>
        <p:txBody>
          <a:bodyPr wrap="square">
            <a:spAutoFit/>
          </a:bodyPr>
          <a:lstStyle/>
          <a:p>
            <a:pPr lvl="1"/>
            <a:r>
              <a:rPr lang="en-US" sz="1600" b="1" dirty="0">
                <a:solidFill>
                  <a:schemeClr val="bg1">
                    <a:lumMod val="65000"/>
                  </a:schemeClr>
                </a:solidFill>
              </a:rPr>
              <a:t>Message Credibility</a:t>
            </a:r>
            <a:endParaRPr lang="en-US" sz="1600" dirty="0">
              <a:solidFill>
                <a:schemeClr val="bg1">
                  <a:lumMod val="65000"/>
                </a:schemeClr>
              </a:solidFill>
            </a:endParaRPr>
          </a:p>
          <a:p>
            <a:pPr lvl="2"/>
            <a:r>
              <a:rPr lang="en-US" sz="1600" dirty="0">
                <a:solidFill>
                  <a:schemeClr val="bg1">
                    <a:lumMod val="65000"/>
                  </a:schemeClr>
                </a:solidFill>
              </a:rPr>
              <a:t>Information quality</a:t>
            </a:r>
          </a:p>
          <a:p>
            <a:pPr lvl="2"/>
            <a:r>
              <a:rPr lang="en-US" sz="1600" dirty="0">
                <a:solidFill>
                  <a:schemeClr val="bg1">
                    <a:lumMod val="65000"/>
                  </a:schemeClr>
                </a:solidFill>
              </a:rPr>
              <a:t>Language intensity</a:t>
            </a:r>
          </a:p>
          <a:p>
            <a:pPr lvl="2"/>
            <a:r>
              <a:rPr lang="en-US" sz="1600" dirty="0">
                <a:solidFill>
                  <a:schemeClr val="bg1">
                    <a:lumMod val="65000"/>
                  </a:schemeClr>
                </a:solidFill>
              </a:rPr>
              <a:t>Message discrepancy</a:t>
            </a:r>
          </a:p>
        </p:txBody>
      </p:sp>
      <p:sp>
        <p:nvSpPr>
          <p:cNvPr id="10" name="Rectangle 9">
            <a:extLst>
              <a:ext uri="{FF2B5EF4-FFF2-40B4-BE49-F238E27FC236}">
                <a16:creationId xmlns:a16="http://schemas.microsoft.com/office/drawing/2014/main" id="{F10FD3DF-6F6D-434A-B567-D4E71948E3FD}"/>
              </a:ext>
            </a:extLst>
          </p:cNvPr>
          <p:cNvSpPr/>
          <p:nvPr/>
        </p:nvSpPr>
        <p:spPr>
          <a:xfrm>
            <a:off x="4571998" y="3767328"/>
            <a:ext cx="4572002" cy="830997"/>
          </a:xfrm>
          <a:prstGeom prst="rect">
            <a:avLst/>
          </a:prstGeom>
          <a:solidFill>
            <a:schemeClr val="tx1">
              <a:lumMod val="50000"/>
              <a:lumOff val="50000"/>
              <a:alpha val="24000"/>
            </a:schemeClr>
          </a:solidFill>
        </p:spPr>
        <p:txBody>
          <a:bodyPr wrap="square">
            <a:spAutoFit/>
          </a:bodyPr>
          <a:lstStyle/>
          <a:p>
            <a:pPr lvl="1"/>
            <a:r>
              <a:rPr lang="en-US" sz="1600" b="1" dirty="0"/>
              <a:t>Media Credibility</a:t>
            </a:r>
          </a:p>
          <a:p>
            <a:pPr lvl="1"/>
            <a:r>
              <a:rPr lang="en-US" sz="1600" dirty="0"/>
              <a:t>Influenced by perception of media type</a:t>
            </a:r>
          </a:p>
          <a:p>
            <a:pPr lvl="1"/>
            <a:endParaRPr lang="en-US" sz="1600" dirty="0"/>
          </a:p>
        </p:txBody>
      </p:sp>
      <p:sp>
        <p:nvSpPr>
          <p:cNvPr id="11" name="Oval 10">
            <a:extLst>
              <a:ext uri="{FF2B5EF4-FFF2-40B4-BE49-F238E27FC236}">
                <a16:creationId xmlns:a16="http://schemas.microsoft.com/office/drawing/2014/main" id="{4771BCA9-5A42-CD46-B9E6-3CC9AC0B0A3D}"/>
              </a:ext>
            </a:extLst>
          </p:cNvPr>
          <p:cNvSpPr/>
          <p:nvPr/>
        </p:nvSpPr>
        <p:spPr>
          <a:xfrm>
            <a:off x="3178628" y="2421906"/>
            <a:ext cx="226423" cy="22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PC</a:t>
            </a:r>
          </a:p>
        </p:txBody>
      </p:sp>
      <p:sp>
        <p:nvSpPr>
          <p:cNvPr id="12" name="Oval 11">
            <a:extLst>
              <a:ext uri="{FF2B5EF4-FFF2-40B4-BE49-F238E27FC236}">
                <a16:creationId xmlns:a16="http://schemas.microsoft.com/office/drawing/2014/main" id="{28BD9233-BE14-4D4D-9139-591625F5867E}"/>
              </a:ext>
            </a:extLst>
          </p:cNvPr>
          <p:cNvSpPr/>
          <p:nvPr/>
        </p:nvSpPr>
        <p:spPr>
          <a:xfrm>
            <a:off x="4333295" y="2684087"/>
            <a:ext cx="226423" cy="22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PC</a:t>
            </a:r>
          </a:p>
        </p:txBody>
      </p:sp>
      <p:sp>
        <p:nvSpPr>
          <p:cNvPr id="13" name="Oval 12">
            <a:extLst>
              <a:ext uri="{FF2B5EF4-FFF2-40B4-BE49-F238E27FC236}">
                <a16:creationId xmlns:a16="http://schemas.microsoft.com/office/drawing/2014/main" id="{2CFF25E5-ED22-414D-A331-0B2828C2E35A}"/>
              </a:ext>
            </a:extLst>
          </p:cNvPr>
          <p:cNvSpPr/>
          <p:nvPr/>
        </p:nvSpPr>
        <p:spPr>
          <a:xfrm>
            <a:off x="3470366" y="3540905"/>
            <a:ext cx="226423" cy="22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G</a:t>
            </a:r>
          </a:p>
        </p:txBody>
      </p:sp>
      <p:sp>
        <p:nvSpPr>
          <p:cNvPr id="14" name="Oval 13">
            <a:extLst>
              <a:ext uri="{FF2B5EF4-FFF2-40B4-BE49-F238E27FC236}">
                <a16:creationId xmlns:a16="http://schemas.microsoft.com/office/drawing/2014/main" id="{70B77CBB-AF8F-8446-9B74-DC603DF3AAFB}"/>
              </a:ext>
            </a:extLst>
          </p:cNvPr>
          <p:cNvSpPr/>
          <p:nvPr/>
        </p:nvSpPr>
        <p:spPr>
          <a:xfrm>
            <a:off x="1868111" y="3796937"/>
            <a:ext cx="226423" cy="22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T</a:t>
            </a:r>
          </a:p>
        </p:txBody>
      </p:sp>
      <p:sp>
        <p:nvSpPr>
          <p:cNvPr id="15" name="Oval 14">
            <a:extLst>
              <a:ext uri="{FF2B5EF4-FFF2-40B4-BE49-F238E27FC236}">
                <a16:creationId xmlns:a16="http://schemas.microsoft.com/office/drawing/2014/main" id="{32DC5684-12D9-F540-884C-4C96AAC6B361}"/>
              </a:ext>
            </a:extLst>
          </p:cNvPr>
          <p:cNvSpPr/>
          <p:nvPr/>
        </p:nvSpPr>
        <p:spPr>
          <a:xfrm>
            <a:off x="3178627" y="2146197"/>
            <a:ext cx="226423" cy="22642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t>MD</a:t>
            </a:r>
          </a:p>
        </p:txBody>
      </p:sp>
      <p:sp>
        <p:nvSpPr>
          <p:cNvPr id="16" name="Oval 15">
            <a:extLst>
              <a:ext uri="{FF2B5EF4-FFF2-40B4-BE49-F238E27FC236}">
                <a16:creationId xmlns:a16="http://schemas.microsoft.com/office/drawing/2014/main" id="{8E237F4E-E329-6346-9481-11ED052BE635}"/>
              </a:ext>
            </a:extLst>
          </p:cNvPr>
          <p:cNvSpPr/>
          <p:nvPr/>
        </p:nvSpPr>
        <p:spPr>
          <a:xfrm>
            <a:off x="4333295" y="4939612"/>
            <a:ext cx="226423" cy="22642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t>IQ</a:t>
            </a:r>
          </a:p>
        </p:txBody>
      </p:sp>
      <p:sp>
        <p:nvSpPr>
          <p:cNvPr id="17" name="Oval 16">
            <a:extLst>
              <a:ext uri="{FF2B5EF4-FFF2-40B4-BE49-F238E27FC236}">
                <a16:creationId xmlns:a16="http://schemas.microsoft.com/office/drawing/2014/main" id="{306967F0-C6E8-3B45-B357-3430264C9E2D}"/>
              </a:ext>
            </a:extLst>
          </p:cNvPr>
          <p:cNvSpPr/>
          <p:nvPr/>
        </p:nvSpPr>
        <p:spPr>
          <a:xfrm>
            <a:off x="3998015" y="5410773"/>
            <a:ext cx="226423" cy="2264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t>MC</a:t>
            </a:r>
          </a:p>
        </p:txBody>
      </p:sp>
    </p:spTree>
    <p:extLst>
      <p:ext uri="{BB962C8B-B14F-4D97-AF65-F5344CB8AC3E}">
        <p14:creationId xmlns:p14="http://schemas.microsoft.com/office/powerpoint/2010/main" val="2711597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96725" y="1298448"/>
            <a:ext cx="4447275" cy="4937760"/>
          </a:xfrm>
          <a:prstGeom prst="rect">
            <a:avLst/>
          </a:prstGeom>
          <a:solidFill>
            <a:schemeClr val="accent5">
              <a:lumMod val="75000"/>
              <a:alpha val="2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 y="1298448"/>
            <a:ext cx="4444756" cy="4937760"/>
          </a:xfrm>
          <a:prstGeom prst="rect">
            <a:avLst/>
          </a:prstGeom>
          <a:solidFill>
            <a:schemeClr val="accent2">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6225" y="35434"/>
            <a:ext cx="8591550" cy="1066800"/>
          </a:xfrm>
        </p:spPr>
        <p:txBody>
          <a:bodyPr/>
          <a:lstStyle/>
          <a:p>
            <a:r>
              <a:rPr lang="en-US" dirty="0"/>
              <a:t>Can we Trust Wikipedia?</a:t>
            </a:r>
          </a:p>
        </p:txBody>
      </p:sp>
      <p:sp>
        <p:nvSpPr>
          <p:cNvPr id="3" name="Content Placeholder 2"/>
          <p:cNvSpPr>
            <a:spLocks noGrp="1"/>
          </p:cNvSpPr>
          <p:nvPr>
            <p:ph sz="quarter" idx="13"/>
          </p:nvPr>
        </p:nvSpPr>
        <p:spPr>
          <a:xfrm>
            <a:off x="114964" y="1810512"/>
            <a:ext cx="4251960" cy="4425696"/>
          </a:xfrm>
        </p:spPr>
        <p:txBody>
          <a:bodyPr>
            <a:normAutofit fontScale="85000" lnSpcReduction="10000"/>
          </a:bodyPr>
          <a:lstStyle/>
          <a:p>
            <a:r>
              <a:rPr lang="en-US" dirty="0"/>
              <a:t>Reliable?</a:t>
            </a:r>
          </a:p>
          <a:p>
            <a:pPr lvl="1"/>
            <a:r>
              <a:rPr lang="en-US" dirty="0"/>
              <a:t>Inaccurate information persists</a:t>
            </a:r>
          </a:p>
          <a:p>
            <a:pPr lvl="1"/>
            <a:r>
              <a:rPr lang="en-US" dirty="0"/>
              <a:t>Allows non expert contribution</a:t>
            </a:r>
          </a:p>
          <a:p>
            <a:pPr lvl="1"/>
            <a:r>
              <a:rPr lang="en-US" dirty="0"/>
              <a:t>Deters those with expertise from contributing</a:t>
            </a:r>
          </a:p>
          <a:p>
            <a:pPr lvl="2"/>
            <a:r>
              <a:rPr lang="en-US" dirty="0"/>
              <a:t>No credit for work</a:t>
            </a:r>
          </a:p>
          <a:p>
            <a:pPr lvl="2"/>
            <a:r>
              <a:rPr lang="en-US" dirty="0"/>
              <a:t>Experts lack the time or inclination to fight</a:t>
            </a:r>
          </a:p>
          <a:p>
            <a:pPr lvl="1"/>
            <a:r>
              <a:rPr lang="en-US" dirty="0"/>
              <a:t>Is a target for intentional deception</a:t>
            </a:r>
          </a:p>
          <a:p>
            <a:pPr lvl="1"/>
            <a:r>
              <a:rPr lang="en-US" dirty="0"/>
              <a:t>Is full of bullshit</a:t>
            </a:r>
          </a:p>
          <a:p>
            <a:endParaRPr lang="en-US" dirty="0"/>
          </a:p>
          <a:p>
            <a:r>
              <a:rPr lang="en-US" dirty="0"/>
              <a:t>Verifiable?</a:t>
            </a:r>
          </a:p>
          <a:p>
            <a:pPr lvl="1"/>
            <a:r>
              <a:rPr lang="en-US" dirty="0"/>
              <a:t>Bad presentation is a marker of Bad information but in Wikipedia good presenters correct mistakes regardless of info quality</a:t>
            </a:r>
          </a:p>
          <a:p>
            <a:pPr lvl="1"/>
            <a:r>
              <a:rPr lang="en-US" dirty="0"/>
              <a:t>Difficult to link information to individuals</a:t>
            </a:r>
          </a:p>
          <a:p>
            <a:pPr lvl="2"/>
            <a:r>
              <a:rPr lang="en-US" dirty="0"/>
              <a:t>Because of collaborative editing</a:t>
            </a:r>
          </a:p>
          <a:p>
            <a:pPr lvl="2"/>
            <a:r>
              <a:rPr lang="en-US" dirty="0"/>
              <a:t>And anonymous contributions</a:t>
            </a:r>
          </a:p>
        </p:txBody>
      </p:sp>
      <p:sp>
        <p:nvSpPr>
          <p:cNvPr id="6" name="Content Placeholder 5"/>
          <p:cNvSpPr>
            <a:spLocks noGrp="1"/>
          </p:cNvSpPr>
          <p:nvPr>
            <p:ph sz="quarter" idx="14"/>
          </p:nvPr>
        </p:nvSpPr>
        <p:spPr>
          <a:xfrm>
            <a:off x="4807312" y="1810512"/>
            <a:ext cx="4251960" cy="4425696"/>
          </a:xfrm>
        </p:spPr>
        <p:txBody>
          <a:bodyPr>
            <a:normAutofit fontScale="77500" lnSpcReduction="20000"/>
          </a:bodyPr>
          <a:lstStyle/>
          <a:p>
            <a:r>
              <a:rPr lang="en-US" dirty="0"/>
              <a:t>Reliable?</a:t>
            </a:r>
          </a:p>
          <a:p>
            <a:pPr lvl="1"/>
            <a:r>
              <a:rPr lang="en-US" dirty="0"/>
              <a:t>Experiments show Wikipedia is comparable in accuracy to encyclopedias like Britannica</a:t>
            </a:r>
          </a:p>
          <a:p>
            <a:pPr lvl="2"/>
            <a:r>
              <a:rPr lang="en-US" dirty="0"/>
              <a:t>Although articles vary in quality</a:t>
            </a:r>
          </a:p>
          <a:p>
            <a:pPr lvl="2"/>
            <a:r>
              <a:rPr lang="en-US" dirty="0"/>
              <a:t>Fewer major errors, more minor ones</a:t>
            </a:r>
          </a:p>
          <a:p>
            <a:pPr lvl="2"/>
            <a:r>
              <a:rPr lang="en-US" dirty="0"/>
              <a:t>Most problems are through omission</a:t>
            </a:r>
          </a:p>
          <a:p>
            <a:pPr lvl="1"/>
            <a:r>
              <a:rPr lang="en-US" dirty="0"/>
              <a:t>Should we be comparing to encyclopedias or other info sources?</a:t>
            </a:r>
          </a:p>
          <a:p>
            <a:pPr lvl="1"/>
            <a:r>
              <a:rPr lang="en-US" dirty="0"/>
              <a:t>Another example of </a:t>
            </a:r>
            <a:r>
              <a:rPr lang="en-US" dirty="0" err="1"/>
              <a:t>Yhprum’s</a:t>
            </a:r>
            <a:r>
              <a:rPr lang="en-US" dirty="0"/>
              <a:t> law?</a:t>
            </a:r>
          </a:p>
          <a:p>
            <a:endParaRPr lang="en-US" dirty="0"/>
          </a:p>
          <a:p>
            <a:r>
              <a:rPr lang="en-US" dirty="0"/>
              <a:t>Verifiable?</a:t>
            </a:r>
          </a:p>
          <a:p>
            <a:pPr lvl="1"/>
            <a:r>
              <a:rPr lang="en-US" dirty="0"/>
              <a:t>Studies show that spelling and grammar mistakes to not correlate with bad info</a:t>
            </a:r>
          </a:p>
          <a:p>
            <a:pPr lvl="1"/>
            <a:r>
              <a:rPr lang="en-US" dirty="0"/>
              <a:t>It is hard to identify an individual author in any encyclopedia</a:t>
            </a:r>
          </a:p>
          <a:p>
            <a:pPr lvl="1"/>
            <a:r>
              <a:rPr lang="en-US" dirty="0"/>
              <a:t>The principle of group testimony – we trust the process by which info is produced, rather than individuals</a:t>
            </a:r>
          </a:p>
          <a:p>
            <a:pPr lvl="1"/>
            <a:r>
              <a:rPr lang="en-US" dirty="0"/>
              <a:t>Article history and discussion are transparent</a:t>
            </a:r>
          </a:p>
          <a:p>
            <a:pPr lvl="1"/>
            <a:endParaRPr lang="en-US" dirty="0"/>
          </a:p>
        </p:txBody>
      </p:sp>
      <p:sp>
        <p:nvSpPr>
          <p:cNvPr id="5" name="Text Placeholder 4"/>
          <p:cNvSpPr>
            <a:spLocks noGrp="1"/>
          </p:cNvSpPr>
          <p:nvPr>
            <p:ph type="body" sz="half" idx="2"/>
          </p:nvPr>
        </p:nvSpPr>
        <p:spPr>
          <a:xfrm>
            <a:off x="114964" y="1298448"/>
            <a:ext cx="4248150" cy="509587"/>
          </a:xfrm>
        </p:spPr>
        <p:txBody>
          <a:bodyPr/>
          <a:lstStyle/>
          <a:p>
            <a:r>
              <a:rPr lang="en-US" b="1" dirty="0"/>
              <a:t>The Case for the Prosecution</a:t>
            </a:r>
          </a:p>
        </p:txBody>
      </p:sp>
      <p:sp>
        <p:nvSpPr>
          <p:cNvPr id="7" name="Text Placeholder 6"/>
          <p:cNvSpPr>
            <a:spLocks noGrp="1"/>
          </p:cNvSpPr>
          <p:nvPr>
            <p:ph type="body" sz="half" idx="15"/>
          </p:nvPr>
        </p:nvSpPr>
        <p:spPr>
          <a:xfrm>
            <a:off x="4807312" y="1298448"/>
            <a:ext cx="4248150" cy="509587"/>
          </a:xfrm>
        </p:spPr>
        <p:txBody>
          <a:bodyPr/>
          <a:lstStyle/>
          <a:p>
            <a:r>
              <a:rPr lang="en-US" b="1" dirty="0"/>
              <a:t>The Case for the Defense</a:t>
            </a:r>
          </a:p>
        </p:txBody>
      </p:sp>
      <p:sp>
        <p:nvSpPr>
          <p:cNvPr id="4" name="Rectangle 3"/>
          <p:cNvSpPr/>
          <p:nvPr/>
        </p:nvSpPr>
        <p:spPr>
          <a:xfrm>
            <a:off x="2146786" y="6334780"/>
            <a:ext cx="6997215" cy="523220"/>
          </a:xfrm>
          <a:prstGeom prst="rect">
            <a:avLst/>
          </a:prstGeom>
        </p:spPr>
        <p:txBody>
          <a:bodyPr wrap="square">
            <a:spAutoFit/>
          </a:bodyPr>
          <a:lstStyle/>
          <a:p>
            <a:pPr algn="r"/>
            <a:r>
              <a:rPr lang="en-US" sz="1400" dirty="0" err="1">
                <a:solidFill>
                  <a:schemeClr val="tx2">
                    <a:lumMod val="75000"/>
                    <a:lumOff val="25000"/>
                  </a:schemeClr>
                </a:solidFill>
              </a:rPr>
              <a:t>Fallis</a:t>
            </a:r>
            <a:r>
              <a:rPr lang="en-US" sz="1400" dirty="0">
                <a:solidFill>
                  <a:schemeClr val="tx2">
                    <a:lumMod val="75000"/>
                    <a:lumOff val="25000"/>
                  </a:schemeClr>
                </a:solidFill>
              </a:rPr>
              <a:t>. Toward an epistemology of Wikipedia. Journal of the American Society for Information Science and Technology (2008) vol. 59 (10) pp. 1662-1674</a:t>
            </a:r>
          </a:p>
        </p:txBody>
      </p:sp>
    </p:spTree>
    <p:extLst>
      <p:ext uri="{BB962C8B-B14F-4D97-AF65-F5344CB8AC3E}">
        <p14:creationId xmlns:p14="http://schemas.microsoft.com/office/powerpoint/2010/main" val="213915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1"/>
          </a:xfrm>
        </p:spPr>
        <p:txBody>
          <a:bodyPr>
            <a:normAutofit fontScale="90000"/>
          </a:bodyPr>
          <a:lstStyle/>
          <a:p>
            <a:r>
              <a:rPr lang="en-US" dirty="0"/>
              <a:t>People Struggle to Make Credibility Judgments</a:t>
            </a:r>
          </a:p>
        </p:txBody>
      </p:sp>
      <p:sp>
        <p:nvSpPr>
          <p:cNvPr id="4" name="Rectangle 3"/>
          <p:cNvSpPr/>
          <p:nvPr/>
        </p:nvSpPr>
        <p:spPr>
          <a:xfrm>
            <a:off x="1531979" y="6334780"/>
            <a:ext cx="7612022" cy="523220"/>
          </a:xfrm>
          <a:prstGeom prst="rect">
            <a:avLst/>
          </a:prstGeom>
        </p:spPr>
        <p:txBody>
          <a:bodyPr wrap="square">
            <a:spAutoFit/>
          </a:bodyPr>
          <a:lstStyle/>
          <a:p>
            <a:pPr algn="r"/>
            <a:r>
              <a:rPr lang="en-US" sz="1400" dirty="0" err="1">
                <a:solidFill>
                  <a:schemeClr val="tx2">
                    <a:lumMod val="75000"/>
                    <a:lumOff val="25000"/>
                  </a:schemeClr>
                </a:solidFill>
              </a:rPr>
              <a:t>Lucassen</a:t>
            </a:r>
            <a:r>
              <a:rPr lang="en-US" sz="1400" dirty="0">
                <a:solidFill>
                  <a:schemeClr val="tx2">
                    <a:lumMod val="75000"/>
                    <a:lumOff val="25000"/>
                  </a:schemeClr>
                </a:solidFill>
              </a:rPr>
              <a:t> and </a:t>
            </a:r>
            <a:r>
              <a:rPr lang="en-US" sz="1400" dirty="0" err="1">
                <a:solidFill>
                  <a:schemeClr val="tx2">
                    <a:lumMod val="75000"/>
                    <a:lumOff val="25000"/>
                  </a:schemeClr>
                </a:solidFill>
              </a:rPr>
              <a:t>Schraagen</a:t>
            </a:r>
            <a:r>
              <a:rPr lang="en-US" sz="1400" dirty="0">
                <a:solidFill>
                  <a:schemeClr val="tx2">
                    <a:lumMod val="75000"/>
                    <a:lumOff val="25000"/>
                  </a:schemeClr>
                </a:solidFill>
              </a:rPr>
              <a:t>. Trust in </a:t>
            </a:r>
            <a:r>
              <a:rPr lang="en-US" sz="1400" dirty="0" err="1">
                <a:solidFill>
                  <a:schemeClr val="tx2">
                    <a:lumMod val="75000"/>
                    <a:lumOff val="25000"/>
                  </a:schemeClr>
                </a:solidFill>
              </a:rPr>
              <a:t>wikipedia</a:t>
            </a:r>
            <a:r>
              <a:rPr lang="en-US" sz="1400" dirty="0">
                <a:solidFill>
                  <a:schemeClr val="tx2">
                    <a:lumMod val="75000"/>
                    <a:lumOff val="25000"/>
                  </a:schemeClr>
                </a:solidFill>
              </a:rPr>
              <a:t>: how users trust information from an unknown source. WICOW '10 Proceedings of the 4th workshop on Information credibility (2010)</a:t>
            </a:r>
          </a:p>
        </p:txBody>
      </p:sp>
      <p:graphicFrame>
        <p:nvGraphicFramePr>
          <p:cNvPr id="9" name="Chart 8"/>
          <p:cNvGraphicFramePr>
            <a:graphicFrameLocks/>
          </p:cNvGraphicFramePr>
          <p:nvPr>
            <p:extLst/>
          </p:nvPr>
        </p:nvGraphicFramePr>
        <p:xfrm>
          <a:off x="3709002" y="1685298"/>
          <a:ext cx="5287179" cy="425166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7"/>
          <p:cNvSpPr>
            <a:spLocks noGrp="1"/>
          </p:cNvSpPr>
          <p:nvPr>
            <p:ph sz="quarter" idx="13"/>
          </p:nvPr>
        </p:nvSpPr>
        <p:spPr>
          <a:xfrm>
            <a:off x="274320" y="1360764"/>
            <a:ext cx="3878150" cy="4875443"/>
          </a:xfrm>
        </p:spPr>
        <p:txBody>
          <a:bodyPr>
            <a:normAutofit fontScale="92500" lnSpcReduction="10000"/>
          </a:bodyPr>
          <a:lstStyle/>
          <a:p>
            <a:pPr marL="0" indent="0">
              <a:buNone/>
            </a:pPr>
            <a:r>
              <a:rPr lang="en-US" dirty="0" err="1"/>
              <a:t>Lucassen</a:t>
            </a:r>
            <a:r>
              <a:rPr lang="en-US" dirty="0"/>
              <a:t> and </a:t>
            </a:r>
            <a:r>
              <a:rPr lang="en-US" dirty="0" err="1"/>
              <a:t>Schraagen</a:t>
            </a:r>
            <a:r>
              <a:rPr lang="en-US" dirty="0"/>
              <a:t>. Small study of 12 students, each looking at 6 articles (one from each Wikipedia class):</a:t>
            </a:r>
          </a:p>
          <a:p>
            <a:pPr marL="0" indent="0">
              <a:buNone/>
            </a:pPr>
            <a:endParaRPr lang="en-US" dirty="0"/>
          </a:p>
          <a:p>
            <a:pPr marL="342900" indent="-342900"/>
            <a:r>
              <a:rPr lang="en-US" dirty="0"/>
              <a:t>Featured status</a:t>
            </a:r>
          </a:p>
          <a:p>
            <a:pPr marL="342900" indent="-342900"/>
            <a:r>
              <a:rPr lang="en-US" dirty="0"/>
              <a:t>Good</a:t>
            </a:r>
          </a:p>
          <a:p>
            <a:pPr marL="342900" indent="-342900"/>
            <a:r>
              <a:rPr lang="en-US" dirty="0"/>
              <a:t>B-class</a:t>
            </a:r>
          </a:p>
          <a:p>
            <a:pPr marL="342900" indent="-342900"/>
            <a:r>
              <a:rPr lang="en-US" dirty="0"/>
              <a:t>C-class</a:t>
            </a:r>
          </a:p>
          <a:p>
            <a:pPr marL="342900" indent="-342900"/>
            <a:r>
              <a:rPr lang="en-US" dirty="0"/>
              <a:t>Start</a:t>
            </a:r>
          </a:p>
          <a:p>
            <a:pPr marL="342900" indent="-342900"/>
            <a:endParaRPr lang="en-US" dirty="0"/>
          </a:p>
          <a:p>
            <a:pPr marL="0" indent="0">
              <a:buNone/>
            </a:pPr>
            <a:r>
              <a:rPr lang="en-US" dirty="0"/>
              <a:t>Participants asked to rate trustfulness and talk through their approach – recording was then coded and </a:t>
            </a:r>
            <a:r>
              <a:rPr lang="en-US" dirty="0" err="1"/>
              <a:t>analysed</a:t>
            </a:r>
            <a:r>
              <a:rPr lang="en-US" dirty="0"/>
              <a:t>…</a:t>
            </a:r>
          </a:p>
        </p:txBody>
      </p:sp>
    </p:spTree>
    <p:extLst>
      <p:ext uri="{BB962C8B-B14F-4D97-AF65-F5344CB8AC3E}">
        <p14:creationId xmlns:p14="http://schemas.microsoft.com/office/powerpoint/2010/main" val="2687010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1"/>
          </a:xfrm>
        </p:spPr>
        <p:txBody>
          <a:bodyPr>
            <a:normAutofit fontScale="90000"/>
          </a:bodyPr>
          <a:lstStyle/>
          <a:p>
            <a:r>
              <a:rPr lang="en-US" dirty="0"/>
              <a:t>People Struggle to Make Credibility Judgments</a:t>
            </a:r>
          </a:p>
        </p:txBody>
      </p:sp>
      <p:graphicFrame>
        <p:nvGraphicFramePr>
          <p:cNvPr id="9" name="Chart 8"/>
          <p:cNvGraphicFramePr>
            <a:graphicFrameLocks/>
          </p:cNvGraphicFramePr>
          <p:nvPr>
            <p:extLst/>
          </p:nvPr>
        </p:nvGraphicFramePr>
        <p:xfrm>
          <a:off x="3709002" y="1685298"/>
          <a:ext cx="5287179" cy="42516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189608" y="1290206"/>
          <a:ext cx="3337975" cy="2459456"/>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a:off x="3225219" y="2489695"/>
            <a:ext cx="2197181" cy="161275"/>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531979" y="6334780"/>
            <a:ext cx="7612022" cy="523220"/>
          </a:xfrm>
          <a:prstGeom prst="rect">
            <a:avLst/>
          </a:prstGeom>
        </p:spPr>
        <p:txBody>
          <a:bodyPr wrap="square">
            <a:spAutoFit/>
          </a:bodyPr>
          <a:lstStyle/>
          <a:p>
            <a:pPr algn="r"/>
            <a:r>
              <a:rPr lang="en-US" sz="1400" dirty="0" err="1">
                <a:solidFill>
                  <a:schemeClr val="tx2">
                    <a:lumMod val="75000"/>
                    <a:lumOff val="25000"/>
                  </a:schemeClr>
                </a:solidFill>
              </a:rPr>
              <a:t>Lucassen</a:t>
            </a:r>
            <a:r>
              <a:rPr lang="en-US" sz="1400" dirty="0">
                <a:solidFill>
                  <a:schemeClr val="tx2">
                    <a:lumMod val="75000"/>
                    <a:lumOff val="25000"/>
                  </a:schemeClr>
                </a:solidFill>
              </a:rPr>
              <a:t> and </a:t>
            </a:r>
            <a:r>
              <a:rPr lang="en-US" sz="1400" dirty="0" err="1">
                <a:solidFill>
                  <a:schemeClr val="tx2">
                    <a:lumMod val="75000"/>
                    <a:lumOff val="25000"/>
                  </a:schemeClr>
                </a:solidFill>
              </a:rPr>
              <a:t>Schraagen</a:t>
            </a:r>
            <a:r>
              <a:rPr lang="en-US" sz="1400" dirty="0">
                <a:solidFill>
                  <a:schemeClr val="tx2">
                    <a:lumMod val="75000"/>
                    <a:lumOff val="25000"/>
                  </a:schemeClr>
                </a:solidFill>
              </a:rPr>
              <a:t>. Trust in </a:t>
            </a:r>
            <a:r>
              <a:rPr lang="en-US" sz="1400" dirty="0" err="1">
                <a:solidFill>
                  <a:schemeClr val="tx2">
                    <a:lumMod val="75000"/>
                    <a:lumOff val="25000"/>
                  </a:schemeClr>
                </a:solidFill>
              </a:rPr>
              <a:t>wikipedia</a:t>
            </a:r>
            <a:r>
              <a:rPr lang="en-US" sz="1400" dirty="0">
                <a:solidFill>
                  <a:schemeClr val="tx2">
                    <a:lumMod val="75000"/>
                    <a:lumOff val="25000"/>
                  </a:schemeClr>
                </a:solidFill>
              </a:rPr>
              <a:t>: how users trust information from an unknown source. WICOW '10 Proceedings of the 4th workshop on Information credibility (2010)</a:t>
            </a:r>
          </a:p>
        </p:txBody>
      </p:sp>
    </p:spTree>
    <p:extLst>
      <p:ext uri="{BB962C8B-B14F-4D97-AF65-F5344CB8AC3E}">
        <p14:creationId xmlns:p14="http://schemas.microsoft.com/office/powerpoint/2010/main" val="2153592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1"/>
          </a:xfrm>
        </p:spPr>
        <p:txBody>
          <a:bodyPr>
            <a:normAutofit fontScale="90000"/>
          </a:bodyPr>
          <a:lstStyle/>
          <a:p>
            <a:r>
              <a:rPr lang="en-US" dirty="0"/>
              <a:t>People Struggle to Make Credibility Judgments</a:t>
            </a:r>
          </a:p>
        </p:txBody>
      </p:sp>
      <p:graphicFrame>
        <p:nvGraphicFramePr>
          <p:cNvPr id="9" name="Chart 8"/>
          <p:cNvGraphicFramePr>
            <a:graphicFrameLocks/>
          </p:cNvGraphicFramePr>
          <p:nvPr>
            <p:extLst/>
          </p:nvPr>
        </p:nvGraphicFramePr>
        <p:xfrm>
          <a:off x="3709002" y="1685298"/>
          <a:ext cx="5287179" cy="42516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189608" y="1290206"/>
          <a:ext cx="3337975" cy="2459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54491" y="3003762"/>
          <a:ext cx="3654511" cy="2155929"/>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p:cNvCxnSpPr/>
          <p:nvPr/>
        </p:nvCxnSpPr>
        <p:spPr>
          <a:xfrm>
            <a:off x="3225219" y="2489695"/>
            <a:ext cx="2197181" cy="161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225219" y="3891982"/>
            <a:ext cx="3144589" cy="260869"/>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531979" y="6334780"/>
            <a:ext cx="7612022" cy="523220"/>
          </a:xfrm>
          <a:prstGeom prst="rect">
            <a:avLst/>
          </a:prstGeom>
        </p:spPr>
        <p:txBody>
          <a:bodyPr wrap="square">
            <a:spAutoFit/>
          </a:bodyPr>
          <a:lstStyle/>
          <a:p>
            <a:pPr algn="r"/>
            <a:r>
              <a:rPr lang="en-US" sz="1400" dirty="0" err="1">
                <a:solidFill>
                  <a:schemeClr val="tx2">
                    <a:lumMod val="75000"/>
                    <a:lumOff val="25000"/>
                  </a:schemeClr>
                </a:solidFill>
              </a:rPr>
              <a:t>Lucassen</a:t>
            </a:r>
            <a:r>
              <a:rPr lang="en-US" sz="1400" dirty="0">
                <a:solidFill>
                  <a:schemeClr val="tx2">
                    <a:lumMod val="75000"/>
                    <a:lumOff val="25000"/>
                  </a:schemeClr>
                </a:solidFill>
              </a:rPr>
              <a:t> and </a:t>
            </a:r>
            <a:r>
              <a:rPr lang="en-US" sz="1400" dirty="0" err="1">
                <a:solidFill>
                  <a:schemeClr val="tx2">
                    <a:lumMod val="75000"/>
                    <a:lumOff val="25000"/>
                  </a:schemeClr>
                </a:solidFill>
              </a:rPr>
              <a:t>Schraagen</a:t>
            </a:r>
            <a:r>
              <a:rPr lang="en-US" sz="1400" dirty="0">
                <a:solidFill>
                  <a:schemeClr val="tx2">
                    <a:lumMod val="75000"/>
                    <a:lumOff val="25000"/>
                  </a:schemeClr>
                </a:solidFill>
              </a:rPr>
              <a:t>. Trust in </a:t>
            </a:r>
            <a:r>
              <a:rPr lang="en-US" sz="1400" dirty="0" err="1">
                <a:solidFill>
                  <a:schemeClr val="tx2">
                    <a:lumMod val="75000"/>
                    <a:lumOff val="25000"/>
                  </a:schemeClr>
                </a:solidFill>
              </a:rPr>
              <a:t>wikipedia</a:t>
            </a:r>
            <a:r>
              <a:rPr lang="en-US" sz="1400" dirty="0">
                <a:solidFill>
                  <a:schemeClr val="tx2">
                    <a:lumMod val="75000"/>
                    <a:lumOff val="25000"/>
                  </a:schemeClr>
                </a:solidFill>
              </a:rPr>
              <a:t>: how users trust information from an unknown source. WICOW '10 Proceedings of the 4th workshop on Information credibility (2010)</a:t>
            </a:r>
          </a:p>
        </p:txBody>
      </p:sp>
    </p:spTree>
    <p:extLst>
      <p:ext uri="{BB962C8B-B14F-4D97-AF65-F5344CB8AC3E}">
        <p14:creationId xmlns:p14="http://schemas.microsoft.com/office/powerpoint/2010/main" val="39449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Fake News</a:t>
            </a:r>
          </a:p>
        </p:txBody>
      </p:sp>
      <p:sp>
        <p:nvSpPr>
          <p:cNvPr id="6" name="Shape 300">
            <a:extLst>
              <a:ext uri="{FF2B5EF4-FFF2-40B4-BE49-F238E27FC236}">
                <a16:creationId xmlns:a16="http://schemas.microsoft.com/office/drawing/2014/main" id="{16475C2B-9DCA-A34C-8496-8469F200C370}"/>
              </a:ext>
            </a:extLst>
          </p:cNvPr>
          <p:cNvSpPr/>
          <p:nvPr/>
        </p:nvSpPr>
        <p:spPr>
          <a:xfrm>
            <a:off x="379159" y="1983600"/>
            <a:ext cx="1685099" cy="1685099"/>
          </a:xfrm>
          <a:prstGeom prst="ellipse">
            <a:avLst/>
          </a:prstGeom>
          <a:noFill/>
          <a:ln w="114300" cap="flat" cmpd="sng">
            <a:solidFill>
              <a:srgbClr val="FFCD00"/>
            </a:solidFill>
            <a:prstDash val="solid"/>
            <a:round/>
            <a:headEnd type="none" w="med" len="med"/>
            <a:tailEnd type="none" w="med" len="med"/>
          </a:ln>
        </p:spPr>
        <p:txBody>
          <a:bodyPr wrap="none" lIns="0" tIns="91425" rIns="0" bIns="91425" anchor="ctr" anchorCtr="0">
            <a:noAutofit/>
          </a:bodyPr>
          <a:lstStyle/>
          <a:p>
            <a:pPr algn="ctr"/>
            <a:r>
              <a:rPr lang="en-GB" sz="1600" b="1" dirty="0" err="1">
                <a:latin typeface="Lora"/>
                <a:ea typeface="Lora"/>
                <a:cs typeface="Lora"/>
                <a:sym typeface="Lora"/>
              </a:rPr>
              <a:t>Homophily</a:t>
            </a:r>
            <a:r>
              <a:rPr lang="en-GB" sz="1600" b="1" dirty="0">
                <a:latin typeface="Lora"/>
                <a:ea typeface="Lora"/>
                <a:cs typeface="Lora"/>
                <a:sym typeface="Lora"/>
              </a:rPr>
              <a:t>+ </a:t>
            </a:r>
          </a:p>
          <a:p>
            <a:pPr algn="ctr"/>
            <a:r>
              <a:rPr lang="en-GB" sz="1600" b="1" dirty="0">
                <a:latin typeface="Lora"/>
                <a:ea typeface="Lora"/>
                <a:cs typeface="Lora"/>
                <a:sym typeface="Lora"/>
              </a:rPr>
              <a:t>Recommender</a:t>
            </a:r>
            <a:endParaRPr lang="en" sz="1600" b="1" dirty="0">
              <a:latin typeface="Lora"/>
              <a:ea typeface="Lora"/>
              <a:cs typeface="Lora"/>
              <a:sym typeface="Lora"/>
            </a:endParaRPr>
          </a:p>
        </p:txBody>
      </p:sp>
      <p:sp>
        <p:nvSpPr>
          <p:cNvPr id="7" name="Shape 302">
            <a:extLst>
              <a:ext uri="{FF2B5EF4-FFF2-40B4-BE49-F238E27FC236}">
                <a16:creationId xmlns:a16="http://schemas.microsoft.com/office/drawing/2014/main" id="{B0DA9A47-A307-9F4B-ADDB-AFB529EB24F3}"/>
              </a:ext>
            </a:extLst>
          </p:cNvPr>
          <p:cNvSpPr/>
          <p:nvPr/>
        </p:nvSpPr>
        <p:spPr>
          <a:xfrm>
            <a:off x="2568762" y="1983599"/>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600" b="1" dirty="0">
                <a:latin typeface="Lora"/>
                <a:ea typeface="Lora"/>
                <a:cs typeface="Lora"/>
                <a:sym typeface="Lora"/>
              </a:rPr>
              <a:t>Filter Bubbles</a:t>
            </a:r>
            <a:endParaRPr lang="en" sz="1600" b="1" dirty="0">
              <a:latin typeface="Lora"/>
              <a:ea typeface="Lora"/>
              <a:cs typeface="Lora"/>
              <a:sym typeface="Lora"/>
            </a:endParaRPr>
          </a:p>
        </p:txBody>
      </p:sp>
      <p:cxnSp>
        <p:nvCxnSpPr>
          <p:cNvPr id="8" name="Shape 303">
            <a:extLst>
              <a:ext uri="{FF2B5EF4-FFF2-40B4-BE49-F238E27FC236}">
                <a16:creationId xmlns:a16="http://schemas.microsoft.com/office/drawing/2014/main" id="{CDE31795-8FAD-7D40-B361-5333881CE7D8}"/>
              </a:ext>
            </a:extLst>
          </p:cNvPr>
          <p:cNvCxnSpPr>
            <a:stCxn id="6" idx="6"/>
            <a:endCxn id="7" idx="2"/>
          </p:cNvCxnSpPr>
          <p:nvPr/>
        </p:nvCxnSpPr>
        <p:spPr>
          <a:xfrm flipV="1">
            <a:off x="2064258" y="2826149"/>
            <a:ext cx="504504" cy="1"/>
          </a:xfrm>
          <a:prstGeom prst="straightConnector1">
            <a:avLst/>
          </a:prstGeom>
          <a:noFill/>
          <a:ln w="38100" cap="flat" cmpd="sng">
            <a:solidFill>
              <a:srgbClr val="FFCD00"/>
            </a:solidFill>
            <a:prstDash val="solid"/>
            <a:round/>
            <a:headEnd type="none" w="med" len="med"/>
            <a:tailEnd type="triangle" w="lg" len="lg"/>
          </a:ln>
        </p:spPr>
      </p:cxnSp>
      <p:sp>
        <p:nvSpPr>
          <p:cNvPr id="3" name="TextBox 2">
            <a:extLst>
              <a:ext uri="{FF2B5EF4-FFF2-40B4-BE49-F238E27FC236}">
                <a16:creationId xmlns:a16="http://schemas.microsoft.com/office/drawing/2014/main" id="{F7043396-CDD2-3646-9158-BFB4343CA88D}"/>
              </a:ext>
            </a:extLst>
          </p:cNvPr>
          <p:cNvSpPr txBox="1"/>
          <p:nvPr/>
        </p:nvSpPr>
        <p:spPr>
          <a:xfrm>
            <a:off x="379159" y="3926472"/>
            <a:ext cx="1883501" cy="1169551"/>
          </a:xfrm>
          <a:prstGeom prst="rect">
            <a:avLst/>
          </a:prstGeom>
          <a:noFill/>
        </p:spPr>
        <p:txBody>
          <a:bodyPr wrap="square" rtlCol="0">
            <a:spAutoFit/>
          </a:bodyPr>
          <a:lstStyle/>
          <a:p>
            <a:r>
              <a:rPr lang="en-US" sz="1400" dirty="0"/>
              <a:t>Tendency to create connections to similar people (gender, age, class, politics, religion, etc.)</a:t>
            </a:r>
          </a:p>
        </p:txBody>
      </p:sp>
      <p:sp>
        <p:nvSpPr>
          <p:cNvPr id="14" name="TextBox 13">
            <a:extLst>
              <a:ext uri="{FF2B5EF4-FFF2-40B4-BE49-F238E27FC236}">
                <a16:creationId xmlns:a16="http://schemas.microsoft.com/office/drawing/2014/main" id="{BB145C3F-EC37-3249-A536-701BAC750ADF}"/>
              </a:ext>
            </a:extLst>
          </p:cNvPr>
          <p:cNvSpPr txBox="1"/>
          <p:nvPr/>
        </p:nvSpPr>
        <p:spPr>
          <a:xfrm>
            <a:off x="2469560" y="3926472"/>
            <a:ext cx="1883501" cy="1169551"/>
          </a:xfrm>
          <a:prstGeom prst="rect">
            <a:avLst/>
          </a:prstGeom>
          <a:noFill/>
        </p:spPr>
        <p:txBody>
          <a:bodyPr wrap="square" rtlCol="0">
            <a:spAutoFit/>
          </a:bodyPr>
          <a:lstStyle/>
          <a:p>
            <a:r>
              <a:rPr lang="en-US" sz="1400" dirty="0"/>
              <a:t>Algorithms designed to please, will learn from this network and reflect your views back to you</a:t>
            </a:r>
          </a:p>
        </p:txBody>
      </p:sp>
    </p:spTree>
    <p:extLst>
      <p:ext uri="{BB962C8B-B14F-4D97-AF65-F5344CB8AC3E}">
        <p14:creationId xmlns:p14="http://schemas.microsoft.com/office/powerpoint/2010/main" val="3063383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531979" y="6334780"/>
            <a:ext cx="7612022" cy="523220"/>
          </a:xfrm>
          <a:prstGeom prst="rect">
            <a:avLst/>
          </a:prstGeom>
        </p:spPr>
        <p:txBody>
          <a:bodyPr wrap="square">
            <a:spAutoFit/>
          </a:bodyPr>
          <a:lstStyle/>
          <a:p>
            <a:pPr algn="r"/>
            <a:r>
              <a:rPr lang="en-US" sz="1400" dirty="0" err="1">
                <a:solidFill>
                  <a:schemeClr val="tx2">
                    <a:lumMod val="75000"/>
                    <a:lumOff val="25000"/>
                  </a:schemeClr>
                </a:solidFill>
              </a:rPr>
              <a:t>Lucassen</a:t>
            </a:r>
            <a:r>
              <a:rPr lang="en-US" sz="1400" dirty="0">
                <a:solidFill>
                  <a:schemeClr val="tx2">
                    <a:lumMod val="75000"/>
                    <a:lumOff val="25000"/>
                  </a:schemeClr>
                </a:solidFill>
              </a:rPr>
              <a:t> and </a:t>
            </a:r>
            <a:r>
              <a:rPr lang="en-US" sz="1400" dirty="0" err="1">
                <a:solidFill>
                  <a:schemeClr val="tx2">
                    <a:lumMod val="75000"/>
                    <a:lumOff val="25000"/>
                  </a:schemeClr>
                </a:solidFill>
              </a:rPr>
              <a:t>Schraagen</a:t>
            </a:r>
            <a:r>
              <a:rPr lang="en-US" sz="1400" dirty="0">
                <a:solidFill>
                  <a:schemeClr val="tx2">
                    <a:lumMod val="75000"/>
                    <a:lumOff val="25000"/>
                  </a:schemeClr>
                </a:solidFill>
              </a:rPr>
              <a:t>. Trust in </a:t>
            </a:r>
            <a:r>
              <a:rPr lang="en-US" sz="1400" dirty="0" err="1">
                <a:solidFill>
                  <a:schemeClr val="tx2">
                    <a:lumMod val="75000"/>
                    <a:lumOff val="25000"/>
                  </a:schemeClr>
                </a:solidFill>
              </a:rPr>
              <a:t>wikipedia</a:t>
            </a:r>
            <a:r>
              <a:rPr lang="en-US" sz="1400" dirty="0">
                <a:solidFill>
                  <a:schemeClr val="tx2">
                    <a:lumMod val="75000"/>
                    <a:lumOff val="25000"/>
                  </a:schemeClr>
                </a:solidFill>
              </a:rPr>
              <a:t>: how users trust information from an unknown source. WICOW '10 Proceedings of the 4th workshop on Information credibility (2010)</a:t>
            </a:r>
          </a:p>
        </p:txBody>
      </p:sp>
      <p:sp>
        <p:nvSpPr>
          <p:cNvPr id="2" name="Title 1"/>
          <p:cNvSpPr>
            <a:spLocks noGrp="1"/>
          </p:cNvSpPr>
          <p:nvPr>
            <p:ph type="title"/>
          </p:nvPr>
        </p:nvSpPr>
        <p:spPr>
          <a:xfrm>
            <a:off x="276225" y="0"/>
            <a:ext cx="8591550" cy="1066801"/>
          </a:xfrm>
        </p:spPr>
        <p:txBody>
          <a:bodyPr>
            <a:normAutofit fontScale="90000"/>
          </a:bodyPr>
          <a:lstStyle/>
          <a:p>
            <a:r>
              <a:rPr lang="en-US" dirty="0"/>
              <a:t>People Struggle to Make Credibility Judgments</a:t>
            </a:r>
          </a:p>
        </p:txBody>
      </p:sp>
      <p:graphicFrame>
        <p:nvGraphicFramePr>
          <p:cNvPr id="9" name="Chart 8"/>
          <p:cNvGraphicFramePr>
            <a:graphicFrameLocks/>
          </p:cNvGraphicFramePr>
          <p:nvPr>
            <p:extLst/>
          </p:nvPr>
        </p:nvGraphicFramePr>
        <p:xfrm>
          <a:off x="3709002" y="1685298"/>
          <a:ext cx="5287179" cy="42516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189608" y="1290206"/>
          <a:ext cx="3337975" cy="2459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54491" y="3003762"/>
          <a:ext cx="3654511" cy="21559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nvPr>
        </p:nvGraphicFramePr>
        <p:xfrm>
          <a:off x="74649" y="4676997"/>
          <a:ext cx="3519394" cy="2191083"/>
        </p:xfrm>
        <a:graphic>
          <a:graphicData uri="http://schemas.openxmlformats.org/drawingml/2006/chart">
            <c:chart xmlns:c="http://schemas.openxmlformats.org/drawingml/2006/chart" xmlns:r="http://schemas.openxmlformats.org/officeDocument/2006/relationships" r:id="rId5"/>
          </a:graphicData>
        </a:graphic>
      </p:graphicFrame>
      <p:cxnSp>
        <p:nvCxnSpPr>
          <p:cNvPr id="14" name="Straight Connector 13"/>
          <p:cNvCxnSpPr/>
          <p:nvPr/>
        </p:nvCxnSpPr>
        <p:spPr>
          <a:xfrm>
            <a:off x="3225219" y="2489695"/>
            <a:ext cx="2197181" cy="161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225219" y="3891982"/>
            <a:ext cx="3144589" cy="2608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3377619" y="4435084"/>
            <a:ext cx="4191567" cy="11793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460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FE38-892A-A147-811E-2D7125F4E51B}"/>
              </a:ext>
            </a:extLst>
          </p:cNvPr>
          <p:cNvSpPr>
            <a:spLocks noGrp="1"/>
          </p:cNvSpPr>
          <p:nvPr>
            <p:ph type="title"/>
          </p:nvPr>
        </p:nvSpPr>
        <p:spPr/>
        <p:txBody>
          <a:bodyPr>
            <a:normAutofit fontScale="90000"/>
          </a:bodyPr>
          <a:lstStyle/>
          <a:p>
            <a:r>
              <a:rPr lang="en-US" dirty="0"/>
              <a:t>People Struggle to Make Credibility Judgments</a:t>
            </a:r>
          </a:p>
        </p:txBody>
      </p:sp>
      <p:sp>
        <p:nvSpPr>
          <p:cNvPr id="3" name="Content Placeholder 2">
            <a:extLst>
              <a:ext uri="{FF2B5EF4-FFF2-40B4-BE49-F238E27FC236}">
                <a16:creationId xmlns:a16="http://schemas.microsoft.com/office/drawing/2014/main" id="{3F4BAEBF-9733-F14A-9A1B-7156154C0422}"/>
              </a:ext>
            </a:extLst>
          </p:cNvPr>
          <p:cNvSpPr>
            <a:spLocks noGrp="1"/>
          </p:cNvSpPr>
          <p:nvPr>
            <p:ph sz="quarter" idx="13"/>
          </p:nvPr>
        </p:nvSpPr>
        <p:spPr>
          <a:xfrm>
            <a:off x="274320" y="1584960"/>
            <a:ext cx="8595360" cy="4651247"/>
          </a:xfrm>
        </p:spPr>
        <p:txBody>
          <a:bodyPr/>
          <a:lstStyle/>
          <a:p>
            <a:r>
              <a:rPr lang="en-US" dirty="0"/>
              <a:t>It is hard to do</a:t>
            </a:r>
          </a:p>
          <a:p>
            <a:pPr lvl="1"/>
            <a:r>
              <a:rPr lang="en-US" dirty="0"/>
              <a:t>Source credibility requires </a:t>
            </a:r>
            <a:r>
              <a:rPr lang="en-US" b="1" dirty="0"/>
              <a:t>central cues </a:t>
            </a:r>
            <a:r>
              <a:rPr lang="en-US" dirty="0"/>
              <a:t>(high effort)</a:t>
            </a:r>
          </a:p>
          <a:p>
            <a:pPr lvl="1"/>
            <a:r>
              <a:rPr lang="en-US" dirty="0"/>
              <a:t>Message credibility requires </a:t>
            </a:r>
            <a:r>
              <a:rPr lang="en-US" b="1" dirty="0"/>
              <a:t>peripheral cues </a:t>
            </a:r>
            <a:r>
              <a:rPr lang="en-US" dirty="0"/>
              <a:t>(low effort)</a:t>
            </a:r>
          </a:p>
          <a:p>
            <a:r>
              <a:rPr lang="en-US" dirty="0"/>
              <a:t>They may lack the skills to do it (digital literacy)</a:t>
            </a:r>
          </a:p>
          <a:p>
            <a:r>
              <a:rPr lang="en-US" dirty="0"/>
              <a:t>Or the will to challenge their own viewpoint (confirmation bias)</a:t>
            </a:r>
          </a:p>
          <a:p>
            <a:endParaRPr lang="en-US" dirty="0"/>
          </a:p>
          <a:p>
            <a:endParaRPr lang="en-US" dirty="0"/>
          </a:p>
          <a:p>
            <a:r>
              <a:rPr lang="en-US" dirty="0"/>
              <a:t>Takes us back to </a:t>
            </a:r>
            <a:r>
              <a:rPr lang="en-US" b="1" dirty="0"/>
              <a:t>automatic trust mechanisms </a:t>
            </a:r>
            <a:r>
              <a:rPr lang="en-US" dirty="0"/>
              <a:t>as an imperfect way to tackle the problem</a:t>
            </a:r>
          </a:p>
        </p:txBody>
      </p:sp>
    </p:spTree>
    <p:extLst>
      <p:ext uri="{BB962C8B-B14F-4D97-AF65-F5344CB8AC3E}">
        <p14:creationId xmlns:p14="http://schemas.microsoft.com/office/powerpoint/2010/main" val="694952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2194150"/>
            <a:ext cx="8591550" cy="1066800"/>
          </a:xfrm>
        </p:spPr>
        <p:txBody>
          <a:bodyPr/>
          <a:lstStyle/>
          <a:p>
            <a:pPr algn="ctr"/>
            <a:r>
              <a:rPr lang="en-US" dirty="0"/>
              <a:t>Tackling Fake News</a:t>
            </a:r>
          </a:p>
        </p:txBody>
      </p:sp>
    </p:spTree>
    <p:extLst>
      <p:ext uri="{BB962C8B-B14F-4D97-AF65-F5344CB8AC3E}">
        <p14:creationId xmlns:p14="http://schemas.microsoft.com/office/powerpoint/2010/main" val="3968677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59096"/>
            <a:ext cx="8591550" cy="1066801"/>
          </a:xfrm>
        </p:spPr>
        <p:txBody>
          <a:bodyPr>
            <a:normAutofit/>
          </a:bodyPr>
          <a:lstStyle/>
          <a:p>
            <a:r>
              <a:rPr lang="en-US" dirty="0"/>
              <a:t>Combatting Fake News</a:t>
            </a:r>
          </a:p>
        </p:txBody>
      </p:sp>
      <p:sp>
        <p:nvSpPr>
          <p:cNvPr id="3" name="Content Placeholder 2"/>
          <p:cNvSpPr>
            <a:spLocks noGrp="1"/>
          </p:cNvSpPr>
          <p:nvPr>
            <p:ph sz="quarter" idx="13"/>
          </p:nvPr>
        </p:nvSpPr>
        <p:spPr>
          <a:xfrm>
            <a:off x="361407" y="1295401"/>
            <a:ext cx="6823164" cy="4937760"/>
          </a:xfrm>
        </p:spPr>
        <p:txBody>
          <a:bodyPr>
            <a:normAutofit/>
          </a:bodyPr>
          <a:lstStyle/>
          <a:p>
            <a:r>
              <a:rPr lang="en-US" sz="1800" dirty="0"/>
              <a:t>Google</a:t>
            </a:r>
          </a:p>
          <a:p>
            <a:pPr lvl="1"/>
            <a:r>
              <a:rPr lang="en-US" sz="1800" dirty="0"/>
              <a:t>Modified their algorithm to foreground more reliable sources</a:t>
            </a:r>
          </a:p>
          <a:p>
            <a:pPr lvl="1"/>
            <a:r>
              <a:rPr lang="en-US" sz="1800" dirty="0"/>
              <a:t>New tools for users to report problems with </a:t>
            </a:r>
            <a:r>
              <a:rPr lang="en-US" sz="1800" dirty="0" err="1"/>
              <a:t>infoboxes</a:t>
            </a:r>
            <a:r>
              <a:rPr lang="en-US" sz="1800" dirty="0"/>
              <a:t> and autocomplete</a:t>
            </a:r>
          </a:p>
          <a:p>
            <a:pPr lvl="1"/>
            <a:endParaRPr lang="en-US" sz="1800" dirty="0"/>
          </a:p>
          <a:p>
            <a:pPr lvl="1"/>
            <a:endParaRPr lang="en-US" sz="1800" dirty="0"/>
          </a:p>
          <a:p>
            <a:endParaRPr lang="en-US" sz="1800" dirty="0"/>
          </a:p>
        </p:txBody>
      </p:sp>
      <p:sp>
        <p:nvSpPr>
          <p:cNvPr id="4" name="Rectangle 3"/>
          <p:cNvSpPr/>
          <p:nvPr/>
        </p:nvSpPr>
        <p:spPr>
          <a:xfrm>
            <a:off x="-665019" y="6417906"/>
            <a:ext cx="9809019" cy="461665"/>
          </a:xfrm>
          <a:prstGeom prst="rect">
            <a:avLst/>
          </a:prstGeom>
        </p:spPr>
        <p:txBody>
          <a:bodyPr wrap="square">
            <a:spAutoFit/>
          </a:bodyPr>
          <a:lstStyle/>
          <a:p>
            <a:pPr algn="r"/>
            <a:r>
              <a:rPr lang="en-US" sz="1200" dirty="0" err="1">
                <a:solidFill>
                  <a:schemeClr val="tx2">
                    <a:lumMod val="75000"/>
                    <a:lumOff val="25000"/>
                  </a:schemeClr>
                </a:solidFill>
              </a:rPr>
              <a:t>Emine</a:t>
            </a:r>
            <a:r>
              <a:rPr lang="en-US" sz="1200" dirty="0">
                <a:solidFill>
                  <a:schemeClr val="tx2">
                    <a:lumMod val="75000"/>
                    <a:lumOff val="25000"/>
                  </a:schemeClr>
                </a:solidFill>
              </a:rPr>
              <a:t> Saner, From </a:t>
            </a:r>
            <a:r>
              <a:rPr lang="en-US" sz="1200" dirty="0" err="1">
                <a:solidFill>
                  <a:schemeClr val="tx2">
                    <a:lumMod val="75000"/>
                    <a:lumOff val="25000"/>
                  </a:schemeClr>
                </a:solidFill>
              </a:rPr>
              <a:t>Wikitribune</a:t>
            </a:r>
            <a:r>
              <a:rPr lang="en-US" sz="1200" dirty="0">
                <a:solidFill>
                  <a:schemeClr val="tx2">
                    <a:lumMod val="75000"/>
                    <a:lumOff val="25000"/>
                  </a:schemeClr>
                </a:solidFill>
              </a:rPr>
              <a:t> to </a:t>
            </a:r>
            <a:r>
              <a:rPr lang="en-US" sz="1200" dirty="0" err="1">
                <a:solidFill>
                  <a:schemeClr val="tx2">
                    <a:lumMod val="75000"/>
                    <a:lumOff val="25000"/>
                  </a:schemeClr>
                </a:solidFill>
              </a:rPr>
              <a:t>StopFake</a:t>
            </a:r>
            <a:r>
              <a:rPr lang="en-US" sz="1200" dirty="0">
                <a:solidFill>
                  <a:schemeClr val="tx2">
                    <a:lumMod val="75000"/>
                    <a:lumOff val="25000"/>
                  </a:schemeClr>
                </a:solidFill>
              </a:rPr>
              <a:t>: the battle against fake news, The Guardian, 25 Apr 2017</a:t>
            </a:r>
          </a:p>
          <a:p>
            <a:pPr algn="r"/>
            <a:r>
              <a:rPr lang="en-US" sz="1200" dirty="0">
                <a:solidFill>
                  <a:schemeClr val="tx2">
                    <a:lumMod val="75000"/>
                    <a:lumOff val="25000"/>
                  </a:schemeClr>
                </a:solidFill>
              </a:rPr>
              <a:t>https://</a:t>
            </a:r>
            <a:r>
              <a:rPr lang="en-US" sz="1200" dirty="0" err="1">
                <a:solidFill>
                  <a:schemeClr val="tx2">
                    <a:lumMod val="75000"/>
                    <a:lumOff val="25000"/>
                  </a:schemeClr>
                </a:solidFill>
              </a:rPr>
              <a:t>www.theguardian.com</a:t>
            </a:r>
            <a:r>
              <a:rPr lang="en-US" sz="1200" dirty="0">
                <a:solidFill>
                  <a:schemeClr val="tx2">
                    <a:lumMod val="75000"/>
                    <a:lumOff val="25000"/>
                  </a:schemeClr>
                </a:solidFill>
              </a:rPr>
              <a:t>/technology/shortcuts/2017/</a:t>
            </a:r>
            <a:r>
              <a:rPr lang="en-US" sz="1200" dirty="0" err="1">
                <a:solidFill>
                  <a:schemeClr val="tx2">
                    <a:lumMod val="75000"/>
                    <a:lumOff val="25000"/>
                  </a:schemeClr>
                </a:solidFill>
              </a:rPr>
              <a:t>apr</a:t>
            </a:r>
            <a:r>
              <a:rPr lang="en-US" sz="1200" dirty="0">
                <a:solidFill>
                  <a:schemeClr val="tx2">
                    <a:lumMod val="75000"/>
                    <a:lumOff val="25000"/>
                  </a:schemeClr>
                </a:solidFill>
              </a:rPr>
              <a:t>/25/</a:t>
            </a:r>
            <a:r>
              <a:rPr lang="en-US" sz="1200" dirty="0" err="1">
                <a:solidFill>
                  <a:schemeClr val="tx2">
                    <a:lumMod val="75000"/>
                    <a:lumOff val="25000"/>
                  </a:schemeClr>
                </a:solidFill>
              </a:rPr>
              <a:t>wikitribune</a:t>
            </a:r>
            <a:r>
              <a:rPr lang="en-US" sz="1200" dirty="0">
                <a:solidFill>
                  <a:schemeClr val="tx2">
                    <a:lumMod val="75000"/>
                    <a:lumOff val="25000"/>
                  </a:schemeClr>
                </a:solidFill>
              </a:rPr>
              <a:t>-google-</a:t>
            </a:r>
            <a:r>
              <a:rPr lang="en-US" sz="1200" dirty="0" err="1">
                <a:solidFill>
                  <a:schemeClr val="tx2">
                    <a:lumMod val="75000"/>
                    <a:lumOff val="25000"/>
                  </a:schemeClr>
                </a:solidFill>
              </a:rPr>
              <a:t>wikipedia</a:t>
            </a:r>
            <a:r>
              <a:rPr lang="en-US" sz="1200" dirty="0">
                <a:solidFill>
                  <a:schemeClr val="tx2">
                    <a:lumMod val="75000"/>
                    <a:lumOff val="25000"/>
                  </a:schemeClr>
                </a:solidFill>
              </a:rPr>
              <a:t>-battle-against-fake-news</a:t>
            </a:r>
          </a:p>
        </p:txBody>
      </p:sp>
    </p:spTree>
    <p:extLst>
      <p:ext uri="{BB962C8B-B14F-4D97-AF65-F5344CB8AC3E}">
        <p14:creationId xmlns:p14="http://schemas.microsoft.com/office/powerpoint/2010/main" val="3597120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59096"/>
            <a:ext cx="8591550" cy="1066801"/>
          </a:xfrm>
        </p:spPr>
        <p:txBody>
          <a:bodyPr>
            <a:normAutofit/>
          </a:bodyPr>
          <a:lstStyle/>
          <a:p>
            <a:r>
              <a:rPr lang="en-US" dirty="0"/>
              <a:t>Combatting Fake News</a:t>
            </a:r>
          </a:p>
        </p:txBody>
      </p:sp>
      <p:sp>
        <p:nvSpPr>
          <p:cNvPr id="3" name="Content Placeholder 2"/>
          <p:cNvSpPr>
            <a:spLocks noGrp="1"/>
          </p:cNvSpPr>
          <p:nvPr>
            <p:ph sz="quarter" idx="13"/>
          </p:nvPr>
        </p:nvSpPr>
        <p:spPr>
          <a:xfrm>
            <a:off x="361407" y="1295401"/>
            <a:ext cx="6823164" cy="4937760"/>
          </a:xfrm>
        </p:spPr>
        <p:txBody>
          <a:bodyPr>
            <a:normAutofit/>
          </a:bodyPr>
          <a:lstStyle/>
          <a:p>
            <a:r>
              <a:rPr lang="en-US" sz="1800" dirty="0"/>
              <a:t>Google</a:t>
            </a:r>
          </a:p>
          <a:p>
            <a:pPr lvl="1"/>
            <a:r>
              <a:rPr lang="en-US" sz="1800" dirty="0"/>
              <a:t>Modified their algorithm to foreground more reliable sources</a:t>
            </a:r>
          </a:p>
          <a:p>
            <a:pPr lvl="1"/>
            <a:r>
              <a:rPr lang="en-US" sz="1800" dirty="0"/>
              <a:t>New tools for users to report problems with </a:t>
            </a:r>
            <a:r>
              <a:rPr lang="en-US" sz="1800" dirty="0" err="1"/>
              <a:t>infoboxes</a:t>
            </a:r>
            <a:r>
              <a:rPr lang="en-US" sz="1800" dirty="0"/>
              <a:t> and autocomplete</a:t>
            </a:r>
          </a:p>
          <a:p>
            <a:pPr lvl="1"/>
            <a:endParaRPr lang="en-US" sz="1800" dirty="0"/>
          </a:p>
          <a:p>
            <a:r>
              <a:rPr lang="en-US" sz="1800" dirty="0"/>
              <a:t>Facebook</a:t>
            </a:r>
          </a:p>
          <a:p>
            <a:pPr lvl="1"/>
            <a:r>
              <a:rPr lang="en-US" sz="1800" dirty="0"/>
              <a:t>Users can tag stories as ‘disputed’</a:t>
            </a:r>
          </a:p>
          <a:p>
            <a:pPr lvl="1"/>
            <a:r>
              <a:rPr lang="en-US" sz="1800" dirty="0"/>
              <a:t>Sent to independent fact checkers (e.g. Snopes)</a:t>
            </a:r>
          </a:p>
          <a:p>
            <a:pPr lvl="1"/>
            <a:r>
              <a:rPr lang="en-US" sz="1800" dirty="0"/>
              <a:t>Other users are warned if they try to share a disputed story</a:t>
            </a:r>
          </a:p>
          <a:p>
            <a:pPr lvl="1"/>
            <a:endParaRPr lang="en-US" sz="1800" dirty="0"/>
          </a:p>
          <a:p>
            <a:pPr lvl="1"/>
            <a:endParaRPr lang="en-US" sz="1800" dirty="0"/>
          </a:p>
          <a:p>
            <a:endParaRPr lang="en-US" sz="1800" dirty="0"/>
          </a:p>
        </p:txBody>
      </p:sp>
      <p:sp>
        <p:nvSpPr>
          <p:cNvPr id="4" name="Rectangle 3"/>
          <p:cNvSpPr/>
          <p:nvPr/>
        </p:nvSpPr>
        <p:spPr>
          <a:xfrm>
            <a:off x="-665019" y="6417906"/>
            <a:ext cx="9809019" cy="461665"/>
          </a:xfrm>
          <a:prstGeom prst="rect">
            <a:avLst/>
          </a:prstGeom>
        </p:spPr>
        <p:txBody>
          <a:bodyPr wrap="square">
            <a:spAutoFit/>
          </a:bodyPr>
          <a:lstStyle/>
          <a:p>
            <a:pPr algn="r"/>
            <a:r>
              <a:rPr lang="en-US" sz="1200" dirty="0" err="1">
                <a:solidFill>
                  <a:schemeClr val="tx2">
                    <a:lumMod val="75000"/>
                    <a:lumOff val="25000"/>
                  </a:schemeClr>
                </a:solidFill>
              </a:rPr>
              <a:t>Emine</a:t>
            </a:r>
            <a:r>
              <a:rPr lang="en-US" sz="1200" dirty="0">
                <a:solidFill>
                  <a:schemeClr val="tx2">
                    <a:lumMod val="75000"/>
                    <a:lumOff val="25000"/>
                  </a:schemeClr>
                </a:solidFill>
              </a:rPr>
              <a:t> Saner, From </a:t>
            </a:r>
            <a:r>
              <a:rPr lang="en-US" sz="1200" dirty="0" err="1">
                <a:solidFill>
                  <a:schemeClr val="tx2">
                    <a:lumMod val="75000"/>
                    <a:lumOff val="25000"/>
                  </a:schemeClr>
                </a:solidFill>
              </a:rPr>
              <a:t>Wikitribune</a:t>
            </a:r>
            <a:r>
              <a:rPr lang="en-US" sz="1200" dirty="0">
                <a:solidFill>
                  <a:schemeClr val="tx2">
                    <a:lumMod val="75000"/>
                    <a:lumOff val="25000"/>
                  </a:schemeClr>
                </a:solidFill>
              </a:rPr>
              <a:t> to </a:t>
            </a:r>
            <a:r>
              <a:rPr lang="en-US" sz="1200" dirty="0" err="1">
                <a:solidFill>
                  <a:schemeClr val="tx2">
                    <a:lumMod val="75000"/>
                    <a:lumOff val="25000"/>
                  </a:schemeClr>
                </a:solidFill>
              </a:rPr>
              <a:t>StopFake</a:t>
            </a:r>
            <a:r>
              <a:rPr lang="en-US" sz="1200" dirty="0">
                <a:solidFill>
                  <a:schemeClr val="tx2">
                    <a:lumMod val="75000"/>
                    <a:lumOff val="25000"/>
                  </a:schemeClr>
                </a:solidFill>
              </a:rPr>
              <a:t>: the battle against fake news, The Guardian, 25 Apr 2017</a:t>
            </a:r>
          </a:p>
          <a:p>
            <a:pPr algn="r"/>
            <a:r>
              <a:rPr lang="en-US" sz="1200" dirty="0">
                <a:solidFill>
                  <a:schemeClr val="tx2">
                    <a:lumMod val="75000"/>
                    <a:lumOff val="25000"/>
                  </a:schemeClr>
                </a:solidFill>
              </a:rPr>
              <a:t>https://</a:t>
            </a:r>
            <a:r>
              <a:rPr lang="en-US" sz="1200" dirty="0" err="1">
                <a:solidFill>
                  <a:schemeClr val="tx2">
                    <a:lumMod val="75000"/>
                    <a:lumOff val="25000"/>
                  </a:schemeClr>
                </a:solidFill>
              </a:rPr>
              <a:t>www.theguardian.com</a:t>
            </a:r>
            <a:r>
              <a:rPr lang="en-US" sz="1200" dirty="0">
                <a:solidFill>
                  <a:schemeClr val="tx2">
                    <a:lumMod val="75000"/>
                    <a:lumOff val="25000"/>
                  </a:schemeClr>
                </a:solidFill>
              </a:rPr>
              <a:t>/technology/shortcuts/2017/</a:t>
            </a:r>
            <a:r>
              <a:rPr lang="en-US" sz="1200" dirty="0" err="1">
                <a:solidFill>
                  <a:schemeClr val="tx2">
                    <a:lumMod val="75000"/>
                    <a:lumOff val="25000"/>
                  </a:schemeClr>
                </a:solidFill>
              </a:rPr>
              <a:t>apr</a:t>
            </a:r>
            <a:r>
              <a:rPr lang="en-US" sz="1200" dirty="0">
                <a:solidFill>
                  <a:schemeClr val="tx2">
                    <a:lumMod val="75000"/>
                    <a:lumOff val="25000"/>
                  </a:schemeClr>
                </a:solidFill>
              </a:rPr>
              <a:t>/25/</a:t>
            </a:r>
            <a:r>
              <a:rPr lang="en-US" sz="1200" dirty="0" err="1">
                <a:solidFill>
                  <a:schemeClr val="tx2">
                    <a:lumMod val="75000"/>
                    <a:lumOff val="25000"/>
                  </a:schemeClr>
                </a:solidFill>
              </a:rPr>
              <a:t>wikitribune</a:t>
            </a:r>
            <a:r>
              <a:rPr lang="en-US" sz="1200" dirty="0">
                <a:solidFill>
                  <a:schemeClr val="tx2">
                    <a:lumMod val="75000"/>
                    <a:lumOff val="25000"/>
                  </a:schemeClr>
                </a:solidFill>
              </a:rPr>
              <a:t>-google-</a:t>
            </a:r>
            <a:r>
              <a:rPr lang="en-US" sz="1200" dirty="0" err="1">
                <a:solidFill>
                  <a:schemeClr val="tx2">
                    <a:lumMod val="75000"/>
                    <a:lumOff val="25000"/>
                  </a:schemeClr>
                </a:solidFill>
              </a:rPr>
              <a:t>wikipedia</a:t>
            </a:r>
            <a:r>
              <a:rPr lang="en-US" sz="1200" dirty="0">
                <a:solidFill>
                  <a:schemeClr val="tx2">
                    <a:lumMod val="75000"/>
                    <a:lumOff val="25000"/>
                  </a:schemeClr>
                </a:solidFill>
              </a:rPr>
              <a:t>-battle-against-fake-news</a:t>
            </a:r>
          </a:p>
        </p:txBody>
      </p:sp>
    </p:spTree>
    <p:extLst>
      <p:ext uri="{BB962C8B-B14F-4D97-AF65-F5344CB8AC3E}">
        <p14:creationId xmlns:p14="http://schemas.microsoft.com/office/powerpoint/2010/main" val="2005021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59096"/>
            <a:ext cx="8591550" cy="1066801"/>
          </a:xfrm>
        </p:spPr>
        <p:txBody>
          <a:bodyPr>
            <a:normAutofit/>
          </a:bodyPr>
          <a:lstStyle/>
          <a:p>
            <a:r>
              <a:rPr lang="en-US" dirty="0"/>
              <a:t>Combatting Fake News</a:t>
            </a:r>
          </a:p>
        </p:txBody>
      </p:sp>
      <p:sp>
        <p:nvSpPr>
          <p:cNvPr id="3" name="Content Placeholder 2"/>
          <p:cNvSpPr>
            <a:spLocks noGrp="1"/>
          </p:cNvSpPr>
          <p:nvPr>
            <p:ph sz="quarter" idx="13"/>
          </p:nvPr>
        </p:nvSpPr>
        <p:spPr>
          <a:xfrm>
            <a:off x="361407" y="1295401"/>
            <a:ext cx="6823164" cy="4937760"/>
          </a:xfrm>
        </p:spPr>
        <p:txBody>
          <a:bodyPr>
            <a:normAutofit/>
          </a:bodyPr>
          <a:lstStyle/>
          <a:p>
            <a:r>
              <a:rPr lang="en-US" sz="1800" dirty="0"/>
              <a:t>Google</a:t>
            </a:r>
          </a:p>
          <a:p>
            <a:pPr lvl="1"/>
            <a:r>
              <a:rPr lang="en-US" sz="1800" dirty="0"/>
              <a:t>Modified their algorithm to foreground more reliable sources</a:t>
            </a:r>
          </a:p>
          <a:p>
            <a:pPr lvl="1"/>
            <a:r>
              <a:rPr lang="en-US" sz="1800" dirty="0"/>
              <a:t>New tools for users to report problems with </a:t>
            </a:r>
            <a:r>
              <a:rPr lang="en-US" sz="1800" dirty="0" err="1"/>
              <a:t>infoboxes</a:t>
            </a:r>
            <a:r>
              <a:rPr lang="en-US" sz="1800" dirty="0"/>
              <a:t> and autocomplete</a:t>
            </a:r>
          </a:p>
          <a:p>
            <a:pPr lvl="1"/>
            <a:endParaRPr lang="en-US" sz="1800" dirty="0"/>
          </a:p>
          <a:p>
            <a:r>
              <a:rPr lang="en-US" sz="1800" dirty="0"/>
              <a:t>Facebook</a:t>
            </a:r>
          </a:p>
          <a:p>
            <a:pPr lvl="1"/>
            <a:r>
              <a:rPr lang="en-US" sz="1800" dirty="0"/>
              <a:t>Users can tag stories as ‘disputed’</a:t>
            </a:r>
          </a:p>
          <a:p>
            <a:pPr lvl="1"/>
            <a:r>
              <a:rPr lang="en-US" sz="1800" dirty="0"/>
              <a:t>Sent to independent fact checkers (e.g. Snopes)</a:t>
            </a:r>
          </a:p>
          <a:p>
            <a:pPr lvl="1"/>
            <a:r>
              <a:rPr lang="en-US" sz="1800" dirty="0"/>
              <a:t>Other users are warned if they try to share a disputed story</a:t>
            </a:r>
          </a:p>
          <a:p>
            <a:pPr lvl="1"/>
            <a:endParaRPr lang="en-US" sz="1800" dirty="0"/>
          </a:p>
          <a:p>
            <a:r>
              <a:rPr lang="en-US" sz="1800" dirty="0" err="1"/>
              <a:t>WikiTribune</a:t>
            </a:r>
            <a:endParaRPr lang="en-US" sz="1800" dirty="0"/>
          </a:p>
          <a:p>
            <a:pPr lvl="1"/>
            <a:r>
              <a:rPr lang="en-US" sz="1800" dirty="0"/>
              <a:t>Professional Journalists producing transparent stories (with sources)</a:t>
            </a:r>
          </a:p>
          <a:p>
            <a:pPr lvl="1"/>
            <a:r>
              <a:rPr lang="en-US" sz="1800" dirty="0"/>
              <a:t>Augmented by community members </a:t>
            </a:r>
          </a:p>
          <a:p>
            <a:pPr lvl="1"/>
            <a:endParaRPr lang="en-US" sz="1800" dirty="0"/>
          </a:p>
          <a:p>
            <a:endParaRPr lang="en-US" sz="1800" dirty="0"/>
          </a:p>
        </p:txBody>
      </p:sp>
      <p:sp>
        <p:nvSpPr>
          <p:cNvPr id="4" name="Rectangle 3"/>
          <p:cNvSpPr/>
          <p:nvPr/>
        </p:nvSpPr>
        <p:spPr>
          <a:xfrm>
            <a:off x="-665019" y="6417906"/>
            <a:ext cx="9809019" cy="461665"/>
          </a:xfrm>
          <a:prstGeom prst="rect">
            <a:avLst/>
          </a:prstGeom>
        </p:spPr>
        <p:txBody>
          <a:bodyPr wrap="square">
            <a:spAutoFit/>
          </a:bodyPr>
          <a:lstStyle/>
          <a:p>
            <a:pPr algn="r"/>
            <a:r>
              <a:rPr lang="en-US" sz="1200" dirty="0" err="1">
                <a:solidFill>
                  <a:schemeClr val="tx2">
                    <a:lumMod val="75000"/>
                    <a:lumOff val="25000"/>
                  </a:schemeClr>
                </a:solidFill>
              </a:rPr>
              <a:t>Emine</a:t>
            </a:r>
            <a:r>
              <a:rPr lang="en-US" sz="1200" dirty="0">
                <a:solidFill>
                  <a:schemeClr val="tx2">
                    <a:lumMod val="75000"/>
                    <a:lumOff val="25000"/>
                  </a:schemeClr>
                </a:solidFill>
              </a:rPr>
              <a:t> Saner, From </a:t>
            </a:r>
            <a:r>
              <a:rPr lang="en-US" sz="1200" dirty="0" err="1">
                <a:solidFill>
                  <a:schemeClr val="tx2">
                    <a:lumMod val="75000"/>
                    <a:lumOff val="25000"/>
                  </a:schemeClr>
                </a:solidFill>
              </a:rPr>
              <a:t>Wikitribune</a:t>
            </a:r>
            <a:r>
              <a:rPr lang="en-US" sz="1200" dirty="0">
                <a:solidFill>
                  <a:schemeClr val="tx2">
                    <a:lumMod val="75000"/>
                    <a:lumOff val="25000"/>
                  </a:schemeClr>
                </a:solidFill>
              </a:rPr>
              <a:t> to </a:t>
            </a:r>
            <a:r>
              <a:rPr lang="en-US" sz="1200" dirty="0" err="1">
                <a:solidFill>
                  <a:schemeClr val="tx2">
                    <a:lumMod val="75000"/>
                    <a:lumOff val="25000"/>
                  </a:schemeClr>
                </a:solidFill>
              </a:rPr>
              <a:t>StopFake</a:t>
            </a:r>
            <a:r>
              <a:rPr lang="en-US" sz="1200" dirty="0">
                <a:solidFill>
                  <a:schemeClr val="tx2">
                    <a:lumMod val="75000"/>
                    <a:lumOff val="25000"/>
                  </a:schemeClr>
                </a:solidFill>
              </a:rPr>
              <a:t>: the battle against fake news, The Guardian, 25 Apr 2017</a:t>
            </a:r>
          </a:p>
          <a:p>
            <a:pPr algn="r"/>
            <a:r>
              <a:rPr lang="en-US" sz="1200" dirty="0">
                <a:solidFill>
                  <a:schemeClr val="tx2">
                    <a:lumMod val="75000"/>
                    <a:lumOff val="25000"/>
                  </a:schemeClr>
                </a:solidFill>
              </a:rPr>
              <a:t>https://</a:t>
            </a:r>
            <a:r>
              <a:rPr lang="en-US" sz="1200" dirty="0" err="1">
                <a:solidFill>
                  <a:schemeClr val="tx2">
                    <a:lumMod val="75000"/>
                    <a:lumOff val="25000"/>
                  </a:schemeClr>
                </a:solidFill>
              </a:rPr>
              <a:t>www.theguardian.com</a:t>
            </a:r>
            <a:r>
              <a:rPr lang="en-US" sz="1200" dirty="0">
                <a:solidFill>
                  <a:schemeClr val="tx2">
                    <a:lumMod val="75000"/>
                    <a:lumOff val="25000"/>
                  </a:schemeClr>
                </a:solidFill>
              </a:rPr>
              <a:t>/technology/shortcuts/2017/</a:t>
            </a:r>
            <a:r>
              <a:rPr lang="en-US" sz="1200" dirty="0" err="1">
                <a:solidFill>
                  <a:schemeClr val="tx2">
                    <a:lumMod val="75000"/>
                    <a:lumOff val="25000"/>
                  </a:schemeClr>
                </a:solidFill>
              </a:rPr>
              <a:t>apr</a:t>
            </a:r>
            <a:r>
              <a:rPr lang="en-US" sz="1200" dirty="0">
                <a:solidFill>
                  <a:schemeClr val="tx2">
                    <a:lumMod val="75000"/>
                    <a:lumOff val="25000"/>
                  </a:schemeClr>
                </a:solidFill>
              </a:rPr>
              <a:t>/25/</a:t>
            </a:r>
            <a:r>
              <a:rPr lang="en-US" sz="1200" dirty="0" err="1">
                <a:solidFill>
                  <a:schemeClr val="tx2">
                    <a:lumMod val="75000"/>
                    <a:lumOff val="25000"/>
                  </a:schemeClr>
                </a:solidFill>
              </a:rPr>
              <a:t>wikitribune</a:t>
            </a:r>
            <a:r>
              <a:rPr lang="en-US" sz="1200" dirty="0">
                <a:solidFill>
                  <a:schemeClr val="tx2">
                    <a:lumMod val="75000"/>
                    <a:lumOff val="25000"/>
                  </a:schemeClr>
                </a:solidFill>
              </a:rPr>
              <a:t>-google-</a:t>
            </a:r>
            <a:r>
              <a:rPr lang="en-US" sz="1200" dirty="0" err="1">
                <a:solidFill>
                  <a:schemeClr val="tx2">
                    <a:lumMod val="75000"/>
                    <a:lumOff val="25000"/>
                  </a:schemeClr>
                </a:solidFill>
              </a:rPr>
              <a:t>wikipedia</a:t>
            </a:r>
            <a:r>
              <a:rPr lang="en-US" sz="1200" dirty="0">
                <a:solidFill>
                  <a:schemeClr val="tx2">
                    <a:lumMod val="75000"/>
                    <a:lumOff val="25000"/>
                  </a:schemeClr>
                </a:solidFill>
              </a:rPr>
              <a:t>-battle-against-fake-news</a:t>
            </a:r>
          </a:p>
        </p:txBody>
      </p:sp>
    </p:spTree>
    <p:extLst>
      <p:ext uri="{BB962C8B-B14F-4D97-AF65-F5344CB8AC3E}">
        <p14:creationId xmlns:p14="http://schemas.microsoft.com/office/powerpoint/2010/main" val="2085668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59096"/>
            <a:ext cx="8591550" cy="1066801"/>
          </a:xfrm>
        </p:spPr>
        <p:txBody>
          <a:bodyPr>
            <a:normAutofit/>
          </a:bodyPr>
          <a:lstStyle/>
          <a:p>
            <a:r>
              <a:rPr lang="en-US" dirty="0"/>
              <a:t>Combatting Fake News</a:t>
            </a:r>
          </a:p>
        </p:txBody>
      </p:sp>
      <p:sp>
        <p:nvSpPr>
          <p:cNvPr id="3" name="Content Placeholder 2"/>
          <p:cNvSpPr>
            <a:spLocks noGrp="1"/>
          </p:cNvSpPr>
          <p:nvPr>
            <p:ph sz="quarter" idx="13"/>
          </p:nvPr>
        </p:nvSpPr>
        <p:spPr>
          <a:xfrm>
            <a:off x="361407" y="1295401"/>
            <a:ext cx="6823164" cy="4937760"/>
          </a:xfrm>
        </p:spPr>
        <p:txBody>
          <a:bodyPr>
            <a:normAutofit/>
          </a:bodyPr>
          <a:lstStyle/>
          <a:p>
            <a:r>
              <a:rPr lang="en-US" sz="1800" dirty="0"/>
              <a:t>Google</a:t>
            </a:r>
          </a:p>
          <a:p>
            <a:pPr lvl="1"/>
            <a:r>
              <a:rPr lang="en-US" sz="1800" dirty="0"/>
              <a:t>Modified their algorithm to foreground more reliable sources</a:t>
            </a:r>
          </a:p>
          <a:p>
            <a:pPr lvl="1"/>
            <a:r>
              <a:rPr lang="en-US" sz="1800" dirty="0"/>
              <a:t>New tools for users to report problems with </a:t>
            </a:r>
            <a:r>
              <a:rPr lang="en-US" sz="1800" dirty="0" err="1"/>
              <a:t>infoboxes</a:t>
            </a:r>
            <a:r>
              <a:rPr lang="en-US" sz="1800" dirty="0"/>
              <a:t> and autocomplete</a:t>
            </a:r>
          </a:p>
          <a:p>
            <a:pPr lvl="1"/>
            <a:endParaRPr lang="en-US" sz="1800" dirty="0"/>
          </a:p>
          <a:p>
            <a:r>
              <a:rPr lang="en-US" sz="1800" dirty="0"/>
              <a:t>Facebook</a:t>
            </a:r>
          </a:p>
          <a:p>
            <a:pPr lvl="1"/>
            <a:r>
              <a:rPr lang="en-US" sz="1800" dirty="0"/>
              <a:t>Users can tag stories as ‘disputed’</a:t>
            </a:r>
          </a:p>
          <a:p>
            <a:pPr lvl="1"/>
            <a:r>
              <a:rPr lang="en-US" sz="1800" dirty="0"/>
              <a:t>Sent to independent fact checkers (e.g. Snopes)</a:t>
            </a:r>
          </a:p>
          <a:p>
            <a:pPr lvl="1"/>
            <a:r>
              <a:rPr lang="en-US" sz="1800" dirty="0"/>
              <a:t>Other users are warned if they try to share a disputed story</a:t>
            </a:r>
          </a:p>
          <a:p>
            <a:pPr lvl="1"/>
            <a:endParaRPr lang="en-US" sz="1800" dirty="0"/>
          </a:p>
          <a:p>
            <a:r>
              <a:rPr lang="en-US" sz="1800" dirty="0" err="1"/>
              <a:t>WikiTribune</a:t>
            </a:r>
            <a:endParaRPr lang="en-US" sz="1800" dirty="0"/>
          </a:p>
          <a:p>
            <a:pPr lvl="1"/>
            <a:r>
              <a:rPr lang="en-US" sz="1800" dirty="0"/>
              <a:t>Professional Journalists producing transparent stories (with sources)</a:t>
            </a:r>
          </a:p>
          <a:p>
            <a:pPr lvl="1"/>
            <a:r>
              <a:rPr lang="en-US" sz="1800" dirty="0"/>
              <a:t>Augmented by community members </a:t>
            </a:r>
          </a:p>
          <a:p>
            <a:pPr lvl="1"/>
            <a:endParaRPr lang="en-US" sz="1800" dirty="0"/>
          </a:p>
          <a:p>
            <a:endParaRPr lang="en-US" sz="1800" dirty="0"/>
          </a:p>
        </p:txBody>
      </p:sp>
      <p:sp>
        <p:nvSpPr>
          <p:cNvPr id="4" name="Rectangle 3"/>
          <p:cNvSpPr/>
          <p:nvPr/>
        </p:nvSpPr>
        <p:spPr>
          <a:xfrm>
            <a:off x="-665019" y="6417906"/>
            <a:ext cx="9809019" cy="461665"/>
          </a:xfrm>
          <a:prstGeom prst="rect">
            <a:avLst/>
          </a:prstGeom>
        </p:spPr>
        <p:txBody>
          <a:bodyPr wrap="square">
            <a:spAutoFit/>
          </a:bodyPr>
          <a:lstStyle/>
          <a:p>
            <a:pPr algn="r"/>
            <a:r>
              <a:rPr lang="en-US" sz="1200" dirty="0" err="1">
                <a:solidFill>
                  <a:schemeClr val="tx2">
                    <a:lumMod val="75000"/>
                    <a:lumOff val="25000"/>
                  </a:schemeClr>
                </a:solidFill>
              </a:rPr>
              <a:t>Emine</a:t>
            </a:r>
            <a:r>
              <a:rPr lang="en-US" sz="1200" dirty="0">
                <a:solidFill>
                  <a:schemeClr val="tx2">
                    <a:lumMod val="75000"/>
                    <a:lumOff val="25000"/>
                  </a:schemeClr>
                </a:solidFill>
              </a:rPr>
              <a:t> Saner, From </a:t>
            </a:r>
            <a:r>
              <a:rPr lang="en-US" sz="1200" dirty="0" err="1">
                <a:solidFill>
                  <a:schemeClr val="tx2">
                    <a:lumMod val="75000"/>
                    <a:lumOff val="25000"/>
                  </a:schemeClr>
                </a:solidFill>
              </a:rPr>
              <a:t>Wikitribune</a:t>
            </a:r>
            <a:r>
              <a:rPr lang="en-US" sz="1200" dirty="0">
                <a:solidFill>
                  <a:schemeClr val="tx2">
                    <a:lumMod val="75000"/>
                    <a:lumOff val="25000"/>
                  </a:schemeClr>
                </a:solidFill>
              </a:rPr>
              <a:t> to </a:t>
            </a:r>
            <a:r>
              <a:rPr lang="en-US" sz="1200" dirty="0" err="1">
                <a:solidFill>
                  <a:schemeClr val="tx2">
                    <a:lumMod val="75000"/>
                    <a:lumOff val="25000"/>
                  </a:schemeClr>
                </a:solidFill>
              </a:rPr>
              <a:t>StopFake</a:t>
            </a:r>
            <a:r>
              <a:rPr lang="en-US" sz="1200" dirty="0">
                <a:solidFill>
                  <a:schemeClr val="tx2">
                    <a:lumMod val="75000"/>
                    <a:lumOff val="25000"/>
                  </a:schemeClr>
                </a:solidFill>
              </a:rPr>
              <a:t>: the battle against fake news, The Guardian, 25 Apr 2017</a:t>
            </a:r>
          </a:p>
          <a:p>
            <a:pPr algn="r"/>
            <a:r>
              <a:rPr lang="en-US" sz="1200" dirty="0">
                <a:solidFill>
                  <a:schemeClr val="tx2">
                    <a:lumMod val="75000"/>
                    <a:lumOff val="25000"/>
                  </a:schemeClr>
                </a:solidFill>
              </a:rPr>
              <a:t>https://</a:t>
            </a:r>
            <a:r>
              <a:rPr lang="en-US" sz="1200" dirty="0" err="1">
                <a:solidFill>
                  <a:schemeClr val="tx2">
                    <a:lumMod val="75000"/>
                    <a:lumOff val="25000"/>
                  </a:schemeClr>
                </a:solidFill>
              </a:rPr>
              <a:t>www.theguardian.com</a:t>
            </a:r>
            <a:r>
              <a:rPr lang="en-US" sz="1200" dirty="0">
                <a:solidFill>
                  <a:schemeClr val="tx2">
                    <a:lumMod val="75000"/>
                    <a:lumOff val="25000"/>
                  </a:schemeClr>
                </a:solidFill>
              </a:rPr>
              <a:t>/technology/shortcuts/2017/</a:t>
            </a:r>
            <a:r>
              <a:rPr lang="en-US" sz="1200" dirty="0" err="1">
                <a:solidFill>
                  <a:schemeClr val="tx2">
                    <a:lumMod val="75000"/>
                    <a:lumOff val="25000"/>
                  </a:schemeClr>
                </a:solidFill>
              </a:rPr>
              <a:t>apr</a:t>
            </a:r>
            <a:r>
              <a:rPr lang="en-US" sz="1200" dirty="0">
                <a:solidFill>
                  <a:schemeClr val="tx2">
                    <a:lumMod val="75000"/>
                    <a:lumOff val="25000"/>
                  </a:schemeClr>
                </a:solidFill>
              </a:rPr>
              <a:t>/25/</a:t>
            </a:r>
            <a:r>
              <a:rPr lang="en-US" sz="1200" dirty="0" err="1">
                <a:solidFill>
                  <a:schemeClr val="tx2">
                    <a:lumMod val="75000"/>
                    <a:lumOff val="25000"/>
                  </a:schemeClr>
                </a:solidFill>
              </a:rPr>
              <a:t>wikitribune</a:t>
            </a:r>
            <a:r>
              <a:rPr lang="en-US" sz="1200" dirty="0">
                <a:solidFill>
                  <a:schemeClr val="tx2">
                    <a:lumMod val="75000"/>
                    <a:lumOff val="25000"/>
                  </a:schemeClr>
                </a:solidFill>
              </a:rPr>
              <a:t>-google-</a:t>
            </a:r>
            <a:r>
              <a:rPr lang="en-US" sz="1200" dirty="0" err="1">
                <a:solidFill>
                  <a:schemeClr val="tx2">
                    <a:lumMod val="75000"/>
                    <a:lumOff val="25000"/>
                  </a:schemeClr>
                </a:solidFill>
              </a:rPr>
              <a:t>wikipedia</a:t>
            </a:r>
            <a:r>
              <a:rPr lang="en-US" sz="1200" dirty="0">
                <a:solidFill>
                  <a:schemeClr val="tx2">
                    <a:lumMod val="75000"/>
                    <a:lumOff val="25000"/>
                  </a:schemeClr>
                </a:solidFill>
              </a:rPr>
              <a:t>-battle-against-fake-news</a:t>
            </a:r>
          </a:p>
        </p:txBody>
      </p:sp>
      <p:sp>
        <p:nvSpPr>
          <p:cNvPr id="6" name="Rectangle 5">
            <a:extLst>
              <a:ext uri="{FF2B5EF4-FFF2-40B4-BE49-F238E27FC236}">
                <a16:creationId xmlns:a16="http://schemas.microsoft.com/office/drawing/2014/main" id="{94302336-353D-8845-8C5A-EE5F09AD391A}"/>
              </a:ext>
            </a:extLst>
          </p:cNvPr>
          <p:cNvSpPr/>
          <p:nvPr/>
        </p:nvSpPr>
        <p:spPr>
          <a:xfrm>
            <a:off x="7184571" y="1309499"/>
            <a:ext cx="1339215" cy="135428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Reputation</a:t>
            </a:r>
          </a:p>
        </p:txBody>
      </p:sp>
      <p:sp>
        <p:nvSpPr>
          <p:cNvPr id="7" name="Rectangle 6">
            <a:extLst>
              <a:ext uri="{FF2B5EF4-FFF2-40B4-BE49-F238E27FC236}">
                <a16:creationId xmlns:a16="http://schemas.microsoft.com/office/drawing/2014/main" id="{CFC00459-AC0B-814A-B9FA-554C55EE4796}"/>
              </a:ext>
            </a:extLst>
          </p:cNvPr>
          <p:cNvSpPr/>
          <p:nvPr/>
        </p:nvSpPr>
        <p:spPr>
          <a:xfrm>
            <a:off x="7184570" y="2952206"/>
            <a:ext cx="1339215" cy="146988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Policy</a:t>
            </a:r>
          </a:p>
        </p:txBody>
      </p:sp>
      <p:sp>
        <p:nvSpPr>
          <p:cNvPr id="8" name="Rectangle 7">
            <a:extLst>
              <a:ext uri="{FF2B5EF4-FFF2-40B4-BE49-F238E27FC236}">
                <a16:creationId xmlns:a16="http://schemas.microsoft.com/office/drawing/2014/main" id="{80B13CB2-118E-084D-8B60-CC5626B313C2}"/>
              </a:ext>
            </a:extLst>
          </p:cNvPr>
          <p:cNvSpPr/>
          <p:nvPr/>
        </p:nvSpPr>
        <p:spPr>
          <a:xfrm>
            <a:off x="7184570" y="4659602"/>
            <a:ext cx="1339215" cy="141929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Provenance</a:t>
            </a:r>
          </a:p>
        </p:txBody>
      </p:sp>
      <p:sp>
        <p:nvSpPr>
          <p:cNvPr id="9" name="Rectangle 8">
            <a:extLst>
              <a:ext uri="{FF2B5EF4-FFF2-40B4-BE49-F238E27FC236}">
                <a16:creationId xmlns:a16="http://schemas.microsoft.com/office/drawing/2014/main" id="{46ADCC8A-3D40-F840-91DA-271E82FCE558}"/>
              </a:ext>
            </a:extLst>
          </p:cNvPr>
          <p:cNvSpPr/>
          <p:nvPr/>
        </p:nvSpPr>
        <p:spPr>
          <a:xfrm>
            <a:off x="276225" y="1309499"/>
            <a:ext cx="6908345" cy="135428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A939CD07-3AB2-7546-A7E9-145937C6AF94}"/>
              </a:ext>
            </a:extLst>
          </p:cNvPr>
          <p:cNvSpPr/>
          <p:nvPr/>
        </p:nvSpPr>
        <p:spPr>
          <a:xfrm>
            <a:off x="318816" y="2952206"/>
            <a:ext cx="6865753" cy="1469883"/>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23035124-DCF9-434F-9D69-B58EE9D5F02A}"/>
              </a:ext>
            </a:extLst>
          </p:cNvPr>
          <p:cNvSpPr/>
          <p:nvPr/>
        </p:nvSpPr>
        <p:spPr>
          <a:xfrm>
            <a:off x="276225" y="4659602"/>
            <a:ext cx="6908345" cy="1419291"/>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48581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00690"/>
            <a:ext cx="8591550" cy="1066801"/>
          </a:xfrm>
        </p:spPr>
        <p:txBody>
          <a:bodyPr/>
          <a:lstStyle/>
          <a:p>
            <a:r>
              <a:rPr lang="en-US" dirty="0"/>
              <a:t>Lessons Learned</a:t>
            </a:r>
          </a:p>
        </p:txBody>
      </p:sp>
      <p:sp>
        <p:nvSpPr>
          <p:cNvPr id="3" name="Content Placeholder 2"/>
          <p:cNvSpPr>
            <a:spLocks noGrp="1"/>
          </p:cNvSpPr>
          <p:nvPr>
            <p:ph sz="quarter" idx="13"/>
          </p:nvPr>
        </p:nvSpPr>
        <p:spPr>
          <a:xfrm>
            <a:off x="274320" y="1398948"/>
            <a:ext cx="8595360" cy="4937760"/>
          </a:xfrm>
        </p:spPr>
        <p:txBody>
          <a:bodyPr>
            <a:normAutofit fontScale="92500" lnSpcReduction="20000"/>
          </a:bodyPr>
          <a:lstStyle/>
          <a:p>
            <a:r>
              <a:rPr lang="en-US" dirty="0"/>
              <a:t>Echo Chambers exist on Social Media</a:t>
            </a:r>
          </a:p>
          <a:p>
            <a:pPr lvl="1"/>
            <a:r>
              <a:rPr lang="en-US" dirty="0"/>
              <a:t>Driven by </a:t>
            </a:r>
            <a:r>
              <a:rPr lang="en-US" dirty="0" err="1"/>
              <a:t>homophilous</a:t>
            </a:r>
            <a:r>
              <a:rPr lang="en-US" dirty="0"/>
              <a:t> networks</a:t>
            </a:r>
          </a:p>
          <a:p>
            <a:pPr lvl="1"/>
            <a:r>
              <a:rPr lang="en-US" dirty="0"/>
              <a:t>Filter bubbles exacerbate the problem</a:t>
            </a:r>
          </a:p>
          <a:p>
            <a:pPr lvl="1"/>
            <a:r>
              <a:rPr lang="en-US" dirty="0"/>
              <a:t>Less significant when seen within broader media landscape</a:t>
            </a:r>
          </a:p>
          <a:p>
            <a:pPr lvl="1"/>
            <a:r>
              <a:rPr lang="en-US" dirty="0"/>
              <a:t>There is also a backfire effect if this process is reversed to firmly</a:t>
            </a:r>
          </a:p>
          <a:p>
            <a:pPr marL="170752" lvl="1" indent="0">
              <a:buNone/>
            </a:pPr>
            <a:endParaRPr lang="en-US" dirty="0"/>
          </a:p>
          <a:p>
            <a:r>
              <a:rPr lang="en-US" dirty="0"/>
              <a:t>Credibility </a:t>
            </a:r>
          </a:p>
          <a:p>
            <a:pPr lvl="1"/>
            <a:r>
              <a:rPr lang="en-US" dirty="0"/>
              <a:t>Source – where does it come from? </a:t>
            </a:r>
            <a:r>
              <a:rPr lang="en-US" i="1" dirty="0"/>
              <a:t>(high effort – central cues)</a:t>
            </a:r>
          </a:p>
          <a:p>
            <a:pPr lvl="1"/>
            <a:r>
              <a:rPr lang="en-US" dirty="0"/>
              <a:t>Message – what is the quality of the content? </a:t>
            </a:r>
            <a:r>
              <a:rPr lang="en-US" i="1" dirty="0"/>
              <a:t>(low effort – peripheral cues)</a:t>
            </a:r>
          </a:p>
          <a:p>
            <a:pPr lvl="1"/>
            <a:r>
              <a:rPr lang="en-US" dirty="0"/>
              <a:t>Media – what are our expectations of this media type? </a:t>
            </a:r>
            <a:r>
              <a:rPr lang="en-US" i="1" dirty="0"/>
              <a:t>(biased or inaccurate)</a:t>
            </a:r>
          </a:p>
          <a:p>
            <a:pPr lvl="1"/>
            <a:endParaRPr lang="en-US" dirty="0"/>
          </a:p>
          <a:p>
            <a:r>
              <a:rPr lang="en-US" dirty="0"/>
              <a:t>Combatting Fake News using Trust Systems</a:t>
            </a:r>
          </a:p>
          <a:p>
            <a:pPr lvl="1"/>
            <a:r>
              <a:rPr lang="en-US" dirty="0"/>
              <a:t>Promoting Quality Sources – reputation trust</a:t>
            </a:r>
          </a:p>
          <a:p>
            <a:pPr lvl="1"/>
            <a:r>
              <a:rPr lang="en-US" dirty="0"/>
              <a:t>Deferring to an authoritative source – policy trust</a:t>
            </a:r>
          </a:p>
          <a:p>
            <a:pPr lvl="1"/>
            <a:r>
              <a:rPr lang="en-US" dirty="0"/>
              <a:t>Transparency of the news process – provenance trust</a:t>
            </a:r>
          </a:p>
        </p:txBody>
      </p:sp>
    </p:spTree>
    <p:extLst>
      <p:ext uri="{BB962C8B-B14F-4D97-AF65-F5344CB8AC3E}">
        <p14:creationId xmlns:p14="http://schemas.microsoft.com/office/powerpoint/2010/main" val="1867758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quarter" idx="13"/>
          </p:nvPr>
        </p:nvSpPr>
        <p:spPr/>
        <p:txBody>
          <a:bodyPr>
            <a:normAutofit fontScale="92500" lnSpcReduction="20000"/>
          </a:bodyPr>
          <a:lstStyle/>
          <a:p>
            <a:pPr marL="0" indent="0">
              <a:buNone/>
            </a:pPr>
            <a:endParaRPr lang="en-US" dirty="0"/>
          </a:p>
          <a:p>
            <a:pPr marL="0" indent="0" algn="ctr">
              <a:buNone/>
            </a:pPr>
            <a:r>
              <a:rPr lang="en-US" sz="32300" dirty="0"/>
              <a:t>?</a:t>
            </a:r>
            <a:endParaRPr lang="en-US" dirty="0"/>
          </a:p>
          <a:p>
            <a:pPr marL="0" indent="0" algn="r">
              <a:buNone/>
            </a:pPr>
            <a:endParaRPr lang="en-US" sz="1800" dirty="0"/>
          </a:p>
          <a:p>
            <a:pPr marL="0" indent="0" algn="r">
              <a:buNone/>
            </a:pPr>
            <a:r>
              <a:rPr lang="en-US" sz="1800" dirty="0">
                <a:solidFill>
                  <a:schemeClr val="accent6"/>
                </a:solidFill>
              </a:rPr>
              <a:t>Dave Millard (</a:t>
            </a:r>
            <a:r>
              <a:rPr lang="en-US" sz="1800" dirty="0" err="1">
                <a:solidFill>
                  <a:schemeClr val="accent6"/>
                </a:solidFill>
              </a:rPr>
              <a:t>dem@ecs.soton.ac.uk</a:t>
            </a:r>
            <a:r>
              <a:rPr lang="en-US" sz="1800" dirty="0">
                <a:solidFill>
                  <a:schemeClr val="accent6"/>
                </a:solidFill>
              </a:rPr>
              <a:t>)</a:t>
            </a:r>
          </a:p>
        </p:txBody>
      </p:sp>
    </p:spTree>
    <p:extLst>
      <p:ext uri="{BB962C8B-B14F-4D97-AF65-F5344CB8AC3E}">
        <p14:creationId xmlns:p14="http://schemas.microsoft.com/office/powerpoint/2010/main" val="239791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Fake News</a:t>
            </a:r>
          </a:p>
        </p:txBody>
      </p:sp>
      <p:sp>
        <p:nvSpPr>
          <p:cNvPr id="6" name="Shape 300">
            <a:extLst>
              <a:ext uri="{FF2B5EF4-FFF2-40B4-BE49-F238E27FC236}">
                <a16:creationId xmlns:a16="http://schemas.microsoft.com/office/drawing/2014/main" id="{16475C2B-9DCA-A34C-8496-8469F200C370}"/>
              </a:ext>
            </a:extLst>
          </p:cNvPr>
          <p:cNvSpPr/>
          <p:nvPr/>
        </p:nvSpPr>
        <p:spPr>
          <a:xfrm>
            <a:off x="379159" y="1983600"/>
            <a:ext cx="1685099" cy="1685099"/>
          </a:xfrm>
          <a:prstGeom prst="ellipse">
            <a:avLst/>
          </a:prstGeom>
          <a:noFill/>
          <a:ln w="114300" cap="flat" cmpd="sng">
            <a:solidFill>
              <a:srgbClr val="FFCD00"/>
            </a:solidFill>
            <a:prstDash val="solid"/>
            <a:round/>
            <a:headEnd type="none" w="med" len="med"/>
            <a:tailEnd type="none" w="med" len="med"/>
          </a:ln>
        </p:spPr>
        <p:txBody>
          <a:bodyPr wrap="none" lIns="0" tIns="91425" rIns="0" bIns="91425" anchor="ctr" anchorCtr="0">
            <a:noAutofit/>
          </a:bodyPr>
          <a:lstStyle/>
          <a:p>
            <a:pPr algn="ctr"/>
            <a:r>
              <a:rPr lang="en-GB" sz="1600" b="1" dirty="0" err="1">
                <a:latin typeface="Lora"/>
                <a:ea typeface="Lora"/>
                <a:cs typeface="Lora"/>
                <a:sym typeface="Lora"/>
              </a:rPr>
              <a:t>Homophily</a:t>
            </a:r>
            <a:r>
              <a:rPr lang="en-GB" sz="1600" b="1" dirty="0">
                <a:latin typeface="Lora"/>
                <a:ea typeface="Lora"/>
                <a:cs typeface="Lora"/>
                <a:sym typeface="Lora"/>
              </a:rPr>
              <a:t>+ </a:t>
            </a:r>
          </a:p>
          <a:p>
            <a:pPr algn="ctr"/>
            <a:r>
              <a:rPr lang="en-GB" sz="1600" b="1" dirty="0">
                <a:latin typeface="Lora"/>
                <a:ea typeface="Lora"/>
                <a:cs typeface="Lora"/>
                <a:sym typeface="Lora"/>
              </a:rPr>
              <a:t>Recommender</a:t>
            </a:r>
            <a:endParaRPr lang="en" sz="1600" b="1" dirty="0">
              <a:latin typeface="Lora"/>
              <a:ea typeface="Lora"/>
              <a:cs typeface="Lora"/>
              <a:sym typeface="Lora"/>
            </a:endParaRPr>
          </a:p>
        </p:txBody>
      </p:sp>
      <p:sp>
        <p:nvSpPr>
          <p:cNvPr id="7" name="Shape 302">
            <a:extLst>
              <a:ext uri="{FF2B5EF4-FFF2-40B4-BE49-F238E27FC236}">
                <a16:creationId xmlns:a16="http://schemas.microsoft.com/office/drawing/2014/main" id="{B0DA9A47-A307-9F4B-ADDB-AFB529EB24F3}"/>
              </a:ext>
            </a:extLst>
          </p:cNvPr>
          <p:cNvSpPr/>
          <p:nvPr/>
        </p:nvSpPr>
        <p:spPr>
          <a:xfrm>
            <a:off x="2568762" y="1983599"/>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600" b="1" dirty="0">
                <a:latin typeface="Lora"/>
                <a:ea typeface="Lora"/>
                <a:cs typeface="Lora"/>
                <a:sym typeface="Lora"/>
              </a:rPr>
              <a:t>Filter Bubbles</a:t>
            </a:r>
            <a:endParaRPr lang="en" sz="1600" b="1" dirty="0">
              <a:latin typeface="Lora"/>
              <a:ea typeface="Lora"/>
              <a:cs typeface="Lora"/>
              <a:sym typeface="Lora"/>
            </a:endParaRPr>
          </a:p>
        </p:txBody>
      </p:sp>
      <p:cxnSp>
        <p:nvCxnSpPr>
          <p:cNvPr id="8" name="Shape 303">
            <a:extLst>
              <a:ext uri="{FF2B5EF4-FFF2-40B4-BE49-F238E27FC236}">
                <a16:creationId xmlns:a16="http://schemas.microsoft.com/office/drawing/2014/main" id="{CDE31795-8FAD-7D40-B361-5333881CE7D8}"/>
              </a:ext>
            </a:extLst>
          </p:cNvPr>
          <p:cNvCxnSpPr>
            <a:stCxn id="6" idx="6"/>
            <a:endCxn id="7" idx="2"/>
          </p:cNvCxnSpPr>
          <p:nvPr/>
        </p:nvCxnSpPr>
        <p:spPr>
          <a:xfrm flipV="1">
            <a:off x="2064258" y="2826149"/>
            <a:ext cx="504504" cy="1"/>
          </a:xfrm>
          <a:prstGeom prst="straightConnector1">
            <a:avLst/>
          </a:prstGeom>
          <a:noFill/>
          <a:ln w="38100" cap="flat" cmpd="sng">
            <a:solidFill>
              <a:srgbClr val="FFCD00"/>
            </a:solidFill>
            <a:prstDash val="solid"/>
            <a:round/>
            <a:headEnd type="none" w="med" len="med"/>
            <a:tailEnd type="triangle" w="lg" len="lg"/>
          </a:ln>
        </p:spPr>
      </p:cxnSp>
      <p:sp>
        <p:nvSpPr>
          <p:cNvPr id="9" name="Shape 302">
            <a:extLst>
              <a:ext uri="{FF2B5EF4-FFF2-40B4-BE49-F238E27FC236}">
                <a16:creationId xmlns:a16="http://schemas.microsoft.com/office/drawing/2014/main" id="{DFE5205F-BE82-E94E-835B-56D020DEA773}"/>
              </a:ext>
            </a:extLst>
          </p:cNvPr>
          <p:cNvSpPr/>
          <p:nvPr/>
        </p:nvSpPr>
        <p:spPr>
          <a:xfrm>
            <a:off x="4758365" y="1983599"/>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600" b="1" dirty="0">
                <a:latin typeface="Lora"/>
                <a:ea typeface="Lora"/>
                <a:cs typeface="Lora"/>
                <a:sym typeface="Lora"/>
              </a:rPr>
              <a:t>Echo Chambers</a:t>
            </a:r>
            <a:endParaRPr lang="en" sz="1600" b="1" dirty="0">
              <a:latin typeface="Lora"/>
              <a:ea typeface="Lora"/>
              <a:cs typeface="Lora"/>
              <a:sym typeface="Lora"/>
            </a:endParaRPr>
          </a:p>
        </p:txBody>
      </p:sp>
      <p:cxnSp>
        <p:nvCxnSpPr>
          <p:cNvPr id="10" name="Shape 303">
            <a:extLst>
              <a:ext uri="{FF2B5EF4-FFF2-40B4-BE49-F238E27FC236}">
                <a16:creationId xmlns:a16="http://schemas.microsoft.com/office/drawing/2014/main" id="{6BE1F1E6-FBF5-0B44-BF85-EAC494FD1BAF}"/>
              </a:ext>
            </a:extLst>
          </p:cNvPr>
          <p:cNvCxnSpPr/>
          <p:nvPr/>
        </p:nvCxnSpPr>
        <p:spPr>
          <a:xfrm flipV="1">
            <a:off x="4253861" y="2826149"/>
            <a:ext cx="504504" cy="1"/>
          </a:xfrm>
          <a:prstGeom prst="straightConnector1">
            <a:avLst/>
          </a:prstGeom>
          <a:noFill/>
          <a:ln w="38100" cap="flat" cmpd="sng">
            <a:solidFill>
              <a:srgbClr val="FFCD00"/>
            </a:solidFill>
            <a:prstDash val="solid"/>
            <a:round/>
            <a:headEnd type="none" w="med" len="med"/>
            <a:tailEnd type="triangle" w="lg" len="lg"/>
          </a:ln>
        </p:spPr>
      </p:cxnSp>
      <p:sp>
        <p:nvSpPr>
          <p:cNvPr id="3" name="TextBox 2">
            <a:extLst>
              <a:ext uri="{FF2B5EF4-FFF2-40B4-BE49-F238E27FC236}">
                <a16:creationId xmlns:a16="http://schemas.microsoft.com/office/drawing/2014/main" id="{F7043396-CDD2-3646-9158-BFB4343CA88D}"/>
              </a:ext>
            </a:extLst>
          </p:cNvPr>
          <p:cNvSpPr txBox="1"/>
          <p:nvPr/>
        </p:nvSpPr>
        <p:spPr>
          <a:xfrm>
            <a:off x="379159" y="3926472"/>
            <a:ext cx="1883501" cy="1169551"/>
          </a:xfrm>
          <a:prstGeom prst="rect">
            <a:avLst/>
          </a:prstGeom>
          <a:noFill/>
        </p:spPr>
        <p:txBody>
          <a:bodyPr wrap="square" rtlCol="0">
            <a:spAutoFit/>
          </a:bodyPr>
          <a:lstStyle/>
          <a:p>
            <a:r>
              <a:rPr lang="en-US" sz="1400" dirty="0"/>
              <a:t>Tendency to create connections to similar people (gender, age, class, politics, religion, etc.)</a:t>
            </a:r>
          </a:p>
        </p:txBody>
      </p:sp>
      <p:sp>
        <p:nvSpPr>
          <p:cNvPr id="14" name="TextBox 13">
            <a:extLst>
              <a:ext uri="{FF2B5EF4-FFF2-40B4-BE49-F238E27FC236}">
                <a16:creationId xmlns:a16="http://schemas.microsoft.com/office/drawing/2014/main" id="{BB145C3F-EC37-3249-A536-701BAC750ADF}"/>
              </a:ext>
            </a:extLst>
          </p:cNvPr>
          <p:cNvSpPr txBox="1"/>
          <p:nvPr/>
        </p:nvSpPr>
        <p:spPr>
          <a:xfrm>
            <a:off x="2469560" y="3926472"/>
            <a:ext cx="1883501" cy="1169551"/>
          </a:xfrm>
          <a:prstGeom prst="rect">
            <a:avLst/>
          </a:prstGeom>
          <a:noFill/>
        </p:spPr>
        <p:txBody>
          <a:bodyPr wrap="square" rtlCol="0">
            <a:spAutoFit/>
          </a:bodyPr>
          <a:lstStyle/>
          <a:p>
            <a:r>
              <a:rPr lang="en-US" sz="1400" dirty="0"/>
              <a:t>Algorithms designed to please, will learn from this network and reflect your views back to you</a:t>
            </a:r>
          </a:p>
        </p:txBody>
      </p:sp>
      <p:sp>
        <p:nvSpPr>
          <p:cNvPr id="15" name="TextBox 14">
            <a:extLst>
              <a:ext uri="{FF2B5EF4-FFF2-40B4-BE49-F238E27FC236}">
                <a16:creationId xmlns:a16="http://schemas.microsoft.com/office/drawing/2014/main" id="{26BB5C2A-C96A-8C46-A6EE-2A0BC9582B59}"/>
              </a:ext>
            </a:extLst>
          </p:cNvPr>
          <p:cNvSpPr txBox="1"/>
          <p:nvPr/>
        </p:nvSpPr>
        <p:spPr>
          <a:xfrm>
            <a:off x="4659163" y="3937028"/>
            <a:ext cx="1883501" cy="954107"/>
          </a:xfrm>
          <a:prstGeom prst="rect">
            <a:avLst/>
          </a:prstGeom>
          <a:noFill/>
        </p:spPr>
        <p:txBody>
          <a:bodyPr wrap="square" rtlCol="0">
            <a:spAutoFit/>
          </a:bodyPr>
          <a:lstStyle/>
          <a:p>
            <a:r>
              <a:rPr lang="en-US" sz="1400" dirty="0"/>
              <a:t>Reflected views reinforce existing beliefs and </a:t>
            </a:r>
            <a:r>
              <a:rPr lang="en-US" sz="1400" dirty="0" err="1"/>
              <a:t>normalise</a:t>
            </a:r>
            <a:r>
              <a:rPr lang="en-US" sz="1400" dirty="0"/>
              <a:t> extreme views</a:t>
            </a:r>
          </a:p>
        </p:txBody>
      </p:sp>
    </p:spTree>
    <p:extLst>
      <p:ext uri="{BB962C8B-B14F-4D97-AF65-F5344CB8AC3E}">
        <p14:creationId xmlns:p14="http://schemas.microsoft.com/office/powerpoint/2010/main" val="269413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Fake News</a:t>
            </a:r>
          </a:p>
        </p:txBody>
      </p:sp>
      <p:sp>
        <p:nvSpPr>
          <p:cNvPr id="6" name="Shape 300">
            <a:extLst>
              <a:ext uri="{FF2B5EF4-FFF2-40B4-BE49-F238E27FC236}">
                <a16:creationId xmlns:a16="http://schemas.microsoft.com/office/drawing/2014/main" id="{16475C2B-9DCA-A34C-8496-8469F200C370}"/>
              </a:ext>
            </a:extLst>
          </p:cNvPr>
          <p:cNvSpPr/>
          <p:nvPr/>
        </p:nvSpPr>
        <p:spPr>
          <a:xfrm>
            <a:off x="379159" y="1983600"/>
            <a:ext cx="1685099" cy="1685099"/>
          </a:xfrm>
          <a:prstGeom prst="ellipse">
            <a:avLst/>
          </a:prstGeom>
          <a:noFill/>
          <a:ln w="114300" cap="flat" cmpd="sng">
            <a:solidFill>
              <a:srgbClr val="FFCD00"/>
            </a:solidFill>
            <a:prstDash val="solid"/>
            <a:round/>
            <a:headEnd type="none" w="med" len="med"/>
            <a:tailEnd type="none" w="med" len="med"/>
          </a:ln>
        </p:spPr>
        <p:txBody>
          <a:bodyPr wrap="none" lIns="0" tIns="91425" rIns="0" bIns="91425" anchor="ctr" anchorCtr="0">
            <a:noAutofit/>
          </a:bodyPr>
          <a:lstStyle/>
          <a:p>
            <a:pPr algn="ctr"/>
            <a:r>
              <a:rPr lang="en-GB" sz="1600" b="1" dirty="0" err="1">
                <a:latin typeface="Lora"/>
                <a:ea typeface="Lora"/>
                <a:cs typeface="Lora"/>
                <a:sym typeface="Lora"/>
              </a:rPr>
              <a:t>Homophily</a:t>
            </a:r>
            <a:r>
              <a:rPr lang="en-GB" sz="1600" b="1" dirty="0">
                <a:latin typeface="Lora"/>
                <a:ea typeface="Lora"/>
                <a:cs typeface="Lora"/>
                <a:sym typeface="Lora"/>
              </a:rPr>
              <a:t>+ </a:t>
            </a:r>
          </a:p>
          <a:p>
            <a:pPr algn="ctr"/>
            <a:r>
              <a:rPr lang="en-GB" sz="1600" b="1" dirty="0">
                <a:latin typeface="Lora"/>
                <a:ea typeface="Lora"/>
                <a:cs typeface="Lora"/>
                <a:sym typeface="Lora"/>
              </a:rPr>
              <a:t>Recommender</a:t>
            </a:r>
            <a:endParaRPr lang="en" sz="1600" b="1" dirty="0">
              <a:latin typeface="Lora"/>
              <a:ea typeface="Lora"/>
              <a:cs typeface="Lora"/>
              <a:sym typeface="Lora"/>
            </a:endParaRPr>
          </a:p>
        </p:txBody>
      </p:sp>
      <p:sp>
        <p:nvSpPr>
          <p:cNvPr id="7" name="Shape 302">
            <a:extLst>
              <a:ext uri="{FF2B5EF4-FFF2-40B4-BE49-F238E27FC236}">
                <a16:creationId xmlns:a16="http://schemas.microsoft.com/office/drawing/2014/main" id="{B0DA9A47-A307-9F4B-ADDB-AFB529EB24F3}"/>
              </a:ext>
            </a:extLst>
          </p:cNvPr>
          <p:cNvSpPr/>
          <p:nvPr/>
        </p:nvSpPr>
        <p:spPr>
          <a:xfrm>
            <a:off x="2568762" y="1983599"/>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600" b="1" dirty="0">
                <a:latin typeface="Lora"/>
                <a:ea typeface="Lora"/>
                <a:cs typeface="Lora"/>
                <a:sym typeface="Lora"/>
              </a:rPr>
              <a:t>Filter Bubbles</a:t>
            </a:r>
            <a:endParaRPr lang="en" sz="1600" b="1" dirty="0">
              <a:latin typeface="Lora"/>
              <a:ea typeface="Lora"/>
              <a:cs typeface="Lora"/>
              <a:sym typeface="Lora"/>
            </a:endParaRPr>
          </a:p>
        </p:txBody>
      </p:sp>
      <p:cxnSp>
        <p:nvCxnSpPr>
          <p:cNvPr id="8" name="Shape 303">
            <a:extLst>
              <a:ext uri="{FF2B5EF4-FFF2-40B4-BE49-F238E27FC236}">
                <a16:creationId xmlns:a16="http://schemas.microsoft.com/office/drawing/2014/main" id="{CDE31795-8FAD-7D40-B361-5333881CE7D8}"/>
              </a:ext>
            </a:extLst>
          </p:cNvPr>
          <p:cNvCxnSpPr>
            <a:stCxn id="6" idx="6"/>
            <a:endCxn id="7" idx="2"/>
          </p:cNvCxnSpPr>
          <p:nvPr/>
        </p:nvCxnSpPr>
        <p:spPr>
          <a:xfrm flipV="1">
            <a:off x="2064258" y="2826149"/>
            <a:ext cx="504504" cy="1"/>
          </a:xfrm>
          <a:prstGeom prst="straightConnector1">
            <a:avLst/>
          </a:prstGeom>
          <a:noFill/>
          <a:ln w="38100" cap="flat" cmpd="sng">
            <a:solidFill>
              <a:srgbClr val="FFCD00"/>
            </a:solidFill>
            <a:prstDash val="solid"/>
            <a:round/>
            <a:headEnd type="none" w="med" len="med"/>
            <a:tailEnd type="triangle" w="lg" len="lg"/>
          </a:ln>
        </p:spPr>
      </p:cxnSp>
      <p:sp>
        <p:nvSpPr>
          <p:cNvPr id="9" name="Shape 302">
            <a:extLst>
              <a:ext uri="{FF2B5EF4-FFF2-40B4-BE49-F238E27FC236}">
                <a16:creationId xmlns:a16="http://schemas.microsoft.com/office/drawing/2014/main" id="{DFE5205F-BE82-E94E-835B-56D020DEA773}"/>
              </a:ext>
            </a:extLst>
          </p:cNvPr>
          <p:cNvSpPr/>
          <p:nvPr/>
        </p:nvSpPr>
        <p:spPr>
          <a:xfrm>
            <a:off x="4758365" y="1983599"/>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600" b="1" dirty="0">
                <a:latin typeface="Lora"/>
                <a:ea typeface="Lora"/>
                <a:cs typeface="Lora"/>
                <a:sym typeface="Lora"/>
              </a:rPr>
              <a:t>Echo Chambers</a:t>
            </a:r>
            <a:endParaRPr lang="en" sz="1600" b="1" dirty="0">
              <a:latin typeface="Lora"/>
              <a:ea typeface="Lora"/>
              <a:cs typeface="Lora"/>
              <a:sym typeface="Lora"/>
            </a:endParaRPr>
          </a:p>
        </p:txBody>
      </p:sp>
      <p:cxnSp>
        <p:nvCxnSpPr>
          <p:cNvPr id="10" name="Shape 303">
            <a:extLst>
              <a:ext uri="{FF2B5EF4-FFF2-40B4-BE49-F238E27FC236}">
                <a16:creationId xmlns:a16="http://schemas.microsoft.com/office/drawing/2014/main" id="{6BE1F1E6-FBF5-0B44-BF85-EAC494FD1BAF}"/>
              </a:ext>
            </a:extLst>
          </p:cNvPr>
          <p:cNvCxnSpPr/>
          <p:nvPr/>
        </p:nvCxnSpPr>
        <p:spPr>
          <a:xfrm flipV="1">
            <a:off x="4253861" y="2826149"/>
            <a:ext cx="504504" cy="1"/>
          </a:xfrm>
          <a:prstGeom prst="straightConnector1">
            <a:avLst/>
          </a:prstGeom>
          <a:noFill/>
          <a:ln w="38100" cap="flat" cmpd="sng">
            <a:solidFill>
              <a:srgbClr val="FFCD00"/>
            </a:solidFill>
            <a:prstDash val="solid"/>
            <a:round/>
            <a:headEnd type="none" w="med" len="med"/>
            <a:tailEnd type="triangle" w="lg" len="lg"/>
          </a:ln>
        </p:spPr>
      </p:cxnSp>
      <p:sp>
        <p:nvSpPr>
          <p:cNvPr id="11" name="Shape 302">
            <a:extLst>
              <a:ext uri="{FF2B5EF4-FFF2-40B4-BE49-F238E27FC236}">
                <a16:creationId xmlns:a16="http://schemas.microsoft.com/office/drawing/2014/main" id="{5EC62F53-802B-DB4C-8AAC-A02F552A324D}"/>
              </a:ext>
            </a:extLst>
          </p:cNvPr>
          <p:cNvSpPr/>
          <p:nvPr/>
        </p:nvSpPr>
        <p:spPr>
          <a:xfrm>
            <a:off x="6947968" y="1983599"/>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600" b="1" dirty="0">
                <a:latin typeface="Lora"/>
                <a:ea typeface="Lora"/>
                <a:cs typeface="Lora"/>
                <a:sym typeface="Lora"/>
              </a:rPr>
              <a:t>Fake News</a:t>
            </a:r>
            <a:endParaRPr lang="en" sz="1600" b="1" dirty="0">
              <a:latin typeface="Lora"/>
              <a:ea typeface="Lora"/>
              <a:cs typeface="Lora"/>
              <a:sym typeface="Lora"/>
            </a:endParaRPr>
          </a:p>
        </p:txBody>
      </p:sp>
      <p:cxnSp>
        <p:nvCxnSpPr>
          <p:cNvPr id="12" name="Shape 303">
            <a:extLst>
              <a:ext uri="{FF2B5EF4-FFF2-40B4-BE49-F238E27FC236}">
                <a16:creationId xmlns:a16="http://schemas.microsoft.com/office/drawing/2014/main" id="{B2DD9AE2-4156-4F48-9FB5-A0B2AE41A457}"/>
              </a:ext>
            </a:extLst>
          </p:cNvPr>
          <p:cNvCxnSpPr/>
          <p:nvPr/>
        </p:nvCxnSpPr>
        <p:spPr>
          <a:xfrm flipV="1">
            <a:off x="6443464" y="2826149"/>
            <a:ext cx="504504" cy="1"/>
          </a:xfrm>
          <a:prstGeom prst="straightConnector1">
            <a:avLst/>
          </a:prstGeom>
          <a:noFill/>
          <a:ln w="38100" cap="flat" cmpd="sng">
            <a:solidFill>
              <a:srgbClr val="FFCD00"/>
            </a:solidFill>
            <a:prstDash val="solid"/>
            <a:round/>
            <a:headEnd type="none" w="med" len="med"/>
            <a:tailEnd type="triangle" w="lg" len="lg"/>
          </a:ln>
        </p:spPr>
      </p:cxnSp>
      <p:sp>
        <p:nvSpPr>
          <p:cNvPr id="3" name="TextBox 2">
            <a:extLst>
              <a:ext uri="{FF2B5EF4-FFF2-40B4-BE49-F238E27FC236}">
                <a16:creationId xmlns:a16="http://schemas.microsoft.com/office/drawing/2014/main" id="{F7043396-CDD2-3646-9158-BFB4343CA88D}"/>
              </a:ext>
            </a:extLst>
          </p:cNvPr>
          <p:cNvSpPr txBox="1"/>
          <p:nvPr/>
        </p:nvSpPr>
        <p:spPr>
          <a:xfrm>
            <a:off x="379159" y="3926472"/>
            <a:ext cx="1883501" cy="1169551"/>
          </a:xfrm>
          <a:prstGeom prst="rect">
            <a:avLst/>
          </a:prstGeom>
          <a:noFill/>
        </p:spPr>
        <p:txBody>
          <a:bodyPr wrap="square" rtlCol="0">
            <a:spAutoFit/>
          </a:bodyPr>
          <a:lstStyle/>
          <a:p>
            <a:r>
              <a:rPr lang="en-US" sz="1400" dirty="0"/>
              <a:t>Tendency to create connections to similar people (gender, age, class, politics, religion, etc.)</a:t>
            </a:r>
          </a:p>
        </p:txBody>
      </p:sp>
      <p:sp>
        <p:nvSpPr>
          <p:cNvPr id="14" name="TextBox 13">
            <a:extLst>
              <a:ext uri="{FF2B5EF4-FFF2-40B4-BE49-F238E27FC236}">
                <a16:creationId xmlns:a16="http://schemas.microsoft.com/office/drawing/2014/main" id="{BB145C3F-EC37-3249-A536-701BAC750ADF}"/>
              </a:ext>
            </a:extLst>
          </p:cNvPr>
          <p:cNvSpPr txBox="1"/>
          <p:nvPr/>
        </p:nvSpPr>
        <p:spPr>
          <a:xfrm>
            <a:off x="2469560" y="3926472"/>
            <a:ext cx="1883501" cy="1169551"/>
          </a:xfrm>
          <a:prstGeom prst="rect">
            <a:avLst/>
          </a:prstGeom>
          <a:noFill/>
        </p:spPr>
        <p:txBody>
          <a:bodyPr wrap="square" rtlCol="0">
            <a:spAutoFit/>
          </a:bodyPr>
          <a:lstStyle/>
          <a:p>
            <a:r>
              <a:rPr lang="en-US" sz="1400" dirty="0"/>
              <a:t>Algorithms designed to please, will learn from this network and reflect your views back to you</a:t>
            </a:r>
          </a:p>
        </p:txBody>
      </p:sp>
      <p:sp>
        <p:nvSpPr>
          <p:cNvPr id="15" name="TextBox 14">
            <a:extLst>
              <a:ext uri="{FF2B5EF4-FFF2-40B4-BE49-F238E27FC236}">
                <a16:creationId xmlns:a16="http://schemas.microsoft.com/office/drawing/2014/main" id="{26BB5C2A-C96A-8C46-A6EE-2A0BC9582B59}"/>
              </a:ext>
            </a:extLst>
          </p:cNvPr>
          <p:cNvSpPr txBox="1"/>
          <p:nvPr/>
        </p:nvSpPr>
        <p:spPr>
          <a:xfrm>
            <a:off x="4659163" y="3937028"/>
            <a:ext cx="1883501" cy="954107"/>
          </a:xfrm>
          <a:prstGeom prst="rect">
            <a:avLst/>
          </a:prstGeom>
          <a:noFill/>
        </p:spPr>
        <p:txBody>
          <a:bodyPr wrap="square" rtlCol="0">
            <a:spAutoFit/>
          </a:bodyPr>
          <a:lstStyle/>
          <a:p>
            <a:r>
              <a:rPr lang="en-US" sz="1400" dirty="0"/>
              <a:t>Reflected views reinforce existing beliefs and </a:t>
            </a:r>
            <a:r>
              <a:rPr lang="en-US" sz="1400" dirty="0" err="1"/>
              <a:t>normalise</a:t>
            </a:r>
            <a:r>
              <a:rPr lang="en-US" sz="1400" dirty="0"/>
              <a:t> extreme views</a:t>
            </a:r>
          </a:p>
        </p:txBody>
      </p:sp>
      <p:sp>
        <p:nvSpPr>
          <p:cNvPr id="16" name="TextBox 15">
            <a:extLst>
              <a:ext uri="{FF2B5EF4-FFF2-40B4-BE49-F238E27FC236}">
                <a16:creationId xmlns:a16="http://schemas.microsoft.com/office/drawing/2014/main" id="{DB2FBD07-799E-E84C-ABB2-870CA49CA51D}"/>
              </a:ext>
            </a:extLst>
          </p:cNvPr>
          <p:cNvSpPr txBox="1"/>
          <p:nvPr/>
        </p:nvSpPr>
        <p:spPr>
          <a:xfrm>
            <a:off x="6947968" y="3926470"/>
            <a:ext cx="1991199" cy="1169551"/>
          </a:xfrm>
          <a:prstGeom prst="rect">
            <a:avLst/>
          </a:prstGeom>
          <a:noFill/>
        </p:spPr>
        <p:txBody>
          <a:bodyPr wrap="square" rtlCol="0">
            <a:spAutoFit/>
          </a:bodyPr>
          <a:lstStyle/>
          <a:p>
            <a:r>
              <a:rPr lang="en-US" sz="1400" dirty="0"/>
              <a:t>Articles designed to propagate in this environment (clickbait) – with monetary or political aims</a:t>
            </a:r>
          </a:p>
        </p:txBody>
      </p:sp>
    </p:spTree>
    <p:extLst>
      <p:ext uri="{BB962C8B-B14F-4D97-AF65-F5344CB8AC3E}">
        <p14:creationId xmlns:p14="http://schemas.microsoft.com/office/powerpoint/2010/main" val="42207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Post-Truth World</a:t>
            </a:r>
          </a:p>
        </p:txBody>
      </p:sp>
      <p:sp>
        <p:nvSpPr>
          <p:cNvPr id="6" name="Shape 300">
            <a:extLst>
              <a:ext uri="{FF2B5EF4-FFF2-40B4-BE49-F238E27FC236}">
                <a16:creationId xmlns:a16="http://schemas.microsoft.com/office/drawing/2014/main" id="{16475C2B-9DCA-A34C-8496-8469F200C370}"/>
              </a:ext>
            </a:extLst>
          </p:cNvPr>
          <p:cNvSpPr/>
          <p:nvPr/>
        </p:nvSpPr>
        <p:spPr>
          <a:xfrm>
            <a:off x="379159" y="1983600"/>
            <a:ext cx="1685099" cy="1685099"/>
          </a:xfrm>
          <a:prstGeom prst="ellipse">
            <a:avLst/>
          </a:prstGeom>
          <a:noFill/>
          <a:ln w="114300" cap="flat" cmpd="sng">
            <a:solidFill>
              <a:srgbClr val="FFCD00"/>
            </a:solidFill>
            <a:prstDash val="solid"/>
            <a:round/>
            <a:headEnd type="none" w="med" len="med"/>
            <a:tailEnd type="none" w="med" len="med"/>
          </a:ln>
        </p:spPr>
        <p:txBody>
          <a:bodyPr wrap="none" lIns="0" tIns="91425" rIns="0" bIns="91425" anchor="ctr" anchorCtr="0">
            <a:noAutofit/>
          </a:bodyPr>
          <a:lstStyle/>
          <a:p>
            <a:pPr algn="ctr"/>
            <a:r>
              <a:rPr lang="en-GB" sz="1600" b="1" dirty="0" err="1">
                <a:latin typeface="Lora"/>
                <a:ea typeface="Lora"/>
                <a:cs typeface="Lora"/>
                <a:sym typeface="Lora"/>
              </a:rPr>
              <a:t>Homophily</a:t>
            </a:r>
            <a:r>
              <a:rPr lang="en-GB" sz="1600" b="1" dirty="0">
                <a:latin typeface="Lora"/>
                <a:ea typeface="Lora"/>
                <a:cs typeface="Lora"/>
                <a:sym typeface="Lora"/>
              </a:rPr>
              <a:t>+ </a:t>
            </a:r>
          </a:p>
          <a:p>
            <a:pPr algn="ctr"/>
            <a:r>
              <a:rPr lang="en-GB" sz="1600" b="1" dirty="0">
                <a:latin typeface="Lora"/>
                <a:ea typeface="Lora"/>
                <a:cs typeface="Lora"/>
                <a:sym typeface="Lora"/>
              </a:rPr>
              <a:t>Recommender</a:t>
            </a:r>
            <a:endParaRPr lang="en" sz="1600" b="1" dirty="0">
              <a:latin typeface="Lora"/>
              <a:ea typeface="Lora"/>
              <a:cs typeface="Lora"/>
              <a:sym typeface="Lora"/>
            </a:endParaRPr>
          </a:p>
        </p:txBody>
      </p:sp>
      <p:sp>
        <p:nvSpPr>
          <p:cNvPr id="7" name="Shape 302">
            <a:extLst>
              <a:ext uri="{FF2B5EF4-FFF2-40B4-BE49-F238E27FC236}">
                <a16:creationId xmlns:a16="http://schemas.microsoft.com/office/drawing/2014/main" id="{B0DA9A47-A307-9F4B-ADDB-AFB529EB24F3}"/>
              </a:ext>
            </a:extLst>
          </p:cNvPr>
          <p:cNvSpPr/>
          <p:nvPr/>
        </p:nvSpPr>
        <p:spPr>
          <a:xfrm>
            <a:off x="2568762" y="1983599"/>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600" b="1" dirty="0">
                <a:latin typeface="Lora"/>
                <a:ea typeface="Lora"/>
                <a:cs typeface="Lora"/>
                <a:sym typeface="Lora"/>
              </a:rPr>
              <a:t>Filter Bubbles</a:t>
            </a:r>
            <a:endParaRPr lang="en" sz="1600" b="1" dirty="0">
              <a:latin typeface="Lora"/>
              <a:ea typeface="Lora"/>
              <a:cs typeface="Lora"/>
              <a:sym typeface="Lora"/>
            </a:endParaRPr>
          </a:p>
        </p:txBody>
      </p:sp>
      <p:cxnSp>
        <p:nvCxnSpPr>
          <p:cNvPr id="8" name="Shape 303">
            <a:extLst>
              <a:ext uri="{FF2B5EF4-FFF2-40B4-BE49-F238E27FC236}">
                <a16:creationId xmlns:a16="http://schemas.microsoft.com/office/drawing/2014/main" id="{CDE31795-8FAD-7D40-B361-5333881CE7D8}"/>
              </a:ext>
            </a:extLst>
          </p:cNvPr>
          <p:cNvCxnSpPr>
            <a:stCxn id="6" idx="6"/>
            <a:endCxn id="7" idx="2"/>
          </p:cNvCxnSpPr>
          <p:nvPr/>
        </p:nvCxnSpPr>
        <p:spPr>
          <a:xfrm flipV="1">
            <a:off x="2064258" y="2826149"/>
            <a:ext cx="504504" cy="1"/>
          </a:xfrm>
          <a:prstGeom prst="straightConnector1">
            <a:avLst/>
          </a:prstGeom>
          <a:noFill/>
          <a:ln w="38100" cap="flat" cmpd="sng">
            <a:solidFill>
              <a:srgbClr val="FFCD00"/>
            </a:solidFill>
            <a:prstDash val="solid"/>
            <a:round/>
            <a:headEnd type="none" w="med" len="med"/>
            <a:tailEnd type="triangle" w="lg" len="lg"/>
          </a:ln>
        </p:spPr>
      </p:cxnSp>
      <p:sp>
        <p:nvSpPr>
          <p:cNvPr id="9" name="Shape 302">
            <a:extLst>
              <a:ext uri="{FF2B5EF4-FFF2-40B4-BE49-F238E27FC236}">
                <a16:creationId xmlns:a16="http://schemas.microsoft.com/office/drawing/2014/main" id="{DFE5205F-BE82-E94E-835B-56D020DEA773}"/>
              </a:ext>
            </a:extLst>
          </p:cNvPr>
          <p:cNvSpPr/>
          <p:nvPr/>
        </p:nvSpPr>
        <p:spPr>
          <a:xfrm>
            <a:off x="4758365" y="1983599"/>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600" b="1" dirty="0">
                <a:latin typeface="Lora"/>
                <a:ea typeface="Lora"/>
                <a:cs typeface="Lora"/>
                <a:sym typeface="Lora"/>
              </a:rPr>
              <a:t>Echo Chambers</a:t>
            </a:r>
            <a:endParaRPr lang="en" sz="1600" b="1" dirty="0">
              <a:latin typeface="Lora"/>
              <a:ea typeface="Lora"/>
              <a:cs typeface="Lora"/>
              <a:sym typeface="Lora"/>
            </a:endParaRPr>
          </a:p>
        </p:txBody>
      </p:sp>
      <p:cxnSp>
        <p:nvCxnSpPr>
          <p:cNvPr id="10" name="Shape 303">
            <a:extLst>
              <a:ext uri="{FF2B5EF4-FFF2-40B4-BE49-F238E27FC236}">
                <a16:creationId xmlns:a16="http://schemas.microsoft.com/office/drawing/2014/main" id="{6BE1F1E6-FBF5-0B44-BF85-EAC494FD1BAF}"/>
              </a:ext>
            </a:extLst>
          </p:cNvPr>
          <p:cNvCxnSpPr/>
          <p:nvPr/>
        </p:nvCxnSpPr>
        <p:spPr>
          <a:xfrm flipV="1">
            <a:off x="4253861" y="2826149"/>
            <a:ext cx="504504" cy="1"/>
          </a:xfrm>
          <a:prstGeom prst="straightConnector1">
            <a:avLst/>
          </a:prstGeom>
          <a:noFill/>
          <a:ln w="38100" cap="flat" cmpd="sng">
            <a:solidFill>
              <a:srgbClr val="FFCD00"/>
            </a:solidFill>
            <a:prstDash val="solid"/>
            <a:round/>
            <a:headEnd type="none" w="med" len="med"/>
            <a:tailEnd type="triangle" w="lg" len="lg"/>
          </a:ln>
        </p:spPr>
      </p:cxnSp>
      <p:sp>
        <p:nvSpPr>
          <p:cNvPr id="11" name="Shape 302">
            <a:extLst>
              <a:ext uri="{FF2B5EF4-FFF2-40B4-BE49-F238E27FC236}">
                <a16:creationId xmlns:a16="http://schemas.microsoft.com/office/drawing/2014/main" id="{5EC62F53-802B-DB4C-8AAC-A02F552A324D}"/>
              </a:ext>
            </a:extLst>
          </p:cNvPr>
          <p:cNvSpPr/>
          <p:nvPr/>
        </p:nvSpPr>
        <p:spPr>
          <a:xfrm>
            <a:off x="6947968" y="1983599"/>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600" b="1" dirty="0">
                <a:latin typeface="Lora"/>
                <a:ea typeface="Lora"/>
                <a:cs typeface="Lora"/>
                <a:sym typeface="Lora"/>
              </a:rPr>
              <a:t>Fake News</a:t>
            </a:r>
            <a:endParaRPr lang="en" sz="1600" b="1" dirty="0">
              <a:latin typeface="Lora"/>
              <a:ea typeface="Lora"/>
              <a:cs typeface="Lora"/>
              <a:sym typeface="Lora"/>
            </a:endParaRPr>
          </a:p>
        </p:txBody>
      </p:sp>
      <p:cxnSp>
        <p:nvCxnSpPr>
          <p:cNvPr id="12" name="Shape 303">
            <a:extLst>
              <a:ext uri="{FF2B5EF4-FFF2-40B4-BE49-F238E27FC236}">
                <a16:creationId xmlns:a16="http://schemas.microsoft.com/office/drawing/2014/main" id="{B2DD9AE2-4156-4F48-9FB5-A0B2AE41A457}"/>
              </a:ext>
            </a:extLst>
          </p:cNvPr>
          <p:cNvCxnSpPr/>
          <p:nvPr/>
        </p:nvCxnSpPr>
        <p:spPr>
          <a:xfrm flipV="1">
            <a:off x="6443464" y="2826149"/>
            <a:ext cx="504504" cy="1"/>
          </a:xfrm>
          <a:prstGeom prst="straightConnector1">
            <a:avLst/>
          </a:prstGeom>
          <a:noFill/>
          <a:ln w="38100" cap="flat" cmpd="sng">
            <a:solidFill>
              <a:srgbClr val="FFCD00"/>
            </a:solidFill>
            <a:prstDash val="solid"/>
            <a:round/>
            <a:headEnd type="none" w="med" len="med"/>
            <a:tailEnd type="triangle" w="lg" len="lg"/>
          </a:ln>
        </p:spPr>
      </p:cxnSp>
      <p:sp>
        <p:nvSpPr>
          <p:cNvPr id="13" name="Rectangle 12">
            <a:extLst>
              <a:ext uri="{FF2B5EF4-FFF2-40B4-BE49-F238E27FC236}">
                <a16:creationId xmlns:a16="http://schemas.microsoft.com/office/drawing/2014/main" id="{BDC51E89-D760-084D-8E23-F3FF72EAD6F2}"/>
              </a:ext>
            </a:extLst>
          </p:cNvPr>
          <p:cNvSpPr/>
          <p:nvPr/>
        </p:nvSpPr>
        <p:spPr>
          <a:xfrm>
            <a:off x="139337" y="5733684"/>
            <a:ext cx="8865326" cy="830997"/>
          </a:xfrm>
          <a:prstGeom prst="rect">
            <a:avLst/>
          </a:prstGeom>
          <a:solidFill>
            <a:schemeClr val="accent2">
              <a:lumMod val="75000"/>
              <a:alpha val="12000"/>
            </a:schemeClr>
          </a:solidFill>
        </p:spPr>
        <p:txBody>
          <a:bodyPr wrap="square">
            <a:spAutoFit/>
          </a:bodyPr>
          <a:lstStyle/>
          <a:p>
            <a:pPr lvl="1"/>
            <a:r>
              <a:rPr lang="en-US" sz="2400" dirty="0">
                <a:latin typeface="Quattrocento Sans" charset="0"/>
                <a:ea typeface="Quattrocento Sans" charset="0"/>
                <a:cs typeface="Quattrocento Sans" charset="0"/>
              </a:rPr>
              <a:t>Public narrative is disconnected from science or policy, and instead framed emotionally or ideologically</a:t>
            </a:r>
          </a:p>
        </p:txBody>
      </p:sp>
      <p:sp>
        <p:nvSpPr>
          <p:cNvPr id="3" name="TextBox 2">
            <a:extLst>
              <a:ext uri="{FF2B5EF4-FFF2-40B4-BE49-F238E27FC236}">
                <a16:creationId xmlns:a16="http://schemas.microsoft.com/office/drawing/2014/main" id="{F7043396-CDD2-3646-9158-BFB4343CA88D}"/>
              </a:ext>
            </a:extLst>
          </p:cNvPr>
          <p:cNvSpPr txBox="1"/>
          <p:nvPr/>
        </p:nvSpPr>
        <p:spPr>
          <a:xfrm>
            <a:off x="379159" y="3926472"/>
            <a:ext cx="1883501" cy="1169551"/>
          </a:xfrm>
          <a:prstGeom prst="rect">
            <a:avLst/>
          </a:prstGeom>
          <a:noFill/>
        </p:spPr>
        <p:txBody>
          <a:bodyPr wrap="square" rtlCol="0">
            <a:spAutoFit/>
          </a:bodyPr>
          <a:lstStyle/>
          <a:p>
            <a:r>
              <a:rPr lang="en-US" sz="1400" dirty="0"/>
              <a:t>Tendency to create connections to similar people (gender, age, class, politics, religion, etc.)</a:t>
            </a:r>
          </a:p>
        </p:txBody>
      </p:sp>
      <p:sp>
        <p:nvSpPr>
          <p:cNvPr id="14" name="TextBox 13">
            <a:extLst>
              <a:ext uri="{FF2B5EF4-FFF2-40B4-BE49-F238E27FC236}">
                <a16:creationId xmlns:a16="http://schemas.microsoft.com/office/drawing/2014/main" id="{BB145C3F-EC37-3249-A536-701BAC750ADF}"/>
              </a:ext>
            </a:extLst>
          </p:cNvPr>
          <p:cNvSpPr txBox="1"/>
          <p:nvPr/>
        </p:nvSpPr>
        <p:spPr>
          <a:xfrm>
            <a:off x="2469560" y="3926472"/>
            <a:ext cx="1883501" cy="1169551"/>
          </a:xfrm>
          <a:prstGeom prst="rect">
            <a:avLst/>
          </a:prstGeom>
          <a:noFill/>
        </p:spPr>
        <p:txBody>
          <a:bodyPr wrap="square" rtlCol="0">
            <a:spAutoFit/>
          </a:bodyPr>
          <a:lstStyle/>
          <a:p>
            <a:r>
              <a:rPr lang="en-US" sz="1400" dirty="0"/>
              <a:t>Algorithms designed to please, will learn from this network and reflect your views back to you</a:t>
            </a:r>
          </a:p>
        </p:txBody>
      </p:sp>
      <p:sp>
        <p:nvSpPr>
          <p:cNvPr id="15" name="TextBox 14">
            <a:extLst>
              <a:ext uri="{FF2B5EF4-FFF2-40B4-BE49-F238E27FC236}">
                <a16:creationId xmlns:a16="http://schemas.microsoft.com/office/drawing/2014/main" id="{26BB5C2A-C96A-8C46-A6EE-2A0BC9582B59}"/>
              </a:ext>
            </a:extLst>
          </p:cNvPr>
          <p:cNvSpPr txBox="1"/>
          <p:nvPr/>
        </p:nvSpPr>
        <p:spPr>
          <a:xfrm>
            <a:off x="4659163" y="3937028"/>
            <a:ext cx="1883501" cy="954107"/>
          </a:xfrm>
          <a:prstGeom prst="rect">
            <a:avLst/>
          </a:prstGeom>
          <a:noFill/>
        </p:spPr>
        <p:txBody>
          <a:bodyPr wrap="square" rtlCol="0">
            <a:spAutoFit/>
          </a:bodyPr>
          <a:lstStyle/>
          <a:p>
            <a:r>
              <a:rPr lang="en-US" sz="1400" dirty="0"/>
              <a:t>Reflected views reinforce existing beliefs and </a:t>
            </a:r>
            <a:r>
              <a:rPr lang="en-US" sz="1400" dirty="0" err="1"/>
              <a:t>normalise</a:t>
            </a:r>
            <a:r>
              <a:rPr lang="en-US" sz="1400" dirty="0"/>
              <a:t> extreme views</a:t>
            </a:r>
          </a:p>
        </p:txBody>
      </p:sp>
      <p:sp>
        <p:nvSpPr>
          <p:cNvPr id="16" name="TextBox 15">
            <a:extLst>
              <a:ext uri="{FF2B5EF4-FFF2-40B4-BE49-F238E27FC236}">
                <a16:creationId xmlns:a16="http://schemas.microsoft.com/office/drawing/2014/main" id="{DB2FBD07-799E-E84C-ABB2-870CA49CA51D}"/>
              </a:ext>
            </a:extLst>
          </p:cNvPr>
          <p:cNvSpPr txBox="1"/>
          <p:nvPr/>
        </p:nvSpPr>
        <p:spPr>
          <a:xfrm>
            <a:off x="6947968" y="3926470"/>
            <a:ext cx="1991199" cy="1169551"/>
          </a:xfrm>
          <a:prstGeom prst="rect">
            <a:avLst/>
          </a:prstGeom>
          <a:noFill/>
        </p:spPr>
        <p:txBody>
          <a:bodyPr wrap="square" rtlCol="0">
            <a:spAutoFit/>
          </a:bodyPr>
          <a:lstStyle/>
          <a:p>
            <a:r>
              <a:rPr lang="en-US" sz="1400" dirty="0"/>
              <a:t>Articles designed to propagate in this environment (clickbait) – with monetary or political aims</a:t>
            </a:r>
          </a:p>
        </p:txBody>
      </p:sp>
    </p:spTree>
    <p:extLst>
      <p:ext uri="{BB962C8B-B14F-4D97-AF65-F5344CB8AC3E}">
        <p14:creationId xmlns:p14="http://schemas.microsoft.com/office/powerpoint/2010/main" val="3888803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2B16BA-143E-0B4F-BCEB-38BE7EC22D80}"/>
              </a:ext>
            </a:extLst>
          </p:cNvPr>
          <p:cNvSpPr/>
          <p:nvPr/>
        </p:nvSpPr>
        <p:spPr>
          <a:xfrm>
            <a:off x="0" y="1029569"/>
            <a:ext cx="3257006" cy="565280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 y="106680"/>
            <a:ext cx="8591550" cy="800969"/>
          </a:xfrm>
        </p:spPr>
        <p:txBody>
          <a:bodyPr/>
          <a:lstStyle/>
          <a:p>
            <a:r>
              <a:rPr lang="en-US" dirty="0"/>
              <a:t>Filter bubbles – The Evidence</a:t>
            </a:r>
          </a:p>
        </p:txBody>
      </p:sp>
      <p:pic>
        <p:nvPicPr>
          <p:cNvPr id="5" name="Picture 4">
            <a:extLst>
              <a:ext uri="{FF2B5EF4-FFF2-40B4-BE49-F238E27FC236}">
                <a16:creationId xmlns:a16="http://schemas.microsoft.com/office/drawing/2014/main" id="{3E5CBF09-8531-7545-8F83-5CC449DC78CB}"/>
              </a:ext>
            </a:extLst>
          </p:cNvPr>
          <p:cNvPicPr>
            <a:picLocks noChangeAspect="1"/>
          </p:cNvPicPr>
          <p:nvPr/>
        </p:nvPicPr>
        <p:blipFill>
          <a:blip r:embed="rId3"/>
          <a:stretch>
            <a:fillRect/>
          </a:stretch>
        </p:blipFill>
        <p:spPr>
          <a:xfrm>
            <a:off x="656500" y="1029569"/>
            <a:ext cx="8487500" cy="5652808"/>
          </a:xfrm>
          <a:prstGeom prst="rect">
            <a:avLst/>
          </a:prstGeom>
        </p:spPr>
      </p:pic>
      <p:pic>
        <p:nvPicPr>
          <p:cNvPr id="4" name="Picture 3">
            <a:extLst>
              <a:ext uri="{FF2B5EF4-FFF2-40B4-BE49-F238E27FC236}">
                <a16:creationId xmlns:a16="http://schemas.microsoft.com/office/drawing/2014/main" id="{BD9C007B-6550-7342-B3EA-E50B5F4335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25" y="1417647"/>
            <a:ext cx="3169824" cy="4876652"/>
          </a:xfrm>
          <a:prstGeom prst="rect">
            <a:avLst/>
          </a:prstGeom>
        </p:spPr>
      </p:pic>
    </p:spTree>
    <p:extLst>
      <p:ext uri="{BB962C8B-B14F-4D97-AF65-F5344CB8AC3E}">
        <p14:creationId xmlns:p14="http://schemas.microsoft.com/office/powerpoint/2010/main" val="2050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 bubbles?</a:t>
            </a:r>
          </a:p>
        </p:txBody>
      </p:sp>
      <p:sp>
        <p:nvSpPr>
          <p:cNvPr id="3" name="Content Placeholder 2"/>
          <p:cNvSpPr>
            <a:spLocks noGrp="1"/>
          </p:cNvSpPr>
          <p:nvPr>
            <p:ph sz="quarter" idx="13"/>
          </p:nvPr>
        </p:nvSpPr>
        <p:spPr>
          <a:xfrm>
            <a:off x="274321" y="1298448"/>
            <a:ext cx="2868012" cy="4780135"/>
          </a:xfrm>
        </p:spPr>
        <p:txBody>
          <a:bodyPr>
            <a:normAutofit/>
          </a:bodyPr>
          <a:lstStyle/>
          <a:p>
            <a:r>
              <a:rPr lang="en-US" sz="2000" dirty="0" err="1"/>
              <a:t>Bakshy</a:t>
            </a:r>
            <a:r>
              <a:rPr lang="en-US" sz="2000" dirty="0"/>
              <a:t> et al. 2015 study into exposure to diverse views on Facebook</a:t>
            </a:r>
          </a:p>
          <a:p>
            <a:pPr lvl="1"/>
            <a:r>
              <a:rPr lang="en-US" sz="1800" dirty="0"/>
              <a:t>10.1 million active US users with self-declared affiliation</a:t>
            </a:r>
          </a:p>
          <a:p>
            <a:pPr lvl="1"/>
            <a:r>
              <a:rPr lang="en-US" sz="1800" dirty="0"/>
              <a:t>7 million links shared over a 6 month period</a:t>
            </a:r>
          </a:p>
          <a:p>
            <a:pPr marL="0" indent="0">
              <a:buNone/>
            </a:pPr>
            <a:endParaRPr lang="en-US" sz="2000" dirty="0"/>
          </a:p>
          <a:p>
            <a:endParaRPr lang="en-US" sz="2000" dirty="0"/>
          </a:p>
          <a:p>
            <a:endParaRPr lang="en-US" sz="2000" dirty="0"/>
          </a:p>
        </p:txBody>
      </p:sp>
      <p:sp>
        <p:nvSpPr>
          <p:cNvPr id="5" name="Rectangle 4">
            <a:extLst>
              <a:ext uri="{FF2B5EF4-FFF2-40B4-BE49-F238E27FC236}">
                <a16:creationId xmlns:a16="http://schemas.microsoft.com/office/drawing/2014/main" id="{1CFC0C27-6628-EF4A-B1EA-4E79504C95E9}"/>
              </a:ext>
            </a:extLst>
          </p:cNvPr>
          <p:cNvSpPr/>
          <p:nvPr/>
        </p:nvSpPr>
        <p:spPr>
          <a:xfrm>
            <a:off x="1162592" y="6244271"/>
            <a:ext cx="7853227" cy="523220"/>
          </a:xfrm>
          <a:prstGeom prst="rect">
            <a:avLst/>
          </a:prstGeom>
        </p:spPr>
        <p:txBody>
          <a:bodyPr wrap="square">
            <a:spAutoFit/>
          </a:bodyPr>
          <a:lstStyle/>
          <a:p>
            <a:pPr algn="r"/>
            <a:r>
              <a:rPr lang="en-GB" sz="1400" dirty="0" err="1">
                <a:solidFill>
                  <a:schemeClr val="accent2"/>
                </a:solidFill>
                <a:latin typeface="Roboto Condensed"/>
              </a:rPr>
              <a:t>Eytan</a:t>
            </a:r>
            <a:r>
              <a:rPr lang="en-GB" sz="1400" dirty="0">
                <a:solidFill>
                  <a:schemeClr val="accent2"/>
                </a:solidFill>
                <a:latin typeface="Roboto Condensed"/>
              </a:rPr>
              <a:t> </a:t>
            </a:r>
            <a:r>
              <a:rPr lang="en-GB" sz="1400" dirty="0" err="1">
                <a:solidFill>
                  <a:schemeClr val="accent2"/>
                </a:solidFill>
                <a:latin typeface="Roboto Condensed"/>
              </a:rPr>
              <a:t>Bakkshy</a:t>
            </a:r>
            <a:r>
              <a:rPr lang="en-GB" sz="1400" dirty="0">
                <a:solidFill>
                  <a:schemeClr val="accent2"/>
                </a:solidFill>
                <a:latin typeface="Roboto Condensed"/>
              </a:rPr>
              <a:t>, Solomon Messing, Lada Adamic (2015). Exposure to ideologically diverse news and opinion on Facebook. Science. May 2015</a:t>
            </a:r>
          </a:p>
        </p:txBody>
      </p:sp>
    </p:spTree>
    <p:extLst>
      <p:ext uri="{BB962C8B-B14F-4D97-AF65-F5344CB8AC3E}">
        <p14:creationId xmlns:p14="http://schemas.microsoft.com/office/powerpoint/2010/main" val="1434563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11236</TotalTime>
  <Words>4145</Words>
  <Application>Microsoft Macintosh PowerPoint</Application>
  <PresentationFormat>On-screen Show (4:3)</PresentationFormat>
  <Paragraphs>556</Paragraphs>
  <Slides>48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Calibri</vt:lpstr>
      <vt:lpstr>Candara</vt:lpstr>
      <vt:lpstr>CMMI12</vt:lpstr>
      <vt:lpstr>Lora</vt:lpstr>
      <vt:lpstr>NimbusRomNo9L</vt:lpstr>
      <vt:lpstr>Quattrocento Sans</vt:lpstr>
      <vt:lpstr>Roboto Condensed</vt:lpstr>
      <vt:lpstr>Tahoma</vt:lpstr>
      <vt:lpstr>Tunga</vt:lpstr>
      <vt:lpstr>Soho</vt:lpstr>
      <vt:lpstr>TRUST: Part 2</vt:lpstr>
      <vt:lpstr>Echo Chambers and Filter Bubbles</vt:lpstr>
      <vt:lpstr>Fake News</vt:lpstr>
      <vt:lpstr>Fake News</vt:lpstr>
      <vt:lpstr>Fake News</vt:lpstr>
      <vt:lpstr>Fake News</vt:lpstr>
      <vt:lpstr>The Post-Truth World</vt:lpstr>
      <vt:lpstr>Filter bubbles – The Evidence</vt:lpstr>
      <vt:lpstr>Filter bubbles?</vt:lpstr>
      <vt:lpstr>Filter bubbles?</vt:lpstr>
      <vt:lpstr>Filter bubbles?</vt:lpstr>
      <vt:lpstr>Filter bubbles?</vt:lpstr>
      <vt:lpstr>Filter bubbles?</vt:lpstr>
      <vt:lpstr>Filter bubbles?</vt:lpstr>
      <vt:lpstr>Echo Chambers?</vt:lpstr>
      <vt:lpstr>Echo Chambers?</vt:lpstr>
      <vt:lpstr>Echo Chambers?</vt:lpstr>
      <vt:lpstr>Echo Chambers?</vt:lpstr>
      <vt:lpstr>Echo Chambers?</vt:lpstr>
      <vt:lpstr>The Backfire Effect</vt:lpstr>
      <vt:lpstr>The Backfire Effect</vt:lpstr>
      <vt:lpstr>What Does this Tell Us?</vt:lpstr>
      <vt:lpstr>Determining Credibility</vt:lpstr>
      <vt:lpstr>Source, Message, and Media</vt:lpstr>
      <vt:lpstr>Source, Message, and Media</vt:lpstr>
      <vt:lpstr>Source, Message, and Media</vt:lpstr>
      <vt:lpstr>Source, Message, and Media</vt:lpstr>
      <vt:lpstr>A Case Study: Consider Wikipedia</vt:lpstr>
      <vt:lpstr>Is Wikipedia a Toilet?</vt:lpstr>
      <vt:lpstr>Can we Trust Wikipedia?</vt:lpstr>
      <vt:lpstr>Can we Trust Wikipedia?</vt:lpstr>
      <vt:lpstr>Can we Trust Wikipedia?</vt:lpstr>
      <vt:lpstr>Can we Trust Wikipedia?</vt:lpstr>
      <vt:lpstr>Can we Trust Wikipedia?</vt:lpstr>
      <vt:lpstr>Can we Trust Wikipedia?</vt:lpstr>
      <vt:lpstr>Can we Trust Wikipedia?</vt:lpstr>
      <vt:lpstr>People Struggle to Make Credibility Judgments</vt:lpstr>
      <vt:lpstr>People Struggle to Make Credibility Judgments</vt:lpstr>
      <vt:lpstr>People Struggle to Make Credibility Judgments</vt:lpstr>
      <vt:lpstr>People Struggle to Make Credibility Judgments</vt:lpstr>
      <vt:lpstr>People Struggle to Make Credibility Judgments</vt:lpstr>
      <vt:lpstr>Tackling Fake News</vt:lpstr>
      <vt:lpstr>Combatting Fake News</vt:lpstr>
      <vt:lpstr>Combatting Fake News</vt:lpstr>
      <vt:lpstr>Combatting Fake News</vt:lpstr>
      <vt:lpstr>Combatting Fake News</vt:lpstr>
      <vt:lpstr>Lessons Learned</vt:lpstr>
      <vt:lpstr>Questions…</vt:lpstr>
    </vt:vector>
  </TitlesOfParts>
  <Company>University of Southampton</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Social Networking Systems</dc:title>
  <dc:creator>David Millard</dc:creator>
  <cp:lastModifiedBy>Microsoft Office User</cp:lastModifiedBy>
  <cp:revision>137</cp:revision>
  <dcterms:created xsi:type="dcterms:W3CDTF">2011-01-26T16:20:04Z</dcterms:created>
  <dcterms:modified xsi:type="dcterms:W3CDTF">2018-05-17T09:19:21Z</dcterms:modified>
</cp:coreProperties>
</file>