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tiff" ContentType="image/tif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charts/chart1.xml" ContentType="application/vnd.openxmlformats-officedocument.drawingml.chart+xml"/>
  <Override PartName="/ppt/charts/chart2.xml" ContentType="application/vnd.openxmlformats-officedocument.drawingml.chart+xml"/>
  <Override PartName="/ppt/charts/chart3.xml" ContentType="application/vnd.openxmlformats-officedocument.drawingml.chart+xml"/>
  <Override PartName="/ppt/charts/chart4.xml" ContentType="application/vnd.openxmlformats-officedocument.drawingml.chart+xml"/>
  <Override PartName="/ppt/charts/chart5.xml" ContentType="application/vnd.openxmlformats-officedocument.drawingml.chart+xml"/>
  <Override PartName="/ppt/charts/chart6.xml" ContentType="application/vnd.openxmlformats-officedocument.drawingml.chart+xml"/>
  <Override PartName="/ppt/charts/chart7.xml" ContentType="application/vnd.openxmlformats-officedocument.drawingml.chart+xml"/>
  <Override PartName="/ppt/charts/chart8.xml" ContentType="application/vnd.openxmlformats-officedocument.drawingml.chart+xml"/>
  <Override PartName="/ppt/charts/chart9.xml" ContentType="application/vnd.openxmlformats-officedocument.drawingml.chart+xml"/>
  <Override PartName="/ppt/charts/chart10.xml" ContentType="application/vnd.openxmlformats-officedocument.drawingml.char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4619" r:id="rId1"/>
  </p:sldMasterIdLst>
  <p:notesMasterIdLst>
    <p:notesMasterId r:id="rId50"/>
  </p:notesMasterIdLst>
  <p:sldIdLst>
    <p:sldId id="256" r:id="rId2"/>
    <p:sldId id="376" r:id="rId3"/>
    <p:sldId id="359" r:id="rId4"/>
    <p:sldId id="360" r:id="rId5"/>
    <p:sldId id="358" r:id="rId6"/>
    <p:sldId id="357" r:id="rId7"/>
    <p:sldId id="356" r:id="rId8"/>
    <p:sldId id="348" r:id="rId9"/>
    <p:sldId id="363" r:id="rId10"/>
    <p:sldId id="367" r:id="rId11"/>
    <p:sldId id="368" r:id="rId12"/>
    <p:sldId id="364" r:id="rId13"/>
    <p:sldId id="366" r:id="rId14"/>
    <p:sldId id="365" r:id="rId15"/>
    <p:sldId id="362" r:id="rId16"/>
    <p:sldId id="369" r:id="rId17"/>
    <p:sldId id="370" r:id="rId18"/>
    <p:sldId id="371" r:id="rId19"/>
    <p:sldId id="361" r:id="rId20"/>
    <p:sldId id="372" r:id="rId21"/>
    <p:sldId id="373" r:id="rId22"/>
    <p:sldId id="374" r:id="rId23"/>
    <p:sldId id="377" r:id="rId24"/>
    <p:sldId id="380" r:id="rId25"/>
    <p:sldId id="378" r:id="rId26"/>
    <p:sldId id="379" r:id="rId27"/>
    <p:sldId id="352" r:id="rId28"/>
    <p:sldId id="280" r:id="rId29"/>
    <p:sldId id="265" r:id="rId30"/>
    <p:sldId id="392" r:id="rId31"/>
    <p:sldId id="266" r:id="rId32"/>
    <p:sldId id="385" r:id="rId33"/>
    <p:sldId id="383" r:id="rId34"/>
    <p:sldId id="386" r:id="rId35"/>
    <p:sldId id="387" r:id="rId36"/>
    <p:sldId id="267" r:id="rId37"/>
    <p:sldId id="275" r:id="rId38"/>
    <p:sldId id="274" r:id="rId39"/>
    <p:sldId id="273" r:id="rId40"/>
    <p:sldId id="269" r:id="rId41"/>
    <p:sldId id="394" r:id="rId42"/>
    <p:sldId id="393" r:id="rId43"/>
    <p:sldId id="390" r:id="rId44"/>
    <p:sldId id="391" r:id="rId45"/>
    <p:sldId id="389" r:id="rId46"/>
    <p:sldId id="341" r:id="rId47"/>
    <p:sldId id="333" r:id="rId48"/>
    <p:sldId id="264" r:id="rId49"/>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00"/>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10A1B5D5-9B99-4C35-A422-299274C87663}" styleName="Medium Style 1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a:noFill/>
            </a:ln>
          </a:insideV>
        </a:tcBdr>
        <a:fill>
          <a:solidFill>
            <a:schemeClr val="lt1"/>
          </a:solidFill>
        </a:fill>
      </a:tcStyle>
    </a:wholeTbl>
    <a:band1H>
      <a:tcStyle>
        <a:tcBdr/>
        <a:fill>
          <a:solidFill>
            <a:schemeClr val="accent6">
              <a:tint val="20000"/>
            </a:schemeClr>
          </a:solidFill>
        </a:fill>
      </a:tcStyle>
    </a:band1H>
    <a:band1V>
      <a:tcStyle>
        <a:tcBdr/>
        <a:fill>
          <a:solidFill>
            <a:schemeClr val="accent6">
              <a:tint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solidFill>
            <a:schemeClr val="lt1"/>
          </a:solidFill>
        </a:fill>
      </a:tcStyle>
    </a:lastRow>
    <a:firstRow>
      <a:tcTxStyle b="on">
        <a:fontRef idx="minor">
          <a:scrgbClr r="0" g="0" b="0"/>
        </a:fontRef>
        <a:schemeClr val="lt1"/>
      </a:tcTxStyle>
      <a:tcStyle>
        <a:tcBdr/>
        <a:fill>
          <a:solidFill>
            <a:schemeClr val="accent6"/>
          </a:solidFill>
        </a:fill>
      </a:tcStyle>
    </a:firstRow>
  </a:tblStyle>
  <a:tblStyle styleId="{FABFCF23-3B69-468F-B69F-88F6DE6A72F2}" styleName="Medium Style 1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a:noFill/>
            </a:ln>
          </a:insideV>
        </a:tcBdr>
        <a:fill>
          <a:solidFill>
            <a:schemeClr val="lt1"/>
          </a:solidFill>
        </a:fill>
      </a:tcStyle>
    </a:wholeTbl>
    <a:band1H>
      <a:tcStyle>
        <a:tcBdr/>
        <a:fill>
          <a:solidFill>
            <a:schemeClr val="accent5">
              <a:tint val="20000"/>
            </a:schemeClr>
          </a:solidFill>
        </a:fill>
      </a:tcStyle>
    </a:band1H>
    <a:band1V>
      <a:tcStyle>
        <a:tcBdr/>
        <a:fill>
          <a:solidFill>
            <a:schemeClr val="accent5">
              <a:tint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solidFill>
            <a:schemeClr val="lt1"/>
          </a:solidFill>
        </a:fill>
      </a:tcStyle>
    </a:lastRow>
    <a:firstRow>
      <a:tcTxStyle b="on">
        <a:fontRef idx="minor">
          <a:scrgbClr r="0" g="0" b="0"/>
        </a:fontRef>
        <a:schemeClr val="lt1"/>
      </a:tcTxStyle>
      <a:tcStyle>
        <a:tcBdr/>
        <a:fill>
          <a:solidFill>
            <a:schemeClr val="accent5"/>
          </a:solidFill>
        </a:fill>
      </a:tcStyle>
    </a:firstRow>
  </a:tblStyle>
  <a:tblStyle styleId="{E8B1032C-EA38-4F05-BA0D-38AFFFC7BED3}" styleName="Light Style 3 - Accent 6">
    <a:wholeTbl>
      <a:tcTxStyle>
        <a:fontRef idx="minor">
          <a:scrgbClr r="0" g="0" b="0"/>
        </a:fontRef>
        <a:schemeClr val="tx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noFill/>
        </a:fill>
      </a:tcStyle>
    </a:wholeTbl>
    <a:band1H>
      <a:tcStyle>
        <a:tcBdr/>
        <a:fill>
          <a:solidFill>
            <a:schemeClr val="accent6">
              <a:alpha val="20000"/>
            </a:schemeClr>
          </a:solidFill>
        </a:fill>
      </a:tcStyle>
    </a:band1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noFill/>
        </a:fill>
      </a:tcStyle>
    </a:lastRow>
    <a:firstRow>
      <a:tcTxStyle b="on"/>
      <a:tcStyle>
        <a:tcBdr>
          <a:bottom>
            <a:ln w="25400" cmpd="sng">
              <a:solidFill>
                <a:schemeClr val="accent6"/>
              </a:solidFill>
            </a:ln>
          </a:bottom>
        </a:tcBdr>
        <a:fill>
          <a:noFill/>
        </a:fill>
      </a:tcStyle>
    </a:firstRow>
  </a:tblStyle>
  <a:tblStyle styleId="{BDBED569-4797-4DF1-A0F4-6AAB3CD982D8}" styleName="Light Style 3 - Accent 5">
    <a:wholeTbl>
      <a:tcTxStyle>
        <a:fontRef idx="minor">
          <a:scrgbClr r="0" g="0" b="0"/>
        </a:fontRef>
        <a:schemeClr val="tx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noFill/>
        </a:fill>
      </a:tcStyle>
    </a:wholeTbl>
    <a:band1H>
      <a:tcStyle>
        <a:tcBdr/>
        <a:fill>
          <a:solidFill>
            <a:schemeClr val="accent5">
              <a:alpha val="20000"/>
            </a:schemeClr>
          </a:solidFill>
        </a:fill>
      </a:tcStyle>
    </a:band1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noFill/>
        </a:fill>
      </a:tcStyle>
    </a:lastRow>
    <a:firstRow>
      <a:tcTxStyle b="on"/>
      <a:tcStyle>
        <a:tcBdr>
          <a:bottom>
            <a:ln w="25400" cmpd="sng">
              <a:solidFill>
                <a:schemeClr val="accent5"/>
              </a:solidFill>
            </a:ln>
          </a:bottom>
        </a:tcBdr>
        <a:fill>
          <a:noFill/>
        </a:fill>
      </a:tcStyle>
    </a:firstRow>
  </a:tblStyle>
  <a:tblStyle styleId="{22838BEF-8BB2-4498-84A7-C5851F593DF1}" styleName="Medium Style 4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25400" cmpd="sng">
              <a:solidFill>
                <a:schemeClr val="accent5"/>
              </a:solidFill>
            </a:ln>
          </a:top>
        </a:tcBdr>
        <a:fill>
          <a:solidFill>
            <a:schemeClr val="accent5">
              <a:tint val="20000"/>
            </a:schemeClr>
          </a:solidFill>
        </a:fill>
      </a:tcStyle>
    </a:lastRow>
    <a:firstRow>
      <a:tcTxStyle b="on"/>
      <a:tcStyle>
        <a:tcBdr/>
        <a:fill>
          <a:solidFill>
            <a:schemeClr val="accent5">
              <a:tint val="20000"/>
            </a:schemeClr>
          </a:solidFill>
        </a:fill>
      </a:tcStyle>
    </a:firstRow>
  </a:tblStyle>
  <a:tblStyle styleId="{46F890A9-2807-4EBB-B81D-B2AA78EC7F39}" styleName="Dark Style 2 - Accent 5/Accent 6">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5">
              <a:tint val="20000"/>
            </a:schemeClr>
          </a:solidFill>
        </a:fill>
      </a:tcStyle>
    </a:lastRow>
    <a:firstRow>
      <a:tcTxStyle b="on">
        <a:fontRef idx="minor">
          <a:scrgbClr r="0" g="0" b="0"/>
        </a:fontRef>
        <a:schemeClr val="lt1"/>
      </a:tcTxStyle>
      <a:tcStyle>
        <a:tcBdr/>
        <a:fill>
          <a:solidFill>
            <a:schemeClr val="accent6"/>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08FB837D-C827-4EFA-A057-4D05807E0F7C}" styleName="Themed Style 1 - Accent 6">
    <a:tblBg>
      <a:fillRef idx="2">
        <a:schemeClr val="accent6"/>
      </a:fillRef>
      <a:effectRef idx="1">
        <a:schemeClr val="accent6"/>
      </a:effectRef>
    </a:tblBg>
    <a:wholeTbl>
      <a:tcTxStyle>
        <a:fontRef idx="minor">
          <a:scrgbClr r="0" g="0" b="0"/>
        </a:fontRef>
        <a:schemeClr val="dk1"/>
      </a:tcTxStyle>
      <a:tcStyle>
        <a:tcBdr>
          <a:left>
            <a:lnRef idx="1">
              <a:schemeClr val="accent6"/>
            </a:lnRef>
          </a:left>
          <a:right>
            <a:lnRef idx="1">
              <a:schemeClr val="accent6"/>
            </a:lnRef>
          </a:right>
          <a:top>
            <a:lnRef idx="1">
              <a:schemeClr val="accent6"/>
            </a:lnRef>
          </a:top>
          <a:bottom>
            <a:lnRef idx="1">
              <a:schemeClr val="accent6"/>
            </a:lnRef>
          </a:bottom>
          <a:insideH>
            <a:lnRef idx="1">
              <a:schemeClr val="accent6"/>
            </a:lnRef>
          </a:insideH>
          <a:insideV>
            <a:lnRef idx="1">
              <a:schemeClr val="accent6"/>
            </a:lnRef>
          </a:insideV>
        </a:tcBdr>
        <a:fill>
          <a:noFill/>
        </a:fill>
      </a:tcStyle>
    </a:wholeTbl>
    <a:band1H>
      <a:tcStyle>
        <a:tcBdr/>
        <a:fill>
          <a:solidFill>
            <a:schemeClr val="accent6">
              <a:alpha val="40000"/>
            </a:schemeClr>
          </a:solidFill>
        </a:fill>
      </a:tcStyle>
    </a:band1H>
    <a:band2H>
      <a:tcStyle>
        <a:tcBdr/>
      </a:tcStyle>
    </a:band2H>
    <a:band1V>
      <a:tcStyle>
        <a:tcBdr>
          <a:top>
            <a:lnRef idx="1">
              <a:schemeClr val="accent6"/>
            </a:lnRef>
          </a:top>
          <a:bottom>
            <a:lnRef idx="1">
              <a:schemeClr val="accent6"/>
            </a:lnRef>
          </a:bottom>
        </a:tcBdr>
        <a:fill>
          <a:solidFill>
            <a:schemeClr val="accent6">
              <a:alpha val="40000"/>
            </a:schemeClr>
          </a:solidFill>
        </a:fill>
      </a:tcStyle>
    </a:band1V>
    <a:band2V>
      <a:tcStyle>
        <a:tcBdr/>
      </a:tcStyle>
    </a:band2V>
    <a:lastCol>
      <a:tcTxStyle b="on"/>
      <a:tcStyle>
        <a:tcBdr>
          <a:left>
            <a:lnRef idx="2">
              <a:schemeClr val="accent6"/>
            </a:lnRef>
          </a:left>
          <a:right>
            <a:lnRef idx="1">
              <a:schemeClr val="accent6"/>
            </a:lnRef>
          </a:right>
          <a:top>
            <a:lnRef idx="1">
              <a:schemeClr val="accent6"/>
            </a:lnRef>
          </a:top>
          <a:bottom>
            <a:lnRef idx="1">
              <a:schemeClr val="accent6"/>
            </a:lnRef>
          </a:bottom>
          <a:insideH>
            <a:lnRef idx="1">
              <a:schemeClr val="accent6"/>
            </a:lnRef>
          </a:insideH>
          <a:insideV>
            <a:ln>
              <a:noFill/>
            </a:ln>
          </a:insideV>
        </a:tcBdr>
      </a:tcStyle>
    </a:lastCol>
    <a:firstCol>
      <a:tcTxStyle b="on"/>
      <a:tcStyle>
        <a:tcBdr>
          <a:left>
            <a:lnRef idx="1">
              <a:schemeClr val="accent6"/>
            </a:lnRef>
          </a:left>
          <a:right>
            <a:lnRef idx="2">
              <a:schemeClr val="accent6"/>
            </a:lnRef>
          </a:right>
          <a:top>
            <a:lnRef idx="1">
              <a:schemeClr val="accent6"/>
            </a:lnRef>
          </a:top>
          <a:bottom>
            <a:lnRef idx="1">
              <a:schemeClr val="accent6"/>
            </a:lnRef>
          </a:bottom>
          <a:insideH>
            <a:lnRef idx="1">
              <a:schemeClr val="accent6"/>
            </a:lnRef>
          </a:insideH>
          <a:insideV>
            <a:ln>
              <a:noFill/>
            </a:ln>
          </a:insideV>
        </a:tcBdr>
      </a:tcStyle>
    </a:firstCol>
    <a:lastRow>
      <a:tcTxStyle b="on"/>
      <a:tcStyle>
        <a:tcBdr>
          <a:left>
            <a:lnRef idx="1">
              <a:schemeClr val="accent6"/>
            </a:lnRef>
          </a:left>
          <a:right>
            <a:lnRef idx="1">
              <a:schemeClr val="accent6"/>
            </a:lnRef>
          </a:right>
          <a:top>
            <a:lnRef idx="2">
              <a:schemeClr val="accent6"/>
            </a:lnRef>
          </a:top>
          <a:bottom>
            <a:lnRef idx="2">
              <a:schemeClr val="accent6"/>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6"/>
            </a:lnRef>
          </a:left>
          <a:right>
            <a:lnRef idx="1">
              <a:schemeClr val="accent6"/>
            </a:lnRef>
          </a:right>
          <a:top>
            <a:lnRef idx="1">
              <a:schemeClr val="accent6"/>
            </a:lnRef>
          </a:top>
          <a:bottom>
            <a:lnRef idx="2">
              <a:schemeClr val="lt1"/>
            </a:lnRef>
          </a:bottom>
          <a:insideH>
            <a:ln>
              <a:noFill/>
            </a:ln>
          </a:insideH>
          <a:insideV>
            <a:ln>
              <a:noFill/>
            </a:ln>
          </a:insideV>
        </a:tcBdr>
        <a:fill>
          <a:solidFill>
            <a:schemeClr val="accent6"/>
          </a:solidFill>
        </a:fill>
      </a:tcStyle>
    </a:firstRow>
  </a:tblStyle>
  <a:tblStyle styleId="{284E427A-3D55-4303-BF80-6455036E1DE7}" styleName="Themed Style 1 - Accent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0E3FDE45-AF77-4B5C-9715-49D594BDF05E}" styleName="Light Style 1 - Accent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 styleId="{C083E6E3-FA7D-4D7B-A595-EF9225AFEA82}" styleName="Light Style 1 - Accent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 styleId="{17292A2E-F333-43FB-9621-5CBBE7FDCDCB}" styleName="Light Style 2 - Accent 4">
    <a:wholeTbl>
      <a:tcTxStyle>
        <a:fontRef idx="minor">
          <a:scrgbClr r="0" g="0" b="0"/>
        </a:fontRef>
        <a:schemeClr val="tx1"/>
      </a:tcTxStyle>
      <a:tcStyle>
        <a:tcBdr>
          <a:left>
            <a:lnRef idx="1">
              <a:schemeClr val="accent4"/>
            </a:lnRef>
          </a:left>
          <a:right>
            <a:lnRef idx="1">
              <a:schemeClr val="accent4"/>
            </a:lnRef>
          </a:right>
          <a:top>
            <a:lnRef idx="1">
              <a:schemeClr val="accent4"/>
            </a:lnRef>
          </a:top>
          <a:bottom>
            <a:lnRef idx="1">
              <a:schemeClr val="accent4"/>
            </a:lnRef>
          </a:bottom>
          <a:insideH>
            <a:ln>
              <a:noFill/>
            </a:ln>
          </a:insideH>
          <a:insideV>
            <a:ln>
              <a:noFill/>
            </a:ln>
          </a:insideV>
        </a:tcBdr>
        <a:fill>
          <a:noFill/>
        </a:fill>
      </a:tcStyle>
    </a:wholeTbl>
    <a:band1H>
      <a:tcStyle>
        <a:tcBdr>
          <a:top>
            <a:lnRef idx="1">
              <a:schemeClr val="accent4"/>
            </a:lnRef>
          </a:top>
          <a:bottom>
            <a:lnRef idx="1">
              <a:schemeClr val="accent4"/>
            </a:lnRef>
          </a:bottom>
        </a:tcBdr>
      </a:tcStyle>
    </a:band1H>
    <a:band1V>
      <a:tcStyle>
        <a:tcBdr>
          <a:left>
            <a:lnRef idx="1">
              <a:schemeClr val="accent4"/>
            </a:lnRef>
          </a:left>
          <a:right>
            <a:lnRef idx="1">
              <a:schemeClr val="accent4"/>
            </a:lnRef>
          </a:right>
        </a:tcBdr>
      </a:tcStyle>
    </a:band1V>
    <a:band2V>
      <a:tcStyle>
        <a:tcBdr>
          <a:left>
            <a:lnRef idx="1">
              <a:schemeClr val="accent4"/>
            </a:lnRef>
          </a:left>
          <a:right>
            <a:lnRef idx="1">
              <a:schemeClr val="accent4"/>
            </a:lnRef>
          </a:right>
        </a:tcBdr>
      </a:tcStyle>
    </a:band2V>
    <a:lastCol>
      <a:tcTxStyle b="on"/>
      <a:tcStyle>
        <a:tcBdr/>
      </a:tcStyle>
    </a:lastCol>
    <a:firstCol>
      <a:tcTxStyle b="on"/>
      <a:tcStyle>
        <a:tcBdr/>
      </a:tcStyle>
    </a:firstCol>
    <a:lastRow>
      <a:tcTxStyle b="on"/>
      <a:tcStyle>
        <a:tcBdr>
          <a:top>
            <a:ln w="50800" cmpd="dbl">
              <a:solidFill>
                <a:schemeClr val="accent4"/>
              </a:solidFill>
            </a:ln>
          </a:top>
        </a:tcBdr>
      </a:tcStyle>
    </a:lastRow>
    <a:firstRow>
      <a:tcTxStyle b="on">
        <a:fontRef idx="minor">
          <a:scrgbClr r="0" g="0" b="0"/>
        </a:fontRef>
        <a:schemeClr val="bg1"/>
      </a:tcTxStyle>
      <a:tcStyle>
        <a:tcBdr/>
        <a:fillRef idx="1">
          <a:schemeClr val="accent4"/>
        </a:fillRef>
      </a:tcStyle>
    </a:firstRow>
  </a:tblStyle>
  <a:tblStyle styleId="{68D230F3-CF80-4859-8CE7-A43EE81993B5}" styleName="Light Style 1 - Accent 6">
    <a:wholeTbl>
      <a:tcTxStyle>
        <a:fontRef idx="minor">
          <a:scrgbClr r="0" g="0" b="0"/>
        </a:fontRef>
        <a:schemeClr val="tx1"/>
      </a:tcTxStyle>
      <a:tcStyle>
        <a:tcBdr>
          <a:left>
            <a:ln>
              <a:noFill/>
            </a:ln>
          </a:left>
          <a:right>
            <a:ln>
              <a:noFill/>
            </a:ln>
          </a:right>
          <a:top>
            <a:ln w="12700" cmpd="sng">
              <a:solidFill>
                <a:schemeClr val="accent6"/>
              </a:solidFill>
            </a:ln>
          </a:top>
          <a:bottom>
            <a:ln w="12700" cmpd="sng">
              <a:solidFill>
                <a:schemeClr val="accent6"/>
              </a:solidFill>
            </a:ln>
          </a:bottom>
          <a:insideH>
            <a:ln>
              <a:noFill/>
            </a:ln>
          </a:insideH>
          <a:insideV>
            <a:ln>
              <a:noFill/>
            </a:ln>
          </a:insideV>
        </a:tcBdr>
        <a:fill>
          <a:noFill/>
        </a:fill>
      </a:tcStyle>
    </a:wholeTbl>
    <a:band1H>
      <a:tcStyle>
        <a:tcBdr/>
        <a:fill>
          <a:solidFill>
            <a:schemeClr val="accent6">
              <a:alpha val="20000"/>
            </a:schemeClr>
          </a:solidFill>
        </a:fill>
      </a:tcStyle>
    </a:band1H>
    <a:band2H>
      <a:tcStyle>
        <a:tcBdr/>
      </a:tcStyle>
    </a:band2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12700" cmpd="sng">
              <a:solidFill>
                <a:schemeClr val="accent6"/>
              </a:solidFill>
            </a:ln>
          </a:top>
        </a:tcBdr>
        <a:fill>
          <a:noFill/>
        </a:fill>
      </a:tcStyle>
    </a:lastRow>
    <a:firstRow>
      <a:tcTxStyle b="on"/>
      <a:tcStyle>
        <a:tcBdr>
          <a:bottom>
            <a:ln w="12700" cmpd="sng">
              <a:solidFill>
                <a:schemeClr val="accent6"/>
              </a:solidFill>
            </a:ln>
          </a:bottom>
        </a:tcBdr>
        <a:fill>
          <a:no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16D9F66E-5EB9-4882-86FB-DCBF35E3C3E4}" styleName="Medium Style 4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solidFill>
            <a:schemeClr val="accent6">
              <a:tint val="20000"/>
            </a:schemeClr>
          </a:solidFill>
        </a:fill>
      </a:tcStyle>
    </a:wholeTbl>
    <a:band1H>
      <a:tcStyle>
        <a:tcBdr/>
        <a:fill>
          <a:solidFill>
            <a:schemeClr val="accent6">
              <a:tint val="40000"/>
            </a:schemeClr>
          </a:solidFill>
        </a:fill>
      </a:tcStyle>
    </a:band1H>
    <a:band1V>
      <a:tcStyle>
        <a:tcBdr/>
        <a:fill>
          <a:solidFill>
            <a:schemeClr val="accent6">
              <a:tint val="40000"/>
            </a:schemeClr>
          </a:solidFill>
        </a:fill>
      </a:tcStyle>
    </a:band1V>
    <a:lastCol>
      <a:tcTxStyle b="on"/>
      <a:tcStyle>
        <a:tcBdr/>
      </a:tcStyle>
    </a:lastCol>
    <a:firstCol>
      <a:tcTxStyle b="on"/>
      <a:tcStyle>
        <a:tcBdr/>
      </a:tcStyle>
    </a:firstCol>
    <a:lastRow>
      <a:tcTxStyle b="on"/>
      <a:tcStyle>
        <a:tcBdr>
          <a:top>
            <a:ln w="25400" cmpd="sng">
              <a:solidFill>
                <a:schemeClr val="accent6"/>
              </a:solidFill>
            </a:ln>
          </a:top>
        </a:tcBdr>
        <a:fill>
          <a:solidFill>
            <a:schemeClr val="accent6">
              <a:tint val="20000"/>
            </a:schemeClr>
          </a:solidFill>
        </a:fill>
      </a:tcStyle>
    </a:lastRow>
    <a:firstRow>
      <a:tcTxStyle b="on"/>
      <a:tcStyle>
        <a:tcBdr/>
        <a:fill>
          <a:solidFill>
            <a:schemeClr val="accent6">
              <a:tint val="20000"/>
            </a:schemeClr>
          </a:solidFill>
        </a:fill>
      </a:tcStyle>
    </a:firstRow>
  </a:tblStyle>
  <a:tblStyle styleId="{E8034E78-7F5D-4C2E-B375-FC64B27BC917}" styleName="Dark Style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left>
            <a:ln w="25400" cmpd="sng">
              <a:solidFill>
                <a:schemeClr val="lt1"/>
              </a:solidFill>
            </a:ln>
          </a:left>
        </a:tcBdr>
        <a:fill>
          <a:solidFill>
            <a:schemeClr val="dk1">
              <a:tint val="60000"/>
            </a:schemeClr>
          </a:solidFill>
        </a:fill>
      </a:tcStyle>
    </a:lastCol>
    <a:firstCol>
      <a:tcTxStyle b="on"/>
      <a:tcStyle>
        <a:tcBdr>
          <a:right>
            <a:ln w="25400" cmpd="sng">
              <a:solidFill>
                <a:schemeClr val="lt1"/>
              </a:solidFill>
            </a:ln>
          </a:right>
        </a:tcBdr>
        <a:fill>
          <a:solidFill>
            <a:schemeClr val="dk1">
              <a:tint val="60000"/>
            </a:schemeClr>
          </a:solidFill>
        </a:fill>
      </a:tcStyle>
    </a:firstCol>
    <a:lastRow>
      <a:tcTxStyle b="on"/>
      <a:tcStyle>
        <a:tcBdr>
          <a:top>
            <a:ln w="25400" cmpd="sng">
              <a:solidFill>
                <a:schemeClr val="lt1"/>
              </a:solidFill>
            </a:ln>
          </a:top>
        </a:tcBdr>
        <a:fill>
          <a:solidFill>
            <a:schemeClr val="dk1">
              <a:tint val="6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7260" autoAdjust="0"/>
    <p:restoredTop sz="86496" autoAdjust="0"/>
  </p:normalViewPr>
  <p:slideViewPr>
    <p:cSldViewPr snapToGrid="0" snapToObjects="1">
      <p:cViewPr varScale="1">
        <p:scale>
          <a:sx n="80" d="100"/>
          <a:sy n="80" d="100"/>
        </p:scale>
        <p:origin x="1344" y="184"/>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notesMaster" Target="notesMasters/notesMaster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8" Type="http://schemas.openxmlformats.org/officeDocument/2006/relationships/slide" Target="slides/slide7.xml"/><Relationship Id="rId51" Type="http://schemas.openxmlformats.org/officeDocument/2006/relationships/presProps" Target="pres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s>
</file>

<file path=ppt/charts/_rels/chart1.xml.rels><?xml version="1.0" encoding="UTF-8" standalone="yes"?>
<Relationships xmlns="http://schemas.openxmlformats.org/package/2006/relationships"><Relationship Id="rId1" Type="http://schemas.openxmlformats.org/officeDocument/2006/relationships/oleObject" Target="Macintosh%20HD:Users:dem:Documents:presentations:teaching:comp6051:2010-11:images:trust%20in%20wikipedia.xlsx" TargetMode="External"/></Relationships>
</file>

<file path=ppt/charts/_rels/chart10.xml.rels><?xml version="1.0" encoding="UTF-8" standalone="yes"?>
<Relationships xmlns="http://schemas.openxmlformats.org/package/2006/relationships"><Relationship Id="rId1" Type="http://schemas.openxmlformats.org/officeDocument/2006/relationships/oleObject" Target="Macintosh%20HD:Users:dem:Documents:presentations:teaching:comp6051:2010-11:images:trust%20in%20wikipedia.xlsx" TargetMode="External"/></Relationships>
</file>

<file path=ppt/charts/_rels/chart2.xml.rels><?xml version="1.0" encoding="UTF-8" standalone="yes"?>
<Relationships xmlns="http://schemas.openxmlformats.org/package/2006/relationships"><Relationship Id="rId1" Type="http://schemas.openxmlformats.org/officeDocument/2006/relationships/oleObject" Target="Macintosh%20HD:Users:dem:Documents:presentations:teaching:comp6051:2010-11:images:trust%20in%20wikipedia.xlsx" TargetMode="External"/></Relationships>
</file>

<file path=ppt/charts/_rels/chart3.xml.rels><?xml version="1.0" encoding="UTF-8" standalone="yes"?>
<Relationships xmlns="http://schemas.openxmlformats.org/package/2006/relationships"><Relationship Id="rId1" Type="http://schemas.openxmlformats.org/officeDocument/2006/relationships/oleObject" Target="Macintosh%20HD:Users:dem:Documents:presentations:teaching:comp6051:2010-11:images:trust%20in%20wikipedia.xlsx" TargetMode="External"/></Relationships>
</file>

<file path=ppt/charts/_rels/chart4.xml.rels><?xml version="1.0" encoding="UTF-8" standalone="yes"?>
<Relationships xmlns="http://schemas.openxmlformats.org/package/2006/relationships"><Relationship Id="rId1" Type="http://schemas.openxmlformats.org/officeDocument/2006/relationships/oleObject" Target="Macintosh%20HD:Users:dem:Documents:presentations:teaching:comp6051:2010-11:images:trust%20in%20wikipedia.xlsx" TargetMode="External"/></Relationships>
</file>

<file path=ppt/charts/_rels/chart5.xml.rels><?xml version="1.0" encoding="UTF-8" standalone="yes"?>
<Relationships xmlns="http://schemas.openxmlformats.org/package/2006/relationships"><Relationship Id="rId1" Type="http://schemas.openxmlformats.org/officeDocument/2006/relationships/oleObject" Target="Macintosh%20HD:Users:dem:Documents:presentations:teaching:comp6051:2010-11:images:trust%20in%20wikipedia.xlsx" TargetMode="External"/></Relationships>
</file>

<file path=ppt/charts/_rels/chart6.xml.rels><?xml version="1.0" encoding="UTF-8" standalone="yes"?>
<Relationships xmlns="http://schemas.openxmlformats.org/package/2006/relationships"><Relationship Id="rId1" Type="http://schemas.openxmlformats.org/officeDocument/2006/relationships/oleObject" Target="Macintosh%20HD:Users:dem:Documents:presentations:teaching:comp6051:2010-11:images:trust%20in%20wikipedia.xlsx" TargetMode="External"/></Relationships>
</file>

<file path=ppt/charts/_rels/chart7.xml.rels><?xml version="1.0" encoding="UTF-8" standalone="yes"?>
<Relationships xmlns="http://schemas.openxmlformats.org/package/2006/relationships"><Relationship Id="rId1" Type="http://schemas.openxmlformats.org/officeDocument/2006/relationships/oleObject" Target="Macintosh%20HD:Users:dem:Documents:presentations:teaching:comp6051:2010-11:images:trust%20in%20wikipedia.xlsx" TargetMode="External"/></Relationships>
</file>

<file path=ppt/charts/_rels/chart8.xml.rels><?xml version="1.0" encoding="UTF-8" standalone="yes"?>
<Relationships xmlns="http://schemas.openxmlformats.org/package/2006/relationships"><Relationship Id="rId1" Type="http://schemas.openxmlformats.org/officeDocument/2006/relationships/oleObject" Target="Macintosh%20HD:Users:dem:Documents:presentations:teaching:comp6051:2010-11:images:trust%20in%20wikipedia.xlsx" TargetMode="External"/></Relationships>
</file>

<file path=ppt/charts/_rels/chart9.xml.rels><?xml version="1.0" encoding="UTF-8" standalone="yes"?>
<Relationships xmlns="http://schemas.openxmlformats.org/package/2006/relationships"><Relationship Id="rId1" Type="http://schemas.openxmlformats.org/officeDocument/2006/relationships/oleObject" Target="Macintosh%20HD:Users:dem:Documents:presentations:teaching:comp6051:2010-11:images:trust%20in%20wikipedia.xlsx" TargetMode="Externa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18"/>
    </mc:Choice>
    <mc:Fallback>
      <c:style val="18"/>
    </mc:Fallback>
  </mc:AlternateContent>
  <c:chart>
    <c:autoTitleDeleted val="1"/>
    <c:plotArea>
      <c:layout/>
      <c:pieChart>
        <c:varyColors val="1"/>
        <c:ser>
          <c:idx val="0"/>
          <c:order val="0"/>
          <c:dLbls>
            <c:spPr>
              <a:noFill/>
              <a:ln>
                <a:noFill/>
              </a:ln>
              <a:effectLst/>
            </c:spPr>
            <c:showLegendKey val="0"/>
            <c:showVal val="1"/>
            <c:showCatName val="1"/>
            <c:showSerName val="0"/>
            <c:showPercent val="0"/>
            <c:showBubbleSize val="0"/>
            <c:showLeaderLines val="1"/>
            <c:extLst>
              <c:ext xmlns:c15="http://schemas.microsoft.com/office/drawing/2012/chart" uri="{CE6537A1-D6FC-4f65-9D91-7224C49458BB}"/>
            </c:extLst>
          </c:dLbls>
          <c:cat>
            <c:strRef>
              <c:f>Sheet1!$B$3:$B$13</c:f>
              <c:strCache>
                <c:ptCount val="11"/>
                <c:pt idx="0">
                  <c:v>Appearance</c:v>
                </c:pt>
                <c:pt idx="1">
                  <c:v>Tab. of Cont.</c:v>
                </c:pt>
                <c:pt idx="2">
                  <c:v>Introduction</c:v>
                </c:pt>
                <c:pt idx="3">
                  <c:v>History </c:v>
                </c:pt>
                <c:pt idx="4">
                  <c:v>Infoboxes</c:v>
                </c:pt>
                <c:pt idx="5">
                  <c:v>Lists</c:v>
                </c:pt>
                <c:pt idx="6">
                  <c:v>Pictures</c:v>
                </c:pt>
                <c:pt idx="7">
                  <c:v>References</c:v>
                </c:pt>
                <c:pt idx="8">
                  <c:v>Int. Links</c:v>
                </c:pt>
                <c:pt idx="9">
                  <c:v>Text</c:v>
                </c:pt>
                <c:pt idx="10">
                  <c:v>Other</c:v>
                </c:pt>
              </c:strCache>
            </c:strRef>
          </c:cat>
          <c:val>
            <c:numRef>
              <c:f>Sheet1!$C$3:$C$13</c:f>
              <c:numCache>
                <c:formatCode>0.0%</c:formatCode>
                <c:ptCount val="11"/>
                <c:pt idx="0">
                  <c:v>4.9700000000000001E-2</c:v>
                </c:pt>
                <c:pt idx="1">
                  <c:v>4.6199999999999998E-2</c:v>
                </c:pt>
                <c:pt idx="2">
                  <c:v>5.0599999999999999E-2</c:v>
                </c:pt>
                <c:pt idx="3">
                  <c:v>3.5700000000000003E-2</c:v>
                </c:pt>
                <c:pt idx="4">
                  <c:v>1.3899999999999999E-2</c:v>
                </c:pt>
                <c:pt idx="5">
                  <c:v>2.7E-2</c:v>
                </c:pt>
                <c:pt idx="6">
                  <c:v>0.1255</c:v>
                </c:pt>
                <c:pt idx="7">
                  <c:v>0.26069999999999999</c:v>
                </c:pt>
                <c:pt idx="8">
                  <c:v>5.8400000000000001E-2</c:v>
                </c:pt>
                <c:pt idx="9">
                  <c:v>0.26329999999999998</c:v>
                </c:pt>
                <c:pt idx="10">
                  <c:v>6.8900000000000003E-2</c:v>
                </c:pt>
              </c:numCache>
            </c:numRef>
          </c:val>
          <c:extLst>
            <c:ext xmlns:c16="http://schemas.microsoft.com/office/drawing/2014/chart" uri="{C3380CC4-5D6E-409C-BE32-E72D297353CC}">
              <c16:uniqueId val="{00000000-A592-C147-A01F-14F2F6A754E5}"/>
            </c:ext>
          </c:extLst>
        </c:ser>
        <c:dLbls>
          <c:showLegendKey val="0"/>
          <c:showVal val="1"/>
          <c:showCatName val="1"/>
          <c:showSerName val="0"/>
          <c:showPercent val="0"/>
          <c:showBubbleSize val="0"/>
          <c:showLeaderLines val="1"/>
        </c:dLbls>
        <c:firstSliceAng val="0"/>
      </c:pieChart>
    </c:plotArea>
    <c:plotVisOnly val="1"/>
    <c:dispBlanksAs val="gap"/>
    <c:showDLblsOverMax val="0"/>
  </c:chart>
  <c:txPr>
    <a:bodyPr/>
    <a:lstStyle/>
    <a:p>
      <a:pPr>
        <a:defRPr sz="1200"/>
      </a:pPr>
      <a:endParaRPr lang="en-US"/>
    </a:p>
  </c:txPr>
  <c:externalData r:id="rId1">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18"/>
    </mc:Choice>
    <mc:Fallback>
      <c:style val="18"/>
    </mc:Fallback>
  </mc:AlternateContent>
  <c:chart>
    <c:autoTitleDeleted val="0"/>
    <c:view3D>
      <c:rotX val="30"/>
      <c:rotY val="0"/>
      <c:rAngAx val="0"/>
    </c:view3D>
    <c:floor>
      <c:thickness val="0"/>
    </c:floor>
    <c:sideWall>
      <c:thickness val="0"/>
    </c:sideWall>
    <c:backWall>
      <c:thickness val="0"/>
    </c:backWall>
    <c:plotArea>
      <c:layout/>
      <c:pie3DChart>
        <c:varyColors val="1"/>
        <c:ser>
          <c:idx val="0"/>
          <c:order val="0"/>
          <c:dLbls>
            <c:spPr>
              <a:noFill/>
              <a:ln>
                <a:noFill/>
              </a:ln>
              <a:effectLst/>
            </c:spPr>
            <c:showLegendKey val="0"/>
            <c:showVal val="1"/>
            <c:showCatName val="1"/>
            <c:showSerName val="0"/>
            <c:showPercent val="0"/>
            <c:showBubbleSize val="0"/>
            <c:showLeaderLines val="1"/>
            <c:extLst>
              <c:ext xmlns:c15="http://schemas.microsoft.com/office/drawing/2012/chart" uri="{CE6537A1-D6FC-4f65-9D91-7224C49458BB}"/>
            </c:extLst>
          </c:dLbls>
          <c:cat>
            <c:strRef>
              <c:f>Sheet1!$B$34:$B$38</c:f>
              <c:strCache>
                <c:ptCount val="5"/>
                <c:pt idx="0">
                  <c:v>General</c:v>
                </c:pt>
                <c:pt idx="1">
                  <c:v>Relevance</c:v>
                </c:pt>
                <c:pt idx="2">
                  <c:v>Captions</c:v>
                </c:pt>
                <c:pt idx="3">
                  <c:v>Quality</c:v>
                </c:pt>
                <c:pt idx="4">
                  <c:v>Quantity</c:v>
                </c:pt>
              </c:strCache>
            </c:strRef>
          </c:cat>
          <c:val>
            <c:numRef>
              <c:f>Sheet1!$C$34:$C$38</c:f>
              <c:numCache>
                <c:formatCode>0.0%</c:formatCode>
                <c:ptCount val="5"/>
                <c:pt idx="0">
                  <c:v>0.40318725099601599</c:v>
                </c:pt>
                <c:pt idx="1">
                  <c:v>0.194422310756972</c:v>
                </c:pt>
                <c:pt idx="2">
                  <c:v>1.3545816733067701E-2</c:v>
                </c:pt>
                <c:pt idx="3">
                  <c:v>0.26374501992031901</c:v>
                </c:pt>
                <c:pt idx="4">
                  <c:v>0.12509960159362499</c:v>
                </c:pt>
              </c:numCache>
            </c:numRef>
          </c:val>
          <c:extLst>
            <c:ext xmlns:c16="http://schemas.microsoft.com/office/drawing/2014/chart" uri="{C3380CC4-5D6E-409C-BE32-E72D297353CC}">
              <c16:uniqueId val="{00000000-97E4-2A40-A44B-DD452923874F}"/>
            </c:ext>
          </c:extLst>
        </c:ser>
        <c:dLbls>
          <c:showLegendKey val="0"/>
          <c:showVal val="1"/>
          <c:showCatName val="1"/>
          <c:showSerName val="0"/>
          <c:showPercent val="0"/>
          <c:showBubbleSize val="0"/>
          <c:showLeaderLines val="1"/>
        </c:dLbls>
      </c:pie3DChart>
    </c:plotArea>
    <c:plotVisOnly val="1"/>
    <c:dispBlanksAs val="gap"/>
    <c:showDLblsOverMax val="0"/>
  </c:chart>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18"/>
    </mc:Choice>
    <mc:Fallback>
      <c:style val="18"/>
    </mc:Fallback>
  </mc:AlternateContent>
  <c:chart>
    <c:autoTitleDeleted val="1"/>
    <c:plotArea>
      <c:layout/>
      <c:pieChart>
        <c:varyColors val="1"/>
        <c:ser>
          <c:idx val="0"/>
          <c:order val="0"/>
          <c:dLbls>
            <c:spPr>
              <a:noFill/>
              <a:ln>
                <a:noFill/>
              </a:ln>
              <a:effectLst/>
            </c:spPr>
            <c:showLegendKey val="0"/>
            <c:showVal val="1"/>
            <c:showCatName val="1"/>
            <c:showSerName val="0"/>
            <c:showPercent val="0"/>
            <c:showBubbleSize val="0"/>
            <c:showLeaderLines val="1"/>
            <c:extLst>
              <c:ext xmlns:c15="http://schemas.microsoft.com/office/drawing/2012/chart" uri="{CE6537A1-D6FC-4f65-9D91-7224C49458BB}"/>
            </c:extLst>
          </c:dLbls>
          <c:cat>
            <c:strRef>
              <c:f>Sheet1!$B$3:$B$13</c:f>
              <c:strCache>
                <c:ptCount val="11"/>
                <c:pt idx="0">
                  <c:v>Appearance</c:v>
                </c:pt>
                <c:pt idx="1">
                  <c:v>Tab. of Cont.</c:v>
                </c:pt>
                <c:pt idx="2">
                  <c:v>Introduction</c:v>
                </c:pt>
                <c:pt idx="3">
                  <c:v>History </c:v>
                </c:pt>
                <c:pt idx="4">
                  <c:v>Infoboxes</c:v>
                </c:pt>
                <c:pt idx="5">
                  <c:v>Lists</c:v>
                </c:pt>
                <c:pt idx="6">
                  <c:v>Pictures</c:v>
                </c:pt>
                <c:pt idx="7">
                  <c:v>References</c:v>
                </c:pt>
                <c:pt idx="8">
                  <c:v>Int. Links</c:v>
                </c:pt>
                <c:pt idx="9">
                  <c:v>Text</c:v>
                </c:pt>
                <c:pt idx="10">
                  <c:v>Other</c:v>
                </c:pt>
              </c:strCache>
            </c:strRef>
          </c:cat>
          <c:val>
            <c:numRef>
              <c:f>Sheet1!$C$3:$C$13</c:f>
              <c:numCache>
                <c:formatCode>0.0%</c:formatCode>
                <c:ptCount val="11"/>
                <c:pt idx="0">
                  <c:v>4.9700000000000001E-2</c:v>
                </c:pt>
                <c:pt idx="1">
                  <c:v>4.6199999999999998E-2</c:v>
                </c:pt>
                <c:pt idx="2">
                  <c:v>5.0599999999999999E-2</c:v>
                </c:pt>
                <c:pt idx="3">
                  <c:v>3.5700000000000003E-2</c:v>
                </c:pt>
                <c:pt idx="4">
                  <c:v>1.3899999999999999E-2</c:v>
                </c:pt>
                <c:pt idx="5">
                  <c:v>2.7E-2</c:v>
                </c:pt>
                <c:pt idx="6">
                  <c:v>0.1255</c:v>
                </c:pt>
                <c:pt idx="7">
                  <c:v>0.26069999999999999</c:v>
                </c:pt>
                <c:pt idx="8">
                  <c:v>5.8400000000000001E-2</c:v>
                </c:pt>
                <c:pt idx="9">
                  <c:v>0.26329999999999998</c:v>
                </c:pt>
                <c:pt idx="10">
                  <c:v>6.8900000000000003E-2</c:v>
                </c:pt>
              </c:numCache>
            </c:numRef>
          </c:val>
          <c:extLst>
            <c:ext xmlns:c16="http://schemas.microsoft.com/office/drawing/2014/chart" uri="{C3380CC4-5D6E-409C-BE32-E72D297353CC}">
              <c16:uniqueId val="{00000000-2589-1443-BB86-AE7BD9FE7EE5}"/>
            </c:ext>
          </c:extLst>
        </c:ser>
        <c:dLbls>
          <c:showLegendKey val="0"/>
          <c:showVal val="1"/>
          <c:showCatName val="1"/>
          <c:showSerName val="0"/>
          <c:showPercent val="0"/>
          <c:showBubbleSize val="0"/>
          <c:showLeaderLines val="1"/>
        </c:dLbls>
        <c:firstSliceAng val="0"/>
      </c:pieChart>
    </c:plotArea>
    <c:plotVisOnly val="1"/>
    <c:dispBlanksAs val="gap"/>
    <c:showDLblsOverMax val="0"/>
  </c:chart>
  <c:txPr>
    <a:bodyPr/>
    <a:lstStyle/>
    <a:p>
      <a:pPr>
        <a:defRPr sz="1200"/>
      </a:pPr>
      <a:endParaRPr lang="en-US"/>
    </a:p>
  </c:txPr>
  <c:externalData r:id="rId1">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18"/>
    </mc:Choice>
    <mc:Fallback>
      <c:style val="18"/>
    </mc:Fallback>
  </mc:AlternateContent>
  <c:chart>
    <c:autoTitleDeleted val="1"/>
    <c:view3D>
      <c:rotX val="30"/>
      <c:rotY val="0"/>
      <c:rAngAx val="0"/>
    </c:view3D>
    <c:floor>
      <c:thickness val="0"/>
    </c:floor>
    <c:sideWall>
      <c:thickness val="0"/>
    </c:sideWall>
    <c:backWall>
      <c:thickness val="0"/>
    </c:backWall>
    <c:plotArea>
      <c:layout/>
      <c:pie3DChart>
        <c:varyColors val="1"/>
        <c:ser>
          <c:idx val="0"/>
          <c:order val="0"/>
          <c:dLbls>
            <c:spPr>
              <a:noFill/>
              <a:ln>
                <a:noFill/>
              </a:ln>
              <a:effectLst/>
            </c:spPr>
            <c:showLegendKey val="0"/>
            <c:showVal val="1"/>
            <c:showCatName val="1"/>
            <c:showSerName val="0"/>
            <c:showPercent val="0"/>
            <c:showBubbleSize val="0"/>
            <c:showLeaderLines val="1"/>
            <c:extLst>
              <c:ext xmlns:c15="http://schemas.microsoft.com/office/drawing/2012/chart" uri="{CE6537A1-D6FC-4f65-9D91-7224C49458BB}"/>
            </c:extLst>
          </c:dLbls>
          <c:cat>
            <c:strRef>
              <c:f>Sheet1!$B$17:$B$24</c:f>
              <c:strCache>
                <c:ptCount val="8"/>
                <c:pt idx="0">
                  <c:v>General</c:v>
                </c:pt>
                <c:pt idx="1">
                  <c:v>Scope</c:v>
                </c:pt>
                <c:pt idx="2">
                  <c:v>Writing Style</c:v>
                </c:pt>
                <c:pt idx="3">
                  <c:v>Neutrality</c:v>
                </c:pt>
                <c:pt idx="4">
                  <c:v>Clarity</c:v>
                </c:pt>
                <c:pt idx="5">
                  <c:v>Comprehension</c:v>
                </c:pt>
                <c:pt idx="6">
                  <c:v>Correctness</c:v>
                </c:pt>
                <c:pt idx="7">
                  <c:v>Length</c:v>
                </c:pt>
              </c:strCache>
            </c:strRef>
          </c:cat>
          <c:val>
            <c:numRef>
              <c:f>Sheet1!$C$17:$C$24</c:f>
              <c:numCache>
                <c:formatCode>0.0%</c:formatCode>
                <c:ptCount val="8"/>
                <c:pt idx="0">
                  <c:v>3.41815419673376E-3</c:v>
                </c:pt>
                <c:pt idx="1">
                  <c:v>4.9753133308013703E-2</c:v>
                </c:pt>
                <c:pt idx="2">
                  <c:v>5.6209646790733002E-2</c:v>
                </c:pt>
                <c:pt idx="3">
                  <c:v>4.63349791112799E-2</c:v>
                </c:pt>
                <c:pt idx="4">
                  <c:v>9.9506266616027295E-2</c:v>
                </c:pt>
                <c:pt idx="5">
                  <c:v>0.241549563235853</c:v>
                </c:pt>
                <c:pt idx="6">
                  <c:v>0.37751614128370697</c:v>
                </c:pt>
                <c:pt idx="7">
                  <c:v>0.12571211545765301</c:v>
                </c:pt>
              </c:numCache>
            </c:numRef>
          </c:val>
          <c:extLst>
            <c:ext xmlns:c16="http://schemas.microsoft.com/office/drawing/2014/chart" uri="{C3380CC4-5D6E-409C-BE32-E72D297353CC}">
              <c16:uniqueId val="{00000000-FF0F-1147-AD45-406C3BD12806}"/>
            </c:ext>
          </c:extLst>
        </c:ser>
        <c:dLbls>
          <c:showLegendKey val="0"/>
          <c:showVal val="1"/>
          <c:showCatName val="1"/>
          <c:showSerName val="0"/>
          <c:showPercent val="0"/>
          <c:showBubbleSize val="0"/>
          <c:showLeaderLines val="1"/>
        </c:dLbls>
      </c:pie3DChart>
    </c:plotArea>
    <c:plotVisOnly val="1"/>
    <c:dispBlanksAs val="gap"/>
    <c:showDLblsOverMax val="0"/>
  </c:chart>
  <c:externalData r:id="rId1">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18"/>
    </mc:Choice>
    <mc:Fallback>
      <c:style val="18"/>
    </mc:Fallback>
  </mc:AlternateContent>
  <c:chart>
    <c:autoTitleDeleted val="1"/>
    <c:plotArea>
      <c:layout/>
      <c:pieChart>
        <c:varyColors val="1"/>
        <c:ser>
          <c:idx val="0"/>
          <c:order val="0"/>
          <c:dLbls>
            <c:spPr>
              <a:noFill/>
              <a:ln>
                <a:noFill/>
              </a:ln>
              <a:effectLst/>
            </c:spPr>
            <c:showLegendKey val="0"/>
            <c:showVal val="1"/>
            <c:showCatName val="1"/>
            <c:showSerName val="0"/>
            <c:showPercent val="0"/>
            <c:showBubbleSize val="0"/>
            <c:showLeaderLines val="1"/>
            <c:extLst>
              <c:ext xmlns:c15="http://schemas.microsoft.com/office/drawing/2012/chart" uri="{CE6537A1-D6FC-4f65-9D91-7224C49458BB}"/>
            </c:extLst>
          </c:dLbls>
          <c:cat>
            <c:strRef>
              <c:f>Sheet1!$B$3:$B$13</c:f>
              <c:strCache>
                <c:ptCount val="11"/>
                <c:pt idx="0">
                  <c:v>Appearance</c:v>
                </c:pt>
                <c:pt idx="1">
                  <c:v>Tab. of Cont.</c:v>
                </c:pt>
                <c:pt idx="2">
                  <c:v>Introduction</c:v>
                </c:pt>
                <c:pt idx="3">
                  <c:v>History </c:v>
                </c:pt>
                <c:pt idx="4">
                  <c:v>Infoboxes</c:v>
                </c:pt>
                <c:pt idx="5">
                  <c:v>Lists</c:v>
                </c:pt>
                <c:pt idx="6">
                  <c:v>Pictures</c:v>
                </c:pt>
                <c:pt idx="7">
                  <c:v>References</c:v>
                </c:pt>
                <c:pt idx="8">
                  <c:v>Int. Links</c:v>
                </c:pt>
                <c:pt idx="9">
                  <c:v>Text</c:v>
                </c:pt>
                <c:pt idx="10">
                  <c:v>Other</c:v>
                </c:pt>
              </c:strCache>
            </c:strRef>
          </c:cat>
          <c:val>
            <c:numRef>
              <c:f>Sheet1!$C$3:$C$13</c:f>
              <c:numCache>
                <c:formatCode>0.0%</c:formatCode>
                <c:ptCount val="11"/>
                <c:pt idx="0">
                  <c:v>4.9700000000000001E-2</c:v>
                </c:pt>
                <c:pt idx="1">
                  <c:v>4.6199999999999998E-2</c:v>
                </c:pt>
                <c:pt idx="2">
                  <c:v>5.0599999999999999E-2</c:v>
                </c:pt>
                <c:pt idx="3">
                  <c:v>3.5700000000000003E-2</c:v>
                </c:pt>
                <c:pt idx="4">
                  <c:v>1.3899999999999999E-2</c:v>
                </c:pt>
                <c:pt idx="5">
                  <c:v>2.7E-2</c:v>
                </c:pt>
                <c:pt idx="6">
                  <c:v>0.1255</c:v>
                </c:pt>
                <c:pt idx="7">
                  <c:v>0.26069999999999999</c:v>
                </c:pt>
                <c:pt idx="8">
                  <c:v>5.8400000000000001E-2</c:v>
                </c:pt>
                <c:pt idx="9">
                  <c:v>0.26329999999999998</c:v>
                </c:pt>
                <c:pt idx="10">
                  <c:v>6.8900000000000003E-2</c:v>
                </c:pt>
              </c:numCache>
            </c:numRef>
          </c:val>
          <c:extLst>
            <c:ext xmlns:c16="http://schemas.microsoft.com/office/drawing/2014/chart" uri="{C3380CC4-5D6E-409C-BE32-E72D297353CC}">
              <c16:uniqueId val="{00000000-CB6C-7C47-BBB4-BDF6DA832091}"/>
            </c:ext>
          </c:extLst>
        </c:ser>
        <c:dLbls>
          <c:showLegendKey val="0"/>
          <c:showVal val="1"/>
          <c:showCatName val="1"/>
          <c:showSerName val="0"/>
          <c:showPercent val="0"/>
          <c:showBubbleSize val="0"/>
          <c:showLeaderLines val="1"/>
        </c:dLbls>
        <c:firstSliceAng val="0"/>
      </c:pieChart>
    </c:plotArea>
    <c:plotVisOnly val="1"/>
    <c:dispBlanksAs val="gap"/>
    <c:showDLblsOverMax val="0"/>
  </c:chart>
  <c:txPr>
    <a:bodyPr/>
    <a:lstStyle/>
    <a:p>
      <a:pPr>
        <a:defRPr sz="1200"/>
      </a:pPr>
      <a:endParaRPr lang="en-US"/>
    </a:p>
  </c:txPr>
  <c:externalData r:id="rId1">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18"/>
    </mc:Choice>
    <mc:Fallback>
      <c:style val="18"/>
    </mc:Fallback>
  </mc:AlternateContent>
  <c:chart>
    <c:autoTitleDeleted val="1"/>
    <c:view3D>
      <c:rotX val="30"/>
      <c:rotY val="0"/>
      <c:rAngAx val="0"/>
    </c:view3D>
    <c:floor>
      <c:thickness val="0"/>
    </c:floor>
    <c:sideWall>
      <c:thickness val="0"/>
    </c:sideWall>
    <c:backWall>
      <c:thickness val="0"/>
    </c:backWall>
    <c:plotArea>
      <c:layout/>
      <c:pie3DChart>
        <c:varyColors val="1"/>
        <c:ser>
          <c:idx val="0"/>
          <c:order val="0"/>
          <c:dLbls>
            <c:spPr>
              <a:noFill/>
              <a:ln>
                <a:noFill/>
              </a:ln>
              <a:effectLst/>
            </c:spPr>
            <c:showLegendKey val="0"/>
            <c:showVal val="1"/>
            <c:showCatName val="1"/>
            <c:showSerName val="0"/>
            <c:showPercent val="0"/>
            <c:showBubbleSize val="0"/>
            <c:showLeaderLines val="1"/>
            <c:extLst>
              <c:ext xmlns:c15="http://schemas.microsoft.com/office/drawing/2012/chart" uri="{CE6537A1-D6FC-4f65-9D91-7224C49458BB}"/>
            </c:extLst>
          </c:dLbls>
          <c:cat>
            <c:strRef>
              <c:f>Sheet1!$B$17:$B$24</c:f>
              <c:strCache>
                <c:ptCount val="8"/>
                <c:pt idx="0">
                  <c:v>General</c:v>
                </c:pt>
                <c:pt idx="1">
                  <c:v>Scope</c:v>
                </c:pt>
                <c:pt idx="2">
                  <c:v>Writing Style</c:v>
                </c:pt>
                <c:pt idx="3">
                  <c:v>Neutrality</c:v>
                </c:pt>
                <c:pt idx="4">
                  <c:v>Clarity</c:v>
                </c:pt>
                <c:pt idx="5">
                  <c:v>Comprehension</c:v>
                </c:pt>
                <c:pt idx="6">
                  <c:v>Correctness</c:v>
                </c:pt>
                <c:pt idx="7">
                  <c:v>Length</c:v>
                </c:pt>
              </c:strCache>
            </c:strRef>
          </c:cat>
          <c:val>
            <c:numRef>
              <c:f>Sheet1!$C$17:$C$24</c:f>
              <c:numCache>
                <c:formatCode>0.0%</c:formatCode>
                <c:ptCount val="8"/>
                <c:pt idx="0">
                  <c:v>3.41815419673376E-3</c:v>
                </c:pt>
                <c:pt idx="1">
                  <c:v>4.9753133308013703E-2</c:v>
                </c:pt>
                <c:pt idx="2">
                  <c:v>5.6209646790733002E-2</c:v>
                </c:pt>
                <c:pt idx="3">
                  <c:v>4.63349791112799E-2</c:v>
                </c:pt>
                <c:pt idx="4">
                  <c:v>9.9506266616027295E-2</c:v>
                </c:pt>
                <c:pt idx="5">
                  <c:v>0.241549563235853</c:v>
                </c:pt>
                <c:pt idx="6">
                  <c:v>0.37751614128370697</c:v>
                </c:pt>
                <c:pt idx="7">
                  <c:v>0.12571211545765301</c:v>
                </c:pt>
              </c:numCache>
            </c:numRef>
          </c:val>
          <c:extLst>
            <c:ext xmlns:c16="http://schemas.microsoft.com/office/drawing/2014/chart" uri="{C3380CC4-5D6E-409C-BE32-E72D297353CC}">
              <c16:uniqueId val="{00000000-C078-464A-9A30-03A2CB5B6653}"/>
            </c:ext>
          </c:extLst>
        </c:ser>
        <c:dLbls>
          <c:showLegendKey val="0"/>
          <c:showVal val="1"/>
          <c:showCatName val="1"/>
          <c:showSerName val="0"/>
          <c:showPercent val="0"/>
          <c:showBubbleSize val="0"/>
          <c:showLeaderLines val="1"/>
        </c:dLbls>
      </c:pie3DChart>
    </c:plotArea>
    <c:plotVisOnly val="1"/>
    <c:dispBlanksAs val="gap"/>
    <c:showDLblsOverMax val="0"/>
  </c:chart>
  <c:externalData r:id="rId1">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18"/>
    </mc:Choice>
    <mc:Fallback>
      <c:style val="18"/>
    </mc:Fallback>
  </mc:AlternateContent>
  <c:chart>
    <c:autoTitleDeleted val="0"/>
    <c:view3D>
      <c:rotX val="30"/>
      <c:rotY val="0"/>
      <c:rAngAx val="0"/>
    </c:view3D>
    <c:floor>
      <c:thickness val="0"/>
    </c:floor>
    <c:sideWall>
      <c:thickness val="0"/>
    </c:sideWall>
    <c:backWall>
      <c:thickness val="0"/>
    </c:backWall>
    <c:plotArea>
      <c:layout/>
      <c:pie3DChart>
        <c:varyColors val="1"/>
        <c:ser>
          <c:idx val="0"/>
          <c:order val="0"/>
          <c:dLbls>
            <c:spPr>
              <a:noFill/>
              <a:ln>
                <a:noFill/>
              </a:ln>
              <a:effectLst/>
            </c:spPr>
            <c:showLegendKey val="0"/>
            <c:showVal val="1"/>
            <c:showCatName val="1"/>
            <c:showSerName val="0"/>
            <c:showPercent val="0"/>
            <c:showBubbleSize val="0"/>
            <c:showLeaderLines val="1"/>
            <c:extLst>
              <c:ext xmlns:c15="http://schemas.microsoft.com/office/drawing/2012/chart" uri="{CE6537A1-D6FC-4f65-9D91-7224C49458BB}"/>
            </c:extLst>
          </c:dLbls>
          <c:cat>
            <c:strRef>
              <c:f>Sheet1!$B$27:$B$30</c:f>
              <c:strCache>
                <c:ptCount val="4"/>
                <c:pt idx="0">
                  <c:v>General </c:v>
                </c:pt>
                <c:pt idx="1">
                  <c:v>Relevance</c:v>
                </c:pt>
                <c:pt idx="2">
                  <c:v>Quality</c:v>
                </c:pt>
                <c:pt idx="3">
                  <c:v>Quantity</c:v>
                </c:pt>
              </c:strCache>
            </c:strRef>
          </c:cat>
          <c:val>
            <c:numRef>
              <c:f>Sheet1!$C$27:$C$30</c:f>
              <c:numCache>
                <c:formatCode>0.0%</c:formatCode>
                <c:ptCount val="4"/>
                <c:pt idx="0">
                  <c:v>0.34445723053318</c:v>
                </c:pt>
                <c:pt idx="1">
                  <c:v>4.0276179516685801E-2</c:v>
                </c:pt>
                <c:pt idx="2">
                  <c:v>0.24741081703107001</c:v>
                </c:pt>
                <c:pt idx="3">
                  <c:v>0.36785577291906402</c:v>
                </c:pt>
              </c:numCache>
            </c:numRef>
          </c:val>
          <c:extLst>
            <c:ext xmlns:c16="http://schemas.microsoft.com/office/drawing/2014/chart" uri="{C3380CC4-5D6E-409C-BE32-E72D297353CC}">
              <c16:uniqueId val="{00000000-8EA6-C146-8F0E-E17741F2104F}"/>
            </c:ext>
          </c:extLst>
        </c:ser>
        <c:dLbls>
          <c:showLegendKey val="0"/>
          <c:showVal val="1"/>
          <c:showCatName val="1"/>
          <c:showSerName val="0"/>
          <c:showPercent val="0"/>
          <c:showBubbleSize val="0"/>
          <c:showLeaderLines val="1"/>
        </c:dLbls>
      </c:pie3DChart>
    </c:plotArea>
    <c:plotVisOnly val="1"/>
    <c:dispBlanksAs val="gap"/>
    <c:showDLblsOverMax val="0"/>
  </c:chart>
  <c:externalData r:id="rId1">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18"/>
    </mc:Choice>
    <mc:Fallback>
      <c:style val="18"/>
    </mc:Fallback>
  </mc:AlternateContent>
  <c:chart>
    <c:autoTitleDeleted val="1"/>
    <c:plotArea>
      <c:layout/>
      <c:pieChart>
        <c:varyColors val="1"/>
        <c:ser>
          <c:idx val="0"/>
          <c:order val="0"/>
          <c:dLbls>
            <c:spPr>
              <a:noFill/>
              <a:ln>
                <a:noFill/>
              </a:ln>
              <a:effectLst/>
            </c:spPr>
            <c:showLegendKey val="0"/>
            <c:showVal val="1"/>
            <c:showCatName val="1"/>
            <c:showSerName val="0"/>
            <c:showPercent val="0"/>
            <c:showBubbleSize val="0"/>
            <c:showLeaderLines val="1"/>
            <c:extLst>
              <c:ext xmlns:c15="http://schemas.microsoft.com/office/drawing/2012/chart" uri="{CE6537A1-D6FC-4f65-9D91-7224C49458BB}"/>
            </c:extLst>
          </c:dLbls>
          <c:cat>
            <c:strRef>
              <c:f>Sheet1!$B$3:$B$13</c:f>
              <c:strCache>
                <c:ptCount val="11"/>
                <c:pt idx="0">
                  <c:v>Appearance</c:v>
                </c:pt>
                <c:pt idx="1">
                  <c:v>Tab. of Cont.</c:v>
                </c:pt>
                <c:pt idx="2">
                  <c:v>Introduction</c:v>
                </c:pt>
                <c:pt idx="3">
                  <c:v>History </c:v>
                </c:pt>
                <c:pt idx="4">
                  <c:v>Infoboxes</c:v>
                </c:pt>
                <c:pt idx="5">
                  <c:v>Lists</c:v>
                </c:pt>
                <c:pt idx="6">
                  <c:v>Pictures</c:v>
                </c:pt>
                <c:pt idx="7">
                  <c:v>References</c:v>
                </c:pt>
                <c:pt idx="8">
                  <c:v>Int. Links</c:v>
                </c:pt>
                <c:pt idx="9">
                  <c:v>Text</c:v>
                </c:pt>
                <c:pt idx="10">
                  <c:v>Other</c:v>
                </c:pt>
              </c:strCache>
            </c:strRef>
          </c:cat>
          <c:val>
            <c:numRef>
              <c:f>Sheet1!$C$3:$C$13</c:f>
              <c:numCache>
                <c:formatCode>0.0%</c:formatCode>
                <c:ptCount val="11"/>
                <c:pt idx="0">
                  <c:v>4.9700000000000001E-2</c:v>
                </c:pt>
                <c:pt idx="1">
                  <c:v>4.6199999999999998E-2</c:v>
                </c:pt>
                <c:pt idx="2">
                  <c:v>5.0599999999999999E-2</c:v>
                </c:pt>
                <c:pt idx="3">
                  <c:v>3.5700000000000003E-2</c:v>
                </c:pt>
                <c:pt idx="4">
                  <c:v>1.3899999999999999E-2</c:v>
                </c:pt>
                <c:pt idx="5">
                  <c:v>2.7E-2</c:v>
                </c:pt>
                <c:pt idx="6">
                  <c:v>0.1255</c:v>
                </c:pt>
                <c:pt idx="7">
                  <c:v>0.26069999999999999</c:v>
                </c:pt>
                <c:pt idx="8">
                  <c:v>5.8400000000000001E-2</c:v>
                </c:pt>
                <c:pt idx="9">
                  <c:v>0.26329999999999998</c:v>
                </c:pt>
                <c:pt idx="10">
                  <c:v>6.8900000000000003E-2</c:v>
                </c:pt>
              </c:numCache>
            </c:numRef>
          </c:val>
          <c:extLst>
            <c:ext xmlns:c16="http://schemas.microsoft.com/office/drawing/2014/chart" uri="{C3380CC4-5D6E-409C-BE32-E72D297353CC}">
              <c16:uniqueId val="{00000000-1B74-8D49-A82B-2B526F96E980}"/>
            </c:ext>
          </c:extLst>
        </c:ser>
        <c:dLbls>
          <c:showLegendKey val="0"/>
          <c:showVal val="1"/>
          <c:showCatName val="1"/>
          <c:showSerName val="0"/>
          <c:showPercent val="0"/>
          <c:showBubbleSize val="0"/>
          <c:showLeaderLines val="1"/>
        </c:dLbls>
        <c:firstSliceAng val="0"/>
      </c:pieChart>
    </c:plotArea>
    <c:plotVisOnly val="1"/>
    <c:dispBlanksAs val="gap"/>
    <c:showDLblsOverMax val="0"/>
  </c:chart>
  <c:txPr>
    <a:bodyPr/>
    <a:lstStyle/>
    <a:p>
      <a:pPr>
        <a:defRPr sz="1200"/>
      </a:pPr>
      <a:endParaRPr lang="en-US"/>
    </a:p>
  </c:txPr>
  <c:externalData r:id="rId1">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18"/>
    </mc:Choice>
    <mc:Fallback>
      <c:style val="18"/>
    </mc:Fallback>
  </mc:AlternateContent>
  <c:chart>
    <c:autoTitleDeleted val="1"/>
    <c:view3D>
      <c:rotX val="30"/>
      <c:rotY val="0"/>
      <c:rAngAx val="0"/>
    </c:view3D>
    <c:floor>
      <c:thickness val="0"/>
    </c:floor>
    <c:sideWall>
      <c:thickness val="0"/>
    </c:sideWall>
    <c:backWall>
      <c:thickness val="0"/>
    </c:backWall>
    <c:plotArea>
      <c:layout/>
      <c:pie3DChart>
        <c:varyColors val="1"/>
        <c:ser>
          <c:idx val="0"/>
          <c:order val="0"/>
          <c:dLbls>
            <c:spPr>
              <a:noFill/>
              <a:ln>
                <a:noFill/>
              </a:ln>
              <a:effectLst/>
            </c:spPr>
            <c:showLegendKey val="0"/>
            <c:showVal val="1"/>
            <c:showCatName val="1"/>
            <c:showSerName val="0"/>
            <c:showPercent val="0"/>
            <c:showBubbleSize val="0"/>
            <c:showLeaderLines val="1"/>
            <c:extLst>
              <c:ext xmlns:c15="http://schemas.microsoft.com/office/drawing/2012/chart" uri="{CE6537A1-D6FC-4f65-9D91-7224C49458BB}"/>
            </c:extLst>
          </c:dLbls>
          <c:cat>
            <c:strRef>
              <c:f>Sheet1!$B$17:$B$24</c:f>
              <c:strCache>
                <c:ptCount val="8"/>
                <c:pt idx="0">
                  <c:v>General</c:v>
                </c:pt>
                <c:pt idx="1">
                  <c:v>Scope</c:v>
                </c:pt>
                <c:pt idx="2">
                  <c:v>Writing Style</c:v>
                </c:pt>
                <c:pt idx="3">
                  <c:v>Neutrality</c:v>
                </c:pt>
                <c:pt idx="4">
                  <c:v>Clarity</c:v>
                </c:pt>
                <c:pt idx="5">
                  <c:v>Comprehension</c:v>
                </c:pt>
                <c:pt idx="6">
                  <c:v>Correctness</c:v>
                </c:pt>
                <c:pt idx="7">
                  <c:v>Length</c:v>
                </c:pt>
              </c:strCache>
            </c:strRef>
          </c:cat>
          <c:val>
            <c:numRef>
              <c:f>Sheet1!$C$17:$C$24</c:f>
              <c:numCache>
                <c:formatCode>0.0%</c:formatCode>
                <c:ptCount val="8"/>
                <c:pt idx="0">
                  <c:v>3.41815419673376E-3</c:v>
                </c:pt>
                <c:pt idx="1">
                  <c:v>4.9753133308013703E-2</c:v>
                </c:pt>
                <c:pt idx="2">
                  <c:v>5.6209646790733002E-2</c:v>
                </c:pt>
                <c:pt idx="3">
                  <c:v>4.63349791112799E-2</c:v>
                </c:pt>
                <c:pt idx="4">
                  <c:v>9.9506266616027295E-2</c:v>
                </c:pt>
                <c:pt idx="5">
                  <c:v>0.241549563235853</c:v>
                </c:pt>
                <c:pt idx="6">
                  <c:v>0.37751614128370697</c:v>
                </c:pt>
                <c:pt idx="7">
                  <c:v>0.12571211545765301</c:v>
                </c:pt>
              </c:numCache>
            </c:numRef>
          </c:val>
          <c:extLst>
            <c:ext xmlns:c16="http://schemas.microsoft.com/office/drawing/2014/chart" uri="{C3380CC4-5D6E-409C-BE32-E72D297353CC}">
              <c16:uniqueId val="{00000000-B87E-3744-BF33-FCD5728240CF}"/>
            </c:ext>
          </c:extLst>
        </c:ser>
        <c:dLbls>
          <c:showLegendKey val="0"/>
          <c:showVal val="1"/>
          <c:showCatName val="1"/>
          <c:showSerName val="0"/>
          <c:showPercent val="0"/>
          <c:showBubbleSize val="0"/>
          <c:showLeaderLines val="1"/>
        </c:dLbls>
      </c:pie3DChart>
    </c:plotArea>
    <c:plotVisOnly val="1"/>
    <c:dispBlanksAs val="gap"/>
    <c:showDLblsOverMax val="0"/>
  </c:chart>
  <c:externalData r:id="rId1">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18"/>
    </mc:Choice>
    <mc:Fallback>
      <c:style val="18"/>
    </mc:Fallback>
  </mc:AlternateContent>
  <c:chart>
    <c:autoTitleDeleted val="0"/>
    <c:view3D>
      <c:rotX val="30"/>
      <c:rotY val="0"/>
      <c:rAngAx val="0"/>
    </c:view3D>
    <c:floor>
      <c:thickness val="0"/>
    </c:floor>
    <c:sideWall>
      <c:thickness val="0"/>
    </c:sideWall>
    <c:backWall>
      <c:thickness val="0"/>
    </c:backWall>
    <c:plotArea>
      <c:layout/>
      <c:pie3DChart>
        <c:varyColors val="1"/>
        <c:ser>
          <c:idx val="0"/>
          <c:order val="0"/>
          <c:dLbls>
            <c:spPr>
              <a:noFill/>
              <a:ln>
                <a:noFill/>
              </a:ln>
              <a:effectLst/>
            </c:spPr>
            <c:showLegendKey val="0"/>
            <c:showVal val="1"/>
            <c:showCatName val="1"/>
            <c:showSerName val="0"/>
            <c:showPercent val="0"/>
            <c:showBubbleSize val="0"/>
            <c:showLeaderLines val="1"/>
            <c:extLst>
              <c:ext xmlns:c15="http://schemas.microsoft.com/office/drawing/2012/chart" uri="{CE6537A1-D6FC-4f65-9D91-7224C49458BB}"/>
            </c:extLst>
          </c:dLbls>
          <c:cat>
            <c:strRef>
              <c:f>Sheet1!$B$27:$B$30</c:f>
              <c:strCache>
                <c:ptCount val="4"/>
                <c:pt idx="0">
                  <c:v>General </c:v>
                </c:pt>
                <c:pt idx="1">
                  <c:v>Relevance</c:v>
                </c:pt>
                <c:pt idx="2">
                  <c:v>Quality</c:v>
                </c:pt>
                <c:pt idx="3">
                  <c:v>Quantity</c:v>
                </c:pt>
              </c:strCache>
            </c:strRef>
          </c:cat>
          <c:val>
            <c:numRef>
              <c:f>Sheet1!$C$27:$C$30</c:f>
              <c:numCache>
                <c:formatCode>0.0%</c:formatCode>
                <c:ptCount val="4"/>
                <c:pt idx="0">
                  <c:v>0.34445723053318</c:v>
                </c:pt>
                <c:pt idx="1">
                  <c:v>4.0276179516685801E-2</c:v>
                </c:pt>
                <c:pt idx="2">
                  <c:v>0.24741081703107001</c:v>
                </c:pt>
                <c:pt idx="3">
                  <c:v>0.36785577291906402</c:v>
                </c:pt>
              </c:numCache>
            </c:numRef>
          </c:val>
          <c:extLst>
            <c:ext xmlns:c16="http://schemas.microsoft.com/office/drawing/2014/chart" uri="{C3380CC4-5D6E-409C-BE32-E72D297353CC}">
              <c16:uniqueId val="{00000000-7D32-AD48-9AAE-68495E884689}"/>
            </c:ext>
          </c:extLst>
        </c:ser>
        <c:dLbls>
          <c:showLegendKey val="0"/>
          <c:showVal val="1"/>
          <c:showCatName val="1"/>
          <c:showSerName val="0"/>
          <c:showPercent val="0"/>
          <c:showBubbleSize val="0"/>
          <c:showLeaderLines val="1"/>
        </c:dLbls>
      </c:pie3DChart>
    </c:plotArea>
    <c:plotVisOnly val="1"/>
    <c:dispBlanksAs val="gap"/>
    <c:showDLblsOverMax val="0"/>
  </c:chart>
  <c:externalData r:id="rId1">
    <c:autoUpdate val="0"/>
  </c:externalData>
</c:chartSpac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94B022CE-76FD-A047-BD1B-2CDDE0AA7410}" type="datetimeFigureOut">
              <a:rPr lang="en-US" smtClean="0"/>
              <a:t>5/17/18</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C05DA9E8-AF93-1F4E-825F-AE963350FC63}" type="slidenum">
              <a:rPr lang="en-US" smtClean="0"/>
              <a:t>‹#›</a:t>
            </a:fld>
            <a:endParaRPr lang="en-US"/>
          </a:p>
        </p:txBody>
      </p:sp>
    </p:spTree>
    <p:extLst>
      <p:ext uri="{BB962C8B-B14F-4D97-AF65-F5344CB8AC3E}">
        <p14:creationId xmlns:p14="http://schemas.microsoft.com/office/powerpoint/2010/main" val="3312247280"/>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2011 book</a:t>
            </a:r>
          </a:p>
        </p:txBody>
      </p:sp>
      <p:sp>
        <p:nvSpPr>
          <p:cNvPr id="4" name="Slide Number Placeholder 3"/>
          <p:cNvSpPr>
            <a:spLocks noGrp="1"/>
          </p:cNvSpPr>
          <p:nvPr>
            <p:ph type="sldNum" sz="quarter" idx="10"/>
          </p:nvPr>
        </p:nvSpPr>
        <p:spPr/>
        <p:txBody>
          <a:bodyPr/>
          <a:lstStyle/>
          <a:p>
            <a:fld id="{C05DA9E8-AF93-1F4E-825F-AE963350FC63}" type="slidenum">
              <a:rPr lang="en-US" smtClean="0"/>
              <a:t>8</a:t>
            </a:fld>
            <a:endParaRPr lang="en-US"/>
          </a:p>
        </p:txBody>
      </p:sp>
    </p:spTree>
    <p:extLst>
      <p:ext uri="{BB962C8B-B14F-4D97-AF65-F5344CB8AC3E}">
        <p14:creationId xmlns:p14="http://schemas.microsoft.com/office/powerpoint/2010/main" val="147474157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dirty="0"/>
              <a:t>https://</a:t>
            </a:r>
            <a:r>
              <a:rPr lang="en-US" dirty="0" err="1"/>
              <a:t>www.tandfonline.com</a:t>
            </a:r>
            <a:r>
              <a:rPr lang="en-US" dirty="0"/>
              <a:t>/</a:t>
            </a:r>
            <a:r>
              <a:rPr lang="en-US" dirty="0" err="1"/>
              <a:t>doi</a:t>
            </a:r>
            <a:r>
              <a:rPr lang="en-US" dirty="0"/>
              <a:t>/abs/10.1080/1369118X.2018.1428656</a:t>
            </a:r>
          </a:p>
          <a:p>
            <a:endParaRPr lang="en-US" dirty="0"/>
          </a:p>
        </p:txBody>
      </p:sp>
      <p:sp>
        <p:nvSpPr>
          <p:cNvPr id="4" name="Slide Number Placeholder 3"/>
          <p:cNvSpPr>
            <a:spLocks noGrp="1"/>
          </p:cNvSpPr>
          <p:nvPr>
            <p:ph type="sldNum" sz="quarter" idx="10"/>
          </p:nvPr>
        </p:nvSpPr>
        <p:spPr/>
        <p:txBody>
          <a:bodyPr/>
          <a:lstStyle/>
          <a:p>
            <a:fld id="{C05DA9E8-AF93-1F4E-825F-AE963350FC63}" type="slidenum">
              <a:rPr lang="en-US" smtClean="0"/>
              <a:t>17</a:t>
            </a:fld>
            <a:endParaRPr lang="en-US"/>
          </a:p>
        </p:txBody>
      </p:sp>
    </p:spTree>
    <p:extLst>
      <p:ext uri="{BB962C8B-B14F-4D97-AF65-F5344CB8AC3E}">
        <p14:creationId xmlns:p14="http://schemas.microsoft.com/office/powerpoint/2010/main" val="125386887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dirty="0"/>
              <a:t>In other words, looking at social media alone does not tell the whole story</a:t>
            </a:r>
          </a:p>
          <a:p>
            <a:pPr marL="0" marR="0" lvl="0" indent="0" algn="l" defTabSz="4572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457200" rtl="0" eaLnBrk="1" fontAlgn="auto" latinLnBrk="0" hangingPunct="1">
              <a:lnSpc>
                <a:spcPct val="100000"/>
              </a:lnSpc>
              <a:spcBef>
                <a:spcPts val="0"/>
              </a:spcBef>
              <a:spcAft>
                <a:spcPts val="0"/>
              </a:spcAft>
              <a:buClrTx/>
              <a:buSzTx/>
              <a:buFontTx/>
              <a:buNone/>
              <a:tabLst/>
              <a:defRPr/>
            </a:pPr>
            <a:r>
              <a:rPr lang="en-US" dirty="0"/>
              <a:t>https://</a:t>
            </a:r>
            <a:r>
              <a:rPr lang="en-US" dirty="0" err="1"/>
              <a:t>www.tandfonline.com</a:t>
            </a:r>
            <a:r>
              <a:rPr lang="en-US" dirty="0"/>
              <a:t>/</a:t>
            </a:r>
            <a:r>
              <a:rPr lang="en-US" dirty="0" err="1"/>
              <a:t>doi</a:t>
            </a:r>
            <a:r>
              <a:rPr lang="en-US" dirty="0"/>
              <a:t>/abs/10.1080/1369118X.2018.1428656</a:t>
            </a:r>
          </a:p>
          <a:p>
            <a:endParaRPr lang="en-US" dirty="0"/>
          </a:p>
          <a:p>
            <a:pPr marL="0" marR="0" lvl="0" indent="0" algn="l" defTabSz="4572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All dependent variables are coded so that lower values mean the respondent is more likely to be in an echo chamber. This coding implies that, in the regressions, negative </a:t>
            </a:r>
            <a:r>
              <a:rPr lang="en-GB" sz="1200" kern="1200" dirty="0" err="1">
                <a:solidFill>
                  <a:schemeClr val="tx1"/>
                </a:solidFill>
                <a:effectLst/>
                <a:latin typeface="+mn-lt"/>
                <a:ea typeface="+mn-ea"/>
                <a:cs typeface="+mn-cs"/>
              </a:rPr>
              <a:t>coef</a:t>
            </a:r>
            <a:r>
              <a:rPr lang="en-GB" sz="1200" kern="1200" dirty="0">
                <a:solidFill>
                  <a:schemeClr val="tx1"/>
                </a:solidFill>
                <a:effectLst/>
                <a:latin typeface="+mn-lt"/>
                <a:ea typeface="+mn-ea"/>
                <a:cs typeface="+mn-cs"/>
              </a:rPr>
              <a:t>- </a:t>
            </a:r>
            <a:r>
              <a:rPr lang="en-GB" sz="1200" kern="1200" dirty="0" err="1">
                <a:solidFill>
                  <a:schemeClr val="tx1"/>
                </a:solidFill>
                <a:effectLst/>
                <a:latin typeface="+mn-lt"/>
                <a:ea typeface="+mn-ea"/>
                <a:cs typeface="+mn-cs"/>
              </a:rPr>
              <a:t>ficients</a:t>
            </a:r>
            <a:r>
              <a:rPr lang="en-GB" sz="1200" kern="1200" dirty="0">
                <a:solidFill>
                  <a:schemeClr val="tx1"/>
                </a:solidFill>
                <a:effectLst/>
                <a:latin typeface="+mn-lt"/>
                <a:ea typeface="+mn-ea"/>
                <a:cs typeface="+mn-cs"/>
              </a:rPr>
              <a:t> of the independent variables mean a respondent is more likely to be in an echo chamber; positive coefficients mean they are less likely. </a:t>
            </a:r>
            <a:endParaRPr lang="en-GB" dirty="0"/>
          </a:p>
          <a:p>
            <a:endParaRPr lang="en-US" dirty="0"/>
          </a:p>
        </p:txBody>
      </p:sp>
      <p:sp>
        <p:nvSpPr>
          <p:cNvPr id="4" name="Slide Number Placeholder 3"/>
          <p:cNvSpPr>
            <a:spLocks noGrp="1"/>
          </p:cNvSpPr>
          <p:nvPr>
            <p:ph type="sldNum" sz="quarter" idx="10"/>
          </p:nvPr>
        </p:nvSpPr>
        <p:spPr/>
        <p:txBody>
          <a:bodyPr/>
          <a:lstStyle/>
          <a:p>
            <a:fld id="{C05DA9E8-AF93-1F4E-825F-AE963350FC63}" type="slidenum">
              <a:rPr lang="en-US" smtClean="0"/>
              <a:t>18</a:t>
            </a:fld>
            <a:endParaRPr lang="en-US"/>
          </a:p>
        </p:txBody>
      </p:sp>
    </p:spTree>
    <p:extLst>
      <p:ext uri="{BB962C8B-B14F-4D97-AF65-F5344CB8AC3E}">
        <p14:creationId xmlns:p14="http://schemas.microsoft.com/office/powerpoint/2010/main" val="19767821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dirty="0"/>
              <a:t>https://</a:t>
            </a:r>
            <a:r>
              <a:rPr lang="en-US" dirty="0" err="1"/>
              <a:t>osf.io</a:t>
            </a:r>
            <a:r>
              <a:rPr lang="en-US" dirty="0"/>
              <a:t>/preprints/</a:t>
            </a:r>
            <a:r>
              <a:rPr lang="en-US" dirty="0" err="1"/>
              <a:t>socarxiv</a:t>
            </a:r>
            <a:r>
              <a:rPr lang="en-US" dirty="0"/>
              <a:t>/4ygux/</a:t>
            </a:r>
          </a:p>
          <a:p>
            <a:endParaRPr lang="en-US" dirty="0"/>
          </a:p>
          <a:p>
            <a:pPr marL="0" marR="0" lvl="0" indent="0" algn="l" defTabSz="4572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Create bots that tweet a random sample of tweets from the 1-3 liberal and 5-8 conservative quantiles of the distribution</a:t>
            </a:r>
            <a:endParaRPr lang="en-GB" dirty="0"/>
          </a:p>
          <a:p>
            <a:endParaRPr lang="en-US" dirty="0"/>
          </a:p>
        </p:txBody>
      </p:sp>
      <p:sp>
        <p:nvSpPr>
          <p:cNvPr id="4" name="Slide Number Placeholder 3"/>
          <p:cNvSpPr>
            <a:spLocks noGrp="1"/>
          </p:cNvSpPr>
          <p:nvPr>
            <p:ph type="sldNum" sz="quarter" idx="10"/>
          </p:nvPr>
        </p:nvSpPr>
        <p:spPr/>
        <p:txBody>
          <a:bodyPr/>
          <a:lstStyle/>
          <a:p>
            <a:fld id="{C05DA9E8-AF93-1F4E-825F-AE963350FC63}" type="slidenum">
              <a:rPr lang="en-US" smtClean="0"/>
              <a:t>19</a:t>
            </a:fld>
            <a:endParaRPr lang="en-US"/>
          </a:p>
        </p:txBody>
      </p:sp>
    </p:spTree>
    <p:extLst>
      <p:ext uri="{BB962C8B-B14F-4D97-AF65-F5344CB8AC3E}">
        <p14:creationId xmlns:p14="http://schemas.microsoft.com/office/powerpoint/2010/main" val="234904059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dirty="0"/>
              <a:t>https://</a:t>
            </a:r>
            <a:r>
              <a:rPr lang="en-US" dirty="0" err="1"/>
              <a:t>osf.io</a:t>
            </a:r>
            <a:r>
              <a:rPr lang="en-US" dirty="0"/>
              <a:t>/preprints/</a:t>
            </a:r>
            <a:r>
              <a:rPr lang="en-US" dirty="0" err="1"/>
              <a:t>socarxiv</a:t>
            </a:r>
            <a:r>
              <a:rPr lang="en-US" dirty="0"/>
              <a:t>/4ygux/</a:t>
            </a:r>
          </a:p>
          <a:p>
            <a:endParaRPr lang="en-US" dirty="0"/>
          </a:p>
          <a:p>
            <a:pPr marL="0" marR="0" lvl="0" indent="0" algn="l" defTabSz="4572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Intent-to-Treat (ITT) </a:t>
            </a:r>
            <a:r>
              <a:rPr lang="en-GB" sz="1200" kern="1200" dirty="0" err="1">
                <a:solidFill>
                  <a:schemeClr val="tx1"/>
                </a:solidFill>
                <a:effectLst/>
                <a:latin typeface="+mn-lt"/>
                <a:ea typeface="+mn-ea"/>
                <a:cs typeface="+mn-cs"/>
              </a:rPr>
              <a:t>ef</a:t>
            </a:r>
            <a:r>
              <a:rPr lang="en-GB" sz="1200" kern="1200" dirty="0">
                <a:solidFill>
                  <a:schemeClr val="tx1"/>
                </a:solidFill>
                <a:effectLst/>
                <a:latin typeface="+mn-lt"/>
                <a:ea typeface="+mn-ea"/>
                <a:cs typeface="+mn-cs"/>
              </a:rPr>
              <a:t>- </a:t>
            </a:r>
            <a:r>
              <a:rPr lang="en-GB" sz="1200" kern="1200" dirty="0" err="1">
                <a:solidFill>
                  <a:schemeClr val="tx1"/>
                </a:solidFill>
                <a:effectLst/>
                <a:latin typeface="+mn-lt"/>
                <a:ea typeface="+mn-ea"/>
                <a:cs typeface="+mn-cs"/>
              </a:rPr>
              <a:t>fect</a:t>
            </a:r>
            <a:r>
              <a:rPr lang="en-GB" sz="1200" kern="1200" dirty="0">
                <a:solidFill>
                  <a:schemeClr val="tx1"/>
                </a:solidFill>
                <a:effectLst/>
                <a:latin typeface="+mn-lt"/>
                <a:ea typeface="+mn-ea"/>
                <a:cs typeface="+mn-cs"/>
              </a:rPr>
              <a:t> </a:t>
            </a:r>
            <a:endParaRPr lang="en-GB" dirty="0"/>
          </a:p>
          <a:p>
            <a:pPr marL="0" marR="0" lvl="0" indent="0" algn="l" defTabSz="4572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Complier Average Causal Effect (CACE) </a:t>
            </a:r>
            <a:endParaRPr lang="en-GB" dirty="0"/>
          </a:p>
          <a:p>
            <a:endParaRPr lang="en-US" dirty="0"/>
          </a:p>
        </p:txBody>
      </p:sp>
      <p:sp>
        <p:nvSpPr>
          <p:cNvPr id="4" name="Slide Number Placeholder 3"/>
          <p:cNvSpPr>
            <a:spLocks noGrp="1"/>
          </p:cNvSpPr>
          <p:nvPr>
            <p:ph type="sldNum" sz="quarter" idx="10"/>
          </p:nvPr>
        </p:nvSpPr>
        <p:spPr/>
        <p:txBody>
          <a:bodyPr/>
          <a:lstStyle/>
          <a:p>
            <a:fld id="{C05DA9E8-AF93-1F4E-825F-AE963350FC63}" type="slidenum">
              <a:rPr lang="en-US" smtClean="0"/>
              <a:t>20</a:t>
            </a:fld>
            <a:endParaRPr lang="en-US"/>
          </a:p>
        </p:txBody>
      </p:sp>
    </p:spTree>
    <p:extLst>
      <p:ext uri="{BB962C8B-B14F-4D97-AF65-F5344CB8AC3E}">
        <p14:creationId xmlns:p14="http://schemas.microsoft.com/office/powerpoint/2010/main" val="89186487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dirty="0"/>
              <a:t>https://</a:t>
            </a:r>
            <a:r>
              <a:rPr lang="en-US" dirty="0" err="1"/>
              <a:t>osf.io</a:t>
            </a:r>
            <a:r>
              <a:rPr lang="en-US" dirty="0"/>
              <a:t>/preprints/</a:t>
            </a:r>
            <a:r>
              <a:rPr lang="en-US" dirty="0" err="1"/>
              <a:t>socarxiv</a:t>
            </a:r>
            <a:r>
              <a:rPr lang="en-US" dirty="0"/>
              <a:t>/4ygux/</a:t>
            </a:r>
          </a:p>
          <a:p>
            <a:endParaRPr lang="en-US" dirty="0"/>
          </a:p>
          <a:p>
            <a:pPr marL="0" marR="0" lvl="0" indent="0" algn="l" defTabSz="4572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Intent-to-Treat (ITT) </a:t>
            </a:r>
            <a:r>
              <a:rPr lang="en-GB" sz="1200" kern="1200" dirty="0" err="1">
                <a:solidFill>
                  <a:schemeClr val="tx1"/>
                </a:solidFill>
                <a:effectLst/>
                <a:latin typeface="+mn-lt"/>
                <a:ea typeface="+mn-ea"/>
                <a:cs typeface="+mn-cs"/>
              </a:rPr>
              <a:t>ef</a:t>
            </a:r>
            <a:r>
              <a:rPr lang="en-GB" sz="1200" kern="1200" dirty="0">
                <a:solidFill>
                  <a:schemeClr val="tx1"/>
                </a:solidFill>
                <a:effectLst/>
                <a:latin typeface="+mn-lt"/>
                <a:ea typeface="+mn-ea"/>
                <a:cs typeface="+mn-cs"/>
              </a:rPr>
              <a:t>- </a:t>
            </a:r>
            <a:r>
              <a:rPr lang="en-GB" sz="1200" kern="1200" dirty="0" err="1">
                <a:solidFill>
                  <a:schemeClr val="tx1"/>
                </a:solidFill>
                <a:effectLst/>
                <a:latin typeface="+mn-lt"/>
                <a:ea typeface="+mn-ea"/>
                <a:cs typeface="+mn-cs"/>
              </a:rPr>
              <a:t>fect</a:t>
            </a:r>
            <a:r>
              <a:rPr lang="en-GB" sz="1200" kern="1200" dirty="0">
                <a:solidFill>
                  <a:schemeClr val="tx1"/>
                </a:solidFill>
                <a:effectLst/>
                <a:latin typeface="+mn-lt"/>
                <a:ea typeface="+mn-ea"/>
                <a:cs typeface="+mn-cs"/>
              </a:rPr>
              <a:t> </a:t>
            </a:r>
            <a:endParaRPr lang="en-GB" dirty="0"/>
          </a:p>
          <a:p>
            <a:pPr marL="0" marR="0" lvl="0" indent="0" algn="l" defTabSz="4572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Complier Average Causal Effect (CACE) </a:t>
            </a:r>
            <a:endParaRPr lang="en-GB" dirty="0"/>
          </a:p>
          <a:p>
            <a:endParaRPr lang="en-US" dirty="0"/>
          </a:p>
        </p:txBody>
      </p:sp>
      <p:sp>
        <p:nvSpPr>
          <p:cNvPr id="4" name="Slide Number Placeholder 3"/>
          <p:cNvSpPr>
            <a:spLocks noGrp="1"/>
          </p:cNvSpPr>
          <p:nvPr>
            <p:ph type="sldNum" sz="quarter" idx="10"/>
          </p:nvPr>
        </p:nvSpPr>
        <p:spPr/>
        <p:txBody>
          <a:bodyPr/>
          <a:lstStyle/>
          <a:p>
            <a:fld id="{C05DA9E8-AF93-1F4E-825F-AE963350FC63}" type="slidenum">
              <a:rPr lang="en-US" smtClean="0"/>
              <a:t>21</a:t>
            </a:fld>
            <a:endParaRPr lang="en-US"/>
          </a:p>
        </p:txBody>
      </p:sp>
    </p:spTree>
    <p:extLst>
      <p:ext uri="{BB962C8B-B14F-4D97-AF65-F5344CB8AC3E}">
        <p14:creationId xmlns:p14="http://schemas.microsoft.com/office/powerpoint/2010/main" val="279159713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05DA9E8-AF93-1F4E-825F-AE963350FC63}" type="slidenum">
              <a:rPr lang="en-US" smtClean="0"/>
              <a:t>24</a:t>
            </a:fld>
            <a:endParaRPr lang="en-US"/>
          </a:p>
        </p:txBody>
      </p:sp>
    </p:spTree>
    <p:extLst>
      <p:ext uri="{BB962C8B-B14F-4D97-AF65-F5344CB8AC3E}">
        <p14:creationId xmlns:p14="http://schemas.microsoft.com/office/powerpoint/2010/main" val="25153773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05DA9E8-AF93-1F4E-825F-AE963350FC63}" type="slidenum">
              <a:rPr lang="en-US" smtClean="0"/>
              <a:t>25</a:t>
            </a:fld>
            <a:endParaRPr lang="en-US"/>
          </a:p>
        </p:txBody>
      </p:sp>
    </p:spTree>
    <p:extLst>
      <p:ext uri="{BB962C8B-B14F-4D97-AF65-F5344CB8AC3E}">
        <p14:creationId xmlns:p14="http://schemas.microsoft.com/office/powerpoint/2010/main" val="157360811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05DA9E8-AF93-1F4E-825F-AE963350FC63}" type="slidenum">
              <a:rPr lang="en-US" smtClean="0"/>
              <a:t>26</a:t>
            </a:fld>
            <a:endParaRPr lang="en-US"/>
          </a:p>
        </p:txBody>
      </p:sp>
    </p:spTree>
    <p:extLst>
      <p:ext uri="{BB962C8B-B14F-4D97-AF65-F5344CB8AC3E}">
        <p14:creationId xmlns:p14="http://schemas.microsoft.com/office/powerpoint/2010/main" val="43400803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05DA9E8-AF93-1F4E-825F-AE963350FC63}" type="slidenum">
              <a:rPr lang="en-US" smtClean="0"/>
              <a:t>27</a:t>
            </a:fld>
            <a:endParaRPr lang="en-US"/>
          </a:p>
        </p:txBody>
      </p:sp>
    </p:spTree>
    <p:extLst>
      <p:ext uri="{BB962C8B-B14F-4D97-AF65-F5344CB8AC3E}">
        <p14:creationId xmlns:p14="http://schemas.microsoft.com/office/powerpoint/2010/main" val="273369286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05DA9E8-AF93-1F4E-825F-AE963350FC63}" type="slidenum">
              <a:rPr lang="en-US" smtClean="0"/>
              <a:t>9</a:t>
            </a:fld>
            <a:endParaRPr lang="en-US"/>
          </a:p>
        </p:txBody>
      </p:sp>
    </p:spTree>
    <p:extLst>
      <p:ext uri="{BB962C8B-B14F-4D97-AF65-F5344CB8AC3E}">
        <p14:creationId xmlns:p14="http://schemas.microsoft.com/office/powerpoint/2010/main" val="214058052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05DA9E8-AF93-1F4E-825F-AE963350FC63}" type="slidenum">
              <a:rPr lang="en-US" smtClean="0"/>
              <a:t>10</a:t>
            </a:fld>
            <a:endParaRPr lang="en-US"/>
          </a:p>
        </p:txBody>
      </p:sp>
    </p:spTree>
    <p:extLst>
      <p:ext uri="{BB962C8B-B14F-4D97-AF65-F5344CB8AC3E}">
        <p14:creationId xmlns:p14="http://schemas.microsoft.com/office/powerpoint/2010/main" val="371817186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05DA9E8-AF93-1F4E-825F-AE963350FC63}" type="slidenum">
              <a:rPr lang="en-US" smtClean="0"/>
              <a:t>11</a:t>
            </a:fld>
            <a:endParaRPr lang="en-US"/>
          </a:p>
        </p:txBody>
      </p:sp>
    </p:spTree>
    <p:extLst>
      <p:ext uri="{BB962C8B-B14F-4D97-AF65-F5344CB8AC3E}">
        <p14:creationId xmlns:p14="http://schemas.microsoft.com/office/powerpoint/2010/main" val="72141944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05DA9E8-AF93-1F4E-825F-AE963350FC63}" type="slidenum">
              <a:rPr lang="en-US" smtClean="0"/>
              <a:t>12</a:t>
            </a:fld>
            <a:endParaRPr lang="en-US"/>
          </a:p>
        </p:txBody>
      </p:sp>
    </p:spTree>
    <p:extLst>
      <p:ext uri="{BB962C8B-B14F-4D97-AF65-F5344CB8AC3E}">
        <p14:creationId xmlns:p14="http://schemas.microsoft.com/office/powerpoint/2010/main" val="48230315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Random – based on volume of content</a:t>
            </a:r>
          </a:p>
          <a:p>
            <a:r>
              <a:rPr lang="en-US" dirty="0"/>
              <a:t>Potential – based on their friend network</a:t>
            </a:r>
          </a:p>
          <a:p>
            <a:r>
              <a:rPr lang="en-US" dirty="0"/>
              <a:t>Exposed – based on the algorithm</a:t>
            </a:r>
          </a:p>
          <a:p>
            <a:r>
              <a:rPr lang="en-US" dirty="0"/>
              <a:t>Selected – what they engaged with (clicked)</a:t>
            </a:r>
          </a:p>
          <a:p>
            <a:endParaRPr lang="en-US" dirty="0"/>
          </a:p>
          <a:p>
            <a:r>
              <a:rPr lang="en-US" dirty="0"/>
              <a:t>Impact of the network is biggest effect</a:t>
            </a:r>
          </a:p>
        </p:txBody>
      </p:sp>
      <p:sp>
        <p:nvSpPr>
          <p:cNvPr id="4" name="Slide Number Placeholder 3"/>
          <p:cNvSpPr>
            <a:spLocks noGrp="1"/>
          </p:cNvSpPr>
          <p:nvPr>
            <p:ph type="sldNum" sz="quarter" idx="10"/>
          </p:nvPr>
        </p:nvSpPr>
        <p:spPr/>
        <p:txBody>
          <a:bodyPr/>
          <a:lstStyle/>
          <a:p>
            <a:fld id="{C05DA9E8-AF93-1F4E-825F-AE963350FC63}" type="slidenum">
              <a:rPr lang="en-US" smtClean="0"/>
              <a:t>13</a:t>
            </a:fld>
            <a:endParaRPr lang="en-US"/>
          </a:p>
        </p:txBody>
      </p:sp>
    </p:spTree>
    <p:extLst>
      <p:ext uri="{BB962C8B-B14F-4D97-AF65-F5344CB8AC3E}">
        <p14:creationId xmlns:p14="http://schemas.microsoft.com/office/powerpoint/2010/main" val="93942946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Random – based on volume of content</a:t>
            </a:r>
          </a:p>
          <a:p>
            <a:r>
              <a:rPr lang="en-US" dirty="0"/>
              <a:t>Potential – based on their friend network</a:t>
            </a:r>
          </a:p>
          <a:p>
            <a:r>
              <a:rPr lang="en-US" dirty="0"/>
              <a:t>Exposed – based on the algorithm</a:t>
            </a:r>
          </a:p>
          <a:p>
            <a:r>
              <a:rPr lang="en-US" dirty="0"/>
              <a:t>Selected – what they engaged with (clicked)</a:t>
            </a:r>
          </a:p>
          <a:p>
            <a:endParaRPr lang="en-US" dirty="0"/>
          </a:p>
        </p:txBody>
      </p:sp>
      <p:sp>
        <p:nvSpPr>
          <p:cNvPr id="4" name="Slide Number Placeholder 3"/>
          <p:cNvSpPr>
            <a:spLocks noGrp="1"/>
          </p:cNvSpPr>
          <p:nvPr>
            <p:ph type="sldNum" sz="quarter" idx="10"/>
          </p:nvPr>
        </p:nvSpPr>
        <p:spPr/>
        <p:txBody>
          <a:bodyPr/>
          <a:lstStyle/>
          <a:p>
            <a:fld id="{C05DA9E8-AF93-1F4E-825F-AE963350FC63}" type="slidenum">
              <a:rPr lang="en-US" smtClean="0"/>
              <a:t>14</a:t>
            </a:fld>
            <a:endParaRPr lang="en-US"/>
          </a:p>
        </p:txBody>
      </p:sp>
    </p:spTree>
    <p:extLst>
      <p:ext uri="{BB962C8B-B14F-4D97-AF65-F5344CB8AC3E}">
        <p14:creationId xmlns:p14="http://schemas.microsoft.com/office/powerpoint/2010/main" val="188136051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dirty="0"/>
              <a:t>https://</a:t>
            </a:r>
            <a:r>
              <a:rPr lang="en-US" dirty="0" err="1"/>
              <a:t>www.tandfonline.com</a:t>
            </a:r>
            <a:r>
              <a:rPr lang="en-US" dirty="0"/>
              <a:t>/</a:t>
            </a:r>
            <a:r>
              <a:rPr lang="en-US" dirty="0" err="1"/>
              <a:t>doi</a:t>
            </a:r>
            <a:r>
              <a:rPr lang="en-US" dirty="0"/>
              <a:t>/abs/10.1080/1369118X.2018.1428656</a:t>
            </a:r>
          </a:p>
          <a:p>
            <a:endParaRPr lang="en-US" dirty="0"/>
          </a:p>
        </p:txBody>
      </p:sp>
      <p:sp>
        <p:nvSpPr>
          <p:cNvPr id="4" name="Slide Number Placeholder 3"/>
          <p:cNvSpPr>
            <a:spLocks noGrp="1"/>
          </p:cNvSpPr>
          <p:nvPr>
            <p:ph type="sldNum" sz="quarter" idx="10"/>
          </p:nvPr>
        </p:nvSpPr>
        <p:spPr/>
        <p:txBody>
          <a:bodyPr/>
          <a:lstStyle/>
          <a:p>
            <a:fld id="{C05DA9E8-AF93-1F4E-825F-AE963350FC63}" type="slidenum">
              <a:rPr lang="en-US" smtClean="0"/>
              <a:t>15</a:t>
            </a:fld>
            <a:endParaRPr lang="en-US"/>
          </a:p>
        </p:txBody>
      </p:sp>
    </p:spTree>
    <p:extLst>
      <p:ext uri="{BB962C8B-B14F-4D97-AF65-F5344CB8AC3E}">
        <p14:creationId xmlns:p14="http://schemas.microsoft.com/office/powerpoint/2010/main" val="216647978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dirty="0"/>
              <a:t>https://</a:t>
            </a:r>
            <a:r>
              <a:rPr lang="en-US" dirty="0" err="1"/>
              <a:t>www.tandfonline.com</a:t>
            </a:r>
            <a:r>
              <a:rPr lang="en-US" dirty="0"/>
              <a:t>/</a:t>
            </a:r>
            <a:r>
              <a:rPr lang="en-US" dirty="0" err="1"/>
              <a:t>doi</a:t>
            </a:r>
            <a:r>
              <a:rPr lang="en-US" dirty="0"/>
              <a:t>/abs/10.1080/1369118X.2018.1428656</a:t>
            </a:r>
          </a:p>
          <a:p>
            <a:endParaRPr lang="en-US" dirty="0"/>
          </a:p>
          <a:p>
            <a:r>
              <a:rPr lang="en-GB" sz="1200" kern="1200" dirty="0">
                <a:solidFill>
                  <a:schemeClr val="tx1"/>
                </a:solidFill>
                <a:effectLst/>
                <a:latin typeface="+mn-lt"/>
                <a:ea typeface="+mn-ea"/>
                <a:cs typeface="+mn-cs"/>
              </a:rPr>
              <a:t>(1) Read something you DISAGREE with?’ (which we call ‘Disagree’); </a:t>
            </a:r>
            <a:endParaRPr lang="en-GB" dirty="0">
              <a:effectLst/>
            </a:endParaRPr>
          </a:p>
          <a:p>
            <a:r>
              <a:rPr lang="en-GB" sz="1200" kern="1200" dirty="0">
                <a:solidFill>
                  <a:schemeClr val="tx1"/>
                </a:solidFill>
                <a:effectLst/>
                <a:latin typeface="+mn-lt"/>
                <a:ea typeface="+mn-ea"/>
                <a:cs typeface="+mn-cs"/>
              </a:rPr>
              <a:t>(2)  ‘Check a news source that’s different from what you normally read?’ (which we call </a:t>
            </a:r>
            <a:endParaRPr lang="en-GB" dirty="0">
              <a:effectLst/>
            </a:endParaRPr>
          </a:p>
          <a:p>
            <a:r>
              <a:rPr lang="en-GB" sz="1200" kern="1200" dirty="0">
                <a:solidFill>
                  <a:schemeClr val="tx1"/>
                </a:solidFill>
                <a:effectLst/>
                <a:latin typeface="+mn-lt"/>
                <a:ea typeface="+mn-ea"/>
                <a:cs typeface="+mn-cs"/>
              </a:rPr>
              <a:t>‘Different’); </a:t>
            </a:r>
            <a:endParaRPr lang="en-GB" dirty="0">
              <a:effectLst/>
            </a:endParaRPr>
          </a:p>
          <a:p>
            <a:r>
              <a:rPr lang="en-GB" sz="1200" kern="1200" dirty="0">
                <a:solidFill>
                  <a:schemeClr val="tx1"/>
                </a:solidFill>
                <a:effectLst/>
                <a:latin typeface="+mn-lt"/>
                <a:ea typeface="+mn-ea"/>
                <a:cs typeface="+mn-cs"/>
              </a:rPr>
              <a:t>(3)  ‘Try to confirm political information you found by searching online for another </a:t>
            </a:r>
            <a:endParaRPr lang="en-GB" dirty="0">
              <a:effectLst/>
            </a:endParaRPr>
          </a:p>
          <a:p>
            <a:r>
              <a:rPr lang="en-GB" sz="1200" kern="1200" dirty="0">
                <a:solidFill>
                  <a:schemeClr val="tx1"/>
                </a:solidFill>
                <a:effectLst/>
                <a:latin typeface="+mn-lt"/>
                <a:ea typeface="+mn-ea"/>
                <a:cs typeface="+mn-cs"/>
              </a:rPr>
              <a:t>source?’ (which we call ‘Confirm’). </a:t>
            </a:r>
            <a:endParaRPr lang="en-GB" dirty="0">
              <a:effectLst/>
            </a:endParaRPr>
          </a:p>
          <a:p>
            <a:r>
              <a:rPr lang="en-GB" sz="1200" kern="1200" dirty="0">
                <a:solidFill>
                  <a:schemeClr val="tx1"/>
                </a:solidFill>
                <a:effectLst/>
                <a:latin typeface="+mn-lt"/>
                <a:ea typeface="+mn-ea"/>
                <a:cs typeface="+mn-cs"/>
              </a:rPr>
              <a:t>(4)  ‘Try to confirm political information by checking a major offline news medium?’ </a:t>
            </a:r>
            <a:endParaRPr lang="en-GB" dirty="0">
              <a:effectLst/>
            </a:endParaRPr>
          </a:p>
          <a:p>
            <a:r>
              <a:rPr lang="en-GB" sz="1200" kern="1200" dirty="0">
                <a:solidFill>
                  <a:schemeClr val="tx1"/>
                </a:solidFill>
                <a:effectLst/>
                <a:latin typeface="+mn-lt"/>
                <a:ea typeface="+mn-ea"/>
                <a:cs typeface="+mn-cs"/>
              </a:rPr>
              <a:t>(which we call ‘Offline’) </a:t>
            </a:r>
            <a:endParaRPr lang="en-GB" dirty="0">
              <a:effectLst/>
            </a:endParaRPr>
          </a:p>
          <a:p>
            <a:r>
              <a:rPr lang="en-GB" sz="1200" kern="1200" dirty="0">
                <a:solidFill>
                  <a:schemeClr val="tx1"/>
                </a:solidFill>
                <a:effectLst/>
                <a:latin typeface="+mn-lt"/>
                <a:ea typeface="+mn-ea"/>
                <a:cs typeface="+mn-cs"/>
              </a:rPr>
              <a:t>The fifth dependent variable, which we call ‘Changed’, is about opinion change: </a:t>
            </a:r>
            <a:endParaRPr lang="en-GB" dirty="0"/>
          </a:p>
          <a:p>
            <a:r>
              <a:rPr lang="en-GB" sz="1200" kern="1200" dirty="0">
                <a:solidFill>
                  <a:schemeClr val="tx1"/>
                </a:solidFill>
                <a:effectLst/>
                <a:latin typeface="+mn-lt"/>
                <a:ea typeface="+mn-ea"/>
                <a:cs typeface="+mn-cs"/>
              </a:rPr>
              <a:t>(5) ‘Thinking about recent searches you have done online using a search engine, how often have you discovered something that CHANGED your opinion on a political issue?’ </a:t>
            </a:r>
            <a:endParaRPr lang="en-GB" dirty="0"/>
          </a:p>
          <a:p>
            <a:endParaRPr lang="en-US" dirty="0"/>
          </a:p>
        </p:txBody>
      </p:sp>
      <p:sp>
        <p:nvSpPr>
          <p:cNvPr id="4" name="Slide Number Placeholder 3"/>
          <p:cNvSpPr>
            <a:spLocks noGrp="1"/>
          </p:cNvSpPr>
          <p:nvPr>
            <p:ph type="sldNum" sz="quarter" idx="10"/>
          </p:nvPr>
        </p:nvSpPr>
        <p:spPr/>
        <p:txBody>
          <a:bodyPr/>
          <a:lstStyle/>
          <a:p>
            <a:fld id="{C05DA9E8-AF93-1F4E-825F-AE963350FC63}" type="slidenum">
              <a:rPr lang="en-US" smtClean="0"/>
              <a:t>16</a:t>
            </a:fld>
            <a:endParaRPr lang="en-US"/>
          </a:p>
        </p:txBody>
      </p:sp>
    </p:spTree>
    <p:extLst>
      <p:ext uri="{BB962C8B-B14F-4D97-AF65-F5344CB8AC3E}">
        <p14:creationId xmlns:p14="http://schemas.microsoft.com/office/powerpoint/2010/main" val="172124518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11" name="Rectangle 10"/>
          <p:cNvSpPr/>
          <p:nvPr/>
        </p:nvSpPr>
        <p:spPr>
          <a:xfrm>
            <a:off x="0" y="0"/>
            <a:ext cx="3409950" cy="6858000"/>
          </a:xfrm>
          <a:prstGeom prst="rect">
            <a:avLst/>
          </a:prstGeom>
          <a:solidFill>
            <a:schemeClr val="tx2">
              <a:alpha val="7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Freeform 7"/>
          <p:cNvSpPr>
            <a:spLocks noChangeAspect="1" noEditPoints="1"/>
          </p:cNvSpPr>
          <p:nvPr/>
        </p:nvSpPr>
        <p:spPr bwMode="auto">
          <a:xfrm>
            <a:off x="838200" y="1762090"/>
            <a:ext cx="2521776" cy="5095912"/>
          </a:xfrm>
          <a:custGeom>
            <a:avLst/>
            <a:gdLst/>
            <a:ahLst/>
            <a:cxnLst>
              <a:cxn ang="0">
                <a:pos x="687" y="2238"/>
              </a:cxn>
              <a:cxn ang="0">
                <a:pos x="877" y="2192"/>
              </a:cxn>
              <a:cxn ang="0">
                <a:pos x="797" y="2963"/>
              </a:cxn>
              <a:cxn ang="0">
                <a:pos x="1078" y="3026"/>
              </a:cxn>
              <a:cxn ang="0">
                <a:pos x="626" y="2117"/>
              </a:cxn>
              <a:cxn ang="0">
                <a:pos x="749" y="2142"/>
              </a:cxn>
              <a:cxn ang="0">
                <a:pos x="578" y="2052"/>
              </a:cxn>
              <a:cxn ang="0">
                <a:pos x="1866" y="247"/>
              </a:cxn>
              <a:cxn ang="0">
                <a:pos x="1392" y="1037"/>
              </a:cxn>
              <a:cxn ang="0">
                <a:pos x="2006" y="656"/>
              </a:cxn>
              <a:cxn ang="0">
                <a:pos x="1599" y="908"/>
              </a:cxn>
              <a:cxn ang="0">
                <a:pos x="1533" y="1058"/>
              </a:cxn>
              <a:cxn ang="0">
                <a:pos x="2239" y="583"/>
              </a:cxn>
              <a:cxn ang="0">
                <a:pos x="1863" y="1105"/>
              </a:cxn>
              <a:cxn ang="0">
                <a:pos x="2174" y="1621"/>
              </a:cxn>
              <a:cxn ang="0">
                <a:pos x="1801" y="1537"/>
              </a:cxn>
              <a:cxn ang="0">
                <a:pos x="1325" y="1301"/>
              </a:cxn>
              <a:cxn ang="0">
                <a:pos x="1412" y="1835"/>
              </a:cxn>
              <a:cxn ang="0">
                <a:pos x="1213" y="1975"/>
              </a:cxn>
              <a:cxn ang="0">
                <a:pos x="1094" y="4011"/>
              </a:cxn>
              <a:cxn ang="0">
                <a:pos x="1689" y="3264"/>
              </a:cxn>
              <a:cxn ang="0">
                <a:pos x="2404" y="3321"/>
              </a:cxn>
              <a:cxn ang="0">
                <a:pos x="1275" y="3861"/>
              </a:cxn>
              <a:cxn ang="0">
                <a:pos x="1147" y="4865"/>
              </a:cxn>
              <a:cxn ang="0">
                <a:pos x="1045" y="3610"/>
              </a:cxn>
              <a:cxn ang="0">
                <a:pos x="739" y="3818"/>
              </a:cxn>
              <a:cxn ang="0">
                <a:pos x="856" y="4830"/>
              </a:cxn>
              <a:cxn ang="0">
                <a:pos x="638" y="3989"/>
              </a:cxn>
              <a:cxn ang="0">
                <a:pos x="96" y="3777"/>
              </a:cxn>
              <a:cxn ang="0">
                <a:pos x="189" y="3688"/>
              </a:cxn>
              <a:cxn ang="0">
                <a:pos x="523" y="3573"/>
              </a:cxn>
              <a:cxn ang="0">
                <a:pos x="519" y="3333"/>
              </a:cxn>
              <a:cxn ang="0">
                <a:pos x="545" y="3560"/>
              </a:cxn>
              <a:cxn ang="0">
                <a:pos x="712" y="3397"/>
              </a:cxn>
              <a:cxn ang="0">
                <a:pos x="625" y="2944"/>
              </a:cxn>
              <a:cxn ang="0">
                <a:pos x="593" y="2341"/>
              </a:cxn>
              <a:cxn ang="0">
                <a:pos x="156" y="2437"/>
              </a:cxn>
              <a:cxn ang="0">
                <a:pos x="108" y="2289"/>
              </a:cxn>
              <a:cxn ang="0">
                <a:pos x="451" y="2291"/>
              </a:cxn>
              <a:cxn ang="0">
                <a:pos x="109" y="2016"/>
              </a:cxn>
              <a:cxn ang="0">
                <a:pos x="211" y="1975"/>
              </a:cxn>
              <a:cxn ang="0">
                <a:pos x="284" y="1847"/>
              </a:cxn>
              <a:cxn ang="0">
                <a:pos x="542" y="2073"/>
              </a:cxn>
              <a:cxn ang="0">
                <a:pos x="255" y="1764"/>
              </a:cxn>
              <a:cxn ang="0">
                <a:pos x="407" y="1769"/>
              </a:cxn>
              <a:cxn ang="0">
                <a:pos x="540" y="1810"/>
              </a:cxn>
              <a:cxn ang="0">
                <a:pos x="566" y="1580"/>
              </a:cxn>
              <a:cxn ang="0">
                <a:pos x="650" y="1747"/>
              </a:cxn>
              <a:cxn ang="0">
                <a:pos x="827" y="2199"/>
              </a:cxn>
              <a:cxn ang="0">
                <a:pos x="830" y="1779"/>
              </a:cxn>
              <a:cxn ang="0">
                <a:pos x="924" y="1648"/>
              </a:cxn>
              <a:cxn ang="0">
                <a:pos x="915" y="2016"/>
              </a:cxn>
              <a:cxn ang="0">
                <a:pos x="1299" y="1263"/>
              </a:cxn>
              <a:cxn ang="0">
                <a:pos x="970" y="965"/>
              </a:cxn>
              <a:cxn ang="0">
                <a:pos x="311" y="656"/>
              </a:cxn>
              <a:cxn ang="0">
                <a:pos x="772" y="659"/>
              </a:cxn>
              <a:cxn ang="0">
                <a:pos x="1153" y="871"/>
              </a:cxn>
              <a:cxn ang="0">
                <a:pos x="628" y="314"/>
              </a:cxn>
              <a:cxn ang="0">
                <a:pos x="1203" y="552"/>
              </a:cxn>
              <a:cxn ang="0">
                <a:pos x="1369" y="703"/>
              </a:cxn>
              <a:cxn ang="0">
                <a:pos x="1747" y="38"/>
              </a:cxn>
            </a:cxnLst>
            <a:rect l="0" t="0" r="r" b="b"/>
            <a:pathLst>
              <a:path w="2409" h="4865">
                <a:moveTo>
                  <a:pt x="414" y="2058"/>
                </a:moveTo>
                <a:lnTo>
                  <a:pt x="482" y="2173"/>
                </a:lnTo>
                <a:lnTo>
                  <a:pt x="503" y="2207"/>
                </a:lnTo>
                <a:lnTo>
                  <a:pt x="523" y="2242"/>
                </a:lnTo>
                <a:lnTo>
                  <a:pt x="538" y="2269"/>
                </a:lnTo>
                <a:lnTo>
                  <a:pt x="547" y="2282"/>
                </a:lnTo>
                <a:lnTo>
                  <a:pt x="559" y="2292"/>
                </a:lnTo>
                <a:lnTo>
                  <a:pt x="606" y="2323"/>
                </a:lnTo>
                <a:lnTo>
                  <a:pt x="618" y="2332"/>
                </a:lnTo>
                <a:lnTo>
                  <a:pt x="637" y="2344"/>
                </a:lnTo>
                <a:lnTo>
                  <a:pt x="657" y="2360"/>
                </a:lnTo>
                <a:lnTo>
                  <a:pt x="705" y="2392"/>
                </a:lnTo>
                <a:lnTo>
                  <a:pt x="728" y="2407"/>
                </a:lnTo>
                <a:lnTo>
                  <a:pt x="749" y="2420"/>
                </a:lnTo>
                <a:lnTo>
                  <a:pt x="765" y="2429"/>
                </a:lnTo>
                <a:lnTo>
                  <a:pt x="762" y="2392"/>
                </a:lnTo>
                <a:lnTo>
                  <a:pt x="755" y="2354"/>
                </a:lnTo>
                <a:lnTo>
                  <a:pt x="744" y="2326"/>
                </a:lnTo>
                <a:lnTo>
                  <a:pt x="730" y="2298"/>
                </a:lnTo>
                <a:lnTo>
                  <a:pt x="687" y="2238"/>
                </a:lnTo>
                <a:lnTo>
                  <a:pt x="643" y="2180"/>
                </a:lnTo>
                <a:lnTo>
                  <a:pt x="597" y="2123"/>
                </a:lnTo>
                <a:lnTo>
                  <a:pt x="590" y="2112"/>
                </a:lnTo>
                <a:lnTo>
                  <a:pt x="582" y="2105"/>
                </a:lnTo>
                <a:lnTo>
                  <a:pt x="573" y="2101"/>
                </a:lnTo>
                <a:lnTo>
                  <a:pt x="560" y="2099"/>
                </a:lnTo>
                <a:lnTo>
                  <a:pt x="537" y="2095"/>
                </a:lnTo>
                <a:lnTo>
                  <a:pt x="512" y="2086"/>
                </a:lnTo>
                <a:lnTo>
                  <a:pt x="488" y="2078"/>
                </a:lnTo>
                <a:lnTo>
                  <a:pt x="414" y="2058"/>
                </a:lnTo>
                <a:close/>
                <a:moveTo>
                  <a:pt x="1172" y="1997"/>
                </a:moveTo>
                <a:lnTo>
                  <a:pt x="1051" y="2064"/>
                </a:lnTo>
                <a:lnTo>
                  <a:pt x="1011" y="2086"/>
                </a:lnTo>
                <a:lnTo>
                  <a:pt x="973" y="2108"/>
                </a:lnTo>
                <a:lnTo>
                  <a:pt x="957" y="2115"/>
                </a:lnTo>
                <a:lnTo>
                  <a:pt x="940" y="2124"/>
                </a:lnTo>
                <a:lnTo>
                  <a:pt x="926" y="2133"/>
                </a:lnTo>
                <a:lnTo>
                  <a:pt x="914" y="2145"/>
                </a:lnTo>
                <a:lnTo>
                  <a:pt x="896" y="2168"/>
                </a:lnTo>
                <a:lnTo>
                  <a:pt x="877" y="2192"/>
                </a:lnTo>
                <a:lnTo>
                  <a:pt x="856" y="2221"/>
                </a:lnTo>
                <a:lnTo>
                  <a:pt x="836" y="2252"/>
                </a:lnTo>
                <a:lnTo>
                  <a:pt x="820" y="2283"/>
                </a:lnTo>
                <a:lnTo>
                  <a:pt x="809" y="2307"/>
                </a:lnTo>
                <a:lnTo>
                  <a:pt x="802" y="2331"/>
                </a:lnTo>
                <a:lnTo>
                  <a:pt x="800" y="2336"/>
                </a:lnTo>
                <a:lnTo>
                  <a:pt x="800" y="2351"/>
                </a:lnTo>
                <a:lnTo>
                  <a:pt x="799" y="2372"/>
                </a:lnTo>
                <a:lnTo>
                  <a:pt x="796" y="2394"/>
                </a:lnTo>
                <a:lnTo>
                  <a:pt x="793" y="2444"/>
                </a:lnTo>
                <a:lnTo>
                  <a:pt x="792" y="2465"/>
                </a:lnTo>
                <a:lnTo>
                  <a:pt x="790" y="2481"/>
                </a:lnTo>
                <a:lnTo>
                  <a:pt x="780" y="2593"/>
                </a:lnTo>
                <a:lnTo>
                  <a:pt x="769" y="2704"/>
                </a:lnTo>
                <a:lnTo>
                  <a:pt x="768" y="2735"/>
                </a:lnTo>
                <a:lnTo>
                  <a:pt x="765" y="2788"/>
                </a:lnTo>
                <a:lnTo>
                  <a:pt x="761" y="2844"/>
                </a:lnTo>
                <a:lnTo>
                  <a:pt x="761" y="2898"/>
                </a:lnTo>
                <a:lnTo>
                  <a:pt x="764" y="2951"/>
                </a:lnTo>
                <a:lnTo>
                  <a:pt x="797" y="2963"/>
                </a:lnTo>
                <a:lnTo>
                  <a:pt x="831" y="2981"/>
                </a:lnTo>
                <a:lnTo>
                  <a:pt x="862" y="3004"/>
                </a:lnTo>
                <a:lnTo>
                  <a:pt x="893" y="3032"/>
                </a:lnTo>
                <a:lnTo>
                  <a:pt x="920" y="3069"/>
                </a:lnTo>
                <a:lnTo>
                  <a:pt x="943" y="3105"/>
                </a:lnTo>
                <a:lnTo>
                  <a:pt x="968" y="3143"/>
                </a:lnTo>
                <a:lnTo>
                  <a:pt x="991" y="3181"/>
                </a:lnTo>
                <a:lnTo>
                  <a:pt x="1010" y="3224"/>
                </a:lnTo>
                <a:lnTo>
                  <a:pt x="1029" y="3284"/>
                </a:lnTo>
                <a:lnTo>
                  <a:pt x="1042" y="3349"/>
                </a:lnTo>
                <a:lnTo>
                  <a:pt x="1050" y="3417"/>
                </a:lnTo>
                <a:lnTo>
                  <a:pt x="1050" y="3422"/>
                </a:lnTo>
                <a:lnTo>
                  <a:pt x="1051" y="3426"/>
                </a:lnTo>
                <a:lnTo>
                  <a:pt x="1054" y="3349"/>
                </a:lnTo>
                <a:lnTo>
                  <a:pt x="1058" y="3277"/>
                </a:lnTo>
                <a:lnTo>
                  <a:pt x="1063" y="3212"/>
                </a:lnTo>
                <a:lnTo>
                  <a:pt x="1067" y="3155"/>
                </a:lnTo>
                <a:lnTo>
                  <a:pt x="1070" y="3115"/>
                </a:lnTo>
                <a:lnTo>
                  <a:pt x="1075" y="3072"/>
                </a:lnTo>
                <a:lnTo>
                  <a:pt x="1078" y="3026"/>
                </a:lnTo>
                <a:lnTo>
                  <a:pt x="1082" y="2975"/>
                </a:lnTo>
                <a:lnTo>
                  <a:pt x="1086" y="2919"/>
                </a:lnTo>
                <a:lnTo>
                  <a:pt x="1091" y="2855"/>
                </a:lnTo>
                <a:lnTo>
                  <a:pt x="1097" y="2786"/>
                </a:lnTo>
                <a:lnTo>
                  <a:pt x="1103" y="2708"/>
                </a:lnTo>
                <a:lnTo>
                  <a:pt x="1111" y="2593"/>
                </a:lnTo>
                <a:lnTo>
                  <a:pt x="1119" y="2479"/>
                </a:lnTo>
                <a:lnTo>
                  <a:pt x="1126" y="2364"/>
                </a:lnTo>
                <a:lnTo>
                  <a:pt x="1138" y="2249"/>
                </a:lnTo>
                <a:lnTo>
                  <a:pt x="1172" y="1997"/>
                </a:lnTo>
                <a:close/>
                <a:moveTo>
                  <a:pt x="621" y="1990"/>
                </a:moveTo>
                <a:lnTo>
                  <a:pt x="619" y="1991"/>
                </a:lnTo>
                <a:lnTo>
                  <a:pt x="616" y="2012"/>
                </a:lnTo>
                <a:lnTo>
                  <a:pt x="613" y="2034"/>
                </a:lnTo>
                <a:lnTo>
                  <a:pt x="610" y="2049"/>
                </a:lnTo>
                <a:lnTo>
                  <a:pt x="606" y="2064"/>
                </a:lnTo>
                <a:lnTo>
                  <a:pt x="604" y="2078"/>
                </a:lnTo>
                <a:lnTo>
                  <a:pt x="609" y="2092"/>
                </a:lnTo>
                <a:lnTo>
                  <a:pt x="618" y="2105"/>
                </a:lnTo>
                <a:lnTo>
                  <a:pt x="626" y="2117"/>
                </a:lnTo>
                <a:lnTo>
                  <a:pt x="659" y="2167"/>
                </a:lnTo>
                <a:lnTo>
                  <a:pt x="691" y="2211"/>
                </a:lnTo>
                <a:lnTo>
                  <a:pt x="727" y="2255"/>
                </a:lnTo>
                <a:lnTo>
                  <a:pt x="731" y="2261"/>
                </a:lnTo>
                <a:lnTo>
                  <a:pt x="737" y="2270"/>
                </a:lnTo>
                <a:lnTo>
                  <a:pt x="752" y="2291"/>
                </a:lnTo>
                <a:lnTo>
                  <a:pt x="761" y="2300"/>
                </a:lnTo>
                <a:lnTo>
                  <a:pt x="768" y="2304"/>
                </a:lnTo>
                <a:lnTo>
                  <a:pt x="775" y="2304"/>
                </a:lnTo>
                <a:lnTo>
                  <a:pt x="781" y="2298"/>
                </a:lnTo>
                <a:lnTo>
                  <a:pt x="787" y="2285"/>
                </a:lnTo>
                <a:lnTo>
                  <a:pt x="796" y="2270"/>
                </a:lnTo>
                <a:lnTo>
                  <a:pt x="805" y="2257"/>
                </a:lnTo>
                <a:lnTo>
                  <a:pt x="811" y="2242"/>
                </a:lnTo>
                <a:lnTo>
                  <a:pt x="812" y="2229"/>
                </a:lnTo>
                <a:lnTo>
                  <a:pt x="806" y="2214"/>
                </a:lnTo>
                <a:lnTo>
                  <a:pt x="796" y="2201"/>
                </a:lnTo>
                <a:lnTo>
                  <a:pt x="786" y="2189"/>
                </a:lnTo>
                <a:lnTo>
                  <a:pt x="767" y="2165"/>
                </a:lnTo>
                <a:lnTo>
                  <a:pt x="749" y="2142"/>
                </a:lnTo>
                <a:lnTo>
                  <a:pt x="713" y="2101"/>
                </a:lnTo>
                <a:lnTo>
                  <a:pt x="680" y="2059"/>
                </a:lnTo>
                <a:lnTo>
                  <a:pt x="641" y="2012"/>
                </a:lnTo>
                <a:lnTo>
                  <a:pt x="640" y="2009"/>
                </a:lnTo>
                <a:lnTo>
                  <a:pt x="632" y="2002"/>
                </a:lnTo>
                <a:lnTo>
                  <a:pt x="629" y="1997"/>
                </a:lnTo>
                <a:lnTo>
                  <a:pt x="626" y="1994"/>
                </a:lnTo>
                <a:lnTo>
                  <a:pt x="624" y="1993"/>
                </a:lnTo>
                <a:lnTo>
                  <a:pt x="621" y="1990"/>
                </a:lnTo>
                <a:close/>
                <a:moveTo>
                  <a:pt x="588" y="1972"/>
                </a:moveTo>
                <a:lnTo>
                  <a:pt x="575" y="1974"/>
                </a:lnTo>
                <a:lnTo>
                  <a:pt x="569" y="1974"/>
                </a:lnTo>
                <a:lnTo>
                  <a:pt x="559" y="1975"/>
                </a:lnTo>
                <a:lnTo>
                  <a:pt x="545" y="1975"/>
                </a:lnTo>
                <a:lnTo>
                  <a:pt x="535" y="1977"/>
                </a:lnTo>
                <a:lnTo>
                  <a:pt x="526" y="1977"/>
                </a:lnTo>
                <a:lnTo>
                  <a:pt x="522" y="1975"/>
                </a:lnTo>
                <a:lnTo>
                  <a:pt x="537" y="1999"/>
                </a:lnTo>
                <a:lnTo>
                  <a:pt x="572" y="2046"/>
                </a:lnTo>
                <a:lnTo>
                  <a:pt x="578" y="2052"/>
                </a:lnTo>
                <a:lnTo>
                  <a:pt x="582" y="2050"/>
                </a:lnTo>
                <a:lnTo>
                  <a:pt x="587" y="2043"/>
                </a:lnTo>
                <a:lnTo>
                  <a:pt x="590" y="2034"/>
                </a:lnTo>
                <a:lnTo>
                  <a:pt x="591" y="2024"/>
                </a:lnTo>
                <a:lnTo>
                  <a:pt x="593" y="2015"/>
                </a:lnTo>
                <a:lnTo>
                  <a:pt x="597" y="1997"/>
                </a:lnTo>
                <a:lnTo>
                  <a:pt x="598" y="1988"/>
                </a:lnTo>
                <a:lnTo>
                  <a:pt x="598" y="1980"/>
                </a:lnTo>
                <a:lnTo>
                  <a:pt x="596" y="1975"/>
                </a:lnTo>
                <a:lnTo>
                  <a:pt x="588" y="1972"/>
                </a:lnTo>
                <a:close/>
                <a:moveTo>
                  <a:pt x="1862" y="0"/>
                </a:moveTo>
                <a:lnTo>
                  <a:pt x="1866" y="5"/>
                </a:lnTo>
                <a:lnTo>
                  <a:pt x="1869" y="19"/>
                </a:lnTo>
                <a:lnTo>
                  <a:pt x="1871" y="39"/>
                </a:lnTo>
                <a:lnTo>
                  <a:pt x="1872" y="66"/>
                </a:lnTo>
                <a:lnTo>
                  <a:pt x="1874" y="97"/>
                </a:lnTo>
                <a:lnTo>
                  <a:pt x="1874" y="129"/>
                </a:lnTo>
                <a:lnTo>
                  <a:pt x="1871" y="194"/>
                </a:lnTo>
                <a:lnTo>
                  <a:pt x="1869" y="222"/>
                </a:lnTo>
                <a:lnTo>
                  <a:pt x="1866" y="247"/>
                </a:lnTo>
                <a:lnTo>
                  <a:pt x="1863" y="265"/>
                </a:lnTo>
                <a:lnTo>
                  <a:pt x="1850" y="311"/>
                </a:lnTo>
                <a:lnTo>
                  <a:pt x="1831" y="353"/>
                </a:lnTo>
                <a:lnTo>
                  <a:pt x="1806" y="393"/>
                </a:lnTo>
                <a:lnTo>
                  <a:pt x="1779" y="432"/>
                </a:lnTo>
                <a:lnTo>
                  <a:pt x="1720" y="505"/>
                </a:lnTo>
                <a:lnTo>
                  <a:pt x="1667" y="570"/>
                </a:lnTo>
                <a:lnTo>
                  <a:pt x="1555" y="697"/>
                </a:lnTo>
                <a:lnTo>
                  <a:pt x="1504" y="763"/>
                </a:lnTo>
                <a:lnTo>
                  <a:pt x="1492" y="779"/>
                </a:lnTo>
                <a:lnTo>
                  <a:pt x="1478" y="802"/>
                </a:lnTo>
                <a:lnTo>
                  <a:pt x="1461" y="825"/>
                </a:lnTo>
                <a:lnTo>
                  <a:pt x="1445" y="852"/>
                </a:lnTo>
                <a:lnTo>
                  <a:pt x="1409" y="905"/>
                </a:lnTo>
                <a:lnTo>
                  <a:pt x="1393" y="927"/>
                </a:lnTo>
                <a:lnTo>
                  <a:pt x="1380" y="945"/>
                </a:lnTo>
                <a:lnTo>
                  <a:pt x="1368" y="958"/>
                </a:lnTo>
                <a:lnTo>
                  <a:pt x="1364" y="1080"/>
                </a:lnTo>
                <a:lnTo>
                  <a:pt x="1378" y="1058"/>
                </a:lnTo>
                <a:lnTo>
                  <a:pt x="1392" y="1037"/>
                </a:lnTo>
                <a:lnTo>
                  <a:pt x="1403" y="1020"/>
                </a:lnTo>
                <a:lnTo>
                  <a:pt x="1436" y="955"/>
                </a:lnTo>
                <a:lnTo>
                  <a:pt x="1461" y="912"/>
                </a:lnTo>
                <a:lnTo>
                  <a:pt x="1486" y="871"/>
                </a:lnTo>
                <a:lnTo>
                  <a:pt x="1512" y="827"/>
                </a:lnTo>
                <a:lnTo>
                  <a:pt x="1540" y="784"/>
                </a:lnTo>
                <a:lnTo>
                  <a:pt x="1570" y="743"/>
                </a:lnTo>
                <a:lnTo>
                  <a:pt x="1602" y="706"/>
                </a:lnTo>
                <a:lnTo>
                  <a:pt x="1638" y="673"/>
                </a:lnTo>
                <a:lnTo>
                  <a:pt x="1676" y="647"/>
                </a:lnTo>
                <a:lnTo>
                  <a:pt x="1716" y="628"/>
                </a:lnTo>
                <a:lnTo>
                  <a:pt x="1757" y="614"/>
                </a:lnTo>
                <a:lnTo>
                  <a:pt x="1797" y="607"/>
                </a:lnTo>
                <a:lnTo>
                  <a:pt x="1838" y="605"/>
                </a:lnTo>
                <a:lnTo>
                  <a:pt x="1890" y="614"/>
                </a:lnTo>
                <a:lnTo>
                  <a:pt x="1940" y="632"/>
                </a:lnTo>
                <a:lnTo>
                  <a:pt x="1953" y="636"/>
                </a:lnTo>
                <a:lnTo>
                  <a:pt x="1969" y="642"/>
                </a:lnTo>
                <a:lnTo>
                  <a:pt x="1989" y="650"/>
                </a:lnTo>
                <a:lnTo>
                  <a:pt x="2006" y="656"/>
                </a:lnTo>
                <a:lnTo>
                  <a:pt x="2021" y="662"/>
                </a:lnTo>
                <a:lnTo>
                  <a:pt x="2033" y="664"/>
                </a:lnTo>
                <a:lnTo>
                  <a:pt x="2037" y="667"/>
                </a:lnTo>
                <a:lnTo>
                  <a:pt x="2034" y="669"/>
                </a:lnTo>
                <a:lnTo>
                  <a:pt x="2027" y="672"/>
                </a:lnTo>
                <a:lnTo>
                  <a:pt x="2017" y="676"/>
                </a:lnTo>
                <a:lnTo>
                  <a:pt x="1990" y="688"/>
                </a:lnTo>
                <a:lnTo>
                  <a:pt x="1978" y="694"/>
                </a:lnTo>
                <a:lnTo>
                  <a:pt x="1968" y="698"/>
                </a:lnTo>
                <a:lnTo>
                  <a:pt x="1950" y="710"/>
                </a:lnTo>
                <a:lnTo>
                  <a:pt x="1931" y="722"/>
                </a:lnTo>
                <a:lnTo>
                  <a:pt x="1906" y="735"/>
                </a:lnTo>
                <a:lnTo>
                  <a:pt x="1876" y="753"/>
                </a:lnTo>
                <a:lnTo>
                  <a:pt x="1843" y="771"/>
                </a:lnTo>
                <a:lnTo>
                  <a:pt x="1806" y="791"/>
                </a:lnTo>
                <a:lnTo>
                  <a:pt x="1766" y="813"/>
                </a:lnTo>
                <a:lnTo>
                  <a:pt x="1725" y="836"/>
                </a:lnTo>
                <a:lnTo>
                  <a:pt x="1683" y="859"/>
                </a:lnTo>
                <a:lnTo>
                  <a:pt x="1641" y="884"/>
                </a:lnTo>
                <a:lnTo>
                  <a:pt x="1599" y="908"/>
                </a:lnTo>
                <a:lnTo>
                  <a:pt x="1560" y="933"/>
                </a:lnTo>
                <a:lnTo>
                  <a:pt x="1521" y="956"/>
                </a:lnTo>
                <a:lnTo>
                  <a:pt x="1487" y="979"/>
                </a:lnTo>
                <a:lnTo>
                  <a:pt x="1456" y="999"/>
                </a:lnTo>
                <a:lnTo>
                  <a:pt x="1431" y="1020"/>
                </a:lnTo>
                <a:lnTo>
                  <a:pt x="1411" y="1037"/>
                </a:lnTo>
                <a:lnTo>
                  <a:pt x="1397" y="1054"/>
                </a:lnTo>
                <a:lnTo>
                  <a:pt x="1387" y="1067"/>
                </a:lnTo>
                <a:lnTo>
                  <a:pt x="1378" y="1083"/>
                </a:lnTo>
                <a:lnTo>
                  <a:pt x="1368" y="1102"/>
                </a:lnTo>
                <a:lnTo>
                  <a:pt x="1359" y="1120"/>
                </a:lnTo>
                <a:lnTo>
                  <a:pt x="1359" y="1124"/>
                </a:lnTo>
                <a:lnTo>
                  <a:pt x="1361" y="1127"/>
                </a:lnTo>
                <a:lnTo>
                  <a:pt x="1362" y="1129"/>
                </a:lnTo>
                <a:lnTo>
                  <a:pt x="1364" y="1132"/>
                </a:lnTo>
                <a:lnTo>
                  <a:pt x="1368" y="1124"/>
                </a:lnTo>
                <a:lnTo>
                  <a:pt x="1414" y="1114"/>
                </a:lnTo>
                <a:lnTo>
                  <a:pt x="1456" y="1099"/>
                </a:lnTo>
                <a:lnTo>
                  <a:pt x="1496" y="1080"/>
                </a:lnTo>
                <a:lnTo>
                  <a:pt x="1533" y="1058"/>
                </a:lnTo>
                <a:lnTo>
                  <a:pt x="1567" y="1035"/>
                </a:lnTo>
                <a:lnTo>
                  <a:pt x="1635" y="984"/>
                </a:lnTo>
                <a:lnTo>
                  <a:pt x="1670" y="959"/>
                </a:lnTo>
                <a:lnTo>
                  <a:pt x="1705" y="937"/>
                </a:lnTo>
                <a:lnTo>
                  <a:pt x="1747" y="909"/>
                </a:lnTo>
                <a:lnTo>
                  <a:pt x="1787" y="878"/>
                </a:lnTo>
                <a:lnTo>
                  <a:pt x="1823" y="844"/>
                </a:lnTo>
                <a:lnTo>
                  <a:pt x="1860" y="812"/>
                </a:lnTo>
                <a:lnTo>
                  <a:pt x="1900" y="782"/>
                </a:lnTo>
                <a:lnTo>
                  <a:pt x="1959" y="747"/>
                </a:lnTo>
                <a:lnTo>
                  <a:pt x="2021" y="715"/>
                </a:lnTo>
                <a:lnTo>
                  <a:pt x="2151" y="653"/>
                </a:lnTo>
                <a:lnTo>
                  <a:pt x="2157" y="650"/>
                </a:lnTo>
                <a:lnTo>
                  <a:pt x="2165" y="642"/>
                </a:lnTo>
                <a:lnTo>
                  <a:pt x="2192" y="622"/>
                </a:lnTo>
                <a:lnTo>
                  <a:pt x="2205" y="610"/>
                </a:lnTo>
                <a:lnTo>
                  <a:pt x="2218" y="600"/>
                </a:lnTo>
                <a:lnTo>
                  <a:pt x="2229" y="591"/>
                </a:lnTo>
                <a:lnTo>
                  <a:pt x="2236" y="585"/>
                </a:lnTo>
                <a:lnTo>
                  <a:pt x="2239" y="583"/>
                </a:lnTo>
                <a:lnTo>
                  <a:pt x="2239" y="588"/>
                </a:lnTo>
                <a:lnTo>
                  <a:pt x="2236" y="595"/>
                </a:lnTo>
                <a:lnTo>
                  <a:pt x="2232" y="603"/>
                </a:lnTo>
                <a:lnTo>
                  <a:pt x="2229" y="607"/>
                </a:lnTo>
                <a:lnTo>
                  <a:pt x="2221" y="629"/>
                </a:lnTo>
                <a:lnTo>
                  <a:pt x="2218" y="653"/>
                </a:lnTo>
                <a:lnTo>
                  <a:pt x="2220" y="676"/>
                </a:lnTo>
                <a:lnTo>
                  <a:pt x="2221" y="701"/>
                </a:lnTo>
                <a:lnTo>
                  <a:pt x="2221" y="725"/>
                </a:lnTo>
                <a:lnTo>
                  <a:pt x="2216" y="774"/>
                </a:lnTo>
                <a:lnTo>
                  <a:pt x="2205" y="819"/>
                </a:lnTo>
                <a:lnTo>
                  <a:pt x="2189" y="865"/>
                </a:lnTo>
                <a:lnTo>
                  <a:pt x="2167" y="908"/>
                </a:lnTo>
                <a:lnTo>
                  <a:pt x="2139" y="948"/>
                </a:lnTo>
                <a:lnTo>
                  <a:pt x="2105" y="983"/>
                </a:lnTo>
                <a:lnTo>
                  <a:pt x="2067" y="1017"/>
                </a:lnTo>
                <a:lnTo>
                  <a:pt x="2022" y="1045"/>
                </a:lnTo>
                <a:lnTo>
                  <a:pt x="1974" y="1070"/>
                </a:lnTo>
                <a:lnTo>
                  <a:pt x="1921" y="1091"/>
                </a:lnTo>
                <a:lnTo>
                  <a:pt x="1863" y="1105"/>
                </a:lnTo>
                <a:lnTo>
                  <a:pt x="1803" y="1116"/>
                </a:lnTo>
                <a:lnTo>
                  <a:pt x="1739" y="1123"/>
                </a:lnTo>
                <a:lnTo>
                  <a:pt x="1677" y="1127"/>
                </a:lnTo>
                <a:lnTo>
                  <a:pt x="1617" y="1132"/>
                </a:lnTo>
                <a:lnTo>
                  <a:pt x="1679" y="1136"/>
                </a:lnTo>
                <a:lnTo>
                  <a:pt x="1732" y="1144"/>
                </a:lnTo>
                <a:lnTo>
                  <a:pt x="1784" y="1154"/>
                </a:lnTo>
                <a:lnTo>
                  <a:pt x="1834" y="1167"/>
                </a:lnTo>
                <a:lnTo>
                  <a:pt x="1881" y="1185"/>
                </a:lnTo>
                <a:lnTo>
                  <a:pt x="1924" y="1207"/>
                </a:lnTo>
                <a:lnTo>
                  <a:pt x="1971" y="1239"/>
                </a:lnTo>
                <a:lnTo>
                  <a:pt x="2014" y="1276"/>
                </a:lnTo>
                <a:lnTo>
                  <a:pt x="2049" y="1316"/>
                </a:lnTo>
                <a:lnTo>
                  <a:pt x="2080" y="1359"/>
                </a:lnTo>
                <a:lnTo>
                  <a:pt x="2105" y="1402"/>
                </a:lnTo>
                <a:lnTo>
                  <a:pt x="2127" y="1447"/>
                </a:lnTo>
                <a:lnTo>
                  <a:pt x="2143" y="1492"/>
                </a:lnTo>
                <a:lnTo>
                  <a:pt x="2158" y="1537"/>
                </a:lnTo>
                <a:lnTo>
                  <a:pt x="2167" y="1580"/>
                </a:lnTo>
                <a:lnTo>
                  <a:pt x="2174" y="1621"/>
                </a:lnTo>
                <a:lnTo>
                  <a:pt x="2179" y="1660"/>
                </a:lnTo>
                <a:lnTo>
                  <a:pt x="2182" y="1695"/>
                </a:lnTo>
                <a:lnTo>
                  <a:pt x="2182" y="1753"/>
                </a:lnTo>
                <a:lnTo>
                  <a:pt x="2179" y="1775"/>
                </a:lnTo>
                <a:lnTo>
                  <a:pt x="2177" y="1789"/>
                </a:lnTo>
                <a:lnTo>
                  <a:pt x="2174" y="1797"/>
                </a:lnTo>
                <a:lnTo>
                  <a:pt x="2171" y="1797"/>
                </a:lnTo>
                <a:lnTo>
                  <a:pt x="2152" y="1767"/>
                </a:lnTo>
                <a:lnTo>
                  <a:pt x="2132" y="1739"/>
                </a:lnTo>
                <a:lnTo>
                  <a:pt x="2108" y="1713"/>
                </a:lnTo>
                <a:lnTo>
                  <a:pt x="2081" y="1686"/>
                </a:lnTo>
                <a:lnTo>
                  <a:pt x="2049" y="1664"/>
                </a:lnTo>
                <a:lnTo>
                  <a:pt x="2019" y="1648"/>
                </a:lnTo>
                <a:lnTo>
                  <a:pt x="1994" y="1633"/>
                </a:lnTo>
                <a:lnTo>
                  <a:pt x="1969" y="1621"/>
                </a:lnTo>
                <a:lnTo>
                  <a:pt x="1946" y="1611"/>
                </a:lnTo>
                <a:lnTo>
                  <a:pt x="1879" y="1580"/>
                </a:lnTo>
                <a:lnTo>
                  <a:pt x="1854" y="1568"/>
                </a:lnTo>
                <a:lnTo>
                  <a:pt x="1829" y="1555"/>
                </a:lnTo>
                <a:lnTo>
                  <a:pt x="1801" y="1537"/>
                </a:lnTo>
                <a:lnTo>
                  <a:pt x="1735" y="1493"/>
                </a:lnTo>
                <a:lnTo>
                  <a:pt x="1697" y="1464"/>
                </a:lnTo>
                <a:lnTo>
                  <a:pt x="1652" y="1428"/>
                </a:lnTo>
                <a:lnTo>
                  <a:pt x="1627" y="1405"/>
                </a:lnTo>
                <a:lnTo>
                  <a:pt x="1601" y="1374"/>
                </a:lnTo>
                <a:lnTo>
                  <a:pt x="1517" y="1267"/>
                </a:lnTo>
                <a:lnTo>
                  <a:pt x="1489" y="1237"/>
                </a:lnTo>
                <a:lnTo>
                  <a:pt x="1459" y="1211"/>
                </a:lnTo>
                <a:lnTo>
                  <a:pt x="1431" y="1195"/>
                </a:lnTo>
                <a:lnTo>
                  <a:pt x="1396" y="1181"/>
                </a:lnTo>
                <a:lnTo>
                  <a:pt x="1361" y="1170"/>
                </a:lnTo>
                <a:lnTo>
                  <a:pt x="1356" y="1170"/>
                </a:lnTo>
                <a:lnTo>
                  <a:pt x="1350" y="1182"/>
                </a:lnTo>
                <a:lnTo>
                  <a:pt x="1349" y="1192"/>
                </a:lnTo>
                <a:lnTo>
                  <a:pt x="1346" y="1203"/>
                </a:lnTo>
                <a:lnTo>
                  <a:pt x="1344" y="1207"/>
                </a:lnTo>
                <a:lnTo>
                  <a:pt x="1343" y="1219"/>
                </a:lnTo>
                <a:lnTo>
                  <a:pt x="1338" y="1237"/>
                </a:lnTo>
                <a:lnTo>
                  <a:pt x="1334" y="1257"/>
                </a:lnTo>
                <a:lnTo>
                  <a:pt x="1325" y="1301"/>
                </a:lnTo>
                <a:lnTo>
                  <a:pt x="1322" y="1321"/>
                </a:lnTo>
                <a:lnTo>
                  <a:pt x="1305" y="1421"/>
                </a:lnTo>
                <a:lnTo>
                  <a:pt x="1285" y="1523"/>
                </a:lnTo>
                <a:lnTo>
                  <a:pt x="1266" y="1623"/>
                </a:lnTo>
                <a:lnTo>
                  <a:pt x="1241" y="1781"/>
                </a:lnTo>
                <a:lnTo>
                  <a:pt x="1218" y="1941"/>
                </a:lnTo>
                <a:lnTo>
                  <a:pt x="1237" y="1927"/>
                </a:lnTo>
                <a:lnTo>
                  <a:pt x="1254" y="1912"/>
                </a:lnTo>
                <a:lnTo>
                  <a:pt x="1265" y="1900"/>
                </a:lnTo>
                <a:lnTo>
                  <a:pt x="1271" y="1885"/>
                </a:lnTo>
                <a:lnTo>
                  <a:pt x="1275" y="1871"/>
                </a:lnTo>
                <a:lnTo>
                  <a:pt x="1281" y="1856"/>
                </a:lnTo>
                <a:lnTo>
                  <a:pt x="1293" y="1838"/>
                </a:lnTo>
                <a:lnTo>
                  <a:pt x="1309" y="1825"/>
                </a:lnTo>
                <a:lnTo>
                  <a:pt x="1328" y="1816"/>
                </a:lnTo>
                <a:lnTo>
                  <a:pt x="1349" y="1813"/>
                </a:lnTo>
                <a:lnTo>
                  <a:pt x="1369" y="1816"/>
                </a:lnTo>
                <a:lnTo>
                  <a:pt x="1390" y="1823"/>
                </a:lnTo>
                <a:lnTo>
                  <a:pt x="1394" y="1826"/>
                </a:lnTo>
                <a:lnTo>
                  <a:pt x="1412" y="1835"/>
                </a:lnTo>
                <a:lnTo>
                  <a:pt x="1417" y="1838"/>
                </a:lnTo>
                <a:lnTo>
                  <a:pt x="1421" y="1845"/>
                </a:lnTo>
                <a:lnTo>
                  <a:pt x="1424" y="1853"/>
                </a:lnTo>
                <a:lnTo>
                  <a:pt x="1425" y="1859"/>
                </a:lnTo>
                <a:lnTo>
                  <a:pt x="1425" y="1869"/>
                </a:lnTo>
                <a:lnTo>
                  <a:pt x="1427" y="1879"/>
                </a:lnTo>
                <a:lnTo>
                  <a:pt x="1427" y="1890"/>
                </a:lnTo>
                <a:lnTo>
                  <a:pt x="1420" y="1910"/>
                </a:lnTo>
                <a:lnTo>
                  <a:pt x="1408" y="1927"/>
                </a:lnTo>
                <a:lnTo>
                  <a:pt x="1392" y="1940"/>
                </a:lnTo>
                <a:lnTo>
                  <a:pt x="1372" y="1949"/>
                </a:lnTo>
                <a:lnTo>
                  <a:pt x="1350" y="1953"/>
                </a:lnTo>
                <a:lnTo>
                  <a:pt x="1328" y="1955"/>
                </a:lnTo>
                <a:lnTo>
                  <a:pt x="1313" y="1953"/>
                </a:lnTo>
                <a:lnTo>
                  <a:pt x="1299" y="1950"/>
                </a:lnTo>
                <a:lnTo>
                  <a:pt x="1282" y="1947"/>
                </a:lnTo>
                <a:lnTo>
                  <a:pt x="1268" y="1949"/>
                </a:lnTo>
                <a:lnTo>
                  <a:pt x="1250" y="1955"/>
                </a:lnTo>
                <a:lnTo>
                  <a:pt x="1231" y="1965"/>
                </a:lnTo>
                <a:lnTo>
                  <a:pt x="1213" y="1975"/>
                </a:lnTo>
                <a:lnTo>
                  <a:pt x="1210" y="1993"/>
                </a:lnTo>
                <a:lnTo>
                  <a:pt x="1206" y="2012"/>
                </a:lnTo>
                <a:lnTo>
                  <a:pt x="1179" y="2224"/>
                </a:lnTo>
                <a:lnTo>
                  <a:pt x="1157" y="2437"/>
                </a:lnTo>
                <a:lnTo>
                  <a:pt x="1148" y="2549"/>
                </a:lnTo>
                <a:lnTo>
                  <a:pt x="1141" y="2658"/>
                </a:lnTo>
                <a:lnTo>
                  <a:pt x="1137" y="2767"/>
                </a:lnTo>
                <a:lnTo>
                  <a:pt x="1131" y="2879"/>
                </a:lnTo>
                <a:lnTo>
                  <a:pt x="1122" y="2997"/>
                </a:lnTo>
                <a:lnTo>
                  <a:pt x="1104" y="3239"/>
                </a:lnTo>
                <a:lnTo>
                  <a:pt x="1098" y="3357"/>
                </a:lnTo>
                <a:lnTo>
                  <a:pt x="1097" y="3435"/>
                </a:lnTo>
                <a:lnTo>
                  <a:pt x="1094" y="3517"/>
                </a:lnTo>
                <a:lnTo>
                  <a:pt x="1089" y="3603"/>
                </a:lnTo>
                <a:lnTo>
                  <a:pt x="1088" y="3687"/>
                </a:lnTo>
                <a:lnTo>
                  <a:pt x="1086" y="3770"/>
                </a:lnTo>
                <a:lnTo>
                  <a:pt x="1086" y="3848"/>
                </a:lnTo>
                <a:lnTo>
                  <a:pt x="1088" y="3895"/>
                </a:lnTo>
                <a:lnTo>
                  <a:pt x="1091" y="3951"/>
                </a:lnTo>
                <a:lnTo>
                  <a:pt x="1094" y="4011"/>
                </a:lnTo>
                <a:lnTo>
                  <a:pt x="1098" y="4072"/>
                </a:lnTo>
                <a:lnTo>
                  <a:pt x="1116" y="4038"/>
                </a:lnTo>
                <a:lnTo>
                  <a:pt x="1132" y="4008"/>
                </a:lnTo>
                <a:lnTo>
                  <a:pt x="1148" y="3982"/>
                </a:lnTo>
                <a:lnTo>
                  <a:pt x="1170" y="3948"/>
                </a:lnTo>
                <a:lnTo>
                  <a:pt x="1193" y="3920"/>
                </a:lnTo>
                <a:lnTo>
                  <a:pt x="1215" y="3893"/>
                </a:lnTo>
                <a:lnTo>
                  <a:pt x="1234" y="3867"/>
                </a:lnTo>
                <a:lnTo>
                  <a:pt x="1250" y="3837"/>
                </a:lnTo>
                <a:lnTo>
                  <a:pt x="1278" y="3783"/>
                </a:lnTo>
                <a:lnTo>
                  <a:pt x="1310" y="3731"/>
                </a:lnTo>
                <a:lnTo>
                  <a:pt x="1344" y="3680"/>
                </a:lnTo>
                <a:lnTo>
                  <a:pt x="1381" y="3627"/>
                </a:lnTo>
                <a:lnTo>
                  <a:pt x="1418" y="3572"/>
                </a:lnTo>
                <a:lnTo>
                  <a:pt x="1456" y="3516"/>
                </a:lnTo>
                <a:lnTo>
                  <a:pt x="1496" y="3460"/>
                </a:lnTo>
                <a:lnTo>
                  <a:pt x="1539" y="3407"/>
                </a:lnTo>
                <a:lnTo>
                  <a:pt x="1583" y="3357"/>
                </a:lnTo>
                <a:lnTo>
                  <a:pt x="1629" y="3311"/>
                </a:lnTo>
                <a:lnTo>
                  <a:pt x="1689" y="3264"/>
                </a:lnTo>
                <a:lnTo>
                  <a:pt x="1751" y="3224"/>
                </a:lnTo>
                <a:lnTo>
                  <a:pt x="1815" y="3192"/>
                </a:lnTo>
                <a:lnTo>
                  <a:pt x="1881" y="3169"/>
                </a:lnTo>
                <a:lnTo>
                  <a:pt x="1946" y="3155"/>
                </a:lnTo>
                <a:lnTo>
                  <a:pt x="2011" y="3149"/>
                </a:lnTo>
                <a:lnTo>
                  <a:pt x="2075" y="3152"/>
                </a:lnTo>
                <a:lnTo>
                  <a:pt x="2140" y="3164"/>
                </a:lnTo>
                <a:lnTo>
                  <a:pt x="2202" y="3183"/>
                </a:lnTo>
                <a:lnTo>
                  <a:pt x="2263" y="3211"/>
                </a:lnTo>
                <a:lnTo>
                  <a:pt x="2277" y="3220"/>
                </a:lnTo>
                <a:lnTo>
                  <a:pt x="2295" y="3231"/>
                </a:lnTo>
                <a:lnTo>
                  <a:pt x="2314" y="3245"/>
                </a:lnTo>
                <a:lnTo>
                  <a:pt x="2333" y="3259"/>
                </a:lnTo>
                <a:lnTo>
                  <a:pt x="2353" y="3276"/>
                </a:lnTo>
                <a:lnTo>
                  <a:pt x="2370" y="3289"/>
                </a:lnTo>
                <a:lnTo>
                  <a:pt x="2385" y="3302"/>
                </a:lnTo>
                <a:lnTo>
                  <a:pt x="2398" y="3312"/>
                </a:lnTo>
                <a:lnTo>
                  <a:pt x="2406" y="3318"/>
                </a:lnTo>
                <a:lnTo>
                  <a:pt x="2409" y="3321"/>
                </a:lnTo>
                <a:lnTo>
                  <a:pt x="2404" y="3321"/>
                </a:lnTo>
                <a:lnTo>
                  <a:pt x="2394" y="3323"/>
                </a:lnTo>
                <a:lnTo>
                  <a:pt x="2378" y="3326"/>
                </a:lnTo>
                <a:lnTo>
                  <a:pt x="2359" y="3327"/>
                </a:lnTo>
                <a:lnTo>
                  <a:pt x="2338" y="3330"/>
                </a:lnTo>
                <a:lnTo>
                  <a:pt x="2300" y="3336"/>
                </a:lnTo>
                <a:lnTo>
                  <a:pt x="2286" y="3338"/>
                </a:lnTo>
                <a:lnTo>
                  <a:pt x="2277" y="3339"/>
                </a:lnTo>
                <a:lnTo>
                  <a:pt x="2186" y="3360"/>
                </a:lnTo>
                <a:lnTo>
                  <a:pt x="2098" y="3380"/>
                </a:lnTo>
                <a:lnTo>
                  <a:pt x="2009" y="3404"/>
                </a:lnTo>
                <a:lnTo>
                  <a:pt x="1922" y="3433"/>
                </a:lnTo>
                <a:lnTo>
                  <a:pt x="1835" y="3469"/>
                </a:lnTo>
                <a:lnTo>
                  <a:pt x="1754" y="3504"/>
                </a:lnTo>
                <a:lnTo>
                  <a:pt x="1679" y="3542"/>
                </a:lnTo>
                <a:lnTo>
                  <a:pt x="1604" y="3582"/>
                </a:lnTo>
                <a:lnTo>
                  <a:pt x="1532" y="3627"/>
                </a:lnTo>
                <a:lnTo>
                  <a:pt x="1462" y="3677"/>
                </a:lnTo>
                <a:lnTo>
                  <a:pt x="1399" y="3733"/>
                </a:lnTo>
                <a:lnTo>
                  <a:pt x="1337" y="3793"/>
                </a:lnTo>
                <a:lnTo>
                  <a:pt x="1275" y="3861"/>
                </a:lnTo>
                <a:lnTo>
                  <a:pt x="1213" y="3935"/>
                </a:lnTo>
                <a:lnTo>
                  <a:pt x="1200" y="3951"/>
                </a:lnTo>
                <a:lnTo>
                  <a:pt x="1184" y="3972"/>
                </a:lnTo>
                <a:lnTo>
                  <a:pt x="1167" y="3995"/>
                </a:lnTo>
                <a:lnTo>
                  <a:pt x="1153" y="4022"/>
                </a:lnTo>
                <a:lnTo>
                  <a:pt x="1134" y="4061"/>
                </a:lnTo>
                <a:lnTo>
                  <a:pt x="1117" y="4103"/>
                </a:lnTo>
                <a:lnTo>
                  <a:pt x="1109" y="4240"/>
                </a:lnTo>
                <a:lnTo>
                  <a:pt x="1109" y="4246"/>
                </a:lnTo>
                <a:lnTo>
                  <a:pt x="1110" y="4250"/>
                </a:lnTo>
                <a:lnTo>
                  <a:pt x="1110" y="4255"/>
                </a:lnTo>
                <a:lnTo>
                  <a:pt x="1111" y="4293"/>
                </a:lnTo>
                <a:lnTo>
                  <a:pt x="1114" y="4342"/>
                </a:lnTo>
                <a:lnTo>
                  <a:pt x="1117" y="4395"/>
                </a:lnTo>
                <a:lnTo>
                  <a:pt x="1122" y="4452"/>
                </a:lnTo>
                <a:lnTo>
                  <a:pt x="1125" y="4511"/>
                </a:lnTo>
                <a:lnTo>
                  <a:pt x="1128" y="4569"/>
                </a:lnTo>
                <a:lnTo>
                  <a:pt x="1132" y="4625"/>
                </a:lnTo>
                <a:lnTo>
                  <a:pt x="1139" y="4746"/>
                </a:lnTo>
                <a:lnTo>
                  <a:pt x="1147" y="4865"/>
                </a:lnTo>
                <a:lnTo>
                  <a:pt x="1106" y="4865"/>
                </a:lnTo>
                <a:lnTo>
                  <a:pt x="1106" y="4855"/>
                </a:lnTo>
                <a:lnTo>
                  <a:pt x="1100" y="4777"/>
                </a:lnTo>
                <a:lnTo>
                  <a:pt x="1091" y="4626"/>
                </a:lnTo>
                <a:lnTo>
                  <a:pt x="1086" y="4548"/>
                </a:lnTo>
                <a:lnTo>
                  <a:pt x="1079" y="4465"/>
                </a:lnTo>
                <a:lnTo>
                  <a:pt x="1072" y="4377"/>
                </a:lnTo>
                <a:lnTo>
                  <a:pt x="1066" y="4287"/>
                </a:lnTo>
                <a:lnTo>
                  <a:pt x="1060" y="4199"/>
                </a:lnTo>
                <a:lnTo>
                  <a:pt x="1055" y="4116"/>
                </a:lnTo>
                <a:lnTo>
                  <a:pt x="1054" y="4070"/>
                </a:lnTo>
                <a:lnTo>
                  <a:pt x="1052" y="4032"/>
                </a:lnTo>
                <a:lnTo>
                  <a:pt x="1051" y="3998"/>
                </a:lnTo>
                <a:lnTo>
                  <a:pt x="1048" y="3939"/>
                </a:lnTo>
                <a:lnTo>
                  <a:pt x="1047" y="3908"/>
                </a:lnTo>
                <a:lnTo>
                  <a:pt x="1045" y="3876"/>
                </a:lnTo>
                <a:lnTo>
                  <a:pt x="1044" y="3836"/>
                </a:lnTo>
                <a:lnTo>
                  <a:pt x="1044" y="3737"/>
                </a:lnTo>
                <a:lnTo>
                  <a:pt x="1045" y="3677"/>
                </a:lnTo>
                <a:lnTo>
                  <a:pt x="1045" y="3610"/>
                </a:lnTo>
                <a:lnTo>
                  <a:pt x="1047" y="3540"/>
                </a:lnTo>
                <a:lnTo>
                  <a:pt x="1050" y="3467"/>
                </a:lnTo>
                <a:lnTo>
                  <a:pt x="1039" y="3444"/>
                </a:lnTo>
                <a:lnTo>
                  <a:pt x="1026" y="3425"/>
                </a:lnTo>
                <a:lnTo>
                  <a:pt x="1011" y="3404"/>
                </a:lnTo>
                <a:lnTo>
                  <a:pt x="995" y="3388"/>
                </a:lnTo>
                <a:lnTo>
                  <a:pt x="973" y="3371"/>
                </a:lnTo>
                <a:lnTo>
                  <a:pt x="946" y="3357"/>
                </a:lnTo>
                <a:lnTo>
                  <a:pt x="918" y="3343"/>
                </a:lnTo>
                <a:lnTo>
                  <a:pt x="889" y="3330"/>
                </a:lnTo>
                <a:lnTo>
                  <a:pt x="861" y="3318"/>
                </a:lnTo>
                <a:lnTo>
                  <a:pt x="834" y="3305"/>
                </a:lnTo>
                <a:lnTo>
                  <a:pt x="814" y="3292"/>
                </a:lnTo>
                <a:lnTo>
                  <a:pt x="789" y="3271"/>
                </a:lnTo>
                <a:lnTo>
                  <a:pt x="767" y="3252"/>
                </a:lnTo>
                <a:lnTo>
                  <a:pt x="746" y="3236"/>
                </a:lnTo>
                <a:lnTo>
                  <a:pt x="744" y="3364"/>
                </a:lnTo>
                <a:lnTo>
                  <a:pt x="743" y="3491"/>
                </a:lnTo>
                <a:lnTo>
                  <a:pt x="739" y="3768"/>
                </a:lnTo>
                <a:lnTo>
                  <a:pt x="739" y="3818"/>
                </a:lnTo>
                <a:lnTo>
                  <a:pt x="740" y="3851"/>
                </a:lnTo>
                <a:lnTo>
                  <a:pt x="740" y="3918"/>
                </a:lnTo>
                <a:lnTo>
                  <a:pt x="741" y="3951"/>
                </a:lnTo>
                <a:lnTo>
                  <a:pt x="741" y="4007"/>
                </a:lnTo>
                <a:lnTo>
                  <a:pt x="743" y="4029"/>
                </a:lnTo>
                <a:lnTo>
                  <a:pt x="743" y="4051"/>
                </a:lnTo>
                <a:lnTo>
                  <a:pt x="746" y="4061"/>
                </a:lnTo>
                <a:lnTo>
                  <a:pt x="747" y="4079"/>
                </a:lnTo>
                <a:lnTo>
                  <a:pt x="752" y="4100"/>
                </a:lnTo>
                <a:lnTo>
                  <a:pt x="756" y="4123"/>
                </a:lnTo>
                <a:lnTo>
                  <a:pt x="765" y="4174"/>
                </a:lnTo>
                <a:lnTo>
                  <a:pt x="781" y="4249"/>
                </a:lnTo>
                <a:lnTo>
                  <a:pt x="814" y="4402"/>
                </a:lnTo>
                <a:lnTo>
                  <a:pt x="828" y="4476"/>
                </a:lnTo>
                <a:lnTo>
                  <a:pt x="842" y="4544"/>
                </a:lnTo>
                <a:lnTo>
                  <a:pt x="862" y="4645"/>
                </a:lnTo>
                <a:lnTo>
                  <a:pt x="881" y="4751"/>
                </a:lnTo>
                <a:lnTo>
                  <a:pt x="902" y="4862"/>
                </a:lnTo>
                <a:lnTo>
                  <a:pt x="862" y="4862"/>
                </a:lnTo>
                <a:lnTo>
                  <a:pt x="856" y="4830"/>
                </a:lnTo>
                <a:lnTo>
                  <a:pt x="849" y="4791"/>
                </a:lnTo>
                <a:lnTo>
                  <a:pt x="840" y="4747"/>
                </a:lnTo>
                <a:lnTo>
                  <a:pt x="830" y="4698"/>
                </a:lnTo>
                <a:lnTo>
                  <a:pt x="820" y="4645"/>
                </a:lnTo>
                <a:lnTo>
                  <a:pt x="809" y="4591"/>
                </a:lnTo>
                <a:lnTo>
                  <a:pt x="797" y="4533"/>
                </a:lnTo>
                <a:lnTo>
                  <a:pt x="787" y="4476"/>
                </a:lnTo>
                <a:lnTo>
                  <a:pt x="775" y="4418"/>
                </a:lnTo>
                <a:lnTo>
                  <a:pt x="765" y="4361"/>
                </a:lnTo>
                <a:lnTo>
                  <a:pt x="753" y="4306"/>
                </a:lnTo>
                <a:lnTo>
                  <a:pt x="743" y="4255"/>
                </a:lnTo>
                <a:lnTo>
                  <a:pt x="734" y="4207"/>
                </a:lnTo>
                <a:lnTo>
                  <a:pt x="727" y="4165"/>
                </a:lnTo>
                <a:lnTo>
                  <a:pt x="719" y="4128"/>
                </a:lnTo>
                <a:lnTo>
                  <a:pt x="713" y="4097"/>
                </a:lnTo>
                <a:lnTo>
                  <a:pt x="706" y="4060"/>
                </a:lnTo>
                <a:lnTo>
                  <a:pt x="693" y="4045"/>
                </a:lnTo>
                <a:lnTo>
                  <a:pt x="675" y="4028"/>
                </a:lnTo>
                <a:lnTo>
                  <a:pt x="657" y="4008"/>
                </a:lnTo>
                <a:lnTo>
                  <a:pt x="638" y="3989"/>
                </a:lnTo>
                <a:lnTo>
                  <a:pt x="621" y="3970"/>
                </a:lnTo>
                <a:lnTo>
                  <a:pt x="604" y="3954"/>
                </a:lnTo>
                <a:lnTo>
                  <a:pt x="590" y="3941"/>
                </a:lnTo>
                <a:lnTo>
                  <a:pt x="581" y="3930"/>
                </a:lnTo>
                <a:lnTo>
                  <a:pt x="541" y="3890"/>
                </a:lnTo>
                <a:lnTo>
                  <a:pt x="529" y="3882"/>
                </a:lnTo>
                <a:lnTo>
                  <a:pt x="485" y="3864"/>
                </a:lnTo>
                <a:lnTo>
                  <a:pt x="448" y="3851"/>
                </a:lnTo>
                <a:lnTo>
                  <a:pt x="411" y="3836"/>
                </a:lnTo>
                <a:lnTo>
                  <a:pt x="339" y="3809"/>
                </a:lnTo>
                <a:lnTo>
                  <a:pt x="268" y="3783"/>
                </a:lnTo>
                <a:lnTo>
                  <a:pt x="254" y="3777"/>
                </a:lnTo>
                <a:lnTo>
                  <a:pt x="221" y="3765"/>
                </a:lnTo>
                <a:lnTo>
                  <a:pt x="205" y="3764"/>
                </a:lnTo>
                <a:lnTo>
                  <a:pt x="193" y="3765"/>
                </a:lnTo>
                <a:lnTo>
                  <a:pt x="167" y="3777"/>
                </a:lnTo>
                <a:lnTo>
                  <a:pt x="155" y="3781"/>
                </a:lnTo>
                <a:lnTo>
                  <a:pt x="134" y="3784"/>
                </a:lnTo>
                <a:lnTo>
                  <a:pt x="115" y="3783"/>
                </a:lnTo>
                <a:lnTo>
                  <a:pt x="96" y="3777"/>
                </a:lnTo>
                <a:lnTo>
                  <a:pt x="80" y="3768"/>
                </a:lnTo>
                <a:lnTo>
                  <a:pt x="66" y="3753"/>
                </a:lnTo>
                <a:lnTo>
                  <a:pt x="57" y="3736"/>
                </a:lnTo>
                <a:lnTo>
                  <a:pt x="56" y="3721"/>
                </a:lnTo>
                <a:lnTo>
                  <a:pt x="55" y="3705"/>
                </a:lnTo>
                <a:lnTo>
                  <a:pt x="55" y="3699"/>
                </a:lnTo>
                <a:lnTo>
                  <a:pt x="56" y="3690"/>
                </a:lnTo>
                <a:lnTo>
                  <a:pt x="60" y="3683"/>
                </a:lnTo>
                <a:lnTo>
                  <a:pt x="63" y="3678"/>
                </a:lnTo>
                <a:lnTo>
                  <a:pt x="68" y="3675"/>
                </a:lnTo>
                <a:lnTo>
                  <a:pt x="72" y="3671"/>
                </a:lnTo>
                <a:lnTo>
                  <a:pt x="77" y="3668"/>
                </a:lnTo>
                <a:lnTo>
                  <a:pt x="81" y="3663"/>
                </a:lnTo>
                <a:lnTo>
                  <a:pt x="97" y="3652"/>
                </a:lnTo>
                <a:lnTo>
                  <a:pt x="115" y="3646"/>
                </a:lnTo>
                <a:lnTo>
                  <a:pt x="134" y="3646"/>
                </a:lnTo>
                <a:lnTo>
                  <a:pt x="152" y="3650"/>
                </a:lnTo>
                <a:lnTo>
                  <a:pt x="168" y="3660"/>
                </a:lnTo>
                <a:lnTo>
                  <a:pt x="181" y="3675"/>
                </a:lnTo>
                <a:lnTo>
                  <a:pt x="189" y="3688"/>
                </a:lnTo>
                <a:lnTo>
                  <a:pt x="195" y="3702"/>
                </a:lnTo>
                <a:lnTo>
                  <a:pt x="202" y="3715"/>
                </a:lnTo>
                <a:lnTo>
                  <a:pt x="211" y="3725"/>
                </a:lnTo>
                <a:lnTo>
                  <a:pt x="237" y="3742"/>
                </a:lnTo>
                <a:lnTo>
                  <a:pt x="264" y="3755"/>
                </a:lnTo>
                <a:lnTo>
                  <a:pt x="326" y="3783"/>
                </a:lnTo>
                <a:lnTo>
                  <a:pt x="389" y="3809"/>
                </a:lnTo>
                <a:lnTo>
                  <a:pt x="460" y="3834"/>
                </a:lnTo>
                <a:lnTo>
                  <a:pt x="483" y="3843"/>
                </a:lnTo>
                <a:lnTo>
                  <a:pt x="507" y="3846"/>
                </a:lnTo>
                <a:lnTo>
                  <a:pt x="513" y="3842"/>
                </a:lnTo>
                <a:lnTo>
                  <a:pt x="517" y="3833"/>
                </a:lnTo>
                <a:lnTo>
                  <a:pt x="520" y="3820"/>
                </a:lnTo>
                <a:lnTo>
                  <a:pt x="522" y="3802"/>
                </a:lnTo>
                <a:lnTo>
                  <a:pt x="522" y="3784"/>
                </a:lnTo>
                <a:lnTo>
                  <a:pt x="523" y="3765"/>
                </a:lnTo>
                <a:lnTo>
                  <a:pt x="525" y="3712"/>
                </a:lnTo>
                <a:lnTo>
                  <a:pt x="525" y="3657"/>
                </a:lnTo>
                <a:lnTo>
                  <a:pt x="523" y="3604"/>
                </a:lnTo>
                <a:lnTo>
                  <a:pt x="523" y="3573"/>
                </a:lnTo>
                <a:lnTo>
                  <a:pt x="520" y="3541"/>
                </a:lnTo>
                <a:lnTo>
                  <a:pt x="519" y="3537"/>
                </a:lnTo>
                <a:lnTo>
                  <a:pt x="507" y="3525"/>
                </a:lnTo>
                <a:lnTo>
                  <a:pt x="504" y="3520"/>
                </a:lnTo>
                <a:lnTo>
                  <a:pt x="503" y="3516"/>
                </a:lnTo>
                <a:lnTo>
                  <a:pt x="503" y="3509"/>
                </a:lnTo>
                <a:lnTo>
                  <a:pt x="501" y="3504"/>
                </a:lnTo>
                <a:lnTo>
                  <a:pt x="483" y="3486"/>
                </a:lnTo>
                <a:lnTo>
                  <a:pt x="473" y="3478"/>
                </a:lnTo>
                <a:lnTo>
                  <a:pt x="466" y="3467"/>
                </a:lnTo>
                <a:lnTo>
                  <a:pt x="461" y="3453"/>
                </a:lnTo>
                <a:lnTo>
                  <a:pt x="458" y="3436"/>
                </a:lnTo>
                <a:lnTo>
                  <a:pt x="458" y="3420"/>
                </a:lnTo>
                <a:lnTo>
                  <a:pt x="461" y="3404"/>
                </a:lnTo>
                <a:lnTo>
                  <a:pt x="467" y="3388"/>
                </a:lnTo>
                <a:lnTo>
                  <a:pt x="475" y="3371"/>
                </a:lnTo>
                <a:lnTo>
                  <a:pt x="485" y="3358"/>
                </a:lnTo>
                <a:lnTo>
                  <a:pt x="491" y="3354"/>
                </a:lnTo>
                <a:lnTo>
                  <a:pt x="498" y="3348"/>
                </a:lnTo>
                <a:lnTo>
                  <a:pt x="519" y="3333"/>
                </a:lnTo>
                <a:lnTo>
                  <a:pt x="540" y="3323"/>
                </a:lnTo>
                <a:lnTo>
                  <a:pt x="547" y="3321"/>
                </a:lnTo>
                <a:lnTo>
                  <a:pt x="550" y="3323"/>
                </a:lnTo>
                <a:lnTo>
                  <a:pt x="556" y="3332"/>
                </a:lnTo>
                <a:lnTo>
                  <a:pt x="565" y="3339"/>
                </a:lnTo>
                <a:lnTo>
                  <a:pt x="576" y="3343"/>
                </a:lnTo>
                <a:lnTo>
                  <a:pt x="585" y="3349"/>
                </a:lnTo>
                <a:lnTo>
                  <a:pt x="603" y="3366"/>
                </a:lnTo>
                <a:lnTo>
                  <a:pt x="616" y="3383"/>
                </a:lnTo>
                <a:lnTo>
                  <a:pt x="624" y="3402"/>
                </a:lnTo>
                <a:lnTo>
                  <a:pt x="626" y="3425"/>
                </a:lnTo>
                <a:lnTo>
                  <a:pt x="622" y="3448"/>
                </a:lnTo>
                <a:lnTo>
                  <a:pt x="615" y="3467"/>
                </a:lnTo>
                <a:lnTo>
                  <a:pt x="604" y="3485"/>
                </a:lnTo>
                <a:lnTo>
                  <a:pt x="588" y="3498"/>
                </a:lnTo>
                <a:lnTo>
                  <a:pt x="575" y="3506"/>
                </a:lnTo>
                <a:lnTo>
                  <a:pt x="565" y="3513"/>
                </a:lnTo>
                <a:lnTo>
                  <a:pt x="556" y="3525"/>
                </a:lnTo>
                <a:lnTo>
                  <a:pt x="548" y="3541"/>
                </a:lnTo>
                <a:lnTo>
                  <a:pt x="545" y="3560"/>
                </a:lnTo>
                <a:lnTo>
                  <a:pt x="545" y="3599"/>
                </a:lnTo>
                <a:lnTo>
                  <a:pt x="544" y="3634"/>
                </a:lnTo>
                <a:lnTo>
                  <a:pt x="544" y="3671"/>
                </a:lnTo>
                <a:lnTo>
                  <a:pt x="541" y="3739"/>
                </a:lnTo>
                <a:lnTo>
                  <a:pt x="541" y="3806"/>
                </a:lnTo>
                <a:lnTo>
                  <a:pt x="544" y="3834"/>
                </a:lnTo>
                <a:lnTo>
                  <a:pt x="550" y="3859"/>
                </a:lnTo>
                <a:lnTo>
                  <a:pt x="563" y="3882"/>
                </a:lnTo>
                <a:lnTo>
                  <a:pt x="582" y="3902"/>
                </a:lnTo>
                <a:lnTo>
                  <a:pt x="637" y="3957"/>
                </a:lnTo>
                <a:lnTo>
                  <a:pt x="654" y="3973"/>
                </a:lnTo>
                <a:lnTo>
                  <a:pt x="672" y="3991"/>
                </a:lnTo>
                <a:lnTo>
                  <a:pt x="690" y="4007"/>
                </a:lnTo>
                <a:lnTo>
                  <a:pt x="705" y="4020"/>
                </a:lnTo>
                <a:lnTo>
                  <a:pt x="703" y="3983"/>
                </a:lnTo>
                <a:lnTo>
                  <a:pt x="703" y="3890"/>
                </a:lnTo>
                <a:lnTo>
                  <a:pt x="705" y="3843"/>
                </a:lnTo>
                <a:lnTo>
                  <a:pt x="706" y="3799"/>
                </a:lnTo>
                <a:lnTo>
                  <a:pt x="706" y="3647"/>
                </a:lnTo>
                <a:lnTo>
                  <a:pt x="712" y="3397"/>
                </a:lnTo>
                <a:lnTo>
                  <a:pt x="716" y="3209"/>
                </a:lnTo>
                <a:lnTo>
                  <a:pt x="694" y="3186"/>
                </a:lnTo>
                <a:lnTo>
                  <a:pt x="675" y="3165"/>
                </a:lnTo>
                <a:lnTo>
                  <a:pt x="660" y="3144"/>
                </a:lnTo>
                <a:lnTo>
                  <a:pt x="644" y="3125"/>
                </a:lnTo>
                <a:lnTo>
                  <a:pt x="629" y="3106"/>
                </a:lnTo>
                <a:lnTo>
                  <a:pt x="610" y="3084"/>
                </a:lnTo>
                <a:lnTo>
                  <a:pt x="588" y="3060"/>
                </a:lnTo>
                <a:lnTo>
                  <a:pt x="562" y="3038"/>
                </a:lnTo>
                <a:lnTo>
                  <a:pt x="534" y="3021"/>
                </a:lnTo>
                <a:lnTo>
                  <a:pt x="506" y="3009"/>
                </a:lnTo>
                <a:lnTo>
                  <a:pt x="476" y="2998"/>
                </a:lnTo>
                <a:lnTo>
                  <a:pt x="476" y="2995"/>
                </a:lnTo>
                <a:lnTo>
                  <a:pt x="483" y="2990"/>
                </a:lnTo>
                <a:lnTo>
                  <a:pt x="495" y="2984"/>
                </a:lnTo>
                <a:lnTo>
                  <a:pt x="514" y="2975"/>
                </a:lnTo>
                <a:lnTo>
                  <a:pt x="537" y="2966"/>
                </a:lnTo>
                <a:lnTo>
                  <a:pt x="563" y="2957"/>
                </a:lnTo>
                <a:lnTo>
                  <a:pt x="593" y="2950"/>
                </a:lnTo>
                <a:lnTo>
                  <a:pt x="625" y="2944"/>
                </a:lnTo>
                <a:lnTo>
                  <a:pt x="660" y="2941"/>
                </a:lnTo>
                <a:lnTo>
                  <a:pt x="696" y="2939"/>
                </a:lnTo>
                <a:lnTo>
                  <a:pt x="733" y="2944"/>
                </a:lnTo>
                <a:lnTo>
                  <a:pt x="734" y="2931"/>
                </a:lnTo>
                <a:lnTo>
                  <a:pt x="736" y="2914"/>
                </a:lnTo>
                <a:lnTo>
                  <a:pt x="736" y="2858"/>
                </a:lnTo>
                <a:lnTo>
                  <a:pt x="744" y="2721"/>
                </a:lnTo>
                <a:lnTo>
                  <a:pt x="750" y="2600"/>
                </a:lnTo>
                <a:lnTo>
                  <a:pt x="755" y="2540"/>
                </a:lnTo>
                <a:lnTo>
                  <a:pt x="761" y="2479"/>
                </a:lnTo>
                <a:lnTo>
                  <a:pt x="753" y="2472"/>
                </a:lnTo>
                <a:lnTo>
                  <a:pt x="741" y="2462"/>
                </a:lnTo>
                <a:lnTo>
                  <a:pt x="725" y="2447"/>
                </a:lnTo>
                <a:lnTo>
                  <a:pt x="706" y="2431"/>
                </a:lnTo>
                <a:lnTo>
                  <a:pt x="685" y="2416"/>
                </a:lnTo>
                <a:lnTo>
                  <a:pt x="665" y="2398"/>
                </a:lnTo>
                <a:lnTo>
                  <a:pt x="643" y="2382"/>
                </a:lnTo>
                <a:lnTo>
                  <a:pt x="624" y="2366"/>
                </a:lnTo>
                <a:lnTo>
                  <a:pt x="606" y="2353"/>
                </a:lnTo>
                <a:lnTo>
                  <a:pt x="593" y="2341"/>
                </a:lnTo>
                <a:lnTo>
                  <a:pt x="582" y="2333"/>
                </a:lnTo>
                <a:lnTo>
                  <a:pt x="578" y="2331"/>
                </a:lnTo>
                <a:lnTo>
                  <a:pt x="554" y="2316"/>
                </a:lnTo>
                <a:lnTo>
                  <a:pt x="531" y="2307"/>
                </a:lnTo>
                <a:lnTo>
                  <a:pt x="504" y="2304"/>
                </a:lnTo>
                <a:lnTo>
                  <a:pt x="476" y="2305"/>
                </a:lnTo>
                <a:lnTo>
                  <a:pt x="408" y="2317"/>
                </a:lnTo>
                <a:lnTo>
                  <a:pt x="342" y="2332"/>
                </a:lnTo>
                <a:lnTo>
                  <a:pt x="307" y="2339"/>
                </a:lnTo>
                <a:lnTo>
                  <a:pt x="273" y="2347"/>
                </a:lnTo>
                <a:lnTo>
                  <a:pt x="255" y="2351"/>
                </a:lnTo>
                <a:lnTo>
                  <a:pt x="234" y="2354"/>
                </a:lnTo>
                <a:lnTo>
                  <a:pt x="217" y="2360"/>
                </a:lnTo>
                <a:lnTo>
                  <a:pt x="200" y="2369"/>
                </a:lnTo>
                <a:lnTo>
                  <a:pt x="193" y="2378"/>
                </a:lnTo>
                <a:lnTo>
                  <a:pt x="189" y="2387"/>
                </a:lnTo>
                <a:lnTo>
                  <a:pt x="186" y="2395"/>
                </a:lnTo>
                <a:lnTo>
                  <a:pt x="181" y="2406"/>
                </a:lnTo>
                <a:lnTo>
                  <a:pt x="171" y="2423"/>
                </a:lnTo>
                <a:lnTo>
                  <a:pt x="156" y="2437"/>
                </a:lnTo>
                <a:lnTo>
                  <a:pt x="139" y="2448"/>
                </a:lnTo>
                <a:lnTo>
                  <a:pt x="116" y="2457"/>
                </a:lnTo>
                <a:lnTo>
                  <a:pt x="94" y="2459"/>
                </a:lnTo>
                <a:lnTo>
                  <a:pt x="72" y="2454"/>
                </a:lnTo>
                <a:lnTo>
                  <a:pt x="53" y="2444"/>
                </a:lnTo>
                <a:lnTo>
                  <a:pt x="34" y="2429"/>
                </a:lnTo>
                <a:lnTo>
                  <a:pt x="28" y="2420"/>
                </a:lnTo>
                <a:lnTo>
                  <a:pt x="21" y="2412"/>
                </a:lnTo>
                <a:lnTo>
                  <a:pt x="13" y="2404"/>
                </a:lnTo>
                <a:lnTo>
                  <a:pt x="3" y="2400"/>
                </a:lnTo>
                <a:lnTo>
                  <a:pt x="0" y="2397"/>
                </a:lnTo>
                <a:lnTo>
                  <a:pt x="0" y="2390"/>
                </a:lnTo>
                <a:lnTo>
                  <a:pt x="3" y="2379"/>
                </a:lnTo>
                <a:lnTo>
                  <a:pt x="12" y="2356"/>
                </a:lnTo>
                <a:lnTo>
                  <a:pt x="25" y="2329"/>
                </a:lnTo>
                <a:lnTo>
                  <a:pt x="35" y="2317"/>
                </a:lnTo>
                <a:lnTo>
                  <a:pt x="50" y="2307"/>
                </a:lnTo>
                <a:lnTo>
                  <a:pt x="66" y="2298"/>
                </a:lnTo>
                <a:lnTo>
                  <a:pt x="85" y="2292"/>
                </a:lnTo>
                <a:lnTo>
                  <a:pt x="108" y="2289"/>
                </a:lnTo>
                <a:lnTo>
                  <a:pt x="130" y="2291"/>
                </a:lnTo>
                <a:lnTo>
                  <a:pt x="142" y="2297"/>
                </a:lnTo>
                <a:lnTo>
                  <a:pt x="152" y="2304"/>
                </a:lnTo>
                <a:lnTo>
                  <a:pt x="162" y="2313"/>
                </a:lnTo>
                <a:lnTo>
                  <a:pt x="172" y="2319"/>
                </a:lnTo>
                <a:lnTo>
                  <a:pt x="177" y="2320"/>
                </a:lnTo>
                <a:lnTo>
                  <a:pt x="189" y="2320"/>
                </a:lnTo>
                <a:lnTo>
                  <a:pt x="193" y="2322"/>
                </a:lnTo>
                <a:lnTo>
                  <a:pt x="196" y="2323"/>
                </a:lnTo>
                <a:lnTo>
                  <a:pt x="199" y="2326"/>
                </a:lnTo>
                <a:lnTo>
                  <a:pt x="202" y="2328"/>
                </a:lnTo>
                <a:lnTo>
                  <a:pt x="203" y="2331"/>
                </a:lnTo>
                <a:lnTo>
                  <a:pt x="206" y="2332"/>
                </a:lnTo>
                <a:lnTo>
                  <a:pt x="211" y="2332"/>
                </a:lnTo>
                <a:lnTo>
                  <a:pt x="242" y="2329"/>
                </a:lnTo>
                <a:lnTo>
                  <a:pt x="274" y="2325"/>
                </a:lnTo>
                <a:lnTo>
                  <a:pt x="327" y="2316"/>
                </a:lnTo>
                <a:lnTo>
                  <a:pt x="382" y="2307"/>
                </a:lnTo>
                <a:lnTo>
                  <a:pt x="432" y="2295"/>
                </a:lnTo>
                <a:lnTo>
                  <a:pt x="451" y="2291"/>
                </a:lnTo>
                <a:lnTo>
                  <a:pt x="469" y="2288"/>
                </a:lnTo>
                <a:lnTo>
                  <a:pt x="485" y="2283"/>
                </a:lnTo>
                <a:lnTo>
                  <a:pt x="498" y="2279"/>
                </a:lnTo>
                <a:lnTo>
                  <a:pt x="507" y="2273"/>
                </a:lnTo>
                <a:lnTo>
                  <a:pt x="509" y="2266"/>
                </a:lnTo>
                <a:lnTo>
                  <a:pt x="504" y="2251"/>
                </a:lnTo>
                <a:lnTo>
                  <a:pt x="489" y="2221"/>
                </a:lnTo>
                <a:lnTo>
                  <a:pt x="472" y="2189"/>
                </a:lnTo>
                <a:lnTo>
                  <a:pt x="453" y="2157"/>
                </a:lnTo>
                <a:lnTo>
                  <a:pt x="417" y="2102"/>
                </a:lnTo>
                <a:lnTo>
                  <a:pt x="380" y="2047"/>
                </a:lnTo>
                <a:lnTo>
                  <a:pt x="317" y="2030"/>
                </a:lnTo>
                <a:lnTo>
                  <a:pt x="254" y="2014"/>
                </a:lnTo>
                <a:lnTo>
                  <a:pt x="236" y="2009"/>
                </a:lnTo>
                <a:lnTo>
                  <a:pt x="215" y="2003"/>
                </a:lnTo>
                <a:lnTo>
                  <a:pt x="193" y="1999"/>
                </a:lnTo>
                <a:lnTo>
                  <a:pt x="171" y="1996"/>
                </a:lnTo>
                <a:lnTo>
                  <a:pt x="150" y="1999"/>
                </a:lnTo>
                <a:lnTo>
                  <a:pt x="131" y="2006"/>
                </a:lnTo>
                <a:lnTo>
                  <a:pt x="109" y="2016"/>
                </a:lnTo>
                <a:lnTo>
                  <a:pt x="85" y="2021"/>
                </a:lnTo>
                <a:lnTo>
                  <a:pt x="62" y="2019"/>
                </a:lnTo>
                <a:lnTo>
                  <a:pt x="40" y="2014"/>
                </a:lnTo>
                <a:lnTo>
                  <a:pt x="22" y="2002"/>
                </a:lnTo>
                <a:lnTo>
                  <a:pt x="12" y="1987"/>
                </a:lnTo>
                <a:lnTo>
                  <a:pt x="7" y="1966"/>
                </a:lnTo>
                <a:lnTo>
                  <a:pt x="6" y="1946"/>
                </a:lnTo>
                <a:lnTo>
                  <a:pt x="12" y="1924"/>
                </a:lnTo>
                <a:lnTo>
                  <a:pt x="21" y="1904"/>
                </a:lnTo>
                <a:lnTo>
                  <a:pt x="35" y="1888"/>
                </a:lnTo>
                <a:lnTo>
                  <a:pt x="56" y="1878"/>
                </a:lnTo>
                <a:lnTo>
                  <a:pt x="80" y="1873"/>
                </a:lnTo>
                <a:lnTo>
                  <a:pt x="105" y="1876"/>
                </a:lnTo>
                <a:lnTo>
                  <a:pt x="127" y="1884"/>
                </a:lnTo>
                <a:lnTo>
                  <a:pt x="144" y="1896"/>
                </a:lnTo>
                <a:lnTo>
                  <a:pt x="155" y="1907"/>
                </a:lnTo>
                <a:lnTo>
                  <a:pt x="172" y="1947"/>
                </a:lnTo>
                <a:lnTo>
                  <a:pt x="183" y="1960"/>
                </a:lnTo>
                <a:lnTo>
                  <a:pt x="196" y="1969"/>
                </a:lnTo>
                <a:lnTo>
                  <a:pt x="211" y="1975"/>
                </a:lnTo>
                <a:lnTo>
                  <a:pt x="227" y="1981"/>
                </a:lnTo>
                <a:lnTo>
                  <a:pt x="295" y="2003"/>
                </a:lnTo>
                <a:lnTo>
                  <a:pt x="363" y="2024"/>
                </a:lnTo>
                <a:lnTo>
                  <a:pt x="351" y="2009"/>
                </a:lnTo>
                <a:lnTo>
                  <a:pt x="338" y="1996"/>
                </a:lnTo>
                <a:lnTo>
                  <a:pt x="326" y="1988"/>
                </a:lnTo>
                <a:lnTo>
                  <a:pt x="313" y="1983"/>
                </a:lnTo>
                <a:lnTo>
                  <a:pt x="298" y="1980"/>
                </a:lnTo>
                <a:lnTo>
                  <a:pt x="284" y="1974"/>
                </a:lnTo>
                <a:lnTo>
                  <a:pt x="267" y="1963"/>
                </a:lnTo>
                <a:lnTo>
                  <a:pt x="254" y="1950"/>
                </a:lnTo>
                <a:lnTo>
                  <a:pt x="246" y="1934"/>
                </a:lnTo>
                <a:lnTo>
                  <a:pt x="243" y="1916"/>
                </a:lnTo>
                <a:lnTo>
                  <a:pt x="245" y="1897"/>
                </a:lnTo>
                <a:lnTo>
                  <a:pt x="254" y="1878"/>
                </a:lnTo>
                <a:lnTo>
                  <a:pt x="258" y="1872"/>
                </a:lnTo>
                <a:lnTo>
                  <a:pt x="267" y="1857"/>
                </a:lnTo>
                <a:lnTo>
                  <a:pt x="270" y="1854"/>
                </a:lnTo>
                <a:lnTo>
                  <a:pt x="277" y="1850"/>
                </a:lnTo>
                <a:lnTo>
                  <a:pt x="284" y="1847"/>
                </a:lnTo>
                <a:lnTo>
                  <a:pt x="290" y="1845"/>
                </a:lnTo>
                <a:lnTo>
                  <a:pt x="305" y="1844"/>
                </a:lnTo>
                <a:lnTo>
                  <a:pt x="321" y="1843"/>
                </a:lnTo>
                <a:lnTo>
                  <a:pt x="342" y="1848"/>
                </a:lnTo>
                <a:lnTo>
                  <a:pt x="357" y="1859"/>
                </a:lnTo>
                <a:lnTo>
                  <a:pt x="370" y="1872"/>
                </a:lnTo>
                <a:lnTo>
                  <a:pt x="377" y="1890"/>
                </a:lnTo>
                <a:lnTo>
                  <a:pt x="382" y="1909"/>
                </a:lnTo>
                <a:lnTo>
                  <a:pt x="383" y="1929"/>
                </a:lnTo>
                <a:lnTo>
                  <a:pt x="380" y="1947"/>
                </a:lnTo>
                <a:lnTo>
                  <a:pt x="376" y="1966"/>
                </a:lnTo>
                <a:lnTo>
                  <a:pt x="374" y="1984"/>
                </a:lnTo>
                <a:lnTo>
                  <a:pt x="382" y="2002"/>
                </a:lnTo>
                <a:lnTo>
                  <a:pt x="391" y="2018"/>
                </a:lnTo>
                <a:lnTo>
                  <a:pt x="401" y="2036"/>
                </a:lnTo>
                <a:lnTo>
                  <a:pt x="461" y="2050"/>
                </a:lnTo>
                <a:lnTo>
                  <a:pt x="519" y="2068"/>
                </a:lnTo>
                <a:lnTo>
                  <a:pt x="523" y="2070"/>
                </a:lnTo>
                <a:lnTo>
                  <a:pt x="532" y="2071"/>
                </a:lnTo>
                <a:lnTo>
                  <a:pt x="542" y="2073"/>
                </a:lnTo>
                <a:lnTo>
                  <a:pt x="551" y="2073"/>
                </a:lnTo>
                <a:lnTo>
                  <a:pt x="559" y="2071"/>
                </a:lnTo>
                <a:lnTo>
                  <a:pt x="559" y="2068"/>
                </a:lnTo>
                <a:lnTo>
                  <a:pt x="520" y="2012"/>
                </a:lnTo>
                <a:lnTo>
                  <a:pt x="481" y="1950"/>
                </a:lnTo>
                <a:lnTo>
                  <a:pt x="436" y="1888"/>
                </a:lnTo>
                <a:lnTo>
                  <a:pt x="430" y="1878"/>
                </a:lnTo>
                <a:lnTo>
                  <a:pt x="422" y="1865"/>
                </a:lnTo>
                <a:lnTo>
                  <a:pt x="411" y="1848"/>
                </a:lnTo>
                <a:lnTo>
                  <a:pt x="401" y="1834"/>
                </a:lnTo>
                <a:lnTo>
                  <a:pt x="389" y="1819"/>
                </a:lnTo>
                <a:lnTo>
                  <a:pt x="380" y="1809"/>
                </a:lnTo>
                <a:lnTo>
                  <a:pt x="373" y="1803"/>
                </a:lnTo>
                <a:lnTo>
                  <a:pt x="355" y="1800"/>
                </a:lnTo>
                <a:lnTo>
                  <a:pt x="338" y="1798"/>
                </a:lnTo>
                <a:lnTo>
                  <a:pt x="320" y="1800"/>
                </a:lnTo>
                <a:lnTo>
                  <a:pt x="302" y="1797"/>
                </a:lnTo>
                <a:lnTo>
                  <a:pt x="284" y="1791"/>
                </a:lnTo>
                <a:lnTo>
                  <a:pt x="268" y="1779"/>
                </a:lnTo>
                <a:lnTo>
                  <a:pt x="255" y="1764"/>
                </a:lnTo>
                <a:lnTo>
                  <a:pt x="248" y="1747"/>
                </a:lnTo>
                <a:lnTo>
                  <a:pt x="243" y="1729"/>
                </a:lnTo>
                <a:lnTo>
                  <a:pt x="243" y="1708"/>
                </a:lnTo>
                <a:lnTo>
                  <a:pt x="249" y="1688"/>
                </a:lnTo>
                <a:lnTo>
                  <a:pt x="259" y="1671"/>
                </a:lnTo>
                <a:lnTo>
                  <a:pt x="276" y="1657"/>
                </a:lnTo>
                <a:lnTo>
                  <a:pt x="293" y="1645"/>
                </a:lnTo>
                <a:lnTo>
                  <a:pt x="313" y="1636"/>
                </a:lnTo>
                <a:lnTo>
                  <a:pt x="333" y="1632"/>
                </a:lnTo>
                <a:lnTo>
                  <a:pt x="352" y="1629"/>
                </a:lnTo>
                <a:lnTo>
                  <a:pt x="370" y="1630"/>
                </a:lnTo>
                <a:lnTo>
                  <a:pt x="383" y="1635"/>
                </a:lnTo>
                <a:lnTo>
                  <a:pt x="404" y="1649"/>
                </a:lnTo>
                <a:lnTo>
                  <a:pt x="419" y="1669"/>
                </a:lnTo>
                <a:lnTo>
                  <a:pt x="426" y="1692"/>
                </a:lnTo>
                <a:lnTo>
                  <a:pt x="427" y="1716"/>
                </a:lnTo>
                <a:lnTo>
                  <a:pt x="425" y="1728"/>
                </a:lnTo>
                <a:lnTo>
                  <a:pt x="419" y="1741"/>
                </a:lnTo>
                <a:lnTo>
                  <a:pt x="411" y="1756"/>
                </a:lnTo>
                <a:lnTo>
                  <a:pt x="407" y="1769"/>
                </a:lnTo>
                <a:lnTo>
                  <a:pt x="404" y="1782"/>
                </a:lnTo>
                <a:lnTo>
                  <a:pt x="405" y="1794"/>
                </a:lnTo>
                <a:lnTo>
                  <a:pt x="408" y="1800"/>
                </a:lnTo>
                <a:lnTo>
                  <a:pt x="414" y="1810"/>
                </a:lnTo>
                <a:lnTo>
                  <a:pt x="422" y="1822"/>
                </a:lnTo>
                <a:lnTo>
                  <a:pt x="430" y="1837"/>
                </a:lnTo>
                <a:lnTo>
                  <a:pt x="439" y="1850"/>
                </a:lnTo>
                <a:lnTo>
                  <a:pt x="448" y="1860"/>
                </a:lnTo>
                <a:lnTo>
                  <a:pt x="454" y="1869"/>
                </a:lnTo>
                <a:lnTo>
                  <a:pt x="458" y="1871"/>
                </a:lnTo>
                <a:lnTo>
                  <a:pt x="463" y="1866"/>
                </a:lnTo>
                <a:lnTo>
                  <a:pt x="467" y="1857"/>
                </a:lnTo>
                <a:lnTo>
                  <a:pt x="473" y="1848"/>
                </a:lnTo>
                <a:lnTo>
                  <a:pt x="478" y="1843"/>
                </a:lnTo>
                <a:lnTo>
                  <a:pt x="485" y="1837"/>
                </a:lnTo>
                <a:lnTo>
                  <a:pt x="494" y="1829"/>
                </a:lnTo>
                <a:lnTo>
                  <a:pt x="506" y="1820"/>
                </a:lnTo>
                <a:lnTo>
                  <a:pt x="514" y="1814"/>
                </a:lnTo>
                <a:lnTo>
                  <a:pt x="522" y="1812"/>
                </a:lnTo>
                <a:lnTo>
                  <a:pt x="540" y="1810"/>
                </a:lnTo>
                <a:lnTo>
                  <a:pt x="557" y="1807"/>
                </a:lnTo>
                <a:lnTo>
                  <a:pt x="575" y="1806"/>
                </a:lnTo>
                <a:lnTo>
                  <a:pt x="593" y="1807"/>
                </a:lnTo>
                <a:lnTo>
                  <a:pt x="597" y="1809"/>
                </a:lnTo>
                <a:lnTo>
                  <a:pt x="612" y="1814"/>
                </a:lnTo>
                <a:lnTo>
                  <a:pt x="616" y="1814"/>
                </a:lnTo>
                <a:lnTo>
                  <a:pt x="621" y="1807"/>
                </a:lnTo>
                <a:lnTo>
                  <a:pt x="622" y="1794"/>
                </a:lnTo>
                <a:lnTo>
                  <a:pt x="624" y="1779"/>
                </a:lnTo>
                <a:lnTo>
                  <a:pt x="624" y="1756"/>
                </a:lnTo>
                <a:lnTo>
                  <a:pt x="625" y="1735"/>
                </a:lnTo>
                <a:lnTo>
                  <a:pt x="625" y="1714"/>
                </a:lnTo>
                <a:lnTo>
                  <a:pt x="622" y="1694"/>
                </a:lnTo>
                <a:lnTo>
                  <a:pt x="616" y="1680"/>
                </a:lnTo>
                <a:lnTo>
                  <a:pt x="607" y="1671"/>
                </a:lnTo>
                <a:lnTo>
                  <a:pt x="587" y="1654"/>
                </a:lnTo>
                <a:lnTo>
                  <a:pt x="573" y="1638"/>
                </a:lnTo>
                <a:lnTo>
                  <a:pt x="565" y="1618"/>
                </a:lnTo>
                <a:lnTo>
                  <a:pt x="563" y="1596"/>
                </a:lnTo>
                <a:lnTo>
                  <a:pt x="566" y="1580"/>
                </a:lnTo>
                <a:lnTo>
                  <a:pt x="575" y="1562"/>
                </a:lnTo>
                <a:lnTo>
                  <a:pt x="588" y="1546"/>
                </a:lnTo>
                <a:lnTo>
                  <a:pt x="604" y="1530"/>
                </a:lnTo>
                <a:lnTo>
                  <a:pt x="624" y="1518"/>
                </a:lnTo>
                <a:lnTo>
                  <a:pt x="644" y="1512"/>
                </a:lnTo>
                <a:lnTo>
                  <a:pt x="668" y="1512"/>
                </a:lnTo>
                <a:lnTo>
                  <a:pt x="691" y="1521"/>
                </a:lnTo>
                <a:lnTo>
                  <a:pt x="708" y="1533"/>
                </a:lnTo>
                <a:lnTo>
                  <a:pt x="721" y="1545"/>
                </a:lnTo>
                <a:lnTo>
                  <a:pt x="731" y="1559"/>
                </a:lnTo>
                <a:lnTo>
                  <a:pt x="737" y="1576"/>
                </a:lnTo>
                <a:lnTo>
                  <a:pt x="737" y="1595"/>
                </a:lnTo>
                <a:lnTo>
                  <a:pt x="731" y="1615"/>
                </a:lnTo>
                <a:lnTo>
                  <a:pt x="722" y="1632"/>
                </a:lnTo>
                <a:lnTo>
                  <a:pt x="709" y="1646"/>
                </a:lnTo>
                <a:lnTo>
                  <a:pt x="696" y="1660"/>
                </a:lnTo>
                <a:lnTo>
                  <a:pt x="681" y="1671"/>
                </a:lnTo>
                <a:lnTo>
                  <a:pt x="669" y="1686"/>
                </a:lnTo>
                <a:lnTo>
                  <a:pt x="660" y="1704"/>
                </a:lnTo>
                <a:lnTo>
                  <a:pt x="650" y="1747"/>
                </a:lnTo>
                <a:lnTo>
                  <a:pt x="644" y="1791"/>
                </a:lnTo>
                <a:lnTo>
                  <a:pt x="640" y="1834"/>
                </a:lnTo>
                <a:lnTo>
                  <a:pt x="640" y="1851"/>
                </a:lnTo>
                <a:lnTo>
                  <a:pt x="644" y="1868"/>
                </a:lnTo>
                <a:lnTo>
                  <a:pt x="647" y="1885"/>
                </a:lnTo>
                <a:lnTo>
                  <a:pt x="644" y="1900"/>
                </a:lnTo>
                <a:lnTo>
                  <a:pt x="635" y="1929"/>
                </a:lnTo>
                <a:lnTo>
                  <a:pt x="632" y="1944"/>
                </a:lnTo>
                <a:lnTo>
                  <a:pt x="635" y="1958"/>
                </a:lnTo>
                <a:lnTo>
                  <a:pt x="643" y="1971"/>
                </a:lnTo>
                <a:lnTo>
                  <a:pt x="652" y="1981"/>
                </a:lnTo>
                <a:lnTo>
                  <a:pt x="660" y="1993"/>
                </a:lnTo>
                <a:lnTo>
                  <a:pt x="680" y="2019"/>
                </a:lnTo>
                <a:lnTo>
                  <a:pt x="699" y="2047"/>
                </a:lnTo>
                <a:lnTo>
                  <a:pt x="746" y="2106"/>
                </a:lnTo>
                <a:lnTo>
                  <a:pt x="796" y="2164"/>
                </a:lnTo>
                <a:lnTo>
                  <a:pt x="800" y="2171"/>
                </a:lnTo>
                <a:lnTo>
                  <a:pt x="809" y="2180"/>
                </a:lnTo>
                <a:lnTo>
                  <a:pt x="818" y="2190"/>
                </a:lnTo>
                <a:lnTo>
                  <a:pt x="827" y="2199"/>
                </a:lnTo>
                <a:lnTo>
                  <a:pt x="836" y="2202"/>
                </a:lnTo>
                <a:lnTo>
                  <a:pt x="843" y="2198"/>
                </a:lnTo>
                <a:lnTo>
                  <a:pt x="852" y="2190"/>
                </a:lnTo>
                <a:lnTo>
                  <a:pt x="859" y="2180"/>
                </a:lnTo>
                <a:lnTo>
                  <a:pt x="867" y="2171"/>
                </a:lnTo>
                <a:lnTo>
                  <a:pt x="871" y="2165"/>
                </a:lnTo>
                <a:lnTo>
                  <a:pt x="889" y="2140"/>
                </a:lnTo>
                <a:lnTo>
                  <a:pt x="899" y="2117"/>
                </a:lnTo>
                <a:lnTo>
                  <a:pt x="904" y="2090"/>
                </a:lnTo>
                <a:lnTo>
                  <a:pt x="902" y="2061"/>
                </a:lnTo>
                <a:lnTo>
                  <a:pt x="895" y="2016"/>
                </a:lnTo>
                <a:lnTo>
                  <a:pt x="886" y="1972"/>
                </a:lnTo>
                <a:lnTo>
                  <a:pt x="876" y="1928"/>
                </a:lnTo>
                <a:lnTo>
                  <a:pt x="861" y="1857"/>
                </a:lnTo>
                <a:lnTo>
                  <a:pt x="858" y="1843"/>
                </a:lnTo>
                <a:lnTo>
                  <a:pt x="856" y="1828"/>
                </a:lnTo>
                <a:lnTo>
                  <a:pt x="853" y="1812"/>
                </a:lnTo>
                <a:lnTo>
                  <a:pt x="848" y="1798"/>
                </a:lnTo>
                <a:lnTo>
                  <a:pt x="839" y="1786"/>
                </a:lnTo>
                <a:lnTo>
                  <a:pt x="830" y="1779"/>
                </a:lnTo>
                <a:lnTo>
                  <a:pt x="821" y="1775"/>
                </a:lnTo>
                <a:lnTo>
                  <a:pt x="811" y="1772"/>
                </a:lnTo>
                <a:lnTo>
                  <a:pt x="799" y="1767"/>
                </a:lnTo>
                <a:lnTo>
                  <a:pt x="778" y="1757"/>
                </a:lnTo>
                <a:lnTo>
                  <a:pt x="764" y="1742"/>
                </a:lnTo>
                <a:lnTo>
                  <a:pt x="752" y="1725"/>
                </a:lnTo>
                <a:lnTo>
                  <a:pt x="743" y="1702"/>
                </a:lnTo>
                <a:lnTo>
                  <a:pt x="743" y="1680"/>
                </a:lnTo>
                <a:lnTo>
                  <a:pt x="747" y="1660"/>
                </a:lnTo>
                <a:lnTo>
                  <a:pt x="759" y="1639"/>
                </a:lnTo>
                <a:lnTo>
                  <a:pt x="777" y="1620"/>
                </a:lnTo>
                <a:lnTo>
                  <a:pt x="784" y="1614"/>
                </a:lnTo>
                <a:lnTo>
                  <a:pt x="796" y="1607"/>
                </a:lnTo>
                <a:lnTo>
                  <a:pt x="812" y="1599"/>
                </a:lnTo>
                <a:lnTo>
                  <a:pt x="830" y="1595"/>
                </a:lnTo>
                <a:lnTo>
                  <a:pt x="851" y="1593"/>
                </a:lnTo>
                <a:lnTo>
                  <a:pt x="870" y="1596"/>
                </a:lnTo>
                <a:lnTo>
                  <a:pt x="890" y="1607"/>
                </a:lnTo>
                <a:lnTo>
                  <a:pt x="910" y="1626"/>
                </a:lnTo>
                <a:lnTo>
                  <a:pt x="924" y="1648"/>
                </a:lnTo>
                <a:lnTo>
                  <a:pt x="930" y="1667"/>
                </a:lnTo>
                <a:lnTo>
                  <a:pt x="933" y="1689"/>
                </a:lnTo>
                <a:lnTo>
                  <a:pt x="930" y="1711"/>
                </a:lnTo>
                <a:lnTo>
                  <a:pt x="923" y="1723"/>
                </a:lnTo>
                <a:lnTo>
                  <a:pt x="914" y="1733"/>
                </a:lnTo>
                <a:lnTo>
                  <a:pt x="904" y="1744"/>
                </a:lnTo>
                <a:lnTo>
                  <a:pt x="896" y="1756"/>
                </a:lnTo>
                <a:lnTo>
                  <a:pt x="895" y="1760"/>
                </a:lnTo>
                <a:lnTo>
                  <a:pt x="895" y="1772"/>
                </a:lnTo>
                <a:lnTo>
                  <a:pt x="893" y="1776"/>
                </a:lnTo>
                <a:lnTo>
                  <a:pt x="890" y="1779"/>
                </a:lnTo>
                <a:lnTo>
                  <a:pt x="889" y="1782"/>
                </a:lnTo>
                <a:lnTo>
                  <a:pt x="883" y="1788"/>
                </a:lnTo>
                <a:lnTo>
                  <a:pt x="881" y="1791"/>
                </a:lnTo>
                <a:lnTo>
                  <a:pt x="881" y="1816"/>
                </a:lnTo>
                <a:lnTo>
                  <a:pt x="884" y="1838"/>
                </a:lnTo>
                <a:lnTo>
                  <a:pt x="887" y="1859"/>
                </a:lnTo>
                <a:lnTo>
                  <a:pt x="895" y="1912"/>
                </a:lnTo>
                <a:lnTo>
                  <a:pt x="904" y="1966"/>
                </a:lnTo>
                <a:lnTo>
                  <a:pt x="915" y="2016"/>
                </a:lnTo>
                <a:lnTo>
                  <a:pt x="918" y="2036"/>
                </a:lnTo>
                <a:lnTo>
                  <a:pt x="923" y="2053"/>
                </a:lnTo>
                <a:lnTo>
                  <a:pt x="926" y="2070"/>
                </a:lnTo>
                <a:lnTo>
                  <a:pt x="932" y="2083"/>
                </a:lnTo>
                <a:lnTo>
                  <a:pt x="938" y="2092"/>
                </a:lnTo>
                <a:lnTo>
                  <a:pt x="945" y="2093"/>
                </a:lnTo>
                <a:lnTo>
                  <a:pt x="963" y="2089"/>
                </a:lnTo>
                <a:lnTo>
                  <a:pt x="980" y="2080"/>
                </a:lnTo>
                <a:lnTo>
                  <a:pt x="996" y="2073"/>
                </a:lnTo>
                <a:lnTo>
                  <a:pt x="1033" y="2053"/>
                </a:lnTo>
                <a:lnTo>
                  <a:pt x="1070" y="2033"/>
                </a:lnTo>
                <a:lnTo>
                  <a:pt x="1125" y="2000"/>
                </a:lnTo>
                <a:lnTo>
                  <a:pt x="1176" y="1968"/>
                </a:lnTo>
                <a:lnTo>
                  <a:pt x="1191" y="1866"/>
                </a:lnTo>
                <a:lnTo>
                  <a:pt x="1232" y="1624"/>
                </a:lnTo>
                <a:lnTo>
                  <a:pt x="1277" y="1382"/>
                </a:lnTo>
                <a:lnTo>
                  <a:pt x="1281" y="1359"/>
                </a:lnTo>
                <a:lnTo>
                  <a:pt x="1287" y="1329"/>
                </a:lnTo>
                <a:lnTo>
                  <a:pt x="1293" y="1297"/>
                </a:lnTo>
                <a:lnTo>
                  <a:pt x="1299" y="1263"/>
                </a:lnTo>
                <a:lnTo>
                  <a:pt x="1303" y="1229"/>
                </a:lnTo>
                <a:lnTo>
                  <a:pt x="1306" y="1195"/>
                </a:lnTo>
                <a:lnTo>
                  <a:pt x="1306" y="1164"/>
                </a:lnTo>
                <a:lnTo>
                  <a:pt x="1305" y="1138"/>
                </a:lnTo>
                <a:lnTo>
                  <a:pt x="1299" y="1117"/>
                </a:lnTo>
                <a:lnTo>
                  <a:pt x="1290" y="1096"/>
                </a:lnTo>
                <a:lnTo>
                  <a:pt x="1279" y="1077"/>
                </a:lnTo>
                <a:lnTo>
                  <a:pt x="1268" y="1060"/>
                </a:lnTo>
                <a:lnTo>
                  <a:pt x="1254" y="1045"/>
                </a:lnTo>
                <a:lnTo>
                  <a:pt x="1237" y="1033"/>
                </a:lnTo>
                <a:lnTo>
                  <a:pt x="1216" y="1024"/>
                </a:lnTo>
                <a:lnTo>
                  <a:pt x="1185" y="1015"/>
                </a:lnTo>
                <a:lnTo>
                  <a:pt x="1154" y="1004"/>
                </a:lnTo>
                <a:lnTo>
                  <a:pt x="1145" y="1001"/>
                </a:lnTo>
                <a:lnTo>
                  <a:pt x="1129" y="998"/>
                </a:lnTo>
                <a:lnTo>
                  <a:pt x="1106" y="992"/>
                </a:lnTo>
                <a:lnTo>
                  <a:pt x="1078" y="986"/>
                </a:lnTo>
                <a:lnTo>
                  <a:pt x="1045" y="980"/>
                </a:lnTo>
                <a:lnTo>
                  <a:pt x="1008" y="973"/>
                </a:lnTo>
                <a:lnTo>
                  <a:pt x="970" y="965"/>
                </a:lnTo>
                <a:lnTo>
                  <a:pt x="930" y="958"/>
                </a:lnTo>
                <a:lnTo>
                  <a:pt x="853" y="943"/>
                </a:lnTo>
                <a:lnTo>
                  <a:pt x="817" y="936"/>
                </a:lnTo>
                <a:lnTo>
                  <a:pt x="784" y="930"/>
                </a:lnTo>
                <a:lnTo>
                  <a:pt x="756" y="924"/>
                </a:lnTo>
                <a:lnTo>
                  <a:pt x="733" y="920"/>
                </a:lnTo>
                <a:lnTo>
                  <a:pt x="716" y="917"/>
                </a:lnTo>
                <a:lnTo>
                  <a:pt x="708" y="915"/>
                </a:lnTo>
                <a:lnTo>
                  <a:pt x="678" y="908"/>
                </a:lnTo>
                <a:lnTo>
                  <a:pt x="650" y="896"/>
                </a:lnTo>
                <a:lnTo>
                  <a:pt x="621" y="886"/>
                </a:lnTo>
                <a:lnTo>
                  <a:pt x="584" y="869"/>
                </a:lnTo>
                <a:lnTo>
                  <a:pt x="547" y="846"/>
                </a:lnTo>
                <a:lnTo>
                  <a:pt x="513" y="819"/>
                </a:lnTo>
                <a:lnTo>
                  <a:pt x="483" y="791"/>
                </a:lnTo>
                <a:lnTo>
                  <a:pt x="453" y="760"/>
                </a:lnTo>
                <a:lnTo>
                  <a:pt x="420" y="731"/>
                </a:lnTo>
                <a:lnTo>
                  <a:pt x="386" y="703"/>
                </a:lnTo>
                <a:lnTo>
                  <a:pt x="349" y="679"/>
                </a:lnTo>
                <a:lnTo>
                  <a:pt x="311" y="656"/>
                </a:lnTo>
                <a:lnTo>
                  <a:pt x="274" y="629"/>
                </a:lnTo>
                <a:lnTo>
                  <a:pt x="276" y="626"/>
                </a:lnTo>
                <a:lnTo>
                  <a:pt x="283" y="620"/>
                </a:lnTo>
                <a:lnTo>
                  <a:pt x="296" y="613"/>
                </a:lnTo>
                <a:lnTo>
                  <a:pt x="313" y="604"/>
                </a:lnTo>
                <a:lnTo>
                  <a:pt x="332" y="595"/>
                </a:lnTo>
                <a:lnTo>
                  <a:pt x="376" y="580"/>
                </a:lnTo>
                <a:lnTo>
                  <a:pt x="399" y="576"/>
                </a:lnTo>
                <a:lnTo>
                  <a:pt x="422" y="575"/>
                </a:lnTo>
                <a:lnTo>
                  <a:pt x="450" y="576"/>
                </a:lnTo>
                <a:lnTo>
                  <a:pt x="482" y="579"/>
                </a:lnTo>
                <a:lnTo>
                  <a:pt x="516" y="583"/>
                </a:lnTo>
                <a:lnTo>
                  <a:pt x="551" y="588"/>
                </a:lnTo>
                <a:lnTo>
                  <a:pt x="587" y="594"/>
                </a:lnTo>
                <a:lnTo>
                  <a:pt x="618" y="600"/>
                </a:lnTo>
                <a:lnTo>
                  <a:pt x="646" y="605"/>
                </a:lnTo>
                <a:lnTo>
                  <a:pt x="668" y="611"/>
                </a:lnTo>
                <a:lnTo>
                  <a:pt x="699" y="623"/>
                </a:lnTo>
                <a:lnTo>
                  <a:pt x="734" y="639"/>
                </a:lnTo>
                <a:lnTo>
                  <a:pt x="772" y="659"/>
                </a:lnTo>
                <a:lnTo>
                  <a:pt x="812" y="682"/>
                </a:lnTo>
                <a:lnTo>
                  <a:pt x="853" y="709"/>
                </a:lnTo>
                <a:lnTo>
                  <a:pt x="898" y="738"/>
                </a:lnTo>
                <a:lnTo>
                  <a:pt x="986" y="800"/>
                </a:lnTo>
                <a:lnTo>
                  <a:pt x="1072" y="865"/>
                </a:lnTo>
                <a:lnTo>
                  <a:pt x="1113" y="897"/>
                </a:lnTo>
                <a:lnTo>
                  <a:pt x="1153" y="928"/>
                </a:lnTo>
                <a:lnTo>
                  <a:pt x="1190" y="958"/>
                </a:lnTo>
                <a:lnTo>
                  <a:pt x="1222" y="984"/>
                </a:lnTo>
                <a:lnTo>
                  <a:pt x="1253" y="1009"/>
                </a:lnTo>
                <a:lnTo>
                  <a:pt x="1278" y="1030"/>
                </a:lnTo>
                <a:lnTo>
                  <a:pt x="1299" y="1048"/>
                </a:lnTo>
                <a:lnTo>
                  <a:pt x="1313" y="1061"/>
                </a:lnTo>
                <a:lnTo>
                  <a:pt x="1300" y="1029"/>
                </a:lnTo>
                <a:lnTo>
                  <a:pt x="1284" y="1001"/>
                </a:lnTo>
                <a:lnTo>
                  <a:pt x="1268" y="971"/>
                </a:lnTo>
                <a:lnTo>
                  <a:pt x="1247" y="943"/>
                </a:lnTo>
                <a:lnTo>
                  <a:pt x="1221" y="918"/>
                </a:lnTo>
                <a:lnTo>
                  <a:pt x="1188" y="894"/>
                </a:lnTo>
                <a:lnTo>
                  <a:pt x="1153" y="871"/>
                </a:lnTo>
                <a:lnTo>
                  <a:pt x="1116" y="847"/>
                </a:lnTo>
                <a:lnTo>
                  <a:pt x="1082" y="825"/>
                </a:lnTo>
                <a:lnTo>
                  <a:pt x="1050" y="803"/>
                </a:lnTo>
                <a:lnTo>
                  <a:pt x="1024" y="781"/>
                </a:lnTo>
                <a:lnTo>
                  <a:pt x="986" y="741"/>
                </a:lnTo>
                <a:lnTo>
                  <a:pt x="952" y="706"/>
                </a:lnTo>
                <a:lnTo>
                  <a:pt x="924" y="673"/>
                </a:lnTo>
                <a:lnTo>
                  <a:pt x="901" y="645"/>
                </a:lnTo>
                <a:lnTo>
                  <a:pt x="880" y="619"/>
                </a:lnTo>
                <a:lnTo>
                  <a:pt x="862" y="594"/>
                </a:lnTo>
                <a:lnTo>
                  <a:pt x="848" y="570"/>
                </a:lnTo>
                <a:lnTo>
                  <a:pt x="833" y="548"/>
                </a:lnTo>
                <a:lnTo>
                  <a:pt x="806" y="504"/>
                </a:lnTo>
                <a:lnTo>
                  <a:pt x="777" y="457"/>
                </a:lnTo>
                <a:lnTo>
                  <a:pt x="759" y="432"/>
                </a:lnTo>
                <a:lnTo>
                  <a:pt x="739" y="404"/>
                </a:lnTo>
                <a:lnTo>
                  <a:pt x="712" y="374"/>
                </a:lnTo>
                <a:lnTo>
                  <a:pt x="684" y="349"/>
                </a:lnTo>
                <a:lnTo>
                  <a:pt x="656" y="330"/>
                </a:lnTo>
                <a:lnTo>
                  <a:pt x="628" y="314"/>
                </a:lnTo>
                <a:lnTo>
                  <a:pt x="600" y="299"/>
                </a:lnTo>
                <a:lnTo>
                  <a:pt x="598" y="296"/>
                </a:lnTo>
                <a:lnTo>
                  <a:pt x="603" y="290"/>
                </a:lnTo>
                <a:lnTo>
                  <a:pt x="616" y="286"/>
                </a:lnTo>
                <a:lnTo>
                  <a:pt x="632" y="280"/>
                </a:lnTo>
                <a:lnTo>
                  <a:pt x="653" y="274"/>
                </a:lnTo>
                <a:lnTo>
                  <a:pt x="675" y="268"/>
                </a:lnTo>
                <a:lnTo>
                  <a:pt x="716" y="256"/>
                </a:lnTo>
                <a:lnTo>
                  <a:pt x="734" y="252"/>
                </a:lnTo>
                <a:lnTo>
                  <a:pt x="747" y="249"/>
                </a:lnTo>
                <a:lnTo>
                  <a:pt x="802" y="241"/>
                </a:lnTo>
                <a:lnTo>
                  <a:pt x="855" y="243"/>
                </a:lnTo>
                <a:lnTo>
                  <a:pt x="907" y="255"/>
                </a:lnTo>
                <a:lnTo>
                  <a:pt x="958" y="277"/>
                </a:lnTo>
                <a:lnTo>
                  <a:pt x="1007" y="306"/>
                </a:lnTo>
                <a:lnTo>
                  <a:pt x="1054" y="343"/>
                </a:lnTo>
                <a:lnTo>
                  <a:pt x="1098" y="387"/>
                </a:lnTo>
                <a:lnTo>
                  <a:pt x="1138" y="439"/>
                </a:lnTo>
                <a:lnTo>
                  <a:pt x="1172" y="493"/>
                </a:lnTo>
                <a:lnTo>
                  <a:pt x="1203" y="552"/>
                </a:lnTo>
                <a:lnTo>
                  <a:pt x="1231" y="619"/>
                </a:lnTo>
                <a:lnTo>
                  <a:pt x="1254" y="688"/>
                </a:lnTo>
                <a:lnTo>
                  <a:pt x="1275" y="759"/>
                </a:lnTo>
                <a:lnTo>
                  <a:pt x="1291" y="834"/>
                </a:lnTo>
                <a:lnTo>
                  <a:pt x="1306" y="914"/>
                </a:lnTo>
                <a:lnTo>
                  <a:pt x="1315" y="995"/>
                </a:lnTo>
                <a:lnTo>
                  <a:pt x="1319" y="1017"/>
                </a:lnTo>
                <a:lnTo>
                  <a:pt x="1328" y="1045"/>
                </a:lnTo>
                <a:lnTo>
                  <a:pt x="1330" y="1023"/>
                </a:lnTo>
                <a:lnTo>
                  <a:pt x="1333" y="996"/>
                </a:lnTo>
                <a:lnTo>
                  <a:pt x="1336" y="968"/>
                </a:lnTo>
                <a:lnTo>
                  <a:pt x="1341" y="909"/>
                </a:lnTo>
                <a:lnTo>
                  <a:pt x="1343" y="883"/>
                </a:lnTo>
                <a:lnTo>
                  <a:pt x="1344" y="861"/>
                </a:lnTo>
                <a:lnTo>
                  <a:pt x="1346" y="843"/>
                </a:lnTo>
                <a:lnTo>
                  <a:pt x="1346" y="819"/>
                </a:lnTo>
                <a:lnTo>
                  <a:pt x="1349" y="799"/>
                </a:lnTo>
                <a:lnTo>
                  <a:pt x="1355" y="772"/>
                </a:lnTo>
                <a:lnTo>
                  <a:pt x="1361" y="740"/>
                </a:lnTo>
                <a:lnTo>
                  <a:pt x="1369" y="703"/>
                </a:lnTo>
                <a:lnTo>
                  <a:pt x="1378" y="662"/>
                </a:lnTo>
                <a:lnTo>
                  <a:pt x="1390" y="617"/>
                </a:lnTo>
                <a:lnTo>
                  <a:pt x="1400" y="573"/>
                </a:lnTo>
                <a:lnTo>
                  <a:pt x="1412" y="526"/>
                </a:lnTo>
                <a:lnTo>
                  <a:pt x="1425" y="480"/>
                </a:lnTo>
                <a:lnTo>
                  <a:pt x="1437" y="434"/>
                </a:lnTo>
                <a:lnTo>
                  <a:pt x="1450" y="392"/>
                </a:lnTo>
                <a:lnTo>
                  <a:pt x="1462" y="350"/>
                </a:lnTo>
                <a:lnTo>
                  <a:pt x="1474" y="314"/>
                </a:lnTo>
                <a:lnTo>
                  <a:pt x="1484" y="281"/>
                </a:lnTo>
                <a:lnTo>
                  <a:pt x="1495" y="255"/>
                </a:lnTo>
                <a:lnTo>
                  <a:pt x="1502" y="235"/>
                </a:lnTo>
                <a:lnTo>
                  <a:pt x="1509" y="222"/>
                </a:lnTo>
                <a:lnTo>
                  <a:pt x="1537" y="187"/>
                </a:lnTo>
                <a:lnTo>
                  <a:pt x="1565" y="159"/>
                </a:lnTo>
                <a:lnTo>
                  <a:pt x="1595" y="132"/>
                </a:lnTo>
                <a:lnTo>
                  <a:pt x="1624" y="109"/>
                </a:lnTo>
                <a:lnTo>
                  <a:pt x="1663" y="81"/>
                </a:lnTo>
                <a:lnTo>
                  <a:pt x="1704" y="57"/>
                </a:lnTo>
                <a:lnTo>
                  <a:pt x="1747" y="38"/>
                </a:lnTo>
                <a:lnTo>
                  <a:pt x="1759" y="33"/>
                </a:lnTo>
                <a:lnTo>
                  <a:pt x="1775" y="28"/>
                </a:lnTo>
                <a:lnTo>
                  <a:pt x="1816" y="13"/>
                </a:lnTo>
                <a:lnTo>
                  <a:pt x="1835" y="5"/>
                </a:lnTo>
                <a:lnTo>
                  <a:pt x="1851" y="1"/>
                </a:lnTo>
                <a:lnTo>
                  <a:pt x="1862" y="0"/>
                </a:lnTo>
                <a:close/>
              </a:path>
            </a:pathLst>
          </a:custGeom>
          <a:solidFill>
            <a:schemeClr val="bg1">
              <a:alpha val="8000"/>
            </a:schemeClr>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3" name="Subtitle 2"/>
          <p:cNvSpPr>
            <a:spLocks noGrp="1"/>
          </p:cNvSpPr>
          <p:nvPr>
            <p:ph type="subTitle" idx="1"/>
          </p:nvPr>
        </p:nvSpPr>
        <p:spPr>
          <a:xfrm>
            <a:off x="3743323" y="3721473"/>
            <a:ext cx="5120640" cy="1581150"/>
          </a:xfrm>
        </p:spPr>
        <p:txBody>
          <a:bodyPr>
            <a:normAutofit/>
          </a:bodyPr>
          <a:lstStyle>
            <a:lvl1pPr marL="0" indent="0" algn="l">
              <a:buNone/>
              <a:defRPr sz="2400" b="0" i="0" cap="none" spc="120" baseline="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GB"/>
              <a:t>Click to edit Master subtitle style</a:t>
            </a:r>
            <a:endParaRPr lang="en-US" dirty="0"/>
          </a:p>
        </p:txBody>
      </p:sp>
      <p:sp>
        <p:nvSpPr>
          <p:cNvPr id="4" name="Date Placeholder 3"/>
          <p:cNvSpPr>
            <a:spLocks noGrp="1"/>
          </p:cNvSpPr>
          <p:nvPr>
            <p:ph type="dt" sz="half" idx="10"/>
          </p:nvPr>
        </p:nvSpPr>
        <p:spPr/>
        <p:txBody>
          <a:bodyPr/>
          <a:lstStyle>
            <a:lvl1pPr>
              <a:defRPr>
                <a:solidFill>
                  <a:schemeClr val="bg2"/>
                </a:solidFill>
              </a:defRPr>
            </a:lvl1pPr>
          </a:lstStyle>
          <a:p>
            <a:fld id="{28E80666-FB37-4B36-9149-507F3B0178E3}" type="datetimeFigureOut">
              <a:rPr lang="en-US" smtClean="0"/>
              <a:pPr/>
              <a:t>5/17/18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a:xfrm>
            <a:off x="7991475" y="6429375"/>
            <a:ext cx="876300" cy="292100"/>
          </a:xfrm>
        </p:spPr>
        <p:txBody>
          <a:bodyPr/>
          <a:lstStyle/>
          <a:p>
            <a:fld id="{D739C4FB-7D33-419B-8833-D1372BFD11C8}" type="slidenum">
              <a:rPr lang="en-US" smtClean="0"/>
              <a:t>‹#›</a:t>
            </a:fld>
            <a:endParaRPr lang="en-US"/>
          </a:p>
        </p:txBody>
      </p:sp>
      <p:sp>
        <p:nvSpPr>
          <p:cNvPr id="9" name="Freeform 7"/>
          <p:cNvSpPr>
            <a:spLocks noChangeAspect="1" noEditPoints="1"/>
          </p:cNvSpPr>
          <p:nvPr/>
        </p:nvSpPr>
        <p:spPr bwMode="auto">
          <a:xfrm>
            <a:off x="838200" y="1762090"/>
            <a:ext cx="2521776" cy="5095912"/>
          </a:xfrm>
          <a:custGeom>
            <a:avLst/>
            <a:gdLst/>
            <a:ahLst/>
            <a:cxnLst>
              <a:cxn ang="0">
                <a:pos x="687" y="2238"/>
              </a:cxn>
              <a:cxn ang="0">
                <a:pos x="877" y="2192"/>
              </a:cxn>
              <a:cxn ang="0">
                <a:pos x="797" y="2963"/>
              </a:cxn>
              <a:cxn ang="0">
                <a:pos x="1078" y="3026"/>
              </a:cxn>
              <a:cxn ang="0">
                <a:pos x="626" y="2117"/>
              </a:cxn>
              <a:cxn ang="0">
                <a:pos x="749" y="2142"/>
              </a:cxn>
              <a:cxn ang="0">
                <a:pos x="578" y="2052"/>
              </a:cxn>
              <a:cxn ang="0">
                <a:pos x="1866" y="247"/>
              </a:cxn>
              <a:cxn ang="0">
                <a:pos x="1392" y="1037"/>
              </a:cxn>
              <a:cxn ang="0">
                <a:pos x="2006" y="656"/>
              </a:cxn>
              <a:cxn ang="0">
                <a:pos x="1599" y="908"/>
              </a:cxn>
              <a:cxn ang="0">
                <a:pos x="1533" y="1058"/>
              </a:cxn>
              <a:cxn ang="0">
                <a:pos x="2239" y="583"/>
              </a:cxn>
              <a:cxn ang="0">
                <a:pos x="1863" y="1105"/>
              </a:cxn>
              <a:cxn ang="0">
                <a:pos x="2174" y="1621"/>
              </a:cxn>
              <a:cxn ang="0">
                <a:pos x="1801" y="1537"/>
              </a:cxn>
              <a:cxn ang="0">
                <a:pos x="1325" y="1301"/>
              </a:cxn>
              <a:cxn ang="0">
                <a:pos x="1412" y="1835"/>
              </a:cxn>
              <a:cxn ang="0">
                <a:pos x="1213" y="1975"/>
              </a:cxn>
              <a:cxn ang="0">
                <a:pos x="1094" y="4011"/>
              </a:cxn>
              <a:cxn ang="0">
                <a:pos x="1689" y="3264"/>
              </a:cxn>
              <a:cxn ang="0">
                <a:pos x="2404" y="3321"/>
              </a:cxn>
              <a:cxn ang="0">
                <a:pos x="1275" y="3861"/>
              </a:cxn>
              <a:cxn ang="0">
                <a:pos x="1147" y="4865"/>
              </a:cxn>
              <a:cxn ang="0">
                <a:pos x="1045" y="3610"/>
              </a:cxn>
              <a:cxn ang="0">
                <a:pos x="739" y="3818"/>
              </a:cxn>
              <a:cxn ang="0">
                <a:pos x="856" y="4830"/>
              </a:cxn>
              <a:cxn ang="0">
                <a:pos x="638" y="3989"/>
              </a:cxn>
              <a:cxn ang="0">
                <a:pos x="96" y="3777"/>
              </a:cxn>
              <a:cxn ang="0">
                <a:pos x="189" y="3688"/>
              </a:cxn>
              <a:cxn ang="0">
                <a:pos x="523" y="3573"/>
              </a:cxn>
              <a:cxn ang="0">
                <a:pos x="519" y="3333"/>
              </a:cxn>
              <a:cxn ang="0">
                <a:pos x="545" y="3560"/>
              </a:cxn>
              <a:cxn ang="0">
                <a:pos x="712" y="3397"/>
              </a:cxn>
              <a:cxn ang="0">
                <a:pos x="625" y="2944"/>
              </a:cxn>
              <a:cxn ang="0">
                <a:pos x="593" y="2341"/>
              </a:cxn>
              <a:cxn ang="0">
                <a:pos x="156" y="2437"/>
              </a:cxn>
              <a:cxn ang="0">
                <a:pos x="108" y="2289"/>
              </a:cxn>
              <a:cxn ang="0">
                <a:pos x="451" y="2291"/>
              </a:cxn>
              <a:cxn ang="0">
                <a:pos x="109" y="2016"/>
              </a:cxn>
              <a:cxn ang="0">
                <a:pos x="211" y="1975"/>
              </a:cxn>
              <a:cxn ang="0">
                <a:pos x="284" y="1847"/>
              </a:cxn>
              <a:cxn ang="0">
                <a:pos x="542" y="2073"/>
              </a:cxn>
              <a:cxn ang="0">
                <a:pos x="255" y="1764"/>
              </a:cxn>
              <a:cxn ang="0">
                <a:pos x="407" y="1769"/>
              </a:cxn>
              <a:cxn ang="0">
                <a:pos x="540" y="1810"/>
              </a:cxn>
              <a:cxn ang="0">
                <a:pos x="566" y="1580"/>
              </a:cxn>
              <a:cxn ang="0">
                <a:pos x="650" y="1747"/>
              </a:cxn>
              <a:cxn ang="0">
                <a:pos x="827" y="2199"/>
              </a:cxn>
              <a:cxn ang="0">
                <a:pos x="830" y="1779"/>
              </a:cxn>
              <a:cxn ang="0">
                <a:pos x="924" y="1648"/>
              </a:cxn>
              <a:cxn ang="0">
                <a:pos x="915" y="2016"/>
              </a:cxn>
              <a:cxn ang="0">
                <a:pos x="1299" y="1263"/>
              </a:cxn>
              <a:cxn ang="0">
                <a:pos x="970" y="965"/>
              </a:cxn>
              <a:cxn ang="0">
                <a:pos x="311" y="656"/>
              </a:cxn>
              <a:cxn ang="0">
                <a:pos x="772" y="659"/>
              </a:cxn>
              <a:cxn ang="0">
                <a:pos x="1153" y="871"/>
              </a:cxn>
              <a:cxn ang="0">
                <a:pos x="628" y="314"/>
              </a:cxn>
              <a:cxn ang="0">
                <a:pos x="1203" y="552"/>
              </a:cxn>
              <a:cxn ang="0">
                <a:pos x="1369" y="703"/>
              </a:cxn>
              <a:cxn ang="0">
                <a:pos x="1747" y="38"/>
              </a:cxn>
            </a:cxnLst>
            <a:rect l="0" t="0" r="r" b="b"/>
            <a:pathLst>
              <a:path w="2409" h="4865">
                <a:moveTo>
                  <a:pt x="414" y="2058"/>
                </a:moveTo>
                <a:lnTo>
                  <a:pt x="482" y="2173"/>
                </a:lnTo>
                <a:lnTo>
                  <a:pt x="503" y="2207"/>
                </a:lnTo>
                <a:lnTo>
                  <a:pt x="523" y="2242"/>
                </a:lnTo>
                <a:lnTo>
                  <a:pt x="538" y="2269"/>
                </a:lnTo>
                <a:lnTo>
                  <a:pt x="547" y="2282"/>
                </a:lnTo>
                <a:lnTo>
                  <a:pt x="559" y="2292"/>
                </a:lnTo>
                <a:lnTo>
                  <a:pt x="606" y="2323"/>
                </a:lnTo>
                <a:lnTo>
                  <a:pt x="618" y="2332"/>
                </a:lnTo>
                <a:lnTo>
                  <a:pt x="637" y="2344"/>
                </a:lnTo>
                <a:lnTo>
                  <a:pt x="657" y="2360"/>
                </a:lnTo>
                <a:lnTo>
                  <a:pt x="705" y="2392"/>
                </a:lnTo>
                <a:lnTo>
                  <a:pt x="728" y="2407"/>
                </a:lnTo>
                <a:lnTo>
                  <a:pt x="749" y="2420"/>
                </a:lnTo>
                <a:lnTo>
                  <a:pt x="765" y="2429"/>
                </a:lnTo>
                <a:lnTo>
                  <a:pt x="762" y="2392"/>
                </a:lnTo>
                <a:lnTo>
                  <a:pt x="755" y="2354"/>
                </a:lnTo>
                <a:lnTo>
                  <a:pt x="744" y="2326"/>
                </a:lnTo>
                <a:lnTo>
                  <a:pt x="730" y="2298"/>
                </a:lnTo>
                <a:lnTo>
                  <a:pt x="687" y="2238"/>
                </a:lnTo>
                <a:lnTo>
                  <a:pt x="643" y="2180"/>
                </a:lnTo>
                <a:lnTo>
                  <a:pt x="597" y="2123"/>
                </a:lnTo>
                <a:lnTo>
                  <a:pt x="590" y="2112"/>
                </a:lnTo>
                <a:lnTo>
                  <a:pt x="582" y="2105"/>
                </a:lnTo>
                <a:lnTo>
                  <a:pt x="573" y="2101"/>
                </a:lnTo>
                <a:lnTo>
                  <a:pt x="560" y="2099"/>
                </a:lnTo>
                <a:lnTo>
                  <a:pt x="537" y="2095"/>
                </a:lnTo>
                <a:lnTo>
                  <a:pt x="512" y="2086"/>
                </a:lnTo>
                <a:lnTo>
                  <a:pt x="488" y="2078"/>
                </a:lnTo>
                <a:lnTo>
                  <a:pt x="414" y="2058"/>
                </a:lnTo>
                <a:close/>
                <a:moveTo>
                  <a:pt x="1172" y="1997"/>
                </a:moveTo>
                <a:lnTo>
                  <a:pt x="1051" y="2064"/>
                </a:lnTo>
                <a:lnTo>
                  <a:pt x="1011" y="2086"/>
                </a:lnTo>
                <a:lnTo>
                  <a:pt x="973" y="2108"/>
                </a:lnTo>
                <a:lnTo>
                  <a:pt x="957" y="2115"/>
                </a:lnTo>
                <a:lnTo>
                  <a:pt x="940" y="2124"/>
                </a:lnTo>
                <a:lnTo>
                  <a:pt x="926" y="2133"/>
                </a:lnTo>
                <a:lnTo>
                  <a:pt x="914" y="2145"/>
                </a:lnTo>
                <a:lnTo>
                  <a:pt x="896" y="2168"/>
                </a:lnTo>
                <a:lnTo>
                  <a:pt x="877" y="2192"/>
                </a:lnTo>
                <a:lnTo>
                  <a:pt x="856" y="2221"/>
                </a:lnTo>
                <a:lnTo>
                  <a:pt x="836" y="2252"/>
                </a:lnTo>
                <a:lnTo>
                  <a:pt x="820" y="2283"/>
                </a:lnTo>
                <a:lnTo>
                  <a:pt x="809" y="2307"/>
                </a:lnTo>
                <a:lnTo>
                  <a:pt x="802" y="2331"/>
                </a:lnTo>
                <a:lnTo>
                  <a:pt x="800" y="2336"/>
                </a:lnTo>
                <a:lnTo>
                  <a:pt x="800" y="2351"/>
                </a:lnTo>
                <a:lnTo>
                  <a:pt x="799" y="2372"/>
                </a:lnTo>
                <a:lnTo>
                  <a:pt x="796" y="2394"/>
                </a:lnTo>
                <a:lnTo>
                  <a:pt x="793" y="2444"/>
                </a:lnTo>
                <a:lnTo>
                  <a:pt x="792" y="2465"/>
                </a:lnTo>
                <a:lnTo>
                  <a:pt x="790" y="2481"/>
                </a:lnTo>
                <a:lnTo>
                  <a:pt x="780" y="2593"/>
                </a:lnTo>
                <a:lnTo>
                  <a:pt x="769" y="2704"/>
                </a:lnTo>
                <a:lnTo>
                  <a:pt x="768" y="2735"/>
                </a:lnTo>
                <a:lnTo>
                  <a:pt x="765" y="2788"/>
                </a:lnTo>
                <a:lnTo>
                  <a:pt x="761" y="2844"/>
                </a:lnTo>
                <a:lnTo>
                  <a:pt x="761" y="2898"/>
                </a:lnTo>
                <a:lnTo>
                  <a:pt x="764" y="2951"/>
                </a:lnTo>
                <a:lnTo>
                  <a:pt x="797" y="2963"/>
                </a:lnTo>
                <a:lnTo>
                  <a:pt x="831" y="2981"/>
                </a:lnTo>
                <a:lnTo>
                  <a:pt x="862" y="3004"/>
                </a:lnTo>
                <a:lnTo>
                  <a:pt x="893" y="3032"/>
                </a:lnTo>
                <a:lnTo>
                  <a:pt x="920" y="3069"/>
                </a:lnTo>
                <a:lnTo>
                  <a:pt x="943" y="3105"/>
                </a:lnTo>
                <a:lnTo>
                  <a:pt x="968" y="3143"/>
                </a:lnTo>
                <a:lnTo>
                  <a:pt x="991" y="3181"/>
                </a:lnTo>
                <a:lnTo>
                  <a:pt x="1010" y="3224"/>
                </a:lnTo>
                <a:lnTo>
                  <a:pt x="1029" y="3284"/>
                </a:lnTo>
                <a:lnTo>
                  <a:pt x="1042" y="3349"/>
                </a:lnTo>
                <a:lnTo>
                  <a:pt x="1050" y="3417"/>
                </a:lnTo>
                <a:lnTo>
                  <a:pt x="1050" y="3422"/>
                </a:lnTo>
                <a:lnTo>
                  <a:pt x="1051" y="3426"/>
                </a:lnTo>
                <a:lnTo>
                  <a:pt x="1054" y="3349"/>
                </a:lnTo>
                <a:lnTo>
                  <a:pt x="1058" y="3277"/>
                </a:lnTo>
                <a:lnTo>
                  <a:pt x="1063" y="3212"/>
                </a:lnTo>
                <a:lnTo>
                  <a:pt x="1067" y="3155"/>
                </a:lnTo>
                <a:lnTo>
                  <a:pt x="1070" y="3115"/>
                </a:lnTo>
                <a:lnTo>
                  <a:pt x="1075" y="3072"/>
                </a:lnTo>
                <a:lnTo>
                  <a:pt x="1078" y="3026"/>
                </a:lnTo>
                <a:lnTo>
                  <a:pt x="1082" y="2975"/>
                </a:lnTo>
                <a:lnTo>
                  <a:pt x="1086" y="2919"/>
                </a:lnTo>
                <a:lnTo>
                  <a:pt x="1091" y="2855"/>
                </a:lnTo>
                <a:lnTo>
                  <a:pt x="1097" y="2786"/>
                </a:lnTo>
                <a:lnTo>
                  <a:pt x="1103" y="2708"/>
                </a:lnTo>
                <a:lnTo>
                  <a:pt x="1111" y="2593"/>
                </a:lnTo>
                <a:lnTo>
                  <a:pt x="1119" y="2479"/>
                </a:lnTo>
                <a:lnTo>
                  <a:pt x="1126" y="2364"/>
                </a:lnTo>
                <a:lnTo>
                  <a:pt x="1138" y="2249"/>
                </a:lnTo>
                <a:lnTo>
                  <a:pt x="1172" y="1997"/>
                </a:lnTo>
                <a:close/>
                <a:moveTo>
                  <a:pt x="621" y="1990"/>
                </a:moveTo>
                <a:lnTo>
                  <a:pt x="619" y="1991"/>
                </a:lnTo>
                <a:lnTo>
                  <a:pt x="616" y="2012"/>
                </a:lnTo>
                <a:lnTo>
                  <a:pt x="613" y="2034"/>
                </a:lnTo>
                <a:lnTo>
                  <a:pt x="610" y="2049"/>
                </a:lnTo>
                <a:lnTo>
                  <a:pt x="606" y="2064"/>
                </a:lnTo>
                <a:lnTo>
                  <a:pt x="604" y="2078"/>
                </a:lnTo>
                <a:lnTo>
                  <a:pt x="609" y="2092"/>
                </a:lnTo>
                <a:lnTo>
                  <a:pt x="618" y="2105"/>
                </a:lnTo>
                <a:lnTo>
                  <a:pt x="626" y="2117"/>
                </a:lnTo>
                <a:lnTo>
                  <a:pt x="659" y="2167"/>
                </a:lnTo>
                <a:lnTo>
                  <a:pt x="691" y="2211"/>
                </a:lnTo>
                <a:lnTo>
                  <a:pt x="727" y="2255"/>
                </a:lnTo>
                <a:lnTo>
                  <a:pt x="731" y="2261"/>
                </a:lnTo>
                <a:lnTo>
                  <a:pt x="737" y="2270"/>
                </a:lnTo>
                <a:lnTo>
                  <a:pt x="752" y="2291"/>
                </a:lnTo>
                <a:lnTo>
                  <a:pt x="761" y="2300"/>
                </a:lnTo>
                <a:lnTo>
                  <a:pt x="768" y="2304"/>
                </a:lnTo>
                <a:lnTo>
                  <a:pt x="775" y="2304"/>
                </a:lnTo>
                <a:lnTo>
                  <a:pt x="781" y="2298"/>
                </a:lnTo>
                <a:lnTo>
                  <a:pt x="787" y="2285"/>
                </a:lnTo>
                <a:lnTo>
                  <a:pt x="796" y="2270"/>
                </a:lnTo>
                <a:lnTo>
                  <a:pt x="805" y="2257"/>
                </a:lnTo>
                <a:lnTo>
                  <a:pt x="811" y="2242"/>
                </a:lnTo>
                <a:lnTo>
                  <a:pt x="812" y="2229"/>
                </a:lnTo>
                <a:lnTo>
                  <a:pt x="806" y="2214"/>
                </a:lnTo>
                <a:lnTo>
                  <a:pt x="796" y="2201"/>
                </a:lnTo>
                <a:lnTo>
                  <a:pt x="786" y="2189"/>
                </a:lnTo>
                <a:lnTo>
                  <a:pt x="767" y="2165"/>
                </a:lnTo>
                <a:lnTo>
                  <a:pt x="749" y="2142"/>
                </a:lnTo>
                <a:lnTo>
                  <a:pt x="713" y="2101"/>
                </a:lnTo>
                <a:lnTo>
                  <a:pt x="680" y="2059"/>
                </a:lnTo>
                <a:lnTo>
                  <a:pt x="641" y="2012"/>
                </a:lnTo>
                <a:lnTo>
                  <a:pt x="640" y="2009"/>
                </a:lnTo>
                <a:lnTo>
                  <a:pt x="632" y="2002"/>
                </a:lnTo>
                <a:lnTo>
                  <a:pt x="629" y="1997"/>
                </a:lnTo>
                <a:lnTo>
                  <a:pt x="626" y="1994"/>
                </a:lnTo>
                <a:lnTo>
                  <a:pt x="624" y="1993"/>
                </a:lnTo>
                <a:lnTo>
                  <a:pt x="621" y="1990"/>
                </a:lnTo>
                <a:close/>
                <a:moveTo>
                  <a:pt x="588" y="1972"/>
                </a:moveTo>
                <a:lnTo>
                  <a:pt x="575" y="1974"/>
                </a:lnTo>
                <a:lnTo>
                  <a:pt x="569" y="1974"/>
                </a:lnTo>
                <a:lnTo>
                  <a:pt x="559" y="1975"/>
                </a:lnTo>
                <a:lnTo>
                  <a:pt x="545" y="1975"/>
                </a:lnTo>
                <a:lnTo>
                  <a:pt x="535" y="1977"/>
                </a:lnTo>
                <a:lnTo>
                  <a:pt x="526" y="1977"/>
                </a:lnTo>
                <a:lnTo>
                  <a:pt x="522" y="1975"/>
                </a:lnTo>
                <a:lnTo>
                  <a:pt x="537" y="1999"/>
                </a:lnTo>
                <a:lnTo>
                  <a:pt x="572" y="2046"/>
                </a:lnTo>
                <a:lnTo>
                  <a:pt x="578" y="2052"/>
                </a:lnTo>
                <a:lnTo>
                  <a:pt x="582" y="2050"/>
                </a:lnTo>
                <a:lnTo>
                  <a:pt x="587" y="2043"/>
                </a:lnTo>
                <a:lnTo>
                  <a:pt x="590" y="2034"/>
                </a:lnTo>
                <a:lnTo>
                  <a:pt x="591" y="2024"/>
                </a:lnTo>
                <a:lnTo>
                  <a:pt x="593" y="2015"/>
                </a:lnTo>
                <a:lnTo>
                  <a:pt x="597" y="1997"/>
                </a:lnTo>
                <a:lnTo>
                  <a:pt x="598" y="1988"/>
                </a:lnTo>
                <a:lnTo>
                  <a:pt x="598" y="1980"/>
                </a:lnTo>
                <a:lnTo>
                  <a:pt x="596" y="1975"/>
                </a:lnTo>
                <a:lnTo>
                  <a:pt x="588" y="1972"/>
                </a:lnTo>
                <a:close/>
                <a:moveTo>
                  <a:pt x="1862" y="0"/>
                </a:moveTo>
                <a:lnTo>
                  <a:pt x="1866" y="5"/>
                </a:lnTo>
                <a:lnTo>
                  <a:pt x="1869" y="19"/>
                </a:lnTo>
                <a:lnTo>
                  <a:pt x="1871" y="39"/>
                </a:lnTo>
                <a:lnTo>
                  <a:pt x="1872" y="66"/>
                </a:lnTo>
                <a:lnTo>
                  <a:pt x="1874" y="97"/>
                </a:lnTo>
                <a:lnTo>
                  <a:pt x="1874" y="129"/>
                </a:lnTo>
                <a:lnTo>
                  <a:pt x="1871" y="194"/>
                </a:lnTo>
                <a:lnTo>
                  <a:pt x="1869" y="222"/>
                </a:lnTo>
                <a:lnTo>
                  <a:pt x="1866" y="247"/>
                </a:lnTo>
                <a:lnTo>
                  <a:pt x="1863" y="265"/>
                </a:lnTo>
                <a:lnTo>
                  <a:pt x="1850" y="311"/>
                </a:lnTo>
                <a:lnTo>
                  <a:pt x="1831" y="353"/>
                </a:lnTo>
                <a:lnTo>
                  <a:pt x="1806" y="393"/>
                </a:lnTo>
                <a:lnTo>
                  <a:pt x="1779" y="432"/>
                </a:lnTo>
                <a:lnTo>
                  <a:pt x="1720" y="505"/>
                </a:lnTo>
                <a:lnTo>
                  <a:pt x="1667" y="570"/>
                </a:lnTo>
                <a:lnTo>
                  <a:pt x="1555" y="697"/>
                </a:lnTo>
                <a:lnTo>
                  <a:pt x="1504" y="763"/>
                </a:lnTo>
                <a:lnTo>
                  <a:pt x="1492" y="779"/>
                </a:lnTo>
                <a:lnTo>
                  <a:pt x="1478" y="802"/>
                </a:lnTo>
                <a:lnTo>
                  <a:pt x="1461" y="825"/>
                </a:lnTo>
                <a:lnTo>
                  <a:pt x="1445" y="852"/>
                </a:lnTo>
                <a:lnTo>
                  <a:pt x="1409" y="905"/>
                </a:lnTo>
                <a:lnTo>
                  <a:pt x="1393" y="927"/>
                </a:lnTo>
                <a:lnTo>
                  <a:pt x="1380" y="945"/>
                </a:lnTo>
                <a:lnTo>
                  <a:pt x="1368" y="958"/>
                </a:lnTo>
                <a:lnTo>
                  <a:pt x="1364" y="1080"/>
                </a:lnTo>
                <a:lnTo>
                  <a:pt x="1378" y="1058"/>
                </a:lnTo>
                <a:lnTo>
                  <a:pt x="1392" y="1037"/>
                </a:lnTo>
                <a:lnTo>
                  <a:pt x="1403" y="1020"/>
                </a:lnTo>
                <a:lnTo>
                  <a:pt x="1436" y="955"/>
                </a:lnTo>
                <a:lnTo>
                  <a:pt x="1461" y="912"/>
                </a:lnTo>
                <a:lnTo>
                  <a:pt x="1486" y="871"/>
                </a:lnTo>
                <a:lnTo>
                  <a:pt x="1512" y="827"/>
                </a:lnTo>
                <a:lnTo>
                  <a:pt x="1540" y="784"/>
                </a:lnTo>
                <a:lnTo>
                  <a:pt x="1570" y="743"/>
                </a:lnTo>
                <a:lnTo>
                  <a:pt x="1602" y="706"/>
                </a:lnTo>
                <a:lnTo>
                  <a:pt x="1638" y="673"/>
                </a:lnTo>
                <a:lnTo>
                  <a:pt x="1676" y="647"/>
                </a:lnTo>
                <a:lnTo>
                  <a:pt x="1716" y="628"/>
                </a:lnTo>
                <a:lnTo>
                  <a:pt x="1757" y="614"/>
                </a:lnTo>
                <a:lnTo>
                  <a:pt x="1797" y="607"/>
                </a:lnTo>
                <a:lnTo>
                  <a:pt x="1838" y="605"/>
                </a:lnTo>
                <a:lnTo>
                  <a:pt x="1890" y="614"/>
                </a:lnTo>
                <a:lnTo>
                  <a:pt x="1940" y="632"/>
                </a:lnTo>
                <a:lnTo>
                  <a:pt x="1953" y="636"/>
                </a:lnTo>
                <a:lnTo>
                  <a:pt x="1969" y="642"/>
                </a:lnTo>
                <a:lnTo>
                  <a:pt x="1989" y="650"/>
                </a:lnTo>
                <a:lnTo>
                  <a:pt x="2006" y="656"/>
                </a:lnTo>
                <a:lnTo>
                  <a:pt x="2021" y="662"/>
                </a:lnTo>
                <a:lnTo>
                  <a:pt x="2033" y="664"/>
                </a:lnTo>
                <a:lnTo>
                  <a:pt x="2037" y="667"/>
                </a:lnTo>
                <a:lnTo>
                  <a:pt x="2034" y="669"/>
                </a:lnTo>
                <a:lnTo>
                  <a:pt x="2027" y="672"/>
                </a:lnTo>
                <a:lnTo>
                  <a:pt x="2017" y="676"/>
                </a:lnTo>
                <a:lnTo>
                  <a:pt x="1990" y="688"/>
                </a:lnTo>
                <a:lnTo>
                  <a:pt x="1978" y="694"/>
                </a:lnTo>
                <a:lnTo>
                  <a:pt x="1968" y="698"/>
                </a:lnTo>
                <a:lnTo>
                  <a:pt x="1950" y="710"/>
                </a:lnTo>
                <a:lnTo>
                  <a:pt x="1931" y="722"/>
                </a:lnTo>
                <a:lnTo>
                  <a:pt x="1906" y="735"/>
                </a:lnTo>
                <a:lnTo>
                  <a:pt x="1876" y="753"/>
                </a:lnTo>
                <a:lnTo>
                  <a:pt x="1843" y="771"/>
                </a:lnTo>
                <a:lnTo>
                  <a:pt x="1806" y="791"/>
                </a:lnTo>
                <a:lnTo>
                  <a:pt x="1766" y="813"/>
                </a:lnTo>
                <a:lnTo>
                  <a:pt x="1725" y="836"/>
                </a:lnTo>
                <a:lnTo>
                  <a:pt x="1683" y="859"/>
                </a:lnTo>
                <a:lnTo>
                  <a:pt x="1641" y="884"/>
                </a:lnTo>
                <a:lnTo>
                  <a:pt x="1599" y="908"/>
                </a:lnTo>
                <a:lnTo>
                  <a:pt x="1560" y="933"/>
                </a:lnTo>
                <a:lnTo>
                  <a:pt x="1521" y="956"/>
                </a:lnTo>
                <a:lnTo>
                  <a:pt x="1487" y="979"/>
                </a:lnTo>
                <a:lnTo>
                  <a:pt x="1456" y="999"/>
                </a:lnTo>
                <a:lnTo>
                  <a:pt x="1431" y="1020"/>
                </a:lnTo>
                <a:lnTo>
                  <a:pt x="1411" y="1037"/>
                </a:lnTo>
                <a:lnTo>
                  <a:pt x="1397" y="1054"/>
                </a:lnTo>
                <a:lnTo>
                  <a:pt x="1387" y="1067"/>
                </a:lnTo>
                <a:lnTo>
                  <a:pt x="1378" y="1083"/>
                </a:lnTo>
                <a:lnTo>
                  <a:pt x="1368" y="1102"/>
                </a:lnTo>
                <a:lnTo>
                  <a:pt x="1359" y="1120"/>
                </a:lnTo>
                <a:lnTo>
                  <a:pt x="1359" y="1124"/>
                </a:lnTo>
                <a:lnTo>
                  <a:pt x="1361" y="1127"/>
                </a:lnTo>
                <a:lnTo>
                  <a:pt x="1362" y="1129"/>
                </a:lnTo>
                <a:lnTo>
                  <a:pt x="1364" y="1132"/>
                </a:lnTo>
                <a:lnTo>
                  <a:pt x="1368" y="1124"/>
                </a:lnTo>
                <a:lnTo>
                  <a:pt x="1414" y="1114"/>
                </a:lnTo>
                <a:lnTo>
                  <a:pt x="1456" y="1099"/>
                </a:lnTo>
                <a:lnTo>
                  <a:pt x="1496" y="1080"/>
                </a:lnTo>
                <a:lnTo>
                  <a:pt x="1533" y="1058"/>
                </a:lnTo>
                <a:lnTo>
                  <a:pt x="1567" y="1035"/>
                </a:lnTo>
                <a:lnTo>
                  <a:pt x="1635" y="984"/>
                </a:lnTo>
                <a:lnTo>
                  <a:pt x="1670" y="959"/>
                </a:lnTo>
                <a:lnTo>
                  <a:pt x="1705" y="937"/>
                </a:lnTo>
                <a:lnTo>
                  <a:pt x="1747" y="909"/>
                </a:lnTo>
                <a:lnTo>
                  <a:pt x="1787" y="878"/>
                </a:lnTo>
                <a:lnTo>
                  <a:pt x="1823" y="844"/>
                </a:lnTo>
                <a:lnTo>
                  <a:pt x="1860" y="812"/>
                </a:lnTo>
                <a:lnTo>
                  <a:pt x="1900" y="782"/>
                </a:lnTo>
                <a:lnTo>
                  <a:pt x="1959" y="747"/>
                </a:lnTo>
                <a:lnTo>
                  <a:pt x="2021" y="715"/>
                </a:lnTo>
                <a:lnTo>
                  <a:pt x="2151" y="653"/>
                </a:lnTo>
                <a:lnTo>
                  <a:pt x="2157" y="650"/>
                </a:lnTo>
                <a:lnTo>
                  <a:pt x="2165" y="642"/>
                </a:lnTo>
                <a:lnTo>
                  <a:pt x="2192" y="622"/>
                </a:lnTo>
                <a:lnTo>
                  <a:pt x="2205" y="610"/>
                </a:lnTo>
                <a:lnTo>
                  <a:pt x="2218" y="600"/>
                </a:lnTo>
                <a:lnTo>
                  <a:pt x="2229" y="591"/>
                </a:lnTo>
                <a:lnTo>
                  <a:pt x="2236" y="585"/>
                </a:lnTo>
                <a:lnTo>
                  <a:pt x="2239" y="583"/>
                </a:lnTo>
                <a:lnTo>
                  <a:pt x="2239" y="588"/>
                </a:lnTo>
                <a:lnTo>
                  <a:pt x="2236" y="595"/>
                </a:lnTo>
                <a:lnTo>
                  <a:pt x="2232" y="603"/>
                </a:lnTo>
                <a:lnTo>
                  <a:pt x="2229" y="607"/>
                </a:lnTo>
                <a:lnTo>
                  <a:pt x="2221" y="629"/>
                </a:lnTo>
                <a:lnTo>
                  <a:pt x="2218" y="653"/>
                </a:lnTo>
                <a:lnTo>
                  <a:pt x="2220" y="676"/>
                </a:lnTo>
                <a:lnTo>
                  <a:pt x="2221" y="701"/>
                </a:lnTo>
                <a:lnTo>
                  <a:pt x="2221" y="725"/>
                </a:lnTo>
                <a:lnTo>
                  <a:pt x="2216" y="774"/>
                </a:lnTo>
                <a:lnTo>
                  <a:pt x="2205" y="819"/>
                </a:lnTo>
                <a:lnTo>
                  <a:pt x="2189" y="865"/>
                </a:lnTo>
                <a:lnTo>
                  <a:pt x="2167" y="908"/>
                </a:lnTo>
                <a:lnTo>
                  <a:pt x="2139" y="948"/>
                </a:lnTo>
                <a:lnTo>
                  <a:pt x="2105" y="983"/>
                </a:lnTo>
                <a:lnTo>
                  <a:pt x="2067" y="1017"/>
                </a:lnTo>
                <a:lnTo>
                  <a:pt x="2022" y="1045"/>
                </a:lnTo>
                <a:lnTo>
                  <a:pt x="1974" y="1070"/>
                </a:lnTo>
                <a:lnTo>
                  <a:pt x="1921" y="1091"/>
                </a:lnTo>
                <a:lnTo>
                  <a:pt x="1863" y="1105"/>
                </a:lnTo>
                <a:lnTo>
                  <a:pt x="1803" y="1116"/>
                </a:lnTo>
                <a:lnTo>
                  <a:pt x="1739" y="1123"/>
                </a:lnTo>
                <a:lnTo>
                  <a:pt x="1677" y="1127"/>
                </a:lnTo>
                <a:lnTo>
                  <a:pt x="1617" y="1132"/>
                </a:lnTo>
                <a:lnTo>
                  <a:pt x="1679" y="1136"/>
                </a:lnTo>
                <a:lnTo>
                  <a:pt x="1732" y="1144"/>
                </a:lnTo>
                <a:lnTo>
                  <a:pt x="1784" y="1154"/>
                </a:lnTo>
                <a:lnTo>
                  <a:pt x="1834" y="1167"/>
                </a:lnTo>
                <a:lnTo>
                  <a:pt x="1881" y="1185"/>
                </a:lnTo>
                <a:lnTo>
                  <a:pt x="1924" y="1207"/>
                </a:lnTo>
                <a:lnTo>
                  <a:pt x="1971" y="1239"/>
                </a:lnTo>
                <a:lnTo>
                  <a:pt x="2014" y="1276"/>
                </a:lnTo>
                <a:lnTo>
                  <a:pt x="2049" y="1316"/>
                </a:lnTo>
                <a:lnTo>
                  <a:pt x="2080" y="1359"/>
                </a:lnTo>
                <a:lnTo>
                  <a:pt x="2105" y="1402"/>
                </a:lnTo>
                <a:lnTo>
                  <a:pt x="2127" y="1447"/>
                </a:lnTo>
                <a:lnTo>
                  <a:pt x="2143" y="1492"/>
                </a:lnTo>
                <a:lnTo>
                  <a:pt x="2158" y="1537"/>
                </a:lnTo>
                <a:lnTo>
                  <a:pt x="2167" y="1580"/>
                </a:lnTo>
                <a:lnTo>
                  <a:pt x="2174" y="1621"/>
                </a:lnTo>
                <a:lnTo>
                  <a:pt x="2179" y="1660"/>
                </a:lnTo>
                <a:lnTo>
                  <a:pt x="2182" y="1695"/>
                </a:lnTo>
                <a:lnTo>
                  <a:pt x="2182" y="1753"/>
                </a:lnTo>
                <a:lnTo>
                  <a:pt x="2179" y="1775"/>
                </a:lnTo>
                <a:lnTo>
                  <a:pt x="2177" y="1789"/>
                </a:lnTo>
                <a:lnTo>
                  <a:pt x="2174" y="1797"/>
                </a:lnTo>
                <a:lnTo>
                  <a:pt x="2171" y="1797"/>
                </a:lnTo>
                <a:lnTo>
                  <a:pt x="2152" y="1767"/>
                </a:lnTo>
                <a:lnTo>
                  <a:pt x="2132" y="1739"/>
                </a:lnTo>
                <a:lnTo>
                  <a:pt x="2108" y="1713"/>
                </a:lnTo>
                <a:lnTo>
                  <a:pt x="2081" y="1686"/>
                </a:lnTo>
                <a:lnTo>
                  <a:pt x="2049" y="1664"/>
                </a:lnTo>
                <a:lnTo>
                  <a:pt x="2019" y="1648"/>
                </a:lnTo>
                <a:lnTo>
                  <a:pt x="1994" y="1633"/>
                </a:lnTo>
                <a:lnTo>
                  <a:pt x="1969" y="1621"/>
                </a:lnTo>
                <a:lnTo>
                  <a:pt x="1946" y="1611"/>
                </a:lnTo>
                <a:lnTo>
                  <a:pt x="1879" y="1580"/>
                </a:lnTo>
                <a:lnTo>
                  <a:pt x="1854" y="1568"/>
                </a:lnTo>
                <a:lnTo>
                  <a:pt x="1829" y="1555"/>
                </a:lnTo>
                <a:lnTo>
                  <a:pt x="1801" y="1537"/>
                </a:lnTo>
                <a:lnTo>
                  <a:pt x="1735" y="1493"/>
                </a:lnTo>
                <a:lnTo>
                  <a:pt x="1697" y="1464"/>
                </a:lnTo>
                <a:lnTo>
                  <a:pt x="1652" y="1428"/>
                </a:lnTo>
                <a:lnTo>
                  <a:pt x="1627" y="1405"/>
                </a:lnTo>
                <a:lnTo>
                  <a:pt x="1601" y="1374"/>
                </a:lnTo>
                <a:lnTo>
                  <a:pt x="1517" y="1267"/>
                </a:lnTo>
                <a:lnTo>
                  <a:pt x="1489" y="1237"/>
                </a:lnTo>
                <a:lnTo>
                  <a:pt x="1459" y="1211"/>
                </a:lnTo>
                <a:lnTo>
                  <a:pt x="1431" y="1195"/>
                </a:lnTo>
                <a:lnTo>
                  <a:pt x="1396" y="1181"/>
                </a:lnTo>
                <a:lnTo>
                  <a:pt x="1361" y="1170"/>
                </a:lnTo>
                <a:lnTo>
                  <a:pt x="1356" y="1170"/>
                </a:lnTo>
                <a:lnTo>
                  <a:pt x="1350" y="1182"/>
                </a:lnTo>
                <a:lnTo>
                  <a:pt x="1349" y="1192"/>
                </a:lnTo>
                <a:lnTo>
                  <a:pt x="1346" y="1203"/>
                </a:lnTo>
                <a:lnTo>
                  <a:pt x="1344" y="1207"/>
                </a:lnTo>
                <a:lnTo>
                  <a:pt x="1343" y="1219"/>
                </a:lnTo>
                <a:lnTo>
                  <a:pt x="1338" y="1237"/>
                </a:lnTo>
                <a:lnTo>
                  <a:pt x="1334" y="1257"/>
                </a:lnTo>
                <a:lnTo>
                  <a:pt x="1325" y="1301"/>
                </a:lnTo>
                <a:lnTo>
                  <a:pt x="1322" y="1321"/>
                </a:lnTo>
                <a:lnTo>
                  <a:pt x="1305" y="1421"/>
                </a:lnTo>
                <a:lnTo>
                  <a:pt x="1285" y="1523"/>
                </a:lnTo>
                <a:lnTo>
                  <a:pt x="1266" y="1623"/>
                </a:lnTo>
                <a:lnTo>
                  <a:pt x="1241" y="1781"/>
                </a:lnTo>
                <a:lnTo>
                  <a:pt x="1218" y="1941"/>
                </a:lnTo>
                <a:lnTo>
                  <a:pt x="1237" y="1927"/>
                </a:lnTo>
                <a:lnTo>
                  <a:pt x="1254" y="1912"/>
                </a:lnTo>
                <a:lnTo>
                  <a:pt x="1265" y="1900"/>
                </a:lnTo>
                <a:lnTo>
                  <a:pt x="1271" y="1885"/>
                </a:lnTo>
                <a:lnTo>
                  <a:pt x="1275" y="1871"/>
                </a:lnTo>
                <a:lnTo>
                  <a:pt x="1281" y="1856"/>
                </a:lnTo>
                <a:lnTo>
                  <a:pt x="1293" y="1838"/>
                </a:lnTo>
                <a:lnTo>
                  <a:pt x="1309" y="1825"/>
                </a:lnTo>
                <a:lnTo>
                  <a:pt x="1328" y="1816"/>
                </a:lnTo>
                <a:lnTo>
                  <a:pt x="1349" y="1813"/>
                </a:lnTo>
                <a:lnTo>
                  <a:pt x="1369" y="1816"/>
                </a:lnTo>
                <a:lnTo>
                  <a:pt x="1390" y="1823"/>
                </a:lnTo>
                <a:lnTo>
                  <a:pt x="1394" y="1826"/>
                </a:lnTo>
                <a:lnTo>
                  <a:pt x="1412" y="1835"/>
                </a:lnTo>
                <a:lnTo>
                  <a:pt x="1417" y="1838"/>
                </a:lnTo>
                <a:lnTo>
                  <a:pt x="1421" y="1845"/>
                </a:lnTo>
                <a:lnTo>
                  <a:pt x="1424" y="1853"/>
                </a:lnTo>
                <a:lnTo>
                  <a:pt x="1425" y="1859"/>
                </a:lnTo>
                <a:lnTo>
                  <a:pt x="1425" y="1869"/>
                </a:lnTo>
                <a:lnTo>
                  <a:pt x="1427" y="1879"/>
                </a:lnTo>
                <a:lnTo>
                  <a:pt x="1427" y="1890"/>
                </a:lnTo>
                <a:lnTo>
                  <a:pt x="1420" y="1910"/>
                </a:lnTo>
                <a:lnTo>
                  <a:pt x="1408" y="1927"/>
                </a:lnTo>
                <a:lnTo>
                  <a:pt x="1392" y="1940"/>
                </a:lnTo>
                <a:lnTo>
                  <a:pt x="1372" y="1949"/>
                </a:lnTo>
                <a:lnTo>
                  <a:pt x="1350" y="1953"/>
                </a:lnTo>
                <a:lnTo>
                  <a:pt x="1328" y="1955"/>
                </a:lnTo>
                <a:lnTo>
                  <a:pt x="1313" y="1953"/>
                </a:lnTo>
                <a:lnTo>
                  <a:pt x="1299" y="1950"/>
                </a:lnTo>
                <a:lnTo>
                  <a:pt x="1282" y="1947"/>
                </a:lnTo>
                <a:lnTo>
                  <a:pt x="1268" y="1949"/>
                </a:lnTo>
                <a:lnTo>
                  <a:pt x="1250" y="1955"/>
                </a:lnTo>
                <a:lnTo>
                  <a:pt x="1231" y="1965"/>
                </a:lnTo>
                <a:lnTo>
                  <a:pt x="1213" y="1975"/>
                </a:lnTo>
                <a:lnTo>
                  <a:pt x="1210" y="1993"/>
                </a:lnTo>
                <a:lnTo>
                  <a:pt x="1206" y="2012"/>
                </a:lnTo>
                <a:lnTo>
                  <a:pt x="1179" y="2224"/>
                </a:lnTo>
                <a:lnTo>
                  <a:pt x="1157" y="2437"/>
                </a:lnTo>
                <a:lnTo>
                  <a:pt x="1148" y="2549"/>
                </a:lnTo>
                <a:lnTo>
                  <a:pt x="1141" y="2658"/>
                </a:lnTo>
                <a:lnTo>
                  <a:pt x="1137" y="2767"/>
                </a:lnTo>
                <a:lnTo>
                  <a:pt x="1131" y="2879"/>
                </a:lnTo>
                <a:lnTo>
                  <a:pt x="1122" y="2997"/>
                </a:lnTo>
                <a:lnTo>
                  <a:pt x="1104" y="3239"/>
                </a:lnTo>
                <a:lnTo>
                  <a:pt x="1098" y="3357"/>
                </a:lnTo>
                <a:lnTo>
                  <a:pt x="1097" y="3435"/>
                </a:lnTo>
                <a:lnTo>
                  <a:pt x="1094" y="3517"/>
                </a:lnTo>
                <a:lnTo>
                  <a:pt x="1089" y="3603"/>
                </a:lnTo>
                <a:lnTo>
                  <a:pt x="1088" y="3687"/>
                </a:lnTo>
                <a:lnTo>
                  <a:pt x="1086" y="3770"/>
                </a:lnTo>
                <a:lnTo>
                  <a:pt x="1086" y="3848"/>
                </a:lnTo>
                <a:lnTo>
                  <a:pt x="1088" y="3895"/>
                </a:lnTo>
                <a:lnTo>
                  <a:pt x="1091" y="3951"/>
                </a:lnTo>
                <a:lnTo>
                  <a:pt x="1094" y="4011"/>
                </a:lnTo>
                <a:lnTo>
                  <a:pt x="1098" y="4072"/>
                </a:lnTo>
                <a:lnTo>
                  <a:pt x="1116" y="4038"/>
                </a:lnTo>
                <a:lnTo>
                  <a:pt x="1132" y="4008"/>
                </a:lnTo>
                <a:lnTo>
                  <a:pt x="1148" y="3982"/>
                </a:lnTo>
                <a:lnTo>
                  <a:pt x="1170" y="3948"/>
                </a:lnTo>
                <a:lnTo>
                  <a:pt x="1193" y="3920"/>
                </a:lnTo>
                <a:lnTo>
                  <a:pt x="1215" y="3893"/>
                </a:lnTo>
                <a:lnTo>
                  <a:pt x="1234" y="3867"/>
                </a:lnTo>
                <a:lnTo>
                  <a:pt x="1250" y="3837"/>
                </a:lnTo>
                <a:lnTo>
                  <a:pt x="1278" y="3783"/>
                </a:lnTo>
                <a:lnTo>
                  <a:pt x="1310" y="3731"/>
                </a:lnTo>
                <a:lnTo>
                  <a:pt x="1344" y="3680"/>
                </a:lnTo>
                <a:lnTo>
                  <a:pt x="1381" y="3627"/>
                </a:lnTo>
                <a:lnTo>
                  <a:pt x="1418" y="3572"/>
                </a:lnTo>
                <a:lnTo>
                  <a:pt x="1456" y="3516"/>
                </a:lnTo>
                <a:lnTo>
                  <a:pt x="1496" y="3460"/>
                </a:lnTo>
                <a:lnTo>
                  <a:pt x="1539" y="3407"/>
                </a:lnTo>
                <a:lnTo>
                  <a:pt x="1583" y="3357"/>
                </a:lnTo>
                <a:lnTo>
                  <a:pt x="1629" y="3311"/>
                </a:lnTo>
                <a:lnTo>
                  <a:pt x="1689" y="3264"/>
                </a:lnTo>
                <a:lnTo>
                  <a:pt x="1751" y="3224"/>
                </a:lnTo>
                <a:lnTo>
                  <a:pt x="1815" y="3192"/>
                </a:lnTo>
                <a:lnTo>
                  <a:pt x="1881" y="3169"/>
                </a:lnTo>
                <a:lnTo>
                  <a:pt x="1946" y="3155"/>
                </a:lnTo>
                <a:lnTo>
                  <a:pt x="2011" y="3149"/>
                </a:lnTo>
                <a:lnTo>
                  <a:pt x="2075" y="3152"/>
                </a:lnTo>
                <a:lnTo>
                  <a:pt x="2140" y="3164"/>
                </a:lnTo>
                <a:lnTo>
                  <a:pt x="2202" y="3183"/>
                </a:lnTo>
                <a:lnTo>
                  <a:pt x="2263" y="3211"/>
                </a:lnTo>
                <a:lnTo>
                  <a:pt x="2277" y="3220"/>
                </a:lnTo>
                <a:lnTo>
                  <a:pt x="2295" y="3231"/>
                </a:lnTo>
                <a:lnTo>
                  <a:pt x="2314" y="3245"/>
                </a:lnTo>
                <a:lnTo>
                  <a:pt x="2333" y="3259"/>
                </a:lnTo>
                <a:lnTo>
                  <a:pt x="2353" y="3276"/>
                </a:lnTo>
                <a:lnTo>
                  <a:pt x="2370" y="3289"/>
                </a:lnTo>
                <a:lnTo>
                  <a:pt x="2385" y="3302"/>
                </a:lnTo>
                <a:lnTo>
                  <a:pt x="2398" y="3312"/>
                </a:lnTo>
                <a:lnTo>
                  <a:pt x="2406" y="3318"/>
                </a:lnTo>
                <a:lnTo>
                  <a:pt x="2409" y="3321"/>
                </a:lnTo>
                <a:lnTo>
                  <a:pt x="2404" y="3321"/>
                </a:lnTo>
                <a:lnTo>
                  <a:pt x="2394" y="3323"/>
                </a:lnTo>
                <a:lnTo>
                  <a:pt x="2378" y="3326"/>
                </a:lnTo>
                <a:lnTo>
                  <a:pt x="2359" y="3327"/>
                </a:lnTo>
                <a:lnTo>
                  <a:pt x="2338" y="3330"/>
                </a:lnTo>
                <a:lnTo>
                  <a:pt x="2300" y="3336"/>
                </a:lnTo>
                <a:lnTo>
                  <a:pt x="2286" y="3338"/>
                </a:lnTo>
                <a:lnTo>
                  <a:pt x="2277" y="3339"/>
                </a:lnTo>
                <a:lnTo>
                  <a:pt x="2186" y="3360"/>
                </a:lnTo>
                <a:lnTo>
                  <a:pt x="2098" y="3380"/>
                </a:lnTo>
                <a:lnTo>
                  <a:pt x="2009" y="3404"/>
                </a:lnTo>
                <a:lnTo>
                  <a:pt x="1922" y="3433"/>
                </a:lnTo>
                <a:lnTo>
                  <a:pt x="1835" y="3469"/>
                </a:lnTo>
                <a:lnTo>
                  <a:pt x="1754" y="3504"/>
                </a:lnTo>
                <a:lnTo>
                  <a:pt x="1679" y="3542"/>
                </a:lnTo>
                <a:lnTo>
                  <a:pt x="1604" y="3582"/>
                </a:lnTo>
                <a:lnTo>
                  <a:pt x="1532" y="3627"/>
                </a:lnTo>
                <a:lnTo>
                  <a:pt x="1462" y="3677"/>
                </a:lnTo>
                <a:lnTo>
                  <a:pt x="1399" y="3733"/>
                </a:lnTo>
                <a:lnTo>
                  <a:pt x="1337" y="3793"/>
                </a:lnTo>
                <a:lnTo>
                  <a:pt x="1275" y="3861"/>
                </a:lnTo>
                <a:lnTo>
                  <a:pt x="1213" y="3935"/>
                </a:lnTo>
                <a:lnTo>
                  <a:pt x="1200" y="3951"/>
                </a:lnTo>
                <a:lnTo>
                  <a:pt x="1184" y="3972"/>
                </a:lnTo>
                <a:lnTo>
                  <a:pt x="1167" y="3995"/>
                </a:lnTo>
                <a:lnTo>
                  <a:pt x="1153" y="4022"/>
                </a:lnTo>
                <a:lnTo>
                  <a:pt x="1134" y="4061"/>
                </a:lnTo>
                <a:lnTo>
                  <a:pt x="1117" y="4103"/>
                </a:lnTo>
                <a:lnTo>
                  <a:pt x="1109" y="4240"/>
                </a:lnTo>
                <a:lnTo>
                  <a:pt x="1109" y="4246"/>
                </a:lnTo>
                <a:lnTo>
                  <a:pt x="1110" y="4250"/>
                </a:lnTo>
                <a:lnTo>
                  <a:pt x="1110" y="4255"/>
                </a:lnTo>
                <a:lnTo>
                  <a:pt x="1111" y="4293"/>
                </a:lnTo>
                <a:lnTo>
                  <a:pt x="1114" y="4342"/>
                </a:lnTo>
                <a:lnTo>
                  <a:pt x="1117" y="4395"/>
                </a:lnTo>
                <a:lnTo>
                  <a:pt x="1122" y="4452"/>
                </a:lnTo>
                <a:lnTo>
                  <a:pt x="1125" y="4511"/>
                </a:lnTo>
                <a:lnTo>
                  <a:pt x="1128" y="4569"/>
                </a:lnTo>
                <a:lnTo>
                  <a:pt x="1132" y="4625"/>
                </a:lnTo>
                <a:lnTo>
                  <a:pt x="1139" y="4746"/>
                </a:lnTo>
                <a:lnTo>
                  <a:pt x="1147" y="4865"/>
                </a:lnTo>
                <a:lnTo>
                  <a:pt x="1106" y="4865"/>
                </a:lnTo>
                <a:lnTo>
                  <a:pt x="1106" y="4855"/>
                </a:lnTo>
                <a:lnTo>
                  <a:pt x="1100" y="4777"/>
                </a:lnTo>
                <a:lnTo>
                  <a:pt x="1091" y="4626"/>
                </a:lnTo>
                <a:lnTo>
                  <a:pt x="1086" y="4548"/>
                </a:lnTo>
                <a:lnTo>
                  <a:pt x="1079" y="4465"/>
                </a:lnTo>
                <a:lnTo>
                  <a:pt x="1072" y="4377"/>
                </a:lnTo>
                <a:lnTo>
                  <a:pt x="1066" y="4287"/>
                </a:lnTo>
                <a:lnTo>
                  <a:pt x="1060" y="4199"/>
                </a:lnTo>
                <a:lnTo>
                  <a:pt x="1055" y="4116"/>
                </a:lnTo>
                <a:lnTo>
                  <a:pt x="1054" y="4070"/>
                </a:lnTo>
                <a:lnTo>
                  <a:pt x="1052" y="4032"/>
                </a:lnTo>
                <a:lnTo>
                  <a:pt x="1051" y="3998"/>
                </a:lnTo>
                <a:lnTo>
                  <a:pt x="1048" y="3939"/>
                </a:lnTo>
                <a:lnTo>
                  <a:pt x="1047" y="3908"/>
                </a:lnTo>
                <a:lnTo>
                  <a:pt x="1045" y="3876"/>
                </a:lnTo>
                <a:lnTo>
                  <a:pt x="1044" y="3836"/>
                </a:lnTo>
                <a:lnTo>
                  <a:pt x="1044" y="3737"/>
                </a:lnTo>
                <a:lnTo>
                  <a:pt x="1045" y="3677"/>
                </a:lnTo>
                <a:lnTo>
                  <a:pt x="1045" y="3610"/>
                </a:lnTo>
                <a:lnTo>
                  <a:pt x="1047" y="3540"/>
                </a:lnTo>
                <a:lnTo>
                  <a:pt x="1050" y="3467"/>
                </a:lnTo>
                <a:lnTo>
                  <a:pt x="1039" y="3444"/>
                </a:lnTo>
                <a:lnTo>
                  <a:pt x="1026" y="3425"/>
                </a:lnTo>
                <a:lnTo>
                  <a:pt x="1011" y="3404"/>
                </a:lnTo>
                <a:lnTo>
                  <a:pt x="995" y="3388"/>
                </a:lnTo>
                <a:lnTo>
                  <a:pt x="973" y="3371"/>
                </a:lnTo>
                <a:lnTo>
                  <a:pt x="946" y="3357"/>
                </a:lnTo>
                <a:lnTo>
                  <a:pt x="918" y="3343"/>
                </a:lnTo>
                <a:lnTo>
                  <a:pt x="889" y="3330"/>
                </a:lnTo>
                <a:lnTo>
                  <a:pt x="861" y="3318"/>
                </a:lnTo>
                <a:lnTo>
                  <a:pt x="834" y="3305"/>
                </a:lnTo>
                <a:lnTo>
                  <a:pt x="814" y="3292"/>
                </a:lnTo>
                <a:lnTo>
                  <a:pt x="789" y="3271"/>
                </a:lnTo>
                <a:lnTo>
                  <a:pt x="767" y="3252"/>
                </a:lnTo>
                <a:lnTo>
                  <a:pt x="746" y="3236"/>
                </a:lnTo>
                <a:lnTo>
                  <a:pt x="744" y="3364"/>
                </a:lnTo>
                <a:lnTo>
                  <a:pt x="743" y="3491"/>
                </a:lnTo>
                <a:lnTo>
                  <a:pt x="739" y="3768"/>
                </a:lnTo>
                <a:lnTo>
                  <a:pt x="739" y="3818"/>
                </a:lnTo>
                <a:lnTo>
                  <a:pt x="740" y="3851"/>
                </a:lnTo>
                <a:lnTo>
                  <a:pt x="740" y="3918"/>
                </a:lnTo>
                <a:lnTo>
                  <a:pt x="741" y="3951"/>
                </a:lnTo>
                <a:lnTo>
                  <a:pt x="741" y="4007"/>
                </a:lnTo>
                <a:lnTo>
                  <a:pt x="743" y="4029"/>
                </a:lnTo>
                <a:lnTo>
                  <a:pt x="743" y="4051"/>
                </a:lnTo>
                <a:lnTo>
                  <a:pt x="746" y="4061"/>
                </a:lnTo>
                <a:lnTo>
                  <a:pt x="747" y="4079"/>
                </a:lnTo>
                <a:lnTo>
                  <a:pt x="752" y="4100"/>
                </a:lnTo>
                <a:lnTo>
                  <a:pt x="756" y="4123"/>
                </a:lnTo>
                <a:lnTo>
                  <a:pt x="765" y="4174"/>
                </a:lnTo>
                <a:lnTo>
                  <a:pt x="781" y="4249"/>
                </a:lnTo>
                <a:lnTo>
                  <a:pt x="814" y="4402"/>
                </a:lnTo>
                <a:lnTo>
                  <a:pt x="828" y="4476"/>
                </a:lnTo>
                <a:lnTo>
                  <a:pt x="842" y="4544"/>
                </a:lnTo>
                <a:lnTo>
                  <a:pt x="862" y="4645"/>
                </a:lnTo>
                <a:lnTo>
                  <a:pt x="881" y="4751"/>
                </a:lnTo>
                <a:lnTo>
                  <a:pt x="902" y="4862"/>
                </a:lnTo>
                <a:lnTo>
                  <a:pt x="862" y="4862"/>
                </a:lnTo>
                <a:lnTo>
                  <a:pt x="856" y="4830"/>
                </a:lnTo>
                <a:lnTo>
                  <a:pt x="849" y="4791"/>
                </a:lnTo>
                <a:lnTo>
                  <a:pt x="840" y="4747"/>
                </a:lnTo>
                <a:lnTo>
                  <a:pt x="830" y="4698"/>
                </a:lnTo>
                <a:lnTo>
                  <a:pt x="820" y="4645"/>
                </a:lnTo>
                <a:lnTo>
                  <a:pt x="809" y="4591"/>
                </a:lnTo>
                <a:lnTo>
                  <a:pt x="797" y="4533"/>
                </a:lnTo>
                <a:lnTo>
                  <a:pt x="787" y="4476"/>
                </a:lnTo>
                <a:lnTo>
                  <a:pt x="775" y="4418"/>
                </a:lnTo>
                <a:lnTo>
                  <a:pt x="765" y="4361"/>
                </a:lnTo>
                <a:lnTo>
                  <a:pt x="753" y="4306"/>
                </a:lnTo>
                <a:lnTo>
                  <a:pt x="743" y="4255"/>
                </a:lnTo>
                <a:lnTo>
                  <a:pt x="734" y="4207"/>
                </a:lnTo>
                <a:lnTo>
                  <a:pt x="727" y="4165"/>
                </a:lnTo>
                <a:lnTo>
                  <a:pt x="719" y="4128"/>
                </a:lnTo>
                <a:lnTo>
                  <a:pt x="713" y="4097"/>
                </a:lnTo>
                <a:lnTo>
                  <a:pt x="706" y="4060"/>
                </a:lnTo>
                <a:lnTo>
                  <a:pt x="693" y="4045"/>
                </a:lnTo>
                <a:lnTo>
                  <a:pt x="675" y="4028"/>
                </a:lnTo>
                <a:lnTo>
                  <a:pt x="657" y="4008"/>
                </a:lnTo>
                <a:lnTo>
                  <a:pt x="638" y="3989"/>
                </a:lnTo>
                <a:lnTo>
                  <a:pt x="621" y="3970"/>
                </a:lnTo>
                <a:lnTo>
                  <a:pt x="604" y="3954"/>
                </a:lnTo>
                <a:lnTo>
                  <a:pt x="590" y="3941"/>
                </a:lnTo>
                <a:lnTo>
                  <a:pt x="581" y="3930"/>
                </a:lnTo>
                <a:lnTo>
                  <a:pt x="541" y="3890"/>
                </a:lnTo>
                <a:lnTo>
                  <a:pt x="529" y="3882"/>
                </a:lnTo>
                <a:lnTo>
                  <a:pt x="485" y="3864"/>
                </a:lnTo>
                <a:lnTo>
                  <a:pt x="448" y="3851"/>
                </a:lnTo>
                <a:lnTo>
                  <a:pt x="411" y="3836"/>
                </a:lnTo>
                <a:lnTo>
                  <a:pt x="339" y="3809"/>
                </a:lnTo>
                <a:lnTo>
                  <a:pt x="268" y="3783"/>
                </a:lnTo>
                <a:lnTo>
                  <a:pt x="254" y="3777"/>
                </a:lnTo>
                <a:lnTo>
                  <a:pt x="221" y="3765"/>
                </a:lnTo>
                <a:lnTo>
                  <a:pt x="205" y="3764"/>
                </a:lnTo>
                <a:lnTo>
                  <a:pt x="193" y="3765"/>
                </a:lnTo>
                <a:lnTo>
                  <a:pt x="167" y="3777"/>
                </a:lnTo>
                <a:lnTo>
                  <a:pt x="155" y="3781"/>
                </a:lnTo>
                <a:lnTo>
                  <a:pt x="134" y="3784"/>
                </a:lnTo>
                <a:lnTo>
                  <a:pt x="115" y="3783"/>
                </a:lnTo>
                <a:lnTo>
                  <a:pt x="96" y="3777"/>
                </a:lnTo>
                <a:lnTo>
                  <a:pt x="80" y="3768"/>
                </a:lnTo>
                <a:lnTo>
                  <a:pt x="66" y="3753"/>
                </a:lnTo>
                <a:lnTo>
                  <a:pt x="57" y="3736"/>
                </a:lnTo>
                <a:lnTo>
                  <a:pt x="56" y="3721"/>
                </a:lnTo>
                <a:lnTo>
                  <a:pt x="55" y="3705"/>
                </a:lnTo>
                <a:lnTo>
                  <a:pt x="55" y="3699"/>
                </a:lnTo>
                <a:lnTo>
                  <a:pt x="56" y="3690"/>
                </a:lnTo>
                <a:lnTo>
                  <a:pt x="60" y="3683"/>
                </a:lnTo>
                <a:lnTo>
                  <a:pt x="63" y="3678"/>
                </a:lnTo>
                <a:lnTo>
                  <a:pt x="68" y="3675"/>
                </a:lnTo>
                <a:lnTo>
                  <a:pt x="72" y="3671"/>
                </a:lnTo>
                <a:lnTo>
                  <a:pt x="77" y="3668"/>
                </a:lnTo>
                <a:lnTo>
                  <a:pt x="81" y="3663"/>
                </a:lnTo>
                <a:lnTo>
                  <a:pt x="97" y="3652"/>
                </a:lnTo>
                <a:lnTo>
                  <a:pt x="115" y="3646"/>
                </a:lnTo>
                <a:lnTo>
                  <a:pt x="134" y="3646"/>
                </a:lnTo>
                <a:lnTo>
                  <a:pt x="152" y="3650"/>
                </a:lnTo>
                <a:lnTo>
                  <a:pt x="168" y="3660"/>
                </a:lnTo>
                <a:lnTo>
                  <a:pt x="181" y="3675"/>
                </a:lnTo>
                <a:lnTo>
                  <a:pt x="189" y="3688"/>
                </a:lnTo>
                <a:lnTo>
                  <a:pt x="195" y="3702"/>
                </a:lnTo>
                <a:lnTo>
                  <a:pt x="202" y="3715"/>
                </a:lnTo>
                <a:lnTo>
                  <a:pt x="211" y="3725"/>
                </a:lnTo>
                <a:lnTo>
                  <a:pt x="237" y="3742"/>
                </a:lnTo>
                <a:lnTo>
                  <a:pt x="264" y="3755"/>
                </a:lnTo>
                <a:lnTo>
                  <a:pt x="326" y="3783"/>
                </a:lnTo>
                <a:lnTo>
                  <a:pt x="389" y="3809"/>
                </a:lnTo>
                <a:lnTo>
                  <a:pt x="460" y="3834"/>
                </a:lnTo>
                <a:lnTo>
                  <a:pt x="483" y="3843"/>
                </a:lnTo>
                <a:lnTo>
                  <a:pt x="507" y="3846"/>
                </a:lnTo>
                <a:lnTo>
                  <a:pt x="513" y="3842"/>
                </a:lnTo>
                <a:lnTo>
                  <a:pt x="517" y="3833"/>
                </a:lnTo>
                <a:lnTo>
                  <a:pt x="520" y="3820"/>
                </a:lnTo>
                <a:lnTo>
                  <a:pt x="522" y="3802"/>
                </a:lnTo>
                <a:lnTo>
                  <a:pt x="522" y="3784"/>
                </a:lnTo>
                <a:lnTo>
                  <a:pt x="523" y="3765"/>
                </a:lnTo>
                <a:lnTo>
                  <a:pt x="525" y="3712"/>
                </a:lnTo>
                <a:lnTo>
                  <a:pt x="525" y="3657"/>
                </a:lnTo>
                <a:lnTo>
                  <a:pt x="523" y="3604"/>
                </a:lnTo>
                <a:lnTo>
                  <a:pt x="523" y="3573"/>
                </a:lnTo>
                <a:lnTo>
                  <a:pt x="520" y="3541"/>
                </a:lnTo>
                <a:lnTo>
                  <a:pt x="519" y="3537"/>
                </a:lnTo>
                <a:lnTo>
                  <a:pt x="507" y="3525"/>
                </a:lnTo>
                <a:lnTo>
                  <a:pt x="504" y="3520"/>
                </a:lnTo>
                <a:lnTo>
                  <a:pt x="503" y="3516"/>
                </a:lnTo>
                <a:lnTo>
                  <a:pt x="503" y="3509"/>
                </a:lnTo>
                <a:lnTo>
                  <a:pt x="501" y="3504"/>
                </a:lnTo>
                <a:lnTo>
                  <a:pt x="483" y="3486"/>
                </a:lnTo>
                <a:lnTo>
                  <a:pt x="473" y="3478"/>
                </a:lnTo>
                <a:lnTo>
                  <a:pt x="466" y="3467"/>
                </a:lnTo>
                <a:lnTo>
                  <a:pt x="461" y="3453"/>
                </a:lnTo>
                <a:lnTo>
                  <a:pt x="458" y="3436"/>
                </a:lnTo>
                <a:lnTo>
                  <a:pt x="458" y="3420"/>
                </a:lnTo>
                <a:lnTo>
                  <a:pt x="461" y="3404"/>
                </a:lnTo>
                <a:lnTo>
                  <a:pt x="467" y="3388"/>
                </a:lnTo>
                <a:lnTo>
                  <a:pt x="475" y="3371"/>
                </a:lnTo>
                <a:lnTo>
                  <a:pt x="485" y="3358"/>
                </a:lnTo>
                <a:lnTo>
                  <a:pt x="491" y="3354"/>
                </a:lnTo>
                <a:lnTo>
                  <a:pt x="498" y="3348"/>
                </a:lnTo>
                <a:lnTo>
                  <a:pt x="519" y="3333"/>
                </a:lnTo>
                <a:lnTo>
                  <a:pt x="540" y="3323"/>
                </a:lnTo>
                <a:lnTo>
                  <a:pt x="547" y="3321"/>
                </a:lnTo>
                <a:lnTo>
                  <a:pt x="550" y="3323"/>
                </a:lnTo>
                <a:lnTo>
                  <a:pt x="556" y="3332"/>
                </a:lnTo>
                <a:lnTo>
                  <a:pt x="565" y="3339"/>
                </a:lnTo>
                <a:lnTo>
                  <a:pt x="576" y="3343"/>
                </a:lnTo>
                <a:lnTo>
                  <a:pt x="585" y="3349"/>
                </a:lnTo>
                <a:lnTo>
                  <a:pt x="603" y="3366"/>
                </a:lnTo>
                <a:lnTo>
                  <a:pt x="616" y="3383"/>
                </a:lnTo>
                <a:lnTo>
                  <a:pt x="624" y="3402"/>
                </a:lnTo>
                <a:lnTo>
                  <a:pt x="626" y="3425"/>
                </a:lnTo>
                <a:lnTo>
                  <a:pt x="622" y="3448"/>
                </a:lnTo>
                <a:lnTo>
                  <a:pt x="615" y="3467"/>
                </a:lnTo>
                <a:lnTo>
                  <a:pt x="604" y="3485"/>
                </a:lnTo>
                <a:lnTo>
                  <a:pt x="588" y="3498"/>
                </a:lnTo>
                <a:lnTo>
                  <a:pt x="575" y="3506"/>
                </a:lnTo>
                <a:lnTo>
                  <a:pt x="565" y="3513"/>
                </a:lnTo>
                <a:lnTo>
                  <a:pt x="556" y="3525"/>
                </a:lnTo>
                <a:lnTo>
                  <a:pt x="548" y="3541"/>
                </a:lnTo>
                <a:lnTo>
                  <a:pt x="545" y="3560"/>
                </a:lnTo>
                <a:lnTo>
                  <a:pt x="545" y="3599"/>
                </a:lnTo>
                <a:lnTo>
                  <a:pt x="544" y="3634"/>
                </a:lnTo>
                <a:lnTo>
                  <a:pt x="544" y="3671"/>
                </a:lnTo>
                <a:lnTo>
                  <a:pt x="541" y="3739"/>
                </a:lnTo>
                <a:lnTo>
                  <a:pt x="541" y="3806"/>
                </a:lnTo>
                <a:lnTo>
                  <a:pt x="544" y="3834"/>
                </a:lnTo>
                <a:lnTo>
                  <a:pt x="550" y="3859"/>
                </a:lnTo>
                <a:lnTo>
                  <a:pt x="563" y="3882"/>
                </a:lnTo>
                <a:lnTo>
                  <a:pt x="582" y="3902"/>
                </a:lnTo>
                <a:lnTo>
                  <a:pt x="637" y="3957"/>
                </a:lnTo>
                <a:lnTo>
                  <a:pt x="654" y="3973"/>
                </a:lnTo>
                <a:lnTo>
                  <a:pt x="672" y="3991"/>
                </a:lnTo>
                <a:lnTo>
                  <a:pt x="690" y="4007"/>
                </a:lnTo>
                <a:lnTo>
                  <a:pt x="705" y="4020"/>
                </a:lnTo>
                <a:lnTo>
                  <a:pt x="703" y="3983"/>
                </a:lnTo>
                <a:lnTo>
                  <a:pt x="703" y="3890"/>
                </a:lnTo>
                <a:lnTo>
                  <a:pt x="705" y="3843"/>
                </a:lnTo>
                <a:lnTo>
                  <a:pt x="706" y="3799"/>
                </a:lnTo>
                <a:lnTo>
                  <a:pt x="706" y="3647"/>
                </a:lnTo>
                <a:lnTo>
                  <a:pt x="712" y="3397"/>
                </a:lnTo>
                <a:lnTo>
                  <a:pt x="716" y="3209"/>
                </a:lnTo>
                <a:lnTo>
                  <a:pt x="694" y="3186"/>
                </a:lnTo>
                <a:lnTo>
                  <a:pt x="675" y="3165"/>
                </a:lnTo>
                <a:lnTo>
                  <a:pt x="660" y="3144"/>
                </a:lnTo>
                <a:lnTo>
                  <a:pt x="644" y="3125"/>
                </a:lnTo>
                <a:lnTo>
                  <a:pt x="629" y="3106"/>
                </a:lnTo>
                <a:lnTo>
                  <a:pt x="610" y="3084"/>
                </a:lnTo>
                <a:lnTo>
                  <a:pt x="588" y="3060"/>
                </a:lnTo>
                <a:lnTo>
                  <a:pt x="562" y="3038"/>
                </a:lnTo>
                <a:lnTo>
                  <a:pt x="534" y="3021"/>
                </a:lnTo>
                <a:lnTo>
                  <a:pt x="506" y="3009"/>
                </a:lnTo>
                <a:lnTo>
                  <a:pt x="476" y="2998"/>
                </a:lnTo>
                <a:lnTo>
                  <a:pt x="476" y="2995"/>
                </a:lnTo>
                <a:lnTo>
                  <a:pt x="483" y="2990"/>
                </a:lnTo>
                <a:lnTo>
                  <a:pt x="495" y="2984"/>
                </a:lnTo>
                <a:lnTo>
                  <a:pt x="514" y="2975"/>
                </a:lnTo>
                <a:lnTo>
                  <a:pt x="537" y="2966"/>
                </a:lnTo>
                <a:lnTo>
                  <a:pt x="563" y="2957"/>
                </a:lnTo>
                <a:lnTo>
                  <a:pt x="593" y="2950"/>
                </a:lnTo>
                <a:lnTo>
                  <a:pt x="625" y="2944"/>
                </a:lnTo>
                <a:lnTo>
                  <a:pt x="660" y="2941"/>
                </a:lnTo>
                <a:lnTo>
                  <a:pt x="696" y="2939"/>
                </a:lnTo>
                <a:lnTo>
                  <a:pt x="733" y="2944"/>
                </a:lnTo>
                <a:lnTo>
                  <a:pt x="734" y="2931"/>
                </a:lnTo>
                <a:lnTo>
                  <a:pt x="736" y="2914"/>
                </a:lnTo>
                <a:lnTo>
                  <a:pt x="736" y="2858"/>
                </a:lnTo>
                <a:lnTo>
                  <a:pt x="744" y="2721"/>
                </a:lnTo>
                <a:lnTo>
                  <a:pt x="750" y="2600"/>
                </a:lnTo>
                <a:lnTo>
                  <a:pt x="755" y="2540"/>
                </a:lnTo>
                <a:lnTo>
                  <a:pt x="761" y="2479"/>
                </a:lnTo>
                <a:lnTo>
                  <a:pt x="753" y="2472"/>
                </a:lnTo>
                <a:lnTo>
                  <a:pt x="741" y="2462"/>
                </a:lnTo>
                <a:lnTo>
                  <a:pt x="725" y="2447"/>
                </a:lnTo>
                <a:lnTo>
                  <a:pt x="706" y="2431"/>
                </a:lnTo>
                <a:lnTo>
                  <a:pt x="685" y="2416"/>
                </a:lnTo>
                <a:lnTo>
                  <a:pt x="665" y="2398"/>
                </a:lnTo>
                <a:lnTo>
                  <a:pt x="643" y="2382"/>
                </a:lnTo>
                <a:lnTo>
                  <a:pt x="624" y="2366"/>
                </a:lnTo>
                <a:lnTo>
                  <a:pt x="606" y="2353"/>
                </a:lnTo>
                <a:lnTo>
                  <a:pt x="593" y="2341"/>
                </a:lnTo>
                <a:lnTo>
                  <a:pt x="582" y="2333"/>
                </a:lnTo>
                <a:lnTo>
                  <a:pt x="578" y="2331"/>
                </a:lnTo>
                <a:lnTo>
                  <a:pt x="554" y="2316"/>
                </a:lnTo>
                <a:lnTo>
                  <a:pt x="531" y="2307"/>
                </a:lnTo>
                <a:lnTo>
                  <a:pt x="504" y="2304"/>
                </a:lnTo>
                <a:lnTo>
                  <a:pt x="476" y="2305"/>
                </a:lnTo>
                <a:lnTo>
                  <a:pt x="408" y="2317"/>
                </a:lnTo>
                <a:lnTo>
                  <a:pt x="342" y="2332"/>
                </a:lnTo>
                <a:lnTo>
                  <a:pt x="307" y="2339"/>
                </a:lnTo>
                <a:lnTo>
                  <a:pt x="273" y="2347"/>
                </a:lnTo>
                <a:lnTo>
                  <a:pt x="255" y="2351"/>
                </a:lnTo>
                <a:lnTo>
                  <a:pt x="234" y="2354"/>
                </a:lnTo>
                <a:lnTo>
                  <a:pt x="217" y="2360"/>
                </a:lnTo>
                <a:lnTo>
                  <a:pt x="200" y="2369"/>
                </a:lnTo>
                <a:lnTo>
                  <a:pt x="193" y="2378"/>
                </a:lnTo>
                <a:lnTo>
                  <a:pt x="189" y="2387"/>
                </a:lnTo>
                <a:lnTo>
                  <a:pt x="186" y="2395"/>
                </a:lnTo>
                <a:lnTo>
                  <a:pt x="181" y="2406"/>
                </a:lnTo>
                <a:lnTo>
                  <a:pt x="171" y="2423"/>
                </a:lnTo>
                <a:lnTo>
                  <a:pt x="156" y="2437"/>
                </a:lnTo>
                <a:lnTo>
                  <a:pt x="139" y="2448"/>
                </a:lnTo>
                <a:lnTo>
                  <a:pt x="116" y="2457"/>
                </a:lnTo>
                <a:lnTo>
                  <a:pt x="94" y="2459"/>
                </a:lnTo>
                <a:lnTo>
                  <a:pt x="72" y="2454"/>
                </a:lnTo>
                <a:lnTo>
                  <a:pt x="53" y="2444"/>
                </a:lnTo>
                <a:lnTo>
                  <a:pt x="34" y="2429"/>
                </a:lnTo>
                <a:lnTo>
                  <a:pt x="28" y="2420"/>
                </a:lnTo>
                <a:lnTo>
                  <a:pt x="21" y="2412"/>
                </a:lnTo>
                <a:lnTo>
                  <a:pt x="13" y="2404"/>
                </a:lnTo>
                <a:lnTo>
                  <a:pt x="3" y="2400"/>
                </a:lnTo>
                <a:lnTo>
                  <a:pt x="0" y="2397"/>
                </a:lnTo>
                <a:lnTo>
                  <a:pt x="0" y="2390"/>
                </a:lnTo>
                <a:lnTo>
                  <a:pt x="3" y="2379"/>
                </a:lnTo>
                <a:lnTo>
                  <a:pt x="12" y="2356"/>
                </a:lnTo>
                <a:lnTo>
                  <a:pt x="25" y="2329"/>
                </a:lnTo>
                <a:lnTo>
                  <a:pt x="35" y="2317"/>
                </a:lnTo>
                <a:lnTo>
                  <a:pt x="50" y="2307"/>
                </a:lnTo>
                <a:lnTo>
                  <a:pt x="66" y="2298"/>
                </a:lnTo>
                <a:lnTo>
                  <a:pt x="85" y="2292"/>
                </a:lnTo>
                <a:lnTo>
                  <a:pt x="108" y="2289"/>
                </a:lnTo>
                <a:lnTo>
                  <a:pt x="130" y="2291"/>
                </a:lnTo>
                <a:lnTo>
                  <a:pt x="142" y="2297"/>
                </a:lnTo>
                <a:lnTo>
                  <a:pt x="152" y="2304"/>
                </a:lnTo>
                <a:lnTo>
                  <a:pt x="162" y="2313"/>
                </a:lnTo>
                <a:lnTo>
                  <a:pt x="172" y="2319"/>
                </a:lnTo>
                <a:lnTo>
                  <a:pt x="177" y="2320"/>
                </a:lnTo>
                <a:lnTo>
                  <a:pt x="189" y="2320"/>
                </a:lnTo>
                <a:lnTo>
                  <a:pt x="193" y="2322"/>
                </a:lnTo>
                <a:lnTo>
                  <a:pt x="196" y="2323"/>
                </a:lnTo>
                <a:lnTo>
                  <a:pt x="199" y="2326"/>
                </a:lnTo>
                <a:lnTo>
                  <a:pt x="202" y="2328"/>
                </a:lnTo>
                <a:lnTo>
                  <a:pt x="203" y="2331"/>
                </a:lnTo>
                <a:lnTo>
                  <a:pt x="206" y="2332"/>
                </a:lnTo>
                <a:lnTo>
                  <a:pt x="211" y="2332"/>
                </a:lnTo>
                <a:lnTo>
                  <a:pt x="242" y="2329"/>
                </a:lnTo>
                <a:lnTo>
                  <a:pt x="274" y="2325"/>
                </a:lnTo>
                <a:lnTo>
                  <a:pt x="327" y="2316"/>
                </a:lnTo>
                <a:lnTo>
                  <a:pt x="382" y="2307"/>
                </a:lnTo>
                <a:lnTo>
                  <a:pt x="432" y="2295"/>
                </a:lnTo>
                <a:lnTo>
                  <a:pt x="451" y="2291"/>
                </a:lnTo>
                <a:lnTo>
                  <a:pt x="469" y="2288"/>
                </a:lnTo>
                <a:lnTo>
                  <a:pt x="485" y="2283"/>
                </a:lnTo>
                <a:lnTo>
                  <a:pt x="498" y="2279"/>
                </a:lnTo>
                <a:lnTo>
                  <a:pt x="507" y="2273"/>
                </a:lnTo>
                <a:lnTo>
                  <a:pt x="509" y="2266"/>
                </a:lnTo>
                <a:lnTo>
                  <a:pt x="504" y="2251"/>
                </a:lnTo>
                <a:lnTo>
                  <a:pt x="489" y="2221"/>
                </a:lnTo>
                <a:lnTo>
                  <a:pt x="472" y="2189"/>
                </a:lnTo>
                <a:lnTo>
                  <a:pt x="453" y="2157"/>
                </a:lnTo>
                <a:lnTo>
                  <a:pt x="417" y="2102"/>
                </a:lnTo>
                <a:lnTo>
                  <a:pt x="380" y="2047"/>
                </a:lnTo>
                <a:lnTo>
                  <a:pt x="317" y="2030"/>
                </a:lnTo>
                <a:lnTo>
                  <a:pt x="254" y="2014"/>
                </a:lnTo>
                <a:lnTo>
                  <a:pt x="236" y="2009"/>
                </a:lnTo>
                <a:lnTo>
                  <a:pt x="215" y="2003"/>
                </a:lnTo>
                <a:lnTo>
                  <a:pt x="193" y="1999"/>
                </a:lnTo>
                <a:lnTo>
                  <a:pt x="171" y="1996"/>
                </a:lnTo>
                <a:lnTo>
                  <a:pt x="150" y="1999"/>
                </a:lnTo>
                <a:lnTo>
                  <a:pt x="131" y="2006"/>
                </a:lnTo>
                <a:lnTo>
                  <a:pt x="109" y="2016"/>
                </a:lnTo>
                <a:lnTo>
                  <a:pt x="85" y="2021"/>
                </a:lnTo>
                <a:lnTo>
                  <a:pt x="62" y="2019"/>
                </a:lnTo>
                <a:lnTo>
                  <a:pt x="40" y="2014"/>
                </a:lnTo>
                <a:lnTo>
                  <a:pt x="22" y="2002"/>
                </a:lnTo>
                <a:lnTo>
                  <a:pt x="12" y="1987"/>
                </a:lnTo>
                <a:lnTo>
                  <a:pt x="7" y="1966"/>
                </a:lnTo>
                <a:lnTo>
                  <a:pt x="6" y="1946"/>
                </a:lnTo>
                <a:lnTo>
                  <a:pt x="12" y="1924"/>
                </a:lnTo>
                <a:lnTo>
                  <a:pt x="21" y="1904"/>
                </a:lnTo>
                <a:lnTo>
                  <a:pt x="35" y="1888"/>
                </a:lnTo>
                <a:lnTo>
                  <a:pt x="56" y="1878"/>
                </a:lnTo>
                <a:lnTo>
                  <a:pt x="80" y="1873"/>
                </a:lnTo>
                <a:lnTo>
                  <a:pt x="105" y="1876"/>
                </a:lnTo>
                <a:lnTo>
                  <a:pt x="127" y="1884"/>
                </a:lnTo>
                <a:lnTo>
                  <a:pt x="144" y="1896"/>
                </a:lnTo>
                <a:lnTo>
                  <a:pt x="155" y="1907"/>
                </a:lnTo>
                <a:lnTo>
                  <a:pt x="172" y="1947"/>
                </a:lnTo>
                <a:lnTo>
                  <a:pt x="183" y="1960"/>
                </a:lnTo>
                <a:lnTo>
                  <a:pt x="196" y="1969"/>
                </a:lnTo>
                <a:lnTo>
                  <a:pt x="211" y="1975"/>
                </a:lnTo>
                <a:lnTo>
                  <a:pt x="227" y="1981"/>
                </a:lnTo>
                <a:lnTo>
                  <a:pt x="295" y="2003"/>
                </a:lnTo>
                <a:lnTo>
                  <a:pt x="363" y="2024"/>
                </a:lnTo>
                <a:lnTo>
                  <a:pt x="351" y="2009"/>
                </a:lnTo>
                <a:lnTo>
                  <a:pt x="338" y="1996"/>
                </a:lnTo>
                <a:lnTo>
                  <a:pt x="326" y="1988"/>
                </a:lnTo>
                <a:lnTo>
                  <a:pt x="313" y="1983"/>
                </a:lnTo>
                <a:lnTo>
                  <a:pt x="298" y="1980"/>
                </a:lnTo>
                <a:lnTo>
                  <a:pt x="284" y="1974"/>
                </a:lnTo>
                <a:lnTo>
                  <a:pt x="267" y="1963"/>
                </a:lnTo>
                <a:lnTo>
                  <a:pt x="254" y="1950"/>
                </a:lnTo>
                <a:lnTo>
                  <a:pt x="246" y="1934"/>
                </a:lnTo>
                <a:lnTo>
                  <a:pt x="243" y="1916"/>
                </a:lnTo>
                <a:lnTo>
                  <a:pt x="245" y="1897"/>
                </a:lnTo>
                <a:lnTo>
                  <a:pt x="254" y="1878"/>
                </a:lnTo>
                <a:lnTo>
                  <a:pt x="258" y="1872"/>
                </a:lnTo>
                <a:lnTo>
                  <a:pt x="267" y="1857"/>
                </a:lnTo>
                <a:lnTo>
                  <a:pt x="270" y="1854"/>
                </a:lnTo>
                <a:lnTo>
                  <a:pt x="277" y="1850"/>
                </a:lnTo>
                <a:lnTo>
                  <a:pt x="284" y="1847"/>
                </a:lnTo>
                <a:lnTo>
                  <a:pt x="290" y="1845"/>
                </a:lnTo>
                <a:lnTo>
                  <a:pt x="305" y="1844"/>
                </a:lnTo>
                <a:lnTo>
                  <a:pt x="321" y="1843"/>
                </a:lnTo>
                <a:lnTo>
                  <a:pt x="342" y="1848"/>
                </a:lnTo>
                <a:lnTo>
                  <a:pt x="357" y="1859"/>
                </a:lnTo>
                <a:lnTo>
                  <a:pt x="370" y="1872"/>
                </a:lnTo>
                <a:lnTo>
                  <a:pt x="377" y="1890"/>
                </a:lnTo>
                <a:lnTo>
                  <a:pt x="382" y="1909"/>
                </a:lnTo>
                <a:lnTo>
                  <a:pt x="383" y="1929"/>
                </a:lnTo>
                <a:lnTo>
                  <a:pt x="380" y="1947"/>
                </a:lnTo>
                <a:lnTo>
                  <a:pt x="376" y="1966"/>
                </a:lnTo>
                <a:lnTo>
                  <a:pt x="374" y="1984"/>
                </a:lnTo>
                <a:lnTo>
                  <a:pt x="382" y="2002"/>
                </a:lnTo>
                <a:lnTo>
                  <a:pt x="391" y="2018"/>
                </a:lnTo>
                <a:lnTo>
                  <a:pt x="401" y="2036"/>
                </a:lnTo>
                <a:lnTo>
                  <a:pt x="461" y="2050"/>
                </a:lnTo>
                <a:lnTo>
                  <a:pt x="519" y="2068"/>
                </a:lnTo>
                <a:lnTo>
                  <a:pt x="523" y="2070"/>
                </a:lnTo>
                <a:lnTo>
                  <a:pt x="532" y="2071"/>
                </a:lnTo>
                <a:lnTo>
                  <a:pt x="542" y="2073"/>
                </a:lnTo>
                <a:lnTo>
                  <a:pt x="551" y="2073"/>
                </a:lnTo>
                <a:lnTo>
                  <a:pt x="559" y="2071"/>
                </a:lnTo>
                <a:lnTo>
                  <a:pt x="559" y="2068"/>
                </a:lnTo>
                <a:lnTo>
                  <a:pt x="520" y="2012"/>
                </a:lnTo>
                <a:lnTo>
                  <a:pt x="481" y="1950"/>
                </a:lnTo>
                <a:lnTo>
                  <a:pt x="436" y="1888"/>
                </a:lnTo>
                <a:lnTo>
                  <a:pt x="430" y="1878"/>
                </a:lnTo>
                <a:lnTo>
                  <a:pt x="422" y="1865"/>
                </a:lnTo>
                <a:lnTo>
                  <a:pt x="411" y="1848"/>
                </a:lnTo>
                <a:lnTo>
                  <a:pt x="401" y="1834"/>
                </a:lnTo>
                <a:lnTo>
                  <a:pt x="389" y="1819"/>
                </a:lnTo>
                <a:lnTo>
                  <a:pt x="380" y="1809"/>
                </a:lnTo>
                <a:lnTo>
                  <a:pt x="373" y="1803"/>
                </a:lnTo>
                <a:lnTo>
                  <a:pt x="355" y="1800"/>
                </a:lnTo>
                <a:lnTo>
                  <a:pt x="338" y="1798"/>
                </a:lnTo>
                <a:lnTo>
                  <a:pt x="320" y="1800"/>
                </a:lnTo>
                <a:lnTo>
                  <a:pt x="302" y="1797"/>
                </a:lnTo>
                <a:lnTo>
                  <a:pt x="284" y="1791"/>
                </a:lnTo>
                <a:lnTo>
                  <a:pt x="268" y="1779"/>
                </a:lnTo>
                <a:lnTo>
                  <a:pt x="255" y="1764"/>
                </a:lnTo>
                <a:lnTo>
                  <a:pt x="248" y="1747"/>
                </a:lnTo>
                <a:lnTo>
                  <a:pt x="243" y="1729"/>
                </a:lnTo>
                <a:lnTo>
                  <a:pt x="243" y="1708"/>
                </a:lnTo>
                <a:lnTo>
                  <a:pt x="249" y="1688"/>
                </a:lnTo>
                <a:lnTo>
                  <a:pt x="259" y="1671"/>
                </a:lnTo>
                <a:lnTo>
                  <a:pt x="276" y="1657"/>
                </a:lnTo>
                <a:lnTo>
                  <a:pt x="293" y="1645"/>
                </a:lnTo>
                <a:lnTo>
                  <a:pt x="313" y="1636"/>
                </a:lnTo>
                <a:lnTo>
                  <a:pt x="333" y="1632"/>
                </a:lnTo>
                <a:lnTo>
                  <a:pt x="352" y="1629"/>
                </a:lnTo>
                <a:lnTo>
                  <a:pt x="370" y="1630"/>
                </a:lnTo>
                <a:lnTo>
                  <a:pt x="383" y="1635"/>
                </a:lnTo>
                <a:lnTo>
                  <a:pt x="404" y="1649"/>
                </a:lnTo>
                <a:lnTo>
                  <a:pt x="419" y="1669"/>
                </a:lnTo>
                <a:lnTo>
                  <a:pt x="426" y="1692"/>
                </a:lnTo>
                <a:lnTo>
                  <a:pt x="427" y="1716"/>
                </a:lnTo>
                <a:lnTo>
                  <a:pt x="425" y="1728"/>
                </a:lnTo>
                <a:lnTo>
                  <a:pt x="419" y="1741"/>
                </a:lnTo>
                <a:lnTo>
                  <a:pt x="411" y="1756"/>
                </a:lnTo>
                <a:lnTo>
                  <a:pt x="407" y="1769"/>
                </a:lnTo>
                <a:lnTo>
                  <a:pt x="404" y="1782"/>
                </a:lnTo>
                <a:lnTo>
                  <a:pt x="405" y="1794"/>
                </a:lnTo>
                <a:lnTo>
                  <a:pt x="408" y="1800"/>
                </a:lnTo>
                <a:lnTo>
                  <a:pt x="414" y="1810"/>
                </a:lnTo>
                <a:lnTo>
                  <a:pt x="422" y="1822"/>
                </a:lnTo>
                <a:lnTo>
                  <a:pt x="430" y="1837"/>
                </a:lnTo>
                <a:lnTo>
                  <a:pt x="439" y="1850"/>
                </a:lnTo>
                <a:lnTo>
                  <a:pt x="448" y="1860"/>
                </a:lnTo>
                <a:lnTo>
                  <a:pt x="454" y="1869"/>
                </a:lnTo>
                <a:lnTo>
                  <a:pt x="458" y="1871"/>
                </a:lnTo>
                <a:lnTo>
                  <a:pt x="463" y="1866"/>
                </a:lnTo>
                <a:lnTo>
                  <a:pt x="467" y="1857"/>
                </a:lnTo>
                <a:lnTo>
                  <a:pt x="473" y="1848"/>
                </a:lnTo>
                <a:lnTo>
                  <a:pt x="478" y="1843"/>
                </a:lnTo>
                <a:lnTo>
                  <a:pt x="485" y="1837"/>
                </a:lnTo>
                <a:lnTo>
                  <a:pt x="494" y="1829"/>
                </a:lnTo>
                <a:lnTo>
                  <a:pt x="506" y="1820"/>
                </a:lnTo>
                <a:lnTo>
                  <a:pt x="514" y="1814"/>
                </a:lnTo>
                <a:lnTo>
                  <a:pt x="522" y="1812"/>
                </a:lnTo>
                <a:lnTo>
                  <a:pt x="540" y="1810"/>
                </a:lnTo>
                <a:lnTo>
                  <a:pt x="557" y="1807"/>
                </a:lnTo>
                <a:lnTo>
                  <a:pt x="575" y="1806"/>
                </a:lnTo>
                <a:lnTo>
                  <a:pt x="593" y="1807"/>
                </a:lnTo>
                <a:lnTo>
                  <a:pt x="597" y="1809"/>
                </a:lnTo>
                <a:lnTo>
                  <a:pt x="612" y="1814"/>
                </a:lnTo>
                <a:lnTo>
                  <a:pt x="616" y="1814"/>
                </a:lnTo>
                <a:lnTo>
                  <a:pt x="621" y="1807"/>
                </a:lnTo>
                <a:lnTo>
                  <a:pt x="622" y="1794"/>
                </a:lnTo>
                <a:lnTo>
                  <a:pt x="624" y="1779"/>
                </a:lnTo>
                <a:lnTo>
                  <a:pt x="624" y="1756"/>
                </a:lnTo>
                <a:lnTo>
                  <a:pt x="625" y="1735"/>
                </a:lnTo>
                <a:lnTo>
                  <a:pt x="625" y="1714"/>
                </a:lnTo>
                <a:lnTo>
                  <a:pt x="622" y="1694"/>
                </a:lnTo>
                <a:lnTo>
                  <a:pt x="616" y="1680"/>
                </a:lnTo>
                <a:lnTo>
                  <a:pt x="607" y="1671"/>
                </a:lnTo>
                <a:lnTo>
                  <a:pt x="587" y="1654"/>
                </a:lnTo>
                <a:lnTo>
                  <a:pt x="573" y="1638"/>
                </a:lnTo>
                <a:lnTo>
                  <a:pt x="565" y="1618"/>
                </a:lnTo>
                <a:lnTo>
                  <a:pt x="563" y="1596"/>
                </a:lnTo>
                <a:lnTo>
                  <a:pt x="566" y="1580"/>
                </a:lnTo>
                <a:lnTo>
                  <a:pt x="575" y="1562"/>
                </a:lnTo>
                <a:lnTo>
                  <a:pt x="588" y="1546"/>
                </a:lnTo>
                <a:lnTo>
                  <a:pt x="604" y="1530"/>
                </a:lnTo>
                <a:lnTo>
                  <a:pt x="624" y="1518"/>
                </a:lnTo>
                <a:lnTo>
                  <a:pt x="644" y="1512"/>
                </a:lnTo>
                <a:lnTo>
                  <a:pt x="668" y="1512"/>
                </a:lnTo>
                <a:lnTo>
                  <a:pt x="691" y="1521"/>
                </a:lnTo>
                <a:lnTo>
                  <a:pt x="708" y="1533"/>
                </a:lnTo>
                <a:lnTo>
                  <a:pt x="721" y="1545"/>
                </a:lnTo>
                <a:lnTo>
                  <a:pt x="731" y="1559"/>
                </a:lnTo>
                <a:lnTo>
                  <a:pt x="737" y="1576"/>
                </a:lnTo>
                <a:lnTo>
                  <a:pt x="737" y="1595"/>
                </a:lnTo>
                <a:lnTo>
                  <a:pt x="731" y="1615"/>
                </a:lnTo>
                <a:lnTo>
                  <a:pt x="722" y="1632"/>
                </a:lnTo>
                <a:lnTo>
                  <a:pt x="709" y="1646"/>
                </a:lnTo>
                <a:lnTo>
                  <a:pt x="696" y="1660"/>
                </a:lnTo>
                <a:lnTo>
                  <a:pt x="681" y="1671"/>
                </a:lnTo>
                <a:lnTo>
                  <a:pt x="669" y="1686"/>
                </a:lnTo>
                <a:lnTo>
                  <a:pt x="660" y="1704"/>
                </a:lnTo>
                <a:lnTo>
                  <a:pt x="650" y="1747"/>
                </a:lnTo>
                <a:lnTo>
                  <a:pt x="644" y="1791"/>
                </a:lnTo>
                <a:lnTo>
                  <a:pt x="640" y="1834"/>
                </a:lnTo>
                <a:lnTo>
                  <a:pt x="640" y="1851"/>
                </a:lnTo>
                <a:lnTo>
                  <a:pt x="644" y="1868"/>
                </a:lnTo>
                <a:lnTo>
                  <a:pt x="647" y="1885"/>
                </a:lnTo>
                <a:lnTo>
                  <a:pt x="644" y="1900"/>
                </a:lnTo>
                <a:lnTo>
                  <a:pt x="635" y="1929"/>
                </a:lnTo>
                <a:lnTo>
                  <a:pt x="632" y="1944"/>
                </a:lnTo>
                <a:lnTo>
                  <a:pt x="635" y="1958"/>
                </a:lnTo>
                <a:lnTo>
                  <a:pt x="643" y="1971"/>
                </a:lnTo>
                <a:lnTo>
                  <a:pt x="652" y="1981"/>
                </a:lnTo>
                <a:lnTo>
                  <a:pt x="660" y="1993"/>
                </a:lnTo>
                <a:lnTo>
                  <a:pt x="680" y="2019"/>
                </a:lnTo>
                <a:lnTo>
                  <a:pt x="699" y="2047"/>
                </a:lnTo>
                <a:lnTo>
                  <a:pt x="746" y="2106"/>
                </a:lnTo>
                <a:lnTo>
                  <a:pt x="796" y="2164"/>
                </a:lnTo>
                <a:lnTo>
                  <a:pt x="800" y="2171"/>
                </a:lnTo>
                <a:lnTo>
                  <a:pt x="809" y="2180"/>
                </a:lnTo>
                <a:lnTo>
                  <a:pt x="818" y="2190"/>
                </a:lnTo>
                <a:lnTo>
                  <a:pt x="827" y="2199"/>
                </a:lnTo>
                <a:lnTo>
                  <a:pt x="836" y="2202"/>
                </a:lnTo>
                <a:lnTo>
                  <a:pt x="843" y="2198"/>
                </a:lnTo>
                <a:lnTo>
                  <a:pt x="852" y="2190"/>
                </a:lnTo>
                <a:lnTo>
                  <a:pt x="859" y="2180"/>
                </a:lnTo>
                <a:lnTo>
                  <a:pt x="867" y="2171"/>
                </a:lnTo>
                <a:lnTo>
                  <a:pt x="871" y="2165"/>
                </a:lnTo>
                <a:lnTo>
                  <a:pt x="889" y="2140"/>
                </a:lnTo>
                <a:lnTo>
                  <a:pt x="899" y="2117"/>
                </a:lnTo>
                <a:lnTo>
                  <a:pt x="904" y="2090"/>
                </a:lnTo>
                <a:lnTo>
                  <a:pt x="902" y="2061"/>
                </a:lnTo>
                <a:lnTo>
                  <a:pt x="895" y="2016"/>
                </a:lnTo>
                <a:lnTo>
                  <a:pt x="886" y="1972"/>
                </a:lnTo>
                <a:lnTo>
                  <a:pt x="876" y="1928"/>
                </a:lnTo>
                <a:lnTo>
                  <a:pt x="861" y="1857"/>
                </a:lnTo>
                <a:lnTo>
                  <a:pt x="858" y="1843"/>
                </a:lnTo>
                <a:lnTo>
                  <a:pt x="856" y="1828"/>
                </a:lnTo>
                <a:lnTo>
                  <a:pt x="853" y="1812"/>
                </a:lnTo>
                <a:lnTo>
                  <a:pt x="848" y="1798"/>
                </a:lnTo>
                <a:lnTo>
                  <a:pt x="839" y="1786"/>
                </a:lnTo>
                <a:lnTo>
                  <a:pt x="830" y="1779"/>
                </a:lnTo>
                <a:lnTo>
                  <a:pt x="821" y="1775"/>
                </a:lnTo>
                <a:lnTo>
                  <a:pt x="811" y="1772"/>
                </a:lnTo>
                <a:lnTo>
                  <a:pt x="799" y="1767"/>
                </a:lnTo>
                <a:lnTo>
                  <a:pt x="778" y="1757"/>
                </a:lnTo>
                <a:lnTo>
                  <a:pt x="764" y="1742"/>
                </a:lnTo>
                <a:lnTo>
                  <a:pt x="752" y="1725"/>
                </a:lnTo>
                <a:lnTo>
                  <a:pt x="743" y="1702"/>
                </a:lnTo>
                <a:lnTo>
                  <a:pt x="743" y="1680"/>
                </a:lnTo>
                <a:lnTo>
                  <a:pt x="747" y="1660"/>
                </a:lnTo>
                <a:lnTo>
                  <a:pt x="759" y="1639"/>
                </a:lnTo>
                <a:lnTo>
                  <a:pt x="777" y="1620"/>
                </a:lnTo>
                <a:lnTo>
                  <a:pt x="784" y="1614"/>
                </a:lnTo>
                <a:lnTo>
                  <a:pt x="796" y="1607"/>
                </a:lnTo>
                <a:lnTo>
                  <a:pt x="812" y="1599"/>
                </a:lnTo>
                <a:lnTo>
                  <a:pt x="830" y="1595"/>
                </a:lnTo>
                <a:lnTo>
                  <a:pt x="851" y="1593"/>
                </a:lnTo>
                <a:lnTo>
                  <a:pt x="870" y="1596"/>
                </a:lnTo>
                <a:lnTo>
                  <a:pt x="890" y="1607"/>
                </a:lnTo>
                <a:lnTo>
                  <a:pt x="910" y="1626"/>
                </a:lnTo>
                <a:lnTo>
                  <a:pt x="924" y="1648"/>
                </a:lnTo>
                <a:lnTo>
                  <a:pt x="930" y="1667"/>
                </a:lnTo>
                <a:lnTo>
                  <a:pt x="933" y="1689"/>
                </a:lnTo>
                <a:lnTo>
                  <a:pt x="930" y="1711"/>
                </a:lnTo>
                <a:lnTo>
                  <a:pt x="923" y="1723"/>
                </a:lnTo>
                <a:lnTo>
                  <a:pt x="914" y="1733"/>
                </a:lnTo>
                <a:lnTo>
                  <a:pt x="904" y="1744"/>
                </a:lnTo>
                <a:lnTo>
                  <a:pt x="896" y="1756"/>
                </a:lnTo>
                <a:lnTo>
                  <a:pt x="895" y="1760"/>
                </a:lnTo>
                <a:lnTo>
                  <a:pt x="895" y="1772"/>
                </a:lnTo>
                <a:lnTo>
                  <a:pt x="893" y="1776"/>
                </a:lnTo>
                <a:lnTo>
                  <a:pt x="890" y="1779"/>
                </a:lnTo>
                <a:lnTo>
                  <a:pt x="889" y="1782"/>
                </a:lnTo>
                <a:lnTo>
                  <a:pt x="883" y="1788"/>
                </a:lnTo>
                <a:lnTo>
                  <a:pt x="881" y="1791"/>
                </a:lnTo>
                <a:lnTo>
                  <a:pt x="881" y="1816"/>
                </a:lnTo>
                <a:lnTo>
                  <a:pt x="884" y="1838"/>
                </a:lnTo>
                <a:lnTo>
                  <a:pt x="887" y="1859"/>
                </a:lnTo>
                <a:lnTo>
                  <a:pt x="895" y="1912"/>
                </a:lnTo>
                <a:lnTo>
                  <a:pt x="904" y="1966"/>
                </a:lnTo>
                <a:lnTo>
                  <a:pt x="915" y="2016"/>
                </a:lnTo>
                <a:lnTo>
                  <a:pt x="918" y="2036"/>
                </a:lnTo>
                <a:lnTo>
                  <a:pt x="923" y="2053"/>
                </a:lnTo>
                <a:lnTo>
                  <a:pt x="926" y="2070"/>
                </a:lnTo>
                <a:lnTo>
                  <a:pt x="932" y="2083"/>
                </a:lnTo>
                <a:lnTo>
                  <a:pt x="938" y="2092"/>
                </a:lnTo>
                <a:lnTo>
                  <a:pt x="945" y="2093"/>
                </a:lnTo>
                <a:lnTo>
                  <a:pt x="963" y="2089"/>
                </a:lnTo>
                <a:lnTo>
                  <a:pt x="980" y="2080"/>
                </a:lnTo>
                <a:lnTo>
                  <a:pt x="996" y="2073"/>
                </a:lnTo>
                <a:lnTo>
                  <a:pt x="1033" y="2053"/>
                </a:lnTo>
                <a:lnTo>
                  <a:pt x="1070" y="2033"/>
                </a:lnTo>
                <a:lnTo>
                  <a:pt x="1125" y="2000"/>
                </a:lnTo>
                <a:lnTo>
                  <a:pt x="1176" y="1968"/>
                </a:lnTo>
                <a:lnTo>
                  <a:pt x="1191" y="1866"/>
                </a:lnTo>
                <a:lnTo>
                  <a:pt x="1232" y="1624"/>
                </a:lnTo>
                <a:lnTo>
                  <a:pt x="1277" y="1382"/>
                </a:lnTo>
                <a:lnTo>
                  <a:pt x="1281" y="1359"/>
                </a:lnTo>
                <a:lnTo>
                  <a:pt x="1287" y="1329"/>
                </a:lnTo>
                <a:lnTo>
                  <a:pt x="1293" y="1297"/>
                </a:lnTo>
                <a:lnTo>
                  <a:pt x="1299" y="1263"/>
                </a:lnTo>
                <a:lnTo>
                  <a:pt x="1303" y="1229"/>
                </a:lnTo>
                <a:lnTo>
                  <a:pt x="1306" y="1195"/>
                </a:lnTo>
                <a:lnTo>
                  <a:pt x="1306" y="1164"/>
                </a:lnTo>
                <a:lnTo>
                  <a:pt x="1305" y="1138"/>
                </a:lnTo>
                <a:lnTo>
                  <a:pt x="1299" y="1117"/>
                </a:lnTo>
                <a:lnTo>
                  <a:pt x="1290" y="1096"/>
                </a:lnTo>
                <a:lnTo>
                  <a:pt x="1279" y="1077"/>
                </a:lnTo>
                <a:lnTo>
                  <a:pt x="1268" y="1060"/>
                </a:lnTo>
                <a:lnTo>
                  <a:pt x="1254" y="1045"/>
                </a:lnTo>
                <a:lnTo>
                  <a:pt x="1237" y="1033"/>
                </a:lnTo>
                <a:lnTo>
                  <a:pt x="1216" y="1024"/>
                </a:lnTo>
                <a:lnTo>
                  <a:pt x="1185" y="1015"/>
                </a:lnTo>
                <a:lnTo>
                  <a:pt x="1154" y="1004"/>
                </a:lnTo>
                <a:lnTo>
                  <a:pt x="1145" y="1001"/>
                </a:lnTo>
                <a:lnTo>
                  <a:pt x="1129" y="998"/>
                </a:lnTo>
                <a:lnTo>
                  <a:pt x="1106" y="992"/>
                </a:lnTo>
                <a:lnTo>
                  <a:pt x="1078" y="986"/>
                </a:lnTo>
                <a:lnTo>
                  <a:pt x="1045" y="980"/>
                </a:lnTo>
                <a:lnTo>
                  <a:pt x="1008" y="973"/>
                </a:lnTo>
                <a:lnTo>
                  <a:pt x="970" y="965"/>
                </a:lnTo>
                <a:lnTo>
                  <a:pt x="930" y="958"/>
                </a:lnTo>
                <a:lnTo>
                  <a:pt x="853" y="943"/>
                </a:lnTo>
                <a:lnTo>
                  <a:pt x="817" y="936"/>
                </a:lnTo>
                <a:lnTo>
                  <a:pt x="784" y="930"/>
                </a:lnTo>
                <a:lnTo>
                  <a:pt x="756" y="924"/>
                </a:lnTo>
                <a:lnTo>
                  <a:pt x="733" y="920"/>
                </a:lnTo>
                <a:lnTo>
                  <a:pt x="716" y="917"/>
                </a:lnTo>
                <a:lnTo>
                  <a:pt x="708" y="915"/>
                </a:lnTo>
                <a:lnTo>
                  <a:pt x="678" y="908"/>
                </a:lnTo>
                <a:lnTo>
                  <a:pt x="650" y="896"/>
                </a:lnTo>
                <a:lnTo>
                  <a:pt x="621" y="886"/>
                </a:lnTo>
                <a:lnTo>
                  <a:pt x="584" y="869"/>
                </a:lnTo>
                <a:lnTo>
                  <a:pt x="547" y="846"/>
                </a:lnTo>
                <a:lnTo>
                  <a:pt x="513" y="819"/>
                </a:lnTo>
                <a:lnTo>
                  <a:pt x="483" y="791"/>
                </a:lnTo>
                <a:lnTo>
                  <a:pt x="453" y="760"/>
                </a:lnTo>
                <a:lnTo>
                  <a:pt x="420" y="731"/>
                </a:lnTo>
                <a:lnTo>
                  <a:pt x="386" y="703"/>
                </a:lnTo>
                <a:lnTo>
                  <a:pt x="349" y="679"/>
                </a:lnTo>
                <a:lnTo>
                  <a:pt x="311" y="656"/>
                </a:lnTo>
                <a:lnTo>
                  <a:pt x="274" y="629"/>
                </a:lnTo>
                <a:lnTo>
                  <a:pt x="276" y="626"/>
                </a:lnTo>
                <a:lnTo>
                  <a:pt x="283" y="620"/>
                </a:lnTo>
                <a:lnTo>
                  <a:pt x="296" y="613"/>
                </a:lnTo>
                <a:lnTo>
                  <a:pt x="313" y="604"/>
                </a:lnTo>
                <a:lnTo>
                  <a:pt x="332" y="595"/>
                </a:lnTo>
                <a:lnTo>
                  <a:pt x="376" y="580"/>
                </a:lnTo>
                <a:lnTo>
                  <a:pt x="399" y="576"/>
                </a:lnTo>
                <a:lnTo>
                  <a:pt x="422" y="575"/>
                </a:lnTo>
                <a:lnTo>
                  <a:pt x="450" y="576"/>
                </a:lnTo>
                <a:lnTo>
                  <a:pt x="482" y="579"/>
                </a:lnTo>
                <a:lnTo>
                  <a:pt x="516" y="583"/>
                </a:lnTo>
                <a:lnTo>
                  <a:pt x="551" y="588"/>
                </a:lnTo>
                <a:lnTo>
                  <a:pt x="587" y="594"/>
                </a:lnTo>
                <a:lnTo>
                  <a:pt x="618" y="600"/>
                </a:lnTo>
                <a:lnTo>
                  <a:pt x="646" y="605"/>
                </a:lnTo>
                <a:lnTo>
                  <a:pt x="668" y="611"/>
                </a:lnTo>
                <a:lnTo>
                  <a:pt x="699" y="623"/>
                </a:lnTo>
                <a:lnTo>
                  <a:pt x="734" y="639"/>
                </a:lnTo>
                <a:lnTo>
                  <a:pt x="772" y="659"/>
                </a:lnTo>
                <a:lnTo>
                  <a:pt x="812" y="682"/>
                </a:lnTo>
                <a:lnTo>
                  <a:pt x="853" y="709"/>
                </a:lnTo>
                <a:lnTo>
                  <a:pt x="898" y="738"/>
                </a:lnTo>
                <a:lnTo>
                  <a:pt x="986" y="800"/>
                </a:lnTo>
                <a:lnTo>
                  <a:pt x="1072" y="865"/>
                </a:lnTo>
                <a:lnTo>
                  <a:pt x="1113" y="897"/>
                </a:lnTo>
                <a:lnTo>
                  <a:pt x="1153" y="928"/>
                </a:lnTo>
                <a:lnTo>
                  <a:pt x="1190" y="958"/>
                </a:lnTo>
                <a:lnTo>
                  <a:pt x="1222" y="984"/>
                </a:lnTo>
                <a:lnTo>
                  <a:pt x="1253" y="1009"/>
                </a:lnTo>
                <a:lnTo>
                  <a:pt x="1278" y="1030"/>
                </a:lnTo>
                <a:lnTo>
                  <a:pt x="1299" y="1048"/>
                </a:lnTo>
                <a:lnTo>
                  <a:pt x="1313" y="1061"/>
                </a:lnTo>
                <a:lnTo>
                  <a:pt x="1300" y="1029"/>
                </a:lnTo>
                <a:lnTo>
                  <a:pt x="1284" y="1001"/>
                </a:lnTo>
                <a:lnTo>
                  <a:pt x="1268" y="971"/>
                </a:lnTo>
                <a:lnTo>
                  <a:pt x="1247" y="943"/>
                </a:lnTo>
                <a:lnTo>
                  <a:pt x="1221" y="918"/>
                </a:lnTo>
                <a:lnTo>
                  <a:pt x="1188" y="894"/>
                </a:lnTo>
                <a:lnTo>
                  <a:pt x="1153" y="871"/>
                </a:lnTo>
                <a:lnTo>
                  <a:pt x="1116" y="847"/>
                </a:lnTo>
                <a:lnTo>
                  <a:pt x="1082" y="825"/>
                </a:lnTo>
                <a:lnTo>
                  <a:pt x="1050" y="803"/>
                </a:lnTo>
                <a:lnTo>
                  <a:pt x="1024" y="781"/>
                </a:lnTo>
                <a:lnTo>
                  <a:pt x="986" y="741"/>
                </a:lnTo>
                <a:lnTo>
                  <a:pt x="952" y="706"/>
                </a:lnTo>
                <a:lnTo>
                  <a:pt x="924" y="673"/>
                </a:lnTo>
                <a:lnTo>
                  <a:pt x="901" y="645"/>
                </a:lnTo>
                <a:lnTo>
                  <a:pt x="880" y="619"/>
                </a:lnTo>
                <a:lnTo>
                  <a:pt x="862" y="594"/>
                </a:lnTo>
                <a:lnTo>
                  <a:pt x="848" y="570"/>
                </a:lnTo>
                <a:lnTo>
                  <a:pt x="833" y="548"/>
                </a:lnTo>
                <a:lnTo>
                  <a:pt x="806" y="504"/>
                </a:lnTo>
                <a:lnTo>
                  <a:pt x="777" y="457"/>
                </a:lnTo>
                <a:lnTo>
                  <a:pt x="759" y="432"/>
                </a:lnTo>
                <a:lnTo>
                  <a:pt x="739" y="404"/>
                </a:lnTo>
                <a:lnTo>
                  <a:pt x="712" y="374"/>
                </a:lnTo>
                <a:lnTo>
                  <a:pt x="684" y="349"/>
                </a:lnTo>
                <a:lnTo>
                  <a:pt x="656" y="330"/>
                </a:lnTo>
                <a:lnTo>
                  <a:pt x="628" y="314"/>
                </a:lnTo>
                <a:lnTo>
                  <a:pt x="600" y="299"/>
                </a:lnTo>
                <a:lnTo>
                  <a:pt x="598" y="296"/>
                </a:lnTo>
                <a:lnTo>
                  <a:pt x="603" y="290"/>
                </a:lnTo>
                <a:lnTo>
                  <a:pt x="616" y="286"/>
                </a:lnTo>
                <a:lnTo>
                  <a:pt x="632" y="280"/>
                </a:lnTo>
                <a:lnTo>
                  <a:pt x="653" y="274"/>
                </a:lnTo>
                <a:lnTo>
                  <a:pt x="675" y="268"/>
                </a:lnTo>
                <a:lnTo>
                  <a:pt x="716" y="256"/>
                </a:lnTo>
                <a:lnTo>
                  <a:pt x="734" y="252"/>
                </a:lnTo>
                <a:lnTo>
                  <a:pt x="747" y="249"/>
                </a:lnTo>
                <a:lnTo>
                  <a:pt x="802" y="241"/>
                </a:lnTo>
                <a:lnTo>
                  <a:pt x="855" y="243"/>
                </a:lnTo>
                <a:lnTo>
                  <a:pt x="907" y="255"/>
                </a:lnTo>
                <a:lnTo>
                  <a:pt x="958" y="277"/>
                </a:lnTo>
                <a:lnTo>
                  <a:pt x="1007" y="306"/>
                </a:lnTo>
                <a:lnTo>
                  <a:pt x="1054" y="343"/>
                </a:lnTo>
                <a:lnTo>
                  <a:pt x="1098" y="387"/>
                </a:lnTo>
                <a:lnTo>
                  <a:pt x="1138" y="439"/>
                </a:lnTo>
                <a:lnTo>
                  <a:pt x="1172" y="493"/>
                </a:lnTo>
                <a:lnTo>
                  <a:pt x="1203" y="552"/>
                </a:lnTo>
                <a:lnTo>
                  <a:pt x="1231" y="619"/>
                </a:lnTo>
                <a:lnTo>
                  <a:pt x="1254" y="688"/>
                </a:lnTo>
                <a:lnTo>
                  <a:pt x="1275" y="759"/>
                </a:lnTo>
                <a:lnTo>
                  <a:pt x="1291" y="834"/>
                </a:lnTo>
                <a:lnTo>
                  <a:pt x="1306" y="914"/>
                </a:lnTo>
                <a:lnTo>
                  <a:pt x="1315" y="995"/>
                </a:lnTo>
                <a:lnTo>
                  <a:pt x="1319" y="1017"/>
                </a:lnTo>
                <a:lnTo>
                  <a:pt x="1328" y="1045"/>
                </a:lnTo>
                <a:lnTo>
                  <a:pt x="1330" y="1023"/>
                </a:lnTo>
                <a:lnTo>
                  <a:pt x="1333" y="996"/>
                </a:lnTo>
                <a:lnTo>
                  <a:pt x="1336" y="968"/>
                </a:lnTo>
                <a:lnTo>
                  <a:pt x="1341" y="909"/>
                </a:lnTo>
                <a:lnTo>
                  <a:pt x="1343" y="883"/>
                </a:lnTo>
                <a:lnTo>
                  <a:pt x="1344" y="861"/>
                </a:lnTo>
                <a:lnTo>
                  <a:pt x="1346" y="843"/>
                </a:lnTo>
                <a:lnTo>
                  <a:pt x="1346" y="819"/>
                </a:lnTo>
                <a:lnTo>
                  <a:pt x="1349" y="799"/>
                </a:lnTo>
                <a:lnTo>
                  <a:pt x="1355" y="772"/>
                </a:lnTo>
                <a:lnTo>
                  <a:pt x="1361" y="740"/>
                </a:lnTo>
                <a:lnTo>
                  <a:pt x="1369" y="703"/>
                </a:lnTo>
                <a:lnTo>
                  <a:pt x="1378" y="662"/>
                </a:lnTo>
                <a:lnTo>
                  <a:pt x="1390" y="617"/>
                </a:lnTo>
                <a:lnTo>
                  <a:pt x="1400" y="573"/>
                </a:lnTo>
                <a:lnTo>
                  <a:pt x="1412" y="526"/>
                </a:lnTo>
                <a:lnTo>
                  <a:pt x="1425" y="480"/>
                </a:lnTo>
                <a:lnTo>
                  <a:pt x="1437" y="434"/>
                </a:lnTo>
                <a:lnTo>
                  <a:pt x="1450" y="392"/>
                </a:lnTo>
                <a:lnTo>
                  <a:pt x="1462" y="350"/>
                </a:lnTo>
                <a:lnTo>
                  <a:pt x="1474" y="314"/>
                </a:lnTo>
                <a:lnTo>
                  <a:pt x="1484" y="281"/>
                </a:lnTo>
                <a:lnTo>
                  <a:pt x="1495" y="255"/>
                </a:lnTo>
                <a:lnTo>
                  <a:pt x="1502" y="235"/>
                </a:lnTo>
                <a:lnTo>
                  <a:pt x="1509" y="222"/>
                </a:lnTo>
                <a:lnTo>
                  <a:pt x="1537" y="187"/>
                </a:lnTo>
                <a:lnTo>
                  <a:pt x="1565" y="159"/>
                </a:lnTo>
                <a:lnTo>
                  <a:pt x="1595" y="132"/>
                </a:lnTo>
                <a:lnTo>
                  <a:pt x="1624" y="109"/>
                </a:lnTo>
                <a:lnTo>
                  <a:pt x="1663" y="81"/>
                </a:lnTo>
                <a:lnTo>
                  <a:pt x="1704" y="57"/>
                </a:lnTo>
                <a:lnTo>
                  <a:pt x="1747" y="38"/>
                </a:lnTo>
                <a:lnTo>
                  <a:pt x="1759" y="33"/>
                </a:lnTo>
                <a:lnTo>
                  <a:pt x="1775" y="28"/>
                </a:lnTo>
                <a:lnTo>
                  <a:pt x="1816" y="13"/>
                </a:lnTo>
                <a:lnTo>
                  <a:pt x="1835" y="5"/>
                </a:lnTo>
                <a:lnTo>
                  <a:pt x="1851" y="1"/>
                </a:lnTo>
                <a:lnTo>
                  <a:pt x="1862" y="0"/>
                </a:lnTo>
                <a:close/>
              </a:path>
            </a:pathLst>
          </a:custGeom>
          <a:solidFill>
            <a:schemeClr val="bg1">
              <a:alpha val="8000"/>
            </a:schemeClr>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0" name="Title 9"/>
          <p:cNvSpPr>
            <a:spLocks noGrp="1"/>
          </p:cNvSpPr>
          <p:nvPr>
            <p:ph type="title"/>
          </p:nvPr>
        </p:nvSpPr>
        <p:spPr>
          <a:xfrm>
            <a:off x="3739896" y="1417320"/>
            <a:ext cx="5120640" cy="2304288"/>
          </a:xfrm>
        </p:spPr>
        <p:txBody>
          <a:bodyPr>
            <a:normAutofit/>
          </a:bodyPr>
          <a:lstStyle>
            <a:lvl1pPr>
              <a:defRPr sz="4000" cap="all" baseline="0"/>
            </a:lvl1pPr>
          </a:lstStyle>
          <a:p>
            <a:r>
              <a:rPr lang="en-GB"/>
              <a:t>Click to edit Master title style</a:t>
            </a:r>
            <a:endParaRPr lang="en-US" dirty="0"/>
          </a:p>
        </p:txBody>
      </p:sp>
      <p:sp>
        <p:nvSpPr>
          <p:cNvPr id="13" name="Freeform 7"/>
          <p:cNvSpPr>
            <a:spLocks noChangeAspect="1" noEditPoints="1"/>
          </p:cNvSpPr>
          <p:nvPr/>
        </p:nvSpPr>
        <p:spPr bwMode="auto">
          <a:xfrm>
            <a:off x="838200" y="1762090"/>
            <a:ext cx="2521776" cy="5095912"/>
          </a:xfrm>
          <a:custGeom>
            <a:avLst/>
            <a:gdLst/>
            <a:ahLst/>
            <a:cxnLst>
              <a:cxn ang="0">
                <a:pos x="687" y="2238"/>
              </a:cxn>
              <a:cxn ang="0">
                <a:pos x="877" y="2192"/>
              </a:cxn>
              <a:cxn ang="0">
                <a:pos x="797" y="2963"/>
              </a:cxn>
              <a:cxn ang="0">
                <a:pos x="1078" y="3026"/>
              </a:cxn>
              <a:cxn ang="0">
                <a:pos x="626" y="2117"/>
              </a:cxn>
              <a:cxn ang="0">
                <a:pos x="749" y="2142"/>
              </a:cxn>
              <a:cxn ang="0">
                <a:pos x="578" y="2052"/>
              </a:cxn>
              <a:cxn ang="0">
                <a:pos x="1866" y="247"/>
              </a:cxn>
              <a:cxn ang="0">
                <a:pos x="1392" y="1037"/>
              </a:cxn>
              <a:cxn ang="0">
                <a:pos x="2006" y="656"/>
              </a:cxn>
              <a:cxn ang="0">
                <a:pos x="1599" y="908"/>
              </a:cxn>
              <a:cxn ang="0">
                <a:pos x="1533" y="1058"/>
              </a:cxn>
              <a:cxn ang="0">
                <a:pos x="2239" y="583"/>
              </a:cxn>
              <a:cxn ang="0">
                <a:pos x="1863" y="1105"/>
              </a:cxn>
              <a:cxn ang="0">
                <a:pos x="2174" y="1621"/>
              </a:cxn>
              <a:cxn ang="0">
                <a:pos x="1801" y="1537"/>
              </a:cxn>
              <a:cxn ang="0">
                <a:pos x="1325" y="1301"/>
              </a:cxn>
              <a:cxn ang="0">
                <a:pos x="1412" y="1835"/>
              </a:cxn>
              <a:cxn ang="0">
                <a:pos x="1213" y="1975"/>
              </a:cxn>
              <a:cxn ang="0">
                <a:pos x="1094" y="4011"/>
              </a:cxn>
              <a:cxn ang="0">
                <a:pos x="1689" y="3264"/>
              </a:cxn>
              <a:cxn ang="0">
                <a:pos x="2404" y="3321"/>
              </a:cxn>
              <a:cxn ang="0">
                <a:pos x="1275" y="3861"/>
              </a:cxn>
              <a:cxn ang="0">
                <a:pos x="1147" y="4865"/>
              </a:cxn>
              <a:cxn ang="0">
                <a:pos x="1045" y="3610"/>
              </a:cxn>
              <a:cxn ang="0">
                <a:pos x="739" y="3818"/>
              </a:cxn>
              <a:cxn ang="0">
                <a:pos x="856" y="4830"/>
              </a:cxn>
              <a:cxn ang="0">
                <a:pos x="638" y="3989"/>
              </a:cxn>
              <a:cxn ang="0">
                <a:pos x="96" y="3777"/>
              </a:cxn>
              <a:cxn ang="0">
                <a:pos x="189" y="3688"/>
              </a:cxn>
              <a:cxn ang="0">
                <a:pos x="523" y="3573"/>
              </a:cxn>
              <a:cxn ang="0">
                <a:pos x="519" y="3333"/>
              </a:cxn>
              <a:cxn ang="0">
                <a:pos x="545" y="3560"/>
              </a:cxn>
              <a:cxn ang="0">
                <a:pos x="712" y="3397"/>
              </a:cxn>
              <a:cxn ang="0">
                <a:pos x="625" y="2944"/>
              </a:cxn>
              <a:cxn ang="0">
                <a:pos x="593" y="2341"/>
              </a:cxn>
              <a:cxn ang="0">
                <a:pos x="156" y="2437"/>
              </a:cxn>
              <a:cxn ang="0">
                <a:pos x="108" y="2289"/>
              </a:cxn>
              <a:cxn ang="0">
                <a:pos x="451" y="2291"/>
              </a:cxn>
              <a:cxn ang="0">
                <a:pos x="109" y="2016"/>
              </a:cxn>
              <a:cxn ang="0">
                <a:pos x="211" y="1975"/>
              </a:cxn>
              <a:cxn ang="0">
                <a:pos x="284" y="1847"/>
              </a:cxn>
              <a:cxn ang="0">
                <a:pos x="542" y="2073"/>
              </a:cxn>
              <a:cxn ang="0">
                <a:pos x="255" y="1764"/>
              </a:cxn>
              <a:cxn ang="0">
                <a:pos x="407" y="1769"/>
              </a:cxn>
              <a:cxn ang="0">
                <a:pos x="540" y="1810"/>
              </a:cxn>
              <a:cxn ang="0">
                <a:pos x="566" y="1580"/>
              </a:cxn>
              <a:cxn ang="0">
                <a:pos x="650" y="1747"/>
              </a:cxn>
              <a:cxn ang="0">
                <a:pos x="827" y="2199"/>
              </a:cxn>
              <a:cxn ang="0">
                <a:pos x="830" y="1779"/>
              </a:cxn>
              <a:cxn ang="0">
                <a:pos x="924" y="1648"/>
              </a:cxn>
              <a:cxn ang="0">
                <a:pos x="915" y="2016"/>
              </a:cxn>
              <a:cxn ang="0">
                <a:pos x="1299" y="1263"/>
              </a:cxn>
              <a:cxn ang="0">
                <a:pos x="970" y="965"/>
              </a:cxn>
              <a:cxn ang="0">
                <a:pos x="311" y="656"/>
              </a:cxn>
              <a:cxn ang="0">
                <a:pos x="772" y="659"/>
              </a:cxn>
              <a:cxn ang="0">
                <a:pos x="1153" y="871"/>
              </a:cxn>
              <a:cxn ang="0">
                <a:pos x="628" y="314"/>
              </a:cxn>
              <a:cxn ang="0">
                <a:pos x="1203" y="552"/>
              </a:cxn>
              <a:cxn ang="0">
                <a:pos x="1369" y="703"/>
              </a:cxn>
              <a:cxn ang="0">
                <a:pos x="1747" y="38"/>
              </a:cxn>
            </a:cxnLst>
            <a:rect l="0" t="0" r="r" b="b"/>
            <a:pathLst>
              <a:path w="2409" h="4865">
                <a:moveTo>
                  <a:pt x="414" y="2058"/>
                </a:moveTo>
                <a:lnTo>
                  <a:pt x="482" y="2173"/>
                </a:lnTo>
                <a:lnTo>
                  <a:pt x="503" y="2207"/>
                </a:lnTo>
                <a:lnTo>
                  <a:pt x="523" y="2242"/>
                </a:lnTo>
                <a:lnTo>
                  <a:pt x="538" y="2269"/>
                </a:lnTo>
                <a:lnTo>
                  <a:pt x="547" y="2282"/>
                </a:lnTo>
                <a:lnTo>
                  <a:pt x="559" y="2292"/>
                </a:lnTo>
                <a:lnTo>
                  <a:pt x="606" y="2323"/>
                </a:lnTo>
                <a:lnTo>
                  <a:pt x="618" y="2332"/>
                </a:lnTo>
                <a:lnTo>
                  <a:pt x="637" y="2344"/>
                </a:lnTo>
                <a:lnTo>
                  <a:pt x="657" y="2360"/>
                </a:lnTo>
                <a:lnTo>
                  <a:pt x="705" y="2392"/>
                </a:lnTo>
                <a:lnTo>
                  <a:pt x="728" y="2407"/>
                </a:lnTo>
                <a:lnTo>
                  <a:pt x="749" y="2420"/>
                </a:lnTo>
                <a:lnTo>
                  <a:pt x="765" y="2429"/>
                </a:lnTo>
                <a:lnTo>
                  <a:pt x="762" y="2392"/>
                </a:lnTo>
                <a:lnTo>
                  <a:pt x="755" y="2354"/>
                </a:lnTo>
                <a:lnTo>
                  <a:pt x="744" y="2326"/>
                </a:lnTo>
                <a:lnTo>
                  <a:pt x="730" y="2298"/>
                </a:lnTo>
                <a:lnTo>
                  <a:pt x="687" y="2238"/>
                </a:lnTo>
                <a:lnTo>
                  <a:pt x="643" y="2180"/>
                </a:lnTo>
                <a:lnTo>
                  <a:pt x="597" y="2123"/>
                </a:lnTo>
                <a:lnTo>
                  <a:pt x="590" y="2112"/>
                </a:lnTo>
                <a:lnTo>
                  <a:pt x="582" y="2105"/>
                </a:lnTo>
                <a:lnTo>
                  <a:pt x="573" y="2101"/>
                </a:lnTo>
                <a:lnTo>
                  <a:pt x="560" y="2099"/>
                </a:lnTo>
                <a:lnTo>
                  <a:pt x="537" y="2095"/>
                </a:lnTo>
                <a:lnTo>
                  <a:pt x="512" y="2086"/>
                </a:lnTo>
                <a:lnTo>
                  <a:pt x="488" y="2078"/>
                </a:lnTo>
                <a:lnTo>
                  <a:pt x="414" y="2058"/>
                </a:lnTo>
                <a:close/>
                <a:moveTo>
                  <a:pt x="1172" y="1997"/>
                </a:moveTo>
                <a:lnTo>
                  <a:pt x="1051" y="2064"/>
                </a:lnTo>
                <a:lnTo>
                  <a:pt x="1011" y="2086"/>
                </a:lnTo>
                <a:lnTo>
                  <a:pt x="973" y="2108"/>
                </a:lnTo>
                <a:lnTo>
                  <a:pt x="957" y="2115"/>
                </a:lnTo>
                <a:lnTo>
                  <a:pt x="940" y="2124"/>
                </a:lnTo>
                <a:lnTo>
                  <a:pt x="926" y="2133"/>
                </a:lnTo>
                <a:lnTo>
                  <a:pt x="914" y="2145"/>
                </a:lnTo>
                <a:lnTo>
                  <a:pt x="896" y="2168"/>
                </a:lnTo>
                <a:lnTo>
                  <a:pt x="877" y="2192"/>
                </a:lnTo>
                <a:lnTo>
                  <a:pt x="856" y="2221"/>
                </a:lnTo>
                <a:lnTo>
                  <a:pt x="836" y="2252"/>
                </a:lnTo>
                <a:lnTo>
                  <a:pt x="820" y="2283"/>
                </a:lnTo>
                <a:lnTo>
                  <a:pt x="809" y="2307"/>
                </a:lnTo>
                <a:lnTo>
                  <a:pt x="802" y="2331"/>
                </a:lnTo>
                <a:lnTo>
                  <a:pt x="800" y="2336"/>
                </a:lnTo>
                <a:lnTo>
                  <a:pt x="800" y="2351"/>
                </a:lnTo>
                <a:lnTo>
                  <a:pt x="799" y="2372"/>
                </a:lnTo>
                <a:lnTo>
                  <a:pt x="796" y="2394"/>
                </a:lnTo>
                <a:lnTo>
                  <a:pt x="793" y="2444"/>
                </a:lnTo>
                <a:lnTo>
                  <a:pt x="792" y="2465"/>
                </a:lnTo>
                <a:lnTo>
                  <a:pt x="790" y="2481"/>
                </a:lnTo>
                <a:lnTo>
                  <a:pt x="780" y="2593"/>
                </a:lnTo>
                <a:lnTo>
                  <a:pt x="769" y="2704"/>
                </a:lnTo>
                <a:lnTo>
                  <a:pt x="768" y="2735"/>
                </a:lnTo>
                <a:lnTo>
                  <a:pt x="765" y="2788"/>
                </a:lnTo>
                <a:lnTo>
                  <a:pt x="761" y="2844"/>
                </a:lnTo>
                <a:lnTo>
                  <a:pt x="761" y="2898"/>
                </a:lnTo>
                <a:lnTo>
                  <a:pt x="764" y="2951"/>
                </a:lnTo>
                <a:lnTo>
                  <a:pt x="797" y="2963"/>
                </a:lnTo>
                <a:lnTo>
                  <a:pt x="831" y="2981"/>
                </a:lnTo>
                <a:lnTo>
                  <a:pt x="862" y="3004"/>
                </a:lnTo>
                <a:lnTo>
                  <a:pt x="893" y="3032"/>
                </a:lnTo>
                <a:lnTo>
                  <a:pt x="920" y="3069"/>
                </a:lnTo>
                <a:lnTo>
                  <a:pt x="943" y="3105"/>
                </a:lnTo>
                <a:lnTo>
                  <a:pt x="968" y="3143"/>
                </a:lnTo>
                <a:lnTo>
                  <a:pt x="991" y="3181"/>
                </a:lnTo>
                <a:lnTo>
                  <a:pt x="1010" y="3224"/>
                </a:lnTo>
                <a:lnTo>
                  <a:pt x="1029" y="3284"/>
                </a:lnTo>
                <a:lnTo>
                  <a:pt x="1042" y="3349"/>
                </a:lnTo>
                <a:lnTo>
                  <a:pt x="1050" y="3417"/>
                </a:lnTo>
                <a:lnTo>
                  <a:pt x="1050" y="3422"/>
                </a:lnTo>
                <a:lnTo>
                  <a:pt x="1051" y="3426"/>
                </a:lnTo>
                <a:lnTo>
                  <a:pt x="1054" y="3349"/>
                </a:lnTo>
                <a:lnTo>
                  <a:pt x="1058" y="3277"/>
                </a:lnTo>
                <a:lnTo>
                  <a:pt x="1063" y="3212"/>
                </a:lnTo>
                <a:lnTo>
                  <a:pt x="1067" y="3155"/>
                </a:lnTo>
                <a:lnTo>
                  <a:pt x="1070" y="3115"/>
                </a:lnTo>
                <a:lnTo>
                  <a:pt x="1075" y="3072"/>
                </a:lnTo>
                <a:lnTo>
                  <a:pt x="1078" y="3026"/>
                </a:lnTo>
                <a:lnTo>
                  <a:pt x="1082" y="2975"/>
                </a:lnTo>
                <a:lnTo>
                  <a:pt x="1086" y="2919"/>
                </a:lnTo>
                <a:lnTo>
                  <a:pt x="1091" y="2855"/>
                </a:lnTo>
                <a:lnTo>
                  <a:pt x="1097" y="2786"/>
                </a:lnTo>
                <a:lnTo>
                  <a:pt x="1103" y="2708"/>
                </a:lnTo>
                <a:lnTo>
                  <a:pt x="1111" y="2593"/>
                </a:lnTo>
                <a:lnTo>
                  <a:pt x="1119" y="2479"/>
                </a:lnTo>
                <a:lnTo>
                  <a:pt x="1126" y="2364"/>
                </a:lnTo>
                <a:lnTo>
                  <a:pt x="1138" y="2249"/>
                </a:lnTo>
                <a:lnTo>
                  <a:pt x="1172" y="1997"/>
                </a:lnTo>
                <a:close/>
                <a:moveTo>
                  <a:pt x="621" y="1990"/>
                </a:moveTo>
                <a:lnTo>
                  <a:pt x="619" y="1991"/>
                </a:lnTo>
                <a:lnTo>
                  <a:pt x="616" y="2012"/>
                </a:lnTo>
                <a:lnTo>
                  <a:pt x="613" y="2034"/>
                </a:lnTo>
                <a:lnTo>
                  <a:pt x="610" y="2049"/>
                </a:lnTo>
                <a:lnTo>
                  <a:pt x="606" y="2064"/>
                </a:lnTo>
                <a:lnTo>
                  <a:pt x="604" y="2078"/>
                </a:lnTo>
                <a:lnTo>
                  <a:pt x="609" y="2092"/>
                </a:lnTo>
                <a:lnTo>
                  <a:pt x="618" y="2105"/>
                </a:lnTo>
                <a:lnTo>
                  <a:pt x="626" y="2117"/>
                </a:lnTo>
                <a:lnTo>
                  <a:pt x="659" y="2167"/>
                </a:lnTo>
                <a:lnTo>
                  <a:pt x="691" y="2211"/>
                </a:lnTo>
                <a:lnTo>
                  <a:pt x="727" y="2255"/>
                </a:lnTo>
                <a:lnTo>
                  <a:pt x="731" y="2261"/>
                </a:lnTo>
                <a:lnTo>
                  <a:pt x="737" y="2270"/>
                </a:lnTo>
                <a:lnTo>
                  <a:pt x="752" y="2291"/>
                </a:lnTo>
                <a:lnTo>
                  <a:pt x="761" y="2300"/>
                </a:lnTo>
                <a:lnTo>
                  <a:pt x="768" y="2304"/>
                </a:lnTo>
                <a:lnTo>
                  <a:pt x="775" y="2304"/>
                </a:lnTo>
                <a:lnTo>
                  <a:pt x="781" y="2298"/>
                </a:lnTo>
                <a:lnTo>
                  <a:pt x="787" y="2285"/>
                </a:lnTo>
                <a:lnTo>
                  <a:pt x="796" y="2270"/>
                </a:lnTo>
                <a:lnTo>
                  <a:pt x="805" y="2257"/>
                </a:lnTo>
                <a:lnTo>
                  <a:pt x="811" y="2242"/>
                </a:lnTo>
                <a:lnTo>
                  <a:pt x="812" y="2229"/>
                </a:lnTo>
                <a:lnTo>
                  <a:pt x="806" y="2214"/>
                </a:lnTo>
                <a:lnTo>
                  <a:pt x="796" y="2201"/>
                </a:lnTo>
                <a:lnTo>
                  <a:pt x="786" y="2189"/>
                </a:lnTo>
                <a:lnTo>
                  <a:pt x="767" y="2165"/>
                </a:lnTo>
                <a:lnTo>
                  <a:pt x="749" y="2142"/>
                </a:lnTo>
                <a:lnTo>
                  <a:pt x="713" y="2101"/>
                </a:lnTo>
                <a:lnTo>
                  <a:pt x="680" y="2059"/>
                </a:lnTo>
                <a:lnTo>
                  <a:pt x="641" y="2012"/>
                </a:lnTo>
                <a:lnTo>
                  <a:pt x="640" y="2009"/>
                </a:lnTo>
                <a:lnTo>
                  <a:pt x="632" y="2002"/>
                </a:lnTo>
                <a:lnTo>
                  <a:pt x="629" y="1997"/>
                </a:lnTo>
                <a:lnTo>
                  <a:pt x="626" y="1994"/>
                </a:lnTo>
                <a:lnTo>
                  <a:pt x="624" y="1993"/>
                </a:lnTo>
                <a:lnTo>
                  <a:pt x="621" y="1990"/>
                </a:lnTo>
                <a:close/>
                <a:moveTo>
                  <a:pt x="588" y="1972"/>
                </a:moveTo>
                <a:lnTo>
                  <a:pt x="575" y="1974"/>
                </a:lnTo>
                <a:lnTo>
                  <a:pt x="569" y="1974"/>
                </a:lnTo>
                <a:lnTo>
                  <a:pt x="559" y="1975"/>
                </a:lnTo>
                <a:lnTo>
                  <a:pt x="545" y="1975"/>
                </a:lnTo>
                <a:lnTo>
                  <a:pt x="535" y="1977"/>
                </a:lnTo>
                <a:lnTo>
                  <a:pt x="526" y="1977"/>
                </a:lnTo>
                <a:lnTo>
                  <a:pt x="522" y="1975"/>
                </a:lnTo>
                <a:lnTo>
                  <a:pt x="537" y="1999"/>
                </a:lnTo>
                <a:lnTo>
                  <a:pt x="572" y="2046"/>
                </a:lnTo>
                <a:lnTo>
                  <a:pt x="578" y="2052"/>
                </a:lnTo>
                <a:lnTo>
                  <a:pt x="582" y="2050"/>
                </a:lnTo>
                <a:lnTo>
                  <a:pt x="587" y="2043"/>
                </a:lnTo>
                <a:lnTo>
                  <a:pt x="590" y="2034"/>
                </a:lnTo>
                <a:lnTo>
                  <a:pt x="591" y="2024"/>
                </a:lnTo>
                <a:lnTo>
                  <a:pt x="593" y="2015"/>
                </a:lnTo>
                <a:lnTo>
                  <a:pt x="597" y="1997"/>
                </a:lnTo>
                <a:lnTo>
                  <a:pt x="598" y="1988"/>
                </a:lnTo>
                <a:lnTo>
                  <a:pt x="598" y="1980"/>
                </a:lnTo>
                <a:lnTo>
                  <a:pt x="596" y="1975"/>
                </a:lnTo>
                <a:lnTo>
                  <a:pt x="588" y="1972"/>
                </a:lnTo>
                <a:close/>
                <a:moveTo>
                  <a:pt x="1862" y="0"/>
                </a:moveTo>
                <a:lnTo>
                  <a:pt x="1866" y="5"/>
                </a:lnTo>
                <a:lnTo>
                  <a:pt x="1869" y="19"/>
                </a:lnTo>
                <a:lnTo>
                  <a:pt x="1871" y="39"/>
                </a:lnTo>
                <a:lnTo>
                  <a:pt x="1872" y="66"/>
                </a:lnTo>
                <a:lnTo>
                  <a:pt x="1874" y="97"/>
                </a:lnTo>
                <a:lnTo>
                  <a:pt x="1874" y="129"/>
                </a:lnTo>
                <a:lnTo>
                  <a:pt x="1871" y="194"/>
                </a:lnTo>
                <a:lnTo>
                  <a:pt x="1869" y="222"/>
                </a:lnTo>
                <a:lnTo>
                  <a:pt x="1866" y="247"/>
                </a:lnTo>
                <a:lnTo>
                  <a:pt x="1863" y="265"/>
                </a:lnTo>
                <a:lnTo>
                  <a:pt x="1850" y="311"/>
                </a:lnTo>
                <a:lnTo>
                  <a:pt x="1831" y="353"/>
                </a:lnTo>
                <a:lnTo>
                  <a:pt x="1806" y="393"/>
                </a:lnTo>
                <a:lnTo>
                  <a:pt x="1779" y="432"/>
                </a:lnTo>
                <a:lnTo>
                  <a:pt x="1720" y="505"/>
                </a:lnTo>
                <a:lnTo>
                  <a:pt x="1667" y="570"/>
                </a:lnTo>
                <a:lnTo>
                  <a:pt x="1555" y="697"/>
                </a:lnTo>
                <a:lnTo>
                  <a:pt x="1504" y="763"/>
                </a:lnTo>
                <a:lnTo>
                  <a:pt x="1492" y="779"/>
                </a:lnTo>
                <a:lnTo>
                  <a:pt x="1478" y="802"/>
                </a:lnTo>
                <a:lnTo>
                  <a:pt x="1461" y="825"/>
                </a:lnTo>
                <a:lnTo>
                  <a:pt x="1445" y="852"/>
                </a:lnTo>
                <a:lnTo>
                  <a:pt x="1409" y="905"/>
                </a:lnTo>
                <a:lnTo>
                  <a:pt x="1393" y="927"/>
                </a:lnTo>
                <a:lnTo>
                  <a:pt x="1380" y="945"/>
                </a:lnTo>
                <a:lnTo>
                  <a:pt x="1368" y="958"/>
                </a:lnTo>
                <a:lnTo>
                  <a:pt x="1364" y="1080"/>
                </a:lnTo>
                <a:lnTo>
                  <a:pt x="1378" y="1058"/>
                </a:lnTo>
                <a:lnTo>
                  <a:pt x="1392" y="1037"/>
                </a:lnTo>
                <a:lnTo>
                  <a:pt x="1403" y="1020"/>
                </a:lnTo>
                <a:lnTo>
                  <a:pt x="1436" y="955"/>
                </a:lnTo>
                <a:lnTo>
                  <a:pt x="1461" y="912"/>
                </a:lnTo>
                <a:lnTo>
                  <a:pt x="1486" y="871"/>
                </a:lnTo>
                <a:lnTo>
                  <a:pt x="1512" y="827"/>
                </a:lnTo>
                <a:lnTo>
                  <a:pt x="1540" y="784"/>
                </a:lnTo>
                <a:lnTo>
                  <a:pt x="1570" y="743"/>
                </a:lnTo>
                <a:lnTo>
                  <a:pt x="1602" y="706"/>
                </a:lnTo>
                <a:lnTo>
                  <a:pt x="1638" y="673"/>
                </a:lnTo>
                <a:lnTo>
                  <a:pt x="1676" y="647"/>
                </a:lnTo>
                <a:lnTo>
                  <a:pt x="1716" y="628"/>
                </a:lnTo>
                <a:lnTo>
                  <a:pt x="1757" y="614"/>
                </a:lnTo>
                <a:lnTo>
                  <a:pt x="1797" y="607"/>
                </a:lnTo>
                <a:lnTo>
                  <a:pt x="1838" y="605"/>
                </a:lnTo>
                <a:lnTo>
                  <a:pt x="1890" y="614"/>
                </a:lnTo>
                <a:lnTo>
                  <a:pt x="1940" y="632"/>
                </a:lnTo>
                <a:lnTo>
                  <a:pt x="1953" y="636"/>
                </a:lnTo>
                <a:lnTo>
                  <a:pt x="1969" y="642"/>
                </a:lnTo>
                <a:lnTo>
                  <a:pt x="1989" y="650"/>
                </a:lnTo>
                <a:lnTo>
                  <a:pt x="2006" y="656"/>
                </a:lnTo>
                <a:lnTo>
                  <a:pt x="2021" y="662"/>
                </a:lnTo>
                <a:lnTo>
                  <a:pt x="2033" y="664"/>
                </a:lnTo>
                <a:lnTo>
                  <a:pt x="2037" y="667"/>
                </a:lnTo>
                <a:lnTo>
                  <a:pt x="2034" y="669"/>
                </a:lnTo>
                <a:lnTo>
                  <a:pt x="2027" y="672"/>
                </a:lnTo>
                <a:lnTo>
                  <a:pt x="2017" y="676"/>
                </a:lnTo>
                <a:lnTo>
                  <a:pt x="1990" y="688"/>
                </a:lnTo>
                <a:lnTo>
                  <a:pt x="1978" y="694"/>
                </a:lnTo>
                <a:lnTo>
                  <a:pt x="1968" y="698"/>
                </a:lnTo>
                <a:lnTo>
                  <a:pt x="1950" y="710"/>
                </a:lnTo>
                <a:lnTo>
                  <a:pt x="1931" y="722"/>
                </a:lnTo>
                <a:lnTo>
                  <a:pt x="1906" y="735"/>
                </a:lnTo>
                <a:lnTo>
                  <a:pt x="1876" y="753"/>
                </a:lnTo>
                <a:lnTo>
                  <a:pt x="1843" y="771"/>
                </a:lnTo>
                <a:lnTo>
                  <a:pt x="1806" y="791"/>
                </a:lnTo>
                <a:lnTo>
                  <a:pt x="1766" y="813"/>
                </a:lnTo>
                <a:lnTo>
                  <a:pt x="1725" y="836"/>
                </a:lnTo>
                <a:lnTo>
                  <a:pt x="1683" y="859"/>
                </a:lnTo>
                <a:lnTo>
                  <a:pt x="1641" y="884"/>
                </a:lnTo>
                <a:lnTo>
                  <a:pt x="1599" y="908"/>
                </a:lnTo>
                <a:lnTo>
                  <a:pt x="1560" y="933"/>
                </a:lnTo>
                <a:lnTo>
                  <a:pt x="1521" y="956"/>
                </a:lnTo>
                <a:lnTo>
                  <a:pt x="1487" y="979"/>
                </a:lnTo>
                <a:lnTo>
                  <a:pt x="1456" y="999"/>
                </a:lnTo>
                <a:lnTo>
                  <a:pt x="1431" y="1020"/>
                </a:lnTo>
                <a:lnTo>
                  <a:pt x="1411" y="1037"/>
                </a:lnTo>
                <a:lnTo>
                  <a:pt x="1397" y="1054"/>
                </a:lnTo>
                <a:lnTo>
                  <a:pt x="1387" y="1067"/>
                </a:lnTo>
                <a:lnTo>
                  <a:pt x="1378" y="1083"/>
                </a:lnTo>
                <a:lnTo>
                  <a:pt x="1368" y="1102"/>
                </a:lnTo>
                <a:lnTo>
                  <a:pt x="1359" y="1120"/>
                </a:lnTo>
                <a:lnTo>
                  <a:pt x="1359" y="1124"/>
                </a:lnTo>
                <a:lnTo>
                  <a:pt x="1361" y="1127"/>
                </a:lnTo>
                <a:lnTo>
                  <a:pt x="1362" y="1129"/>
                </a:lnTo>
                <a:lnTo>
                  <a:pt x="1364" y="1132"/>
                </a:lnTo>
                <a:lnTo>
                  <a:pt x="1368" y="1124"/>
                </a:lnTo>
                <a:lnTo>
                  <a:pt x="1414" y="1114"/>
                </a:lnTo>
                <a:lnTo>
                  <a:pt x="1456" y="1099"/>
                </a:lnTo>
                <a:lnTo>
                  <a:pt x="1496" y="1080"/>
                </a:lnTo>
                <a:lnTo>
                  <a:pt x="1533" y="1058"/>
                </a:lnTo>
                <a:lnTo>
                  <a:pt x="1567" y="1035"/>
                </a:lnTo>
                <a:lnTo>
                  <a:pt x="1635" y="984"/>
                </a:lnTo>
                <a:lnTo>
                  <a:pt x="1670" y="959"/>
                </a:lnTo>
                <a:lnTo>
                  <a:pt x="1705" y="937"/>
                </a:lnTo>
                <a:lnTo>
                  <a:pt x="1747" y="909"/>
                </a:lnTo>
                <a:lnTo>
                  <a:pt x="1787" y="878"/>
                </a:lnTo>
                <a:lnTo>
                  <a:pt x="1823" y="844"/>
                </a:lnTo>
                <a:lnTo>
                  <a:pt x="1860" y="812"/>
                </a:lnTo>
                <a:lnTo>
                  <a:pt x="1900" y="782"/>
                </a:lnTo>
                <a:lnTo>
                  <a:pt x="1959" y="747"/>
                </a:lnTo>
                <a:lnTo>
                  <a:pt x="2021" y="715"/>
                </a:lnTo>
                <a:lnTo>
                  <a:pt x="2151" y="653"/>
                </a:lnTo>
                <a:lnTo>
                  <a:pt x="2157" y="650"/>
                </a:lnTo>
                <a:lnTo>
                  <a:pt x="2165" y="642"/>
                </a:lnTo>
                <a:lnTo>
                  <a:pt x="2192" y="622"/>
                </a:lnTo>
                <a:lnTo>
                  <a:pt x="2205" y="610"/>
                </a:lnTo>
                <a:lnTo>
                  <a:pt x="2218" y="600"/>
                </a:lnTo>
                <a:lnTo>
                  <a:pt x="2229" y="591"/>
                </a:lnTo>
                <a:lnTo>
                  <a:pt x="2236" y="585"/>
                </a:lnTo>
                <a:lnTo>
                  <a:pt x="2239" y="583"/>
                </a:lnTo>
                <a:lnTo>
                  <a:pt x="2239" y="588"/>
                </a:lnTo>
                <a:lnTo>
                  <a:pt x="2236" y="595"/>
                </a:lnTo>
                <a:lnTo>
                  <a:pt x="2232" y="603"/>
                </a:lnTo>
                <a:lnTo>
                  <a:pt x="2229" y="607"/>
                </a:lnTo>
                <a:lnTo>
                  <a:pt x="2221" y="629"/>
                </a:lnTo>
                <a:lnTo>
                  <a:pt x="2218" y="653"/>
                </a:lnTo>
                <a:lnTo>
                  <a:pt x="2220" y="676"/>
                </a:lnTo>
                <a:lnTo>
                  <a:pt x="2221" y="701"/>
                </a:lnTo>
                <a:lnTo>
                  <a:pt x="2221" y="725"/>
                </a:lnTo>
                <a:lnTo>
                  <a:pt x="2216" y="774"/>
                </a:lnTo>
                <a:lnTo>
                  <a:pt x="2205" y="819"/>
                </a:lnTo>
                <a:lnTo>
                  <a:pt x="2189" y="865"/>
                </a:lnTo>
                <a:lnTo>
                  <a:pt x="2167" y="908"/>
                </a:lnTo>
                <a:lnTo>
                  <a:pt x="2139" y="948"/>
                </a:lnTo>
                <a:lnTo>
                  <a:pt x="2105" y="983"/>
                </a:lnTo>
                <a:lnTo>
                  <a:pt x="2067" y="1017"/>
                </a:lnTo>
                <a:lnTo>
                  <a:pt x="2022" y="1045"/>
                </a:lnTo>
                <a:lnTo>
                  <a:pt x="1974" y="1070"/>
                </a:lnTo>
                <a:lnTo>
                  <a:pt x="1921" y="1091"/>
                </a:lnTo>
                <a:lnTo>
                  <a:pt x="1863" y="1105"/>
                </a:lnTo>
                <a:lnTo>
                  <a:pt x="1803" y="1116"/>
                </a:lnTo>
                <a:lnTo>
                  <a:pt x="1739" y="1123"/>
                </a:lnTo>
                <a:lnTo>
                  <a:pt x="1677" y="1127"/>
                </a:lnTo>
                <a:lnTo>
                  <a:pt x="1617" y="1132"/>
                </a:lnTo>
                <a:lnTo>
                  <a:pt x="1679" y="1136"/>
                </a:lnTo>
                <a:lnTo>
                  <a:pt x="1732" y="1144"/>
                </a:lnTo>
                <a:lnTo>
                  <a:pt x="1784" y="1154"/>
                </a:lnTo>
                <a:lnTo>
                  <a:pt x="1834" y="1167"/>
                </a:lnTo>
                <a:lnTo>
                  <a:pt x="1881" y="1185"/>
                </a:lnTo>
                <a:lnTo>
                  <a:pt x="1924" y="1207"/>
                </a:lnTo>
                <a:lnTo>
                  <a:pt x="1971" y="1239"/>
                </a:lnTo>
                <a:lnTo>
                  <a:pt x="2014" y="1276"/>
                </a:lnTo>
                <a:lnTo>
                  <a:pt x="2049" y="1316"/>
                </a:lnTo>
                <a:lnTo>
                  <a:pt x="2080" y="1359"/>
                </a:lnTo>
                <a:lnTo>
                  <a:pt x="2105" y="1402"/>
                </a:lnTo>
                <a:lnTo>
                  <a:pt x="2127" y="1447"/>
                </a:lnTo>
                <a:lnTo>
                  <a:pt x="2143" y="1492"/>
                </a:lnTo>
                <a:lnTo>
                  <a:pt x="2158" y="1537"/>
                </a:lnTo>
                <a:lnTo>
                  <a:pt x="2167" y="1580"/>
                </a:lnTo>
                <a:lnTo>
                  <a:pt x="2174" y="1621"/>
                </a:lnTo>
                <a:lnTo>
                  <a:pt x="2179" y="1660"/>
                </a:lnTo>
                <a:lnTo>
                  <a:pt x="2182" y="1695"/>
                </a:lnTo>
                <a:lnTo>
                  <a:pt x="2182" y="1753"/>
                </a:lnTo>
                <a:lnTo>
                  <a:pt x="2179" y="1775"/>
                </a:lnTo>
                <a:lnTo>
                  <a:pt x="2177" y="1789"/>
                </a:lnTo>
                <a:lnTo>
                  <a:pt x="2174" y="1797"/>
                </a:lnTo>
                <a:lnTo>
                  <a:pt x="2171" y="1797"/>
                </a:lnTo>
                <a:lnTo>
                  <a:pt x="2152" y="1767"/>
                </a:lnTo>
                <a:lnTo>
                  <a:pt x="2132" y="1739"/>
                </a:lnTo>
                <a:lnTo>
                  <a:pt x="2108" y="1713"/>
                </a:lnTo>
                <a:lnTo>
                  <a:pt x="2081" y="1686"/>
                </a:lnTo>
                <a:lnTo>
                  <a:pt x="2049" y="1664"/>
                </a:lnTo>
                <a:lnTo>
                  <a:pt x="2019" y="1648"/>
                </a:lnTo>
                <a:lnTo>
                  <a:pt x="1994" y="1633"/>
                </a:lnTo>
                <a:lnTo>
                  <a:pt x="1969" y="1621"/>
                </a:lnTo>
                <a:lnTo>
                  <a:pt x="1946" y="1611"/>
                </a:lnTo>
                <a:lnTo>
                  <a:pt x="1879" y="1580"/>
                </a:lnTo>
                <a:lnTo>
                  <a:pt x="1854" y="1568"/>
                </a:lnTo>
                <a:lnTo>
                  <a:pt x="1829" y="1555"/>
                </a:lnTo>
                <a:lnTo>
                  <a:pt x="1801" y="1537"/>
                </a:lnTo>
                <a:lnTo>
                  <a:pt x="1735" y="1493"/>
                </a:lnTo>
                <a:lnTo>
                  <a:pt x="1697" y="1464"/>
                </a:lnTo>
                <a:lnTo>
                  <a:pt x="1652" y="1428"/>
                </a:lnTo>
                <a:lnTo>
                  <a:pt x="1627" y="1405"/>
                </a:lnTo>
                <a:lnTo>
                  <a:pt x="1601" y="1374"/>
                </a:lnTo>
                <a:lnTo>
                  <a:pt x="1517" y="1267"/>
                </a:lnTo>
                <a:lnTo>
                  <a:pt x="1489" y="1237"/>
                </a:lnTo>
                <a:lnTo>
                  <a:pt x="1459" y="1211"/>
                </a:lnTo>
                <a:lnTo>
                  <a:pt x="1431" y="1195"/>
                </a:lnTo>
                <a:lnTo>
                  <a:pt x="1396" y="1181"/>
                </a:lnTo>
                <a:lnTo>
                  <a:pt x="1361" y="1170"/>
                </a:lnTo>
                <a:lnTo>
                  <a:pt x="1356" y="1170"/>
                </a:lnTo>
                <a:lnTo>
                  <a:pt x="1350" y="1182"/>
                </a:lnTo>
                <a:lnTo>
                  <a:pt x="1349" y="1192"/>
                </a:lnTo>
                <a:lnTo>
                  <a:pt x="1346" y="1203"/>
                </a:lnTo>
                <a:lnTo>
                  <a:pt x="1344" y="1207"/>
                </a:lnTo>
                <a:lnTo>
                  <a:pt x="1343" y="1219"/>
                </a:lnTo>
                <a:lnTo>
                  <a:pt x="1338" y="1237"/>
                </a:lnTo>
                <a:lnTo>
                  <a:pt x="1334" y="1257"/>
                </a:lnTo>
                <a:lnTo>
                  <a:pt x="1325" y="1301"/>
                </a:lnTo>
                <a:lnTo>
                  <a:pt x="1322" y="1321"/>
                </a:lnTo>
                <a:lnTo>
                  <a:pt x="1305" y="1421"/>
                </a:lnTo>
                <a:lnTo>
                  <a:pt x="1285" y="1523"/>
                </a:lnTo>
                <a:lnTo>
                  <a:pt x="1266" y="1623"/>
                </a:lnTo>
                <a:lnTo>
                  <a:pt x="1241" y="1781"/>
                </a:lnTo>
                <a:lnTo>
                  <a:pt x="1218" y="1941"/>
                </a:lnTo>
                <a:lnTo>
                  <a:pt x="1237" y="1927"/>
                </a:lnTo>
                <a:lnTo>
                  <a:pt x="1254" y="1912"/>
                </a:lnTo>
                <a:lnTo>
                  <a:pt x="1265" y="1900"/>
                </a:lnTo>
                <a:lnTo>
                  <a:pt x="1271" y="1885"/>
                </a:lnTo>
                <a:lnTo>
                  <a:pt x="1275" y="1871"/>
                </a:lnTo>
                <a:lnTo>
                  <a:pt x="1281" y="1856"/>
                </a:lnTo>
                <a:lnTo>
                  <a:pt x="1293" y="1838"/>
                </a:lnTo>
                <a:lnTo>
                  <a:pt x="1309" y="1825"/>
                </a:lnTo>
                <a:lnTo>
                  <a:pt x="1328" y="1816"/>
                </a:lnTo>
                <a:lnTo>
                  <a:pt x="1349" y="1813"/>
                </a:lnTo>
                <a:lnTo>
                  <a:pt x="1369" y="1816"/>
                </a:lnTo>
                <a:lnTo>
                  <a:pt x="1390" y="1823"/>
                </a:lnTo>
                <a:lnTo>
                  <a:pt x="1394" y="1826"/>
                </a:lnTo>
                <a:lnTo>
                  <a:pt x="1412" y="1835"/>
                </a:lnTo>
                <a:lnTo>
                  <a:pt x="1417" y="1838"/>
                </a:lnTo>
                <a:lnTo>
                  <a:pt x="1421" y="1845"/>
                </a:lnTo>
                <a:lnTo>
                  <a:pt x="1424" y="1853"/>
                </a:lnTo>
                <a:lnTo>
                  <a:pt x="1425" y="1859"/>
                </a:lnTo>
                <a:lnTo>
                  <a:pt x="1425" y="1869"/>
                </a:lnTo>
                <a:lnTo>
                  <a:pt x="1427" y="1879"/>
                </a:lnTo>
                <a:lnTo>
                  <a:pt x="1427" y="1890"/>
                </a:lnTo>
                <a:lnTo>
                  <a:pt x="1420" y="1910"/>
                </a:lnTo>
                <a:lnTo>
                  <a:pt x="1408" y="1927"/>
                </a:lnTo>
                <a:lnTo>
                  <a:pt x="1392" y="1940"/>
                </a:lnTo>
                <a:lnTo>
                  <a:pt x="1372" y="1949"/>
                </a:lnTo>
                <a:lnTo>
                  <a:pt x="1350" y="1953"/>
                </a:lnTo>
                <a:lnTo>
                  <a:pt x="1328" y="1955"/>
                </a:lnTo>
                <a:lnTo>
                  <a:pt x="1313" y="1953"/>
                </a:lnTo>
                <a:lnTo>
                  <a:pt x="1299" y="1950"/>
                </a:lnTo>
                <a:lnTo>
                  <a:pt x="1282" y="1947"/>
                </a:lnTo>
                <a:lnTo>
                  <a:pt x="1268" y="1949"/>
                </a:lnTo>
                <a:lnTo>
                  <a:pt x="1250" y="1955"/>
                </a:lnTo>
                <a:lnTo>
                  <a:pt x="1231" y="1965"/>
                </a:lnTo>
                <a:lnTo>
                  <a:pt x="1213" y="1975"/>
                </a:lnTo>
                <a:lnTo>
                  <a:pt x="1210" y="1993"/>
                </a:lnTo>
                <a:lnTo>
                  <a:pt x="1206" y="2012"/>
                </a:lnTo>
                <a:lnTo>
                  <a:pt x="1179" y="2224"/>
                </a:lnTo>
                <a:lnTo>
                  <a:pt x="1157" y="2437"/>
                </a:lnTo>
                <a:lnTo>
                  <a:pt x="1148" y="2549"/>
                </a:lnTo>
                <a:lnTo>
                  <a:pt x="1141" y="2658"/>
                </a:lnTo>
                <a:lnTo>
                  <a:pt x="1137" y="2767"/>
                </a:lnTo>
                <a:lnTo>
                  <a:pt x="1131" y="2879"/>
                </a:lnTo>
                <a:lnTo>
                  <a:pt x="1122" y="2997"/>
                </a:lnTo>
                <a:lnTo>
                  <a:pt x="1104" y="3239"/>
                </a:lnTo>
                <a:lnTo>
                  <a:pt x="1098" y="3357"/>
                </a:lnTo>
                <a:lnTo>
                  <a:pt x="1097" y="3435"/>
                </a:lnTo>
                <a:lnTo>
                  <a:pt x="1094" y="3517"/>
                </a:lnTo>
                <a:lnTo>
                  <a:pt x="1089" y="3603"/>
                </a:lnTo>
                <a:lnTo>
                  <a:pt x="1088" y="3687"/>
                </a:lnTo>
                <a:lnTo>
                  <a:pt x="1086" y="3770"/>
                </a:lnTo>
                <a:lnTo>
                  <a:pt x="1086" y="3848"/>
                </a:lnTo>
                <a:lnTo>
                  <a:pt x="1088" y="3895"/>
                </a:lnTo>
                <a:lnTo>
                  <a:pt x="1091" y="3951"/>
                </a:lnTo>
                <a:lnTo>
                  <a:pt x="1094" y="4011"/>
                </a:lnTo>
                <a:lnTo>
                  <a:pt x="1098" y="4072"/>
                </a:lnTo>
                <a:lnTo>
                  <a:pt x="1116" y="4038"/>
                </a:lnTo>
                <a:lnTo>
                  <a:pt x="1132" y="4008"/>
                </a:lnTo>
                <a:lnTo>
                  <a:pt x="1148" y="3982"/>
                </a:lnTo>
                <a:lnTo>
                  <a:pt x="1170" y="3948"/>
                </a:lnTo>
                <a:lnTo>
                  <a:pt x="1193" y="3920"/>
                </a:lnTo>
                <a:lnTo>
                  <a:pt x="1215" y="3893"/>
                </a:lnTo>
                <a:lnTo>
                  <a:pt x="1234" y="3867"/>
                </a:lnTo>
                <a:lnTo>
                  <a:pt x="1250" y="3837"/>
                </a:lnTo>
                <a:lnTo>
                  <a:pt x="1278" y="3783"/>
                </a:lnTo>
                <a:lnTo>
                  <a:pt x="1310" y="3731"/>
                </a:lnTo>
                <a:lnTo>
                  <a:pt x="1344" y="3680"/>
                </a:lnTo>
                <a:lnTo>
                  <a:pt x="1381" y="3627"/>
                </a:lnTo>
                <a:lnTo>
                  <a:pt x="1418" y="3572"/>
                </a:lnTo>
                <a:lnTo>
                  <a:pt x="1456" y="3516"/>
                </a:lnTo>
                <a:lnTo>
                  <a:pt x="1496" y="3460"/>
                </a:lnTo>
                <a:lnTo>
                  <a:pt x="1539" y="3407"/>
                </a:lnTo>
                <a:lnTo>
                  <a:pt x="1583" y="3357"/>
                </a:lnTo>
                <a:lnTo>
                  <a:pt x="1629" y="3311"/>
                </a:lnTo>
                <a:lnTo>
                  <a:pt x="1689" y="3264"/>
                </a:lnTo>
                <a:lnTo>
                  <a:pt x="1751" y="3224"/>
                </a:lnTo>
                <a:lnTo>
                  <a:pt x="1815" y="3192"/>
                </a:lnTo>
                <a:lnTo>
                  <a:pt x="1881" y="3169"/>
                </a:lnTo>
                <a:lnTo>
                  <a:pt x="1946" y="3155"/>
                </a:lnTo>
                <a:lnTo>
                  <a:pt x="2011" y="3149"/>
                </a:lnTo>
                <a:lnTo>
                  <a:pt x="2075" y="3152"/>
                </a:lnTo>
                <a:lnTo>
                  <a:pt x="2140" y="3164"/>
                </a:lnTo>
                <a:lnTo>
                  <a:pt x="2202" y="3183"/>
                </a:lnTo>
                <a:lnTo>
                  <a:pt x="2263" y="3211"/>
                </a:lnTo>
                <a:lnTo>
                  <a:pt x="2277" y="3220"/>
                </a:lnTo>
                <a:lnTo>
                  <a:pt x="2295" y="3231"/>
                </a:lnTo>
                <a:lnTo>
                  <a:pt x="2314" y="3245"/>
                </a:lnTo>
                <a:lnTo>
                  <a:pt x="2333" y="3259"/>
                </a:lnTo>
                <a:lnTo>
                  <a:pt x="2353" y="3276"/>
                </a:lnTo>
                <a:lnTo>
                  <a:pt x="2370" y="3289"/>
                </a:lnTo>
                <a:lnTo>
                  <a:pt x="2385" y="3302"/>
                </a:lnTo>
                <a:lnTo>
                  <a:pt x="2398" y="3312"/>
                </a:lnTo>
                <a:lnTo>
                  <a:pt x="2406" y="3318"/>
                </a:lnTo>
                <a:lnTo>
                  <a:pt x="2409" y="3321"/>
                </a:lnTo>
                <a:lnTo>
                  <a:pt x="2404" y="3321"/>
                </a:lnTo>
                <a:lnTo>
                  <a:pt x="2394" y="3323"/>
                </a:lnTo>
                <a:lnTo>
                  <a:pt x="2378" y="3326"/>
                </a:lnTo>
                <a:lnTo>
                  <a:pt x="2359" y="3327"/>
                </a:lnTo>
                <a:lnTo>
                  <a:pt x="2338" y="3330"/>
                </a:lnTo>
                <a:lnTo>
                  <a:pt x="2300" y="3336"/>
                </a:lnTo>
                <a:lnTo>
                  <a:pt x="2286" y="3338"/>
                </a:lnTo>
                <a:lnTo>
                  <a:pt x="2277" y="3339"/>
                </a:lnTo>
                <a:lnTo>
                  <a:pt x="2186" y="3360"/>
                </a:lnTo>
                <a:lnTo>
                  <a:pt x="2098" y="3380"/>
                </a:lnTo>
                <a:lnTo>
                  <a:pt x="2009" y="3404"/>
                </a:lnTo>
                <a:lnTo>
                  <a:pt x="1922" y="3433"/>
                </a:lnTo>
                <a:lnTo>
                  <a:pt x="1835" y="3469"/>
                </a:lnTo>
                <a:lnTo>
                  <a:pt x="1754" y="3504"/>
                </a:lnTo>
                <a:lnTo>
                  <a:pt x="1679" y="3542"/>
                </a:lnTo>
                <a:lnTo>
                  <a:pt x="1604" y="3582"/>
                </a:lnTo>
                <a:lnTo>
                  <a:pt x="1532" y="3627"/>
                </a:lnTo>
                <a:lnTo>
                  <a:pt x="1462" y="3677"/>
                </a:lnTo>
                <a:lnTo>
                  <a:pt x="1399" y="3733"/>
                </a:lnTo>
                <a:lnTo>
                  <a:pt x="1337" y="3793"/>
                </a:lnTo>
                <a:lnTo>
                  <a:pt x="1275" y="3861"/>
                </a:lnTo>
                <a:lnTo>
                  <a:pt x="1213" y="3935"/>
                </a:lnTo>
                <a:lnTo>
                  <a:pt x="1200" y="3951"/>
                </a:lnTo>
                <a:lnTo>
                  <a:pt x="1184" y="3972"/>
                </a:lnTo>
                <a:lnTo>
                  <a:pt x="1167" y="3995"/>
                </a:lnTo>
                <a:lnTo>
                  <a:pt x="1153" y="4022"/>
                </a:lnTo>
                <a:lnTo>
                  <a:pt x="1134" y="4061"/>
                </a:lnTo>
                <a:lnTo>
                  <a:pt x="1117" y="4103"/>
                </a:lnTo>
                <a:lnTo>
                  <a:pt x="1109" y="4240"/>
                </a:lnTo>
                <a:lnTo>
                  <a:pt x="1109" y="4246"/>
                </a:lnTo>
                <a:lnTo>
                  <a:pt x="1110" y="4250"/>
                </a:lnTo>
                <a:lnTo>
                  <a:pt x="1110" y="4255"/>
                </a:lnTo>
                <a:lnTo>
                  <a:pt x="1111" y="4293"/>
                </a:lnTo>
                <a:lnTo>
                  <a:pt x="1114" y="4342"/>
                </a:lnTo>
                <a:lnTo>
                  <a:pt x="1117" y="4395"/>
                </a:lnTo>
                <a:lnTo>
                  <a:pt x="1122" y="4452"/>
                </a:lnTo>
                <a:lnTo>
                  <a:pt x="1125" y="4511"/>
                </a:lnTo>
                <a:lnTo>
                  <a:pt x="1128" y="4569"/>
                </a:lnTo>
                <a:lnTo>
                  <a:pt x="1132" y="4625"/>
                </a:lnTo>
                <a:lnTo>
                  <a:pt x="1139" y="4746"/>
                </a:lnTo>
                <a:lnTo>
                  <a:pt x="1147" y="4865"/>
                </a:lnTo>
                <a:lnTo>
                  <a:pt x="1106" y="4865"/>
                </a:lnTo>
                <a:lnTo>
                  <a:pt x="1106" y="4855"/>
                </a:lnTo>
                <a:lnTo>
                  <a:pt x="1100" y="4777"/>
                </a:lnTo>
                <a:lnTo>
                  <a:pt x="1091" y="4626"/>
                </a:lnTo>
                <a:lnTo>
                  <a:pt x="1086" y="4548"/>
                </a:lnTo>
                <a:lnTo>
                  <a:pt x="1079" y="4465"/>
                </a:lnTo>
                <a:lnTo>
                  <a:pt x="1072" y="4377"/>
                </a:lnTo>
                <a:lnTo>
                  <a:pt x="1066" y="4287"/>
                </a:lnTo>
                <a:lnTo>
                  <a:pt x="1060" y="4199"/>
                </a:lnTo>
                <a:lnTo>
                  <a:pt x="1055" y="4116"/>
                </a:lnTo>
                <a:lnTo>
                  <a:pt x="1054" y="4070"/>
                </a:lnTo>
                <a:lnTo>
                  <a:pt x="1052" y="4032"/>
                </a:lnTo>
                <a:lnTo>
                  <a:pt x="1051" y="3998"/>
                </a:lnTo>
                <a:lnTo>
                  <a:pt x="1048" y="3939"/>
                </a:lnTo>
                <a:lnTo>
                  <a:pt x="1047" y="3908"/>
                </a:lnTo>
                <a:lnTo>
                  <a:pt x="1045" y="3876"/>
                </a:lnTo>
                <a:lnTo>
                  <a:pt x="1044" y="3836"/>
                </a:lnTo>
                <a:lnTo>
                  <a:pt x="1044" y="3737"/>
                </a:lnTo>
                <a:lnTo>
                  <a:pt x="1045" y="3677"/>
                </a:lnTo>
                <a:lnTo>
                  <a:pt x="1045" y="3610"/>
                </a:lnTo>
                <a:lnTo>
                  <a:pt x="1047" y="3540"/>
                </a:lnTo>
                <a:lnTo>
                  <a:pt x="1050" y="3467"/>
                </a:lnTo>
                <a:lnTo>
                  <a:pt x="1039" y="3444"/>
                </a:lnTo>
                <a:lnTo>
                  <a:pt x="1026" y="3425"/>
                </a:lnTo>
                <a:lnTo>
                  <a:pt x="1011" y="3404"/>
                </a:lnTo>
                <a:lnTo>
                  <a:pt x="995" y="3388"/>
                </a:lnTo>
                <a:lnTo>
                  <a:pt x="973" y="3371"/>
                </a:lnTo>
                <a:lnTo>
                  <a:pt x="946" y="3357"/>
                </a:lnTo>
                <a:lnTo>
                  <a:pt x="918" y="3343"/>
                </a:lnTo>
                <a:lnTo>
                  <a:pt x="889" y="3330"/>
                </a:lnTo>
                <a:lnTo>
                  <a:pt x="861" y="3318"/>
                </a:lnTo>
                <a:lnTo>
                  <a:pt x="834" y="3305"/>
                </a:lnTo>
                <a:lnTo>
                  <a:pt x="814" y="3292"/>
                </a:lnTo>
                <a:lnTo>
                  <a:pt x="789" y="3271"/>
                </a:lnTo>
                <a:lnTo>
                  <a:pt x="767" y="3252"/>
                </a:lnTo>
                <a:lnTo>
                  <a:pt x="746" y="3236"/>
                </a:lnTo>
                <a:lnTo>
                  <a:pt x="744" y="3364"/>
                </a:lnTo>
                <a:lnTo>
                  <a:pt x="743" y="3491"/>
                </a:lnTo>
                <a:lnTo>
                  <a:pt x="739" y="3768"/>
                </a:lnTo>
                <a:lnTo>
                  <a:pt x="739" y="3818"/>
                </a:lnTo>
                <a:lnTo>
                  <a:pt x="740" y="3851"/>
                </a:lnTo>
                <a:lnTo>
                  <a:pt x="740" y="3918"/>
                </a:lnTo>
                <a:lnTo>
                  <a:pt x="741" y="3951"/>
                </a:lnTo>
                <a:lnTo>
                  <a:pt x="741" y="4007"/>
                </a:lnTo>
                <a:lnTo>
                  <a:pt x="743" y="4029"/>
                </a:lnTo>
                <a:lnTo>
                  <a:pt x="743" y="4051"/>
                </a:lnTo>
                <a:lnTo>
                  <a:pt x="746" y="4061"/>
                </a:lnTo>
                <a:lnTo>
                  <a:pt x="747" y="4079"/>
                </a:lnTo>
                <a:lnTo>
                  <a:pt x="752" y="4100"/>
                </a:lnTo>
                <a:lnTo>
                  <a:pt x="756" y="4123"/>
                </a:lnTo>
                <a:lnTo>
                  <a:pt x="765" y="4174"/>
                </a:lnTo>
                <a:lnTo>
                  <a:pt x="781" y="4249"/>
                </a:lnTo>
                <a:lnTo>
                  <a:pt x="814" y="4402"/>
                </a:lnTo>
                <a:lnTo>
                  <a:pt x="828" y="4476"/>
                </a:lnTo>
                <a:lnTo>
                  <a:pt x="842" y="4544"/>
                </a:lnTo>
                <a:lnTo>
                  <a:pt x="862" y="4645"/>
                </a:lnTo>
                <a:lnTo>
                  <a:pt x="881" y="4751"/>
                </a:lnTo>
                <a:lnTo>
                  <a:pt x="902" y="4862"/>
                </a:lnTo>
                <a:lnTo>
                  <a:pt x="862" y="4862"/>
                </a:lnTo>
                <a:lnTo>
                  <a:pt x="856" y="4830"/>
                </a:lnTo>
                <a:lnTo>
                  <a:pt x="849" y="4791"/>
                </a:lnTo>
                <a:lnTo>
                  <a:pt x="840" y="4747"/>
                </a:lnTo>
                <a:lnTo>
                  <a:pt x="830" y="4698"/>
                </a:lnTo>
                <a:lnTo>
                  <a:pt x="820" y="4645"/>
                </a:lnTo>
                <a:lnTo>
                  <a:pt x="809" y="4591"/>
                </a:lnTo>
                <a:lnTo>
                  <a:pt x="797" y="4533"/>
                </a:lnTo>
                <a:lnTo>
                  <a:pt x="787" y="4476"/>
                </a:lnTo>
                <a:lnTo>
                  <a:pt x="775" y="4418"/>
                </a:lnTo>
                <a:lnTo>
                  <a:pt x="765" y="4361"/>
                </a:lnTo>
                <a:lnTo>
                  <a:pt x="753" y="4306"/>
                </a:lnTo>
                <a:lnTo>
                  <a:pt x="743" y="4255"/>
                </a:lnTo>
                <a:lnTo>
                  <a:pt x="734" y="4207"/>
                </a:lnTo>
                <a:lnTo>
                  <a:pt x="727" y="4165"/>
                </a:lnTo>
                <a:lnTo>
                  <a:pt x="719" y="4128"/>
                </a:lnTo>
                <a:lnTo>
                  <a:pt x="713" y="4097"/>
                </a:lnTo>
                <a:lnTo>
                  <a:pt x="706" y="4060"/>
                </a:lnTo>
                <a:lnTo>
                  <a:pt x="693" y="4045"/>
                </a:lnTo>
                <a:lnTo>
                  <a:pt x="675" y="4028"/>
                </a:lnTo>
                <a:lnTo>
                  <a:pt x="657" y="4008"/>
                </a:lnTo>
                <a:lnTo>
                  <a:pt x="638" y="3989"/>
                </a:lnTo>
                <a:lnTo>
                  <a:pt x="621" y="3970"/>
                </a:lnTo>
                <a:lnTo>
                  <a:pt x="604" y="3954"/>
                </a:lnTo>
                <a:lnTo>
                  <a:pt x="590" y="3941"/>
                </a:lnTo>
                <a:lnTo>
                  <a:pt x="581" y="3930"/>
                </a:lnTo>
                <a:lnTo>
                  <a:pt x="541" y="3890"/>
                </a:lnTo>
                <a:lnTo>
                  <a:pt x="529" y="3882"/>
                </a:lnTo>
                <a:lnTo>
                  <a:pt x="485" y="3864"/>
                </a:lnTo>
                <a:lnTo>
                  <a:pt x="448" y="3851"/>
                </a:lnTo>
                <a:lnTo>
                  <a:pt x="411" y="3836"/>
                </a:lnTo>
                <a:lnTo>
                  <a:pt x="339" y="3809"/>
                </a:lnTo>
                <a:lnTo>
                  <a:pt x="268" y="3783"/>
                </a:lnTo>
                <a:lnTo>
                  <a:pt x="254" y="3777"/>
                </a:lnTo>
                <a:lnTo>
                  <a:pt x="221" y="3765"/>
                </a:lnTo>
                <a:lnTo>
                  <a:pt x="205" y="3764"/>
                </a:lnTo>
                <a:lnTo>
                  <a:pt x="193" y="3765"/>
                </a:lnTo>
                <a:lnTo>
                  <a:pt x="167" y="3777"/>
                </a:lnTo>
                <a:lnTo>
                  <a:pt x="155" y="3781"/>
                </a:lnTo>
                <a:lnTo>
                  <a:pt x="134" y="3784"/>
                </a:lnTo>
                <a:lnTo>
                  <a:pt x="115" y="3783"/>
                </a:lnTo>
                <a:lnTo>
                  <a:pt x="96" y="3777"/>
                </a:lnTo>
                <a:lnTo>
                  <a:pt x="80" y="3768"/>
                </a:lnTo>
                <a:lnTo>
                  <a:pt x="66" y="3753"/>
                </a:lnTo>
                <a:lnTo>
                  <a:pt x="57" y="3736"/>
                </a:lnTo>
                <a:lnTo>
                  <a:pt x="56" y="3721"/>
                </a:lnTo>
                <a:lnTo>
                  <a:pt x="55" y="3705"/>
                </a:lnTo>
                <a:lnTo>
                  <a:pt x="55" y="3699"/>
                </a:lnTo>
                <a:lnTo>
                  <a:pt x="56" y="3690"/>
                </a:lnTo>
                <a:lnTo>
                  <a:pt x="60" y="3683"/>
                </a:lnTo>
                <a:lnTo>
                  <a:pt x="63" y="3678"/>
                </a:lnTo>
                <a:lnTo>
                  <a:pt x="68" y="3675"/>
                </a:lnTo>
                <a:lnTo>
                  <a:pt x="72" y="3671"/>
                </a:lnTo>
                <a:lnTo>
                  <a:pt x="77" y="3668"/>
                </a:lnTo>
                <a:lnTo>
                  <a:pt x="81" y="3663"/>
                </a:lnTo>
                <a:lnTo>
                  <a:pt x="97" y="3652"/>
                </a:lnTo>
                <a:lnTo>
                  <a:pt x="115" y="3646"/>
                </a:lnTo>
                <a:lnTo>
                  <a:pt x="134" y="3646"/>
                </a:lnTo>
                <a:lnTo>
                  <a:pt x="152" y="3650"/>
                </a:lnTo>
                <a:lnTo>
                  <a:pt x="168" y="3660"/>
                </a:lnTo>
                <a:lnTo>
                  <a:pt x="181" y="3675"/>
                </a:lnTo>
                <a:lnTo>
                  <a:pt x="189" y="3688"/>
                </a:lnTo>
                <a:lnTo>
                  <a:pt x="195" y="3702"/>
                </a:lnTo>
                <a:lnTo>
                  <a:pt x="202" y="3715"/>
                </a:lnTo>
                <a:lnTo>
                  <a:pt x="211" y="3725"/>
                </a:lnTo>
                <a:lnTo>
                  <a:pt x="237" y="3742"/>
                </a:lnTo>
                <a:lnTo>
                  <a:pt x="264" y="3755"/>
                </a:lnTo>
                <a:lnTo>
                  <a:pt x="326" y="3783"/>
                </a:lnTo>
                <a:lnTo>
                  <a:pt x="389" y="3809"/>
                </a:lnTo>
                <a:lnTo>
                  <a:pt x="460" y="3834"/>
                </a:lnTo>
                <a:lnTo>
                  <a:pt x="483" y="3843"/>
                </a:lnTo>
                <a:lnTo>
                  <a:pt x="507" y="3846"/>
                </a:lnTo>
                <a:lnTo>
                  <a:pt x="513" y="3842"/>
                </a:lnTo>
                <a:lnTo>
                  <a:pt x="517" y="3833"/>
                </a:lnTo>
                <a:lnTo>
                  <a:pt x="520" y="3820"/>
                </a:lnTo>
                <a:lnTo>
                  <a:pt x="522" y="3802"/>
                </a:lnTo>
                <a:lnTo>
                  <a:pt x="522" y="3784"/>
                </a:lnTo>
                <a:lnTo>
                  <a:pt x="523" y="3765"/>
                </a:lnTo>
                <a:lnTo>
                  <a:pt x="525" y="3712"/>
                </a:lnTo>
                <a:lnTo>
                  <a:pt x="525" y="3657"/>
                </a:lnTo>
                <a:lnTo>
                  <a:pt x="523" y="3604"/>
                </a:lnTo>
                <a:lnTo>
                  <a:pt x="523" y="3573"/>
                </a:lnTo>
                <a:lnTo>
                  <a:pt x="520" y="3541"/>
                </a:lnTo>
                <a:lnTo>
                  <a:pt x="519" y="3537"/>
                </a:lnTo>
                <a:lnTo>
                  <a:pt x="507" y="3525"/>
                </a:lnTo>
                <a:lnTo>
                  <a:pt x="504" y="3520"/>
                </a:lnTo>
                <a:lnTo>
                  <a:pt x="503" y="3516"/>
                </a:lnTo>
                <a:lnTo>
                  <a:pt x="503" y="3509"/>
                </a:lnTo>
                <a:lnTo>
                  <a:pt x="501" y="3504"/>
                </a:lnTo>
                <a:lnTo>
                  <a:pt x="483" y="3486"/>
                </a:lnTo>
                <a:lnTo>
                  <a:pt x="473" y="3478"/>
                </a:lnTo>
                <a:lnTo>
                  <a:pt x="466" y="3467"/>
                </a:lnTo>
                <a:lnTo>
                  <a:pt x="461" y="3453"/>
                </a:lnTo>
                <a:lnTo>
                  <a:pt x="458" y="3436"/>
                </a:lnTo>
                <a:lnTo>
                  <a:pt x="458" y="3420"/>
                </a:lnTo>
                <a:lnTo>
                  <a:pt x="461" y="3404"/>
                </a:lnTo>
                <a:lnTo>
                  <a:pt x="467" y="3388"/>
                </a:lnTo>
                <a:lnTo>
                  <a:pt x="475" y="3371"/>
                </a:lnTo>
                <a:lnTo>
                  <a:pt x="485" y="3358"/>
                </a:lnTo>
                <a:lnTo>
                  <a:pt x="491" y="3354"/>
                </a:lnTo>
                <a:lnTo>
                  <a:pt x="498" y="3348"/>
                </a:lnTo>
                <a:lnTo>
                  <a:pt x="519" y="3333"/>
                </a:lnTo>
                <a:lnTo>
                  <a:pt x="540" y="3323"/>
                </a:lnTo>
                <a:lnTo>
                  <a:pt x="547" y="3321"/>
                </a:lnTo>
                <a:lnTo>
                  <a:pt x="550" y="3323"/>
                </a:lnTo>
                <a:lnTo>
                  <a:pt x="556" y="3332"/>
                </a:lnTo>
                <a:lnTo>
                  <a:pt x="565" y="3339"/>
                </a:lnTo>
                <a:lnTo>
                  <a:pt x="576" y="3343"/>
                </a:lnTo>
                <a:lnTo>
                  <a:pt x="585" y="3349"/>
                </a:lnTo>
                <a:lnTo>
                  <a:pt x="603" y="3366"/>
                </a:lnTo>
                <a:lnTo>
                  <a:pt x="616" y="3383"/>
                </a:lnTo>
                <a:lnTo>
                  <a:pt x="624" y="3402"/>
                </a:lnTo>
                <a:lnTo>
                  <a:pt x="626" y="3425"/>
                </a:lnTo>
                <a:lnTo>
                  <a:pt x="622" y="3448"/>
                </a:lnTo>
                <a:lnTo>
                  <a:pt x="615" y="3467"/>
                </a:lnTo>
                <a:lnTo>
                  <a:pt x="604" y="3485"/>
                </a:lnTo>
                <a:lnTo>
                  <a:pt x="588" y="3498"/>
                </a:lnTo>
                <a:lnTo>
                  <a:pt x="575" y="3506"/>
                </a:lnTo>
                <a:lnTo>
                  <a:pt x="565" y="3513"/>
                </a:lnTo>
                <a:lnTo>
                  <a:pt x="556" y="3525"/>
                </a:lnTo>
                <a:lnTo>
                  <a:pt x="548" y="3541"/>
                </a:lnTo>
                <a:lnTo>
                  <a:pt x="545" y="3560"/>
                </a:lnTo>
                <a:lnTo>
                  <a:pt x="545" y="3599"/>
                </a:lnTo>
                <a:lnTo>
                  <a:pt x="544" y="3634"/>
                </a:lnTo>
                <a:lnTo>
                  <a:pt x="544" y="3671"/>
                </a:lnTo>
                <a:lnTo>
                  <a:pt x="541" y="3739"/>
                </a:lnTo>
                <a:lnTo>
                  <a:pt x="541" y="3806"/>
                </a:lnTo>
                <a:lnTo>
                  <a:pt x="544" y="3834"/>
                </a:lnTo>
                <a:lnTo>
                  <a:pt x="550" y="3859"/>
                </a:lnTo>
                <a:lnTo>
                  <a:pt x="563" y="3882"/>
                </a:lnTo>
                <a:lnTo>
                  <a:pt x="582" y="3902"/>
                </a:lnTo>
                <a:lnTo>
                  <a:pt x="637" y="3957"/>
                </a:lnTo>
                <a:lnTo>
                  <a:pt x="654" y="3973"/>
                </a:lnTo>
                <a:lnTo>
                  <a:pt x="672" y="3991"/>
                </a:lnTo>
                <a:lnTo>
                  <a:pt x="690" y="4007"/>
                </a:lnTo>
                <a:lnTo>
                  <a:pt x="705" y="4020"/>
                </a:lnTo>
                <a:lnTo>
                  <a:pt x="703" y="3983"/>
                </a:lnTo>
                <a:lnTo>
                  <a:pt x="703" y="3890"/>
                </a:lnTo>
                <a:lnTo>
                  <a:pt x="705" y="3843"/>
                </a:lnTo>
                <a:lnTo>
                  <a:pt x="706" y="3799"/>
                </a:lnTo>
                <a:lnTo>
                  <a:pt x="706" y="3647"/>
                </a:lnTo>
                <a:lnTo>
                  <a:pt x="712" y="3397"/>
                </a:lnTo>
                <a:lnTo>
                  <a:pt x="716" y="3209"/>
                </a:lnTo>
                <a:lnTo>
                  <a:pt x="694" y="3186"/>
                </a:lnTo>
                <a:lnTo>
                  <a:pt x="675" y="3165"/>
                </a:lnTo>
                <a:lnTo>
                  <a:pt x="660" y="3144"/>
                </a:lnTo>
                <a:lnTo>
                  <a:pt x="644" y="3125"/>
                </a:lnTo>
                <a:lnTo>
                  <a:pt x="629" y="3106"/>
                </a:lnTo>
                <a:lnTo>
                  <a:pt x="610" y="3084"/>
                </a:lnTo>
                <a:lnTo>
                  <a:pt x="588" y="3060"/>
                </a:lnTo>
                <a:lnTo>
                  <a:pt x="562" y="3038"/>
                </a:lnTo>
                <a:lnTo>
                  <a:pt x="534" y="3021"/>
                </a:lnTo>
                <a:lnTo>
                  <a:pt x="506" y="3009"/>
                </a:lnTo>
                <a:lnTo>
                  <a:pt x="476" y="2998"/>
                </a:lnTo>
                <a:lnTo>
                  <a:pt x="476" y="2995"/>
                </a:lnTo>
                <a:lnTo>
                  <a:pt x="483" y="2990"/>
                </a:lnTo>
                <a:lnTo>
                  <a:pt x="495" y="2984"/>
                </a:lnTo>
                <a:lnTo>
                  <a:pt x="514" y="2975"/>
                </a:lnTo>
                <a:lnTo>
                  <a:pt x="537" y="2966"/>
                </a:lnTo>
                <a:lnTo>
                  <a:pt x="563" y="2957"/>
                </a:lnTo>
                <a:lnTo>
                  <a:pt x="593" y="2950"/>
                </a:lnTo>
                <a:lnTo>
                  <a:pt x="625" y="2944"/>
                </a:lnTo>
                <a:lnTo>
                  <a:pt x="660" y="2941"/>
                </a:lnTo>
                <a:lnTo>
                  <a:pt x="696" y="2939"/>
                </a:lnTo>
                <a:lnTo>
                  <a:pt x="733" y="2944"/>
                </a:lnTo>
                <a:lnTo>
                  <a:pt x="734" y="2931"/>
                </a:lnTo>
                <a:lnTo>
                  <a:pt x="736" y="2914"/>
                </a:lnTo>
                <a:lnTo>
                  <a:pt x="736" y="2858"/>
                </a:lnTo>
                <a:lnTo>
                  <a:pt x="744" y="2721"/>
                </a:lnTo>
                <a:lnTo>
                  <a:pt x="750" y="2600"/>
                </a:lnTo>
                <a:lnTo>
                  <a:pt x="755" y="2540"/>
                </a:lnTo>
                <a:lnTo>
                  <a:pt x="761" y="2479"/>
                </a:lnTo>
                <a:lnTo>
                  <a:pt x="753" y="2472"/>
                </a:lnTo>
                <a:lnTo>
                  <a:pt x="741" y="2462"/>
                </a:lnTo>
                <a:lnTo>
                  <a:pt x="725" y="2447"/>
                </a:lnTo>
                <a:lnTo>
                  <a:pt x="706" y="2431"/>
                </a:lnTo>
                <a:lnTo>
                  <a:pt x="685" y="2416"/>
                </a:lnTo>
                <a:lnTo>
                  <a:pt x="665" y="2398"/>
                </a:lnTo>
                <a:lnTo>
                  <a:pt x="643" y="2382"/>
                </a:lnTo>
                <a:lnTo>
                  <a:pt x="624" y="2366"/>
                </a:lnTo>
                <a:lnTo>
                  <a:pt x="606" y="2353"/>
                </a:lnTo>
                <a:lnTo>
                  <a:pt x="593" y="2341"/>
                </a:lnTo>
                <a:lnTo>
                  <a:pt x="582" y="2333"/>
                </a:lnTo>
                <a:lnTo>
                  <a:pt x="578" y="2331"/>
                </a:lnTo>
                <a:lnTo>
                  <a:pt x="554" y="2316"/>
                </a:lnTo>
                <a:lnTo>
                  <a:pt x="531" y="2307"/>
                </a:lnTo>
                <a:lnTo>
                  <a:pt x="504" y="2304"/>
                </a:lnTo>
                <a:lnTo>
                  <a:pt x="476" y="2305"/>
                </a:lnTo>
                <a:lnTo>
                  <a:pt x="408" y="2317"/>
                </a:lnTo>
                <a:lnTo>
                  <a:pt x="342" y="2332"/>
                </a:lnTo>
                <a:lnTo>
                  <a:pt x="307" y="2339"/>
                </a:lnTo>
                <a:lnTo>
                  <a:pt x="273" y="2347"/>
                </a:lnTo>
                <a:lnTo>
                  <a:pt x="255" y="2351"/>
                </a:lnTo>
                <a:lnTo>
                  <a:pt x="234" y="2354"/>
                </a:lnTo>
                <a:lnTo>
                  <a:pt x="217" y="2360"/>
                </a:lnTo>
                <a:lnTo>
                  <a:pt x="200" y="2369"/>
                </a:lnTo>
                <a:lnTo>
                  <a:pt x="193" y="2378"/>
                </a:lnTo>
                <a:lnTo>
                  <a:pt x="189" y="2387"/>
                </a:lnTo>
                <a:lnTo>
                  <a:pt x="186" y="2395"/>
                </a:lnTo>
                <a:lnTo>
                  <a:pt x="181" y="2406"/>
                </a:lnTo>
                <a:lnTo>
                  <a:pt x="171" y="2423"/>
                </a:lnTo>
                <a:lnTo>
                  <a:pt x="156" y="2437"/>
                </a:lnTo>
                <a:lnTo>
                  <a:pt x="139" y="2448"/>
                </a:lnTo>
                <a:lnTo>
                  <a:pt x="116" y="2457"/>
                </a:lnTo>
                <a:lnTo>
                  <a:pt x="94" y="2459"/>
                </a:lnTo>
                <a:lnTo>
                  <a:pt x="72" y="2454"/>
                </a:lnTo>
                <a:lnTo>
                  <a:pt x="53" y="2444"/>
                </a:lnTo>
                <a:lnTo>
                  <a:pt x="34" y="2429"/>
                </a:lnTo>
                <a:lnTo>
                  <a:pt x="28" y="2420"/>
                </a:lnTo>
                <a:lnTo>
                  <a:pt x="21" y="2412"/>
                </a:lnTo>
                <a:lnTo>
                  <a:pt x="13" y="2404"/>
                </a:lnTo>
                <a:lnTo>
                  <a:pt x="3" y="2400"/>
                </a:lnTo>
                <a:lnTo>
                  <a:pt x="0" y="2397"/>
                </a:lnTo>
                <a:lnTo>
                  <a:pt x="0" y="2390"/>
                </a:lnTo>
                <a:lnTo>
                  <a:pt x="3" y="2379"/>
                </a:lnTo>
                <a:lnTo>
                  <a:pt x="12" y="2356"/>
                </a:lnTo>
                <a:lnTo>
                  <a:pt x="25" y="2329"/>
                </a:lnTo>
                <a:lnTo>
                  <a:pt x="35" y="2317"/>
                </a:lnTo>
                <a:lnTo>
                  <a:pt x="50" y="2307"/>
                </a:lnTo>
                <a:lnTo>
                  <a:pt x="66" y="2298"/>
                </a:lnTo>
                <a:lnTo>
                  <a:pt x="85" y="2292"/>
                </a:lnTo>
                <a:lnTo>
                  <a:pt x="108" y="2289"/>
                </a:lnTo>
                <a:lnTo>
                  <a:pt x="130" y="2291"/>
                </a:lnTo>
                <a:lnTo>
                  <a:pt x="142" y="2297"/>
                </a:lnTo>
                <a:lnTo>
                  <a:pt x="152" y="2304"/>
                </a:lnTo>
                <a:lnTo>
                  <a:pt x="162" y="2313"/>
                </a:lnTo>
                <a:lnTo>
                  <a:pt x="172" y="2319"/>
                </a:lnTo>
                <a:lnTo>
                  <a:pt x="177" y="2320"/>
                </a:lnTo>
                <a:lnTo>
                  <a:pt x="189" y="2320"/>
                </a:lnTo>
                <a:lnTo>
                  <a:pt x="193" y="2322"/>
                </a:lnTo>
                <a:lnTo>
                  <a:pt x="196" y="2323"/>
                </a:lnTo>
                <a:lnTo>
                  <a:pt x="199" y="2326"/>
                </a:lnTo>
                <a:lnTo>
                  <a:pt x="202" y="2328"/>
                </a:lnTo>
                <a:lnTo>
                  <a:pt x="203" y="2331"/>
                </a:lnTo>
                <a:lnTo>
                  <a:pt x="206" y="2332"/>
                </a:lnTo>
                <a:lnTo>
                  <a:pt x="211" y="2332"/>
                </a:lnTo>
                <a:lnTo>
                  <a:pt x="242" y="2329"/>
                </a:lnTo>
                <a:lnTo>
                  <a:pt x="274" y="2325"/>
                </a:lnTo>
                <a:lnTo>
                  <a:pt x="327" y="2316"/>
                </a:lnTo>
                <a:lnTo>
                  <a:pt x="382" y="2307"/>
                </a:lnTo>
                <a:lnTo>
                  <a:pt x="432" y="2295"/>
                </a:lnTo>
                <a:lnTo>
                  <a:pt x="451" y="2291"/>
                </a:lnTo>
                <a:lnTo>
                  <a:pt x="469" y="2288"/>
                </a:lnTo>
                <a:lnTo>
                  <a:pt x="485" y="2283"/>
                </a:lnTo>
                <a:lnTo>
                  <a:pt x="498" y="2279"/>
                </a:lnTo>
                <a:lnTo>
                  <a:pt x="507" y="2273"/>
                </a:lnTo>
                <a:lnTo>
                  <a:pt x="509" y="2266"/>
                </a:lnTo>
                <a:lnTo>
                  <a:pt x="504" y="2251"/>
                </a:lnTo>
                <a:lnTo>
                  <a:pt x="489" y="2221"/>
                </a:lnTo>
                <a:lnTo>
                  <a:pt x="472" y="2189"/>
                </a:lnTo>
                <a:lnTo>
                  <a:pt x="453" y="2157"/>
                </a:lnTo>
                <a:lnTo>
                  <a:pt x="417" y="2102"/>
                </a:lnTo>
                <a:lnTo>
                  <a:pt x="380" y="2047"/>
                </a:lnTo>
                <a:lnTo>
                  <a:pt x="317" y="2030"/>
                </a:lnTo>
                <a:lnTo>
                  <a:pt x="254" y="2014"/>
                </a:lnTo>
                <a:lnTo>
                  <a:pt x="236" y="2009"/>
                </a:lnTo>
                <a:lnTo>
                  <a:pt x="215" y="2003"/>
                </a:lnTo>
                <a:lnTo>
                  <a:pt x="193" y="1999"/>
                </a:lnTo>
                <a:lnTo>
                  <a:pt x="171" y="1996"/>
                </a:lnTo>
                <a:lnTo>
                  <a:pt x="150" y="1999"/>
                </a:lnTo>
                <a:lnTo>
                  <a:pt x="131" y="2006"/>
                </a:lnTo>
                <a:lnTo>
                  <a:pt x="109" y="2016"/>
                </a:lnTo>
                <a:lnTo>
                  <a:pt x="85" y="2021"/>
                </a:lnTo>
                <a:lnTo>
                  <a:pt x="62" y="2019"/>
                </a:lnTo>
                <a:lnTo>
                  <a:pt x="40" y="2014"/>
                </a:lnTo>
                <a:lnTo>
                  <a:pt x="22" y="2002"/>
                </a:lnTo>
                <a:lnTo>
                  <a:pt x="12" y="1987"/>
                </a:lnTo>
                <a:lnTo>
                  <a:pt x="7" y="1966"/>
                </a:lnTo>
                <a:lnTo>
                  <a:pt x="6" y="1946"/>
                </a:lnTo>
                <a:lnTo>
                  <a:pt x="12" y="1924"/>
                </a:lnTo>
                <a:lnTo>
                  <a:pt x="21" y="1904"/>
                </a:lnTo>
                <a:lnTo>
                  <a:pt x="35" y="1888"/>
                </a:lnTo>
                <a:lnTo>
                  <a:pt x="56" y="1878"/>
                </a:lnTo>
                <a:lnTo>
                  <a:pt x="80" y="1873"/>
                </a:lnTo>
                <a:lnTo>
                  <a:pt x="105" y="1876"/>
                </a:lnTo>
                <a:lnTo>
                  <a:pt x="127" y="1884"/>
                </a:lnTo>
                <a:lnTo>
                  <a:pt x="144" y="1896"/>
                </a:lnTo>
                <a:lnTo>
                  <a:pt x="155" y="1907"/>
                </a:lnTo>
                <a:lnTo>
                  <a:pt x="172" y="1947"/>
                </a:lnTo>
                <a:lnTo>
                  <a:pt x="183" y="1960"/>
                </a:lnTo>
                <a:lnTo>
                  <a:pt x="196" y="1969"/>
                </a:lnTo>
                <a:lnTo>
                  <a:pt x="211" y="1975"/>
                </a:lnTo>
                <a:lnTo>
                  <a:pt x="227" y="1981"/>
                </a:lnTo>
                <a:lnTo>
                  <a:pt x="295" y="2003"/>
                </a:lnTo>
                <a:lnTo>
                  <a:pt x="363" y="2024"/>
                </a:lnTo>
                <a:lnTo>
                  <a:pt x="351" y="2009"/>
                </a:lnTo>
                <a:lnTo>
                  <a:pt x="338" y="1996"/>
                </a:lnTo>
                <a:lnTo>
                  <a:pt x="326" y="1988"/>
                </a:lnTo>
                <a:lnTo>
                  <a:pt x="313" y="1983"/>
                </a:lnTo>
                <a:lnTo>
                  <a:pt x="298" y="1980"/>
                </a:lnTo>
                <a:lnTo>
                  <a:pt x="284" y="1974"/>
                </a:lnTo>
                <a:lnTo>
                  <a:pt x="267" y="1963"/>
                </a:lnTo>
                <a:lnTo>
                  <a:pt x="254" y="1950"/>
                </a:lnTo>
                <a:lnTo>
                  <a:pt x="246" y="1934"/>
                </a:lnTo>
                <a:lnTo>
                  <a:pt x="243" y="1916"/>
                </a:lnTo>
                <a:lnTo>
                  <a:pt x="245" y="1897"/>
                </a:lnTo>
                <a:lnTo>
                  <a:pt x="254" y="1878"/>
                </a:lnTo>
                <a:lnTo>
                  <a:pt x="258" y="1872"/>
                </a:lnTo>
                <a:lnTo>
                  <a:pt x="267" y="1857"/>
                </a:lnTo>
                <a:lnTo>
                  <a:pt x="270" y="1854"/>
                </a:lnTo>
                <a:lnTo>
                  <a:pt x="277" y="1850"/>
                </a:lnTo>
                <a:lnTo>
                  <a:pt x="284" y="1847"/>
                </a:lnTo>
                <a:lnTo>
                  <a:pt x="290" y="1845"/>
                </a:lnTo>
                <a:lnTo>
                  <a:pt x="305" y="1844"/>
                </a:lnTo>
                <a:lnTo>
                  <a:pt x="321" y="1843"/>
                </a:lnTo>
                <a:lnTo>
                  <a:pt x="342" y="1848"/>
                </a:lnTo>
                <a:lnTo>
                  <a:pt x="357" y="1859"/>
                </a:lnTo>
                <a:lnTo>
                  <a:pt x="370" y="1872"/>
                </a:lnTo>
                <a:lnTo>
                  <a:pt x="377" y="1890"/>
                </a:lnTo>
                <a:lnTo>
                  <a:pt x="382" y="1909"/>
                </a:lnTo>
                <a:lnTo>
                  <a:pt x="383" y="1929"/>
                </a:lnTo>
                <a:lnTo>
                  <a:pt x="380" y="1947"/>
                </a:lnTo>
                <a:lnTo>
                  <a:pt x="376" y="1966"/>
                </a:lnTo>
                <a:lnTo>
                  <a:pt x="374" y="1984"/>
                </a:lnTo>
                <a:lnTo>
                  <a:pt x="382" y="2002"/>
                </a:lnTo>
                <a:lnTo>
                  <a:pt x="391" y="2018"/>
                </a:lnTo>
                <a:lnTo>
                  <a:pt x="401" y="2036"/>
                </a:lnTo>
                <a:lnTo>
                  <a:pt x="461" y="2050"/>
                </a:lnTo>
                <a:lnTo>
                  <a:pt x="519" y="2068"/>
                </a:lnTo>
                <a:lnTo>
                  <a:pt x="523" y="2070"/>
                </a:lnTo>
                <a:lnTo>
                  <a:pt x="532" y="2071"/>
                </a:lnTo>
                <a:lnTo>
                  <a:pt x="542" y="2073"/>
                </a:lnTo>
                <a:lnTo>
                  <a:pt x="551" y="2073"/>
                </a:lnTo>
                <a:lnTo>
                  <a:pt x="559" y="2071"/>
                </a:lnTo>
                <a:lnTo>
                  <a:pt x="559" y="2068"/>
                </a:lnTo>
                <a:lnTo>
                  <a:pt x="520" y="2012"/>
                </a:lnTo>
                <a:lnTo>
                  <a:pt x="481" y="1950"/>
                </a:lnTo>
                <a:lnTo>
                  <a:pt x="436" y="1888"/>
                </a:lnTo>
                <a:lnTo>
                  <a:pt x="430" y="1878"/>
                </a:lnTo>
                <a:lnTo>
                  <a:pt x="422" y="1865"/>
                </a:lnTo>
                <a:lnTo>
                  <a:pt x="411" y="1848"/>
                </a:lnTo>
                <a:lnTo>
                  <a:pt x="401" y="1834"/>
                </a:lnTo>
                <a:lnTo>
                  <a:pt x="389" y="1819"/>
                </a:lnTo>
                <a:lnTo>
                  <a:pt x="380" y="1809"/>
                </a:lnTo>
                <a:lnTo>
                  <a:pt x="373" y="1803"/>
                </a:lnTo>
                <a:lnTo>
                  <a:pt x="355" y="1800"/>
                </a:lnTo>
                <a:lnTo>
                  <a:pt x="338" y="1798"/>
                </a:lnTo>
                <a:lnTo>
                  <a:pt x="320" y="1800"/>
                </a:lnTo>
                <a:lnTo>
                  <a:pt x="302" y="1797"/>
                </a:lnTo>
                <a:lnTo>
                  <a:pt x="284" y="1791"/>
                </a:lnTo>
                <a:lnTo>
                  <a:pt x="268" y="1779"/>
                </a:lnTo>
                <a:lnTo>
                  <a:pt x="255" y="1764"/>
                </a:lnTo>
                <a:lnTo>
                  <a:pt x="248" y="1747"/>
                </a:lnTo>
                <a:lnTo>
                  <a:pt x="243" y="1729"/>
                </a:lnTo>
                <a:lnTo>
                  <a:pt x="243" y="1708"/>
                </a:lnTo>
                <a:lnTo>
                  <a:pt x="249" y="1688"/>
                </a:lnTo>
                <a:lnTo>
                  <a:pt x="259" y="1671"/>
                </a:lnTo>
                <a:lnTo>
                  <a:pt x="276" y="1657"/>
                </a:lnTo>
                <a:lnTo>
                  <a:pt x="293" y="1645"/>
                </a:lnTo>
                <a:lnTo>
                  <a:pt x="313" y="1636"/>
                </a:lnTo>
                <a:lnTo>
                  <a:pt x="333" y="1632"/>
                </a:lnTo>
                <a:lnTo>
                  <a:pt x="352" y="1629"/>
                </a:lnTo>
                <a:lnTo>
                  <a:pt x="370" y="1630"/>
                </a:lnTo>
                <a:lnTo>
                  <a:pt x="383" y="1635"/>
                </a:lnTo>
                <a:lnTo>
                  <a:pt x="404" y="1649"/>
                </a:lnTo>
                <a:lnTo>
                  <a:pt x="419" y="1669"/>
                </a:lnTo>
                <a:lnTo>
                  <a:pt x="426" y="1692"/>
                </a:lnTo>
                <a:lnTo>
                  <a:pt x="427" y="1716"/>
                </a:lnTo>
                <a:lnTo>
                  <a:pt x="425" y="1728"/>
                </a:lnTo>
                <a:lnTo>
                  <a:pt x="419" y="1741"/>
                </a:lnTo>
                <a:lnTo>
                  <a:pt x="411" y="1756"/>
                </a:lnTo>
                <a:lnTo>
                  <a:pt x="407" y="1769"/>
                </a:lnTo>
                <a:lnTo>
                  <a:pt x="404" y="1782"/>
                </a:lnTo>
                <a:lnTo>
                  <a:pt x="405" y="1794"/>
                </a:lnTo>
                <a:lnTo>
                  <a:pt x="408" y="1800"/>
                </a:lnTo>
                <a:lnTo>
                  <a:pt x="414" y="1810"/>
                </a:lnTo>
                <a:lnTo>
                  <a:pt x="422" y="1822"/>
                </a:lnTo>
                <a:lnTo>
                  <a:pt x="430" y="1837"/>
                </a:lnTo>
                <a:lnTo>
                  <a:pt x="439" y="1850"/>
                </a:lnTo>
                <a:lnTo>
                  <a:pt x="448" y="1860"/>
                </a:lnTo>
                <a:lnTo>
                  <a:pt x="454" y="1869"/>
                </a:lnTo>
                <a:lnTo>
                  <a:pt x="458" y="1871"/>
                </a:lnTo>
                <a:lnTo>
                  <a:pt x="463" y="1866"/>
                </a:lnTo>
                <a:lnTo>
                  <a:pt x="467" y="1857"/>
                </a:lnTo>
                <a:lnTo>
                  <a:pt x="473" y="1848"/>
                </a:lnTo>
                <a:lnTo>
                  <a:pt x="478" y="1843"/>
                </a:lnTo>
                <a:lnTo>
                  <a:pt x="485" y="1837"/>
                </a:lnTo>
                <a:lnTo>
                  <a:pt x="494" y="1829"/>
                </a:lnTo>
                <a:lnTo>
                  <a:pt x="506" y="1820"/>
                </a:lnTo>
                <a:lnTo>
                  <a:pt x="514" y="1814"/>
                </a:lnTo>
                <a:lnTo>
                  <a:pt x="522" y="1812"/>
                </a:lnTo>
                <a:lnTo>
                  <a:pt x="540" y="1810"/>
                </a:lnTo>
                <a:lnTo>
                  <a:pt x="557" y="1807"/>
                </a:lnTo>
                <a:lnTo>
                  <a:pt x="575" y="1806"/>
                </a:lnTo>
                <a:lnTo>
                  <a:pt x="593" y="1807"/>
                </a:lnTo>
                <a:lnTo>
                  <a:pt x="597" y="1809"/>
                </a:lnTo>
                <a:lnTo>
                  <a:pt x="612" y="1814"/>
                </a:lnTo>
                <a:lnTo>
                  <a:pt x="616" y="1814"/>
                </a:lnTo>
                <a:lnTo>
                  <a:pt x="621" y="1807"/>
                </a:lnTo>
                <a:lnTo>
                  <a:pt x="622" y="1794"/>
                </a:lnTo>
                <a:lnTo>
                  <a:pt x="624" y="1779"/>
                </a:lnTo>
                <a:lnTo>
                  <a:pt x="624" y="1756"/>
                </a:lnTo>
                <a:lnTo>
                  <a:pt x="625" y="1735"/>
                </a:lnTo>
                <a:lnTo>
                  <a:pt x="625" y="1714"/>
                </a:lnTo>
                <a:lnTo>
                  <a:pt x="622" y="1694"/>
                </a:lnTo>
                <a:lnTo>
                  <a:pt x="616" y="1680"/>
                </a:lnTo>
                <a:lnTo>
                  <a:pt x="607" y="1671"/>
                </a:lnTo>
                <a:lnTo>
                  <a:pt x="587" y="1654"/>
                </a:lnTo>
                <a:lnTo>
                  <a:pt x="573" y="1638"/>
                </a:lnTo>
                <a:lnTo>
                  <a:pt x="565" y="1618"/>
                </a:lnTo>
                <a:lnTo>
                  <a:pt x="563" y="1596"/>
                </a:lnTo>
                <a:lnTo>
                  <a:pt x="566" y="1580"/>
                </a:lnTo>
                <a:lnTo>
                  <a:pt x="575" y="1562"/>
                </a:lnTo>
                <a:lnTo>
                  <a:pt x="588" y="1546"/>
                </a:lnTo>
                <a:lnTo>
                  <a:pt x="604" y="1530"/>
                </a:lnTo>
                <a:lnTo>
                  <a:pt x="624" y="1518"/>
                </a:lnTo>
                <a:lnTo>
                  <a:pt x="644" y="1512"/>
                </a:lnTo>
                <a:lnTo>
                  <a:pt x="668" y="1512"/>
                </a:lnTo>
                <a:lnTo>
                  <a:pt x="691" y="1521"/>
                </a:lnTo>
                <a:lnTo>
                  <a:pt x="708" y="1533"/>
                </a:lnTo>
                <a:lnTo>
                  <a:pt x="721" y="1545"/>
                </a:lnTo>
                <a:lnTo>
                  <a:pt x="731" y="1559"/>
                </a:lnTo>
                <a:lnTo>
                  <a:pt x="737" y="1576"/>
                </a:lnTo>
                <a:lnTo>
                  <a:pt x="737" y="1595"/>
                </a:lnTo>
                <a:lnTo>
                  <a:pt x="731" y="1615"/>
                </a:lnTo>
                <a:lnTo>
                  <a:pt x="722" y="1632"/>
                </a:lnTo>
                <a:lnTo>
                  <a:pt x="709" y="1646"/>
                </a:lnTo>
                <a:lnTo>
                  <a:pt x="696" y="1660"/>
                </a:lnTo>
                <a:lnTo>
                  <a:pt x="681" y="1671"/>
                </a:lnTo>
                <a:lnTo>
                  <a:pt x="669" y="1686"/>
                </a:lnTo>
                <a:lnTo>
                  <a:pt x="660" y="1704"/>
                </a:lnTo>
                <a:lnTo>
                  <a:pt x="650" y="1747"/>
                </a:lnTo>
                <a:lnTo>
                  <a:pt x="644" y="1791"/>
                </a:lnTo>
                <a:lnTo>
                  <a:pt x="640" y="1834"/>
                </a:lnTo>
                <a:lnTo>
                  <a:pt x="640" y="1851"/>
                </a:lnTo>
                <a:lnTo>
                  <a:pt x="644" y="1868"/>
                </a:lnTo>
                <a:lnTo>
                  <a:pt x="647" y="1885"/>
                </a:lnTo>
                <a:lnTo>
                  <a:pt x="644" y="1900"/>
                </a:lnTo>
                <a:lnTo>
                  <a:pt x="635" y="1929"/>
                </a:lnTo>
                <a:lnTo>
                  <a:pt x="632" y="1944"/>
                </a:lnTo>
                <a:lnTo>
                  <a:pt x="635" y="1958"/>
                </a:lnTo>
                <a:lnTo>
                  <a:pt x="643" y="1971"/>
                </a:lnTo>
                <a:lnTo>
                  <a:pt x="652" y="1981"/>
                </a:lnTo>
                <a:lnTo>
                  <a:pt x="660" y="1993"/>
                </a:lnTo>
                <a:lnTo>
                  <a:pt x="680" y="2019"/>
                </a:lnTo>
                <a:lnTo>
                  <a:pt x="699" y="2047"/>
                </a:lnTo>
                <a:lnTo>
                  <a:pt x="746" y="2106"/>
                </a:lnTo>
                <a:lnTo>
                  <a:pt x="796" y="2164"/>
                </a:lnTo>
                <a:lnTo>
                  <a:pt x="800" y="2171"/>
                </a:lnTo>
                <a:lnTo>
                  <a:pt x="809" y="2180"/>
                </a:lnTo>
                <a:lnTo>
                  <a:pt x="818" y="2190"/>
                </a:lnTo>
                <a:lnTo>
                  <a:pt x="827" y="2199"/>
                </a:lnTo>
                <a:lnTo>
                  <a:pt x="836" y="2202"/>
                </a:lnTo>
                <a:lnTo>
                  <a:pt x="843" y="2198"/>
                </a:lnTo>
                <a:lnTo>
                  <a:pt x="852" y="2190"/>
                </a:lnTo>
                <a:lnTo>
                  <a:pt x="859" y="2180"/>
                </a:lnTo>
                <a:lnTo>
                  <a:pt x="867" y="2171"/>
                </a:lnTo>
                <a:lnTo>
                  <a:pt x="871" y="2165"/>
                </a:lnTo>
                <a:lnTo>
                  <a:pt x="889" y="2140"/>
                </a:lnTo>
                <a:lnTo>
                  <a:pt x="899" y="2117"/>
                </a:lnTo>
                <a:lnTo>
                  <a:pt x="904" y="2090"/>
                </a:lnTo>
                <a:lnTo>
                  <a:pt x="902" y="2061"/>
                </a:lnTo>
                <a:lnTo>
                  <a:pt x="895" y="2016"/>
                </a:lnTo>
                <a:lnTo>
                  <a:pt x="886" y="1972"/>
                </a:lnTo>
                <a:lnTo>
                  <a:pt x="876" y="1928"/>
                </a:lnTo>
                <a:lnTo>
                  <a:pt x="861" y="1857"/>
                </a:lnTo>
                <a:lnTo>
                  <a:pt x="858" y="1843"/>
                </a:lnTo>
                <a:lnTo>
                  <a:pt x="856" y="1828"/>
                </a:lnTo>
                <a:lnTo>
                  <a:pt x="853" y="1812"/>
                </a:lnTo>
                <a:lnTo>
                  <a:pt x="848" y="1798"/>
                </a:lnTo>
                <a:lnTo>
                  <a:pt x="839" y="1786"/>
                </a:lnTo>
                <a:lnTo>
                  <a:pt x="830" y="1779"/>
                </a:lnTo>
                <a:lnTo>
                  <a:pt x="821" y="1775"/>
                </a:lnTo>
                <a:lnTo>
                  <a:pt x="811" y="1772"/>
                </a:lnTo>
                <a:lnTo>
                  <a:pt x="799" y="1767"/>
                </a:lnTo>
                <a:lnTo>
                  <a:pt x="778" y="1757"/>
                </a:lnTo>
                <a:lnTo>
                  <a:pt x="764" y="1742"/>
                </a:lnTo>
                <a:lnTo>
                  <a:pt x="752" y="1725"/>
                </a:lnTo>
                <a:lnTo>
                  <a:pt x="743" y="1702"/>
                </a:lnTo>
                <a:lnTo>
                  <a:pt x="743" y="1680"/>
                </a:lnTo>
                <a:lnTo>
                  <a:pt x="747" y="1660"/>
                </a:lnTo>
                <a:lnTo>
                  <a:pt x="759" y="1639"/>
                </a:lnTo>
                <a:lnTo>
                  <a:pt x="777" y="1620"/>
                </a:lnTo>
                <a:lnTo>
                  <a:pt x="784" y="1614"/>
                </a:lnTo>
                <a:lnTo>
                  <a:pt x="796" y="1607"/>
                </a:lnTo>
                <a:lnTo>
                  <a:pt x="812" y="1599"/>
                </a:lnTo>
                <a:lnTo>
                  <a:pt x="830" y="1595"/>
                </a:lnTo>
                <a:lnTo>
                  <a:pt x="851" y="1593"/>
                </a:lnTo>
                <a:lnTo>
                  <a:pt x="870" y="1596"/>
                </a:lnTo>
                <a:lnTo>
                  <a:pt x="890" y="1607"/>
                </a:lnTo>
                <a:lnTo>
                  <a:pt x="910" y="1626"/>
                </a:lnTo>
                <a:lnTo>
                  <a:pt x="924" y="1648"/>
                </a:lnTo>
                <a:lnTo>
                  <a:pt x="930" y="1667"/>
                </a:lnTo>
                <a:lnTo>
                  <a:pt x="933" y="1689"/>
                </a:lnTo>
                <a:lnTo>
                  <a:pt x="930" y="1711"/>
                </a:lnTo>
                <a:lnTo>
                  <a:pt x="923" y="1723"/>
                </a:lnTo>
                <a:lnTo>
                  <a:pt x="914" y="1733"/>
                </a:lnTo>
                <a:lnTo>
                  <a:pt x="904" y="1744"/>
                </a:lnTo>
                <a:lnTo>
                  <a:pt x="896" y="1756"/>
                </a:lnTo>
                <a:lnTo>
                  <a:pt x="895" y="1760"/>
                </a:lnTo>
                <a:lnTo>
                  <a:pt x="895" y="1772"/>
                </a:lnTo>
                <a:lnTo>
                  <a:pt x="893" y="1776"/>
                </a:lnTo>
                <a:lnTo>
                  <a:pt x="890" y="1779"/>
                </a:lnTo>
                <a:lnTo>
                  <a:pt x="889" y="1782"/>
                </a:lnTo>
                <a:lnTo>
                  <a:pt x="883" y="1788"/>
                </a:lnTo>
                <a:lnTo>
                  <a:pt x="881" y="1791"/>
                </a:lnTo>
                <a:lnTo>
                  <a:pt x="881" y="1816"/>
                </a:lnTo>
                <a:lnTo>
                  <a:pt x="884" y="1838"/>
                </a:lnTo>
                <a:lnTo>
                  <a:pt x="887" y="1859"/>
                </a:lnTo>
                <a:lnTo>
                  <a:pt x="895" y="1912"/>
                </a:lnTo>
                <a:lnTo>
                  <a:pt x="904" y="1966"/>
                </a:lnTo>
                <a:lnTo>
                  <a:pt x="915" y="2016"/>
                </a:lnTo>
                <a:lnTo>
                  <a:pt x="918" y="2036"/>
                </a:lnTo>
                <a:lnTo>
                  <a:pt x="923" y="2053"/>
                </a:lnTo>
                <a:lnTo>
                  <a:pt x="926" y="2070"/>
                </a:lnTo>
                <a:lnTo>
                  <a:pt x="932" y="2083"/>
                </a:lnTo>
                <a:lnTo>
                  <a:pt x="938" y="2092"/>
                </a:lnTo>
                <a:lnTo>
                  <a:pt x="945" y="2093"/>
                </a:lnTo>
                <a:lnTo>
                  <a:pt x="963" y="2089"/>
                </a:lnTo>
                <a:lnTo>
                  <a:pt x="980" y="2080"/>
                </a:lnTo>
                <a:lnTo>
                  <a:pt x="996" y="2073"/>
                </a:lnTo>
                <a:lnTo>
                  <a:pt x="1033" y="2053"/>
                </a:lnTo>
                <a:lnTo>
                  <a:pt x="1070" y="2033"/>
                </a:lnTo>
                <a:lnTo>
                  <a:pt x="1125" y="2000"/>
                </a:lnTo>
                <a:lnTo>
                  <a:pt x="1176" y="1968"/>
                </a:lnTo>
                <a:lnTo>
                  <a:pt x="1191" y="1866"/>
                </a:lnTo>
                <a:lnTo>
                  <a:pt x="1232" y="1624"/>
                </a:lnTo>
                <a:lnTo>
                  <a:pt x="1277" y="1382"/>
                </a:lnTo>
                <a:lnTo>
                  <a:pt x="1281" y="1359"/>
                </a:lnTo>
                <a:lnTo>
                  <a:pt x="1287" y="1329"/>
                </a:lnTo>
                <a:lnTo>
                  <a:pt x="1293" y="1297"/>
                </a:lnTo>
                <a:lnTo>
                  <a:pt x="1299" y="1263"/>
                </a:lnTo>
                <a:lnTo>
                  <a:pt x="1303" y="1229"/>
                </a:lnTo>
                <a:lnTo>
                  <a:pt x="1306" y="1195"/>
                </a:lnTo>
                <a:lnTo>
                  <a:pt x="1306" y="1164"/>
                </a:lnTo>
                <a:lnTo>
                  <a:pt x="1305" y="1138"/>
                </a:lnTo>
                <a:lnTo>
                  <a:pt x="1299" y="1117"/>
                </a:lnTo>
                <a:lnTo>
                  <a:pt x="1290" y="1096"/>
                </a:lnTo>
                <a:lnTo>
                  <a:pt x="1279" y="1077"/>
                </a:lnTo>
                <a:lnTo>
                  <a:pt x="1268" y="1060"/>
                </a:lnTo>
                <a:lnTo>
                  <a:pt x="1254" y="1045"/>
                </a:lnTo>
                <a:lnTo>
                  <a:pt x="1237" y="1033"/>
                </a:lnTo>
                <a:lnTo>
                  <a:pt x="1216" y="1024"/>
                </a:lnTo>
                <a:lnTo>
                  <a:pt x="1185" y="1015"/>
                </a:lnTo>
                <a:lnTo>
                  <a:pt x="1154" y="1004"/>
                </a:lnTo>
                <a:lnTo>
                  <a:pt x="1145" y="1001"/>
                </a:lnTo>
                <a:lnTo>
                  <a:pt x="1129" y="998"/>
                </a:lnTo>
                <a:lnTo>
                  <a:pt x="1106" y="992"/>
                </a:lnTo>
                <a:lnTo>
                  <a:pt x="1078" y="986"/>
                </a:lnTo>
                <a:lnTo>
                  <a:pt x="1045" y="980"/>
                </a:lnTo>
                <a:lnTo>
                  <a:pt x="1008" y="973"/>
                </a:lnTo>
                <a:lnTo>
                  <a:pt x="970" y="965"/>
                </a:lnTo>
                <a:lnTo>
                  <a:pt x="930" y="958"/>
                </a:lnTo>
                <a:lnTo>
                  <a:pt x="853" y="943"/>
                </a:lnTo>
                <a:lnTo>
                  <a:pt x="817" y="936"/>
                </a:lnTo>
                <a:lnTo>
                  <a:pt x="784" y="930"/>
                </a:lnTo>
                <a:lnTo>
                  <a:pt x="756" y="924"/>
                </a:lnTo>
                <a:lnTo>
                  <a:pt x="733" y="920"/>
                </a:lnTo>
                <a:lnTo>
                  <a:pt x="716" y="917"/>
                </a:lnTo>
                <a:lnTo>
                  <a:pt x="708" y="915"/>
                </a:lnTo>
                <a:lnTo>
                  <a:pt x="678" y="908"/>
                </a:lnTo>
                <a:lnTo>
                  <a:pt x="650" y="896"/>
                </a:lnTo>
                <a:lnTo>
                  <a:pt x="621" y="886"/>
                </a:lnTo>
                <a:lnTo>
                  <a:pt x="584" y="869"/>
                </a:lnTo>
                <a:lnTo>
                  <a:pt x="547" y="846"/>
                </a:lnTo>
                <a:lnTo>
                  <a:pt x="513" y="819"/>
                </a:lnTo>
                <a:lnTo>
                  <a:pt x="483" y="791"/>
                </a:lnTo>
                <a:lnTo>
                  <a:pt x="453" y="760"/>
                </a:lnTo>
                <a:lnTo>
                  <a:pt x="420" y="731"/>
                </a:lnTo>
                <a:lnTo>
                  <a:pt x="386" y="703"/>
                </a:lnTo>
                <a:lnTo>
                  <a:pt x="349" y="679"/>
                </a:lnTo>
                <a:lnTo>
                  <a:pt x="311" y="656"/>
                </a:lnTo>
                <a:lnTo>
                  <a:pt x="274" y="629"/>
                </a:lnTo>
                <a:lnTo>
                  <a:pt x="276" y="626"/>
                </a:lnTo>
                <a:lnTo>
                  <a:pt x="283" y="620"/>
                </a:lnTo>
                <a:lnTo>
                  <a:pt x="296" y="613"/>
                </a:lnTo>
                <a:lnTo>
                  <a:pt x="313" y="604"/>
                </a:lnTo>
                <a:lnTo>
                  <a:pt x="332" y="595"/>
                </a:lnTo>
                <a:lnTo>
                  <a:pt x="376" y="580"/>
                </a:lnTo>
                <a:lnTo>
                  <a:pt x="399" y="576"/>
                </a:lnTo>
                <a:lnTo>
                  <a:pt x="422" y="575"/>
                </a:lnTo>
                <a:lnTo>
                  <a:pt x="450" y="576"/>
                </a:lnTo>
                <a:lnTo>
                  <a:pt x="482" y="579"/>
                </a:lnTo>
                <a:lnTo>
                  <a:pt x="516" y="583"/>
                </a:lnTo>
                <a:lnTo>
                  <a:pt x="551" y="588"/>
                </a:lnTo>
                <a:lnTo>
                  <a:pt x="587" y="594"/>
                </a:lnTo>
                <a:lnTo>
                  <a:pt x="618" y="600"/>
                </a:lnTo>
                <a:lnTo>
                  <a:pt x="646" y="605"/>
                </a:lnTo>
                <a:lnTo>
                  <a:pt x="668" y="611"/>
                </a:lnTo>
                <a:lnTo>
                  <a:pt x="699" y="623"/>
                </a:lnTo>
                <a:lnTo>
                  <a:pt x="734" y="639"/>
                </a:lnTo>
                <a:lnTo>
                  <a:pt x="772" y="659"/>
                </a:lnTo>
                <a:lnTo>
                  <a:pt x="812" y="682"/>
                </a:lnTo>
                <a:lnTo>
                  <a:pt x="853" y="709"/>
                </a:lnTo>
                <a:lnTo>
                  <a:pt x="898" y="738"/>
                </a:lnTo>
                <a:lnTo>
                  <a:pt x="986" y="800"/>
                </a:lnTo>
                <a:lnTo>
                  <a:pt x="1072" y="865"/>
                </a:lnTo>
                <a:lnTo>
                  <a:pt x="1113" y="897"/>
                </a:lnTo>
                <a:lnTo>
                  <a:pt x="1153" y="928"/>
                </a:lnTo>
                <a:lnTo>
                  <a:pt x="1190" y="958"/>
                </a:lnTo>
                <a:lnTo>
                  <a:pt x="1222" y="984"/>
                </a:lnTo>
                <a:lnTo>
                  <a:pt x="1253" y="1009"/>
                </a:lnTo>
                <a:lnTo>
                  <a:pt x="1278" y="1030"/>
                </a:lnTo>
                <a:lnTo>
                  <a:pt x="1299" y="1048"/>
                </a:lnTo>
                <a:lnTo>
                  <a:pt x="1313" y="1061"/>
                </a:lnTo>
                <a:lnTo>
                  <a:pt x="1300" y="1029"/>
                </a:lnTo>
                <a:lnTo>
                  <a:pt x="1284" y="1001"/>
                </a:lnTo>
                <a:lnTo>
                  <a:pt x="1268" y="971"/>
                </a:lnTo>
                <a:lnTo>
                  <a:pt x="1247" y="943"/>
                </a:lnTo>
                <a:lnTo>
                  <a:pt x="1221" y="918"/>
                </a:lnTo>
                <a:lnTo>
                  <a:pt x="1188" y="894"/>
                </a:lnTo>
                <a:lnTo>
                  <a:pt x="1153" y="871"/>
                </a:lnTo>
                <a:lnTo>
                  <a:pt x="1116" y="847"/>
                </a:lnTo>
                <a:lnTo>
                  <a:pt x="1082" y="825"/>
                </a:lnTo>
                <a:lnTo>
                  <a:pt x="1050" y="803"/>
                </a:lnTo>
                <a:lnTo>
                  <a:pt x="1024" y="781"/>
                </a:lnTo>
                <a:lnTo>
                  <a:pt x="986" y="741"/>
                </a:lnTo>
                <a:lnTo>
                  <a:pt x="952" y="706"/>
                </a:lnTo>
                <a:lnTo>
                  <a:pt x="924" y="673"/>
                </a:lnTo>
                <a:lnTo>
                  <a:pt x="901" y="645"/>
                </a:lnTo>
                <a:lnTo>
                  <a:pt x="880" y="619"/>
                </a:lnTo>
                <a:lnTo>
                  <a:pt x="862" y="594"/>
                </a:lnTo>
                <a:lnTo>
                  <a:pt x="848" y="570"/>
                </a:lnTo>
                <a:lnTo>
                  <a:pt x="833" y="548"/>
                </a:lnTo>
                <a:lnTo>
                  <a:pt x="806" y="504"/>
                </a:lnTo>
                <a:lnTo>
                  <a:pt x="777" y="457"/>
                </a:lnTo>
                <a:lnTo>
                  <a:pt x="759" y="432"/>
                </a:lnTo>
                <a:lnTo>
                  <a:pt x="739" y="404"/>
                </a:lnTo>
                <a:lnTo>
                  <a:pt x="712" y="374"/>
                </a:lnTo>
                <a:lnTo>
                  <a:pt x="684" y="349"/>
                </a:lnTo>
                <a:lnTo>
                  <a:pt x="656" y="330"/>
                </a:lnTo>
                <a:lnTo>
                  <a:pt x="628" y="314"/>
                </a:lnTo>
                <a:lnTo>
                  <a:pt x="600" y="299"/>
                </a:lnTo>
                <a:lnTo>
                  <a:pt x="598" y="296"/>
                </a:lnTo>
                <a:lnTo>
                  <a:pt x="603" y="290"/>
                </a:lnTo>
                <a:lnTo>
                  <a:pt x="616" y="286"/>
                </a:lnTo>
                <a:lnTo>
                  <a:pt x="632" y="280"/>
                </a:lnTo>
                <a:lnTo>
                  <a:pt x="653" y="274"/>
                </a:lnTo>
                <a:lnTo>
                  <a:pt x="675" y="268"/>
                </a:lnTo>
                <a:lnTo>
                  <a:pt x="716" y="256"/>
                </a:lnTo>
                <a:lnTo>
                  <a:pt x="734" y="252"/>
                </a:lnTo>
                <a:lnTo>
                  <a:pt x="747" y="249"/>
                </a:lnTo>
                <a:lnTo>
                  <a:pt x="802" y="241"/>
                </a:lnTo>
                <a:lnTo>
                  <a:pt x="855" y="243"/>
                </a:lnTo>
                <a:lnTo>
                  <a:pt x="907" y="255"/>
                </a:lnTo>
                <a:lnTo>
                  <a:pt x="958" y="277"/>
                </a:lnTo>
                <a:lnTo>
                  <a:pt x="1007" y="306"/>
                </a:lnTo>
                <a:lnTo>
                  <a:pt x="1054" y="343"/>
                </a:lnTo>
                <a:lnTo>
                  <a:pt x="1098" y="387"/>
                </a:lnTo>
                <a:lnTo>
                  <a:pt x="1138" y="439"/>
                </a:lnTo>
                <a:lnTo>
                  <a:pt x="1172" y="493"/>
                </a:lnTo>
                <a:lnTo>
                  <a:pt x="1203" y="552"/>
                </a:lnTo>
                <a:lnTo>
                  <a:pt x="1231" y="619"/>
                </a:lnTo>
                <a:lnTo>
                  <a:pt x="1254" y="688"/>
                </a:lnTo>
                <a:lnTo>
                  <a:pt x="1275" y="759"/>
                </a:lnTo>
                <a:lnTo>
                  <a:pt x="1291" y="834"/>
                </a:lnTo>
                <a:lnTo>
                  <a:pt x="1306" y="914"/>
                </a:lnTo>
                <a:lnTo>
                  <a:pt x="1315" y="995"/>
                </a:lnTo>
                <a:lnTo>
                  <a:pt x="1319" y="1017"/>
                </a:lnTo>
                <a:lnTo>
                  <a:pt x="1328" y="1045"/>
                </a:lnTo>
                <a:lnTo>
                  <a:pt x="1330" y="1023"/>
                </a:lnTo>
                <a:lnTo>
                  <a:pt x="1333" y="996"/>
                </a:lnTo>
                <a:lnTo>
                  <a:pt x="1336" y="968"/>
                </a:lnTo>
                <a:lnTo>
                  <a:pt x="1341" y="909"/>
                </a:lnTo>
                <a:lnTo>
                  <a:pt x="1343" y="883"/>
                </a:lnTo>
                <a:lnTo>
                  <a:pt x="1344" y="861"/>
                </a:lnTo>
                <a:lnTo>
                  <a:pt x="1346" y="843"/>
                </a:lnTo>
                <a:lnTo>
                  <a:pt x="1346" y="819"/>
                </a:lnTo>
                <a:lnTo>
                  <a:pt x="1349" y="799"/>
                </a:lnTo>
                <a:lnTo>
                  <a:pt x="1355" y="772"/>
                </a:lnTo>
                <a:lnTo>
                  <a:pt x="1361" y="740"/>
                </a:lnTo>
                <a:lnTo>
                  <a:pt x="1369" y="703"/>
                </a:lnTo>
                <a:lnTo>
                  <a:pt x="1378" y="662"/>
                </a:lnTo>
                <a:lnTo>
                  <a:pt x="1390" y="617"/>
                </a:lnTo>
                <a:lnTo>
                  <a:pt x="1400" y="573"/>
                </a:lnTo>
                <a:lnTo>
                  <a:pt x="1412" y="526"/>
                </a:lnTo>
                <a:lnTo>
                  <a:pt x="1425" y="480"/>
                </a:lnTo>
                <a:lnTo>
                  <a:pt x="1437" y="434"/>
                </a:lnTo>
                <a:lnTo>
                  <a:pt x="1450" y="392"/>
                </a:lnTo>
                <a:lnTo>
                  <a:pt x="1462" y="350"/>
                </a:lnTo>
                <a:lnTo>
                  <a:pt x="1474" y="314"/>
                </a:lnTo>
                <a:lnTo>
                  <a:pt x="1484" y="281"/>
                </a:lnTo>
                <a:lnTo>
                  <a:pt x="1495" y="255"/>
                </a:lnTo>
                <a:lnTo>
                  <a:pt x="1502" y="235"/>
                </a:lnTo>
                <a:lnTo>
                  <a:pt x="1509" y="222"/>
                </a:lnTo>
                <a:lnTo>
                  <a:pt x="1537" y="187"/>
                </a:lnTo>
                <a:lnTo>
                  <a:pt x="1565" y="159"/>
                </a:lnTo>
                <a:lnTo>
                  <a:pt x="1595" y="132"/>
                </a:lnTo>
                <a:lnTo>
                  <a:pt x="1624" y="109"/>
                </a:lnTo>
                <a:lnTo>
                  <a:pt x="1663" y="81"/>
                </a:lnTo>
                <a:lnTo>
                  <a:pt x="1704" y="57"/>
                </a:lnTo>
                <a:lnTo>
                  <a:pt x="1747" y="38"/>
                </a:lnTo>
                <a:lnTo>
                  <a:pt x="1759" y="33"/>
                </a:lnTo>
                <a:lnTo>
                  <a:pt x="1775" y="28"/>
                </a:lnTo>
                <a:lnTo>
                  <a:pt x="1816" y="13"/>
                </a:lnTo>
                <a:lnTo>
                  <a:pt x="1835" y="5"/>
                </a:lnTo>
                <a:lnTo>
                  <a:pt x="1851" y="1"/>
                </a:lnTo>
                <a:lnTo>
                  <a:pt x="1862" y="0"/>
                </a:lnTo>
                <a:close/>
              </a:path>
            </a:pathLst>
          </a:custGeom>
          <a:solidFill>
            <a:schemeClr val="bg1">
              <a:alpha val="8000"/>
            </a:schemeClr>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10"/>
          </p:nvPr>
        </p:nvSpPr>
        <p:spPr/>
        <p:txBody>
          <a:bodyPr/>
          <a:lstStyle/>
          <a:p>
            <a:fld id="{A36A696D-22F7-F041-970E-4294EE310222}" type="datetimeFigureOut">
              <a:rPr lang="en-US" smtClean="0"/>
              <a:t>5/17/18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83DC041-A041-8F4B-8E27-41918442D714}"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GB"/>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10"/>
          </p:nvPr>
        </p:nvSpPr>
        <p:spPr/>
        <p:txBody>
          <a:bodyPr/>
          <a:lstStyle/>
          <a:p>
            <a:fld id="{A36A696D-22F7-F041-970E-4294EE310222}" type="datetimeFigureOut">
              <a:rPr lang="en-US" smtClean="0"/>
              <a:t>5/17/18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83DC041-A041-8F4B-8E27-41918442D714}" type="slidenum">
              <a:rPr lang="en-US" smtClean="0"/>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9" name="Freeform 8"/>
          <p:cNvSpPr>
            <a:spLocks noChangeAspect="1" noEditPoints="1"/>
          </p:cNvSpPr>
          <p:nvPr/>
        </p:nvSpPr>
        <p:spPr bwMode="auto">
          <a:xfrm>
            <a:off x="5489634" y="0"/>
            <a:ext cx="3393768" cy="6858000"/>
          </a:xfrm>
          <a:custGeom>
            <a:avLst/>
            <a:gdLst/>
            <a:ahLst/>
            <a:cxnLst>
              <a:cxn ang="0">
                <a:pos x="687" y="2238"/>
              </a:cxn>
              <a:cxn ang="0">
                <a:pos x="877" y="2192"/>
              </a:cxn>
              <a:cxn ang="0">
                <a:pos x="797" y="2963"/>
              </a:cxn>
              <a:cxn ang="0">
                <a:pos x="1078" y="3026"/>
              </a:cxn>
              <a:cxn ang="0">
                <a:pos x="626" y="2117"/>
              </a:cxn>
              <a:cxn ang="0">
                <a:pos x="749" y="2142"/>
              </a:cxn>
              <a:cxn ang="0">
                <a:pos x="578" y="2052"/>
              </a:cxn>
              <a:cxn ang="0">
                <a:pos x="1866" y="247"/>
              </a:cxn>
              <a:cxn ang="0">
                <a:pos x="1392" y="1037"/>
              </a:cxn>
              <a:cxn ang="0">
                <a:pos x="2006" y="656"/>
              </a:cxn>
              <a:cxn ang="0">
                <a:pos x="1599" y="908"/>
              </a:cxn>
              <a:cxn ang="0">
                <a:pos x="1533" y="1058"/>
              </a:cxn>
              <a:cxn ang="0">
                <a:pos x="2239" y="583"/>
              </a:cxn>
              <a:cxn ang="0">
                <a:pos x="1863" y="1105"/>
              </a:cxn>
              <a:cxn ang="0">
                <a:pos x="2174" y="1621"/>
              </a:cxn>
              <a:cxn ang="0">
                <a:pos x="1801" y="1537"/>
              </a:cxn>
              <a:cxn ang="0">
                <a:pos x="1325" y="1301"/>
              </a:cxn>
              <a:cxn ang="0">
                <a:pos x="1412" y="1835"/>
              </a:cxn>
              <a:cxn ang="0">
                <a:pos x="1213" y="1975"/>
              </a:cxn>
              <a:cxn ang="0">
                <a:pos x="1094" y="4011"/>
              </a:cxn>
              <a:cxn ang="0">
                <a:pos x="1689" y="3264"/>
              </a:cxn>
              <a:cxn ang="0">
                <a:pos x="2404" y="3321"/>
              </a:cxn>
              <a:cxn ang="0">
                <a:pos x="1275" y="3861"/>
              </a:cxn>
              <a:cxn ang="0">
                <a:pos x="1147" y="4865"/>
              </a:cxn>
              <a:cxn ang="0">
                <a:pos x="1045" y="3610"/>
              </a:cxn>
              <a:cxn ang="0">
                <a:pos x="739" y="3818"/>
              </a:cxn>
              <a:cxn ang="0">
                <a:pos x="856" y="4830"/>
              </a:cxn>
              <a:cxn ang="0">
                <a:pos x="638" y="3989"/>
              </a:cxn>
              <a:cxn ang="0">
                <a:pos x="96" y="3777"/>
              </a:cxn>
              <a:cxn ang="0">
                <a:pos x="189" y="3688"/>
              </a:cxn>
              <a:cxn ang="0">
                <a:pos x="523" y="3573"/>
              </a:cxn>
              <a:cxn ang="0">
                <a:pos x="519" y="3333"/>
              </a:cxn>
              <a:cxn ang="0">
                <a:pos x="545" y="3560"/>
              </a:cxn>
              <a:cxn ang="0">
                <a:pos x="712" y="3397"/>
              </a:cxn>
              <a:cxn ang="0">
                <a:pos x="625" y="2944"/>
              </a:cxn>
              <a:cxn ang="0">
                <a:pos x="593" y="2341"/>
              </a:cxn>
              <a:cxn ang="0">
                <a:pos x="156" y="2437"/>
              </a:cxn>
              <a:cxn ang="0">
                <a:pos x="108" y="2289"/>
              </a:cxn>
              <a:cxn ang="0">
                <a:pos x="451" y="2291"/>
              </a:cxn>
              <a:cxn ang="0">
                <a:pos x="109" y="2016"/>
              </a:cxn>
              <a:cxn ang="0">
                <a:pos x="211" y="1975"/>
              </a:cxn>
              <a:cxn ang="0">
                <a:pos x="284" y="1847"/>
              </a:cxn>
              <a:cxn ang="0">
                <a:pos x="542" y="2073"/>
              </a:cxn>
              <a:cxn ang="0">
                <a:pos x="255" y="1764"/>
              </a:cxn>
              <a:cxn ang="0">
                <a:pos x="407" y="1769"/>
              </a:cxn>
              <a:cxn ang="0">
                <a:pos x="540" y="1810"/>
              </a:cxn>
              <a:cxn ang="0">
                <a:pos x="566" y="1580"/>
              </a:cxn>
              <a:cxn ang="0">
                <a:pos x="650" y="1747"/>
              </a:cxn>
              <a:cxn ang="0">
                <a:pos x="827" y="2199"/>
              </a:cxn>
              <a:cxn ang="0">
                <a:pos x="830" y="1779"/>
              </a:cxn>
              <a:cxn ang="0">
                <a:pos x="924" y="1648"/>
              </a:cxn>
              <a:cxn ang="0">
                <a:pos x="915" y="2016"/>
              </a:cxn>
              <a:cxn ang="0">
                <a:pos x="1299" y="1263"/>
              </a:cxn>
              <a:cxn ang="0">
                <a:pos x="970" y="965"/>
              </a:cxn>
              <a:cxn ang="0">
                <a:pos x="311" y="656"/>
              </a:cxn>
              <a:cxn ang="0">
                <a:pos x="772" y="659"/>
              </a:cxn>
              <a:cxn ang="0">
                <a:pos x="1153" y="871"/>
              </a:cxn>
              <a:cxn ang="0">
                <a:pos x="628" y="314"/>
              </a:cxn>
              <a:cxn ang="0">
                <a:pos x="1203" y="552"/>
              </a:cxn>
              <a:cxn ang="0">
                <a:pos x="1369" y="703"/>
              </a:cxn>
              <a:cxn ang="0">
                <a:pos x="1747" y="38"/>
              </a:cxn>
            </a:cxnLst>
            <a:rect l="0" t="0" r="r" b="b"/>
            <a:pathLst>
              <a:path w="2409" h="4865">
                <a:moveTo>
                  <a:pt x="414" y="2058"/>
                </a:moveTo>
                <a:lnTo>
                  <a:pt x="482" y="2173"/>
                </a:lnTo>
                <a:lnTo>
                  <a:pt x="503" y="2207"/>
                </a:lnTo>
                <a:lnTo>
                  <a:pt x="523" y="2242"/>
                </a:lnTo>
                <a:lnTo>
                  <a:pt x="538" y="2269"/>
                </a:lnTo>
                <a:lnTo>
                  <a:pt x="547" y="2282"/>
                </a:lnTo>
                <a:lnTo>
                  <a:pt x="559" y="2292"/>
                </a:lnTo>
                <a:lnTo>
                  <a:pt x="606" y="2323"/>
                </a:lnTo>
                <a:lnTo>
                  <a:pt x="618" y="2332"/>
                </a:lnTo>
                <a:lnTo>
                  <a:pt x="637" y="2344"/>
                </a:lnTo>
                <a:lnTo>
                  <a:pt x="657" y="2360"/>
                </a:lnTo>
                <a:lnTo>
                  <a:pt x="705" y="2392"/>
                </a:lnTo>
                <a:lnTo>
                  <a:pt x="728" y="2407"/>
                </a:lnTo>
                <a:lnTo>
                  <a:pt x="749" y="2420"/>
                </a:lnTo>
                <a:lnTo>
                  <a:pt x="765" y="2429"/>
                </a:lnTo>
                <a:lnTo>
                  <a:pt x="762" y="2392"/>
                </a:lnTo>
                <a:lnTo>
                  <a:pt x="755" y="2354"/>
                </a:lnTo>
                <a:lnTo>
                  <a:pt x="744" y="2326"/>
                </a:lnTo>
                <a:lnTo>
                  <a:pt x="730" y="2298"/>
                </a:lnTo>
                <a:lnTo>
                  <a:pt x="687" y="2238"/>
                </a:lnTo>
                <a:lnTo>
                  <a:pt x="643" y="2180"/>
                </a:lnTo>
                <a:lnTo>
                  <a:pt x="597" y="2123"/>
                </a:lnTo>
                <a:lnTo>
                  <a:pt x="590" y="2112"/>
                </a:lnTo>
                <a:lnTo>
                  <a:pt x="582" y="2105"/>
                </a:lnTo>
                <a:lnTo>
                  <a:pt x="573" y="2101"/>
                </a:lnTo>
                <a:lnTo>
                  <a:pt x="560" y="2099"/>
                </a:lnTo>
                <a:lnTo>
                  <a:pt x="537" y="2095"/>
                </a:lnTo>
                <a:lnTo>
                  <a:pt x="512" y="2086"/>
                </a:lnTo>
                <a:lnTo>
                  <a:pt x="488" y="2078"/>
                </a:lnTo>
                <a:lnTo>
                  <a:pt x="414" y="2058"/>
                </a:lnTo>
                <a:close/>
                <a:moveTo>
                  <a:pt x="1172" y="1997"/>
                </a:moveTo>
                <a:lnTo>
                  <a:pt x="1051" y="2064"/>
                </a:lnTo>
                <a:lnTo>
                  <a:pt x="1011" y="2086"/>
                </a:lnTo>
                <a:lnTo>
                  <a:pt x="973" y="2108"/>
                </a:lnTo>
                <a:lnTo>
                  <a:pt x="957" y="2115"/>
                </a:lnTo>
                <a:lnTo>
                  <a:pt x="940" y="2124"/>
                </a:lnTo>
                <a:lnTo>
                  <a:pt x="926" y="2133"/>
                </a:lnTo>
                <a:lnTo>
                  <a:pt x="914" y="2145"/>
                </a:lnTo>
                <a:lnTo>
                  <a:pt x="896" y="2168"/>
                </a:lnTo>
                <a:lnTo>
                  <a:pt x="877" y="2192"/>
                </a:lnTo>
                <a:lnTo>
                  <a:pt x="856" y="2221"/>
                </a:lnTo>
                <a:lnTo>
                  <a:pt x="836" y="2252"/>
                </a:lnTo>
                <a:lnTo>
                  <a:pt x="820" y="2283"/>
                </a:lnTo>
                <a:lnTo>
                  <a:pt x="809" y="2307"/>
                </a:lnTo>
                <a:lnTo>
                  <a:pt x="802" y="2331"/>
                </a:lnTo>
                <a:lnTo>
                  <a:pt x="800" y="2336"/>
                </a:lnTo>
                <a:lnTo>
                  <a:pt x="800" y="2351"/>
                </a:lnTo>
                <a:lnTo>
                  <a:pt x="799" y="2372"/>
                </a:lnTo>
                <a:lnTo>
                  <a:pt x="796" y="2394"/>
                </a:lnTo>
                <a:lnTo>
                  <a:pt x="793" y="2444"/>
                </a:lnTo>
                <a:lnTo>
                  <a:pt x="792" y="2465"/>
                </a:lnTo>
                <a:lnTo>
                  <a:pt x="790" y="2481"/>
                </a:lnTo>
                <a:lnTo>
                  <a:pt x="780" y="2593"/>
                </a:lnTo>
                <a:lnTo>
                  <a:pt x="769" y="2704"/>
                </a:lnTo>
                <a:lnTo>
                  <a:pt x="768" y="2735"/>
                </a:lnTo>
                <a:lnTo>
                  <a:pt x="765" y="2788"/>
                </a:lnTo>
                <a:lnTo>
                  <a:pt x="761" y="2844"/>
                </a:lnTo>
                <a:lnTo>
                  <a:pt x="761" y="2898"/>
                </a:lnTo>
                <a:lnTo>
                  <a:pt x="764" y="2951"/>
                </a:lnTo>
                <a:lnTo>
                  <a:pt x="797" y="2963"/>
                </a:lnTo>
                <a:lnTo>
                  <a:pt x="831" y="2981"/>
                </a:lnTo>
                <a:lnTo>
                  <a:pt x="862" y="3004"/>
                </a:lnTo>
                <a:lnTo>
                  <a:pt x="893" y="3032"/>
                </a:lnTo>
                <a:lnTo>
                  <a:pt x="920" y="3069"/>
                </a:lnTo>
                <a:lnTo>
                  <a:pt x="943" y="3105"/>
                </a:lnTo>
                <a:lnTo>
                  <a:pt x="968" y="3143"/>
                </a:lnTo>
                <a:lnTo>
                  <a:pt x="991" y="3181"/>
                </a:lnTo>
                <a:lnTo>
                  <a:pt x="1010" y="3224"/>
                </a:lnTo>
                <a:lnTo>
                  <a:pt x="1029" y="3284"/>
                </a:lnTo>
                <a:lnTo>
                  <a:pt x="1042" y="3349"/>
                </a:lnTo>
                <a:lnTo>
                  <a:pt x="1050" y="3417"/>
                </a:lnTo>
                <a:lnTo>
                  <a:pt x="1050" y="3422"/>
                </a:lnTo>
                <a:lnTo>
                  <a:pt x="1051" y="3426"/>
                </a:lnTo>
                <a:lnTo>
                  <a:pt x="1054" y="3349"/>
                </a:lnTo>
                <a:lnTo>
                  <a:pt x="1058" y="3277"/>
                </a:lnTo>
                <a:lnTo>
                  <a:pt x="1063" y="3212"/>
                </a:lnTo>
                <a:lnTo>
                  <a:pt x="1067" y="3155"/>
                </a:lnTo>
                <a:lnTo>
                  <a:pt x="1070" y="3115"/>
                </a:lnTo>
                <a:lnTo>
                  <a:pt x="1075" y="3072"/>
                </a:lnTo>
                <a:lnTo>
                  <a:pt x="1078" y="3026"/>
                </a:lnTo>
                <a:lnTo>
                  <a:pt x="1082" y="2975"/>
                </a:lnTo>
                <a:lnTo>
                  <a:pt x="1086" y="2919"/>
                </a:lnTo>
                <a:lnTo>
                  <a:pt x="1091" y="2855"/>
                </a:lnTo>
                <a:lnTo>
                  <a:pt x="1097" y="2786"/>
                </a:lnTo>
                <a:lnTo>
                  <a:pt x="1103" y="2708"/>
                </a:lnTo>
                <a:lnTo>
                  <a:pt x="1111" y="2593"/>
                </a:lnTo>
                <a:lnTo>
                  <a:pt x="1119" y="2479"/>
                </a:lnTo>
                <a:lnTo>
                  <a:pt x="1126" y="2364"/>
                </a:lnTo>
                <a:lnTo>
                  <a:pt x="1138" y="2249"/>
                </a:lnTo>
                <a:lnTo>
                  <a:pt x="1172" y="1997"/>
                </a:lnTo>
                <a:close/>
                <a:moveTo>
                  <a:pt x="621" y="1990"/>
                </a:moveTo>
                <a:lnTo>
                  <a:pt x="619" y="1991"/>
                </a:lnTo>
                <a:lnTo>
                  <a:pt x="616" y="2012"/>
                </a:lnTo>
                <a:lnTo>
                  <a:pt x="613" y="2034"/>
                </a:lnTo>
                <a:lnTo>
                  <a:pt x="610" y="2049"/>
                </a:lnTo>
                <a:lnTo>
                  <a:pt x="606" y="2064"/>
                </a:lnTo>
                <a:lnTo>
                  <a:pt x="604" y="2078"/>
                </a:lnTo>
                <a:lnTo>
                  <a:pt x="609" y="2092"/>
                </a:lnTo>
                <a:lnTo>
                  <a:pt x="618" y="2105"/>
                </a:lnTo>
                <a:lnTo>
                  <a:pt x="626" y="2117"/>
                </a:lnTo>
                <a:lnTo>
                  <a:pt x="659" y="2167"/>
                </a:lnTo>
                <a:lnTo>
                  <a:pt x="691" y="2211"/>
                </a:lnTo>
                <a:lnTo>
                  <a:pt x="727" y="2255"/>
                </a:lnTo>
                <a:lnTo>
                  <a:pt x="731" y="2261"/>
                </a:lnTo>
                <a:lnTo>
                  <a:pt x="737" y="2270"/>
                </a:lnTo>
                <a:lnTo>
                  <a:pt x="752" y="2291"/>
                </a:lnTo>
                <a:lnTo>
                  <a:pt x="761" y="2300"/>
                </a:lnTo>
                <a:lnTo>
                  <a:pt x="768" y="2304"/>
                </a:lnTo>
                <a:lnTo>
                  <a:pt x="775" y="2304"/>
                </a:lnTo>
                <a:lnTo>
                  <a:pt x="781" y="2298"/>
                </a:lnTo>
                <a:lnTo>
                  <a:pt x="787" y="2285"/>
                </a:lnTo>
                <a:lnTo>
                  <a:pt x="796" y="2270"/>
                </a:lnTo>
                <a:lnTo>
                  <a:pt x="805" y="2257"/>
                </a:lnTo>
                <a:lnTo>
                  <a:pt x="811" y="2242"/>
                </a:lnTo>
                <a:lnTo>
                  <a:pt x="812" y="2229"/>
                </a:lnTo>
                <a:lnTo>
                  <a:pt x="806" y="2214"/>
                </a:lnTo>
                <a:lnTo>
                  <a:pt x="796" y="2201"/>
                </a:lnTo>
                <a:lnTo>
                  <a:pt x="786" y="2189"/>
                </a:lnTo>
                <a:lnTo>
                  <a:pt x="767" y="2165"/>
                </a:lnTo>
                <a:lnTo>
                  <a:pt x="749" y="2142"/>
                </a:lnTo>
                <a:lnTo>
                  <a:pt x="713" y="2101"/>
                </a:lnTo>
                <a:lnTo>
                  <a:pt x="680" y="2059"/>
                </a:lnTo>
                <a:lnTo>
                  <a:pt x="641" y="2012"/>
                </a:lnTo>
                <a:lnTo>
                  <a:pt x="640" y="2009"/>
                </a:lnTo>
                <a:lnTo>
                  <a:pt x="632" y="2002"/>
                </a:lnTo>
                <a:lnTo>
                  <a:pt x="629" y="1997"/>
                </a:lnTo>
                <a:lnTo>
                  <a:pt x="626" y="1994"/>
                </a:lnTo>
                <a:lnTo>
                  <a:pt x="624" y="1993"/>
                </a:lnTo>
                <a:lnTo>
                  <a:pt x="621" y="1990"/>
                </a:lnTo>
                <a:close/>
                <a:moveTo>
                  <a:pt x="588" y="1972"/>
                </a:moveTo>
                <a:lnTo>
                  <a:pt x="575" y="1974"/>
                </a:lnTo>
                <a:lnTo>
                  <a:pt x="569" y="1974"/>
                </a:lnTo>
                <a:lnTo>
                  <a:pt x="559" y="1975"/>
                </a:lnTo>
                <a:lnTo>
                  <a:pt x="545" y="1975"/>
                </a:lnTo>
                <a:lnTo>
                  <a:pt x="535" y="1977"/>
                </a:lnTo>
                <a:lnTo>
                  <a:pt x="526" y="1977"/>
                </a:lnTo>
                <a:lnTo>
                  <a:pt x="522" y="1975"/>
                </a:lnTo>
                <a:lnTo>
                  <a:pt x="537" y="1999"/>
                </a:lnTo>
                <a:lnTo>
                  <a:pt x="572" y="2046"/>
                </a:lnTo>
                <a:lnTo>
                  <a:pt x="578" y="2052"/>
                </a:lnTo>
                <a:lnTo>
                  <a:pt x="582" y="2050"/>
                </a:lnTo>
                <a:lnTo>
                  <a:pt x="587" y="2043"/>
                </a:lnTo>
                <a:lnTo>
                  <a:pt x="590" y="2034"/>
                </a:lnTo>
                <a:lnTo>
                  <a:pt x="591" y="2024"/>
                </a:lnTo>
                <a:lnTo>
                  <a:pt x="593" y="2015"/>
                </a:lnTo>
                <a:lnTo>
                  <a:pt x="597" y="1997"/>
                </a:lnTo>
                <a:lnTo>
                  <a:pt x="598" y="1988"/>
                </a:lnTo>
                <a:lnTo>
                  <a:pt x="598" y="1980"/>
                </a:lnTo>
                <a:lnTo>
                  <a:pt x="596" y="1975"/>
                </a:lnTo>
                <a:lnTo>
                  <a:pt x="588" y="1972"/>
                </a:lnTo>
                <a:close/>
                <a:moveTo>
                  <a:pt x="1862" y="0"/>
                </a:moveTo>
                <a:lnTo>
                  <a:pt x="1866" y="5"/>
                </a:lnTo>
                <a:lnTo>
                  <a:pt x="1869" y="19"/>
                </a:lnTo>
                <a:lnTo>
                  <a:pt x="1871" y="39"/>
                </a:lnTo>
                <a:lnTo>
                  <a:pt x="1872" y="66"/>
                </a:lnTo>
                <a:lnTo>
                  <a:pt x="1874" y="97"/>
                </a:lnTo>
                <a:lnTo>
                  <a:pt x="1874" y="129"/>
                </a:lnTo>
                <a:lnTo>
                  <a:pt x="1871" y="194"/>
                </a:lnTo>
                <a:lnTo>
                  <a:pt x="1869" y="222"/>
                </a:lnTo>
                <a:lnTo>
                  <a:pt x="1866" y="247"/>
                </a:lnTo>
                <a:lnTo>
                  <a:pt x="1863" y="265"/>
                </a:lnTo>
                <a:lnTo>
                  <a:pt x="1850" y="311"/>
                </a:lnTo>
                <a:lnTo>
                  <a:pt x="1831" y="353"/>
                </a:lnTo>
                <a:lnTo>
                  <a:pt x="1806" y="393"/>
                </a:lnTo>
                <a:lnTo>
                  <a:pt x="1779" y="432"/>
                </a:lnTo>
                <a:lnTo>
                  <a:pt x="1720" y="505"/>
                </a:lnTo>
                <a:lnTo>
                  <a:pt x="1667" y="570"/>
                </a:lnTo>
                <a:lnTo>
                  <a:pt x="1555" y="697"/>
                </a:lnTo>
                <a:lnTo>
                  <a:pt x="1504" y="763"/>
                </a:lnTo>
                <a:lnTo>
                  <a:pt x="1492" y="779"/>
                </a:lnTo>
                <a:lnTo>
                  <a:pt x="1478" y="802"/>
                </a:lnTo>
                <a:lnTo>
                  <a:pt x="1461" y="825"/>
                </a:lnTo>
                <a:lnTo>
                  <a:pt x="1445" y="852"/>
                </a:lnTo>
                <a:lnTo>
                  <a:pt x="1409" y="905"/>
                </a:lnTo>
                <a:lnTo>
                  <a:pt x="1393" y="927"/>
                </a:lnTo>
                <a:lnTo>
                  <a:pt x="1380" y="945"/>
                </a:lnTo>
                <a:lnTo>
                  <a:pt x="1368" y="958"/>
                </a:lnTo>
                <a:lnTo>
                  <a:pt x="1364" y="1080"/>
                </a:lnTo>
                <a:lnTo>
                  <a:pt x="1378" y="1058"/>
                </a:lnTo>
                <a:lnTo>
                  <a:pt x="1392" y="1037"/>
                </a:lnTo>
                <a:lnTo>
                  <a:pt x="1403" y="1020"/>
                </a:lnTo>
                <a:lnTo>
                  <a:pt x="1436" y="955"/>
                </a:lnTo>
                <a:lnTo>
                  <a:pt x="1461" y="912"/>
                </a:lnTo>
                <a:lnTo>
                  <a:pt x="1486" y="871"/>
                </a:lnTo>
                <a:lnTo>
                  <a:pt x="1512" y="827"/>
                </a:lnTo>
                <a:lnTo>
                  <a:pt x="1540" y="784"/>
                </a:lnTo>
                <a:lnTo>
                  <a:pt x="1570" y="743"/>
                </a:lnTo>
                <a:lnTo>
                  <a:pt x="1602" y="706"/>
                </a:lnTo>
                <a:lnTo>
                  <a:pt x="1638" y="673"/>
                </a:lnTo>
                <a:lnTo>
                  <a:pt x="1676" y="647"/>
                </a:lnTo>
                <a:lnTo>
                  <a:pt x="1716" y="628"/>
                </a:lnTo>
                <a:lnTo>
                  <a:pt x="1757" y="614"/>
                </a:lnTo>
                <a:lnTo>
                  <a:pt x="1797" y="607"/>
                </a:lnTo>
                <a:lnTo>
                  <a:pt x="1838" y="605"/>
                </a:lnTo>
                <a:lnTo>
                  <a:pt x="1890" y="614"/>
                </a:lnTo>
                <a:lnTo>
                  <a:pt x="1940" y="632"/>
                </a:lnTo>
                <a:lnTo>
                  <a:pt x="1953" y="636"/>
                </a:lnTo>
                <a:lnTo>
                  <a:pt x="1969" y="642"/>
                </a:lnTo>
                <a:lnTo>
                  <a:pt x="1989" y="650"/>
                </a:lnTo>
                <a:lnTo>
                  <a:pt x="2006" y="656"/>
                </a:lnTo>
                <a:lnTo>
                  <a:pt x="2021" y="662"/>
                </a:lnTo>
                <a:lnTo>
                  <a:pt x="2033" y="664"/>
                </a:lnTo>
                <a:lnTo>
                  <a:pt x="2037" y="667"/>
                </a:lnTo>
                <a:lnTo>
                  <a:pt x="2034" y="669"/>
                </a:lnTo>
                <a:lnTo>
                  <a:pt x="2027" y="672"/>
                </a:lnTo>
                <a:lnTo>
                  <a:pt x="2017" y="676"/>
                </a:lnTo>
                <a:lnTo>
                  <a:pt x="1990" y="688"/>
                </a:lnTo>
                <a:lnTo>
                  <a:pt x="1978" y="694"/>
                </a:lnTo>
                <a:lnTo>
                  <a:pt x="1968" y="698"/>
                </a:lnTo>
                <a:lnTo>
                  <a:pt x="1950" y="710"/>
                </a:lnTo>
                <a:lnTo>
                  <a:pt x="1931" y="722"/>
                </a:lnTo>
                <a:lnTo>
                  <a:pt x="1906" y="735"/>
                </a:lnTo>
                <a:lnTo>
                  <a:pt x="1876" y="753"/>
                </a:lnTo>
                <a:lnTo>
                  <a:pt x="1843" y="771"/>
                </a:lnTo>
                <a:lnTo>
                  <a:pt x="1806" y="791"/>
                </a:lnTo>
                <a:lnTo>
                  <a:pt x="1766" y="813"/>
                </a:lnTo>
                <a:lnTo>
                  <a:pt x="1725" y="836"/>
                </a:lnTo>
                <a:lnTo>
                  <a:pt x="1683" y="859"/>
                </a:lnTo>
                <a:lnTo>
                  <a:pt x="1641" y="884"/>
                </a:lnTo>
                <a:lnTo>
                  <a:pt x="1599" y="908"/>
                </a:lnTo>
                <a:lnTo>
                  <a:pt x="1560" y="933"/>
                </a:lnTo>
                <a:lnTo>
                  <a:pt x="1521" y="956"/>
                </a:lnTo>
                <a:lnTo>
                  <a:pt x="1487" y="979"/>
                </a:lnTo>
                <a:lnTo>
                  <a:pt x="1456" y="999"/>
                </a:lnTo>
                <a:lnTo>
                  <a:pt x="1431" y="1020"/>
                </a:lnTo>
                <a:lnTo>
                  <a:pt x="1411" y="1037"/>
                </a:lnTo>
                <a:lnTo>
                  <a:pt x="1397" y="1054"/>
                </a:lnTo>
                <a:lnTo>
                  <a:pt x="1387" y="1067"/>
                </a:lnTo>
                <a:lnTo>
                  <a:pt x="1378" y="1083"/>
                </a:lnTo>
                <a:lnTo>
                  <a:pt x="1368" y="1102"/>
                </a:lnTo>
                <a:lnTo>
                  <a:pt x="1359" y="1120"/>
                </a:lnTo>
                <a:lnTo>
                  <a:pt x="1359" y="1124"/>
                </a:lnTo>
                <a:lnTo>
                  <a:pt x="1361" y="1127"/>
                </a:lnTo>
                <a:lnTo>
                  <a:pt x="1362" y="1129"/>
                </a:lnTo>
                <a:lnTo>
                  <a:pt x="1364" y="1132"/>
                </a:lnTo>
                <a:lnTo>
                  <a:pt x="1368" y="1124"/>
                </a:lnTo>
                <a:lnTo>
                  <a:pt x="1414" y="1114"/>
                </a:lnTo>
                <a:lnTo>
                  <a:pt x="1456" y="1099"/>
                </a:lnTo>
                <a:lnTo>
                  <a:pt x="1496" y="1080"/>
                </a:lnTo>
                <a:lnTo>
                  <a:pt x="1533" y="1058"/>
                </a:lnTo>
                <a:lnTo>
                  <a:pt x="1567" y="1035"/>
                </a:lnTo>
                <a:lnTo>
                  <a:pt x="1635" y="984"/>
                </a:lnTo>
                <a:lnTo>
                  <a:pt x="1670" y="959"/>
                </a:lnTo>
                <a:lnTo>
                  <a:pt x="1705" y="937"/>
                </a:lnTo>
                <a:lnTo>
                  <a:pt x="1747" y="909"/>
                </a:lnTo>
                <a:lnTo>
                  <a:pt x="1787" y="878"/>
                </a:lnTo>
                <a:lnTo>
                  <a:pt x="1823" y="844"/>
                </a:lnTo>
                <a:lnTo>
                  <a:pt x="1860" y="812"/>
                </a:lnTo>
                <a:lnTo>
                  <a:pt x="1900" y="782"/>
                </a:lnTo>
                <a:lnTo>
                  <a:pt x="1959" y="747"/>
                </a:lnTo>
                <a:lnTo>
                  <a:pt x="2021" y="715"/>
                </a:lnTo>
                <a:lnTo>
                  <a:pt x="2151" y="653"/>
                </a:lnTo>
                <a:lnTo>
                  <a:pt x="2157" y="650"/>
                </a:lnTo>
                <a:lnTo>
                  <a:pt x="2165" y="642"/>
                </a:lnTo>
                <a:lnTo>
                  <a:pt x="2192" y="622"/>
                </a:lnTo>
                <a:lnTo>
                  <a:pt x="2205" y="610"/>
                </a:lnTo>
                <a:lnTo>
                  <a:pt x="2218" y="600"/>
                </a:lnTo>
                <a:lnTo>
                  <a:pt x="2229" y="591"/>
                </a:lnTo>
                <a:lnTo>
                  <a:pt x="2236" y="585"/>
                </a:lnTo>
                <a:lnTo>
                  <a:pt x="2239" y="583"/>
                </a:lnTo>
                <a:lnTo>
                  <a:pt x="2239" y="588"/>
                </a:lnTo>
                <a:lnTo>
                  <a:pt x="2236" y="595"/>
                </a:lnTo>
                <a:lnTo>
                  <a:pt x="2232" y="603"/>
                </a:lnTo>
                <a:lnTo>
                  <a:pt x="2229" y="607"/>
                </a:lnTo>
                <a:lnTo>
                  <a:pt x="2221" y="629"/>
                </a:lnTo>
                <a:lnTo>
                  <a:pt x="2218" y="653"/>
                </a:lnTo>
                <a:lnTo>
                  <a:pt x="2220" y="676"/>
                </a:lnTo>
                <a:lnTo>
                  <a:pt x="2221" y="701"/>
                </a:lnTo>
                <a:lnTo>
                  <a:pt x="2221" y="725"/>
                </a:lnTo>
                <a:lnTo>
                  <a:pt x="2216" y="774"/>
                </a:lnTo>
                <a:lnTo>
                  <a:pt x="2205" y="819"/>
                </a:lnTo>
                <a:lnTo>
                  <a:pt x="2189" y="865"/>
                </a:lnTo>
                <a:lnTo>
                  <a:pt x="2167" y="908"/>
                </a:lnTo>
                <a:lnTo>
                  <a:pt x="2139" y="948"/>
                </a:lnTo>
                <a:lnTo>
                  <a:pt x="2105" y="983"/>
                </a:lnTo>
                <a:lnTo>
                  <a:pt x="2067" y="1017"/>
                </a:lnTo>
                <a:lnTo>
                  <a:pt x="2022" y="1045"/>
                </a:lnTo>
                <a:lnTo>
                  <a:pt x="1974" y="1070"/>
                </a:lnTo>
                <a:lnTo>
                  <a:pt x="1921" y="1091"/>
                </a:lnTo>
                <a:lnTo>
                  <a:pt x="1863" y="1105"/>
                </a:lnTo>
                <a:lnTo>
                  <a:pt x="1803" y="1116"/>
                </a:lnTo>
                <a:lnTo>
                  <a:pt x="1739" y="1123"/>
                </a:lnTo>
                <a:lnTo>
                  <a:pt x="1677" y="1127"/>
                </a:lnTo>
                <a:lnTo>
                  <a:pt x="1617" y="1132"/>
                </a:lnTo>
                <a:lnTo>
                  <a:pt x="1679" y="1136"/>
                </a:lnTo>
                <a:lnTo>
                  <a:pt x="1732" y="1144"/>
                </a:lnTo>
                <a:lnTo>
                  <a:pt x="1784" y="1154"/>
                </a:lnTo>
                <a:lnTo>
                  <a:pt x="1834" y="1167"/>
                </a:lnTo>
                <a:lnTo>
                  <a:pt x="1881" y="1185"/>
                </a:lnTo>
                <a:lnTo>
                  <a:pt x="1924" y="1207"/>
                </a:lnTo>
                <a:lnTo>
                  <a:pt x="1971" y="1239"/>
                </a:lnTo>
                <a:lnTo>
                  <a:pt x="2014" y="1276"/>
                </a:lnTo>
                <a:lnTo>
                  <a:pt x="2049" y="1316"/>
                </a:lnTo>
                <a:lnTo>
                  <a:pt x="2080" y="1359"/>
                </a:lnTo>
                <a:lnTo>
                  <a:pt x="2105" y="1402"/>
                </a:lnTo>
                <a:lnTo>
                  <a:pt x="2127" y="1447"/>
                </a:lnTo>
                <a:lnTo>
                  <a:pt x="2143" y="1492"/>
                </a:lnTo>
                <a:lnTo>
                  <a:pt x="2158" y="1537"/>
                </a:lnTo>
                <a:lnTo>
                  <a:pt x="2167" y="1580"/>
                </a:lnTo>
                <a:lnTo>
                  <a:pt x="2174" y="1621"/>
                </a:lnTo>
                <a:lnTo>
                  <a:pt x="2179" y="1660"/>
                </a:lnTo>
                <a:lnTo>
                  <a:pt x="2182" y="1695"/>
                </a:lnTo>
                <a:lnTo>
                  <a:pt x="2182" y="1753"/>
                </a:lnTo>
                <a:lnTo>
                  <a:pt x="2179" y="1775"/>
                </a:lnTo>
                <a:lnTo>
                  <a:pt x="2177" y="1789"/>
                </a:lnTo>
                <a:lnTo>
                  <a:pt x="2174" y="1797"/>
                </a:lnTo>
                <a:lnTo>
                  <a:pt x="2171" y="1797"/>
                </a:lnTo>
                <a:lnTo>
                  <a:pt x="2152" y="1767"/>
                </a:lnTo>
                <a:lnTo>
                  <a:pt x="2132" y="1739"/>
                </a:lnTo>
                <a:lnTo>
                  <a:pt x="2108" y="1713"/>
                </a:lnTo>
                <a:lnTo>
                  <a:pt x="2081" y="1686"/>
                </a:lnTo>
                <a:lnTo>
                  <a:pt x="2049" y="1664"/>
                </a:lnTo>
                <a:lnTo>
                  <a:pt x="2019" y="1648"/>
                </a:lnTo>
                <a:lnTo>
                  <a:pt x="1994" y="1633"/>
                </a:lnTo>
                <a:lnTo>
                  <a:pt x="1969" y="1621"/>
                </a:lnTo>
                <a:lnTo>
                  <a:pt x="1946" y="1611"/>
                </a:lnTo>
                <a:lnTo>
                  <a:pt x="1879" y="1580"/>
                </a:lnTo>
                <a:lnTo>
                  <a:pt x="1854" y="1568"/>
                </a:lnTo>
                <a:lnTo>
                  <a:pt x="1829" y="1555"/>
                </a:lnTo>
                <a:lnTo>
                  <a:pt x="1801" y="1537"/>
                </a:lnTo>
                <a:lnTo>
                  <a:pt x="1735" y="1493"/>
                </a:lnTo>
                <a:lnTo>
                  <a:pt x="1697" y="1464"/>
                </a:lnTo>
                <a:lnTo>
                  <a:pt x="1652" y="1428"/>
                </a:lnTo>
                <a:lnTo>
                  <a:pt x="1627" y="1405"/>
                </a:lnTo>
                <a:lnTo>
                  <a:pt x="1601" y="1374"/>
                </a:lnTo>
                <a:lnTo>
                  <a:pt x="1517" y="1267"/>
                </a:lnTo>
                <a:lnTo>
                  <a:pt x="1489" y="1237"/>
                </a:lnTo>
                <a:lnTo>
                  <a:pt x="1459" y="1211"/>
                </a:lnTo>
                <a:lnTo>
                  <a:pt x="1431" y="1195"/>
                </a:lnTo>
                <a:lnTo>
                  <a:pt x="1396" y="1181"/>
                </a:lnTo>
                <a:lnTo>
                  <a:pt x="1361" y="1170"/>
                </a:lnTo>
                <a:lnTo>
                  <a:pt x="1356" y="1170"/>
                </a:lnTo>
                <a:lnTo>
                  <a:pt x="1350" y="1182"/>
                </a:lnTo>
                <a:lnTo>
                  <a:pt x="1349" y="1192"/>
                </a:lnTo>
                <a:lnTo>
                  <a:pt x="1346" y="1203"/>
                </a:lnTo>
                <a:lnTo>
                  <a:pt x="1344" y="1207"/>
                </a:lnTo>
                <a:lnTo>
                  <a:pt x="1343" y="1219"/>
                </a:lnTo>
                <a:lnTo>
                  <a:pt x="1338" y="1237"/>
                </a:lnTo>
                <a:lnTo>
                  <a:pt x="1334" y="1257"/>
                </a:lnTo>
                <a:lnTo>
                  <a:pt x="1325" y="1301"/>
                </a:lnTo>
                <a:lnTo>
                  <a:pt x="1322" y="1321"/>
                </a:lnTo>
                <a:lnTo>
                  <a:pt x="1305" y="1421"/>
                </a:lnTo>
                <a:lnTo>
                  <a:pt x="1285" y="1523"/>
                </a:lnTo>
                <a:lnTo>
                  <a:pt x="1266" y="1623"/>
                </a:lnTo>
                <a:lnTo>
                  <a:pt x="1241" y="1781"/>
                </a:lnTo>
                <a:lnTo>
                  <a:pt x="1218" y="1941"/>
                </a:lnTo>
                <a:lnTo>
                  <a:pt x="1237" y="1927"/>
                </a:lnTo>
                <a:lnTo>
                  <a:pt x="1254" y="1912"/>
                </a:lnTo>
                <a:lnTo>
                  <a:pt x="1265" y="1900"/>
                </a:lnTo>
                <a:lnTo>
                  <a:pt x="1271" y="1885"/>
                </a:lnTo>
                <a:lnTo>
                  <a:pt x="1275" y="1871"/>
                </a:lnTo>
                <a:lnTo>
                  <a:pt x="1281" y="1856"/>
                </a:lnTo>
                <a:lnTo>
                  <a:pt x="1293" y="1838"/>
                </a:lnTo>
                <a:lnTo>
                  <a:pt x="1309" y="1825"/>
                </a:lnTo>
                <a:lnTo>
                  <a:pt x="1328" y="1816"/>
                </a:lnTo>
                <a:lnTo>
                  <a:pt x="1349" y="1813"/>
                </a:lnTo>
                <a:lnTo>
                  <a:pt x="1369" y="1816"/>
                </a:lnTo>
                <a:lnTo>
                  <a:pt x="1390" y="1823"/>
                </a:lnTo>
                <a:lnTo>
                  <a:pt x="1394" y="1826"/>
                </a:lnTo>
                <a:lnTo>
                  <a:pt x="1412" y="1835"/>
                </a:lnTo>
                <a:lnTo>
                  <a:pt x="1417" y="1838"/>
                </a:lnTo>
                <a:lnTo>
                  <a:pt x="1421" y="1845"/>
                </a:lnTo>
                <a:lnTo>
                  <a:pt x="1424" y="1853"/>
                </a:lnTo>
                <a:lnTo>
                  <a:pt x="1425" y="1859"/>
                </a:lnTo>
                <a:lnTo>
                  <a:pt x="1425" y="1869"/>
                </a:lnTo>
                <a:lnTo>
                  <a:pt x="1427" y="1879"/>
                </a:lnTo>
                <a:lnTo>
                  <a:pt x="1427" y="1890"/>
                </a:lnTo>
                <a:lnTo>
                  <a:pt x="1420" y="1910"/>
                </a:lnTo>
                <a:lnTo>
                  <a:pt x="1408" y="1927"/>
                </a:lnTo>
                <a:lnTo>
                  <a:pt x="1392" y="1940"/>
                </a:lnTo>
                <a:lnTo>
                  <a:pt x="1372" y="1949"/>
                </a:lnTo>
                <a:lnTo>
                  <a:pt x="1350" y="1953"/>
                </a:lnTo>
                <a:lnTo>
                  <a:pt x="1328" y="1955"/>
                </a:lnTo>
                <a:lnTo>
                  <a:pt x="1313" y="1953"/>
                </a:lnTo>
                <a:lnTo>
                  <a:pt x="1299" y="1950"/>
                </a:lnTo>
                <a:lnTo>
                  <a:pt x="1282" y="1947"/>
                </a:lnTo>
                <a:lnTo>
                  <a:pt x="1268" y="1949"/>
                </a:lnTo>
                <a:lnTo>
                  <a:pt x="1250" y="1955"/>
                </a:lnTo>
                <a:lnTo>
                  <a:pt x="1231" y="1965"/>
                </a:lnTo>
                <a:lnTo>
                  <a:pt x="1213" y="1975"/>
                </a:lnTo>
                <a:lnTo>
                  <a:pt x="1210" y="1993"/>
                </a:lnTo>
                <a:lnTo>
                  <a:pt x="1206" y="2012"/>
                </a:lnTo>
                <a:lnTo>
                  <a:pt x="1179" y="2224"/>
                </a:lnTo>
                <a:lnTo>
                  <a:pt x="1157" y="2437"/>
                </a:lnTo>
                <a:lnTo>
                  <a:pt x="1148" y="2549"/>
                </a:lnTo>
                <a:lnTo>
                  <a:pt x="1141" y="2658"/>
                </a:lnTo>
                <a:lnTo>
                  <a:pt x="1137" y="2767"/>
                </a:lnTo>
                <a:lnTo>
                  <a:pt x="1131" y="2879"/>
                </a:lnTo>
                <a:lnTo>
                  <a:pt x="1122" y="2997"/>
                </a:lnTo>
                <a:lnTo>
                  <a:pt x="1104" y="3239"/>
                </a:lnTo>
                <a:lnTo>
                  <a:pt x="1098" y="3357"/>
                </a:lnTo>
                <a:lnTo>
                  <a:pt x="1097" y="3435"/>
                </a:lnTo>
                <a:lnTo>
                  <a:pt x="1094" y="3517"/>
                </a:lnTo>
                <a:lnTo>
                  <a:pt x="1089" y="3603"/>
                </a:lnTo>
                <a:lnTo>
                  <a:pt x="1088" y="3687"/>
                </a:lnTo>
                <a:lnTo>
                  <a:pt x="1086" y="3770"/>
                </a:lnTo>
                <a:lnTo>
                  <a:pt x="1086" y="3848"/>
                </a:lnTo>
                <a:lnTo>
                  <a:pt x="1088" y="3895"/>
                </a:lnTo>
                <a:lnTo>
                  <a:pt x="1091" y="3951"/>
                </a:lnTo>
                <a:lnTo>
                  <a:pt x="1094" y="4011"/>
                </a:lnTo>
                <a:lnTo>
                  <a:pt x="1098" y="4072"/>
                </a:lnTo>
                <a:lnTo>
                  <a:pt x="1116" y="4038"/>
                </a:lnTo>
                <a:lnTo>
                  <a:pt x="1132" y="4008"/>
                </a:lnTo>
                <a:lnTo>
                  <a:pt x="1148" y="3982"/>
                </a:lnTo>
                <a:lnTo>
                  <a:pt x="1170" y="3948"/>
                </a:lnTo>
                <a:lnTo>
                  <a:pt x="1193" y="3920"/>
                </a:lnTo>
                <a:lnTo>
                  <a:pt x="1215" y="3893"/>
                </a:lnTo>
                <a:lnTo>
                  <a:pt x="1234" y="3867"/>
                </a:lnTo>
                <a:lnTo>
                  <a:pt x="1250" y="3837"/>
                </a:lnTo>
                <a:lnTo>
                  <a:pt x="1278" y="3783"/>
                </a:lnTo>
                <a:lnTo>
                  <a:pt x="1310" y="3731"/>
                </a:lnTo>
                <a:lnTo>
                  <a:pt x="1344" y="3680"/>
                </a:lnTo>
                <a:lnTo>
                  <a:pt x="1381" y="3627"/>
                </a:lnTo>
                <a:lnTo>
                  <a:pt x="1418" y="3572"/>
                </a:lnTo>
                <a:lnTo>
                  <a:pt x="1456" y="3516"/>
                </a:lnTo>
                <a:lnTo>
                  <a:pt x="1496" y="3460"/>
                </a:lnTo>
                <a:lnTo>
                  <a:pt x="1539" y="3407"/>
                </a:lnTo>
                <a:lnTo>
                  <a:pt x="1583" y="3357"/>
                </a:lnTo>
                <a:lnTo>
                  <a:pt x="1629" y="3311"/>
                </a:lnTo>
                <a:lnTo>
                  <a:pt x="1689" y="3264"/>
                </a:lnTo>
                <a:lnTo>
                  <a:pt x="1751" y="3224"/>
                </a:lnTo>
                <a:lnTo>
                  <a:pt x="1815" y="3192"/>
                </a:lnTo>
                <a:lnTo>
                  <a:pt x="1881" y="3169"/>
                </a:lnTo>
                <a:lnTo>
                  <a:pt x="1946" y="3155"/>
                </a:lnTo>
                <a:lnTo>
                  <a:pt x="2011" y="3149"/>
                </a:lnTo>
                <a:lnTo>
                  <a:pt x="2075" y="3152"/>
                </a:lnTo>
                <a:lnTo>
                  <a:pt x="2140" y="3164"/>
                </a:lnTo>
                <a:lnTo>
                  <a:pt x="2202" y="3183"/>
                </a:lnTo>
                <a:lnTo>
                  <a:pt x="2263" y="3211"/>
                </a:lnTo>
                <a:lnTo>
                  <a:pt x="2277" y="3220"/>
                </a:lnTo>
                <a:lnTo>
                  <a:pt x="2295" y="3231"/>
                </a:lnTo>
                <a:lnTo>
                  <a:pt x="2314" y="3245"/>
                </a:lnTo>
                <a:lnTo>
                  <a:pt x="2333" y="3259"/>
                </a:lnTo>
                <a:lnTo>
                  <a:pt x="2353" y="3276"/>
                </a:lnTo>
                <a:lnTo>
                  <a:pt x="2370" y="3289"/>
                </a:lnTo>
                <a:lnTo>
                  <a:pt x="2385" y="3302"/>
                </a:lnTo>
                <a:lnTo>
                  <a:pt x="2398" y="3312"/>
                </a:lnTo>
                <a:lnTo>
                  <a:pt x="2406" y="3318"/>
                </a:lnTo>
                <a:lnTo>
                  <a:pt x="2409" y="3321"/>
                </a:lnTo>
                <a:lnTo>
                  <a:pt x="2404" y="3321"/>
                </a:lnTo>
                <a:lnTo>
                  <a:pt x="2394" y="3323"/>
                </a:lnTo>
                <a:lnTo>
                  <a:pt x="2378" y="3326"/>
                </a:lnTo>
                <a:lnTo>
                  <a:pt x="2359" y="3327"/>
                </a:lnTo>
                <a:lnTo>
                  <a:pt x="2338" y="3330"/>
                </a:lnTo>
                <a:lnTo>
                  <a:pt x="2300" y="3336"/>
                </a:lnTo>
                <a:lnTo>
                  <a:pt x="2286" y="3338"/>
                </a:lnTo>
                <a:lnTo>
                  <a:pt x="2277" y="3339"/>
                </a:lnTo>
                <a:lnTo>
                  <a:pt x="2186" y="3360"/>
                </a:lnTo>
                <a:lnTo>
                  <a:pt x="2098" y="3380"/>
                </a:lnTo>
                <a:lnTo>
                  <a:pt x="2009" y="3404"/>
                </a:lnTo>
                <a:lnTo>
                  <a:pt x="1922" y="3433"/>
                </a:lnTo>
                <a:lnTo>
                  <a:pt x="1835" y="3469"/>
                </a:lnTo>
                <a:lnTo>
                  <a:pt x="1754" y="3504"/>
                </a:lnTo>
                <a:lnTo>
                  <a:pt x="1679" y="3542"/>
                </a:lnTo>
                <a:lnTo>
                  <a:pt x="1604" y="3582"/>
                </a:lnTo>
                <a:lnTo>
                  <a:pt x="1532" y="3627"/>
                </a:lnTo>
                <a:lnTo>
                  <a:pt x="1462" y="3677"/>
                </a:lnTo>
                <a:lnTo>
                  <a:pt x="1399" y="3733"/>
                </a:lnTo>
                <a:lnTo>
                  <a:pt x="1337" y="3793"/>
                </a:lnTo>
                <a:lnTo>
                  <a:pt x="1275" y="3861"/>
                </a:lnTo>
                <a:lnTo>
                  <a:pt x="1213" y="3935"/>
                </a:lnTo>
                <a:lnTo>
                  <a:pt x="1200" y="3951"/>
                </a:lnTo>
                <a:lnTo>
                  <a:pt x="1184" y="3972"/>
                </a:lnTo>
                <a:lnTo>
                  <a:pt x="1167" y="3995"/>
                </a:lnTo>
                <a:lnTo>
                  <a:pt x="1153" y="4022"/>
                </a:lnTo>
                <a:lnTo>
                  <a:pt x="1134" y="4061"/>
                </a:lnTo>
                <a:lnTo>
                  <a:pt x="1117" y="4103"/>
                </a:lnTo>
                <a:lnTo>
                  <a:pt x="1109" y="4240"/>
                </a:lnTo>
                <a:lnTo>
                  <a:pt x="1109" y="4246"/>
                </a:lnTo>
                <a:lnTo>
                  <a:pt x="1110" y="4250"/>
                </a:lnTo>
                <a:lnTo>
                  <a:pt x="1110" y="4255"/>
                </a:lnTo>
                <a:lnTo>
                  <a:pt x="1111" y="4293"/>
                </a:lnTo>
                <a:lnTo>
                  <a:pt x="1114" y="4342"/>
                </a:lnTo>
                <a:lnTo>
                  <a:pt x="1117" y="4395"/>
                </a:lnTo>
                <a:lnTo>
                  <a:pt x="1122" y="4452"/>
                </a:lnTo>
                <a:lnTo>
                  <a:pt x="1125" y="4511"/>
                </a:lnTo>
                <a:lnTo>
                  <a:pt x="1128" y="4569"/>
                </a:lnTo>
                <a:lnTo>
                  <a:pt x="1132" y="4625"/>
                </a:lnTo>
                <a:lnTo>
                  <a:pt x="1139" y="4746"/>
                </a:lnTo>
                <a:lnTo>
                  <a:pt x="1147" y="4865"/>
                </a:lnTo>
                <a:lnTo>
                  <a:pt x="1106" y="4865"/>
                </a:lnTo>
                <a:lnTo>
                  <a:pt x="1106" y="4855"/>
                </a:lnTo>
                <a:lnTo>
                  <a:pt x="1100" y="4777"/>
                </a:lnTo>
                <a:lnTo>
                  <a:pt x="1091" y="4626"/>
                </a:lnTo>
                <a:lnTo>
                  <a:pt x="1086" y="4548"/>
                </a:lnTo>
                <a:lnTo>
                  <a:pt x="1079" y="4465"/>
                </a:lnTo>
                <a:lnTo>
                  <a:pt x="1072" y="4377"/>
                </a:lnTo>
                <a:lnTo>
                  <a:pt x="1066" y="4287"/>
                </a:lnTo>
                <a:lnTo>
                  <a:pt x="1060" y="4199"/>
                </a:lnTo>
                <a:lnTo>
                  <a:pt x="1055" y="4116"/>
                </a:lnTo>
                <a:lnTo>
                  <a:pt x="1054" y="4070"/>
                </a:lnTo>
                <a:lnTo>
                  <a:pt x="1052" y="4032"/>
                </a:lnTo>
                <a:lnTo>
                  <a:pt x="1051" y="3998"/>
                </a:lnTo>
                <a:lnTo>
                  <a:pt x="1048" y="3939"/>
                </a:lnTo>
                <a:lnTo>
                  <a:pt x="1047" y="3908"/>
                </a:lnTo>
                <a:lnTo>
                  <a:pt x="1045" y="3876"/>
                </a:lnTo>
                <a:lnTo>
                  <a:pt x="1044" y="3836"/>
                </a:lnTo>
                <a:lnTo>
                  <a:pt x="1044" y="3737"/>
                </a:lnTo>
                <a:lnTo>
                  <a:pt x="1045" y="3677"/>
                </a:lnTo>
                <a:lnTo>
                  <a:pt x="1045" y="3610"/>
                </a:lnTo>
                <a:lnTo>
                  <a:pt x="1047" y="3540"/>
                </a:lnTo>
                <a:lnTo>
                  <a:pt x="1050" y="3467"/>
                </a:lnTo>
                <a:lnTo>
                  <a:pt x="1039" y="3444"/>
                </a:lnTo>
                <a:lnTo>
                  <a:pt x="1026" y="3425"/>
                </a:lnTo>
                <a:lnTo>
                  <a:pt x="1011" y="3404"/>
                </a:lnTo>
                <a:lnTo>
                  <a:pt x="995" y="3388"/>
                </a:lnTo>
                <a:lnTo>
                  <a:pt x="973" y="3371"/>
                </a:lnTo>
                <a:lnTo>
                  <a:pt x="946" y="3357"/>
                </a:lnTo>
                <a:lnTo>
                  <a:pt x="918" y="3343"/>
                </a:lnTo>
                <a:lnTo>
                  <a:pt x="889" y="3330"/>
                </a:lnTo>
                <a:lnTo>
                  <a:pt x="861" y="3318"/>
                </a:lnTo>
                <a:lnTo>
                  <a:pt x="834" y="3305"/>
                </a:lnTo>
                <a:lnTo>
                  <a:pt x="814" y="3292"/>
                </a:lnTo>
                <a:lnTo>
                  <a:pt x="789" y="3271"/>
                </a:lnTo>
                <a:lnTo>
                  <a:pt x="767" y="3252"/>
                </a:lnTo>
                <a:lnTo>
                  <a:pt x="746" y="3236"/>
                </a:lnTo>
                <a:lnTo>
                  <a:pt x="744" y="3364"/>
                </a:lnTo>
                <a:lnTo>
                  <a:pt x="743" y="3491"/>
                </a:lnTo>
                <a:lnTo>
                  <a:pt x="739" y="3768"/>
                </a:lnTo>
                <a:lnTo>
                  <a:pt x="739" y="3818"/>
                </a:lnTo>
                <a:lnTo>
                  <a:pt x="740" y="3851"/>
                </a:lnTo>
                <a:lnTo>
                  <a:pt x="740" y="3918"/>
                </a:lnTo>
                <a:lnTo>
                  <a:pt x="741" y="3951"/>
                </a:lnTo>
                <a:lnTo>
                  <a:pt x="741" y="4007"/>
                </a:lnTo>
                <a:lnTo>
                  <a:pt x="743" y="4029"/>
                </a:lnTo>
                <a:lnTo>
                  <a:pt x="743" y="4051"/>
                </a:lnTo>
                <a:lnTo>
                  <a:pt x="746" y="4061"/>
                </a:lnTo>
                <a:lnTo>
                  <a:pt x="747" y="4079"/>
                </a:lnTo>
                <a:lnTo>
                  <a:pt x="752" y="4100"/>
                </a:lnTo>
                <a:lnTo>
                  <a:pt x="756" y="4123"/>
                </a:lnTo>
                <a:lnTo>
                  <a:pt x="765" y="4174"/>
                </a:lnTo>
                <a:lnTo>
                  <a:pt x="781" y="4249"/>
                </a:lnTo>
                <a:lnTo>
                  <a:pt x="814" y="4402"/>
                </a:lnTo>
                <a:lnTo>
                  <a:pt x="828" y="4476"/>
                </a:lnTo>
                <a:lnTo>
                  <a:pt x="842" y="4544"/>
                </a:lnTo>
                <a:lnTo>
                  <a:pt x="862" y="4645"/>
                </a:lnTo>
                <a:lnTo>
                  <a:pt x="881" y="4751"/>
                </a:lnTo>
                <a:lnTo>
                  <a:pt x="902" y="4862"/>
                </a:lnTo>
                <a:lnTo>
                  <a:pt x="862" y="4862"/>
                </a:lnTo>
                <a:lnTo>
                  <a:pt x="856" y="4830"/>
                </a:lnTo>
                <a:lnTo>
                  <a:pt x="849" y="4791"/>
                </a:lnTo>
                <a:lnTo>
                  <a:pt x="840" y="4747"/>
                </a:lnTo>
                <a:lnTo>
                  <a:pt x="830" y="4698"/>
                </a:lnTo>
                <a:lnTo>
                  <a:pt x="820" y="4645"/>
                </a:lnTo>
                <a:lnTo>
                  <a:pt x="809" y="4591"/>
                </a:lnTo>
                <a:lnTo>
                  <a:pt x="797" y="4533"/>
                </a:lnTo>
                <a:lnTo>
                  <a:pt x="787" y="4476"/>
                </a:lnTo>
                <a:lnTo>
                  <a:pt x="775" y="4418"/>
                </a:lnTo>
                <a:lnTo>
                  <a:pt x="765" y="4361"/>
                </a:lnTo>
                <a:lnTo>
                  <a:pt x="753" y="4306"/>
                </a:lnTo>
                <a:lnTo>
                  <a:pt x="743" y="4255"/>
                </a:lnTo>
                <a:lnTo>
                  <a:pt x="734" y="4207"/>
                </a:lnTo>
                <a:lnTo>
                  <a:pt x="727" y="4165"/>
                </a:lnTo>
                <a:lnTo>
                  <a:pt x="719" y="4128"/>
                </a:lnTo>
                <a:lnTo>
                  <a:pt x="713" y="4097"/>
                </a:lnTo>
                <a:lnTo>
                  <a:pt x="706" y="4060"/>
                </a:lnTo>
                <a:lnTo>
                  <a:pt x="693" y="4045"/>
                </a:lnTo>
                <a:lnTo>
                  <a:pt x="675" y="4028"/>
                </a:lnTo>
                <a:lnTo>
                  <a:pt x="657" y="4008"/>
                </a:lnTo>
                <a:lnTo>
                  <a:pt x="638" y="3989"/>
                </a:lnTo>
                <a:lnTo>
                  <a:pt x="621" y="3970"/>
                </a:lnTo>
                <a:lnTo>
                  <a:pt x="604" y="3954"/>
                </a:lnTo>
                <a:lnTo>
                  <a:pt x="590" y="3941"/>
                </a:lnTo>
                <a:lnTo>
                  <a:pt x="581" y="3930"/>
                </a:lnTo>
                <a:lnTo>
                  <a:pt x="541" y="3890"/>
                </a:lnTo>
                <a:lnTo>
                  <a:pt x="529" y="3882"/>
                </a:lnTo>
                <a:lnTo>
                  <a:pt x="485" y="3864"/>
                </a:lnTo>
                <a:lnTo>
                  <a:pt x="448" y="3851"/>
                </a:lnTo>
                <a:lnTo>
                  <a:pt x="411" y="3836"/>
                </a:lnTo>
                <a:lnTo>
                  <a:pt x="339" y="3809"/>
                </a:lnTo>
                <a:lnTo>
                  <a:pt x="268" y="3783"/>
                </a:lnTo>
                <a:lnTo>
                  <a:pt x="254" y="3777"/>
                </a:lnTo>
                <a:lnTo>
                  <a:pt x="221" y="3765"/>
                </a:lnTo>
                <a:lnTo>
                  <a:pt x="205" y="3764"/>
                </a:lnTo>
                <a:lnTo>
                  <a:pt x="193" y="3765"/>
                </a:lnTo>
                <a:lnTo>
                  <a:pt x="167" y="3777"/>
                </a:lnTo>
                <a:lnTo>
                  <a:pt x="155" y="3781"/>
                </a:lnTo>
                <a:lnTo>
                  <a:pt x="134" y="3784"/>
                </a:lnTo>
                <a:lnTo>
                  <a:pt x="115" y="3783"/>
                </a:lnTo>
                <a:lnTo>
                  <a:pt x="96" y="3777"/>
                </a:lnTo>
                <a:lnTo>
                  <a:pt x="80" y="3768"/>
                </a:lnTo>
                <a:lnTo>
                  <a:pt x="66" y="3753"/>
                </a:lnTo>
                <a:lnTo>
                  <a:pt x="57" y="3736"/>
                </a:lnTo>
                <a:lnTo>
                  <a:pt x="56" y="3721"/>
                </a:lnTo>
                <a:lnTo>
                  <a:pt x="55" y="3705"/>
                </a:lnTo>
                <a:lnTo>
                  <a:pt x="55" y="3699"/>
                </a:lnTo>
                <a:lnTo>
                  <a:pt x="56" y="3690"/>
                </a:lnTo>
                <a:lnTo>
                  <a:pt x="60" y="3683"/>
                </a:lnTo>
                <a:lnTo>
                  <a:pt x="63" y="3678"/>
                </a:lnTo>
                <a:lnTo>
                  <a:pt x="68" y="3675"/>
                </a:lnTo>
                <a:lnTo>
                  <a:pt x="72" y="3671"/>
                </a:lnTo>
                <a:lnTo>
                  <a:pt x="77" y="3668"/>
                </a:lnTo>
                <a:lnTo>
                  <a:pt x="81" y="3663"/>
                </a:lnTo>
                <a:lnTo>
                  <a:pt x="97" y="3652"/>
                </a:lnTo>
                <a:lnTo>
                  <a:pt x="115" y="3646"/>
                </a:lnTo>
                <a:lnTo>
                  <a:pt x="134" y="3646"/>
                </a:lnTo>
                <a:lnTo>
                  <a:pt x="152" y="3650"/>
                </a:lnTo>
                <a:lnTo>
                  <a:pt x="168" y="3660"/>
                </a:lnTo>
                <a:lnTo>
                  <a:pt x="181" y="3675"/>
                </a:lnTo>
                <a:lnTo>
                  <a:pt x="189" y="3688"/>
                </a:lnTo>
                <a:lnTo>
                  <a:pt x="195" y="3702"/>
                </a:lnTo>
                <a:lnTo>
                  <a:pt x="202" y="3715"/>
                </a:lnTo>
                <a:lnTo>
                  <a:pt x="211" y="3725"/>
                </a:lnTo>
                <a:lnTo>
                  <a:pt x="237" y="3742"/>
                </a:lnTo>
                <a:lnTo>
                  <a:pt x="264" y="3755"/>
                </a:lnTo>
                <a:lnTo>
                  <a:pt x="326" y="3783"/>
                </a:lnTo>
                <a:lnTo>
                  <a:pt x="389" y="3809"/>
                </a:lnTo>
                <a:lnTo>
                  <a:pt x="460" y="3834"/>
                </a:lnTo>
                <a:lnTo>
                  <a:pt x="483" y="3843"/>
                </a:lnTo>
                <a:lnTo>
                  <a:pt x="507" y="3846"/>
                </a:lnTo>
                <a:lnTo>
                  <a:pt x="513" y="3842"/>
                </a:lnTo>
                <a:lnTo>
                  <a:pt x="517" y="3833"/>
                </a:lnTo>
                <a:lnTo>
                  <a:pt x="520" y="3820"/>
                </a:lnTo>
                <a:lnTo>
                  <a:pt x="522" y="3802"/>
                </a:lnTo>
                <a:lnTo>
                  <a:pt x="522" y="3784"/>
                </a:lnTo>
                <a:lnTo>
                  <a:pt x="523" y="3765"/>
                </a:lnTo>
                <a:lnTo>
                  <a:pt x="525" y="3712"/>
                </a:lnTo>
                <a:lnTo>
                  <a:pt x="525" y="3657"/>
                </a:lnTo>
                <a:lnTo>
                  <a:pt x="523" y="3604"/>
                </a:lnTo>
                <a:lnTo>
                  <a:pt x="523" y="3573"/>
                </a:lnTo>
                <a:lnTo>
                  <a:pt x="520" y="3541"/>
                </a:lnTo>
                <a:lnTo>
                  <a:pt x="519" y="3537"/>
                </a:lnTo>
                <a:lnTo>
                  <a:pt x="507" y="3525"/>
                </a:lnTo>
                <a:lnTo>
                  <a:pt x="504" y="3520"/>
                </a:lnTo>
                <a:lnTo>
                  <a:pt x="503" y="3516"/>
                </a:lnTo>
                <a:lnTo>
                  <a:pt x="503" y="3509"/>
                </a:lnTo>
                <a:lnTo>
                  <a:pt x="501" y="3504"/>
                </a:lnTo>
                <a:lnTo>
                  <a:pt x="483" y="3486"/>
                </a:lnTo>
                <a:lnTo>
                  <a:pt x="473" y="3478"/>
                </a:lnTo>
                <a:lnTo>
                  <a:pt x="466" y="3467"/>
                </a:lnTo>
                <a:lnTo>
                  <a:pt x="461" y="3453"/>
                </a:lnTo>
                <a:lnTo>
                  <a:pt x="458" y="3436"/>
                </a:lnTo>
                <a:lnTo>
                  <a:pt x="458" y="3420"/>
                </a:lnTo>
                <a:lnTo>
                  <a:pt x="461" y="3404"/>
                </a:lnTo>
                <a:lnTo>
                  <a:pt x="467" y="3388"/>
                </a:lnTo>
                <a:lnTo>
                  <a:pt x="475" y="3371"/>
                </a:lnTo>
                <a:lnTo>
                  <a:pt x="485" y="3358"/>
                </a:lnTo>
                <a:lnTo>
                  <a:pt x="491" y="3354"/>
                </a:lnTo>
                <a:lnTo>
                  <a:pt x="498" y="3348"/>
                </a:lnTo>
                <a:lnTo>
                  <a:pt x="519" y="3333"/>
                </a:lnTo>
                <a:lnTo>
                  <a:pt x="540" y="3323"/>
                </a:lnTo>
                <a:lnTo>
                  <a:pt x="547" y="3321"/>
                </a:lnTo>
                <a:lnTo>
                  <a:pt x="550" y="3323"/>
                </a:lnTo>
                <a:lnTo>
                  <a:pt x="556" y="3332"/>
                </a:lnTo>
                <a:lnTo>
                  <a:pt x="565" y="3339"/>
                </a:lnTo>
                <a:lnTo>
                  <a:pt x="576" y="3343"/>
                </a:lnTo>
                <a:lnTo>
                  <a:pt x="585" y="3349"/>
                </a:lnTo>
                <a:lnTo>
                  <a:pt x="603" y="3366"/>
                </a:lnTo>
                <a:lnTo>
                  <a:pt x="616" y="3383"/>
                </a:lnTo>
                <a:lnTo>
                  <a:pt x="624" y="3402"/>
                </a:lnTo>
                <a:lnTo>
                  <a:pt x="626" y="3425"/>
                </a:lnTo>
                <a:lnTo>
                  <a:pt x="622" y="3448"/>
                </a:lnTo>
                <a:lnTo>
                  <a:pt x="615" y="3467"/>
                </a:lnTo>
                <a:lnTo>
                  <a:pt x="604" y="3485"/>
                </a:lnTo>
                <a:lnTo>
                  <a:pt x="588" y="3498"/>
                </a:lnTo>
                <a:lnTo>
                  <a:pt x="575" y="3506"/>
                </a:lnTo>
                <a:lnTo>
                  <a:pt x="565" y="3513"/>
                </a:lnTo>
                <a:lnTo>
                  <a:pt x="556" y="3525"/>
                </a:lnTo>
                <a:lnTo>
                  <a:pt x="548" y="3541"/>
                </a:lnTo>
                <a:lnTo>
                  <a:pt x="545" y="3560"/>
                </a:lnTo>
                <a:lnTo>
                  <a:pt x="545" y="3599"/>
                </a:lnTo>
                <a:lnTo>
                  <a:pt x="544" y="3634"/>
                </a:lnTo>
                <a:lnTo>
                  <a:pt x="544" y="3671"/>
                </a:lnTo>
                <a:lnTo>
                  <a:pt x="541" y="3739"/>
                </a:lnTo>
                <a:lnTo>
                  <a:pt x="541" y="3806"/>
                </a:lnTo>
                <a:lnTo>
                  <a:pt x="544" y="3834"/>
                </a:lnTo>
                <a:lnTo>
                  <a:pt x="550" y="3859"/>
                </a:lnTo>
                <a:lnTo>
                  <a:pt x="563" y="3882"/>
                </a:lnTo>
                <a:lnTo>
                  <a:pt x="582" y="3902"/>
                </a:lnTo>
                <a:lnTo>
                  <a:pt x="637" y="3957"/>
                </a:lnTo>
                <a:lnTo>
                  <a:pt x="654" y="3973"/>
                </a:lnTo>
                <a:lnTo>
                  <a:pt x="672" y="3991"/>
                </a:lnTo>
                <a:lnTo>
                  <a:pt x="690" y="4007"/>
                </a:lnTo>
                <a:lnTo>
                  <a:pt x="705" y="4020"/>
                </a:lnTo>
                <a:lnTo>
                  <a:pt x="703" y="3983"/>
                </a:lnTo>
                <a:lnTo>
                  <a:pt x="703" y="3890"/>
                </a:lnTo>
                <a:lnTo>
                  <a:pt x="705" y="3843"/>
                </a:lnTo>
                <a:lnTo>
                  <a:pt x="706" y="3799"/>
                </a:lnTo>
                <a:lnTo>
                  <a:pt x="706" y="3647"/>
                </a:lnTo>
                <a:lnTo>
                  <a:pt x="712" y="3397"/>
                </a:lnTo>
                <a:lnTo>
                  <a:pt x="716" y="3209"/>
                </a:lnTo>
                <a:lnTo>
                  <a:pt x="694" y="3186"/>
                </a:lnTo>
                <a:lnTo>
                  <a:pt x="675" y="3165"/>
                </a:lnTo>
                <a:lnTo>
                  <a:pt x="660" y="3144"/>
                </a:lnTo>
                <a:lnTo>
                  <a:pt x="644" y="3125"/>
                </a:lnTo>
                <a:lnTo>
                  <a:pt x="629" y="3106"/>
                </a:lnTo>
                <a:lnTo>
                  <a:pt x="610" y="3084"/>
                </a:lnTo>
                <a:lnTo>
                  <a:pt x="588" y="3060"/>
                </a:lnTo>
                <a:lnTo>
                  <a:pt x="562" y="3038"/>
                </a:lnTo>
                <a:lnTo>
                  <a:pt x="534" y="3021"/>
                </a:lnTo>
                <a:lnTo>
                  <a:pt x="506" y="3009"/>
                </a:lnTo>
                <a:lnTo>
                  <a:pt x="476" y="2998"/>
                </a:lnTo>
                <a:lnTo>
                  <a:pt x="476" y="2995"/>
                </a:lnTo>
                <a:lnTo>
                  <a:pt x="483" y="2990"/>
                </a:lnTo>
                <a:lnTo>
                  <a:pt x="495" y="2984"/>
                </a:lnTo>
                <a:lnTo>
                  <a:pt x="514" y="2975"/>
                </a:lnTo>
                <a:lnTo>
                  <a:pt x="537" y="2966"/>
                </a:lnTo>
                <a:lnTo>
                  <a:pt x="563" y="2957"/>
                </a:lnTo>
                <a:lnTo>
                  <a:pt x="593" y="2950"/>
                </a:lnTo>
                <a:lnTo>
                  <a:pt x="625" y="2944"/>
                </a:lnTo>
                <a:lnTo>
                  <a:pt x="660" y="2941"/>
                </a:lnTo>
                <a:lnTo>
                  <a:pt x="696" y="2939"/>
                </a:lnTo>
                <a:lnTo>
                  <a:pt x="733" y="2944"/>
                </a:lnTo>
                <a:lnTo>
                  <a:pt x="734" y="2931"/>
                </a:lnTo>
                <a:lnTo>
                  <a:pt x="736" y="2914"/>
                </a:lnTo>
                <a:lnTo>
                  <a:pt x="736" y="2858"/>
                </a:lnTo>
                <a:lnTo>
                  <a:pt x="744" y="2721"/>
                </a:lnTo>
                <a:lnTo>
                  <a:pt x="750" y="2600"/>
                </a:lnTo>
                <a:lnTo>
                  <a:pt x="755" y="2540"/>
                </a:lnTo>
                <a:lnTo>
                  <a:pt x="761" y="2479"/>
                </a:lnTo>
                <a:lnTo>
                  <a:pt x="753" y="2472"/>
                </a:lnTo>
                <a:lnTo>
                  <a:pt x="741" y="2462"/>
                </a:lnTo>
                <a:lnTo>
                  <a:pt x="725" y="2447"/>
                </a:lnTo>
                <a:lnTo>
                  <a:pt x="706" y="2431"/>
                </a:lnTo>
                <a:lnTo>
                  <a:pt x="685" y="2416"/>
                </a:lnTo>
                <a:lnTo>
                  <a:pt x="665" y="2398"/>
                </a:lnTo>
                <a:lnTo>
                  <a:pt x="643" y="2382"/>
                </a:lnTo>
                <a:lnTo>
                  <a:pt x="624" y="2366"/>
                </a:lnTo>
                <a:lnTo>
                  <a:pt x="606" y="2353"/>
                </a:lnTo>
                <a:lnTo>
                  <a:pt x="593" y="2341"/>
                </a:lnTo>
                <a:lnTo>
                  <a:pt x="582" y="2333"/>
                </a:lnTo>
                <a:lnTo>
                  <a:pt x="578" y="2331"/>
                </a:lnTo>
                <a:lnTo>
                  <a:pt x="554" y="2316"/>
                </a:lnTo>
                <a:lnTo>
                  <a:pt x="531" y="2307"/>
                </a:lnTo>
                <a:lnTo>
                  <a:pt x="504" y="2304"/>
                </a:lnTo>
                <a:lnTo>
                  <a:pt x="476" y="2305"/>
                </a:lnTo>
                <a:lnTo>
                  <a:pt x="408" y="2317"/>
                </a:lnTo>
                <a:lnTo>
                  <a:pt x="342" y="2332"/>
                </a:lnTo>
                <a:lnTo>
                  <a:pt x="307" y="2339"/>
                </a:lnTo>
                <a:lnTo>
                  <a:pt x="273" y="2347"/>
                </a:lnTo>
                <a:lnTo>
                  <a:pt x="255" y="2351"/>
                </a:lnTo>
                <a:lnTo>
                  <a:pt x="234" y="2354"/>
                </a:lnTo>
                <a:lnTo>
                  <a:pt x="217" y="2360"/>
                </a:lnTo>
                <a:lnTo>
                  <a:pt x="200" y="2369"/>
                </a:lnTo>
                <a:lnTo>
                  <a:pt x="193" y="2378"/>
                </a:lnTo>
                <a:lnTo>
                  <a:pt x="189" y="2387"/>
                </a:lnTo>
                <a:lnTo>
                  <a:pt x="186" y="2395"/>
                </a:lnTo>
                <a:lnTo>
                  <a:pt x="181" y="2406"/>
                </a:lnTo>
                <a:lnTo>
                  <a:pt x="171" y="2423"/>
                </a:lnTo>
                <a:lnTo>
                  <a:pt x="156" y="2437"/>
                </a:lnTo>
                <a:lnTo>
                  <a:pt x="139" y="2448"/>
                </a:lnTo>
                <a:lnTo>
                  <a:pt x="116" y="2457"/>
                </a:lnTo>
                <a:lnTo>
                  <a:pt x="94" y="2459"/>
                </a:lnTo>
                <a:lnTo>
                  <a:pt x="72" y="2454"/>
                </a:lnTo>
                <a:lnTo>
                  <a:pt x="53" y="2444"/>
                </a:lnTo>
                <a:lnTo>
                  <a:pt x="34" y="2429"/>
                </a:lnTo>
                <a:lnTo>
                  <a:pt x="28" y="2420"/>
                </a:lnTo>
                <a:lnTo>
                  <a:pt x="21" y="2412"/>
                </a:lnTo>
                <a:lnTo>
                  <a:pt x="13" y="2404"/>
                </a:lnTo>
                <a:lnTo>
                  <a:pt x="3" y="2400"/>
                </a:lnTo>
                <a:lnTo>
                  <a:pt x="0" y="2397"/>
                </a:lnTo>
                <a:lnTo>
                  <a:pt x="0" y="2390"/>
                </a:lnTo>
                <a:lnTo>
                  <a:pt x="3" y="2379"/>
                </a:lnTo>
                <a:lnTo>
                  <a:pt x="12" y="2356"/>
                </a:lnTo>
                <a:lnTo>
                  <a:pt x="25" y="2329"/>
                </a:lnTo>
                <a:lnTo>
                  <a:pt x="35" y="2317"/>
                </a:lnTo>
                <a:lnTo>
                  <a:pt x="50" y="2307"/>
                </a:lnTo>
                <a:lnTo>
                  <a:pt x="66" y="2298"/>
                </a:lnTo>
                <a:lnTo>
                  <a:pt x="85" y="2292"/>
                </a:lnTo>
                <a:lnTo>
                  <a:pt x="108" y="2289"/>
                </a:lnTo>
                <a:lnTo>
                  <a:pt x="130" y="2291"/>
                </a:lnTo>
                <a:lnTo>
                  <a:pt x="142" y="2297"/>
                </a:lnTo>
                <a:lnTo>
                  <a:pt x="152" y="2304"/>
                </a:lnTo>
                <a:lnTo>
                  <a:pt x="162" y="2313"/>
                </a:lnTo>
                <a:lnTo>
                  <a:pt x="172" y="2319"/>
                </a:lnTo>
                <a:lnTo>
                  <a:pt x="177" y="2320"/>
                </a:lnTo>
                <a:lnTo>
                  <a:pt x="189" y="2320"/>
                </a:lnTo>
                <a:lnTo>
                  <a:pt x="193" y="2322"/>
                </a:lnTo>
                <a:lnTo>
                  <a:pt x="196" y="2323"/>
                </a:lnTo>
                <a:lnTo>
                  <a:pt x="199" y="2326"/>
                </a:lnTo>
                <a:lnTo>
                  <a:pt x="202" y="2328"/>
                </a:lnTo>
                <a:lnTo>
                  <a:pt x="203" y="2331"/>
                </a:lnTo>
                <a:lnTo>
                  <a:pt x="206" y="2332"/>
                </a:lnTo>
                <a:lnTo>
                  <a:pt x="211" y="2332"/>
                </a:lnTo>
                <a:lnTo>
                  <a:pt x="242" y="2329"/>
                </a:lnTo>
                <a:lnTo>
                  <a:pt x="274" y="2325"/>
                </a:lnTo>
                <a:lnTo>
                  <a:pt x="327" y="2316"/>
                </a:lnTo>
                <a:lnTo>
                  <a:pt x="382" y="2307"/>
                </a:lnTo>
                <a:lnTo>
                  <a:pt x="432" y="2295"/>
                </a:lnTo>
                <a:lnTo>
                  <a:pt x="451" y="2291"/>
                </a:lnTo>
                <a:lnTo>
                  <a:pt x="469" y="2288"/>
                </a:lnTo>
                <a:lnTo>
                  <a:pt x="485" y="2283"/>
                </a:lnTo>
                <a:lnTo>
                  <a:pt x="498" y="2279"/>
                </a:lnTo>
                <a:lnTo>
                  <a:pt x="507" y="2273"/>
                </a:lnTo>
                <a:lnTo>
                  <a:pt x="509" y="2266"/>
                </a:lnTo>
                <a:lnTo>
                  <a:pt x="504" y="2251"/>
                </a:lnTo>
                <a:lnTo>
                  <a:pt x="489" y="2221"/>
                </a:lnTo>
                <a:lnTo>
                  <a:pt x="472" y="2189"/>
                </a:lnTo>
                <a:lnTo>
                  <a:pt x="453" y="2157"/>
                </a:lnTo>
                <a:lnTo>
                  <a:pt x="417" y="2102"/>
                </a:lnTo>
                <a:lnTo>
                  <a:pt x="380" y="2047"/>
                </a:lnTo>
                <a:lnTo>
                  <a:pt x="317" y="2030"/>
                </a:lnTo>
                <a:lnTo>
                  <a:pt x="254" y="2014"/>
                </a:lnTo>
                <a:lnTo>
                  <a:pt x="236" y="2009"/>
                </a:lnTo>
                <a:lnTo>
                  <a:pt x="215" y="2003"/>
                </a:lnTo>
                <a:lnTo>
                  <a:pt x="193" y="1999"/>
                </a:lnTo>
                <a:lnTo>
                  <a:pt x="171" y="1996"/>
                </a:lnTo>
                <a:lnTo>
                  <a:pt x="150" y="1999"/>
                </a:lnTo>
                <a:lnTo>
                  <a:pt x="131" y="2006"/>
                </a:lnTo>
                <a:lnTo>
                  <a:pt x="109" y="2016"/>
                </a:lnTo>
                <a:lnTo>
                  <a:pt x="85" y="2021"/>
                </a:lnTo>
                <a:lnTo>
                  <a:pt x="62" y="2019"/>
                </a:lnTo>
                <a:lnTo>
                  <a:pt x="40" y="2014"/>
                </a:lnTo>
                <a:lnTo>
                  <a:pt x="22" y="2002"/>
                </a:lnTo>
                <a:lnTo>
                  <a:pt x="12" y="1987"/>
                </a:lnTo>
                <a:lnTo>
                  <a:pt x="7" y="1966"/>
                </a:lnTo>
                <a:lnTo>
                  <a:pt x="6" y="1946"/>
                </a:lnTo>
                <a:lnTo>
                  <a:pt x="12" y="1924"/>
                </a:lnTo>
                <a:lnTo>
                  <a:pt x="21" y="1904"/>
                </a:lnTo>
                <a:lnTo>
                  <a:pt x="35" y="1888"/>
                </a:lnTo>
                <a:lnTo>
                  <a:pt x="56" y="1878"/>
                </a:lnTo>
                <a:lnTo>
                  <a:pt x="80" y="1873"/>
                </a:lnTo>
                <a:lnTo>
                  <a:pt x="105" y="1876"/>
                </a:lnTo>
                <a:lnTo>
                  <a:pt x="127" y="1884"/>
                </a:lnTo>
                <a:lnTo>
                  <a:pt x="144" y="1896"/>
                </a:lnTo>
                <a:lnTo>
                  <a:pt x="155" y="1907"/>
                </a:lnTo>
                <a:lnTo>
                  <a:pt x="172" y="1947"/>
                </a:lnTo>
                <a:lnTo>
                  <a:pt x="183" y="1960"/>
                </a:lnTo>
                <a:lnTo>
                  <a:pt x="196" y="1969"/>
                </a:lnTo>
                <a:lnTo>
                  <a:pt x="211" y="1975"/>
                </a:lnTo>
                <a:lnTo>
                  <a:pt x="227" y="1981"/>
                </a:lnTo>
                <a:lnTo>
                  <a:pt x="295" y="2003"/>
                </a:lnTo>
                <a:lnTo>
                  <a:pt x="363" y="2024"/>
                </a:lnTo>
                <a:lnTo>
                  <a:pt x="351" y="2009"/>
                </a:lnTo>
                <a:lnTo>
                  <a:pt x="338" y="1996"/>
                </a:lnTo>
                <a:lnTo>
                  <a:pt x="326" y="1988"/>
                </a:lnTo>
                <a:lnTo>
                  <a:pt x="313" y="1983"/>
                </a:lnTo>
                <a:lnTo>
                  <a:pt x="298" y="1980"/>
                </a:lnTo>
                <a:lnTo>
                  <a:pt x="284" y="1974"/>
                </a:lnTo>
                <a:lnTo>
                  <a:pt x="267" y="1963"/>
                </a:lnTo>
                <a:lnTo>
                  <a:pt x="254" y="1950"/>
                </a:lnTo>
                <a:lnTo>
                  <a:pt x="246" y="1934"/>
                </a:lnTo>
                <a:lnTo>
                  <a:pt x="243" y="1916"/>
                </a:lnTo>
                <a:lnTo>
                  <a:pt x="245" y="1897"/>
                </a:lnTo>
                <a:lnTo>
                  <a:pt x="254" y="1878"/>
                </a:lnTo>
                <a:lnTo>
                  <a:pt x="258" y="1872"/>
                </a:lnTo>
                <a:lnTo>
                  <a:pt x="267" y="1857"/>
                </a:lnTo>
                <a:lnTo>
                  <a:pt x="270" y="1854"/>
                </a:lnTo>
                <a:lnTo>
                  <a:pt x="277" y="1850"/>
                </a:lnTo>
                <a:lnTo>
                  <a:pt x="284" y="1847"/>
                </a:lnTo>
                <a:lnTo>
                  <a:pt x="290" y="1845"/>
                </a:lnTo>
                <a:lnTo>
                  <a:pt x="305" y="1844"/>
                </a:lnTo>
                <a:lnTo>
                  <a:pt x="321" y="1843"/>
                </a:lnTo>
                <a:lnTo>
                  <a:pt x="342" y="1848"/>
                </a:lnTo>
                <a:lnTo>
                  <a:pt x="357" y="1859"/>
                </a:lnTo>
                <a:lnTo>
                  <a:pt x="370" y="1872"/>
                </a:lnTo>
                <a:lnTo>
                  <a:pt x="377" y="1890"/>
                </a:lnTo>
                <a:lnTo>
                  <a:pt x="382" y="1909"/>
                </a:lnTo>
                <a:lnTo>
                  <a:pt x="383" y="1929"/>
                </a:lnTo>
                <a:lnTo>
                  <a:pt x="380" y="1947"/>
                </a:lnTo>
                <a:lnTo>
                  <a:pt x="376" y="1966"/>
                </a:lnTo>
                <a:lnTo>
                  <a:pt x="374" y="1984"/>
                </a:lnTo>
                <a:lnTo>
                  <a:pt x="382" y="2002"/>
                </a:lnTo>
                <a:lnTo>
                  <a:pt x="391" y="2018"/>
                </a:lnTo>
                <a:lnTo>
                  <a:pt x="401" y="2036"/>
                </a:lnTo>
                <a:lnTo>
                  <a:pt x="461" y="2050"/>
                </a:lnTo>
                <a:lnTo>
                  <a:pt x="519" y="2068"/>
                </a:lnTo>
                <a:lnTo>
                  <a:pt x="523" y="2070"/>
                </a:lnTo>
                <a:lnTo>
                  <a:pt x="532" y="2071"/>
                </a:lnTo>
                <a:lnTo>
                  <a:pt x="542" y="2073"/>
                </a:lnTo>
                <a:lnTo>
                  <a:pt x="551" y="2073"/>
                </a:lnTo>
                <a:lnTo>
                  <a:pt x="559" y="2071"/>
                </a:lnTo>
                <a:lnTo>
                  <a:pt x="559" y="2068"/>
                </a:lnTo>
                <a:lnTo>
                  <a:pt x="520" y="2012"/>
                </a:lnTo>
                <a:lnTo>
                  <a:pt x="481" y="1950"/>
                </a:lnTo>
                <a:lnTo>
                  <a:pt x="436" y="1888"/>
                </a:lnTo>
                <a:lnTo>
                  <a:pt x="430" y="1878"/>
                </a:lnTo>
                <a:lnTo>
                  <a:pt x="422" y="1865"/>
                </a:lnTo>
                <a:lnTo>
                  <a:pt x="411" y="1848"/>
                </a:lnTo>
                <a:lnTo>
                  <a:pt x="401" y="1834"/>
                </a:lnTo>
                <a:lnTo>
                  <a:pt x="389" y="1819"/>
                </a:lnTo>
                <a:lnTo>
                  <a:pt x="380" y="1809"/>
                </a:lnTo>
                <a:lnTo>
                  <a:pt x="373" y="1803"/>
                </a:lnTo>
                <a:lnTo>
                  <a:pt x="355" y="1800"/>
                </a:lnTo>
                <a:lnTo>
                  <a:pt x="338" y="1798"/>
                </a:lnTo>
                <a:lnTo>
                  <a:pt x="320" y="1800"/>
                </a:lnTo>
                <a:lnTo>
                  <a:pt x="302" y="1797"/>
                </a:lnTo>
                <a:lnTo>
                  <a:pt x="284" y="1791"/>
                </a:lnTo>
                <a:lnTo>
                  <a:pt x="268" y="1779"/>
                </a:lnTo>
                <a:lnTo>
                  <a:pt x="255" y="1764"/>
                </a:lnTo>
                <a:lnTo>
                  <a:pt x="248" y="1747"/>
                </a:lnTo>
                <a:lnTo>
                  <a:pt x="243" y="1729"/>
                </a:lnTo>
                <a:lnTo>
                  <a:pt x="243" y="1708"/>
                </a:lnTo>
                <a:lnTo>
                  <a:pt x="249" y="1688"/>
                </a:lnTo>
                <a:lnTo>
                  <a:pt x="259" y="1671"/>
                </a:lnTo>
                <a:lnTo>
                  <a:pt x="276" y="1657"/>
                </a:lnTo>
                <a:lnTo>
                  <a:pt x="293" y="1645"/>
                </a:lnTo>
                <a:lnTo>
                  <a:pt x="313" y="1636"/>
                </a:lnTo>
                <a:lnTo>
                  <a:pt x="333" y="1632"/>
                </a:lnTo>
                <a:lnTo>
                  <a:pt x="352" y="1629"/>
                </a:lnTo>
                <a:lnTo>
                  <a:pt x="370" y="1630"/>
                </a:lnTo>
                <a:lnTo>
                  <a:pt x="383" y="1635"/>
                </a:lnTo>
                <a:lnTo>
                  <a:pt x="404" y="1649"/>
                </a:lnTo>
                <a:lnTo>
                  <a:pt x="419" y="1669"/>
                </a:lnTo>
                <a:lnTo>
                  <a:pt x="426" y="1692"/>
                </a:lnTo>
                <a:lnTo>
                  <a:pt x="427" y="1716"/>
                </a:lnTo>
                <a:lnTo>
                  <a:pt x="425" y="1728"/>
                </a:lnTo>
                <a:lnTo>
                  <a:pt x="419" y="1741"/>
                </a:lnTo>
                <a:lnTo>
                  <a:pt x="411" y="1756"/>
                </a:lnTo>
                <a:lnTo>
                  <a:pt x="407" y="1769"/>
                </a:lnTo>
                <a:lnTo>
                  <a:pt x="404" y="1782"/>
                </a:lnTo>
                <a:lnTo>
                  <a:pt x="405" y="1794"/>
                </a:lnTo>
                <a:lnTo>
                  <a:pt x="408" y="1800"/>
                </a:lnTo>
                <a:lnTo>
                  <a:pt x="414" y="1810"/>
                </a:lnTo>
                <a:lnTo>
                  <a:pt x="422" y="1822"/>
                </a:lnTo>
                <a:lnTo>
                  <a:pt x="430" y="1837"/>
                </a:lnTo>
                <a:lnTo>
                  <a:pt x="439" y="1850"/>
                </a:lnTo>
                <a:lnTo>
                  <a:pt x="448" y="1860"/>
                </a:lnTo>
                <a:lnTo>
                  <a:pt x="454" y="1869"/>
                </a:lnTo>
                <a:lnTo>
                  <a:pt x="458" y="1871"/>
                </a:lnTo>
                <a:lnTo>
                  <a:pt x="463" y="1866"/>
                </a:lnTo>
                <a:lnTo>
                  <a:pt x="467" y="1857"/>
                </a:lnTo>
                <a:lnTo>
                  <a:pt x="473" y="1848"/>
                </a:lnTo>
                <a:lnTo>
                  <a:pt x="478" y="1843"/>
                </a:lnTo>
                <a:lnTo>
                  <a:pt x="485" y="1837"/>
                </a:lnTo>
                <a:lnTo>
                  <a:pt x="494" y="1829"/>
                </a:lnTo>
                <a:lnTo>
                  <a:pt x="506" y="1820"/>
                </a:lnTo>
                <a:lnTo>
                  <a:pt x="514" y="1814"/>
                </a:lnTo>
                <a:lnTo>
                  <a:pt x="522" y="1812"/>
                </a:lnTo>
                <a:lnTo>
                  <a:pt x="540" y="1810"/>
                </a:lnTo>
                <a:lnTo>
                  <a:pt x="557" y="1807"/>
                </a:lnTo>
                <a:lnTo>
                  <a:pt x="575" y="1806"/>
                </a:lnTo>
                <a:lnTo>
                  <a:pt x="593" y="1807"/>
                </a:lnTo>
                <a:lnTo>
                  <a:pt x="597" y="1809"/>
                </a:lnTo>
                <a:lnTo>
                  <a:pt x="612" y="1814"/>
                </a:lnTo>
                <a:lnTo>
                  <a:pt x="616" y="1814"/>
                </a:lnTo>
                <a:lnTo>
                  <a:pt x="621" y="1807"/>
                </a:lnTo>
                <a:lnTo>
                  <a:pt x="622" y="1794"/>
                </a:lnTo>
                <a:lnTo>
                  <a:pt x="624" y="1779"/>
                </a:lnTo>
                <a:lnTo>
                  <a:pt x="624" y="1756"/>
                </a:lnTo>
                <a:lnTo>
                  <a:pt x="625" y="1735"/>
                </a:lnTo>
                <a:lnTo>
                  <a:pt x="625" y="1714"/>
                </a:lnTo>
                <a:lnTo>
                  <a:pt x="622" y="1694"/>
                </a:lnTo>
                <a:lnTo>
                  <a:pt x="616" y="1680"/>
                </a:lnTo>
                <a:lnTo>
                  <a:pt x="607" y="1671"/>
                </a:lnTo>
                <a:lnTo>
                  <a:pt x="587" y="1654"/>
                </a:lnTo>
                <a:lnTo>
                  <a:pt x="573" y="1638"/>
                </a:lnTo>
                <a:lnTo>
                  <a:pt x="565" y="1618"/>
                </a:lnTo>
                <a:lnTo>
                  <a:pt x="563" y="1596"/>
                </a:lnTo>
                <a:lnTo>
                  <a:pt x="566" y="1580"/>
                </a:lnTo>
                <a:lnTo>
                  <a:pt x="575" y="1562"/>
                </a:lnTo>
                <a:lnTo>
                  <a:pt x="588" y="1546"/>
                </a:lnTo>
                <a:lnTo>
                  <a:pt x="604" y="1530"/>
                </a:lnTo>
                <a:lnTo>
                  <a:pt x="624" y="1518"/>
                </a:lnTo>
                <a:lnTo>
                  <a:pt x="644" y="1512"/>
                </a:lnTo>
                <a:lnTo>
                  <a:pt x="668" y="1512"/>
                </a:lnTo>
                <a:lnTo>
                  <a:pt x="691" y="1521"/>
                </a:lnTo>
                <a:lnTo>
                  <a:pt x="708" y="1533"/>
                </a:lnTo>
                <a:lnTo>
                  <a:pt x="721" y="1545"/>
                </a:lnTo>
                <a:lnTo>
                  <a:pt x="731" y="1559"/>
                </a:lnTo>
                <a:lnTo>
                  <a:pt x="737" y="1576"/>
                </a:lnTo>
                <a:lnTo>
                  <a:pt x="737" y="1595"/>
                </a:lnTo>
                <a:lnTo>
                  <a:pt x="731" y="1615"/>
                </a:lnTo>
                <a:lnTo>
                  <a:pt x="722" y="1632"/>
                </a:lnTo>
                <a:lnTo>
                  <a:pt x="709" y="1646"/>
                </a:lnTo>
                <a:lnTo>
                  <a:pt x="696" y="1660"/>
                </a:lnTo>
                <a:lnTo>
                  <a:pt x="681" y="1671"/>
                </a:lnTo>
                <a:lnTo>
                  <a:pt x="669" y="1686"/>
                </a:lnTo>
                <a:lnTo>
                  <a:pt x="660" y="1704"/>
                </a:lnTo>
                <a:lnTo>
                  <a:pt x="650" y="1747"/>
                </a:lnTo>
                <a:lnTo>
                  <a:pt x="644" y="1791"/>
                </a:lnTo>
                <a:lnTo>
                  <a:pt x="640" y="1834"/>
                </a:lnTo>
                <a:lnTo>
                  <a:pt x="640" y="1851"/>
                </a:lnTo>
                <a:lnTo>
                  <a:pt x="644" y="1868"/>
                </a:lnTo>
                <a:lnTo>
                  <a:pt x="647" y="1885"/>
                </a:lnTo>
                <a:lnTo>
                  <a:pt x="644" y="1900"/>
                </a:lnTo>
                <a:lnTo>
                  <a:pt x="635" y="1929"/>
                </a:lnTo>
                <a:lnTo>
                  <a:pt x="632" y="1944"/>
                </a:lnTo>
                <a:lnTo>
                  <a:pt x="635" y="1958"/>
                </a:lnTo>
                <a:lnTo>
                  <a:pt x="643" y="1971"/>
                </a:lnTo>
                <a:lnTo>
                  <a:pt x="652" y="1981"/>
                </a:lnTo>
                <a:lnTo>
                  <a:pt x="660" y="1993"/>
                </a:lnTo>
                <a:lnTo>
                  <a:pt x="680" y="2019"/>
                </a:lnTo>
                <a:lnTo>
                  <a:pt x="699" y="2047"/>
                </a:lnTo>
                <a:lnTo>
                  <a:pt x="746" y="2106"/>
                </a:lnTo>
                <a:lnTo>
                  <a:pt x="796" y="2164"/>
                </a:lnTo>
                <a:lnTo>
                  <a:pt x="800" y="2171"/>
                </a:lnTo>
                <a:lnTo>
                  <a:pt x="809" y="2180"/>
                </a:lnTo>
                <a:lnTo>
                  <a:pt x="818" y="2190"/>
                </a:lnTo>
                <a:lnTo>
                  <a:pt x="827" y="2199"/>
                </a:lnTo>
                <a:lnTo>
                  <a:pt x="836" y="2202"/>
                </a:lnTo>
                <a:lnTo>
                  <a:pt x="843" y="2198"/>
                </a:lnTo>
                <a:lnTo>
                  <a:pt x="852" y="2190"/>
                </a:lnTo>
                <a:lnTo>
                  <a:pt x="859" y="2180"/>
                </a:lnTo>
                <a:lnTo>
                  <a:pt x="867" y="2171"/>
                </a:lnTo>
                <a:lnTo>
                  <a:pt x="871" y="2165"/>
                </a:lnTo>
                <a:lnTo>
                  <a:pt x="889" y="2140"/>
                </a:lnTo>
                <a:lnTo>
                  <a:pt x="899" y="2117"/>
                </a:lnTo>
                <a:lnTo>
                  <a:pt x="904" y="2090"/>
                </a:lnTo>
                <a:lnTo>
                  <a:pt x="902" y="2061"/>
                </a:lnTo>
                <a:lnTo>
                  <a:pt x="895" y="2016"/>
                </a:lnTo>
                <a:lnTo>
                  <a:pt x="886" y="1972"/>
                </a:lnTo>
                <a:lnTo>
                  <a:pt x="876" y="1928"/>
                </a:lnTo>
                <a:lnTo>
                  <a:pt x="861" y="1857"/>
                </a:lnTo>
                <a:lnTo>
                  <a:pt x="858" y="1843"/>
                </a:lnTo>
                <a:lnTo>
                  <a:pt x="856" y="1828"/>
                </a:lnTo>
                <a:lnTo>
                  <a:pt x="853" y="1812"/>
                </a:lnTo>
                <a:lnTo>
                  <a:pt x="848" y="1798"/>
                </a:lnTo>
                <a:lnTo>
                  <a:pt x="839" y="1786"/>
                </a:lnTo>
                <a:lnTo>
                  <a:pt x="830" y="1779"/>
                </a:lnTo>
                <a:lnTo>
                  <a:pt x="821" y="1775"/>
                </a:lnTo>
                <a:lnTo>
                  <a:pt x="811" y="1772"/>
                </a:lnTo>
                <a:lnTo>
                  <a:pt x="799" y="1767"/>
                </a:lnTo>
                <a:lnTo>
                  <a:pt x="778" y="1757"/>
                </a:lnTo>
                <a:lnTo>
                  <a:pt x="764" y="1742"/>
                </a:lnTo>
                <a:lnTo>
                  <a:pt x="752" y="1725"/>
                </a:lnTo>
                <a:lnTo>
                  <a:pt x="743" y="1702"/>
                </a:lnTo>
                <a:lnTo>
                  <a:pt x="743" y="1680"/>
                </a:lnTo>
                <a:lnTo>
                  <a:pt x="747" y="1660"/>
                </a:lnTo>
                <a:lnTo>
                  <a:pt x="759" y="1639"/>
                </a:lnTo>
                <a:lnTo>
                  <a:pt x="777" y="1620"/>
                </a:lnTo>
                <a:lnTo>
                  <a:pt x="784" y="1614"/>
                </a:lnTo>
                <a:lnTo>
                  <a:pt x="796" y="1607"/>
                </a:lnTo>
                <a:lnTo>
                  <a:pt x="812" y="1599"/>
                </a:lnTo>
                <a:lnTo>
                  <a:pt x="830" y="1595"/>
                </a:lnTo>
                <a:lnTo>
                  <a:pt x="851" y="1593"/>
                </a:lnTo>
                <a:lnTo>
                  <a:pt x="870" y="1596"/>
                </a:lnTo>
                <a:lnTo>
                  <a:pt x="890" y="1607"/>
                </a:lnTo>
                <a:lnTo>
                  <a:pt x="910" y="1626"/>
                </a:lnTo>
                <a:lnTo>
                  <a:pt x="924" y="1648"/>
                </a:lnTo>
                <a:lnTo>
                  <a:pt x="930" y="1667"/>
                </a:lnTo>
                <a:lnTo>
                  <a:pt x="933" y="1689"/>
                </a:lnTo>
                <a:lnTo>
                  <a:pt x="930" y="1711"/>
                </a:lnTo>
                <a:lnTo>
                  <a:pt x="923" y="1723"/>
                </a:lnTo>
                <a:lnTo>
                  <a:pt x="914" y="1733"/>
                </a:lnTo>
                <a:lnTo>
                  <a:pt x="904" y="1744"/>
                </a:lnTo>
                <a:lnTo>
                  <a:pt x="896" y="1756"/>
                </a:lnTo>
                <a:lnTo>
                  <a:pt x="895" y="1760"/>
                </a:lnTo>
                <a:lnTo>
                  <a:pt x="895" y="1772"/>
                </a:lnTo>
                <a:lnTo>
                  <a:pt x="893" y="1776"/>
                </a:lnTo>
                <a:lnTo>
                  <a:pt x="890" y="1779"/>
                </a:lnTo>
                <a:lnTo>
                  <a:pt x="889" y="1782"/>
                </a:lnTo>
                <a:lnTo>
                  <a:pt x="883" y="1788"/>
                </a:lnTo>
                <a:lnTo>
                  <a:pt x="881" y="1791"/>
                </a:lnTo>
                <a:lnTo>
                  <a:pt x="881" y="1816"/>
                </a:lnTo>
                <a:lnTo>
                  <a:pt x="884" y="1838"/>
                </a:lnTo>
                <a:lnTo>
                  <a:pt x="887" y="1859"/>
                </a:lnTo>
                <a:lnTo>
                  <a:pt x="895" y="1912"/>
                </a:lnTo>
                <a:lnTo>
                  <a:pt x="904" y="1966"/>
                </a:lnTo>
                <a:lnTo>
                  <a:pt x="915" y="2016"/>
                </a:lnTo>
                <a:lnTo>
                  <a:pt x="918" y="2036"/>
                </a:lnTo>
                <a:lnTo>
                  <a:pt x="923" y="2053"/>
                </a:lnTo>
                <a:lnTo>
                  <a:pt x="926" y="2070"/>
                </a:lnTo>
                <a:lnTo>
                  <a:pt x="932" y="2083"/>
                </a:lnTo>
                <a:lnTo>
                  <a:pt x="938" y="2092"/>
                </a:lnTo>
                <a:lnTo>
                  <a:pt x="945" y="2093"/>
                </a:lnTo>
                <a:lnTo>
                  <a:pt x="963" y="2089"/>
                </a:lnTo>
                <a:lnTo>
                  <a:pt x="980" y="2080"/>
                </a:lnTo>
                <a:lnTo>
                  <a:pt x="996" y="2073"/>
                </a:lnTo>
                <a:lnTo>
                  <a:pt x="1033" y="2053"/>
                </a:lnTo>
                <a:lnTo>
                  <a:pt x="1070" y="2033"/>
                </a:lnTo>
                <a:lnTo>
                  <a:pt x="1125" y="2000"/>
                </a:lnTo>
                <a:lnTo>
                  <a:pt x="1176" y="1968"/>
                </a:lnTo>
                <a:lnTo>
                  <a:pt x="1191" y="1866"/>
                </a:lnTo>
                <a:lnTo>
                  <a:pt x="1232" y="1624"/>
                </a:lnTo>
                <a:lnTo>
                  <a:pt x="1277" y="1382"/>
                </a:lnTo>
                <a:lnTo>
                  <a:pt x="1281" y="1359"/>
                </a:lnTo>
                <a:lnTo>
                  <a:pt x="1287" y="1329"/>
                </a:lnTo>
                <a:lnTo>
                  <a:pt x="1293" y="1297"/>
                </a:lnTo>
                <a:lnTo>
                  <a:pt x="1299" y="1263"/>
                </a:lnTo>
                <a:lnTo>
                  <a:pt x="1303" y="1229"/>
                </a:lnTo>
                <a:lnTo>
                  <a:pt x="1306" y="1195"/>
                </a:lnTo>
                <a:lnTo>
                  <a:pt x="1306" y="1164"/>
                </a:lnTo>
                <a:lnTo>
                  <a:pt x="1305" y="1138"/>
                </a:lnTo>
                <a:lnTo>
                  <a:pt x="1299" y="1117"/>
                </a:lnTo>
                <a:lnTo>
                  <a:pt x="1290" y="1096"/>
                </a:lnTo>
                <a:lnTo>
                  <a:pt x="1279" y="1077"/>
                </a:lnTo>
                <a:lnTo>
                  <a:pt x="1268" y="1060"/>
                </a:lnTo>
                <a:lnTo>
                  <a:pt x="1254" y="1045"/>
                </a:lnTo>
                <a:lnTo>
                  <a:pt x="1237" y="1033"/>
                </a:lnTo>
                <a:lnTo>
                  <a:pt x="1216" y="1024"/>
                </a:lnTo>
                <a:lnTo>
                  <a:pt x="1185" y="1015"/>
                </a:lnTo>
                <a:lnTo>
                  <a:pt x="1154" y="1004"/>
                </a:lnTo>
                <a:lnTo>
                  <a:pt x="1145" y="1001"/>
                </a:lnTo>
                <a:lnTo>
                  <a:pt x="1129" y="998"/>
                </a:lnTo>
                <a:lnTo>
                  <a:pt x="1106" y="992"/>
                </a:lnTo>
                <a:lnTo>
                  <a:pt x="1078" y="986"/>
                </a:lnTo>
                <a:lnTo>
                  <a:pt x="1045" y="980"/>
                </a:lnTo>
                <a:lnTo>
                  <a:pt x="1008" y="973"/>
                </a:lnTo>
                <a:lnTo>
                  <a:pt x="970" y="965"/>
                </a:lnTo>
                <a:lnTo>
                  <a:pt x="930" y="958"/>
                </a:lnTo>
                <a:lnTo>
                  <a:pt x="853" y="943"/>
                </a:lnTo>
                <a:lnTo>
                  <a:pt x="817" y="936"/>
                </a:lnTo>
                <a:lnTo>
                  <a:pt x="784" y="930"/>
                </a:lnTo>
                <a:lnTo>
                  <a:pt x="756" y="924"/>
                </a:lnTo>
                <a:lnTo>
                  <a:pt x="733" y="920"/>
                </a:lnTo>
                <a:lnTo>
                  <a:pt x="716" y="917"/>
                </a:lnTo>
                <a:lnTo>
                  <a:pt x="708" y="915"/>
                </a:lnTo>
                <a:lnTo>
                  <a:pt x="678" y="908"/>
                </a:lnTo>
                <a:lnTo>
                  <a:pt x="650" y="896"/>
                </a:lnTo>
                <a:lnTo>
                  <a:pt x="621" y="886"/>
                </a:lnTo>
                <a:lnTo>
                  <a:pt x="584" y="869"/>
                </a:lnTo>
                <a:lnTo>
                  <a:pt x="547" y="846"/>
                </a:lnTo>
                <a:lnTo>
                  <a:pt x="513" y="819"/>
                </a:lnTo>
                <a:lnTo>
                  <a:pt x="483" y="791"/>
                </a:lnTo>
                <a:lnTo>
                  <a:pt x="453" y="760"/>
                </a:lnTo>
                <a:lnTo>
                  <a:pt x="420" y="731"/>
                </a:lnTo>
                <a:lnTo>
                  <a:pt x="386" y="703"/>
                </a:lnTo>
                <a:lnTo>
                  <a:pt x="349" y="679"/>
                </a:lnTo>
                <a:lnTo>
                  <a:pt x="311" y="656"/>
                </a:lnTo>
                <a:lnTo>
                  <a:pt x="274" y="629"/>
                </a:lnTo>
                <a:lnTo>
                  <a:pt x="276" y="626"/>
                </a:lnTo>
                <a:lnTo>
                  <a:pt x="283" y="620"/>
                </a:lnTo>
                <a:lnTo>
                  <a:pt x="296" y="613"/>
                </a:lnTo>
                <a:lnTo>
                  <a:pt x="313" y="604"/>
                </a:lnTo>
                <a:lnTo>
                  <a:pt x="332" y="595"/>
                </a:lnTo>
                <a:lnTo>
                  <a:pt x="376" y="580"/>
                </a:lnTo>
                <a:lnTo>
                  <a:pt x="399" y="576"/>
                </a:lnTo>
                <a:lnTo>
                  <a:pt x="422" y="575"/>
                </a:lnTo>
                <a:lnTo>
                  <a:pt x="450" y="576"/>
                </a:lnTo>
                <a:lnTo>
                  <a:pt x="482" y="579"/>
                </a:lnTo>
                <a:lnTo>
                  <a:pt x="516" y="583"/>
                </a:lnTo>
                <a:lnTo>
                  <a:pt x="551" y="588"/>
                </a:lnTo>
                <a:lnTo>
                  <a:pt x="587" y="594"/>
                </a:lnTo>
                <a:lnTo>
                  <a:pt x="618" y="600"/>
                </a:lnTo>
                <a:lnTo>
                  <a:pt x="646" y="605"/>
                </a:lnTo>
                <a:lnTo>
                  <a:pt x="668" y="611"/>
                </a:lnTo>
                <a:lnTo>
                  <a:pt x="699" y="623"/>
                </a:lnTo>
                <a:lnTo>
                  <a:pt x="734" y="639"/>
                </a:lnTo>
                <a:lnTo>
                  <a:pt x="772" y="659"/>
                </a:lnTo>
                <a:lnTo>
                  <a:pt x="812" y="682"/>
                </a:lnTo>
                <a:lnTo>
                  <a:pt x="853" y="709"/>
                </a:lnTo>
                <a:lnTo>
                  <a:pt x="898" y="738"/>
                </a:lnTo>
                <a:lnTo>
                  <a:pt x="986" y="800"/>
                </a:lnTo>
                <a:lnTo>
                  <a:pt x="1072" y="865"/>
                </a:lnTo>
                <a:lnTo>
                  <a:pt x="1113" y="897"/>
                </a:lnTo>
                <a:lnTo>
                  <a:pt x="1153" y="928"/>
                </a:lnTo>
                <a:lnTo>
                  <a:pt x="1190" y="958"/>
                </a:lnTo>
                <a:lnTo>
                  <a:pt x="1222" y="984"/>
                </a:lnTo>
                <a:lnTo>
                  <a:pt x="1253" y="1009"/>
                </a:lnTo>
                <a:lnTo>
                  <a:pt x="1278" y="1030"/>
                </a:lnTo>
                <a:lnTo>
                  <a:pt x="1299" y="1048"/>
                </a:lnTo>
                <a:lnTo>
                  <a:pt x="1313" y="1061"/>
                </a:lnTo>
                <a:lnTo>
                  <a:pt x="1300" y="1029"/>
                </a:lnTo>
                <a:lnTo>
                  <a:pt x="1284" y="1001"/>
                </a:lnTo>
                <a:lnTo>
                  <a:pt x="1268" y="971"/>
                </a:lnTo>
                <a:lnTo>
                  <a:pt x="1247" y="943"/>
                </a:lnTo>
                <a:lnTo>
                  <a:pt x="1221" y="918"/>
                </a:lnTo>
                <a:lnTo>
                  <a:pt x="1188" y="894"/>
                </a:lnTo>
                <a:lnTo>
                  <a:pt x="1153" y="871"/>
                </a:lnTo>
                <a:lnTo>
                  <a:pt x="1116" y="847"/>
                </a:lnTo>
                <a:lnTo>
                  <a:pt x="1082" y="825"/>
                </a:lnTo>
                <a:lnTo>
                  <a:pt x="1050" y="803"/>
                </a:lnTo>
                <a:lnTo>
                  <a:pt x="1024" y="781"/>
                </a:lnTo>
                <a:lnTo>
                  <a:pt x="986" y="741"/>
                </a:lnTo>
                <a:lnTo>
                  <a:pt x="952" y="706"/>
                </a:lnTo>
                <a:lnTo>
                  <a:pt x="924" y="673"/>
                </a:lnTo>
                <a:lnTo>
                  <a:pt x="901" y="645"/>
                </a:lnTo>
                <a:lnTo>
                  <a:pt x="880" y="619"/>
                </a:lnTo>
                <a:lnTo>
                  <a:pt x="862" y="594"/>
                </a:lnTo>
                <a:lnTo>
                  <a:pt x="848" y="570"/>
                </a:lnTo>
                <a:lnTo>
                  <a:pt x="833" y="548"/>
                </a:lnTo>
                <a:lnTo>
                  <a:pt x="806" y="504"/>
                </a:lnTo>
                <a:lnTo>
                  <a:pt x="777" y="457"/>
                </a:lnTo>
                <a:lnTo>
                  <a:pt x="759" y="432"/>
                </a:lnTo>
                <a:lnTo>
                  <a:pt x="739" y="404"/>
                </a:lnTo>
                <a:lnTo>
                  <a:pt x="712" y="374"/>
                </a:lnTo>
                <a:lnTo>
                  <a:pt x="684" y="349"/>
                </a:lnTo>
                <a:lnTo>
                  <a:pt x="656" y="330"/>
                </a:lnTo>
                <a:lnTo>
                  <a:pt x="628" y="314"/>
                </a:lnTo>
                <a:lnTo>
                  <a:pt x="600" y="299"/>
                </a:lnTo>
                <a:lnTo>
                  <a:pt x="598" y="296"/>
                </a:lnTo>
                <a:lnTo>
                  <a:pt x="603" y="290"/>
                </a:lnTo>
                <a:lnTo>
                  <a:pt x="616" y="286"/>
                </a:lnTo>
                <a:lnTo>
                  <a:pt x="632" y="280"/>
                </a:lnTo>
                <a:lnTo>
                  <a:pt x="653" y="274"/>
                </a:lnTo>
                <a:lnTo>
                  <a:pt x="675" y="268"/>
                </a:lnTo>
                <a:lnTo>
                  <a:pt x="716" y="256"/>
                </a:lnTo>
                <a:lnTo>
                  <a:pt x="734" y="252"/>
                </a:lnTo>
                <a:lnTo>
                  <a:pt x="747" y="249"/>
                </a:lnTo>
                <a:lnTo>
                  <a:pt x="802" y="241"/>
                </a:lnTo>
                <a:lnTo>
                  <a:pt x="855" y="243"/>
                </a:lnTo>
                <a:lnTo>
                  <a:pt x="907" y="255"/>
                </a:lnTo>
                <a:lnTo>
                  <a:pt x="958" y="277"/>
                </a:lnTo>
                <a:lnTo>
                  <a:pt x="1007" y="306"/>
                </a:lnTo>
                <a:lnTo>
                  <a:pt x="1054" y="343"/>
                </a:lnTo>
                <a:lnTo>
                  <a:pt x="1098" y="387"/>
                </a:lnTo>
                <a:lnTo>
                  <a:pt x="1138" y="439"/>
                </a:lnTo>
                <a:lnTo>
                  <a:pt x="1172" y="493"/>
                </a:lnTo>
                <a:lnTo>
                  <a:pt x="1203" y="552"/>
                </a:lnTo>
                <a:lnTo>
                  <a:pt x="1231" y="619"/>
                </a:lnTo>
                <a:lnTo>
                  <a:pt x="1254" y="688"/>
                </a:lnTo>
                <a:lnTo>
                  <a:pt x="1275" y="759"/>
                </a:lnTo>
                <a:lnTo>
                  <a:pt x="1291" y="834"/>
                </a:lnTo>
                <a:lnTo>
                  <a:pt x="1306" y="914"/>
                </a:lnTo>
                <a:lnTo>
                  <a:pt x="1315" y="995"/>
                </a:lnTo>
                <a:lnTo>
                  <a:pt x="1319" y="1017"/>
                </a:lnTo>
                <a:lnTo>
                  <a:pt x="1328" y="1045"/>
                </a:lnTo>
                <a:lnTo>
                  <a:pt x="1330" y="1023"/>
                </a:lnTo>
                <a:lnTo>
                  <a:pt x="1333" y="996"/>
                </a:lnTo>
                <a:lnTo>
                  <a:pt x="1336" y="968"/>
                </a:lnTo>
                <a:lnTo>
                  <a:pt x="1341" y="909"/>
                </a:lnTo>
                <a:lnTo>
                  <a:pt x="1343" y="883"/>
                </a:lnTo>
                <a:lnTo>
                  <a:pt x="1344" y="861"/>
                </a:lnTo>
                <a:lnTo>
                  <a:pt x="1346" y="843"/>
                </a:lnTo>
                <a:lnTo>
                  <a:pt x="1346" y="819"/>
                </a:lnTo>
                <a:lnTo>
                  <a:pt x="1349" y="799"/>
                </a:lnTo>
                <a:lnTo>
                  <a:pt x="1355" y="772"/>
                </a:lnTo>
                <a:lnTo>
                  <a:pt x="1361" y="740"/>
                </a:lnTo>
                <a:lnTo>
                  <a:pt x="1369" y="703"/>
                </a:lnTo>
                <a:lnTo>
                  <a:pt x="1378" y="662"/>
                </a:lnTo>
                <a:lnTo>
                  <a:pt x="1390" y="617"/>
                </a:lnTo>
                <a:lnTo>
                  <a:pt x="1400" y="573"/>
                </a:lnTo>
                <a:lnTo>
                  <a:pt x="1412" y="526"/>
                </a:lnTo>
                <a:lnTo>
                  <a:pt x="1425" y="480"/>
                </a:lnTo>
                <a:lnTo>
                  <a:pt x="1437" y="434"/>
                </a:lnTo>
                <a:lnTo>
                  <a:pt x="1450" y="392"/>
                </a:lnTo>
                <a:lnTo>
                  <a:pt x="1462" y="350"/>
                </a:lnTo>
                <a:lnTo>
                  <a:pt x="1474" y="314"/>
                </a:lnTo>
                <a:lnTo>
                  <a:pt x="1484" y="281"/>
                </a:lnTo>
                <a:lnTo>
                  <a:pt x="1495" y="255"/>
                </a:lnTo>
                <a:lnTo>
                  <a:pt x="1502" y="235"/>
                </a:lnTo>
                <a:lnTo>
                  <a:pt x="1509" y="222"/>
                </a:lnTo>
                <a:lnTo>
                  <a:pt x="1537" y="187"/>
                </a:lnTo>
                <a:lnTo>
                  <a:pt x="1565" y="159"/>
                </a:lnTo>
                <a:lnTo>
                  <a:pt x="1595" y="132"/>
                </a:lnTo>
                <a:lnTo>
                  <a:pt x="1624" y="109"/>
                </a:lnTo>
                <a:lnTo>
                  <a:pt x="1663" y="81"/>
                </a:lnTo>
                <a:lnTo>
                  <a:pt x="1704" y="57"/>
                </a:lnTo>
                <a:lnTo>
                  <a:pt x="1747" y="38"/>
                </a:lnTo>
                <a:lnTo>
                  <a:pt x="1759" y="33"/>
                </a:lnTo>
                <a:lnTo>
                  <a:pt x="1775" y="28"/>
                </a:lnTo>
                <a:lnTo>
                  <a:pt x="1816" y="13"/>
                </a:lnTo>
                <a:lnTo>
                  <a:pt x="1835" y="5"/>
                </a:lnTo>
                <a:lnTo>
                  <a:pt x="1851" y="1"/>
                </a:lnTo>
                <a:lnTo>
                  <a:pt x="1862" y="0"/>
                </a:lnTo>
                <a:close/>
              </a:path>
            </a:pathLst>
          </a:custGeom>
          <a:solidFill>
            <a:schemeClr val="bg1">
              <a:alpha val="25000"/>
            </a:schemeClr>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4" name="Date Placeholder 3"/>
          <p:cNvSpPr>
            <a:spLocks noGrp="1"/>
          </p:cNvSpPr>
          <p:nvPr>
            <p:ph type="dt" sz="half" idx="10"/>
          </p:nvPr>
        </p:nvSpPr>
        <p:spPr/>
        <p:txBody>
          <a:bodyPr/>
          <a:lstStyle/>
          <a:p>
            <a:fld id="{A36A696D-22F7-F041-970E-4294EE310222}" type="datetimeFigureOut">
              <a:rPr lang="en-US" smtClean="0"/>
              <a:t>5/17/18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83DC041-A041-8F4B-8E27-41918442D714}" type="slidenum">
              <a:rPr lang="en-US" smtClean="0"/>
              <a:t>‹#›</a:t>
            </a:fld>
            <a:endParaRPr lang="en-US"/>
          </a:p>
        </p:txBody>
      </p:sp>
      <p:sp>
        <p:nvSpPr>
          <p:cNvPr id="25" name="Title Placeholder 1"/>
          <p:cNvSpPr>
            <a:spLocks noGrp="1"/>
          </p:cNvSpPr>
          <p:nvPr>
            <p:ph type="title"/>
          </p:nvPr>
        </p:nvSpPr>
        <p:spPr>
          <a:xfrm>
            <a:off x="276225" y="228600"/>
            <a:ext cx="8591550" cy="1066801"/>
          </a:xfrm>
          <a:prstGeom prst="rect">
            <a:avLst/>
          </a:prstGeom>
        </p:spPr>
        <p:txBody>
          <a:bodyPr vert="horz" lIns="91440" tIns="45720" rIns="91440" bIns="45720" rtlCol="0" anchor="b" anchorCtr="0">
            <a:normAutofit/>
          </a:bodyPr>
          <a:lstStyle/>
          <a:p>
            <a:r>
              <a:rPr lang="en-GB"/>
              <a:t>Click to edit Master title style</a:t>
            </a:r>
            <a:endParaRPr lang="en-US" dirty="0"/>
          </a:p>
        </p:txBody>
      </p:sp>
      <p:sp>
        <p:nvSpPr>
          <p:cNvPr id="31" name="Content Placeholder 30"/>
          <p:cNvSpPr>
            <a:spLocks noGrp="1"/>
          </p:cNvSpPr>
          <p:nvPr>
            <p:ph sz="quarter" idx="13"/>
          </p:nvPr>
        </p:nvSpPr>
        <p:spPr>
          <a:xfrm>
            <a:off x="274320" y="1298448"/>
            <a:ext cx="8595360" cy="4937760"/>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9" name="Rectangle 8"/>
          <p:cNvSpPr/>
          <p:nvPr/>
        </p:nvSpPr>
        <p:spPr>
          <a:xfrm>
            <a:off x="0" y="0"/>
            <a:ext cx="3409950" cy="6858000"/>
          </a:xfrm>
          <a:prstGeom prst="rect">
            <a:avLst/>
          </a:prstGeom>
          <a:solidFill>
            <a:schemeClr val="tx2">
              <a:alpha val="7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Date Placeholder 3"/>
          <p:cNvSpPr>
            <a:spLocks noGrp="1"/>
          </p:cNvSpPr>
          <p:nvPr>
            <p:ph type="dt" sz="half" idx="10"/>
          </p:nvPr>
        </p:nvSpPr>
        <p:spPr/>
        <p:txBody>
          <a:bodyPr/>
          <a:lstStyle>
            <a:lvl1pPr>
              <a:defRPr>
                <a:solidFill>
                  <a:schemeClr val="bg2"/>
                </a:solidFill>
              </a:defRPr>
            </a:lvl1pPr>
          </a:lstStyle>
          <a:p>
            <a:fld id="{28E80666-FB37-4B36-9149-507F3B0178E3}" type="datetimeFigureOut">
              <a:rPr lang="en-US" smtClean="0"/>
              <a:pPr/>
              <a:t>5/17/18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7E63A33-8271-4DD0-9C48-789913D7C115}" type="slidenum">
              <a:rPr lang="en-US" smtClean="0"/>
              <a:pPr/>
              <a:t>‹#›</a:t>
            </a:fld>
            <a:endParaRPr lang="en-US"/>
          </a:p>
        </p:txBody>
      </p:sp>
      <p:sp>
        <p:nvSpPr>
          <p:cNvPr id="15" name="Subtitle 2"/>
          <p:cNvSpPr>
            <a:spLocks noGrp="1"/>
          </p:cNvSpPr>
          <p:nvPr>
            <p:ph type="subTitle" idx="1"/>
          </p:nvPr>
        </p:nvSpPr>
        <p:spPr>
          <a:xfrm>
            <a:off x="3743324" y="1400174"/>
            <a:ext cx="5120640" cy="1476375"/>
          </a:xfrm>
        </p:spPr>
        <p:txBody>
          <a:bodyPr anchor="b" anchorCtr="0">
            <a:normAutofit/>
          </a:bodyPr>
          <a:lstStyle>
            <a:lvl1pPr marL="0" indent="0" algn="l">
              <a:buNone/>
              <a:defRPr sz="2400" b="0" i="0" cap="none" spc="120" baseline="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GB"/>
              <a:t>Click to edit Master subtitle style</a:t>
            </a:r>
            <a:endParaRPr lang="en-US" dirty="0"/>
          </a:p>
        </p:txBody>
      </p:sp>
      <p:sp>
        <p:nvSpPr>
          <p:cNvPr id="10" name="Freeform 7"/>
          <p:cNvSpPr>
            <a:spLocks noChangeAspect="1" noEditPoints="1"/>
          </p:cNvSpPr>
          <p:nvPr/>
        </p:nvSpPr>
        <p:spPr bwMode="auto">
          <a:xfrm>
            <a:off x="34289" y="136641"/>
            <a:ext cx="3326149" cy="6721359"/>
          </a:xfrm>
          <a:custGeom>
            <a:avLst/>
            <a:gdLst/>
            <a:ahLst/>
            <a:cxnLst>
              <a:cxn ang="0">
                <a:pos x="687" y="2238"/>
              </a:cxn>
              <a:cxn ang="0">
                <a:pos x="877" y="2192"/>
              </a:cxn>
              <a:cxn ang="0">
                <a:pos x="797" y="2963"/>
              </a:cxn>
              <a:cxn ang="0">
                <a:pos x="1078" y="3026"/>
              </a:cxn>
              <a:cxn ang="0">
                <a:pos x="626" y="2117"/>
              </a:cxn>
              <a:cxn ang="0">
                <a:pos x="749" y="2142"/>
              </a:cxn>
              <a:cxn ang="0">
                <a:pos x="578" y="2052"/>
              </a:cxn>
              <a:cxn ang="0">
                <a:pos x="1866" y="247"/>
              </a:cxn>
              <a:cxn ang="0">
                <a:pos x="1392" y="1037"/>
              </a:cxn>
              <a:cxn ang="0">
                <a:pos x="2006" y="656"/>
              </a:cxn>
              <a:cxn ang="0">
                <a:pos x="1599" y="908"/>
              </a:cxn>
              <a:cxn ang="0">
                <a:pos x="1533" y="1058"/>
              </a:cxn>
              <a:cxn ang="0">
                <a:pos x="2239" y="583"/>
              </a:cxn>
              <a:cxn ang="0">
                <a:pos x="1863" y="1105"/>
              </a:cxn>
              <a:cxn ang="0">
                <a:pos x="2174" y="1621"/>
              </a:cxn>
              <a:cxn ang="0">
                <a:pos x="1801" y="1537"/>
              </a:cxn>
              <a:cxn ang="0">
                <a:pos x="1325" y="1301"/>
              </a:cxn>
              <a:cxn ang="0">
                <a:pos x="1412" y="1835"/>
              </a:cxn>
              <a:cxn ang="0">
                <a:pos x="1213" y="1975"/>
              </a:cxn>
              <a:cxn ang="0">
                <a:pos x="1094" y="4011"/>
              </a:cxn>
              <a:cxn ang="0">
                <a:pos x="1689" y="3264"/>
              </a:cxn>
              <a:cxn ang="0">
                <a:pos x="2404" y="3321"/>
              </a:cxn>
              <a:cxn ang="0">
                <a:pos x="1275" y="3861"/>
              </a:cxn>
              <a:cxn ang="0">
                <a:pos x="1147" y="4865"/>
              </a:cxn>
              <a:cxn ang="0">
                <a:pos x="1045" y="3610"/>
              </a:cxn>
              <a:cxn ang="0">
                <a:pos x="739" y="3818"/>
              </a:cxn>
              <a:cxn ang="0">
                <a:pos x="856" y="4830"/>
              </a:cxn>
              <a:cxn ang="0">
                <a:pos x="638" y="3989"/>
              </a:cxn>
              <a:cxn ang="0">
                <a:pos x="96" y="3777"/>
              </a:cxn>
              <a:cxn ang="0">
                <a:pos x="189" y="3688"/>
              </a:cxn>
              <a:cxn ang="0">
                <a:pos x="523" y="3573"/>
              </a:cxn>
              <a:cxn ang="0">
                <a:pos x="519" y="3333"/>
              </a:cxn>
              <a:cxn ang="0">
                <a:pos x="545" y="3560"/>
              </a:cxn>
              <a:cxn ang="0">
                <a:pos x="712" y="3397"/>
              </a:cxn>
              <a:cxn ang="0">
                <a:pos x="625" y="2944"/>
              </a:cxn>
              <a:cxn ang="0">
                <a:pos x="593" y="2341"/>
              </a:cxn>
              <a:cxn ang="0">
                <a:pos x="156" y="2437"/>
              </a:cxn>
              <a:cxn ang="0">
                <a:pos x="108" y="2289"/>
              </a:cxn>
              <a:cxn ang="0">
                <a:pos x="451" y="2291"/>
              </a:cxn>
              <a:cxn ang="0">
                <a:pos x="109" y="2016"/>
              </a:cxn>
              <a:cxn ang="0">
                <a:pos x="211" y="1975"/>
              </a:cxn>
              <a:cxn ang="0">
                <a:pos x="284" y="1847"/>
              </a:cxn>
              <a:cxn ang="0">
                <a:pos x="542" y="2073"/>
              </a:cxn>
              <a:cxn ang="0">
                <a:pos x="255" y="1764"/>
              </a:cxn>
              <a:cxn ang="0">
                <a:pos x="407" y="1769"/>
              </a:cxn>
              <a:cxn ang="0">
                <a:pos x="540" y="1810"/>
              </a:cxn>
              <a:cxn ang="0">
                <a:pos x="566" y="1580"/>
              </a:cxn>
              <a:cxn ang="0">
                <a:pos x="650" y="1747"/>
              </a:cxn>
              <a:cxn ang="0">
                <a:pos x="827" y="2199"/>
              </a:cxn>
              <a:cxn ang="0">
                <a:pos x="830" y="1779"/>
              </a:cxn>
              <a:cxn ang="0">
                <a:pos x="924" y="1648"/>
              </a:cxn>
              <a:cxn ang="0">
                <a:pos x="915" y="2016"/>
              </a:cxn>
              <a:cxn ang="0">
                <a:pos x="1299" y="1263"/>
              </a:cxn>
              <a:cxn ang="0">
                <a:pos x="970" y="965"/>
              </a:cxn>
              <a:cxn ang="0">
                <a:pos x="311" y="656"/>
              </a:cxn>
              <a:cxn ang="0">
                <a:pos x="772" y="659"/>
              </a:cxn>
              <a:cxn ang="0">
                <a:pos x="1153" y="871"/>
              </a:cxn>
              <a:cxn ang="0">
                <a:pos x="628" y="314"/>
              </a:cxn>
              <a:cxn ang="0">
                <a:pos x="1203" y="552"/>
              </a:cxn>
              <a:cxn ang="0">
                <a:pos x="1369" y="703"/>
              </a:cxn>
              <a:cxn ang="0">
                <a:pos x="1747" y="38"/>
              </a:cxn>
            </a:cxnLst>
            <a:rect l="0" t="0" r="r" b="b"/>
            <a:pathLst>
              <a:path w="2409" h="4865">
                <a:moveTo>
                  <a:pt x="414" y="2058"/>
                </a:moveTo>
                <a:lnTo>
                  <a:pt x="482" y="2173"/>
                </a:lnTo>
                <a:lnTo>
                  <a:pt x="503" y="2207"/>
                </a:lnTo>
                <a:lnTo>
                  <a:pt x="523" y="2242"/>
                </a:lnTo>
                <a:lnTo>
                  <a:pt x="538" y="2269"/>
                </a:lnTo>
                <a:lnTo>
                  <a:pt x="547" y="2282"/>
                </a:lnTo>
                <a:lnTo>
                  <a:pt x="559" y="2292"/>
                </a:lnTo>
                <a:lnTo>
                  <a:pt x="606" y="2323"/>
                </a:lnTo>
                <a:lnTo>
                  <a:pt x="618" y="2332"/>
                </a:lnTo>
                <a:lnTo>
                  <a:pt x="637" y="2344"/>
                </a:lnTo>
                <a:lnTo>
                  <a:pt x="657" y="2360"/>
                </a:lnTo>
                <a:lnTo>
                  <a:pt x="705" y="2392"/>
                </a:lnTo>
                <a:lnTo>
                  <a:pt x="728" y="2407"/>
                </a:lnTo>
                <a:lnTo>
                  <a:pt x="749" y="2420"/>
                </a:lnTo>
                <a:lnTo>
                  <a:pt x="765" y="2429"/>
                </a:lnTo>
                <a:lnTo>
                  <a:pt x="762" y="2392"/>
                </a:lnTo>
                <a:lnTo>
                  <a:pt x="755" y="2354"/>
                </a:lnTo>
                <a:lnTo>
                  <a:pt x="744" y="2326"/>
                </a:lnTo>
                <a:lnTo>
                  <a:pt x="730" y="2298"/>
                </a:lnTo>
                <a:lnTo>
                  <a:pt x="687" y="2238"/>
                </a:lnTo>
                <a:lnTo>
                  <a:pt x="643" y="2180"/>
                </a:lnTo>
                <a:lnTo>
                  <a:pt x="597" y="2123"/>
                </a:lnTo>
                <a:lnTo>
                  <a:pt x="590" y="2112"/>
                </a:lnTo>
                <a:lnTo>
                  <a:pt x="582" y="2105"/>
                </a:lnTo>
                <a:lnTo>
                  <a:pt x="573" y="2101"/>
                </a:lnTo>
                <a:lnTo>
                  <a:pt x="560" y="2099"/>
                </a:lnTo>
                <a:lnTo>
                  <a:pt x="537" y="2095"/>
                </a:lnTo>
                <a:lnTo>
                  <a:pt x="512" y="2086"/>
                </a:lnTo>
                <a:lnTo>
                  <a:pt x="488" y="2078"/>
                </a:lnTo>
                <a:lnTo>
                  <a:pt x="414" y="2058"/>
                </a:lnTo>
                <a:close/>
                <a:moveTo>
                  <a:pt x="1172" y="1997"/>
                </a:moveTo>
                <a:lnTo>
                  <a:pt x="1051" y="2064"/>
                </a:lnTo>
                <a:lnTo>
                  <a:pt x="1011" y="2086"/>
                </a:lnTo>
                <a:lnTo>
                  <a:pt x="973" y="2108"/>
                </a:lnTo>
                <a:lnTo>
                  <a:pt x="957" y="2115"/>
                </a:lnTo>
                <a:lnTo>
                  <a:pt x="940" y="2124"/>
                </a:lnTo>
                <a:lnTo>
                  <a:pt x="926" y="2133"/>
                </a:lnTo>
                <a:lnTo>
                  <a:pt x="914" y="2145"/>
                </a:lnTo>
                <a:lnTo>
                  <a:pt x="896" y="2168"/>
                </a:lnTo>
                <a:lnTo>
                  <a:pt x="877" y="2192"/>
                </a:lnTo>
                <a:lnTo>
                  <a:pt x="856" y="2221"/>
                </a:lnTo>
                <a:lnTo>
                  <a:pt x="836" y="2252"/>
                </a:lnTo>
                <a:lnTo>
                  <a:pt x="820" y="2283"/>
                </a:lnTo>
                <a:lnTo>
                  <a:pt x="809" y="2307"/>
                </a:lnTo>
                <a:lnTo>
                  <a:pt x="802" y="2331"/>
                </a:lnTo>
                <a:lnTo>
                  <a:pt x="800" y="2336"/>
                </a:lnTo>
                <a:lnTo>
                  <a:pt x="800" y="2351"/>
                </a:lnTo>
                <a:lnTo>
                  <a:pt x="799" y="2372"/>
                </a:lnTo>
                <a:lnTo>
                  <a:pt x="796" y="2394"/>
                </a:lnTo>
                <a:lnTo>
                  <a:pt x="793" y="2444"/>
                </a:lnTo>
                <a:lnTo>
                  <a:pt x="792" y="2465"/>
                </a:lnTo>
                <a:lnTo>
                  <a:pt x="790" y="2481"/>
                </a:lnTo>
                <a:lnTo>
                  <a:pt x="780" y="2593"/>
                </a:lnTo>
                <a:lnTo>
                  <a:pt x="769" y="2704"/>
                </a:lnTo>
                <a:lnTo>
                  <a:pt x="768" y="2735"/>
                </a:lnTo>
                <a:lnTo>
                  <a:pt x="765" y="2788"/>
                </a:lnTo>
                <a:lnTo>
                  <a:pt x="761" y="2844"/>
                </a:lnTo>
                <a:lnTo>
                  <a:pt x="761" y="2898"/>
                </a:lnTo>
                <a:lnTo>
                  <a:pt x="764" y="2951"/>
                </a:lnTo>
                <a:lnTo>
                  <a:pt x="797" y="2963"/>
                </a:lnTo>
                <a:lnTo>
                  <a:pt x="831" y="2981"/>
                </a:lnTo>
                <a:lnTo>
                  <a:pt x="862" y="3004"/>
                </a:lnTo>
                <a:lnTo>
                  <a:pt x="893" y="3032"/>
                </a:lnTo>
                <a:lnTo>
                  <a:pt x="920" y="3069"/>
                </a:lnTo>
                <a:lnTo>
                  <a:pt x="943" y="3105"/>
                </a:lnTo>
                <a:lnTo>
                  <a:pt x="968" y="3143"/>
                </a:lnTo>
                <a:lnTo>
                  <a:pt x="991" y="3181"/>
                </a:lnTo>
                <a:lnTo>
                  <a:pt x="1010" y="3224"/>
                </a:lnTo>
                <a:lnTo>
                  <a:pt x="1029" y="3284"/>
                </a:lnTo>
                <a:lnTo>
                  <a:pt x="1042" y="3349"/>
                </a:lnTo>
                <a:lnTo>
                  <a:pt x="1050" y="3417"/>
                </a:lnTo>
                <a:lnTo>
                  <a:pt x="1050" y="3422"/>
                </a:lnTo>
                <a:lnTo>
                  <a:pt x="1051" y="3426"/>
                </a:lnTo>
                <a:lnTo>
                  <a:pt x="1054" y="3349"/>
                </a:lnTo>
                <a:lnTo>
                  <a:pt x="1058" y="3277"/>
                </a:lnTo>
                <a:lnTo>
                  <a:pt x="1063" y="3212"/>
                </a:lnTo>
                <a:lnTo>
                  <a:pt x="1067" y="3155"/>
                </a:lnTo>
                <a:lnTo>
                  <a:pt x="1070" y="3115"/>
                </a:lnTo>
                <a:lnTo>
                  <a:pt x="1075" y="3072"/>
                </a:lnTo>
                <a:lnTo>
                  <a:pt x="1078" y="3026"/>
                </a:lnTo>
                <a:lnTo>
                  <a:pt x="1082" y="2975"/>
                </a:lnTo>
                <a:lnTo>
                  <a:pt x="1086" y="2919"/>
                </a:lnTo>
                <a:lnTo>
                  <a:pt x="1091" y="2855"/>
                </a:lnTo>
                <a:lnTo>
                  <a:pt x="1097" y="2786"/>
                </a:lnTo>
                <a:lnTo>
                  <a:pt x="1103" y="2708"/>
                </a:lnTo>
                <a:lnTo>
                  <a:pt x="1111" y="2593"/>
                </a:lnTo>
                <a:lnTo>
                  <a:pt x="1119" y="2479"/>
                </a:lnTo>
                <a:lnTo>
                  <a:pt x="1126" y="2364"/>
                </a:lnTo>
                <a:lnTo>
                  <a:pt x="1138" y="2249"/>
                </a:lnTo>
                <a:lnTo>
                  <a:pt x="1172" y="1997"/>
                </a:lnTo>
                <a:close/>
                <a:moveTo>
                  <a:pt x="621" y="1990"/>
                </a:moveTo>
                <a:lnTo>
                  <a:pt x="619" y="1991"/>
                </a:lnTo>
                <a:lnTo>
                  <a:pt x="616" y="2012"/>
                </a:lnTo>
                <a:lnTo>
                  <a:pt x="613" y="2034"/>
                </a:lnTo>
                <a:lnTo>
                  <a:pt x="610" y="2049"/>
                </a:lnTo>
                <a:lnTo>
                  <a:pt x="606" y="2064"/>
                </a:lnTo>
                <a:lnTo>
                  <a:pt x="604" y="2078"/>
                </a:lnTo>
                <a:lnTo>
                  <a:pt x="609" y="2092"/>
                </a:lnTo>
                <a:lnTo>
                  <a:pt x="618" y="2105"/>
                </a:lnTo>
                <a:lnTo>
                  <a:pt x="626" y="2117"/>
                </a:lnTo>
                <a:lnTo>
                  <a:pt x="659" y="2167"/>
                </a:lnTo>
                <a:lnTo>
                  <a:pt x="691" y="2211"/>
                </a:lnTo>
                <a:lnTo>
                  <a:pt x="727" y="2255"/>
                </a:lnTo>
                <a:lnTo>
                  <a:pt x="731" y="2261"/>
                </a:lnTo>
                <a:lnTo>
                  <a:pt x="737" y="2270"/>
                </a:lnTo>
                <a:lnTo>
                  <a:pt x="752" y="2291"/>
                </a:lnTo>
                <a:lnTo>
                  <a:pt x="761" y="2300"/>
                </a:lnTo>
                <a:lnTo>
                  <a:pt x="768" y="2304"/>
                </a:lnTo>
                <a:lnTo>
                  <a:pt x="775" y="2304"/>
                </a:lnTo>
                <a:lnTo>
                  <a:pt x="781" y="2298"/>
                </a:lnTo>
                <a:lnTo>
                  <a:pt x="787" y="2285"/>
                </a:lnTo>
                <a:lnTo>
                  <a:pt x="796" y="2270"/>
                </a:lnTo>
                <a:lnTo>
                  <a:pt x="805" y="2257"/>
                </a:lnTo>
                <a:lnTo>
                  <a:pt x="811" y="2242"/>
                </a:lnTo>
                <a:lnTo>
                  <a:pt x="812" y="2229"/>
                </a:lnTo>
                <a:lnTo>
                  <a:pt x="806" y="2214"/>
                </a:lnTo>
                <a:lnTo>
                  <a:pt x="796" y="2201"/>
                </a:lnTo>
                <a:lnTo>
                  <a:pt x="786" y="2189"/>
                </a:lnTo>
                <a:lnTo>
                  <a:pt x="767" y="2165"/>
                </a:lnTo>
                <a:lnTo>
                  <a:pt x="749" y="2142"/>
                </a:lnTo>
                <a:lnTo>
                  <a:pt x="713" y="2101"/>
                </a:lnTo>
                <a:lnTo>
                  <a:pt x="680" y="2059"/>
                </a:lnTo>
                <a:lnTo>
                  <a:pt x="641" y="2012"/>
                </a:lnTo>
                <a:lnTo>
                  <a:pt x="640" y="2009"/>
                </a:lnTo>
                <a:lnTo>
                  <a:pt x="632" y="2002"/>
                </a:lnTo>
                <a:lnTo>
                  <a:pt x="629" y="1997"/>
                </a:lnTo>
                <a:lnTo>
                  <a:pt x="626" y="1994"/>
                </a:lnTo>
                <a:lnTo>
                  <a:pt x="624" y="1993"/>
                </a:lnTo>
                <a:lnTo>
                  <a:pt x="621" y="1990"/>
                </a:lnTo>
                <a:close/>
                <a:moveTo>
                  <a:pt x="588" y="1972"/>
                </a:moveTo>
                <a:lnTo>
                  <a:pt x="575" y="1974"/>
                </a:lnTo>
                <a:lnTo>
                  <a:pt x="569" y="1974"/>
                </a:lnTo>
                <a:lnTo>
                  <a:pt x="559" y="1975"/>
                </a:lnTo>
                <a:lnTo>
                  <a:pt x="545" y="1975"/>
                </a:lnTo>
                <a:lnTo>
                  <a:pt x="535" y="1977"/>
                </a:lnTo>
                <a:lnTo>
                  <a:pt x="526" y="1977"/>
                </a:lnTo>
                <a:lnTo>
                  <a:pt x="522" y="1975"/>
                </a:lnTo>
                <a:lnTo>
                  <a:pt x="537" y="1999"/>
                </a:lnTo>
                <a:lnTo>
                  <a:pt x="572" y="2046"/>
                </a:lnTo>
                <a:lnTo>
                  <a:pt x="578" y="2052"/>
                </a:lnTo>
                <a:lnTo>
                  <a:pt x="582" y="2050"/>
                </a:lnTo>
                <a:lnTo>
                  <a:pt x="587" y="2043"/>
                </a:lnTo>
                <a:lnTo>
                  <a:pt x="590" y="2034"/>
                </a:lnTo>
                <a:lnTo>
                  <a:pt x="591" y="2024"/>
                </a:lnTo>
                <a:lnTo>
                  <a:pt x="593" y="2015"/>
                </a:lnTo>
                <a:lnTo>
                  <a:pt x="597" y="1997"/>
                </a:lnTo>
                <a:lnTo>
                  <a:pt x="598" y="1988"/>
                </a:lnTo>
                <a:lnTo>
                  <a:pt x="598" y="1980"/>
                </a:lnTo>
                <a:lnTo>
                  <a:pt x="596" y="1975"/>
                </a:lnTo>
                <a:lnTo>
                  <a:pt x="588" y="1972"/>
                </a:lnTo>
                <a:close/>
                <a:moveTo>
                  <a:pt x="1862" y="0"/>
                </a:moveTo>
                <a:lnTo>
                  <a:pt x="1866" y="5"/>
                </a:lnTo>
                <a:lnTo>
                  <a:pt x="1869" y="19"/>
                </a:lnTo>
                <a:lnTo>
                  <a:pt x="1871" y="39"/>
                </a:lnTo>
                <a:lnTo>
                  <a:pt x="1872" y="66"/>
                </a:lnTo>
                <a:lnTo>
                  <a:pt x="1874" y="97"/>
                </a:lnTo>
                <a:lnTo>
                  <a:pt x="1874" y="129"/>
                </a:lnTo>
                <a:lnTo>
                  <a:pt x="1871" y="194"/>
                </a:lnTo>
                <a:lnTo>
                  <a:pt x="1869" y="222"/>
                </a:lnTo>
                <a:lnTo>
                  <a:pt x="1866" y="247"/>
                </a:lnTo>
                <a:lnTo>
                  <a:pt x="1863" y="265"/>
                </a:lnTo>
                <a:lnTo>
                  <a:pt x="1850" y="311"/>
                </a:lnTo>
                <a:lnTo>
                  <a:pt x="1831" y="353"/>
                </a:lnTo>
                <a:lnTo>
                  <a:pt x="1806" y="393"/>
                </a:lnTo>
                <a:lnTo>
                  <a:pt x="1779" y="432"/>
                </a:lnTo>
                <a:lnTo>
                  <a:pt x="1720" y="505"/>
                </a:lnTo>
                <a:lnTo>
                  <a:pt x="1667" y="570"/>
                </a:lnTo>
                <a:lnTo>
                  <a:pt x="1555" y="697"/>
                </a:lnTo>
                <a:lnTo>
                  <a:pt x="1504" y="763"/>
                </a:lnTo>
                <a:lnTo>
                  <a:pt x="1492" y="779"/>
                </a:lnTo>
                <a:lnTo>
                  <a:pt x="1478" y="802"/>
                </a:lnTo>
                <a:lnTo>
                  <a:pt x="1461" y="825"/>
                </a:lnTo>
                <a:lnTo>
                  <a:pt x="1445" y="852"/>
                </a:lnTo>
                <a:lnTo>
                  <a:pt x="1409" y="905"/>
                </a:lnTo>
                <a:lnTo>
                  <a:pt x="1393" y="927"/>
                </a:lnTo>
                <a:lnTo>
                  <a:pt x="1380" y="945"/>
                </a:lnTo>
                <a:lnTo>
                  <a:pt x="1368" y="958"/>
                </a:lnTo>
                <a:lnTo>
                  <a:pt x="1364" y="1080"/>
                </a:lnTo>
                <a:lnTo>
                  <a:pt x="1378" y="1058"/>
                </a:lnTo>
                <a:lnTo>
                  <a:pt x="1392" y="1037"/>
                </a:lnTo>
                <a:lnTo>
                  <a:pt x="1403" y="1020"/>
                </a:lnTo>
                <a:lnTo>
                  <a:pt x="1436" y="955"/>
                </a:lnTo>
                <a:lnTo>
                  <a:pt x="1461" y="912"/>
                </a:lnTo>
                <a:lnTo>
                  <a:pt x="1486" y="871"/>
                </a:lnTo>
                <a:lnTo>
                  <a:pt x="1512" y="827"/>
                </a:lnTo>
                <a:lnTo>
                  <a:pt x="1540" y="784"/>
                </a:lnTo>
                <a:lnTo>
                  <a:pt x="1570" y="743"/>
                </a:lnTo>
                <a:lnTo>
                  <a:pt x="1602" y="706"/>
                </a:lnTo>
                <a:lnTo>
                  <a:pt x="1638" y="673"/>
                </a:lnTo>
                <a:lnTo>
                  <a:pt x="1676" y="647"/>
                </a:lnTo>
                <a:lnTo>
                  <a:pt x="1716" y="628"/>
                </a:lnTo>
                <a:lnTo>
                  <a:pt x="1757" y="614"/>
                </a:lnTo>
                <a:lnTo>
                  <a:pt x="1797" y="607"/>
                </a:lnTo>
                <a:lnTo>
                  <a:pt x="1838" y="605"/>
                </a:lnTo>
                <a:lnTo>
                  <a:pt x="1890" y="614"/>
                </a:lnTo>
                <a:lnTo>
                  <a:pt x="1940" y="632"/>
                </a:lnTo>
                <a:lnTo>
                  <a:pt x="1953" y="636"/>
                </a:lnTo>
                <a:lnTo>
                  <a:pt x="1969" y="642"/>
                </a:lnTo>
                <a:lnTo>
                  <a:pt x="1989" y="650"/>
                </a:lnTo>
                <a:lnTo>
                  <a:pt x="2006" y="656"/>
                </a:lnTo>
                <a:lnTo>
                  <a:pt x="2021" y="662"/>
                </a:lnTo>
                <a:lnTo>
                  <a:pt x="2033" y="664"/>
                </a:lnTo>
                <a:lnTo>
                  <a:pt x="2037" y="667"/>
                </a:lnTo>
                <a:lnTo>
                  <a:pt x="2034" y="669"/>
                </a:lnTo>
                <a:lnTo>
                  <a:pt x="2027" y="672"/>
                </a:lnTo>
                <a:lnTo>
                  <a:pt x="2017" y="676"/>
                </a:lnTo>
                <a:lnTo>
                  <a:pt x="1990" y="688"/>
                </a:lnTo>
                <a:lnTo>
                  <a:pt x="1978" y="694"/>
                </a:lnTo>
                <a:lnTo>
                  <a:pt x="1968" y="698"/>
                </a:lnTo>
                <a:lnTo>
                  <a:pt x="1950" y="710"/>
                </a:lnTo>
                <a:lnTo>
                  <a:pt x="1931" y="722"/>
                </a:lnTo>
                <a:lnTo>
                  <a:pt x="1906" y="735"/>
                </a:lnTo>
                <a:lnTo>
                  <a:pt x="1876" y="753"/>
                </a:lnTo>
                <a:lnTo>
                  <a:pt x="1843" y="771"/>
                </a:lnTo>
                <a:lnTo>
                  <a:pt x="1806" y="791"/>
                </a:lnTo>
                <a:lnTo>
                  <a:pt x="1766" y="813"/>
                </a:lnTo>
                <a:lnTo>
                  <a:pt x="1725" y="836"/>
                </a:lnTo>
                <a:lnTo>
                  <a:pt x="1683" y="859"/>
                </a:lnTo>
                <a:lnTo>
                  <a:pt x="1641" y="884"/>
                </a:lnTo>
                <a:lnTo>
                  <a:pt x="1599" y="908"/>
                </a:lnTo>
                <a:lnTo>
                  <a:pt x="1560" y="933"/>
                </a:lnTo>
                <a:lnTo>
                  <a:pt x="1521" y="956"/>
                </a:lnTo>
                <a:lnTo>
                  <a:pt x="1487" y="979"/>
                </a:lnTo>
                <a:lnTo>
                  <a:pt x="1456" y="999"/>
                </a:lnTo>
                <a:lnTo>
                  <a:pt x="1431" y="1020"/>
                </a:lnTo>
                <a:lnTo>
                  <a:pt x="1411" y="1037"/>
                </a:lnTo>
                <a:lnTo>
                  <a:pt x="1397" y="1054"/>
                </a:lnTo>
                <a:lnTo>
                  <a:pt x="1387" y="1067"/>
                </a:lnTo>
                <a:lnTo>
                  <a:pt x="1378" y="1083"/>
                </a:lnTo>
                <a:lnTo>
                  <a:pt x="1368" y="1102"/>
                </a:lnTo>
                <a:lnTo>
                  <a:pt x="1359" y="1120"/>
                </a:lnTo>
                <a:lnTo>
                  <a:pt x="1359" y="1124"/>
                </a:lnTo>
                <a:lnTo>
                  <a:pt x="1361" y="1127"/>
                </a:lnTo>
                <a:lnTo>
                  <a:pt x="1362" y="1129"/>
                </a:lnTo>
                <a:lnTo>
                  <a:pt x="1364" y="1132"/>
                </a:lnTo>
                <a:lnTo>
                  <a:pt x="1368" y="1124"/>
                </a:lnTo>
                <a:lnTo>
                  <a:pt x="1414" y="1114"/>
                </a:lnTo>
                <a:lnTo>
                  <a:pt x="1456" y="1099"/>
                </a:lnTo>
                <a:lnTo>
                  <a:pt x="1496" y="1080"/>
                </a:lnTo>
                <a:lnTo>
                  <a:pt x="1533" y="1058"/>
                </a:lnTo>
                <a:lnTo>
                  <a:pt x="1567" y="1035"/>
                </a:lnTo>
                <a:lnTo>
                  <a:pt x="1635" y="984"/>
                </a:lnTo>
                <a:lnTo>
                  <a:pt x="1670" y="959"/>
                </a:lnTo>
                <a:lnTo>
                  <a:pt x="1705" y="937"/>
                </a:lnTo>
                <a:lnTo>
                  <a:pt x="1747" y="909"/>
                </a:lnTo>
                <a:lnTo>
                  <a:pt x="1787" y="878"/>
                </a:lnTo>
                <a:lnTo>
                  <a:pt x="1823" y="844"/>
                </a:lnTo>
                <a:lnTo>
                  <a:pt x="1860" y="812"/>
                </a:lnTo>
                <a:lnTo>
                  <a:pt x="1900" y="782"/>
                </a:lnTo>
                <a:lnTo>
                  <a:pt x="1959" y="747"/>
                </a:lnTo>
                <a:lnTo>
                  <a:pt x="2021" y="715"/>
                </a:lnTo>
                <a:lnTo>
                  <a:pt x="2151" y="653"/>
                </a:lnTo>
                <a:lnTo>
                  <a:pt x="2157" y="650"/>
                </a:lnTo>
                <a:lnTo>
                  <a:pt x="2165" y="642"/>
                </a:lnTo>
                <a:lnTo>
                  <a:pt x="2192" y="622"/>
                </a:lnTo>
                <a:lnTo>
                  <a:pt x="2205" y="610"/>
                </a:lnTo>
                <a:lnTo>
                  <a:pt x="2218" y="600"/>
                </a:lnTo>
                <a:lnTo>
                  <a:pt x="2229" y="591"/>
                </a:lnTo>
                <a:lnTo>
                  <a:pt x="2236" y="585"/>
                </a:lnTo>
                <a:lnTo>
                  <a:pt x="2239" y="583"/>
                </a:lnTo>
                <a:lnTo>
                  <a:pt x="2239" y="588"/>
                </a:lnTo>
                <a:lnTo>
                  <a:pt x="2236" y="595"/>
                </a:lnTo>
                <a:lnTo>
                  <a:pt x="2232" y="603"/>
                </a:lnTo>
                <a:lnTo>
                  <a:pt x="2229" y="607"/>
                </a:lnTo>
                <a:lnTo>
                  <a:pt x="2221" y="629"/>
                </a:lnTo>
                <a:lnTo>
                  <a:pt x="2218" y="653"/>
                </a:lnTo>
                <a:lnTo>
                  <a:pt x="2220" y="676"/>
                </a:lnTo>
                <a:lnTo>
                  <a:pt x="2221" y="701"/>
                </a:lnTo>
                <a:lnTo>
                  <a:pt x="2221" y="725"/>
                </a:lnTo>
                <a:lnTo>
                  <a:pt x="2216" y="774"/>
                </a:lnTo>
                <a:lnTo>
                  <a:pt x="2205" y="819"/>
                </a:lnTo>
                <a:lnTo>
                  <a:pt x="2189" y="865"/>
                </a:lnTo>
                <a:lnTo>
                  <a:pt x="2167" y="908"/>
                </a:lnTo>
                <a:lnTo>
                  <a:pt x="2139" y="948"/>
                </a:lnTo>
                <a:lnTo>
                  <a:pt x="2105" y="983"/>
                </a:lnTo>
                <a:lnTo>
                  <a:pt x="2067" y="1017"/>
                </a:lnTo>
                <a:lnTo>
                  <a:pt x="2022" y="1045"/>
                </a:lnTo>
                <a:lnTo>
                  <a:pt x="1974" y="1070"/>
                </a:lnTo>
                <a:lnTo>
                  <a:pt x="1921" y="1091"/>
                </a:lnTo>
                <a:lnTo>
                  <a:pt x="1863" y="1105"/>
                </a:lnTo>
                <a:lnTo>
                  <a:pt x="1803" y="1116"/>
                </a:lnTo>
                <a:lnTo>
                  <a:pt x="1739" y="1123"/>
                </a:lnTo>
                <a:lnTo>
                  <a:pt x="1677" y="1127"/>
                </a:lnTo>
                <a:lnTo>
                  <a:pt x="1617" y="1132"/>
                </a:lnTo>
                <a:lnTo>
                  <a:pt x="1679" y="1136"/>
                </a:lnTo>
                <a:lnTo>
                  <a:pt x="1732" y="1144"/>
                </a:lnTo>
                <a:lnTo>
                  <a:pt x="1784" y="1154"/>
                </a:lnTo>
                <a:lnTo>
                  <a:pt x="1834" y="1167"/>
                </a:lnTo>
                <a:lnTo>
                  <a:pt x="1881" y="1185"/>
                </a:lnTo>
                <a:lnTo>
                  <a:pt x="1924" y="1207"/>
                </a:lnTo>
                <a:lnTo>
                  <a:pt x="1971" y="1239"/>
                </a:lnTo>
                <a:lnTo>
                  <a:pt x="2014" y="1276"/>
                </a:lnTo>
                <a:lnTo>
                  <a:pt x="2049" y="1316"/>
                </a:lnTo>
                <a:lnTo>
                  <a:pt x="2080" y="1359"/>
                </a:lnTo>
                <a:lnTo>
                  <a:pt x="2105" y="1402"/>
                </a:lnTo>
                <a:lnTo>
                  <a:pt x="2127" y="1447"/>
                </a:lnTo>
                <a:lnTo>
                  <a:pt x="2143" y="1492"/>
                </a:lnTo>
                <a:lnTo>
                  <a:pt x="2158" y="1537"/>
                </a:lnTo>
                <a:lnTo>
                  <a:pt x="2167" y="1580"/>
                </a:lnTo>
                <a:lnTo>
                  <a:pt x="2174" y="1621"/>
                </a:lnTo>
                <a:lnTo>
                  <a:pt x="2179" y="1660"/>
                </a:lnTo>
                <a:lnTo>
                  <a:pt x="2182" y="1695"/>
                </a:lnTo>
                <a:lnTo>
                  <a:pt x="2182" y="1753"/>
                </a:lnTo>
                <a:lnTo>
                  <a:pt x="2179" y="1775"/>
                </a:lnTo>
                <a:lnTo>
                  <a:pt x="2177" y="1789"/>
                </a:lnTo>
                <a:lnTo>
                  <a:pt x="2174" y="1797"/>
                </a:lnTo>
                <a:lnTo>
                  <a:pt x="2171" y="1797"/>
                </a:lnTo>
                <a:lnTo>
                  <a:pt x="2152" y="1767"/>
                </a:lnTo>
                <a:lnTo>
                  <a:pt x="2132" y="1739"/>
                </a:lnTo>
                <a:lnTo>
                  <a:pt x="2108" y="1713"/>
                </a:lnTo>
                <a:lnTo>
                  <a:pt x="2081" y="1686"/>
                </a:lnTo>
                <a:lnTo>
                  <a:pt x="2049" y="1664"/>
                </a:lnTo>
                <a:lnTo>
                  <a:pt x="2019" y="1648"/>
                </a:lnTo>
                <a:lnTo>
                  <a:pt x="1994" y="1633"/>
                </a:lnTo>
                <a:lnTo>
                  <a:pt x="1969" y="1621"/>
                </a:lnTo>
                <a:lnTo>
                  <a:pt x="1946" y="1611"/>
                </a:lnTo>
                <a:lnTo>
                  <a:pt x="1879" y="1580"/>
                </a:lnTo>
                <a:lnTo>
                  <a:pt x="1854" y="1568"/>
                </a:lnTo>
                <a:lnTo>
                  <a:pt x="1829" y="1555"/>
                </a:lnTo>
                <a:lnTo>
                  <a:pt x="1801" y="1537"/>
                </a:lnTo>
                <a:lnTo>
                  <a:pt x="1735" y="1493"/>
                </a:lnTo>
                <a:lnTo>
                  <a:pt x="1697" y="1464"/>
                </a:lnTo>
                <a:lnTo>
                  <a:pt x="1652" y="1428"/>
                </a:lnTo>
                <a:lnTo>
                  <a:pt x="1627" y="1405"/>
                </a:lnTo>
                <a:lnTo>
                  <a:pt x="1601" y="1374"/>
                </a:lnTo>
                <a:lnTo>
                  <a:pt x="1517" y="1267"/>
                </a:lnTo>
                <a:lnTo>
                  <a:pt x="1489" y="1237"/>
                </a:lnTo>
                <a:lnTo>
                  <a:pt x="1459" y="1211"/>
                </a:lnTo>
                <a:lnTo>
                  <a:pt x="1431" y="1195"/>
                </a:lnTo>
                <a:lnTo>
                  <a:pt x="1396" y="1181"/>
                </a:lnTo>
                <a:lnTo>
                  <a:pt x="1361" y="1170"/>
                </a:lnTo>
                <a:lnTo>
                  <a:pt x="1356" y="1170"/>
                </a:lnTo>
                <a:lnTo>
                  <a:pt x="1350" y="1182"/>
                </a:lnTo>
                <a:lnTo>
                  <a:pt x="1349" y="1192"/>
                </a:lnTo>
                <a:lnTo>
                  <a:pt x="1346" y="1203"/>
                </a:lnTo>
                <a:lnTo>
                  <a:pt x="1344" y="1207"/>
                </a:lnTo>
                <a:lnTo>
                  <a:pt x="1343" y="1219"/>
                </a:lnTo>
                <a:lnTo>
                  <a:pt x="1338" y="1237"/>
                </a:lnTo>
                <a:lnTo>
                  <a:pt x="1334" y="1257"/>
                </a:lnTo>
                <a:lnTo>
                  <a:pt x="1325" y="1301"/>
                </a:lnTo>
                <a:lnTo>
                  <a:pt x="1322" y="1321"/>
                </a:lnTo>
                <a:lnTo>
                  <a:pt x="1305" y="1421"/>
                </a:lnTo>
                <a:lnTo>
                  <a:pt x="1285" y="1523"/>
                </a:lnTo>
                <a:lnTo>
                  <a:pt x="1266" y="1623"/>
                </a:lnTo>
                <a:lnTo>
                  <a:pt x="1241" y="1781"/>
                </a:lnTo>
                <a:lnTo>
                  <a:pt x="1218" y="1941"/>
                </a:lnTo>
                <a:lnTo>
                  <a:pt x="1237" y="1927"/>
                </a:lnTo>
                <a:lnTo>
                  <a:pt x="1254" y="1912"/>
                </a:lnTo>
                <a:lnTo>
                  <a:pt x="1265" y="1900"/>
                </a:lnTo>
                <a:lnTo>
                  <a:pt x="1271" y="1885"/>
                </a:lnTo>
                <a:lnTo>
                  <a:pt x="1275" y="1871"/>
                </a:lnTo>
                <a:lnTo>
                  <a:pt x="1281" y="1856"/>
                </a:lnTo>
                <a:lnTo>
                  <a:pt x="1293" y="1838"/>
                </a:lnTo>
                <a:lnTo>
                  <a:pt x="1309" y="1825"/>
                </a:lnTo>
                <a:lnTo>
                  <a:pt x="1328" y="1816"/>
                </a:lnTo>
                <a:lnTo>
                  <a:pt x="1349" y="1813"/>
                </a:lnTo>
                <a:lnTo>
                  <a:pt x="1369" y="1816"/>
                </a:lnTo>
                <a:lnTo>
                  <a:pt x="1390" y="1823"/>
                </a:lnTo>
                <a:lnTo>
                  <a:pt x="1394" y="1826"/>
                </a:lnTo>
                <a:lnTo>
                  <a:pt x="1412" y="1835"/>
                </a:lnTo>
                <a:lnTo>
                  <a:pt x="1417" y="1838"/>
                </a:lnTo>
                <a:lnTo>
                  <a:pt x="1421" y="1845"/>
                </a:lnTo>
                <a:lnTo>
                  <a:pt x="1424" y="1853"/>
                </a:lnTo>
                <a:lnTo>
                  <a:pt x="1425" y="1859"/>
                </a:lnTo>
                <a:lnTo>
                  <a:pt x="1425" y="1869"/>
                </a:lnTo>
                <a:lnTo>
                  <a:pt x="1427" y="1879"/>
                </a:lnTo>
                <a:lnTo>
                  <a:pt x="1427" y="1890"/>
                </a:lnTo>
                <a:lnTo>
                  <a:pt x="1420" y="1910"/>
                </a:lnTo>
                <a:lnTo>
                  <a:pt x="1408" y="1927"/>
                </a:lnTo>
                <a:lnTo>
                  <a:pt x="1392" y="1940"/>
                </a:lnTo>
                <a:lnTo>
                  <a:pt x="1372" y="1949"/>
                </a:lnTo>
                <a:lnTo>
                  <a:pt x="1350" y="1953"/>
                </a:lnTo>
                <a:lnTo>
                  <a:pt x="1328" y="1955"/>
                </a:lnTo>
                <a:lnTo>
                  <a:pt x="1313" y="1953"/>
                </a:lnTo>
                <a:lnTo>
                  <a:pt x="1299" y="1950"/>
                </a:lnTo>
                <a:lnTo>
                  <a:pt x="1282" y="1947"/>
                </a:lnTo>
                <a:lnTo>
                  <a:pt x="1268" y="1949"/>
                </a:lnTo>
                <a:lnTo>
                  <a:pt x="1250" y="1955"/>
                </a:lnTo>
                <a:lnTo>
                  <a:pt x="1231" y="1965"/>
                </a:lnTo>
                <a:lnTo>
                  <a:pt x="1213" y="1975"/>
                </a:lnTo>
                <a:lnTo>
                  <a:pt x="1210" y="1993"/>
                </a:lnTo>
                <a:lnTo>
                  <a:pt x="1206" y="2012"/>
                </a:lnTo>
                <a:lnTo>
                  <a:pt x="1179" y="2224"/>
                </a:lnTo>
                <a:lnTo>
                  <a:pt x="1157" y="2437"/>
                </a:lnTo>
                <a:lnTo>
                  <a:pt x="1148" y="2549"/>
                </a:lnTo>
                <a:lnTo>
                  <a:pt x="1141" y="2658"/>
                </a:lnTo>
                <a:lnTo>
                  <a:pt x="1137" y="2767"/>
                </a:lnTo>
                <a:lnTo>
                  <a:pt x="1131" y="2879"/>
                </a:lnTo>
                <a:lnTo>
                  <a:pt x="1122" y="2997"/>
                </a:lnTo>
                <a:lnTo>
                  <a:pt x="1104" y="3239"/>
                </a:lnTo>
                <a:lnTo>
                  <a:pt x="1098" y="3357"/>
                </a:lnTo>
                <a:lnTo>
                  <a:pt x="1097" y="3435"/>
                </a:lnTo>
                <a:lnTo>
                  <a:pt x="1094" y="3517"/>
                </a:lnTo>
                <a:lnTo>
                  <a:pt x="1089" y="3603"/>
                </a:lnTo>
                <a:lnTo>
                  <a:pt x="1088" y="3687"/>
                </a:lnTo>
                <a:lnTo>
                  <a:pt x="1086" y="3770"/>
                </a:lnTo>
                <a:lnTo>
                  <a:pt x="1086" y="3848"/>
                </a:lnTo>
                <a:lnTo>
                  <a:pt x="1088" y="3895"/>
                </a:lnTo>
                <a:lnTo>
                  <a:pt x="1091" y="3951"/>
                </a:lnTo>
                <a:lnTo>
                  <a:pt x="1094" y="4011"/>
                </a:lnTo>
                <a:lnTo>
                  <a:pt x="1098" y="4072"/>
                </a:lnTo>
                <a:lnTo>
                  <a:pt x="1116" y="4038"/>
                </a:lnTo>
                <a:lnTo>
                  <a:pt x="1132" y="4008"/>
                </a:lnTo>
                <a:lnTo>
                  <a:pt x="1148" y="3982"/>
                </a:lnTo>
                <a:lnTo>
                  <a:pt x="1170" y="3948"/>
                </a:lnTo>
                <a:lnTo>
                  <a:pt x="1193" y="3920"/>
                </a:lnTo>
                <a:lnTo>
                  <a:pt x="1215" y="3893"/>
                </a:lnTo>
                <a:lnTo>
                  <a:pt x="1234" y="3867"/>
                </a:lnTo>
                <a:lnTo>
                  <a:pt x="1250" y="3837"/>
                </a:lnTo>
                <a:lnTo>
                  <a:pt x="1278" y="3783"/>
                </a:lnTo>
                <a:lnTo>
                  <a:pt x="1310" y="3731"/>
                </a:lnTo>
                <a:lnTo>
                  <a:pt x="1344" y="3680"/>
                </a:lnTo>
                <a:lnTo>
                  <a:pt x="1381" y="3627"/>
                </a:lnTo>
                <a:lnTo>
                  <a:pt x="1418" y="3572"/>
                </a:lnTo>
                <a:lnTo>
                  <a:pt x="1456" y="3516"/>
                </a:lnTo>
                <a:lnTo>
                  <a:pt x="1496" y="3460"/>
                </a:lnTo>
                <a:lnTo>
                  <a:pt x="1539" y="3407"/>
                </a:lnTo>
                <a:lnTo>
                  <a:pt x="1583" y="3357"/>
                </a:lnTo>
                <a:lnTo>
                  <a:pt x="1629" y="3311"/>
                </a:lnTo>
                <a:lnTo>
                  <a:pt x="1689" y="3264"/>
                </a:lnTo>
                <a:lnTo>
                  <a:pt x="1751" y="3224"/>
                </a:lnTo>
                <a:lnTo>
                  <a:pt x="1815" y="3192"/>
                </a:lnTo>
                <a:lnTo>
                  <a:pt x="1881" y="3169"/>
                </a:lnTo>
                <a:lnTo>
                  <a:pt x="1946" y="3155"/>
                </a:lnTo>
                <a:lnTo>
                  <a:pt x="2011" y="3149"/>
                </a:lnTo>
                <a:lnTo>
                  <a:pt x="2075" y="3152"/>
                </a:lnTo>
                <a:lnTo>
                  <a:pt x="2140" y="3164"/>
                </a:lnTo>
                <a:lnTo>
                  <a:pt x="2202" y="3183"/>
                </a:lnTo>
                <a:lnTo>
                  <a:pt x="2263" y="3211"/>
                </a:lnTo>
                <a:lnTo>
                  <a:pt x="2277" y="3220"/>
                </a:lnTo>
                <a:lnTo>
                  <a:pt x="2295" y="3231"/>
                </a:lnTo>
                <a:lnTo>
                  <a:pt x="2314" y="3245"/>
                </a:lnTo>
                <a:lnTo>
                  <a:pt x="2333" y="3259"/>
                </a:lnTo>
                <a:lnTo>
                  <a:pt x="2353" y="3276"/>
                </a:lnTo>
                <a:lnTo>
                  <a:pt x="2370" y="3289"/>
                </a:lnTo>
                <a:lnTo>
                  <a:pt x="2385" y="3302"/>
                </a:lnTo>
                <a:lnTo>
                  <a:pt x="2398" y="3312"/>
                </a:lnTo>
                <a:lnTo>
                  <a:pt x="2406" y="3318"/>
                </a:lnTo>
                <a:lnTo>
                  <a:pt x="2409" y="3321"/>
                </a:lnTo>
                <a:lnTo>
                  <a:pt x="2404" y="3321"/>
                </a:lnTo>
                <a:lnTo>
                  <a:pt x="2394" y="3323"/>
                </a:lnTo>
                <a:lnTo>
                  <a:pt x="2378" y="3326"/>
                </a:lnTo>
                <a:lnTo>
                  <a:pt x="2359" y="3327"/>
                </a:lnTo>
                <a:lnTo>
                  <a:pt x="2338" y="3330"/>
                </a:lnTo>
                <a:lnTo>
                  <a:pt x="2300" y="3336"/>
                </a:lnTo>
                <a:lnTo>
                  <a:pt x="2286" y="3338"/>
                </a:lnTo>
                <a:lnTo>
                  <a:pt x="2277" y="3339"/>
                </a:lnTo>
                <a:lnTo>
                  <a:pt x="2186" y="3360"/>
                </a:lnTo>
                <a:lnTo>
                  <a:pt x="2098" y="3380"/>
                </a:lnTo>
                <a:lnTo>
                  <a:pt x="2009" y="3404"/>
                </a:lnTo>
                <a:lnTo>
                  <a:pt x="1922" y="3433"/>
                </a:lnTo>
                <a:lnTo>
                  <a:pt x="1835" y="3469"/>
                </a:lnTo>
                <a:lnTo>
                  <a:pt x="1754" y="3504"/>
                </a:lnTo>
                <a:lnTo>
                  <a:pt x="1679" y="3542"/>
                </a:lnTo>
                <a:lnTo>
                  <a:pt x="1604" y="3582"/>
                </a:lnTo>
                <a:lnTo>
                  <a:pt x="1532" y="3627"/>
                </a:lnTo>
                <a:lnTo>
                  <a:pt x="1462" y="3677"/>
                </a:lnTo>
                <a:lnTo>
                  <a:pt x="1399" y="3733"/>
                </a:lnTo>
                <a:lnTo>
                  <a:pt x="1337" y="3793"/>
                </a:lnTo>
                <a:lnTo>
                  <a:pt x="1275" y="3861"/>
                </a:lnTo>
                <a:lnTo>
                  <a:pt x="1213" y="3935"/>
                </a:lnTo>
                <a:lnTo>
                  <a:pt x="1200" y="3951"/>
                </a:lnTo>
                <a:lnTo>
                  <a:pt x="1184" y="3972"/>
                </a:lnTo>
                <a:lnTo>
                  <a:pt x="1167" y="3995"/>
                </a:lnTo>
                <a:lnTo>
                  <a:pt x="1153" y="4022"/>
                </a:lnTo>
                <a:lnTo>
                  <a:pt x="1134" y="4061"/>
                </a:lnTo>
                <a:lnTo>
                  <a:pt x="1117" y="4103"/>
                </a:lnTo>
                <a:lnTo>
                  <a:pt x="1109" y="4240"/>
                </a:lnTo>
                <a:lnTo>
                  <a:pt x="1109" y="4246"/>
                </a:lnTo>
                <a:lnTo>
                  <a:pt x="1110" y="4250"/>
                </a:lnTo>
                <a:lnTo>
                  <a:pt x="1110" y="4255"/>
                </a:lnTo>
                <a:lnTo>
                  <a:pt x="1111" y="4293"/>
                </a:lnTo>
                <a:lnTo>
                  <a:pt x="1114" y="4342"/>
                </a:lnTo>
                <a:lnTo>
                  <a:pt x="1117" y="4395"/>
                </a:lnTo>
                <a:lnTo>
                  <a:pt x="1122" y="4452"/>
                </a:lnTo>
                <a:lnTo>
                  <a:pt x="1125" y="4511"/>
                </a:lnTo>
                <a:lnTo>
                  <a:pt x="1128" y="4569"/>
                </a:lnTo>
                <a:lnTo>
                  <a:pt x="1132" y="4625"/>
                </a:lnTo>
                <a:lnTo>
                  <a:pt x="1139" y="4746"/>
                </a:lnTo>
                <a:lnTo>
                  <a:pt x="1147" y="4865"/>
                </a:lnTo>
                <a:lnTo>
                  <a:pt x="1106" y="4865"/>
                </a:lnTo>
                <a:lnTo>
                  <a:pt x="1106" y="4855"/>
                </a:lnTo>
                <a:lnTo>
                  <a:pt x="1100" y="4777"/>
                </a:lnTo>
                <a:lnTo>
                  <a:pt x="1091" y="4626"/>
                </a:lnTo>
                <a:lnTo>
                  <a:pt x="1086" y="4548"/>
                </a:lnTo>
                <a:lnTo>
                  <a:pt x="1079" y="4465"/>
                </a:lnTo>
                <a:lnTo>
                  <a:pt x="1072" y="4377"/>
                </a:lnTo>
                <a:lnTo>
                  <a:pt x="1066" y="4287"/>
                </a:lnTo>
                <a:lnTo>
                  <a:pt x="1060" y="4199"/>
                </a:lnTo>
                <a:lnTo>
                  <a:pt x="1055" y="4116"/>
                </a:lnTo>
                <a:lnTo>
                  <a:pt x="1054" y="4070"/>
                </a:lnTo>
                <a:lnTo>
                  <a:pt x="1052" y="4032"/>
                </a:lnTo>
                <a:lnTo>
                  <a:pt x="1051" y="3998"/>
                </a:lnTo>
                <a:lnTo>
                  <a:pt x="1048" y="3939"/>
                </a:lnTo>
                <a:lnTo>
                  <a:pt x="1047" y="3908"/>
                </a:lnTo>
                <a:lnTo>
                  <a:pt x="1045" y="3876"/>
                </a:lnTo>
                <a:lnTo>
                  <a:pt x="1044" y="3836"/>
                </a:lnTo>
                <a:lnTo>
                  <a:pt x="1044" y="3737"/>
                </a:lnTo>
                <a:lnTo>
                  <a:pt x="1045" y="3677"/>
                </a:lnTo>
                <a:lnTo>
                  <a:pt x="1045" y="3610"/>
                </a:lnTo>
                <a:lnTo>
                  <a:pt x="1047" y="3540"/>
                </a:lnTo>
                <a:lnTo>
                  <a:pt x="1050" y="3467"/>
                </a:lnTo>
                <a:lnTo>
                  <a:pt x="1039" y="3444"/>
                </a:lnTo>
                <a:lnTo>
                  <a:pt x="1026" y="3425"/>
                </a:lnTo>
                <a:lnTo>
                  <a:pt x="1011" y="3404"/>
                </a:lnTo>
                <a:lnTo>
                  <a:pt x="995" y="3388"/>
                </a:lnTo>
                <a:lnTo>
                  <a:pt x="973" y="3371"/>
                </a:lnTo>
                <a:lnTo>
                  <a:pt x="946" y="3357"/>
                </a:lnTo>
                <a:lnTo>
                  <a:pt x="918" y="3343"/>
                </a:lnTo>
                <a:lnTo>
                  <a:pt x="889" y="3330"/>
                </a:lnTo>
                <a:lnTo>
                  <a:pt x="861" y="3318"/>
                </a:lnTo>
                <a:lnTo>
                  <a:pt x="834" y="3305"/>
                </a:lnTo>
                <a:lnTo>
                  <a:pt x="814" y="3292"/>
                </a:lnTo>
                <a:lnTo>
                  <a:pt x="789" y="3271"/>
                </a:lnTo>
                <a:lnTo>
                  <a:pt x="767" y="3252"/>
                </a:lnTo>
                <a:lnTo>
                  <a:pt x="746" y="3236"/>
                </a:lnTo>
                <a:lnTo>
                  <a:pt x="744" y="3364"/>
                </a:lnTo>
                <a:lnTo>
                  <a:pt x="743" y="3491"/>
                </a:lnTo>
                <a:lnTo>
                  <a:pt x="739" y="3768"/>
                </a:lnTo>
                <a:lnTo>
                  <a:pt x="739" y="3818"/>
                </a:lnTo>
                <a:lnTo>
                  <a:pt x="740" y="3851"/>
                </a:lnTo>
                <a:lnTo>
                  <a:pt x="740" y="3918"/>
                </a:lnTo>
                <a:lnTo>
                  <a:pt x="741" y="3951"/>
                </a:lnTo>
                <a:lnTo>
                  <a:pt x="741" y="4007"/>
                </a:lnTo>
                <a:lnTo>
                  <a:pt x="743" y="4029"/>
                </a:lnTo>
                <a:lnTo>
                  <a:pt x="743" y="4051"/>
                </a:lnTo>
                <a:lnTo>
                  <a:pt x="746" y="4061"/>
                </a:lnTo>
                <a:lnTo>
                  <a:pt x="747" y="4079"/>
                </a:lnTo>
                <a:lnTo>
                  <a:pt x="752" y="4100"/>
                </a:lnTo>
                <a:lnTo>
                  <a:pt x="756" y="4123"/>
                </a:lnTo>
                <a:lnTo>
                  <a:pt x="765" y="4174"/>
                </a:lnTo>
                <a:lnTo>
                  <a:pt x="781" y="4249"/>
                </a:lnTo>
                <a:lnTo>
                  <a:pt x="814" y="4402"/>
                </a:lnTo>
                <a:lnTo>
                  <a:pt x="828" y="4476"/>
                </a:lnTo>
                <a:lnTo>
                  <a:pt x="842" y="4544"/>
                </a:lnTo>
                <a:lnTo>
                  <a:pt x="862" y="4645"/>
                </a:lnTo>
                <a:lnTo>
                  <a:pt x="881" y="4751"/>
                </a:lnTo>
                <a:lnTo>
                  <a:pt x="902" y="4862"/>
                </a:lnTo>
                <a:lnTo>
                  <a:pt x="862" y="4862"/>
                </a:lnTo>
                <a:lnTo>
                  <a:pt x="856" y="4830"/>
                </a:lnTo>
                <a:lnTo>
                  <a:pt x="849" y="4791"/>
                </a:lnTo>
                <a:lnTo>
                  <a:pt x="840" y="4747"/>
                </a:lnTo>
                <a:lnTo>
                  <a:pt x="830" y="4698"/>
                </a:lnTo>
                <a:lnTo>
                  <a:pt x="820" y="4645"/>
                </a:lnTo>
                <a:lnTo>
                  <a:pt x="809" y="4591"/>
                </a:lnTo>
                <a:lnTo>
                  <a:pt x="797" y="4533"/>
                </a:lnTo>
                <a:lnTo>
                  <a:pt x="787" y="4476"/>
                </a:lnTo>
                <a:lnTo>
                  <a:pt x="775" y="4418"/>
                </a:lnTo>
                <a:lnTo>
                  <a:pt x="765" y="4361"/>
                </a:lnTo>
                <a:lnTo>
                  <a:pt x="753" y="4306"/>
                </a:lnTo>
                <a:lnTo>
                  <a:pt x="743" y="4255"/>
                </a:lnTo>
                <a:lnTo>
                  <a:pt x="734" y="4207"/>
                </a:lnTo>
                <a:lnTo>
                  <a:pt x="727" y="4165"/>
                </a:lnTo>
                <a:lnTo>
                  <a:pt x="719" y="4128"/>
                </a:lnTo>
                <a:lnTo>
                  <a:pt x="713" y="4097"/>
                </a:lnTo>
                <a:lnTo>
                  <a:pt x="706" y="4060"/>
                </a:lnTo>
                <a:lnTo>
                  <a:pt x="693" y="4045"/>
                </a:lnTo>
                <a:lnTo>
                  <a:pt x="675" y="4028"/>
                </a:lnTo>
                <a:lnTo>
                  <a:pt x="657" y="4008"/>
                </a:lnTo>
                <a:lnTo>
                  <a:pt x="638" y="3989"/>
                </a:lnTo>
                <a:lnTo>
                  <a:pt x="621" y="3970"/>
                </a:lnTo>
                <a:lnTo>
                  <a:pt x="604" y="3954"/>
                </a:lnTo>
                <a:lnTo>
                  <a:pt x="590" y="3941"/>
                </a:lnTo>
                <a:lnTo>
                  <a:pt x="581" y="3930"/>
                </a:lnTo>
                <a:lnTo>
                  <a:pt x="541" y="3890"/>
                </a:lnTo>
                <a:lnTo>
                  <a:pt x="529" y="3882"/>
                </a:lnTo>
                <a:lnTo>
                  <a:pt x="485" y="3864"/>
                </a:lnTo>
                <a:lnTo>
                  <a:pt x="448" y="3851"/>
                </a:lnTo>
                <a:lnTo>
                  <a:pt x="411" y="3836"/>
                </a:lnTo>
                <a:lnTo>
                  <a:pt x="339" y="3809"/>
                </a:lnTo>
                <a:lnTo>
                  <a:pt x="268" y="3783"/>
                </a:lnTo>
                <a:lnTo>
                  <a:pt x="254" y="3777"/>
                </a:lnTo>
                <a:lnTo>
                  <a:pt x="221" y="3765"/>
                </a:lnTo>
                <a:lnTo>
                  <a:pt x="205" y="3764"/>
                </a:lnTo>
                <a:lnTo>
                  <a:pt x="193" y="3765"/>
                </a:lnTo>
                <a:lnTo>
                  <a:pt x="167" y="3777"/>
                </a:lnTo>
                <a:lnTo>
                  <a:pt x="155" y="3781"/>
                </a:lnTo>
                <a:lnTo>
                  <a:pt x="134" y="3784"/>
                </a:lnTo>
                <a:lnTo>
                  <a:pt x="115" y="3783"/>
                </a:lnTo>
                <a:lnTo>
                  <a:pt x="96" y="3777"/>
                </a:lnTo>
                <a:lnTo>
                  <a:pt x="80" y="3768"/>
                </a:lnTo>
                <a:lnTo>
                  <a:pt x="66" y="3753"/>
                </a:lnTo>
                <a:lnTo>
                  <a:pt x="57" y="3736"/>
                </a:lnTo>
                <a:lnTo>
                  <a:pt x="56" y="3721"/>
                </a:lnTo>
                <a:lnTo>
                  <a:pt x="55" y="3705"/>
                </a:lnTo>
                <a:lnTo>
                  <a:pt x="55" y="3699"/>
                </a:lnTo>
                <a:lnTo>
                  <a:pt x="56" y="3690"/>
                </a:lnTo>
                <a:lnTo>
                  <a:pt x="60" y="3683"/>
                </a:lnTo>
                <a:lnTo>
                  <a:pt x="63" y="3678"/>
                </a:lnTo>
                <a:lnTo>
                  <a:pt x="68" y="3675"/>
                </a:lnTo>
                <a:lnTo>
                  <a:pt x="72" y="3671"/>
                </a:lnTo>
                <a:lnTo>
                  <a:pt x="77" y="3668"/>
                </a:lnTo>
                <a:lnTo>
                  <a:pt x="81" y="3663"/>
                </a:lnTo>
                <a:lnTo>
                  <a:pt x="97" y="3652"/>
                </a:lnTo>
                <a:lnTo>
                  <a:pt x="115" y="3646"/>
                </a:lnTo>
                <a:lnTo>
                  <a:pt x="134" y="3646"/>
                </a:lnTo>
                <a:lnTo>
                  <a:pt x="152" y="3650"/>
                </a:lnTo>
                <a:lnTo>
                  <a:pt x="168" y="3660"/>
                </a:lnTo>
                <a:lnTo>
                  <a:pt x="181" y="3675"/>
                </a:lnTo>
                <a:lnTo>
                  <a:pt x="189" y="3688"/>
                </a:lnTo>
                <a:lnTo>
                  <a:pt x="195" y="3702"/>
                </a:lnTo>
                <a:lnTo>
                  <a:pt x="202" y="3715"/>
                </a:lnTo>
                <a:lnTo>
                  <a:pt x="211" y="3725"/>
                </a:lnTo>
                <a:lnTo>
                  <a:pt x="237" y="3742"/>
                </a:lnTo>
                <a:lnTo>
                  <a:pt x="264" y="3755"/>
                </a:lnTo>
                <a:lnTo>
                  <a:pt x="326" y="3783"/>
                </a:lnTo>
                <a:lnTo>
                  <a:pt x="389" y="3809"/>
                </a:lnTo>
                <a:lnTo>
                  <a:pt x="460" y="3834"/>
                </a:lnTo>
                <a:lnTo>
                  <a:pt x="483" y="3843"/>
                </a:lnTo>
                <a:lnTo>
                  <a:pt x="507" y="3846"/>
                </a:lnTo>
                <a:lnTo>
                  <a:pt x="513" y="3842"/>
                </a:lnTo>
                <a:lnTo>
                  <a:pt x="517" y="3833"/>
                </a:lnTo>
                <a:lnTo>
                  <a:pt x="520" y="3820"/>
                </a:lnTo>
                <a:lnTo>
                  <a:pt x="522" y="3802"/>
                </a:lnTo>
                <a:lnTo>
                  <a:pt x="522" y="3784"/>
                </a:lnTo>
                <a:lnTo>
                  <a:pt x="523" y="3765"/>
                </a:lnTo>
                <a:lnTo>
                  <a:pt x="525" y="3712"/>
                </a:lnTo>
                <a:lnTo>
                  <a:pt x="525" y="3657"/>
                </a:lnTo>
                <a:lnTo>
                  <a:pt x="523" y="3604"/>
                </a:lnTo>
                <a:lnTo>
                  <a:pt x="523" y="3573"/>
                </a:lnTo>
                <a:lnTo>
                  <a:pt x="520" y="3541"/>
                </a:lnTo>
                <a:lnTo>
                  <a:pt x="519" y="3537"/>
                </a:lnTo>
                <a:lnTo>
                  <a:pt x="507" y="3525"/>
                </a:lnTo>
                <a:lnTo>
                  <a:pt x="504" y="3520"/>
                </a:lnTo>
                <a:lnTo>
                  <a:pt x="503" y="3516"/>
                </a:lnTo>
                <a:lnTo>
                  <a:pt x="503" y="3509"/>
                </a:lnTo>
                <a:lnTo>
                  <a:pt x="501" y="3504"/>
                </a:lnTo>
                <a:lnTo>
                  <a:pt x="483" y="3486"/>
                </a:lnTo>
                <a:lnTo>
                  <a:pt x="473" y="3478"/>
                </a:lnTo>
                <a:lnTo>
                  <a:pt x="466" y="3467"/>
                </a:lnTo>
                <a:lnTo>
                  <a:pt x="461" y="3453"/>
                </a:lnTo>
                <a:lnTo>
                  <a:pt x="458" y="3436"/>
                </a:lnTo>
                <a:lnTo>
                  <a:pt x="458" y="3420"/>
                </a:lnTo>
                <a:lnTo>
                  <a:pt x="461" y="3404"/>
                </a:lnTo>
                <a:lnTo>
                  <a:pt x="467" y="3388"/>
                </a:lnTo>
                <a:lnTo>
                  <a:pt x="475" y="3371"/>
                </a:lnTo>
                <a:lnTo>
                  <a:pt x="485" y="3358"/>
                </a:lnTo>
                <a:lnTo>
                  <a:pt x="491" y="3354"/>
                </a:lnTo>
                <a:lnTo>
                  <a:pt x="498" y="3348"/>
                </a:lnTo>
                <a:lnTo>
                  <a:pt x="519" y="3333"/>
                </a:lnTo>
                <a:lnTo>
                  <a:pt x="540" y="3323"/>
                </a:lnTo>
                <a:lnTo>
                  <a:pt x="547" y="3321"/>
                </a:lnTo>
                <a:lnTo>
                  <a:pt x="550" y="3323"/>
                </a:lnTo>
                <a:lnTo>
                  <a:pt x="556" y="3332"/>
                </a:lnTo>
                <a:lnTo>
                  <a:pt x="565" y="3339"/>
                </a:lnTo>
                <a:lnTo>
                  <a:pt x="576" y="3343"/>
                </a:lnTo>
                <a:lnTo>
                  <a:pt x="585" y="3349"/>
                </a:lnTo>
                <a:lnTo>
                  <a:pt x="603" y="3366"/>
                </a:lnTo>
                <a:lnTo>
                  <a:pt x="616" y="3383"/>
                </a:lnTo>
                <a:lnTo>
                  <a:pt x="624" y="3402"/>
                </a:lnTo>
                <a:lnTo>
                  <a:pt x="626" y="3425"/>
                </a:lnTo>
                <a:lnTo>
                  <a:pt x="622" y="3448"/>
                </a:lnTo>
                <a:lnTo>
                  <a:pt x="615" y="3467"/>
                </a:lnTo>
                <a:lnTo>
                  <a:pt x="604" y="3485"/>
                </a:lnTo>
                <a:lnTo>
                  <a:pt x="588" y="3498"/>
                </a:lnTo>
                <a:lnTo>
                  <a:pt x="575" y="3506"/>
                </a:lnTo>
                <a:lnTo>
                  <a:pt x="565" y="3513"/>
                </a:lnTo>
                <a:lnTo>
                  <a:pt x="556" y="3525"/>
                </a:lnTo>
                <a:lnTo>
                  <a:pt x="548" y="3541"/>
                </a:lnTo>
                <a:lnTo>
                  <a:pt x="545" y="3560"/>
                </a:lnTo>
                <a:lnTo>
                  <a:pt x="545" y="3599"/>
                </a:lnTo>
                <a:lnTo>
                  <a:pt x="544" y="3634"/>
                </a:lnTo>
                <a:lnTo>
                  <a:pt x="544" y="3671"/>
                </a:lnTo>
                <a:lnTo>
                  <a:pt x="541" y="3739"/>
                </a:lnTo>
                <a:lnTo>
                  <a:pt x="541" y="3806"/>
                </a:lnTo>
                <a:lnTo>
                  <a:pt x="544" y="3834"/>
                </a:lnTo>
                <a:lnTo>
                  <a:pt x="550" y="3859"/>
                </a:lnTo>
                <a:lnTo>
                  <a:pt x="563" y="3882"/>
                </a:lnTo>
                <a:lnTo>
                  <a:pt x="582" y="3902"/>
                </a:lnTo>
                <a:lnTo>
                  <a:pt x="637" y="3957"/>
                </a:lnTo>
                <a:lnTo>
                  <a:pt x="654" y="3973"/>
                </a:lnTo>
                <a:lnTo>
                  <a:pt x="672" y="3991"/>
                </a:lnTo>
                <a:lnTo>
                  <a:pt x="690" y="4007"/>
                </a:lnTo>
                <a:lnTo>
                  <a:pt x="705" y="4020"/>
                </a:lnTo>
                <a:lnTo>
                  <a:pt x="703" y="3983"/>
                </a:lnTo>
                <a:lnTo>
                  <a:pt x="703" y="3890"/>
                </a:lnTo>
                <a:lnTo>
                  <a:pt x="705" y="3843"/>
                </a:lnTo>
                <a:lnTo>
                  <a:pt x="706" y="3799"/>
                </a:lnTo>
                <a:lnTo>
                  <a:pt x="706" y="3647"/>
                </a:lnTo>
                <a:lnTo>
                  <a:pt x="712" y="3397"/>
                </a:lnTo>
                <a:lnTo>
                  <a:pt x="716" y="3209"/>
                </a:lnTo>
                <a:lnTo>
                  <a:pt x="694" y="3186"/>
                </a:lnTo>
                <a:lnTo>
                  <a:pt x="675" y="3165"/>
                </a:lnTo>
                <a:lnTo>
                  <a:pt x="660" y="3144"/>
                </a:lnTo>
                <a:lnTo>
                  <a:pt x="644" y="3125"/>
                </a:lnTo>
                <a:lnTo>
                  <a:pt x="629" y="3106"/>
                </a:lnTo>
                <a:lnTo>
                  <a:pt x="610" y="3084"/>
                </a:lnTo>
                <a:lnTo>
                  <a:pt x="588" y="3060"/>
                </a:lnTo>
                <a:lnTo>
                  <a:pt x="562" y="3038"/>
                </a:lnTo>
                <a:lnTo>
                  <a:pt x="534" y="3021"/>
                </a:lnTo>
                <a:lnTo>
                  <a:pt x="506" y="3009"/>
                </a:lnTo>
                <a:lnTo>
                  <a:pt x="476" y="2998"/>
                </a:lnTo>
                <a:lnTo>
                  <a:pt x="476" y="2995"/>
                </a:lnTo>
                <a:lnTo>
                  <a:pt x="483" y="2990"/>
                </a:lnTo>
                <a:lnTo>
                  <a:pt x="495" y="2984"/>
                </a:lnTo>
                <a:lnTo>
                  <a:pt x="514" y="2975"/>
                </a:lnTo>
                <a:lnTo>
                  <a:pt x="537" y="2966"/>
                </a:lnTo>
                <a:lnTo>
                  <a:pt x="563" y="2957"/>
                </a:lnTo>
                <a:lnTo>
                  <a:pt x="593" y="2950"/>
                </a:lnTo>
                <a:lnTo>
                  <a:pt x="625" y="2944"/>
                </a:lnTo>
                <a:lnTo>
                  <a:pt x="660" y="2941"/>
                </a:lnTo>
                <a:lnTo>
                  <a:pt x="696" y="2939"/>
                </a:lnTo>
                <a:lnTo>
                  <a:pt x="733" y="2944"/>
                </a:lnTo>
                <a:lnTo>
                  <a:pt x="734" y="2931"/>
                </a:lnTo>
                <a:lnTo>
                  <a:pt x="736" y="2914"/>
                </a:lnTo>
                <a:lnTo>
                  <a:pt x="736" y="2858"/>
                </a:lnTo>
                <a:lnTo>
                  <a:pt x="744" y="2721"/>
                </a:lnTo>
                <a:lnTo>
                  <a:pt x="750" y="2600"/>
                </a:lnTo>
                <a:lnTo>
                  <a:pt x="755" y="2540"/>
                </a:lnTo>
                <a:lnTo>
                  <a:pt x="761" y="2479"/>
                </a:lnTo>
                <a:lnTo>
                  <a:pt x="753" y="2472"/>
                </a:lnTo>
                <a:lnTo>
                  <a:pt x="741" y="2462"/>
                </a:lnTo>
                <a:lnTo>
                  <a:pt x="725" y="2447"/>
                </a:lnTo>
                <a:lnTo>
                  <a:pt x="706" y="2431"/>
                </a:lnTo>
                <a:lnTo>
                  <a:pt x="685" y="2416"/>
                </a:lnTo>
                <a:lnTo>
                  <a:pt x="665" y="2398"/>
                </a:lnTo>
                <a:lnTo>
                  <a:pt x="643" y="2382"/>
                </a:lnTo>
                <a:lnTo>
                  <a:pt x="624" y="2366"/>
                </a:lnTo>
                <a:lnTo>
                  <a:pt x="606" y="2353"/>
                </a:lnTo>
                <a:lnTo>
                  <a:pt x="593" y="2341"/>
                </a:lnTo>
                <a:lnTo>
                  <a:pt x="582" y="2333"/>
                </a:lnTo>
                <a:lnTo>
                  <a:pt x="578" y="2331"/>
                </a:lnTo>
                <a:lnTo>
                  <a:pt x="554" y="2316"/>
                </a:lnTo>
                <a:lnTo>
                  <a:pt x="531" y="2307"/>
                </a:lnTo>
                <a:lnTo>
                  <a:pt x="504" y="2304"/>
                </a:lnTo>
                <a:lnTo>
                  <a:pt x="476" y="2305"/>
                </a:lnTo>
                <a:lnTo>
                  <a:pt x="408" y="2317"/>
                </a:lnTo>
                <a:lnTo>
                  <a:pt x="342" y="2332"/>
                </a:lnTo>
                <a:lnTo>
                  <a:pt x="307" y="2339"/>
                </a:lnTo>
                <a:lnTo>
                  <a:pt x="273" y="2347"/>
                </a:lnTo>
                <a:lnTo>
                  <a:pt x="255" y="2351"/>
                </a:lnTo>
                <a:lnTo>
                  <a:pt x="234" y="2354"/>
                </a:lnTo>
                <a:lnTo>
                  <a:pt x="217" y="2360"/>
                </a:lnTo>
                <a:lnTo>
                  <a:pt x="200" y="2369"/>
                </a:lnTo>
                <a:lnTo>
                  <a:pt x="193" y="2378"/>
                </a:lnTo>
                <a:lnTo>
                  <a:pt x="189" y="2387"/>
                </a:lnTo>
                <a:lnTo>
                  <a:pt x="186" y="2395"/>
                </a:lnTo>
                <a:lnTo>
                  <a:pt x="181" y="2406"/>
                </a:lnTo>
                <a:lnTo>
                  <a:pt x="171" y="2423"/>
                </a:lnTo>
                <a:lnTo>
                  <a:pt x="156" y="2437"/>
                </a:lnTo>
                <a:lnTo>
                  <a:pt x="139" y="2448"/>
                </a:lnTo>
                <a:lnTo>
                  <a:pt x="116" y="2457"/>
                </a:lnTo>
                <a:lnTo>
                  <a:pt x="94" y="2459"/>
                </a:lnTo>
                <a:lnTo>
                  <a:pt x="72" y="2454"/>
                </a:lnTo>
                <a:lnTo>
                  <a:pt x="53" y="2444"/>
                </a:lnTo>
                <a:lnTo>
                  <a:pt x="34" y="2429"/>
                </a:lnTo>
                <a:lnTo>
                  <a:pt x="28" y="2420"/>
                </a:lnTo>
                <a:lnTo>
                  <a:pt x="21" y="2412"/>
                </a:lnTo>
                <a:lnTo>
                  <a:pt x="13" y="2404"/>
                </a:lnTo>
                <a:lnTo>
                  <a:pt x="3" y="2400"/>
                </a:lnTo>
                <a:lnTo>
                  <a:pt x="0" y="2397"/>
                </a:lnTo>
                <a:lnTo>
                  <a:pt x="0" y="2390"/>
                </a:lnTo>
                <a:lnTo>
                  <a:pt x="3" y="2379"/>
                </a:lnTo>
                <a:lnTo>
                  <a:pt x="12" y="2356"/>
                </a:lnTo>
                <a:lnTo>
                  <a:pt x="25" y="2329"/>
                </a:lnTo>
                <a:lnTo>
                  <a:pt x="35" y="2317"/>
                </a:lnTo>
                <a:lnTo>
                  <a:pt x="50" y="2307"/>
                </a:lnTo>
                <a:lnTo>
                  <a:pt x="66" y="2298"/>
                </a:lnTo>
                <a:lnTo>
                  <a:pt x="85" y="2292"/>
                </a:lnTo>
                <a:lnTo>
                  <a:pt x="108" y="2289"/>
                </a:lnTo>
                <a:lnTo>
                  <a:pt x="130" y="2291"/>
                </a:lnTo>
                <a:lnTo>
                  <a:pt x="142" y="2297"/>
                </a:lnTo>
                <a:lnTo>
                  <a:pt x="152" y="2304"/>
                </a:lnTo>
                <a:lnTo>
                  <a:pt x="162" y="2313"/>
                </a:lnTo>
                <a:lnTo>
                  <a:pt x="172" y="2319"/>
                </a:lnTo>
                <a:lnTo>
                  <a:pt x="177" y="2320"/>
                </a:lnTo>
                <a:lnTo>
                  <a:pt x="189" y="2320"/>
                </a:lnTo>
                <a:lnTo>
                  <a:pt x="193" y="2322"/>
                </a:lnTo>
                <a:lnTo>
                  <a:pt x="196" y="2323"/>
                </a:lnTo>
                <a:lnTo>
                  <a:pt x="199" y="2326"/>
                </a:lnTo>
                <a:lnTo>
                  <a:pt x="202" y="2328"/>
                </a:lnTo>
                <a:lnTo>
                  <a:pt x="203" y="2331"/>
                </a:lnTo>
                <a:lnTo>
                  <a:pt x="206" y="2332"/>
                </a:lnTo>
                <a:lnTo>
                  <a:pt x="211" y="2332"/>
                </a:lnTo>
                <a:lnTo>
                  <a:pt x="242" y="2329"/>
                </a:lnTo>
                <a:lnTo>
                  <a:pt x="274" y="2325"/>
                </a:lnTo>
                <a:lnTo>
                  <a:pt x="327" y="2316"/>
                </a:lnTo>
                <a:lnTo>
                  <a:pt x="382" y="2307"/>
                </a:lnTo>
                <a:lnTo>
                  <a:pt x="432" y="2295"/>
                </a:lnTo>
                <a:lnTo>
                  <a:pt x="451" y="2291"/>
                </a:lnTo>
                <a:lnTo>
                  <a:pt x="469" y="2288"/>
                </a:lnTo>
                <a:lnTo>
                  <a:pt x="485" y="2283"/>
                </a:lnTo>
                <a:lnTo>
                  <a:pt x="498" y="2279"/>
                </a:lnTo>
                <a:lnTo>
                  <a:pt x="507" y="2273"/>
                </a:lnTo>
                <a:lnTo>
                  <a:pt x="509" y="2266"/>
                </a:lnTo>
                <a:lnTo>
                  <a:pt x="504" y="2251"/>
                </a:lnTo>
                <a:lnTo>
                  <a:pt x="489" y="2221"/>
                </a:lnTo>
                <a:lnTo>
                  <a:pt x="472" y="2189"/>
                </a:lnTo>
                <a:lnTo>
                  <a:pt x="453" y="2157"/>
                </a:lnTo>
                <a:lnTo>
                  <a:pt x="417" y="2102"/>
                </a:lnTo>
                <a:lnTo>
                  <a:pt x="380" y="2047"/>
                </a:lnTo>
                <a:lnTo>
                  <a:pt x="317" y="2030"/>
                </a:lnTo>
                <a:lnTo>
                  <a:pt x="254" y="2014"/>
                </a:lnTo>
                <a:lnTo>
                  <a:pt x="236" y="2009"/>
                </a:lnTo>
                <a:lnTo>
                  <a:pt x="215" y="2003"/>
                </a:lnTo>
                <a:lnTo>
                  <a:pt x="193" y="1999"/>
                </a:lnTo>
                <a:lnTo>
                  <a:pt x="171" y="1996"/>
                </a:lnTo>
                <a:lnTo>
                  <a:pt x="150" y="1999"/>
                </a:lnTo>
                <a:lnTo>
                  <a:pt x="131" y="2006"/>
                </a:lnTo>
                <a:lnTo>
                  <a:pt x="109" y="2016"/>
                </a:lnTo>
                <a:lnTo>
                  <a:pt x="85" y="2021"/>
                </a:lnTo>
                <a:lnTo>
                  <a:pt x="62" y="2019"/>
                </a:lnTo>
                <a:lnTo>
                  <a:pt x="40" y="2014"/>
                </a:lnTo>
                <a:lnTo>
                  <a:pt x="22" y="2002"/>
                </a:lnTo>
                <a:lnTo>
                  <a:pt x="12" y="1987"/>
                </a:lnTo>
                <a:lnTo>
                  <a:pt x="7" y="1966"/>
                </a:lnTo>
                <a:lnTo>
                  <a:pt x="6" y="1946"/>
                </a:lnTo>
                <a:lnTo>
                  <a:pt x="12" y="1924"/>
                </a:lnTo>
                <a:lnTo>
                  <a:pt x="21" y="1904"/>
                </a:lnTo>
                <a:lnTo>
                  <a:pt x="35" y="1888"/>
                </a:lnTo>
                <a:lnTo>
                  <a:pt x="56" y="1878"/>
                </a:lnTo>
                <a:lnTo>
                  <a:pt x="80" y="1873"/>
                </a:lnTo>
                <a:lnTo>
                  <a:pt x="105" y="1876"/>
                </a:lnTo>
                <a:lnTo>
                  <a:pt x="127" y="1884"/>
                </a:lnTo>
                <a:lnTo>
                  <a:pt x="144" y="1896"/>
                </a:lnTo>
                <a:lnTo>
                  <a:pt x="155" y="1907"/>
                </a:lnTo>
                <a:lnTo>
                  <a:pt x="172" y="1947"/>
                </a:lnTo>
                <a:lnTo>
                  <a:pt x="183" y="1960"/>
                </a:lnTo>
                <a:lnTo>
                  <a:pt x="196" y="1969"/>
                </a:lnTo>
                <a:lnTo>
                  <a:pt x="211" y="1975"/>
                </a:lnTo>
                <a:lnTo>
                  <a:pt x="227" y="1981"/>
                </a:lnTo>
                <a:lnTo>
                  <a:pt x="295" y="2003"/>
                </a:lnTo>
                <a:lnTo>
                  <a:pt x="363" y="2024"/>
                </a:lnTo>
                <a:lnTo>
                  <a:pt x="351" y="2009"/>
                </a:lnTo>
                <a:lnTo>
                  <a:pt x="338" y="1996"/>
                </a:lnTo>
                <a:lnTo>
                  <a:pt x="326" y="1988"/>
                </a:lnTo>
                <a:lnTo>
                  <a:pt x="313" y="1983"/>
                </a:lnTo>
                <a:lnTo>
                  <a:pt x="298" y="1980"/>
                </a:lnTo>
                <a:lnTo>
                  <a:pt x="284" y="1974"/>
                </a:lnTo>
                <a:lnTo>
                  <a:pt x="267" y="1963"/>
                </a:lnTo>
                <a:lnTo>
                  <a:pt x="254" y="1950"/>
                </a:lnTo>
                <a:lnTo>
                  <a:pt x="246" y="1934"/>
                </a:lnTo>
                <a:lnTo>
                  <a:pt x="243" y="1916"/>
                </a:lnTo>
                <a:lnTo>
                  <a:pt x="245" y="1897"/>
                </a:lnTo>
                <a:lnTo>
                  <a:pt x="254" y="1878"/>
                </a:lnTo>
                <a:lnTo>
                  <a:pt x="258" y="1872"/>
                </a:lnTo>
                <a:lnTo>
                  <a:pt x="267" y="1857"/>
                </a:lnTo>
                <a:lnTo>
                  <a:pt x="270" y="1854"/>
                </a:lnTo>
                <a:lnTo>
                  <a:pt x="277" y="1850"/>
                </a:lnTo>
                <a:lnTo>
                  <a:pt x="284" y="1847"/>
                </a:lnTo>
                <a:lnTo>
                  <a:pt x="290" y="1845"/>
                </a:lnTo>
                <a:lnTo>
                  <a:pt x="305" y="1844"/>
                </a:lnTo>
                <a:lnTo>
                  <a:pt x="321" y="1843"/>
                </a:lnTo>
                <a:lnTo>
                  <a:pt x="342" y="1848"/>
                </a:lnTo>
                <a:lnTo>
                  <a:pt x="357" y="1859"/>
                </a:lnTo>
                <a:lnTo>
                  <a:pt x="370" y="1872"/>
                </a:lnTo>
                <a:lnTo>
                  <a:pt x="377" y="1890"/>
                </a:lnTo>
                <a:lnTo>
                  <a:pt x="382" y="1909"/>
                </a:lnTo>
                <a:lnTo>
                  <a:pt x="383" y="1929"/>
                </a:lnTo>
                <a:lnTo>
                  <a:pt x="380" y="1947"/>
                </a:lnTo>
                <a:lnTo>
                  <a:pt x="376" y="1966"/>
                </a:lnTo>
                <a:lnTo>
                  <a:pt x="374" y="1984"/>
                </a:lnTo>
                <a:lnTo>
                  <a:pt x="382" y="2002"/>
                </a:lnTo>
                <a:lnTo>
                  <a:pt x="391" y="2018"/>
                </a:lnTo>
                <a:lnTo>
                  <a:pt x="401" y="2036"/>
                </a:lnTo>
                <a:lnTo>
                  <a:pt x="461" y="2050"/>
                </a:lnTo>
                <a:lnTo>
                  <a:pt x="519" y="2068"/>
                </a:lnTo>
                <a:lnTo>
                  <a:pt x="523" y="2070"/>
                </a:lnTo>
                <a:lnTo>
                  <a:pt x="532" y="2071"/>
                </a:lnTo>
                <a:lnTo>
                  <a:pt x="542" y="2073"/>
                </a:lnTo>
                <a:lnTo>
                  <a:pt x="551" y="2073"/>
                </a:lnTo>
                <a:lnTo>
                  <a:pt x="559" y="2071"/>
                </a:lnTo>
                <a:lnTo>
                  <a:pt x="559" y="2068"/>
                </a:lnTo>
                <a:lnTo>
                  <a:pt x="520" y="2012"/>
                </a:lnTo>
                <a:lnTo>
                  <a:pt x="481" y="1950"/>
                </a:lnTo>
                <a:lnTo>
                  <a:pt x="436" y="1888"/>
                </a:lnTo>
                <a:lnTo>
                  <a:pt x="430" y="1878"/>
                </a:lnTo>
                <a:lnTo>
                  <a:pt x="422" y="1865"/>
                </a:lnTo>
                <a:lnTo>
                  <a:pt x="411" y="1848"/>
                </a:lnTo>
                <a:lnTo>
                  <a:pt x="401" y="1834"/>
                </a:lnTo>
                <a:lnTo>
                  <a:pt x="389" y="1819"/>
                </a:lnTo>
                <a:lnTo>
                  <a:pt x="380" y="1809"/>
                </a:lnTo>
                <a:lnTo>
                  <a:pt x="373" y="1803"/>
                </a:lnTo>
                <a:lnTo>
                  <a:pt x="355" y="1800"/>
                </a:lnTo>
                <a:lnTo>
                  <a:pt x="338" y="1798"/>
                </a:lnTo>
                <a:lnTo>
                  <a:pt x="320" y="1800"/>
                </a:lnTo>
                <a:lnTo>
                  <a:pt x="302" y="1797"/>
                </a:lnTo>
                <a:lnTo>
                  <a:pt x="284" y="1791"/>
                </a:lnTo>
                <a:lnTo>
                  <a:pt x="268" y="1779"/>
                </a:lnTo>
                <a:lnTo>
                  <a:pt x="255" y="1764"/>
                </a:lnTo>
                <a:lnTo>
                  <a:pt x="248" y="1747"/>
                </a:lnTo>
                <a:lnTo>
                  <a:pt x="243" y="1729"/>
                </a:lnTo>
                <a:lnTo>
                  <a:pt x="243" y="1708"/>
                </a:lnTo>
                <a:lnTo>
                  <a:pt x="249" y="1688"/>
                </a:lnTo>
                <a:lnTo>
                  <a:pt x="259" y="1671"/>
                </a:lnTo>
                <a:lnTo>
                  <a:pt x="276" y="1657"/>
                </a:lnTo>
                <a:lnTo>
                  <a:pt x="293" y="1645"/>
                </a:lnTo>
                <a:lnTo>
                  <a:pt x="313" y="1636"/>
                </a:lnTo>
                <a:lnTo>
                  <a:pt x="333" y="1632"/>
                </a:lnTo>
                <a:lnTo>
                  <a:pt x="352" y="1629"/>
                </a:lnTo>
                <a:lnTo>
                  <a:pt x="370" y="1630"/>
                </a:lnTo>
                <a:lnTo>
                  <a:pt x="383" y="1635"/>
                </a:lnTo>
                <a:lnTo>
                  <a:pt x="404" y="1649"/>
                </a:lnTo>
                <a:lnTo>
                  <a:pt x="419" y="1669"/>
                </a:lnTo>
                <a:lnTo>
                  <a:pt x="426" y="1692"/>
                </a:lnTo>
                <a:lnTo>
                  <a:pt x="427" y="1716"/>
                </a:lnTo>
                <a:lnTo>
                  <a:pt x="425" y="1728"/>
                </a:lnTo>
                <a:lnTo>
                  <a:pt x="419" y="1741"/>
                </a:lnTo>
                <a:lnTo>
                  <a:pt x="411" y="1756"/>
                </a:lnTo>
                <a:lnTo>
                  <a:pt x="407" y="1769"/>
                </a:lnTo>
                <a:lnTo>
                  <a:pt x="404" y="1782"/>
                </a:lnTo>
                <a:lnTo>
                  <a:pt x="405" y="1794"/>
                </a:lnTo>
                <a:lnTo>
                  <a:pt x="408" y="1800"/>
                </a:lnTo>
                <a:lnTo>
                  <a:pt x="414" y="1810"/>
                </a:lnTo>
                <a:lnTo>
                  <a:pt x="422" y="1822"/>
                </a:lnTo>
                <a:lnTo>
                  <a:pt x="430" y="1837"/>
                </a:lnTo>
                <a:lnTo>
                  <a:pt x="439" y="1850"/>
                </a:lnTo>
                <a:lnTo>
                  <a:pt x="448" y="1860"/>
                </a:lnTo>
                <a:lnTo>
                  <a:pt x="454" y="1869"/>
                </a:lnTo>
                <a:lnTo>
                  <a:pt x="458" y="1871"/>
                </a:lnTo>
                <a:lnTo>
                  <a:pt x="463" y="1866"/>
                </a:lnTo>
                <a:lnTo>
                  <a:pt x="467" y="1857"/>
                </a:lnTo>
                <a:lnTo>
                  <a:pt x="473" y="1848"/>
                </a:lnTo>
                <a:lnTo>
                  <a:pt x="478" y="1843"/>
                </a:lnTo>
                <a:lnTo>
                  <a:pt x="485" y="1837"/>
                </a:lnTo>
                <a:lnTo>
                  <a:pt x="494" y="1829"/>
                </a:lnTo>
                <a:lnTo>
                  <a:pt x="506" y="1820"/>
                </a:lnTo>
                <a:lnTo>
                  <a:pt x="514" y="1814"/>
                </a:lnTo>
                <a:lnTo>
                  <a:pt x="522" y="1812"/>
                </a:lnTo>
                <a:lnTo>
                  <a:pt x="540" y="1810"/>
                </a:lnTo>
                <a:lnTo>
                  <a:pt x="557" y="1807"/>
                </a:lnTo>
                <a:lnTo>
                  <a:pt x="575" y="1806"/>
                </a:lnTo>
                <a:lnTo>
                  <a:pt x="593" y="1807"/>
                </a:lnTo>
                <a:lnTo>
                  <a:pt x="597" y="1809"/>
                </a:lnTo>
                <a:lnTo>
                  <a:pt x="612" y="1814"/>
                </a:lnTo>
                <a:lnTo>
                  <a:pt x="616" y="1814"/>
                </a:lnTo>
                <a:lnTo>
                  <a:pt x="621" y="1807"/>
                </a:lnTo>
                <a:lnTo>
                  <a:pt x="622" y="1794"/>
                </a:lnTo>
                <a:lnTo>
                  <a:pt x="624" y="1779"/>
                </a:lnTo>
                <a:lnTo>
                  <a:pt x="624" y="1756"/>
                </a:lnTo>
                <a:lnTo>
                  <a:pt x="625" y="1735"/>
                </a:lnTo>
                <a:lnTo>
                  <a:pt x="625" y="1714"/>
                </a:lnTo>
                <a:lnTo>
                  <a:pt x="622" y="1694"/>
                </a:lnTo>
                <a:lnTo>
                  <a:pt x="616" y="1680"/>
                </a:lnTo>
                <a:lnTo>
                  <a:pt x="607" y="1671"/>
                </a:lnTo>
                <a:lnTo>
                  <a:pt x="587" y="1654"/>
                </a:lnTo>
                <a:lnTo>
                  <a:pt x="573" y="1638"/>
                </a:lnTo>
                <a:lnTo>
                  <a:pt x="565" y="1618"/>
                </a:lnTo>
                <a:lnTo>
                  <a:pt x="563" y="1596"/>
                </a:lnTo>
                <a:lnTo>
                  <a:pt x="566" y="1580"/>
                </a:lnTo>
                <a:lnTo>
                  <a:pt x="575" y="1562"/>
                </a:lnTo>
                <a:lnTo>
                  <a:pt x="588" y="1546"/>
                </a:lnTo>
                <a:lnTo>
                  <a:pt x="604" y="1530"/>
                </a:lnTo>
                <a:lnTo>
                  <a:pt x="624" y="1518"/>
                </a:lnTo>
                <a:lnTo>
                  <a:pt x="644" y="1512"/>
                </a:lnTo>
                <a:lnTo>
                  <a:pt x="668" y="1512"/>
                </a:lnTo>
                <a:lnTo>
                  <a:pt x="691" y="1521"/>
                </a:lnTo>
                <a:lnTo>
                  <a:pt x="708" y="1533"/>
                </a:lnTo>
                <a:lnTo>
                  <a:pt x="721" y="1545"/>
                </a:lnTo>
                <a:lnTo>
                  <a:pt x="731" y="1559"/>
                </a:lnTo>
                <a:lnTo>
                  <a:pt x="737" y="1576"/>
                </a:lnTo>
                <a:lnTo>
                  <a:pt x="737" y="1595"/>
                </a:lnTo>
                <a:lnTo>
                  <a:pt x="731" y="1615"/>
                </a:lnTo>
                <a:lnTo>
                  <a:pt x="722" y="1632"/>
                </a:lnTo>
                <a:lnTo>
                  <a:pt x="709" y="1646"/>
                </a:lnTo>
                <a:lnTo>
                  <a:pt x="696" y="1660"/>
                </a:lnTo>
                <a:lnTo>
                  <a:pt x="681" y="1671"/>
                </a:lnTo>
                <a:lnTo>
                  <a:pt x="669" y="1686"/>
                </a:lnTo>
                <a:lnTo>
                  <a:pt x="660" y="1704"/>
                </a:lnTo>
                <a:lnTo>
                  <a:pt x="650" y="1747"/>
                </a:lnTo>
                <a:lnTo>
                  <a:pt x="644" y="1791"/>
                </a:lnTo>
                <a:lnTo>
                  <a:pt x="640" y="1834"/>
                </a:lnTo>
                <a:lnTo>
                  <a:pt x="640" y="1851"/>
                </a:lnTo>
                <a:lnTo>
                  <a:pt x="644" y="1868"/>
                </a:lnTo>
                <a:lnTo>
                  <a:pt x="647" y="1885"/>
                </a:lnTo>
                <a:lnTo>
                  <a:pt x="644" y="1900"/>
                </a:lnTo>
                <a:lnTo>
                  <a:pt x="635" y="1929"/>
                </a:lnTo>
                <a:lnTo>
                  <a:pt x="632" y="1944"/>
                </a:lnTo>
                <a:lnTo>
                  <a:pt x="635" y="1958"/>
                </a:lnTo>
                <a:lnTo>
                  <a:pt x="643" y="1971"/>
                </a:lnTo>
                <a:lnTo>
                  <a:pt x="652" y="1981"/>
                </a:lnTo>
                <a:lnTo>
                  <a:pt x="660" y="1993"/>
                </a:lnTo>
                <a:lnTo>
                  <a:pt x="680" y="2019"/>
                </a:lnTo>
                <a:lnTo>
                  <a:pt x="699" y="2047"/>
                </a:lnTo>
                <a:lnTo>
                  <a:pt x="746" y="2106"/>
                </a:lnTo>
                <a:lnTo>
                  <a:pt x="796" y="2164"/>
                </a:lnTo>
                <a:lnTo>
                  <a:pt x="800" y="2171"/>
                </a:lnTo>
                <a:lnTo>
                  <a:pt x="809" y="2180"/>
                </a:lnTo>
                <a:lnTo>
                  <a:pt x="818" y="2190"/>
                </a:lnTo>
                <a:lnTo>
                  <a:pt x="827" y="2199"/>
                </a:lnTo>
                <a:lnTo>
                  <a:pt x="836" y="2202"/>
                </a:lnTo>
                <a:lnTo>
                  <a:pt x="843" y="2198"/>
                </a:lnTo>
                <a:lnTo>
                  <a:pt x="852" y="2190"/>
                </a:lnTo>
                <a:lnTo>
                  <a:pt x="859" y="2180"/>
                </a:lnTo>
                <a:lnTo>
                  <a:pt x="867" y="2171"/>
                </a:lnTo>
                <a:lnTo>
                  <a:pt x="871" y="2165"/>
                </a:lnTo>
                <a:lnTo>
                  <a:pt x="889" y="2140"/>
                </a:lnTo>
                <a:lnTo>
                  <a:pt x="899" y="2117"/>
                </a:lnTo>
                <a:lnTo>
                  <a:pt x="904" y="2090"/>
                </a:lnTo>
                <a:lnTo>
                  <a:pt x="902" y="2061"/>
                </a:lnTo>
                <a:lnTo>
                  <a:pt x="895" y="2016"/>
                </a:lnTo>
                <a:lnTo>
                  <a:pt x="886" y="1972"/>
                </a:lnTo>
                <a:lnTo>
                  <a:pt x="876" y="1928"/>
                </a:lnTo>
                <a:lnTo>
                  <a:pt x="861" y="1857"/>
                </a:lnTo>
                <a:lnTo>
                  <a:pt x="858" y="1843"/>
                </a:lnTo>
                <a:lnTo>
                  <a:pt x="856" y="1828"/>
                </a:lnTo>
                <a:lnTo>
                  <a:pt x="853" y="1812"/>
                </a:lnTo>
                <a:lnTo>
                  <a:pt x="848" y="1798"/>
                </a:lnTo>
                <a:lnTo>
                  <a:pt x="839" y="1786"/>
                </a:lnTo>
                <a:lnTo>
                  <a:pt x="830" y="1779"/>
                </a:lnTo>
                <a:lnTo>
                  <a:pt x="821" y="1775"/>
                </a:lnTo>
                <a:lnTo>
                  <a:pt x="811" y="1772"/>
                </a:lnTo>
                <a:lnTo>
                  <a:pt x="799" y="1767"/>
                </a:lnTo>
                <a:lnTo>
                  <a:pt x="778" y="1757"/>
                </a:lnTo>
                <a:lnTo>
                  <a:pt x="764" y="1742"/>
                </a:lnTo>
                <a:lnTo>
                  <a:pt x="752" y="1725"/>
                </a:lnTo>
                <a:lnTo>
                  <a:pt x="743" y="1702"/>
                </a:lnTo>
                <a:lnTo>
                  <a:pt x="743" y="1680"/>
                </a:lnTo>
                <a:lnTo>
                  <a:pt x="747" y="1660"/>
                </a:lnTo>
                <a:lnTo>
                  <a:pt x="759" y="1639"/>
                </a:lnTo>
                <a:lnTo>
                  <a:pt x="777" y="1620"/>
                </a:lnTo>
                <a:lnTo>
                  <a:pt x="784" y="1614"/>
                </a:lnTo>
                <a:lnTo>
                  <a:pt x="796" y="1607"/>
                </a:lnTo>
                <a:lnTo>
                  <a:pt x="812" y="1599"/>
                </a:lnTo>
                <a:lnTo>
                  <a:pt x="830" y="1595"/>
                </a:lnTo>
                <a:lnTo>
                  <a:pt x="851" y="1593"/>
                </a:lnTo>
                <a:lnTo>
                  <a:pt x="870" y="1596"/>
                </a:lnTo>
                <a:lnTo>
                  <a:pt x="890" y="1607"/>
                </a:lnTo>
                <a:lnTo>
                  <a:pt x="910" y="1626"/>
                </a:lnTo>
                <a:lnTo>
                  <a:pt x="924" y="1648"/>
                </a:lnTo>
                <a:lnTo>
                  <a:pt x="930" y="1667"/>
                </a:lnTo>
                <a:lnTo>
                  <a:pt x="933" y="1689"/>
                </a:lnTo>
                <a:lnTo>
                  <a:pt x="930" y="1711"/>
                </a:lnTo>
                <a:lnTo>
                  <a:pt x="923" y="1723"/>
                </a:lnTo>
                <a:lnTo>
                  <a:pt x="914" y="1733"/>
                </a:lnTo>
                <a:lnTo>
                  <a:pt x="904" y="1744"/>
                </a:lnTo>
                <a:lnTo>
                  <a:pt x="896" y="1756"/>
                </a:lnTo>
                <a:lnTo>
                  <a:pt x="895" y="1760"/>
                </a:lnTo>
                <a:lnTo>
                  <a:pt x="895" y="1772"/>
                </a:lnTo>
                <a:lnTo>
                  <a:pt x="893" y="1776"/>
                </a:lnTo>
                <a:lnTo>
                  <a:pt x="890" y="1779"/>
                </a:lnTo>
                <a:lnTo>
                  <a:pt x="889" y="1782"/>
                </a:lnTo>
                <a:lnTo>
                  <a:pt x="883" y="1788"/>
                </a:lnTo>
                <a:lnTo>
                  <a:pt x="881" y="1791"/>
                </a:lnTo>
                <a:lnTo>
                  <a:pt x="881" y="1816"/>
                </a:lnTo>
                <a:lnTo>
                  <a:pt x="884" y="1838"/>
                </a:lnTo>
                <a:lnTo>
                  <a:pt x="887" y="1859"/>
                </a:lnTo>
                <a:lnTo>
                  <a:pt x="895" y="1912"/>
                </a:lnTo>
                <a:lnTo>
                  <a:pt x="904" y="1966"/>
                </a:lnTo>
                <a:lnTo>
                  <a:pt x="915" y="2016"/>
                </a:lnTo>
                <a:lnTo>
                  <a:pt x="918" y="2036"/>
                </a:lnTo>
                <a:lnTo>
                  <a:pt x="923" y="2053"/>
                </a:lnTo>
                <a:lnTo>
                  <a:pt x="926" y="2070"/>
                </a:lnTo>
                <a:lnTo>
                  <a:pt x="932" y="2083"/>
                </a:lnTo>
                <a:lnTo>
                  <a:pt x="938" y="2092"/>
                </a:lnTo>
                <a:lnTo>
                  <a:pt x="945" y="2093"/>
                </a:lnTo>
                <a:lnTo>
                  <a:pt x="963" y="2089"/>
                </a:lnTo>
                <a:lnTo>
                  <a:pt x="980" y="2080"/>
                </a:lnTo>
                <a:lnTo>
                  <a:pt x="996" y="2073"/>
                </a:lnTo>
                <a:lnTo>
                  <a:pt x="1033" y="2053"/>
                </a:lnTo>
                <a:lnTo>
                  <a:pt x="1070" y="2033"/>
                </a:lnTo>
                <a:lnTo>
                  <a:pt x="1125" y="2000"/>
                </a:lnTo>
                <a:lnTo>
                  <a:pt x="1176" y="1968"/>
                </a:lnTo>
                <a:lnTo>
                  <a:pt x="1191" y="1866"/>
                </a:lnTo>
                <a:lnTo>
                  <a:pt x="1232" y="1624"/>
                </a:lnTo>
                <a:lnTo>
                  <a:pt x="1277" y="1382"/>
                </a:lnTo>
                <a:lnTo>
                  <a:pt x="1281" y="1359"/>
                </a:lnTo>
                <a:lnTo>
                  <a:pt x="1287" y="1329"/>
                </a:lnTo>
                <a:lnTo>
                  <a:pt x="1293" y="1297"/>
                </a:lnTo>
                <a:lnTo>
                  <a:pt x="1299" y="1263"/>
                </a:lnTo>
                <a:lnTo>
                  <a:pt x="1303" y="1229"/>
                </a:lnTo>
                <a:lnTo>
                  <a:pt x="1306" y="1195"/>
                </a:lnTo>
                <a:lnTo>
                  <a:pt x="1306" y="1164"/>
                </a:lnTo>
                <a:lnTo>
                  <a:pt x="1305" y="1138"/>
                </a:lnTo>
                <a:lnTo>
                  <a:pt x="1299" y="1117"/>
                </a:lnTo>
                <a:lnTo>
                  <a:pt x="1290" y="1096"/>
                </a:lnTo>
                <a:lnTo>
                  <a:pt x="1279" y="1077"/>
                </a:lnTo>
                <a:lnTo>
                  <a:pt x="1268" y="1060"/>
                </a:lnTo>
                <a:lnTo>
                  <a:pt x="1254" y="1045"/>
                </a:lnTo>
                <a:lnTo>
                  <a:pt x="1237" y="1033"/>
                </a:lnTo>
                <a:lnTo>
                  <a:pt x="1216" y="1024"/>
                </a:lnTo>
                <a:lnTo>
                  <a:pt x="1185" y="1015"/>
                </a:lnTo>
                <a:lnTo>
                  <a:pt x="1154" y="1004"/>
                </a:lnTo>
                <a:lnTo>
                  <a:pt x="1145" y="1001"/>
                </a:lnTo>
                <a:lnTo>
                  <a:pt x="1129" y="998"/>
                </a:lnTo>
                <a:lnTo>
                  <a:pt x="1106" y="992"/>
                </a:lnTo>
                <a:lnTo>
                  <a:pt x="1078" y="986"/>
                </a:lnTo>
                <a:lnTo>
                  <a:pt x="1045" y="980"/>
                </a:lnTo>
                <a:lnTo>
                  <a:pt x="1008" y="973"/>
                </a:lnTo>
                <a:lnTo>
                  <a:pt x="970" y="965"/>
                </a:lnTo>
                <a:lnTo>
                  <a:pt x="930" y="958"/>
                </a:lnTo>
                <a:lnTo>
                  <a:pt x="853" y="943"/>
                </a:lnTo>
                <a:lnTo>
                  <a:pt x="817" y="936"/>
                </a:lnTo>
                <a:lnTo>
                  <a:pt x="784" y="930"/>
                </a:lnTo>
                <a:lnTo>
                  <a:pt x="756" y="924"/>
                </a:lnTo>
                <a:lnTo>
                  <a:pt x="733" y="920"/>
                </a:lnTo>
                <a:lnTo>
                  <a:pt x="716" y="917"/>
                </a:lnTo>
                <a:lnTo>
                  <a:pt x="708" y="915"/>
                </a:lnTo>
                <a:lnTo>
                  <a:pt x="678" y="908"/>
                </a:lnTo>
                <a:lnTo>
                  <a:pt x="650" y="896"/>
                </a:lnTo>
                <a:lnTo>
                  <a:pt x="621" y="886"/>
                </a:lnTo>
                <a:lnTo>
                  <a:pt x="584" y="869"/>
                </a:lnTo>
                <a:lnTo>
                  <a:pt x="547" y="846"/>
                </a:lnTo>
                <a:lnTo>
                  <a:pt x="513" y="819"/>
                </a:lnTo>
                <a:lnTo>
                  <a:pt x="483" y="791"/>
                </a:lnTo>
                <a:lnTo>
                  <a:pt x="453" y="760"/>
                </a:lnTo>
                <a:lnTo>
                  <a:pt x="420" y="731"/>
                </a:lnTo>
                <a:lnTo>
                  <a:pt x="386" y="703"/>
                </a:lnTo>
                <a:lnTo>
                  <a:pt x="349" y="679"/>
                </a:lnTo>
                <a:lnTo>
                  <a:pt x="311" y="656"/>
                </a:lnTo>
                <a:lnTo>
                  <a:pt x="274" y="629"/>
                </a:lnTo>
                <a:lnTo>
                  <a:pt x="276" y="626"/>
                </a:lnTo>
                <a:lnTo>
                  <a:pt x="283" y="620"/>
                </a:lnTo>
                <a:lnTo>
                  <a:pt x="296" y="613"/>
                </a:lnTo>
                <a:lnTo>
                  <a:pt x="313" y="604"/>
                </a:lnTo>
                <a:lnTo>
                  <a:pt x="332" y="595"/>
                </a:lnTo>
                <a:lnTo>
                  <a:pt x="376" y="580"/>
                </a:lnTo>
                <a:lnTo>
                  <a:pt x="399" y="576"/>
                </a:lnTo>
                <a:lnTo>
                  <a:pt x="422" y="575"/>
                </a:lnTo>
                <a:lnTo>
                  <a:pt x="450" y="576"/>
                </a:lnTo>
                <a:lnTo>
                  <a:pt x="482" y="579"/>
                </a:lnTo>
                <a:lnTo>
                  <a:pt x="516" y="583"/>
                </a:lnTo>
                <a:lnTo>
                  <a:pt x="551" y="588"/>
                </a:lnTo>
                <a:lnTo>
                  <a:pt x="587" y="594"/>
                </a:lnTo>
                <a:lnTo>
                  <a:pt x="618" y="600"/>
                </a:lnTo>
                <a:lnTo>
                  <a:pt x="646" y="605"/>
                </a:lnTo>
                <a:lnTo>
                  <a:pt x="668" y="611"/>
                </a:lnTo>
                <a:lnTo>
                  <a:pt x="699" y="623"/>
                </a:lnTo>
                <a:lnTo>
                  <a:pt x="734" y="639"/>
                </a:lnTo>
                <a:lnTo>
                  <a:pt x="772" y="659"/>
                </a:lnTo>
                <a:lnTo>
                  <a:pt x="812" y="682"/>
                </a:lnTo>
                <a:lnTo>
                  <a:pt x="853" y="709"/>
                </a:lnTo>
                <a:lnTo>
                  <a:pt x="898" y="738"/>
                </a:lnTo>
                <a:lnTo>
                  <a:pt x="986" y="800"/>
                </a:lnTo>
                <a:lnTo>
                  <a:pt x="1072" y="865"/>
                </a:lnTo>
                <a:lnTo>
                  <a:pt x="1113" y="897"/>
                </a:lnTo>
                <a:lnTo>
                  <a:pt x="1153" y="928"/>
                </a:lnTo>
                <a:lnTo>
                  <a:pt x="1190" y="958"/>
                </a:lnTo>
                <a:lnTo>
                  <a:pt x="1222" y="984"/>
                </a:lnTo>
                <a:lnTo>
                  <a:pt x="1253" y="1009"/>
                </a:lnTo>
                <a:lnTo>
                  <a:pt x="1278" y="1030"/>
                </a:lnTo>
                <a:lnTo>
                  <a:pt x="1299" y="1048"/>
                </a:lnTo>
                <a:lnTo>
                  <a:pt x="1313" y="1061"/>
                </a:lnTo>
                <a:lnTo>
                  <a:pt x="1300" y="1029"/>
                </a:lnTo>
                <a:lnTo>
                  <a:pt x="1284" y="1001"/>
                </a:lnTo>
                <a:lnTo>
                  <a:pt x="1268" y="971"/>
                </a:lnTo>
                <a:lnTo>
                  <a:pt x="1247" y="943"/>
                </a:lnTo>
                <a:lnTo>
                  <a:pt x="1221" y="918"/>
                </a:lnTo>
                <a:lnTo>
                  <a:pt x="1188" y="894"/>
                </a:lnTo>
                <a:lnTo>
                  <a:pt x="1153" y="871"/>
                </a:lnTo>
                <a:lnTo>
                  <a:pt x="1116" y="847"/>
                </a:lnTo>
                <a:lnTo>
                  <a:pt x="1082" y="825"/>
                </a:lnTo>
                <a:lnTo>
                  <a:pt x="1050" y="803"/>
                </a:lnTo>
                <a:lnTo>
                  <a:pt x="1024" y="781"/>
                </a:lnTo>
                <a:lnTo>
                  <a:pt x="986" y="741"/>
                </a:lnTo>
                <a:lnTo>
                  <a:pt x="952" y="706"/>
                </a:lnTo>
                <a:lnTo>
                  <a:pt x="924" y="673"/>
                </a:lnTo>
                <a:lnTo>
                  <a:pt x="901" y="645"/>
                </a:lnTo>
                <a:lnTo>
                  <a:pt x="880" y="619"/>
                </a:lnTo>
                <a:lnTo>
                  <a:pt x="862" y="594"/>
                </a:lnTo>
                <a:lnTo>
                  <a:pt x="848" y="570"/>
                </a:lnTo>
                <a:lnTo>
                  <a:pt x="833" y="548"/>
                </a:lnTo>
                <a:lnTo>
                  <a:pt x="806" y="504"/>
                </a:lnTo>
                <a:lnTo>
                  <a:pt x="777" y="457"/>
                </a:lnTo>
                <a:lnTo>
                  <a:pt x="759" y="432"/>
                </a:lnTo>
                <a:lnTo>
                  <a:pt x="739" y="404"/>
                </a:lnTo>
                <a:lnTo>
                  <a:pt x="712" y="374"/>
                </a:lnTo>
                <a:lnTo>
                  <a:pt x="684" y="349"/>
                </a:lnTo>
                <a:lnTo>
                  <a:pt x="656" y="330"/>
                </a:lnTo>
                <a:lnTo>
                  <a:pt x="628" y="314"/>
                </a:lnTo>
                <a:lnTo>
                  <a:pt x="600" y="299"/>
                </a:lnTo>
                <a:lnTo>
                  <a:pt x="598" y="296"/>
                </a:lnTo>
                <a:lnTo>
                  <a:pt x="603" y="290"/>
                </a:lnTo>
                <a:lnTo>
                  <a:pt x="616" y="286"/>
                </a:lnTo>
                <a:lnTo>
                  <a:pt x="632" y="280"/>
                </a:lnTo>
                <a:lnTo>
                  <a:pt x="653" y="274"/>
                </a:lnTo>
                <a:lnTo>
                  <a:pt x="675" y="268"/>
                </a:lnTo>
                <a:lnTo>
                  <a:pt x="716" y="256"/>
                </a:lnTo>
                <a:lnTo>
                  <a:pt x="734" y="252"/>
                </a:lnTo>
                <a:lnTo>
                  <a:pt x="747" y="249"/>
                </a:lnTo>
                <a:lnTo>
                  <a:pt x="802" y="241"/>
                </a:lnTo>
                <a:lnTo>
                  <a:pt x="855" y="243"/>
                </a:lnTo>
                <a:lnTo>
                  <a:pt x="907" y="255"/>
                </a:lnTo>
                <a:lnTo>
                  <a:pt x="958" y="277"/>
                </a:lnTo>
                <a:lnTo>
                  <a:pt x="1007" y="306"/>
                </a:lnTo>
                <a:lnTo>
                  <a:pt x="1054" y="343"/>
                </a:lnTo>
                <a:lnTo>
                  <a:pt x="1098" y="387"/>
                </a:lnTo>
                <a:lnTo>
                  <a:pt x="1138" y="439"/>
                </a:lnTo>
                <a:lnTo>
                  <a:pt x="1172" y="493"/>
                </a:lnTo>
                <a:lnTo>
                  <a:pt x="1203" y="552"/>
                </a:lnTo>
                <a:lnTo>
                  <a:pt x="1231" y="619"/>
                </a:lnTo>
                <a:lnTo>
                  <a:pt x="1254" y="688"/>
                </a:lnTo>
                <a:lnTo>
                  <a:pt x="1275" y="759"/>
                </a:lnTo>
                <a:lnTo>
                  <a:pt x="1291" y="834"/>
                </a:lnTo>
                <a:lnTo>
                  <a:pt x="1306" y="914"/>
                </a:lnTo>
                <a:lnTo>
                  <a:pt x="1315" y="995"/>
                </a:lnTo>
                <a:lnTo>
                  <a:pt x="1319" y="1017"/>
                </a:lnTo>
                <a:lnTo>
                  <a:pt x="1328" y="1045"/>
                </a:lnTo>
                <a:lnTo>
                  <a:pt x="1330" y="1023"/>
                </a:lnTo>
                <a:lnTo>
                  <a:pt x="1333" y="996"/>
                </a:lnTo>
                <a:lnTo>
                  <a:pt x="1336" y="968"/>
                </a:lnTo>
                <a:lnTo>
                  <a:pt x="1341" y="909"/>
                </a:lnTo>
                <a:lnTo>
                  <a:pt x="1343" y="883"/>
                </a:lnTo>
                <a:lnTo>
                  <a:pt x="1344" y="861"/>
                </a:lnTo>
                <a:lnTo>
                  <a:pt x="1346" y="843"/>
                </a:lnTo>
                <a:lnTo>
                  <a:pt x="1346" y="819"/>
                </a:lnTo>
                <a:lnTo>
                  <a:pt x="1349" y="799"/>
                </a:lnTo>
                <a:lnTo>
                  <a:pt x="1355" y="772"/>
                </a:lnTo>
                <a:lnTo>
                  <a:pt x="1361" y="740"/>
                </a:lnTo>
                <a:lnTo>
                  <a:pt x="1369" y="703"/>
                </a:lnTo>
                <a:lnTo>
                  <a:pt x="1378" y="662"/>
                </a:lnTo>
                <a:lnTo>
                  <a:pt x="1390" y="617"/>
                </a:lnTo>
                <a:lnTo>
                  <a:pt x="1400" y="573"/>
                </a:lnTo>
                <a:lnTo>
                  <a:pt x="1412" y="526"/>
                </a:lnTo>
                <a:lnTo>
                  <a:pt x="1425" y="480"/>
                </a:lnTo>
                <a:lnTo>
                  <a:pt x="1437" y="434"/>
                </a:lnTo>
                <a:lnTo>
                  <a:pt x="1450" y="392"/>
                </a:lnTo>
                <a:lnTo>
                  <a:pt x="1462" y="350"/>
                </a:lnTo>
                <a:lnTo>
                  <a:pt x="1474" y="314"/>
                </a:lnTo>
                <a:lnTo>
                  <a:pt x="1484" y="281"/>
                </a:lnTo>
                <a:lnTo>
                  <a:pt x="1495" y="255"/>
                </a:lnTo>
                <a:lnTo>
                  <a:pt x="1502" y="235"/>
                </a:lnTo>
                <a:lnTo>
                  <a:pt x="1509" y="222"/>
                </a:lnTo>
                <a:lnTo>
                  <a:pt x="1537" y="187"/>
                </a:lnTo>
                <a:lnTo>
                  <a:pt x="1565" y="159"/>
                </a:lnTo>
                <a:lnTo>
                  <a:pt x="1595" y="132"/>
                </a:lnTo>
                <a:lnTo>
                  <a:pt x="1624" y="109"/>
                </a:lnTo>
                <a:lnTo>
                  <a:pt x="1663" y="81"/>
                </a:lnTo>
                <a:lnTo>
                  <a:pt x="1704" y="57"/>
                </a:lnTo>
                <a:lnTo>
                  <a:pt x="1747" y="38"/>
                </a:lnTo>
                <a:lnTo>
                  <a:pt x="1759" y="33"/>
                </a:lnTo>
                <a:lnTo>
                  <a:pt x="1775" y="28"/>
                </a:lnTo>
                <a:lnTo>
                  <a:pt x="1816" y="13"/>
                </a:lnTo>
                <a:lnTo>
                  <a:pt x="1835" y="5"/>
                </a:lnTo>
                <a:lnTo>
                  <a:pt x="1851" y="1"/>
                </a:lnTo>
                <a:lnTo>
                  <a:pt x="1862" y="0"/>
                </a:lnTo>
                <a:close/>
              </a:path>
            </a:pathLst>
          </a:custGeom>
          <a:solidFill>
            <a:schemeClr val="bg1">
              <a:alpha val="8000"/>
            </a:schemeClr>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2" name="Title 11"/>
          <p:cNvSpPr>
            <a:spLocks noGrp="1"/>
          </p:cNvSpPr>
          <p:nvPr>
            <p:ph type="title"/>
          </p:nvPr>
        </p:nvSpPr>
        <p:spPr>
          <a:xfrm>
            <a:off x="3733800" y="2895599"/>
            <a:ext cx="5129543" cy="2667001"/>
          </a:xfrm>
        </p:spPr>
        <p:txBody>
          <a:bodyPr anchor="t">
            <a:normAutofit/>
          </a:bodyPr>
          <a:lstStyle>
            <a:lvl1pPr>
              <a:defRPr kumimoji="0" lang="en-US" sz="4000" b="0" i="0" u="none" strike="noStrike" kern="1200" cap="all" spc="0" normalizeH="0" baseline="0" noProof="0" dirty="0" smtClean="0">
                <a:ln>
                  <a:noFill/>
                </a:ln>
                <a:solidFill>
                  <a:schemeClr val="tx2"/>
                </a:solidFill>
                <a:effectLst/>
                <a:uLnTx/>
                <a:uFillTx/>
                <a:latin typeface="+mj-lt"/>
                <a:ea typeface="+mj-ea"/>
                <a:cs typeface="Tunga" pitchFamily="2"/>
              </a:defRPr>
            </a:lvl1pPr>
          </a:lstStyle>
          <a:p>
            <a:r>
              <a:rPr lang="en-GB"/>
              <a:t>Click to edit Master title style</a:t>
            </a:r>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fld id="{A36A696D-22F7-F041-970E-4294EE310222}" type="datetimeFigureOut">
              <a:rPr lang="en-US" smtClean="0"/>
              <a:t>5/17/18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83DC041-A041-8F4B-8E27-41918442D714}" type="slidenum">
              <a:rPr lang="en-US" smtClean="0"/>
              <a:t>‹#›</a:t>
            </a:fld>
            <a:endParaRPr lang="en-US"/>
          </a:p>
        </p:txBody>
      </p:sp>
      <p:sp>
        <p:nvSpPr>
          <p:cNvPr id="9" name="Title Placeholder 1"/>
          <p:cNvSpPr>
            <a:spLocks noGrp="1"/>
          </p:cNvSpPr>
          <p:nvPr>
            <p:ph type="title"/>
          </p:nvPr>
        </p:nvSpPr>
        <p:spPr>
          <a:xfrm>
            <a:off x="276225" y="228601"/>
            <a:ext cx="8591550" cy="1066800"/>
          </a:xfrm>
          <a:prstGeom prst="rect">
            <a:avLst/>
          </a:prstGeom>
        </p:spPr>
        <p:txBody>
          <a:bodyPr vert="horz" lIns="91440" tIns="45720" rIns="91440" bIns="45720" rtlCol="0" anchor="b" anchorCtr="0">
            <a:normAutofit/>
          </a:bodyPr>
          <a:lstStyle/>
          <a:p>
            <a:r>
              <a:rPr lang="en-GB"/>
              <a:t>Click to edit Master title style</a:t>
            </a:r>
            <a:endParaRPr lang="en-US" dirty="0"/>
          </a:p>
        </p:txBody>
      </p:sp>
      <p:sp>
        <p:nvSpPr>
          <p:cNvPr id="12" name="Content Placeholder 11"/>
          <p:cNvSpPr>
            <a:spLocks noGrp="1"/>
          </p:cNvSpPr>
          <p:nvPr>
            <p:ph sz="quarter" idx="13"/>
          </p:nvPr>
        </p:nvSpPr>
        <p:spPr>
          <a:xfrm>
            <a:off x="276225" y="1298448"/>
            <a:ext cx="4251960" cy="4937760"/>
          </a:xfrm>
        </p:spPr>
        <p:txBody>
          <a:bodyPr>
            <a:normAutofit/>
          </a:bodyPr>
          <a:lstStyle>
            <a:lvl1pPr>
              <a:defRPr sz="2000"/>
            </a:lvl1pPr>
            <a:lvl2pPr>
              <a:defRPr sz="1800"/>
            </a:lvl2pPr>
            <a:lvl3pPr>
              <a:defRPr sz="1600"/>
            </a:lvl3pPr>
            <a:lvl4pPr>
              <a:defRPr sz="1600"/>
            </a:lvl4pPr>
            <a:lvl5pPr>
              <a:defRPr sz="1600"/>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13" name="Content Placeholder 11"/>
          <p:cNvSpPr>
            <a:spLocks noGrp="1"/>
          </p:cNvSpPr>
          <p:nvPr>
            <p:ph sz="quarter" idx="14"/>
          </p:nvPr>
        </p:nvSpPr>
        <p:spPr>
          <a:xfrm>
            <a:off x="4615815" y="1298448"/>
            <a:ext cx="4251960" cy="4937760"/>
          </a:xfrm>
        </p:spPr>
        <p:txBody>
          <a:bodyPr>
            <a:normAutofit/>
          </a:bodyPr>
          <a:lstStyle>
            <a:lvl1pPr>
              <a:defRPr sz="2000"/>
            </a:lvl1pPr>
            <a:lvl2pPr>
              <a:defRPr sz="1800"/>
            </a:lvl2pPr>
            <a:lvl3pPr>
              <a:defRPr sz="1600"/>
            </a:lvl3pPr>
            <a:lvl4pPr>
              <a:defRPr sz="1600"/>
            </a:lvl4pPr>
            <a:lvl5pPr>
              <a:defRPr sz="1600"/>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7" name="Date Placeholder 6"/>
          <p:cNvSpPr>
            <a:spLocks noGrp="1"/>
          </p:cNvSpPr>
          <p:nvPr>
            <p:ph type="dt" sz="half" idx="10"/>
          </p:nvPr>
        </p:nvSpPr>
        <p:spPr/>
        <p:txBody>
          <a:bodyPr/>
          <a:lstStyle/>
          <a:p>
            <a:fld id="{A36A696D-22F7-F041-970E-4294EE310222}" type="datetimeFigureOut">
              <a:rPr lang="en-US" smtClean="0"/>
              <a:t>5/17/18</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183DC041-A041-8F4B-8E27-41918442D714}" type="slidenum">
              <a:rPr lang="en-US" smtClean="0"/>
              <a:t>‹#›</a:t>
            </a:fld>
            <a:endParaRPr lang="en-US"/>
          </a:p>
        </p:txBody>
      </p:sp>
      <p:sp>
        <p:nvSpPr>
          <p:cNvPr id="12" name="Title Placeholder 1"/>
          <p:cNvSpPr>
            <a:spLocks noGrp="1"/>
          </p:cNvSpPr>
          <p:nvPr>
            <p:ph type="title"/>
          </p:nvPr>
        </p:nvSpPr>
        <p:spPr>
          <a:xfrm>
            <a:off x="276225" y="228601"/>
            <a:ext cx="8591550" cy="1066800"/>
          </a:xfrm>
          <a:prstGeom prst="rect">
            <a:avLst/>
          </a:prstGeom>
        </p:spPr>
        <p:txBody>
          <a:bodyPr vert="horz" lIns="91440" tIns="45720" rIns="91440" bIns="45720" rtlCol="0" anchor="b" anchorCtr="0">
            <a:normAutofit/>
          </a:bodyPr>
          <a:lstStyle/>
          <a:p>
            <a:r>
              <a:rPr lang="en-GB"/>
              <a:t>Click to edit Master title style</a:t>
            </a:r>
            <a:endParaRPr lang="en-US" dirty="0"/>
          </a:p>
        </p:txBody>
      </p:sp>
      <p:sp>
        <p:nvSpPr>
          <p:cNvPr id="14" name="Content Placeholder 11"/>
          <p:cNvSpPr>
            <a:spLocks noGrp="1"/>
          </p:cNvSpPr>
          <p:nvPr>
            <p:ph sz="quarter" idx="13"/>
          </p:nvPr>
        </p:nvSpPr>
        <p:spPr>
          <a:xfrm>
            <a:off x="276225" y="1810512"/>
            <a:ext cx="4251960" cy="4425696"/>
          </a:xfrm>
        </p:spPr>
        <p:txBody>
          <a:bodyPr>
            <a:normAutofit/>
          </a:bodyPr>
          <a:lstStyle>
            <a:lvl1pPr>
              <a:defRPr sz="2000"/>
            </a:lvl1pPr>
            <a:lvl2pPr>
              <a:defRPr sz="1800"/>
            </a:lvl2pPr>
            <a:lvl3pPr>
              <a:defRPr sz="1600"/>
            </a:lvl3pPr>
            <a:lvl4pPr>
              <a:defRPr sz="1600"/>
            </a:lvl4pPr>
            <a:lvl5pPr>
              <a:defRPr sz="1600"/>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15" name="Content Placeholder 11"/>
          <p:cNvSpPr>
            <a:spLocks noGrp="1"/>
          </p:cNvSpPr>
          <p:nvPr>
            <p:ph sz="quarter" idx="14"/>
          </p:nvPr>
        </p:nvSpPr>
        <p:spPr>
          <a:xfrm>
            <a:off x="4615815" y="1810512"/>
            <a:ext cx="4251960" cy="4425696"/>
          </a:xfrm>
        </p:spPr>
        <p:txBody>
          <a:bodyPr>
            <a:normAutofit/>
          </a:bodyPr>
          <a:lstStyle>
            <a:lvl1pPr>
              <a:defRPr sz="2000"/>
            </a:lvl1pPr>
            <a:lvl2pPr>
              <a:defRPr sz="1800"/>
            </a:lvl2pPr>
            <a:lvl3pPr>
              <a:defRPr sz="1600"/>
            </a:lvl3pPr>
            <a:lvl4pPr>
              <a:defRPr sz="1600"/>
            </a:lvl4pPr>
            <a:lvl5pPr>
              <a:defRPr sz="1600"/>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20" name="Text Placeholder 3"/>
          <p:cNvSpPr>
            <a:spLocks noGrp="1"/>
          </p:cNvSpPr>
          <p:nvPr>
            <p:ph type="body" sz="half" idx="2"/>
          </p:nvPr>
        </p:nvSpPr>
        <p:spPr>
          <a:xfrm>
            <a:off x="276225" y="1298448"/>
            <a:ext cx="4248150" cy="509587"/>
          </a:xfrm>
        </p:spPr>
        <p:txBody>
          <a:bodyPr anchor="ctr">
            <a:normAutofit/>
          </a:bodyPr>
          <a:lstStyle>
            <a:lvl1pPr marL="0" indent="0" algn="l">
              <a:buNone/>
              <a:defRPr sz="2000" b="0" i="0" spc="0" baseline="0">
                <a:solidFill>
                  <a:schemeClr val="tx2"/>
                </a:solidFill>
                <a:latin typeface="+mj-lt"/>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a:t>Click to edit Master text styles</a:t>
            </a:r>
          </a:p>
        </p:txBody>
      </p:sp>
      <p:sp>
        <p:nvSpPr>
          <p:cNvPr id="21" name="Text Placeholder 3"/>
          <p:cNvSpPr>
            <a:spLocks noGrp="1"/>
          </p:cNvSpPr>
          <p:nvPr>
            <p:ph type="body" sz="half" idx="15"/>
          </p:nvPr>
        </p:nvSpPr>
        <p:spPr>
          <a:xfrm>
            <a:off x="4615815" y="1298448"/>
            <a:ext cx="4248150" cy="509587"/>
          </a:xfrm>
        </p:spPr>
        <p:txBody>
          <a:bodyPr anchor="ctr">
            <a:normAutofit/>
          </a:bodyPr>
          <a:lstStyle>
            <a:lvl1pPr marL="0" indent="0">
              <a:buNone/>
              <a:defRPr sz="2000" b="0" i="0" spc="0" baseline="0">
                <a:solidFill>
                  <a:schemeClr val="tx2"/>
                </a:solidFill>
                <a:latin typeface="+mj-lt"/>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a:t>Click to edit Master text styles</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lvl1pPr>
              <a:defRPr>
                <a:solidFill>
                  <a:schemeClr val="tx2"/>
                </a:solidFill>
              </a:defRPr>
            </a:lvl1pPr>
          </a:lstStyle>
          <a:p>
            <a:fld id="{A36A696D-22F7-F041-970E-4294EE310222}" type="datetimeFigureOut">
              <a:rPr lang="en-US" smtClean="0"/>
              <a:t>5/17/18</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183DC041-A041-8F4B-8E27-41918442D714}" type="slidenum">
              <a:rPr lang="en-US" smtClean="0"/>
              <a:t>‹#›</a:t>
            </a:fld>
            <a:endParaRPr lang="en-US"/>
          </a:p>
        </p:txBody>
      </p:sp>
      <p:sp>
        <p:nvSpPr>
          <p:cNvPr id="17" name="Title Placeholder 1"/>
          <p:cNvSpPr>
            <a:spLocks noGrp="1"/>
          </p:cNvSpPr>
          <p:nvPr>
            <p:ph type="title"/>
          </p:nvPr>
        </p:nvSpPr>
        <p:spPr>
          <a:xfrm>
            <a:off x="276225" y="228601"/>
            <a:ext cx="8591550" cy="1066800"/>
          </a:xfrm>
          <a:prstGeom prst="rect">
            <a:avLst/>
          </a:prstGeom>
        </p:spPr>
        <p:txBody>
          <a:bodyPr vert="horz" lIns="91440" tIns="45720" rIns="91440" bIns="45720" rtlCol="0" anchor="b" anchorCtr="0">
            <a:normAutofit/>
          </a:bodyPr>
          <a:lstStyle/>
          <a:p>
            <a:r>
              <a:rPr lang="en-GB"/>
              <a:t>Click to edit Master title style</a:t>
            </a:r>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36A696D-22F7-F041-970E-4294EE310222}" type="datetimeFigureOut">
              <a:rPr lang="en-US" smtClean="0"/>
              <a:t>5/17/18</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183DC041-A041-8F4B-8E27-41918442D714}"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8" name="Rectangle 7"/>
          <p:cNvSpPr/>
          <p:nvPr/>
        </p:nvSpPr>
        <p:spPr>
          <a:xfrm>
            <a:off x="0" y="-1"/>
            <a:ext cx="3409950" cy="6858000"/>
          </a:xfrm>
          <a:prstGeom prst="rect">
            <a:avLst/>
          </a:prstGeom>
          <a:solidFill>
            <a:schemeClr val="tx2">
              <a:alpha val="7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Date Placeholder 4"/>
          <p:cNvSpPr>
            <a:spLocks noGrp="1"/>
          </p:cNvSpPr>
          <p:nvPr>
            <p:ph type="dt" sz="half" idx="10"/>
          </p:nvPr>
        </p:nvSpPr>
        <p:spPr/>
        <p:txBody>
          <a:bodyPr/>
          <a:lstStyle>
            <a:lvl1pPr>
              <a:defRPr>
                <a:solidFill>
                  <a:schemeClr val="bg2"/>
                </a:solidFill>
              </a:defRPr>
            </a:lvl1pPr>
          </a:lstStyle>
          <a:p>
            <a:fld id="{A36A696D-22F7-F041-970E-4294EE310222}" type="datetimeFigureOut">
              <a:rPr lang="en-US" smtClean="0"/>
              <a:t>5/17/18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83DC041-A041-8F4B-8E27-41918442D714}" type="slidenum">
              <a:rPr lang="en-US" smtClean="0"/>
              <a:t>‹#›</a:t>
            </a:fld>
            <a:endParaRPr lang="en-US"/>
          </a:p>
        </p:txBody>
      </p:sp>
      <p:sp>
        <p:nvSpPr>
          <p:cNvPr id="9" name="Title Placeholder 1"/>
          <p:cNvSpPr>
            <a:spLocks noGrp="1"/>
          </p:cNvSpPr>
          <p:nvPr>
            <p:ph type="title"/>
          </p:nvPr>
        </p:nvSpPr>
        <p:spPr>
          <a:xfrm>
            <a:off x="276225" y="228601"/>
            <a:ext cx="2834640" cy="1298448"/>
          </a:xfrm>
          <a:prstGeom prst="rect">
            <a:avLst/>
          </a:prstGeom>
        </p:spPr>
        <p:txBody>
          <a:bodyPr vert="horz" lIns="91440" tIns="45720" rIns="91440" bIns="45720" rtlCol="0" anchor="b" anchorCtr="0">
            <a:normAutofit/>
          </a:bodyPr>
          <a:lstStyle>
            <a:lvl1pPr>
              <a:defRPr sz="2400">
                <a:solidFill>
                  <a:schemeClr val="bg2"/>
                </a:solidFill>
              </a:defRPr>
            </a:lvl1pPr>
          </a:lstStyle>
          <a:p>
            <a:r>
              <a:rPr lang="en-GB"/>
              <a:t>Click to edit Master title style</a:t>
            </a:r>
            <a:endParaRPr lang="en-US" dirty="0"/>
          </a:p>
        </p:txBody>
      </p:sp>
      <p:sp>
        <p:nvSpPr>
          <p:cNvPr id="10" name="Content Placeholder 11"/>
          <p:cNvSpPr>
            <a:spLocks noGrp="1"/>
          </p:cNvSpPr>
          <p:nvPr>
            <p:ph sz="quarter" idx="14"/>
          </p:nvPr>
        </p:nvSpPr>
        <p:spPr>
          <a:xfrm>
            <a:off x="3775935" y="533400"/>
            <a:ext cx="5063266" cy="5702808"/>
          </a:xfrm>
        </p:spPr>
        <p:txBody>
          <a:bodyPr>
            <a:normAutofit/>
          </a:bodyPr>
          <a:lstStyle>
            <a:lvl1pPr>
              <a:defRPr sz="2000"/>
            </a:lvl1pPr>
            <a:lvl2pPr>
              <a:defRPr sz="1800"/>
            </a:lvl2pPr>
            <a:lvl3pPr>
              <a:defRPr sz="1600"/>
            </a:lvl3pPr>
            <a:lvl4pPr>
              <a:defRPr sz="1600"/>
            </a:lvl4pPr>
            <a:lvl5pPr>
              <a:defRPr sz="1600"/>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11" name="Text Placeholder 3"/>
          <p:cNvSpPr>
            <a:spLocks noGrp="1"/>
          </p:cNvSpPr>
          <p:nvPr>
            <p:ph type="body" sz="half" idx="2"/>
          </p:nvPr>
        </p:nvSpPr>
        <p:spPr>
          <a:xfrm>
            <a:off x="276224" y="1539240"/>
            <a:ext cx="2834640" cy="4709160"/>
          </a:xfrm>
        </p:spPr>
        <p:txBody>
          <a:bodyPr>
            <a:normAutofit/>
          </a:bodyPr>
          <a:lstStyle>
            <a:lvl1pPr marL="0" indent="0">
              <a:buNone/>
              <a:defRPr lang="en-US" sz="1600" b="0" i="0" kern="1200" cap="none" spc="30" baseline="0" dirty="0" smtClean="0">
                <a:solidFill>
                  <a:schemeClr val="bg2"/>
                </a:solidFill>
                <a:latin typeface="+mn-lt"/>
                <a:ea typeface="+mn-ea"/>
                <a:cs typeface="Tahoma" pitchFamily="34" charset="0"/>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lvl="0" indent="0" algn="l" defTabSz="914400" rtl="0" eaLnBrk="1" latinLnBrk="0" hangingPunct="1">
              <a:spcBef>
                <a:spcPts val="600"/>
              </a:spcBef>
              <a:spcAft>
                <a:spcPts val="0"/>
              </a:spcAft>
              <a:buClr>
                <a:schemeClr val="accent1"/>
              </a:buClr>
              <a:buFont typeface="Arial" pitchFamily="34" charset="0"/>
              <a:buNone/>
            </a:pPr>
            <a:r>
              <a:rPr lang="en-GB"/>
              <a:t>Click to edit Master text styles</a:t>
            </a: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13" name="Rectangle 12"/>
          <p:cNvSpPr/>
          <p:nvPr/>
        </p:nvSpPr>
        <p:spPr>
          <a:xfrm>
            <a:off x="0" y="-1"/>
            <a:ext cx="3409950" cy="6858000"/>
          </a:xfrm>
          <a:prstGeom prst="rect">
            <a:avLst/>
          </a:prstGeom>
          <a:solidFill>
            <a:schemeClr val="tx2">
              <a:alpha val="7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Picture Placeholder 2"/>
          <p:cNvSpPr>
            <a:spLocks noGrp="1"/>
          </p:cNvSpPr>
          <p:nvPr>
            <p:ph type="pic" idx="1"/>
          </p:nvPr>
        </p:nvSpPr>
        <p:spPr>
          <a:xfrm>
            <a:off x="3409950" y="0"/>
            <a:ext cx="5734050" cy="6858000"/>
          </a:xfrm>
        </p:spPr>
        <p:txBody>
          <a:bodyPr anchor="ctr" anchorCtr="0"/>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GB"/>
              <a:t>Drag picture to placeholder or click icon to add</a:t>
            </a:r>
            <a:endParaRPr lang="en-US" dirty="0"/>
          </a:p>
        </p:txBody>
      </p:sp>
      <p:sp>
        <p:nvSpPr>
          <p:cNvPr id="5" name="Date Placeholder 4"/>
          <p:cNvSpPr>
            <a:spLocks noGrp="1"/>
          </p:cNvSpPr>
          <p:nvPr>
            <p:ph type="dt" sz="half" idx="10"/>
          </p:nvPr>
        </p:nvSpPr>
        <p:spPr/>
        <p:txBody>
          <a:bodyPr/>
          <a:lstStyle>
            <a:lvl1pPr>
              <a:defRPr>
                <a:solidFill>
                  <a:schemeClr val="bg2"/>
                </a:solidFill>
              </a:defRPr>
            </a:lvl1pPr>
          </a:lstStyle>
          <a:p>
            <a:fld id="{A36A696D-22F7-F041-970E-4294EE310222}" type="datetimeFigureOut">
              <a:rPr lang="en-US" smtClean="0"/>
              <a:t>5/17/18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83DC041-A041-8F4B-8E27-41918442D714}" type="slidenum">
              <a:rPr lang="en-US" smtClean="0"/>
              <a:t>‹#›</a:t>
            </a:fld>
            <a:endParaRPr lang="en-US"/>
          </a:p>
        </p:txBody>
      </p:sp>
      <p:sp>
        <p:nvSpPr>
          <p:cNvPr id="21" name="Title Placeholder 1"/>
          <p:cNvSpPr>
            <a:spLocks noGrp="1"/>
          </p:cNvSpPr>
          <p:nvPr>
            <p:ph type="title"/>
          </p:nvPr>
        </p:nvSpPr>
        <p:spPr>
          <a:xfrm>
            <a:off x="276224" y="228600"/>
            <a:ext cx="2834640" cy="1295399"/>
          </a:xfrm>
          <a:prstGeom prst="rect">
            <a:avLst/>
          </a:prstGeom>
        </p:spPr>
        <p:txBody>
          <a:bodyPr vert="horz" lIns="91440" tIns="45720" rIns="91440" bIns="45720" rtlCol="0" anchor="b" anchorCtr="0">
            <a:normAutofit/>
          </a:bodyPr>
          <a:lstStyle>
            <a:lvl1pPr>
              <a:defRPr sz="2400">
                <a:solidFill>
                  <a:schemeClr val="bg2"/>
                </a:solidFill>
              </a:defRPr>
            </a:lvl1pPr>
          </a:lstStyle>
          <a:p>
            <a:r>
              <a:rPr lang="en-GB"/>
              <a:t>Click to edit Master title style</a:t>
            </a:r>
            <a:endParaRPr lang="en-US" dirty="0"/>
          </a:p>
        </p:txBody>
      </p:sp>
      <p:sp>
        <p:nvSpPr>
          <p:cNvPr id="25" name="Text Placeholder 24"/>
          <p:cNvSpPr>
            <a:spLocks noGrp="1"/>
          </p:cNvSpPr>
          <p:nvPr>
            <p:ph type="body" sz="quarter" idx="13"/>
          </p:nvPr>
        </p:nvSpPr>
        <p:spPr>
          <a:xfrm>
            <a:off x="274320" y="1536192"/>
            <a:ext cx="2834640" cy="4712208"/>
          </a:xfrm>
        </p:spPr>
        <p:txBody>
          <a:bodyPr>
            <a:normAutofit/>
          </a:bodyPr>
          <a:lstStyle>
            <a:lvl1pPr marL="0" indent="0">
              <a:buNone/>
              <a:defRPr sz="1600">
                <a:solidFill>
                  <a:schemeClr val="bg2"/>
                </a:solidFill>
              </a:defRPr>
            </a:lvl1pPr>
            <a:lvl2pPr marL="171450" indent="1588">
              <a:buNone/>
              <a:defRPr>
                <a:solidFill>
                  <a:schemeClr val="bg2"/>
                </a:solidFill>
              </a:defRPr>
            </a:lvl2pPr>
            <a:lvl3pPr marL="344488" indent="6350">
              <a:buNone/>
              <a:defRPr>
                <a:solidFill>
                  <a:schemeClr val="bg2"/>
                </a:solidFill>
              </a:defRPr>
            </a:lvl3pPr>
            <a:lvl4pPr marL="515938" indent="3175">
              <a:buNone/>
              <a:defRPr>
                <a:solidFill>
                  <a:schemeClr val="bg2"/>
                </a:solidFill>
              </a:defRPr>
            </a:lvl4pPr>
            <a:lvl5pPr marL="688975" indent="-1588">
              <a:buNone/>
              <a:defRPr>
                <a:solidFill>
                  <a:schemeClr val="bg2"/>
                </a:solidFill>
              </a:defRPr>
            </a:lvl5pPr>
          </a:lstStyle>
          <a:p>
            <a:pPr lvl="0"/>
            <a:r>
              <a:rPr lang="en-GB"/>
              <a:t>Click to edit Master text styles</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alphaModFix amt="46000"/>
          </a:blip>
          <a:srcRect/>
          <a:tile tx="0" ty="0" sx="100000" sy="100000" flip="none" algn="tl"/>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276225" y="228601"/>
            <a:ext cx="8591550" cy="1066800"/>
          </a:xfrm>
          <a:prstGeom prst="rect">
            <a:avLst/>
          </a:prstGeom>
        </p:spPr>
        <p:txBody>
          <a:bodyPr vert="horz" lIns="91440" tIns="45720" rIns="91440" bIns="45720" rtlCol="0" anchor="b" anchorCtr="0">
            <a:normAutofit/>
          </a:bodyPr>
          <a:lstStyle/>
          <a:p>
            <a:r>
              <a:rPr lang="en-GB"/>
              <a:t>Click to edit Master title style</a:t>
            </a:r>
            <a:endParaRPr lang="en-US" dirty="0"/>
          </a:p>
        </p:txBody>
      </p:sp>
      <p:sp>
        <p:nvSpPr>
          <p:cNvPr id="3" name="Text Placeholder 2"/>
          <p:cNvSpPr>
            <a:spLocks noGrp="1"/>
          </p:cNvSpPr>
          <p:nvPr>
            <p:ph type="body" idx="1"/>
          </p:nvPr>
        </p:nvSpPr>
        <p:spPr>
          <a:xfrm>
            <a:off x="276225" y="1295400"/>
            <a:ext cx="8591550" cy="4933949"/>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2"/>
          </p:nvPr>
        </p:nvSpPr>
        <p:spPr>
          <a:xfrm>
            <a:off x="276225" y="6429375"/>
            <a:ext cx="2133600" cy="292100"/>
          </a:xfrm>
          <a:prstGeom prst="rect">
            <a:avLst/>
          </a:prstGeom>
        </p:spPr>
        <p:txBody>
          <a:bodyPr vert="horz" lIns="91440" tIns="45720" rIns="91440" bIns="45720" rtlCol="0" anchor="ctr">
            <a:normAutofit/>
          </a:bodyPr>
          <a:lstStyle>
            <a:lvl1pPr algn="l">
              <a:defRPr sz="1050" b="1">
                <a:solidFill>
                  <a:schemeClr val="tx2"/>
                </a:solidFill>
              </a:defRPr>
            </a:lvl1pPr>
          </a:lstStyle>
          <a:p>
            <a:fld id="{A36A696D-22F7-F041-970E-4294EE310222}" type="datetimeFigureOut">
              <a:rPr lang="en-US" smtClean="0"/>
              <a:t>5/17/18</a:t>
            </a:fld>
            <a:endParaRPr lang="en-US"/>
          </a:p>
        </p:txBody>
      </p:sp>
      <p:sp>
        <p:nvSpPr>
          <p:cNvPr id="5" name="Footer Placeholder 4"/>
          <p:cNvSpPr>
            <a:spLocks noGrp="1"/>
          </p:cNvSpPr>
          <p:nvPr>
            <p:ph type="ftr" sz="quarter" idx="3"/>
          </p:nvPr>
        </p:nvSpPr>
        <p:spPr>
          <a:xfrm>
            <a:off x="3743324" y="6429375"/>
            <a:ext cx="4086225" cy="292100"/>
          </a:xfrm>
          <a:prstGeom prst="rect">
            <a:avLst/>
          </a:prstGeom>
        </p:spPr>
        <p:txBody>
          <a:bodyPr vert="horz" lIns="91440" tIns="45720" rIns="91440" bIns="45720" rtlCol="0" anchor="ctr">
            <a:normAutofit/>
          </a:bodyPr>
          <a:lstStyle>
            <a:lvl1pPr algn="l">
              <a:defRPr sz="1050" b="1">
                <a:solidFill>
                  <a:schemeClr val="tx2"/>
                </a:solidFill>
              </a:defRPr>
            </a:lvl1pPr>
          </a:lstStyle>
          <a:p>
            <a:endParaRPr lang="en-US"/>
          </a:p>
        </p:txBody>
      </p:sp>
      <p:sp>
        <p:nvSpPr>
          <p:cNvPr id="6" name="Slide Number Placeholder 5"/>
          <p:cNvSpPr>
            <a:spLocks noGrp="1"/>
          </p:cNvSpPr>
          <p:nvPr>
            <p:ph type="sldNum" sz="quarter" idx="4"/>
          </p:nvPr>
        </p:nvSpPr>
        <p:spPr>
          <a:xfrm>
            <a:off x="7991475" y="6429375"/>
            <a:ext cx="876300" cy="292100"/>
          </a:xfrm>
          <a:prstGeom prst="rect">
            <a:avLst/>
          </a:prstGeom>
        </p:spPr>
        <p:txBody>
          <a:bodyPr vert="horz" lIns="91440" tIns="45720" rIns="91440" bIns="45720" rtlCol="0" anchor="ctr">
            <a:normAutofit/>
          </a:bodyPr>
          <a:lstStyle>
            <a:lvl1pPr algn="r">
              <a:defRPr sz="1600" b="1">
                <a:solidFill>
                  <a:schemeClr val="tx2"/>
                </a:solidFill>
              </a:defRPr>
            </a:lvl1pPr>
          </a:lstStyle>
          <a:p>
            <a:fld id="{183DC041-A041-8F4B-8E27-41918442D714}" type="slidenum">
              <a:rPr lang="en-US" smtClean="0"/>
              <a:t>‹#›</a:t>
            </a:fld>
            <a:endParaRPr lang="en-US"/>
          </a:p>
        </p:txBody>
      </p:sp>
    </p:spTree>
  </p:cSld>
  <p:clrMap bg1="lt1" tx1="dk1" bg2="lt2" tx2="dk2" accent1="accent1" accent2="accent2" accent3="accent3" accent4="accent4" accent5="accent5" accent6="accent6" hlink="hlink" folHlink="folHlink"/>
  <p:sldLayoutIdLst>
    <p:sldLayoutId id="2147484620" r:id="rId1"/>
    <p:sldLayoutId id="2147484621" r:id="rId2"/>
    <p:sldLayoutId id="2147484622" r:id="rId3"/>
    <p:sldLayoutId id="2147484623" r:id="rId4"/>
    <p:sldLayoutId id="2147484624" r:id="rId5"/>
    <p:sldLayoutId id="2147484625" r:id="rId6"/>
    <p:sldLayoutId id="2147484626" r:id="rId7"/>
    <p:sldLayoutId id="2147484627" r:id="rId8"/>
    <p:sldLayoutId id="2147484628" r:id="rId9"/>
    <p:sldLayoutId id="2147484629" r:id="rId10"/>
    <p:sldLayoutId id="2147484630" r:id="rId11"/>
  </p:sldLayoutIdLst>
  <p:txStyles>
    <p:titleStyle>
      <a:lvl1pPr algn="l" defTabSz="914400" rtl="0" eaLnBrk="1" latinLnBrk="0" hangingPunct="1">
        <a:spcBef>
          <a:spcPts val="400"/>
        </a:spcBef>
        <a:buNone/>
        <a:defRPr sz="3600" b="0" kern="1200" cap="none" spc="0" baseline="0">
          <a:solidFill>
            <a:schemeClr val="tx2"/>
          </a:solidFill>
          <a:latin typeface="+mj-lt"/>
          <a:ea typeface="+mj-ea"/>
          <a:cs typeface="Tunga" pitchFamily="2"/>
        </a:defRPr>
      </a:lvl1pPr>
    </p:titleStyle>
    <p:bodyStyle>
      <a:lvl1pPr marL="171450" indent="-173736" algn="l" defTabSz="914400" rtl="0" eaLnBrk="1" latinLnBrk="0" hangingPunct="1">
        <a:spcBef>
          <a:spcPts val="600"/>
        </a:spcBef>
        <a:spcAft>
          <a:spcPts val="0"/>
        </a:spcAft>
        <a:buClr>
          <a:schemeClr val="accent1"/>
        </a:buClr>
        <a:buFont typeface="Arial" pitchFamily="34" charset="0"/>
        <a:buChar char="•"/>
        <a:defRPr sz="2200" b="0" i="0" kern="1200" cap="none" spc="30" baseline="0">
          <a:solidFill>
            <a:schemeClr val="tx2"/>
          </a:solidFill>
          <a:latin typeface="+mn-lt"/>
          <a:ea typeface="+mn-ea"/>
          <a:cs typeface="Tahoma" pitchFamily="34" charset="0"/>
        </a:defRPr>
      </a:lvl1pPr>
      <a:lvl2pPr marL="344488" indent="-173736" algn="l" defTabSz="914400" rtl="0" eaLnBrk="1" latinLnBrk="0" hangingPunct="1">
        <a:spcBef>
          <a:spcPts val="600"/>
        </a:spcBef>
        <a:buClr>
          <a:schemeClr val="accent1"/>
        </a:buClr>
        <a:buFont typeface="Arial" pitchFamily="34" charset="0"/>
        <a:buChar char="•"/>
        <a:defRPr sz="2000" kern="1200">
          <a:solidFill>
            <a:schemeClr val="tx2"/>
          </a:solidFill>
          <a:latin typeface="+mn-lt"/>
          <a:ea typeface="+mn-ea"/>
          <a:cs typeface="Tahoma" pitchFamily="34" charset="0"/>
        </a:defRPr>
      </a:lvl2pPr>
      <a:lvl3pPr marL="515938" indent="-173736" algn="l" defTabSz="914400" rtl="0" eaLnBrk="1" latinLnBrk="0" hangingPunct="1">
        <a:spcBef>
          <a:spcPts val="600"/>
        </a:spcBef>
        <a:buClr>
          <a:schemeClr val="accent1"/>
        </a:buClr>
        <a:buFont typeface="Arial" pitchFamily="34" charset="0"/>
        <a:buChar char="•"/>
        <a:defRPr sz="1800" kern="1200">
          <a:solidFill>
            <a:schemeClr val="tx2"/>
          </a:solidFill>
          <a:latin typeface="+mn-lt"/>
          <a:ea typeface="+mn-ea"/>
          <a:cs typeface="Tahoma" pitchFamily="34" charset="0"/>
        </a:defRPr>
      </a:lvl3pPr>
      <a:lvl4pPr marL="688975" indent="-173736" algn="l" defTabSz="914400" rtl="0" eaLnBrk="1" latinLnBrk="0" hangingPunct="1">
        <a:spcBef>
          <a:spcPts val="600"/>
        </a:spcBef>
        <a:buClr>
          <a:schemeClr val="accent1"/>
        </a:buClr>
        <a:buFont typeface="Arial" pitchFamily="34" charset="0"/>
        <a:buChar char="•"/>
        <a:defRPr sz="1600" kern="1200">
          <a:solidFill>
            <a:schemeClr val="tx2"/>
          </a:solidFill>
          <a:latin typeface="+mn-lt"/>
          <a:ea typeface="+mn-ea"/>
          <a:cs typeface="Tahoma" pitchFamily="34" charset="0"/>
        </a:defRPr>
      </a:lvl4pPr>
      <a:lvl5pPr marL="860425" indent="-173736" algn="l" defTabSz="914400" rtl="0" eaLnBrk="1" latinLnBrk="0" hangingPunct="1">
        <a:spcBef>
          <a:spcPts val="600"/>
        </a:spcBef>
        <a:buClr>
          <a:schemeClr val="accent1"/>
        </a:buClr>
        <a:buFont typeface="Arial" pitchFamily="34" charset="0"/>
        <a:buChar char="•"/>
        <a:defRPr sz="1600" kern="1200" baseline="0">
          <a:solidFill>
            <a:schemeClr val="tx2"/>
          </a:solidFill>
          <a:latin typeface="+mn-lt"/>
          <a:ea typeface="+mn-ea"/>
          <a:cs typeface="Tahoma" pitchFamily="34" charset="0"/>
        </a:defRPr>
      </a:lvl5pPr>
      <a:lvl6pPr marL="1051560" indent="-173736" algn="l" defTabSz="914400" rtl="0" eaLnBrk="1" latinLnBrk="0" hangingPunct="1">
        <a:spcBef>
          <a:spcPct val="20000"/>
        </a:spcBef>
        <a:buClr>
          <a:schemeClr val="accent1"/>
        </a:buClr>
        <a:buFont typeface="Arial" pitchFamily="34" charset="0"/>
        <a:buChar char="•"/>
        <a:defRPr sz="1400" kern="1200">
          <a:solidFill>
            <a:schemeClr val="tx2"/>
          </a:solidFill>
          <a:latin typeface="+mn-lt"/>
          <a:ea typeface="+mn-ea"/>
          <a:cs typeface="+mn-cs"/>
        </a:defRPr>
      </a:lvl6pPr>
      <a:lvl7pPr marL="1234440" indent="-173736" algn="l" defTabSz="914400" rtl="0" eaLnBrk="1" latinLnBrk="0" hangingPunct="1">
        <a:spcBef>
          <a:spcPct val="20000"/>
        </a:spcBef>
        <a:buClr>
          <a:schemeClr val="accent1"/>
        </a:buClr>
        <a:buFont typeface="Arial" pitchFamily="34" charset="0"/>
        <a:buChar char="•"/>
        <a:defRPr sz="1400" kern="1200">
          <a:solidFill>
            <a:schemeClr val="tx2"/>
          </a:solidFill>
          <a:latin typeface="+mn-lt"/>
          <a:ea typeface="+mn-ea"/>
          <a:cs typeface="+mn-cs"/>
        </a:defRPr>
      </a:lvl7pPr>
      <a:lvl8pPr marL="1417320" indent="-173736" algn="l" defTabSz="914400" rtl="0" eaLnBrk="1" latinLnBrk="0" hangingPunct="1">
        <a:spcBef>
          <a:spcPct val="20000"/>
        </a:spcBef>
        <a:buClr>
          <a:schemeClr val="accent1"/>
        </a:buClr>
        <a:buFont typeface="Arial" pitchFamily="34" charset="0"/>
        <a:buChar char="•"/>
        <a:defRPr sz="1400" kern="1200">
          <a:solidFill>
            <a:schemeClr val="tx2"/>
          </a:solidFill>
          <a:latin typeface="+mn-lt"/>
          <a:ea typeface="+mn-ea"/>
          <a:cs typeface="+mn-cs"/>
        </a:defRPr>
      </a:lvl8pPr>
      <a:lvl9pPr marL="1600200" indent="-173736" algn="l" defTabSz="914400" rtl="0" eaLnBrk="1" latinLnBrk="0" hangingPunct="1">
        <a:spcBef>
          <a:spcPct val="20000"/>
        </a:spcBef>
        <a:buClr>
          <a:schemeClr val="accent1"/>
        </a:buClr>
        <a:buFont typeface="Arial" pitchFamily="34" charset="0"/>
        <a:buChar char="•"/>
        <a:defRPr sz="14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5.tiff"/><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9.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7.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chart" Target="../charts/chart2.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chart" Target="../charts/chart5.xml"/><Relationship Id="rId2" Type="http://schemas.openxmlformats.org/officeDocument/2006/relationships/chart" Target="../charts/chart4.xml"/><Relationship Id="rId1" Type="http://schemas.openxmlformats.org/officeDocument/2006/relationships/slideLayout" Target="../slideLayouts/slideLayout2.xml"/><Relationship Id="rId4" Type="http://schemas.openxmlformats.org/officeDocument/2006/relationships/chart" Target="../charts/chart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chart" Target="../charts/chart8.xml"/><Relationship Id="rId2" Type="http://schemas.openxmlformats.org/officeDocument/2006/relationships/chart" Target="../charts/chart7.xml"/><Relationship Id="rId1" Type="http://schemas.openxmlformats.org/officeDocument/2006/relationships/slideLayout" Target="../slideLayouts/slideLayout2.xml"/><Relationship Id="rId5" Type="http://schemas.openxmlformats.org/officeDocument/2006/relationships/chart" Target="../charts/chart10.xml"/><Relationship Id="rId4" Type="http://schemas.openxmlformats.org/officeDocument/2006/relationships/chart" Target="../charts/chart9.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3.tiff"/><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4.tiff"/></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3743323" y="3921044"/>
            <a:ext cx="5120640" cy="1581150"/>
          </a:xfrm>
        </p:spPr>
        <p:txBody>
          <a:bodyPr>
            <a:normAutofit/>
          </a:bodyPr>
          <a:lstStyle/>
          <a:p>
            <a:r>
              <a:rPr lang="en-US" dirty="0"/>
              <a:t>David Millard </a:t>
            </a:r>
          </a:p>
          <a:p>
            <a:r>
              <a:rPr lang="en-US" i="1" dirty="0" err="1"/>
              <a:t>dem@ecs.soton.ac.uk</a:t>
            </a:r>
            <a:endParaRPr lang="en-US" i="1" dirty="0"/>
          </a:p>
          <a:p>
            <a:endParaRPr lang="en-US" dirty="0"/>
          </a:p>
          <a:p>
            <a:endParaRPr lang="en-US" dirty="0"/>
          </a:p>
        </p:txBody>
      </p:sp>
      <p:sp>
        <p:nvSpPr>
          <p:cNvPr id="2" name="Title 1"/>
          <p:cNvSpPr>
            <a:spLocks noGrp="1"/>
          </p:cNvSpPr>
          <p:nvPr>
            <p:ph type="title"/>
          </p:nvPr>
        </p:nvSpPr>
        <p:spPr>
          <a:xfrm>
            <a:off x="3739896" y="1353820"/>
            <a:ext cx="5120640" cy="2304288"/>
          </a:xfrm>
        </p:spPr>
        <p:txBody>
          <a:bodyPr>
            <a:normAutofit/>
          </a:bodyPr>
          <a:lstStyle/>
          <a:p>
            <a:r>
              <a:rPr lang="en-US" dirty="0"/>
              <a:t>TRUST: Part 2</a:t>
            </a:r>
          </a:p>
        </p:txBody>
      </p:sp>
    </p:spTree>
    <p:extLst>
      <p:ext uri="{BB962C8B-B14F-4D97-AF65-F5344CB8AC3E}">
        <p14:creationId xmlns:p14="http://schemas.microsoft.com/office/powerpoint/2010/main" val="418159010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Filter bubbles?</a:t>
            </a:r>
          </a:p>
        </p:txBody>
      </p:sp>
      <p:sp>
        <p:nvSpPr>
          <p:cNvPr id="3" name="Content Placeholder 2"/>
          <p:cNvSpPr>
            <a:spLocks noGrp="1"/>
          </p:cNvSpPr>
          <p:nvPr>
            <p:ph sz="quarter" idx="13"/>
          </p:nvPr>
        </p:nvSpPr>
        <p:spPr>
          <a:xfrm>
            <a:off x="274321" y="1298448"/>
            <a:ext cx="2868012" cy="4780135"/>
          </a:xfrm>
        </p:spPr>
        <p:txBody>
          <a:bodyPr>
            <a:normAutofit/>
          </a:bodyPr>
          <a:lstStyle/>
          <a:p>
            <a:r>
              <a:rPr lang="en-US" sz="2000" dirty="0" err="1"/>
              <a:t>Bakshy</a:t>
            </a:r>
            <a:r>
              <a:rPr lang="en-US" sz="2000" dirty="0"/>
              <a:t> et al. 2015 study into exposure to diverse views on Facebook</a:t>
            </a:r>
          </a:p>
          <a:p>
            <a:pPr lvl="1"/>
            <a:r>
              <a:rPr lang="en-US" sz="1800" dirty="0"/>
              <a:t>10.1 million active US users with self-declared affiliation</a:t>
            </a:r>
          </a:p>
          <a:p>
            <a:pPr lvl="1"/>
            <a:r>
              <a:rPr lang="en-US" sz="1800" dirty="0"/>
              <a:t>7 million links shared over a 6 month period</a:t>
            </a:r>
          </a:p>
          <a:p>
            <a:pPr marL="0" indent="0">
              <a:buNone/>
            </a:pPr>
            <a:endParaRPr lang="en-US" sz="2000" dirty="0"/>
          </a:p>
          <a:p>
            <a:endParaRPr lang="en-US" sz="2000" dirty="0"/>
          </a:p>
          <a:p>
            <a:endParaRPr lang="en-US" sz="2000" dirty="0"/>
          </a:p>
        </p:txBody>
      </p:sp>
      <p:sp>
        <p:nvSpPr>
          <p:cNvPr id="5" name="Rectangle 4">
            <a:extLst>
              <a:ext uri="{FF2B5EF4-FFF2-40B4-BE49-F238E27FC236}">
                <a16:creationId xmlns:a16="http://schemas.microsoft.com/office/drawing/2014/main" id="{1CFC0C27-6628-EF4A-B1EA-4E79504C95E9}"/>
              </a:ext>
            </a:extLst>
          </p:cNvPr>
          <p:cNvSpPr/>
          <p:nvPr/>
        </p:nvSpPr>
        <p:spPr>
          <a:xfrm>
            <a:off x="1162592" y="6244271"/>
            <a:ext cx="7853227" cy="523220"/>
          </a:xfrm>
          <a:prstGeom prst="rect">
            <a:avLst/>
          </a:prstGeom>
        </p:spPr>
        <p:txBody>
          <a:bodyPr wrap="square">
            <a:spAutoFit/>
          </a:bodyPr>
          <a:lstStyle/>
          <a:p>
            <a:pPr algn="r"/>
            <a:r>
              <a:rPr lang="en-GB" sz="1400" dirty="0" err="1">
                <a:solidFill>
                  <a:schemeClr val="accent2"/>
                </a:solidFill>
                <a:latin typeface="Roboto Condensed"/>
              </a:rPr>
              <a:t>Eytan</a:t>
            </a:r>
            <a:r>
              <a:rPr lang="en-GB" sz="1400" dirty="0">
                <a:solidFill>
                  <a:schemeClr val="accent2"/>
                </a:solidFill>
                <a:latin typeface="Roboto Condensed"/>
              </a:rPr>
              <a:t> </a:t>
            </a:r>
            <a:r>
              <a:rPr lang="en-GB" sz="1400" dirty="0" err="1">
                <a:solidFill>
                  <a:schemeClr val="accent2"/>
                </a:solidFill>
                <a:latin typeface="Roboto Condensed"/>
              </a:rPr>
              <a:t>Bakkshy</a:t>
            </a:r>
            <a:r>
              <a:rPr lang="en-GB" sz="1400" dirty="0">
                <a:solidFill>
                  <a:schemeClr val="accent2"/>
                </a:solidFill>
                <a:latin typeface="Roboto Condensed"/>
              </a:rPr>
              <a:t>, Solomon Messing, Lada Adamic (2015). Exposure to ideologically diverse news and opinion on Facebook. Science. May 2015</a:t>
            </a:r>
          </a:p>
        </p:txBody>
      </p:sp>
      <p:sp>
        <p:nvSpPr>
          <p:cNvPr id="9" name="Right Arrow 8">
            <a:extLst>
              <a:ext uri="{FF2B5EF4-FFF2-40B4-BE49-F238E27FC236}">
                <a16:creationId xmlns:a16="http://schemas.microsoft.com/office/drawing/2014/main" id="{8734A293-EECD-FB40-9C19-BCF95F191AB3}"/>
              </a:ext>
            </a:extLst>
          </p:cNvPr>
          <p:cNvSpPr/>
          <p:nvPr/>
        </p:nvSpPr>
        <p:spPr>
          <a:xfrm rot="10800000">
            <a:off x="3317965" y="1356361"/>
            <a:ext cx="1985554" cy="907868"/>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a:extLst>
              <a:ext uri="{FF2B5EF4-FFF2-40B4-BE49-F238E27FC236}">
                <a16:creationId xmlns:a16="http://schemas.microsoft.com/office/drawing/2014/main" id="{A3C3F172-BBA7-744E-8464-1B24F6AC16AD}"/>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5214258" y="1097281"/>
            <a:ext cx="1352006" cy="1352006"/>
          </a:xfrm>
          <a:prstGeom prst="rect">
            <a:avLst/>
          </a:prstGeom>
        </p:spPr>
      </p:pic>
      <p:sp>
        <p:nvSpPr>
          <p:cNvPr id="11" name="Content Placeholder 2">
            <a:extLst>
              <a:ext uri="{FF2B5EF4-FFF2-40B4-BE49-F238E27FC236}">
                <a16:creationId xmlns:a16="http://schemas.microsoft.com/office/drawing/2014/main" id="{F2B30D45-3995-9E4B-B1B6-557853B5A90B}"/>
              </a:ext>
            </a:extLst>
          </p:cNvPr>
          <p:cNvSpPr txBox="1">
            <a:spLocks/>
          </p:cNvSpPr>
          <p:nvPr/>
        </p:nvSpPr>
        <p:spPr>
          <a:xfrm>
            <a:off x="6566264" y="1097281"/>
            <a:ext cx="1785256" cy="1352005"/>
          </a:xfrm>
          <a:prstGeom prst="rect">
            <a:avLst/>
          </a:prstGeom>
        </p:spPr>
        <p:txBody>
          <a:bodyPr vert="horz" lIns="91440" tIns="45720" rIns="91440" bIns="45720" rtlCol="0">
            <a:normAutofit/>
          </a:bodyPr>
          <a:lstStyle>
            <a:lvl1pPr marL="171450" indent="-173736" algn="l" defTabSz="914400" rtl="0" eaLnBrk="1" latinLnBrk="0" hangingPunct="1">
              <a:spcBef>
                <a:spcPts val="600"/>
              </a:spcBef>
              <a:spcAft>
                <a:spcPts val="0"/>
              </a:spcAft>
              <a:buClr>
                <a:schemeClr val="accent1"/>
              </a:buClr>
              <a:buFont typeface="Arial" pitchFamily="34" charset="0"/>
              <a:buChar char="•"/>
              <a:defRPr sz="2200" b="0" i="0" kern="1200" cap="none" spc="30" baseline="0">
                <a:solidFill>
                  <a:schemeClr val="tx2"/>
                </a:solidFill>
                <a:latin typeface="+mn-lt"/>
                <a:ea typeface="+mn-ea"/>
                <a:cs typeface="Tahoma" pitchFamily="34" charset="0"/>
              </a:defRPr>
            </a:lvl1pPr>
            <a:lvl2pPr marL="344488" indent="-173736" algn="l" defTabSz="914400" rtl="0" eaLnBrk="1" latinLnBrk="0" hangingPunct="1">
              <a:spcBef>
                <a:spcPts val="600"/>
              </a:spcBef>
              <a:buClr>
                <a:schemeClr val="accent1"/>
              </a:buClr>
              <a:buFont typeface="Arial" pitchFamily="34" charset="0"/>
              <a:buChar char="•"/>
              <a:defRPr sz="2000" kern="1200">
                <a:solidFill>
                  <a:schemeClr val="tx2"/>
                </a:solidFill>
                <a:latin typeface="+mn-lt"/>
                <a:ea typeface="+mn-ea"/>
                <a:cs typeface="Tahoma" pitchFamily="34" charset="0"/>
              </a:defRPr>
            </a:lvl2pPr>
            <a:lvl3pPr marL="515938" indent="-173736" algn="l" defTabSz="914400" rtl="0" eaLnBrk="1" latinLnBrk="0" hangingPunct="1">
              <a:spcBef>
                <a:spcPts val="600"/>
              </a:spcBef>
              <a:buClr>
                <a:schemeClr val="accent1"/>
              </a:buClr>
              <a:buFont typeface="Arial" pitchFamily="34" charset="0"/>
              <a:buChar char="•"/>
              <a:defRPr sz="1800" kern="1200">
                <a:solidFill>
                  <a:schemeClr val="tx2"/>
                </a:solidFill>
                <a:latin typeface="+mn-lt"/>
                <a:ea typeface="+mn-ea"/>
                <a:cs typeface="Tahoma" pitchFamily="34" charset="0"/>
              </a:defRPr>
            </a:lvl3pPr>
            <a:lvl4pPr marL="688975" indent="-173736" algn="l" defTabSz="914400" rtl="0" eaLnBrk="1" latinLnBrk="0" hangingPunct="1">
              <a:spcBef>
                <a:spcPts val="600"/>
              </a:spcBef>
              <a:buClr>
                <a:schemeClr val="accent1"/>
              </a:buClr>
              <a:buFont typeface="Arial" pitchFamily="34" charset="0"/>
              <a:buChar char="•"/>
              <a:defRPr sz="1600" kern="1200">
                <a:solidFill>
                  <a:schemeClr val="tx2"/>
                </a:solidFill>
                <a:latin typeface="+mn-lt"/>
                <a:ea typeface="+mn-ea"/>
                <a:cs typeface="Tahoma" pitchFamily="34" charset="0"/>
              </a:defRPr>
            </a:lvl4pPr>
            <a:lvl5pPr marL="860425" indent="-173736" algn="l" defTabSz="914400" rtl="0" eaLnBrk="1" latinLnBrk="0" hangingPunct="1">
              <a:spcBef>
                <a:spcPts val="600"/>
              </a:spcBef>
              <a:buClr>
                <a:schemeClr val="accent1"/>
              </a:buClr>
              <a:buFont typeface="Arial" pitchFamily="34" charset="0"/>
              <a:buChar char="•"/>
              <a:defRPr sz="1600" kern="1200" baseline="0">
                <a:solidFill>
                  <a:schemeClr val="tx2"/>
                </a:solidFill>
                <a:latin typeface="+mn-lt"/>
                <a:ea typeface="+mn-ea"/>
                <a:cs typeface="Tahoma" pitchFamily="34" charset="0"/>
              </a:defRPr>
            </a:lvl5pPr>
            <a:lvl6pPr marL="1051560" indent="-173736" algn="l" defTabSz="914400" rtl="0" eaLnBrk="1" latinLnBrk="0" hangingPunct="1">
              <a:spcBef>
                <a:spcPct val="20000"/>
              </a:spcBef>
              <a:buClr>
                <a:schemeClr val="accent1"/>
              </a:buClr>
              <a:buFont typeface="Arial" pitchFamily="34" charset="0"/>
              <a:buChar char="•"/>
              <a:defRPr sz="1400" kern="1200">
                <a:solidFill>
                  <a:schemeClr val="tx2"/>
                </a:solidFill>
                <a:latin typeface="+mn-lt"/>
                <a:ea typeface="+mn-ea"/>
                <a:cs typeface="+mn-cs"/>
              </a:defRPr>
            </a:lvl6pPr>
            <a:lvl7pPr marL="1234440" indent="-173736" algn="l" defTabSz="914400" rtl="0" eaLnBrk="1" latinLnBrk="0" hangingPunct="1">
              <a:spcBef>
                <a:spcPct val="20000"/>
              </a:spcBef>
              <a:buClr>
                <a:schemeClr val="accent1"/>
              </a:buClr>
              <a:buFont typeface="Arial" pitchFamily="34" charset="0"/>
              <a:buChar char="•"/>
              <a:defRPr sz="1400" kern="1200">
                <a:solidFill>
                  <a:schemeClr val="tx2"/>
                </a:solidFill>
                <a:latin typeface="+mn-lt"/>
                <a:ea typeface="+mn-ea"/>
                <a:cs typeface="+mn-cs"/>
              </a:defRPr>
            </a:lvl7pPr>
            <a:lvl8pPr marL="1417320" indent="-173736" algn="l" defTabSz="914400" rtl="0" eaLnBrk="1" latinLnBrk="0" hangingPunct="1">
              <a:spcBef>
                <a:spcPct val="20000"/>
              </a:spcBef>
              <a:buClr>
                <a:schemeClr val="accent1"/>
              </a:buClr>
              <a:buFont typeface="Arial" pitchFamily="34" charset="0"/>
              <a:buChar char="•"/>
              <a:defRPr sz="1400" kern="1200">
                <a:solidFill>
                  <a:schemeClr val="tx2"/>
                </a:solidFill>
                <a:latin typeface="+mn-lt"/>
                <a:ea typeface="+mn-ea"/>
                <a:cs typeface="+mn-cs"/>
              </a:defRPr>
            </a:lvl8pPr>
            <a:lvl9pPr marL="1600200" indent="-173736" algn="l" defTabSz="914400" rtl="0" eaLnBrk="1" latinLnBrk="0" hangingPunct="1">
              <a:spcBef>
                <a:spcPct val="20000"/>
              </a:spcBef>
              <a:buClr>
                <a:schemeClr val="accent1"/>
              </a:buClr>
              <a:buFont typeface="Arial" pitchFamily="34" charset="0"/>
              <a:buChar char="•"/>
              <a:defRPr sz="1400" kern="1200">
                <a:solidFill>
                  <a:schemeClr val="tx2"/>
                </a:solidFill>
                <a:latin typeface="+mn-lt"/>
                <a:ea typeface="+mn-ea"/>
                <a:cs typeface="+mn-cs"/>
              </a:defRPr>
            </a:lvl9pPr>
          </a:lstStyle>
          <a:p>
            <a:pPr marL="0" indent="0">
              <a:buFont typeface="Arial" pitchFamily="34" charset="0"/>
              <a:buNone/>
            </a:pPr>
            <a:r>
              <a:rPr lang="en-US" sz="2000" dirty="0"/>
              <a:t>This is a study by Facebook</a:t>
            </a:r>
          </a:p>
          <a:p>
            <a:endParaRPr lang="en-US" sz="2000" dirty="0"/>
          </a:p>
          <a:p>
            <a:endParaRPr lang="en-US" sz="2000" dirty="0"/>
          </a:p>
        </p:txBody>
      </p:sp>
    </p:spTree>
    <p:extLst>
      <p:ext uri="{BB962C8B-B14F-4D97-AF65-F5344CB8AC3E}">
        <p14:creationId xmlns:p14="http://schemas.microsoft.com/office/powerpoint/2010/main" val="377434208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Filter bubbles?</a:t>
            </a:r>
          </a:p>
        </p:txBody>
      </p:sp>
      <p:sp>
        <p:nvSpPr>
          <p:cNvPr id="3" name="Content Placeholder 2"/>
          <p:cNvSpPr>
            <a:spLocks noGrp="1"/>
          </p:cNvSpPr>
          <p:nvPr>
            <p:ph sz="quarter" idx="13"/>
          </p:nvPr>
        </p:nvSpPr>
        <p:spPr>
          <a:xfrm>
            <a:off x="274321" y="1298448"/>
            <a:ext cx="2868012" cy="4780135"/>
          </a:xfrm>
        </p:spPr>
        <p:txBody>
          <a:bodyPr>
            <a:normAutofit/>
          </a:bodyPr>
          <a:lstStyle/>
          <a:p>
            <a:r>
              <a:rPr lang="en-US" sz="2000" dirty="0" err="1"/>
              <a:t>Bakshy</a:t>
            </a:r>
            <a:r>
              <a:rPr lang="en-US" sz="2000" dirty="0"/>
              <a:t> et al. 2015 study into exposure to diverse views on Facebook</a:t>
            </a:r>
          </a:p>
          <a:p>
            <a:pPr lvl="1"/>
            <a:r>
              <a:rPr lang="en-US" sz="1800" dirty="0"/>
              <a:t>10.1 million active US users with self-declared affiliation</a:t>
            </a:r>
          </a:p>
          <a:p>
            <a:pPr lvl="1"/>
            <a:r>
              <a:rPr lang="en-US" sz="1800" dirty="0"/>
              <a:t>7 million links shared over a 6 month period</a:t>
            </a:r>
          </a:p>
          <a:p>
            <a:pPr marL="0" indent="0">
              <a:buNone/>
            </a:pPr>
            <a:endParaRPr lang="en-US" sz="2000" dirty="0"/>
          </a:p>
          <a:p>
            <a:endParaRPr lang="en-US" sz="2000" dirty="0"/>
          </a:p>
          <a:p>
            <a:endParaRPr lang="en-US" sz="2000" dirty="0"/>
          </a:p>
        </p:txBody>
      </p:sp>
      <p:sp>
        <p:nvSpPr>
          <p:cNvPr id="5" name="Rectangle 4">
            <a:extLst>
              <a:ext uri="{FF2B5EF4-FFF2-40B4-BE49-F238E27FC236}">
                <a16:creationId xmlns:a16="http://schemas.microsoft.com/office/drawing/2014/main" id="{1CFC0C27-6628-EF4A-B1EA-4E79504C95E9}"/>
              </a:ext>
            </a:extLst>
          </p:cNvPr>
          <p:cNvSpPr/>
          <p:nvPr/>
        </p:nvSpPr>
        <p:spPr>
          <a:xfrm>
            <a:off x="1162592" y="6244271"/>
            <a:ext cx="7853227" cy="523220"/>
          </a:xfrm>
          <a:prstGeom prst="rect">
            <a:avLst/>
          </a:prstGeom>
        </p:spPr>
        <p:txBody>
          <a:bodyPr wrap="square">
            <a:spAutoFit/>
          </a:bodyPr>
          <a:lstStyle/>
          <a:p>
            <a:pPr algn="r"/>
            <a:r>
              <a:rPr lang="en-GB" sz="1400" dirty="0" err="1">
                <a:solidFill>
                  <a:schemeClr val="accent2"/>
                </a:solidFill>
                <a:latin typeface="Roboto Condensed"/>
              </a:rPr>
              <a:t>Eytan</a:t>
            </a:r>
            <a:r>
              <a:rPr lang="en-GB" sz="1400" dirty="0">
                <a:solidFill>
                  <a:schemeClr val="accent2"/>
                </a:solidFill>
                <a:latin typeface="Roboto Condensed"/>
              </a:rPr>
              <a:t> </a:t>
            </a:r>
            <a:r>
              <a:rPr lang="en-GB" sz="1400" dirty="0" err="1">
                <a:solidFill>
                  <a:schemeClr val="accent2"/>
                </a:solidFill>
                <a:latin typeface="Roboto Condensed"/>
              </a:rPr>
              <a:t>Bakkshy</a:t>
            </a:r>
            <a:r>
              <a:rPr lang="en-GB" sz="1400" dirty="0">
                <a:solidFill>
                  <a:schemeClr val="accent2"/>
                </a:solidFill>
                <a:latin typeface="Roboto Condensed"/>
              </a:rPr>
              <a:t>, Solomon Messing, Lada Adamic (2015). Exposure to ideologically diverse news and opinion on Facebook. Science. May 2015</a:t>
            </a:r>
          </a:p>
        </p:txBody>
      </p:sp>
      <p:pic>
        <p:nvPicPr>
          <p:cNvPr id="7" name="Picture 6">
            <a:extLst>
              <a:ext uri="{FF2B5EF4-FFF2-40B4-BE49-F238E27FC236}">
                <a16:creationId xmlns:a16="http://schemas.microsoft.com/office/drawing/2014/main" id="{28CB5D61-1E26-BA47-9F25-CF5A5BB0CFE7}"/>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3187337" y="1295401"/>
            <a:ext cx="5725443" cy="4513216"/>
          </a:xfrm>
          <a:prstGeom prst="rect">
            <a:avLst/>
          </a:prstGeom>
        </p:spPr>
      </p:pic>
    </p:spTree>
    <p:extLst>
      <p:ext uri="{BB962C8B-B14F-4D97-AF65-F5344CB8AC3E}">
        <p14:creationId xmlns:p14="http://schemas.microsoft.com/office/powerpoint/2010/main" val="146755540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Filter bubbles?</a:t>
            </a:r>
          </a:p>
        </p:txBody>
      </p:sp>
      <p:sp>
        <p:nvSpPr>
          <p:cNvPr id="3" name="Content Placeholder 2"/>
          <p:cNvSpPr>
            <a:spLocks noGrp="1"/>
          </p:cNvSpPr>
          <p:nvPr>
            <p:ph sz="quarter" idx="13"/>
          </p:nvPr>
        </p:nvSpPr>
        <p:spPr>
          <a:xfrm>
            <a:off x="274321" y="1298448"/>
            <a:ext cx="2868012" cy="4780135"/>
          </a:xfrm>
        </p:spPr>
        <p:txBody>
          <a:bodyPr>
            <a:normAutofit/>
          </a:bodyPr>
          <a:lstStyle/>
          <a:p>
            <a:r>
              <a:rPr lang="en-US" sz="2000" dirty="0" err="1"/>
              <a:t>Bakshy</a:t>
            </a:r>
            <a:r>
              <a:rPr lang="en-US" sz="2000" dirty="0"/>
              <a:t> et al. 2015 study into exposure to diverse views on Facebook</a:t>
            </a:r>
          </a:p>
          <a:p>
            <a:pPr lvl="1"/>
            <a:r>
              <a:rPr lang="en-US" sz="1800" dirty="0"/>
              <a:t>10.1 million active US users with self-declared affiliation</a:t>
            </a:r>
          </a:p>
          <a:p>
            <a:pPr lvl="1"/>
            <a:r>
              <a:rPr lang="en-US" sz="1800" dirty="0"/>
              <a:t>7 million links shared over a 6 month period</a:t>
            </a:r>
          </a:p>
          <a:p>
            <a:pPr marL="0" indent="0">
              <a:buNone/>
            </a:pPr>
            <a:endParaRPr lang="en-US" sz="2000" dirty="0"/>
          </a:p>
          <a:p>
            <a:endParaRPr lang="en-US" sz="2000" dirty="0"/>
          </a:p>
          <a:p>
            <a:endParaRPr lang="en-US" sz="2000" dirty="0"/>
          </a:p>
        </p:txBody>
      </p:sp>
      <p:sp>
        <p:nvSpPr>
          <p:cNvPr id="5" name="Rectangle 4">
            <a:extLst>
              <a:ext uri="{FF2B5EF4-FFF2-40B4-BE49-F238E27FC236}">
                <a16:creationId xmlns:a16="http://schemas.microsoft.com/office/drawing/2014/main" id="{1CFC0C27-6628-EF4A-B1EA-4E79504C95E9}"/>
              </a:ext>
            </a:extLst>
          </p:cNvPr>
          <p:cNvSpPr/>
          <p:nvPr/>
        </p:nvSpPr>
        <p:spPr>
          <a:xfrm>
            <a:off x="1162592" y="6244271"/>
            <a:ext cx="7853227" cy="523220"/>
          </a:xfrm>
          <a:prstGeom prst="rect">
            <a:avLst/>
          </a:prstGeom>
        </p:spPr>
        <p:txBody>
          <a:bodyPr wrap="square">
            <a:spAutoFit/>
          </a:bodyPr>
          <a:lstStyle/>
          <a:p>
            <a:pPr algn="r"/>
            <a:r>
              <a:rPr lang="en-GB" sz="1400" dirty="0" err="1">
                <a:solidFill>
                  <a:schemeClr val="accent2"/>
                </a:solidFill>
                <a:latin typeface="Roboto Condensed"/>
              </a:rPr>
              <a:t>Eytan</a:t>
            </a:r>
            <a:r>
              <a:rPr lang="en-GB" sz="1400" dirty="0">
                <a:solidFill>
                  <a:schemeClr val="accent2"/>
                </a:solidFill>
                <a:latin typeface="Roboto Condensed"/>
              </a:rPr>
              <a:t> </a:t>
            </a:r>
            <a:r>
              <a:rPr lang="en-GB" sz="1400" dirty="0" err="1">
                <a:solidFill>
                  <a:schemeClr val="accent2"/>
                </a:solidFill>
                <a:latin typeface="Roboto Condensed"/>
              </a:rPr>
              <a:t>Bakkshy</a:t>
            </a:r>
            <a:r>
              <a:rPr lang="en-GB" sz="1400" dirty="0">
                <a:solidFill>
                  <a:schemeClr val="accent2"/>
                </a:solidFill>
                <a:latin typeface="Roboto Condensed"/>
              </a:rPr>
              <a:t>, Solomon Messing, Lada Adamic (2015). Exposure to ideologically diverse news and opinion on Facebook. Science. May 2015</a:t>
            </a:r>
          </a:p>
        </p:txBody>
      </p:sp>
      <p:pic>
        <p:nvPicPr>
          <p:cNvPr id="7" name="Picture 6">
            <a:extLst>
              <a:ext uri="{FF2B5EF4-FFF2-40B4-BE49-F238E27FC236}">
                <a16:creationId xmlns:a16="http://schemas.microsoft.com/office/drawing/2014/main" id="{28CB5D61-1E26-BA47-9F25-CF5A5BB0CFE7}"/>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3187337" y="1295401"/>
            <a:ext cx="5725443" cy="4513216"/>
          </a:xfrm>
          <a:prstGeom prst="rect">
            <a:avLst/>
          </a:prstGeom>
        </p:spPr>
      </p:pic>
      <p:sp>
        <p:nvSpPr>
          <p:cNvPr id="8" name="Rectangle 7">
            <a:extLst>
              <a:ext uri="{FF2B5EF4-FFF2-40B4-BE49-F238E27FC236}">
                <a16:creationId xmlns:a16="http://schemas.microsoft.com/office/drawing/2014/main" id="{12DDA120-A58C-BF49-8445-0E4D6B0EE1BB}"/>
              </a:ext>
            </a:extLst>
          </p:cNvPr>
          <p:cNvSpPr/>
          <p:nvPr/>
        </p:nvSpPr>
        <p:spPr>
          <a:xfrm>
            <a:off x="392839" y="4608288"/>
            <a:ext cx="2677885" cy="1200329"/>
          </a:xfrm>
          <a:prstGeom prst="rect">
            <a:avLst/>
          </a:prstGeom>
          <a:solidFill>
            <a:schemeClr val="accent2">
              <a:lumMod val="75000"/>
              <a:alpha val="12000"/>
            </a:schemeClr>
          </a:solidFill>
        </p:spPr>
        <p:txBody>
          <a:bodyPr wrap="square">
            <a:spAutoFit/>
          </a:bodyPr>
          <a:lstStyle/>
          <a:p>
            <a:pPr lvl="1"/>
            <a:r>
              <a:rPr lang="en-US" sz="2400" dirty="0">
                <a:latin typeface="Quattrocento Sans" charset="0"/>
                <a:ea typeface="Quattrocento Sans" charset="0"/>
                <a:cs typeface="Quattrocento Sans" charset="0"/>
              </a:rPr>
              <a:t>Clear evidence of political homophily</a:t>
            </a:r>
          </a:p>
        </p:txBody>
      </p:sp>
      <p:cxnSp>
        <p:nvCxnSpPr>
          <p:cNvPr id="6" name="Straight Connector 5">
            <a:extLst>
              <a:ext uri="{FF2B5EF4-FFF2-40B4-BE49-F238E27FC236}">
                <a16:creationId xmlns:a16="http://schemas.microsoft.com/office/drawing/2014/main" id="{223FA5C3-0A28-5642-8A4B-D1B41A01239B}"/>
              </a:ext>
            </a:extLst>
          </p:cNvPr>
          <p:cNvCxnSpPr/>
          <p:nvPr/>
        </p:nvCxnSpPr>
        <p:spPr>
          <a:xfrm>
            <a:off x="6061166" y="1680754"/>
            <a:ext cx="1280160" cy="714103"/>
          </a:xfrm>
          <a:prstGeom prst="line">
            <a:avLst/>
          </a:prstGeom>
          <a:ln w="38100">
            <a:solidFill>
              <a:schemeClr val="accent2">
                <a:alpha val="43000"/>
              </a:schemeClr>
            </a:solidFill>
            <a:prstDash val="sysDash"/>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86820A1B-BDE7-AF40-90B7-51139D5D0E73}"/>
              </a:ext>
            </a:extLst>
          </p:cNvPr>
          <p:cNvCxnSpPr>
            <a:cxnSpLocks/>
          </p:cNvCxnSpPr>
          <p:nvPr/>
        </p:nvCxnSpPr>
        <p:spPr>
          <a:xfrm flipH="1">
            <a:off x="5974080" y="4171406"/>
            <a:ext cx="1489166" cy="757645"/>
          </a:xfrm>
          <a:prstGeom prst="line">
            <a:avLst/>
          </a:prstGeom>
          <a:ln w="38100">
            <a:solidFill>
              <a:schemeClr val="accent2">
                <a:alpha val="43000"/>
              </a:schemeClr>
            </a:solidFill>
            <a:prstDash val="sysDash"/>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9F704633-263B-2B47-9B00-EAC4067C921D}"/>
              </a:ext>
            </a:extLst>
          </p:cNvPr>
          <p:cNvCxnSpPr>
            <a:cxnSpLocks/>
          </p:cNvCxnSpPr>
          <p:nvPr/>
        </p:nvCxnSpPr>
        <p:spPr>
          <a:xfrm flipH="1">
            <a:off x="6574971" y="2908663"/>
            <a:ext cx="60961" cy="748937"/>
          </a:xfrm>
          <a:prstGeom prst="line">
            <a:avLst/>
          </a:prstGeom>
          <a:ln w="38100">
            <a:solidFill>
              <a:schemeClr val="accent2">
                <a:alpha val="43000"/>
              </a:schemeClr>
            </a:solidFill>
            <a:prstDash val="sysDash"/>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52849655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Filter bubbles?</a:t>
            </a:r>
          </a:p>
        </p:txBody>
      </p:sp>
      <p:sp>
        <p:nvSpPr>
          <p:cNvPr id="3" name="Content Placeholder 2"/>
          <p:cNvSpPr>
            <a:spLocks noGrp="1"/>
          </p:cNvSpPr>
          <p:nvPr>
            <p:ph sz="quarter" idx="13"/>
          </p:nvPr>
        </p:nvSpPr>
        <p:spPr>
          <a:xfrm>
            <a:off x="274321" y="1298448"/>
            <a:ext cx="2868012" cy="4780135"/>
          </a:xfrm>
        </p:spPr>
        <p:txBody>
          <a:bodyPr>
            <a:normAutofit/>
          </a:bodyPr>
          <a:lstStyle/>
          <a:p>
            <a:r>
              <a:rPr lang="en-US" sz="2000" dirty="0" err="1"/>
              <a:t>Bakshy</a:t>
            </a:r>
            <a:r>
              <a:rPr lang="en-US" sz="2000" dirty="0"/>
              <a:t> et al. 2015 study into exposure to diverse views on Facebook</a:t>
            </a:r>
          </a:p>
          <a:p>
            <a:pPr lvl="1"/>
            <a:r>
              <a:rPr lang="en-US" sz="1800" dirty="0"/>
              <a:t>10.1 million active US users with self-declared affiliation</a:t>
            </a:r>
          </a:p>
          <a:p>
            <a:pPr lvl="1"/>
            <a:r>
              <a:rPr lang="en-US" sz="1800" dirty="0"/>
              <a:t>7 million links shared over a 6 month period</a:t>
            </a:r>
          </a:p>
          <a:p>
            <a:pPr marL="0" indent="0">
              <a:buNone/>
            </a:pPr>
            <a:endParaRPr lang="en-US" sz="2000" dirty="0"/>
          </a:p>
          <a:p>
            <a:endParaRPr lang="en-US" sz="2000" dirty="0"/>
          </a:p>
          <a:p>
            <a:endParaRPr lang="en-US" sz="2000" dirty="0"/>
          </a:p>
        </p:txBody>
      </p:sp>
      <p:sp>
        <p:nvSpPr>
          <p:cNvPr id="5" name="Rectangle 4">
            <a:extLst>
              <a:ext uri="{FF2B5EF4-FFF2-40B4-BE49-F238E27FC236}">
                <a16:creationId xmlns:a16="http://schemas.microsoft.com/office/drawing/2014/main" id="{1CFC0C27-6628-EF4A-B1EA-4E79504C95E9}"/>
              </a:ext>
            </a:extLst>
          </p:cNvPr>
          <p:cNvSpPr/>
          <p:nvPr/>
        </p:nvSpPr>
        <p:spPr>
          <a:xfrm>
            <a:off x="1162592" y="6244271"/>
            <a:ext cx="7853227" cy="523220"/>
          </a:xfrm>
          <a:prstGeom prst="rect">
            <a:avLst/>
          </a:prstGeom>
        </p:spPr>
        <p:txBody>
          <a:bodyPr wrap="square">
            <a:spAutoFit/>
          </a:bodyPr>
          <a:lstStyle/>
          <a:p>
            <a:pPr algn="r"/>
            <a:r>
              <a:rPr lang="en-GB" sz="1400" dirty="0" err="1">
                <a:solidFill>
                  <a:schemeClr val="accent2"/>
                </a:solidFill>
                <a:latin typeface="Roboto Condensed"/>
              </a:rPr>
              <a:t>Eytan</a:t>
            </a:r>
            <a:r>
              <a:rPr lang="en-GB" sz="1400" dirty="0">
                <a:solidFill>
                  <a:schemeClr val="accent2"/>
                </a:solidFill>
                <a:latin typeface="Roboto Condensed"/>
              </a:rPr>
              <a:t> </a:t>
            </a:r>
            <a:r>
              <a:rPr lang="en-GB" sz="1400" dirty="0" err="1">
                <a:solidFill>
                  <a:schemeClr val="accent2"/>
                </a:solidFill>
                <a:latin typeface="Roboto Condensed"/>
              </a:rPr>
              <a:t>Bakkshy</a:t>
            </a:r>
            <a:r>
              <a:rPr lang="en-GB" sz="1400" dirty="0">
                <a:solidFill>
                  <a:schemeClr val="accent2"/>
                </a:solidFill>
                <a:latin typeface="Roboto Condensed"/>
              </a:rPr>
              <a:t>, Solomon Messing, Lada Adamic (2015). Exposure to ideologically diverse news and opinion on Facebook. Science. May 2015</a:t>
            </a:r>
          </a:p>
        </p:txBody>
      </p:sp>
      <p:pic>
        <p:nvPicPr>
          <p:cNvPr id="9" name="Picture 8">
            <a:extLst>
              <a:ext uri="{FF2B5EF4-FFF2-40B4-BE49-F238E27FC236}">
                <a16:creationId xmlns:a16="http://schemas.microsoft.com/office/drawing/2014/main" id="{FD1C7D3D-0CC4-6847-9D99-BFBC83E7BD24}"/>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3142333" y="1295400"/>
            <a:ext cx="5843960" cy="4522571"/>
          </a:xfrm>
          <a:prstGeom prst="rect">
            <a:avLst/>
          </a:prstGeom>
        </p:spPr>
      </p:pic>
      <p:sp>
        <p:nvSpPr>
          <p:cNvPr id="10" name="Rectangle 9">
            <a:extLst>
              <a:ext uri="{FF2B5EF4-FFF2-40B4-BE49-F238E27FC236}">
                <a16:creationId xmlns:a16="http://schemas.microsoft.com/office/drawing/2014/main" id="{D7C80EAC-D4EF-504B-8038-65B1D13B8B24}"/>
              </a:ext>
            </a:extLst>
          </p:cNvPr>
          <p:cNvSpPr/>
          <p:nvPr/>
        </p:nvSpPr>
        <p:spPr>
          <a:xfrm>
            <a:off x="3361509" y="1419497"/>
            <a:ext cx="217714" cy="34834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25114289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Filter bubbles?</a:t>
            </a:r>
          </a:p>
        </p:txBody>
      </p:sp>
      <p:sp>
        <p:nvSpPr>
          <p:cNvPr id="3" name="Content Placeholder 2"/>
          <p:cNvSpPr>
            <a:spLocks noGrp="1"/>
          </p:cNvSpPr>
          <p:nvPr>
            <p:ph sz="quarter" idx="13"/>
          </p:nvPr>
        </p:nvSpPr>
        <p:spPr>
          <a:xfrm>
            <a:off x="274321" y="1298448"/>
            <a:ext cx="2868012" cy="4780135"/>
          </a:xfrm>
        </p:spPr>
        <p:txBody>
          <a:bodyPr>
            <a:normAutofit/>
          </a:bodyPr>
          <a:lstStyle/>
          <a:p>
            <a:r>
              <a:rPr lang="en-US" sz="2000" dirty="0" err="1"/>
              <a:t>Bakshy</a:t>
            </a:r>
            <a:r>
              <a:rPr lang="en-US" sz="2000" dirty="0"/>
              <a:t> et al. 2015 study into exposure to diverse views on Facebook</a:t>
            </a:r>
          </a:p>
          <a:p>
            <a:pPr lvl="1"/>
            <a:r>
              <a:rPr lang="en-US" sz="1800" dirty="0"/>
              <a:t>10.1 million active US users with self-declared affiliation</a:t>
            </a:r>
          </a:p>
          <a:p>
            <a:pPr lvl="1"/>
            <a:r>
              <a:rPr lang="en-US" sz="1800" dirty="0"/>
              <a:t>7 million links shared over a 6 month period</a:t>
            </a:r>
          </a:p>
          <a:p>
            <a:pPr marL="0" indent="0">
              <a:buNone/>
            </a:pPr>
            <a:endParaRPr lang="en-US" sz="2000" dirty="0"/>
          </a:p>
          <a:p>
            <a:endParaRPr lang="en-US" sz="2000" dirty="0"/>
          </a:p>
          <a:p>
            <a:endParaRPr lang="en-US" sz="2000" dirty="0"/>
          </a:p>
        </p:txBody>
      </p:sp>
      <p:sp>
        <p:nvSpPr>
          <p:cNvPr id="5" name="Rectangle 4">
            <a:extLst>
              <a:ext uri="{FF2B5EF4-FFF2-40B4-BE49-F238E27FC236}">
                <a16:creationId xmlns:a16="http://schemas.microsoft.com/office/drawing/2014/main" id="{1CFC0C27-6628-EF4A-B1EA-4E79504C95E9}"/>
              </a:ext>
            </a:extLst>
          </p:cNvPr>
          <p:cNvSpPr/>
          <p:nvPr/>
        </p:nvSpPr>
        <p:spPr>
          <a:xfrm>
            <a:off x="1162592" y="6244271"/>
            <a:ext cx="7853227" cy="523220"/>
          </a:xfrm>
          <a:prstGeom prst="rect">
            <a:avLst/>
          </a:prstGeom>
        </p:spPr>
        <p:txBody>
          <a:bodyPr wrap="square">
            <a:spAutoFit/>
          </a:bodyPr>
          <a:lstStyle/>
          <a:p>
            <a:pPr algn="r"/>
            <a:r>
              <a:rPr lang="en-GB" sz="1400" dirty="0" err="1">
                <a:solidFill>
                  <a:schemeClr val="accent2"/>
                </a:solidFill>
                <a:latin typeface="Roboto Condensed"/>
              </a:rPr>
              <a:t>Eytan</a:t>
            </a:r>
            <a:r>
              <a:rPr lang="en-GB" sz="1400" dirty="0">
                <a:solidFill>
                  <a:schemeClr val="accent2"/>
                </a:solidFill>
                <a:latin typeface="Roboto Condensed"/>
              </a:rPr>
              <a:t> </a:t>
            </a:r>
            <a:r>
              <a:rPr lang="en-GB" sz="1400" dirty="0" err="1">
                <a:solidFill>
                  <a:schemeClr val="accent2"/>
                </a:solidFill>
                <a:latin typeface="Roboto Condensed"/>
              </a:rPr>
              <a:t>Bakkshy</a:t>
            </a:r>
            <a:r>
              <a:rPr lang="en-GB" sz="1400" dirty="0">
                <a:solidFill>
                  <a:schemeClr val="accent2"/>
                </a:solidFill>
                <a:latin typeface="Roboto Condensed"/>
              </a:rPr>
              <a:t>, Solomon Messing, Lada Adamic (2015). Exposure to ideologically diverse news and opinion on Facebook. Science. May 2015</a:t>
            </a:r>
          </a:p>
        </p:txBody>
      </p:sp>
      <p:sp>
        <p:nvSpPr>
          <p:cNvPr id="8" name="Rectangle 7">
            <a:extLst>
              <a:ext uri="{FF2B5EF4-FFF2-40B4-BE49-F238E27FC236}">
                <a16:creationId xmlns:a16="http://schemas.microsoft.com/office/drawing/2014/main" id="{12DDA120-A58C-BF49-8445-0E4D6B0EE1BB}"/>
              </a:ext>
            </a:extLst>
          </p:cNvPr>
          <p:cNvSpPr/>
          <p:nvPr/>
        </p:nvSpPr>
        <p:spPr>
          <a:xfrm>
            <a:off x="369385" y="4494532"/>
            <a:ext cx="2677885" cy="1323439"/>
          </a:xfrm>
          <a:prstGeom prst="rect">
            <a:avLst/>
          </a:prstGeom>
          <a:solidFill>
            <a:schemeClr val="accent2">
              <a:lumMod val="75000"/>
              <a:alpha val="12000"/>
            </a:schemeClr>
          </a:solidFill>
        </p:spPr>
        <p:txBody>
          <a:bodyPr wrap="square">
            <a:spAutoFit/>
          </a:bodyPr>
          <a:lstStyle/>
          <a:p>
            <a:pPr lvl="1"/>
            <a:r>
              <a:rPr lang="en-US" sz="2000" dirty="0">
                <a:latin typeface="Quattrocento Sans" charset="0"/>
                <a:ea typeface="Quattrocento Sans" charset="0"/>
                <a:cs typeface="Quattrocento Sans" charset="0"/>
              </a:rPr>
              <a:t>Clear evidence of filter bubble – but filter bubble is smallest effect</a:t>
            </a:r>
          </a:p>
        </p:txBody>
      </p:sp>
      <p:pic>
        <p:nvPicPr>
          <p:cNvPr id="9" name="Picture 8">
            <a:extLst>
              <a:ext uri="{FF2B5EF4-FFF2-40B4-BE49-F238E27FC236}">
                <a16:creationId xmlns:a16="http://schemas.microsoft.com/office/drawing/2014/main" id="{FD1C7D3D-0CC4-6847-9D99-BFBC83E7BD24}"/>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3142333" y="1295400"/>
            <a:ext cx="5843960" cy="4522571"/>
          </a:xfrm>
          <a:prstGeom prst="rect">
            <a:avLst/>
          </a:prstGeom>
        </p:spPr>
      </p:pic>
      <p:sp>
        <p:nvSpPr>
          <p:cNvPr id="10" name="Rectangle 9">
            <a:extLst>
              <a:ext uri="{FF2B5EF4-FFF2-40B4-BE49-F238E27FC236}">
                <a16:creationId xmlns:a16="http://schemas.microsoft.com/office/drawing/2014/main" id="{D7C80EAC-D4EF-504B-8038-65B1D13B8B24}"/>
              </a:ext>
            </a:extLst>
          </p:cNvPr>
          <p:cNvSpPr/>
          <p:nvPr/>
        </p:nvSpPr>
        <p:spPr>
          <a:xfrm>
            <a:off x="3361509" y="1419497"/>
            <a:ext cx="217714" cy="34834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B71754B6-B1F9-0040-882C-6597A3812175}"/>
              </a:ext>
            </a:extLst>
          </p:cNvPr>
          <p:cNvSpPr/>
          <p:nvPr/>
        </p:nvSpPr>
        <p:spPr>
          <a:xfrm>
            <a:off x="5799909" y="196892"/>
            <a:ext cx="1428205" cy="5803313"/>
          </a:xfrm>
          <a:prstGeom prst="rect">
            <a:avLst/>
          </a:prstGeom>
          <a:solidFill>
            <a:schemeClr val="accent2">
              <a:lumMod val="75000"/>
              <a:alpha val="12000"/>
            </a:schemeClr>
          </a:solidFill>
        </p:spPr>
        <p:txBody>
          <a:bodyPr wrap="square">
            <a:noAutofit/>
          </a:bodyPr>
          <a:lstStyle/>
          <a:p>
            <a:pPr lvl="1"/>
            <a:r>
              <a:rPr lang="en-US" sz="2000" dirty="0">
                <a:latin typeface="Quattrocento Sans" charset="0"/>
                <a:ea typeface="Quattrocento Sans" charset="0"/>
                <a:cs typeface="Quattrocento Sans" charset="0"/>
              </a:rPr>
              <a:t>Filter Bubble</a:t>
            </a:r>
          </a:p>
        </p:txBody>
      </p:sp>
    </p:spTree>
    <p:extLst>
      <p:ext uri="{BB962C8B-B14F-4D97-AF65-F5344CB8AC3E}">
        <p14:creationId xmlns:p14="http://schemas.microsoft.com/office/powerpoint/2010/main" val="198410879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Echo Chambers?</a:t>
            </a:r>
          </a:p>
        </p:txBody>
      </p:sp>
      <p:sp>
        <p:nvSpPr>
          <p:cNvPr id="5" name="Rectangle 4">
            <a:extLst>
              <a:ext uri="{FF2B5EF4-FFF2-40B4-BE49-F238E27FC236}">
                <a16:creationId xmlns:a16="http://schemas.microsoft.com/office/drawing/2014/main" id="{68F1C5E3-A0C0-D145-892E-3B07646FFCEA}"/>
              </a:ext>
            </a:extLst>
          </p:cNvPr>
          <p:cNvSpPr/>
          <p:nvPr/>
        </p:nvSpPr>
        <p:spPr>
          <a:xfrm>
            <a:off x="1162592" y="6244271"/>
            <a:ext cx="7853227" cy="523220"/>
          </a:xfrm>
          <a:prstGeom prst="rect">
            <a:avLst/>
          </a:prstGeom>
        </p:spPr>
        <p:txBody>
          <a:bodyPr wrap="square">
            <a:spAutoFit/>
          </a:bodyPr>
          <a:lstStyle/>
          <a:p>
            <a:pPr algn="r"/>
            <a:r>
              <a:rPr lang="en-GB" sz="1400" dirty="0">
                <a:solidFill>
                  <a:schemeClr val="accent2"/>
                </a:solidFill>
                <a:latin typeface="Roboto Condensed"/>
              </a:rPr>
              <a:t>Elizabeth Dubois &amp; Grant Blank (2018) The echo chamber is overstated: the moderating effect of political interest and diverse media, Information, Communication &amp; Society, 21:5, 729-745 </a:t>
            </a:r>
          </a:p>
        </p:txBody>
      </p:sp>
      <p:pic>
        <p:nvPicPr>
          <p:cNvPr id="7" name="Picture 6">
            <a:extLst>
              <a:ext uri="{FF2B5EF4-FFF2-40B4-BE49-F238E27FC236}">
                <a16:creationId xmlns:a16="http://schemas.microsoft.com/office/drawing/2014/main" id="{CA77BC7E-5938-AC41-A860-A69F12F436A7}"/>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3161211" y="1419498"/>
            <a:ext cx="5773784" cy="4702628"/>
          </a:xfrm>
          <a:prstGeom prst="rect">
            <a:avLst/>
          </a:prstGeom>
        </p:spPr>
      </p:pic>
      <p:sp>
        <p:nvSpPr>
          <p:cNvPr id="10" name="Content Placeholder 2">
            <a:extLst>
              <a:ext uri="{FF2B5EF4-FFF2-40B4-BE49-F238E27FC236}">
                <a16:creationId xmlns:a16="http://schemas.microsoft.com/office/drawing/2014/main" id="{5AC820E1-BCE6-614F-8FAF-BF2C91F25A8E}"/>
              </a:ext>
            </a:extLst>
          </p:cNvPr>
          <p:cNvSpPr>
            <a:spLocks noGrp="1"/>
          </p:cNvSpPr>
          <p:nvPr>
            <p:ph sz="quarter" idx="13"/>
          </p:nvPr>
        </p:nvSpPr>
        <p:spPr>
          <a:xfrm>
            <a:off x="276225" y="1417546"/>
            <a:ext cx="2799806" cy="4841966"/>
          </a:xfrm>
        </p:spPr>
        <p:txBody>
          <a:bodyPr>
            <a:normAutofit/>
          </a:bodyPr>
          <a:lstStyle/>
          <a:p>
            <a:pPr marL="0" indent="0">
              <a:buNone/>
            </a:pPr>
            <a:r>
              <a:rPr lang="en-US" sz="1800" dirty="0"/>
              <a:t>Dubois &amp; Blank (2018) a study of exposure to different opinions, based on a 2000 person UK sample.</a:t>
            </a:r>
          </a:p>
          <a:p>
            <a:pPr marL="457200" indent="-457200">
              <a:buFont typeface="+mj-lt"/>
              <a:buAutoNum type="arabicPeriod"/>
            </a:pPr>
            <a:r>
              <a:rPr lang="en-US" sz="1800" dirty="0"/>
              <a:t>Disagree</a:t>
            </a:r>
          </a:p>
          <a:p>
            <a:pPr marL="457200" indent="-457200">
              <a:buFont typeface="+mj-lt"/>
              <a:buAutoNum type="arabicPeriod"/>
            </a:pPr>
            <a:r>
              <a:rPr lang="en-US" sz="1800" dirty="0"/>
              <a:t>Different</a:t>
            </a:r>
          </a:p>
          <a:p>
            <a:pPr marL="457200" indent="-457200">
              <a:buFont typeface="+mj-lt"/>
              <a:buAutoNum type="arabicPeriod"/>
            </a:pPr>
            <a:r>
              <a:rPr lang="en-US" sz="1800" dirty="0"/>
              <a:t>Confirm</a:t>
            </a:r>
          </a:p>
          <a:p>
            <a:pPr marL="457200" indent="-457200">
              <a:buFont typeface="+mj-lt"/>
              <a:buAutoNum type="arabicPeriod"/>
            </a:pPr>
            <a:r>
              <a:rPr lang="en-US" sz="1800" dirty="0"/>
              <a:t>Offline</a:t>
            </a:r>
          </a:p>
          <a:p>
            <a:pPr marL="457200" indent="-457200">
              <a:buFont typeface="+mj-lt"/>
              <a:buAutoNum type="arabicPeriod"/>
            </a:pPr>
            <a:r>
              <a:rPr lang="en-US" sz="1800" dirty="0"/>
              <a:t>Change</a:t>
            </a:r>
          </a:p>
          <a:p>
            <a:endParaRPr lang="en-US" sz="1800" dirty="0"/>
          </a:p>
          <a:p>
            <a:endParaRPr lang="en-US" sz="1800" dirty="0"/>
          </a:p>
        </p:txBody>
      </p:sp>
    </p:spTree>
    <p:extLst>
      <p:ext uri="{BB962C8B-B14F-4D97-AF65-F5344CB8AC3E}">
        <p14:creationId xmlns:p14="http://schemas.microsoft.com/office/powerpoint/2010/main" val="398993833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Echo Chambers?</a:t>
            </a:r>
          </a:p>
        </p:txBody>
      </p:sp>
      <p:sp>
        <p:nvSpPr>
          <p:cNvPr id="3" name="Content Placeholder 2"/>
          <p:cNvSpPr>
            <a:spLocks noGrp="1"/>
          </p:cNvSpPr>
          <p:nvPr>
            <p:ph sz="quarter" idx="13"/>
          </p:nvPr>
        </p:nvSpPr>
        <p:spPr>
          <a:xfrm>
            <a:off x="276225" y="1417546"/>
            <a:ext cx="2799806" cy="4841966"/>
          </a:xfrm>
        </p:spPr>
        <p:txBody>
          <a:bodyPr>
            <a:normAutofit/>
          </a:bodyPr>
          <a:lstStyle/>
          <a:p>
            <a:pPr marL="0" indent="0">
              <a:buNone/>
            </a:pPr>
            <a:r>
              <a:rPr lang="en-US" sz="1800" dirty="0"/>
              <a:t>Dubois &amp; Blank (2018) a study of exposure to different opinions, based on a 2000 person UK sample.</a:t>
            </a:r>
          </a:p>
          <a:p>
            <a:pPr marL="457200" indent="-457200">
              <a:buFont typeface="+mj-lt"/>
              <a:buAutoNum type="arabicPeriod"/>
            </a:pPr>
            <a:r>
              <a:rPr lang="en-US" sz="1800" dirty="0"/>
              <a:t>Disagree</a:t>
            </a:r>
          </a:p>
          <a:p>
            <a:pPr marL="457200" indent="-457200">
              <a:buFont typeface="+mj-lt"/>
              <a:buAutoNum type="arabicPeriod"/>
            </a:pPr>
            <a:r>
              <a:rPr lang="en-US" sz="1800" dirty="0"/>
              <a:t>Different</a:t>
            </a:r>
          </a:p>
          <a:p>
            <a:pPr marL="457200" indent="-457200">
              <a:buFont typeface="+mj-lt"/>
              <a:buAutoNum type="arabicPeriod"/>
            </a:pPr>
            <a:r>
              <a:rPr lang="en-US" sz="1800" dirty="0"/>
              <a:t>Confirm</a:t>
            </a:r>
          </a:p>
          <a:p>
            <a:pPr marL="457200" indent="-457200">
              <a:buFont typeface="+mj-lt"/>
              <a:buAutoNum type="arabicPeriod"/>
            </a:pPr>
            <a:r>
              <a:rPr lang="en-US" sz="1800" dirty="0"/>
              <a:t>Offline</a:t>
            </a:r>
          </a:p>
          <a:p>
            <a:pPr marL="457200" indent="-457200">
              <a:buFont typeface="+mj-lt"/>
              <a:buAutoNum type="arabicPeriod"/>
            </a:pPr>
            <a:r>
              <a:rPr lang="en-US" sz="1800" dirty="0"/>
              <a:t>Change</a:t>
            </a:r>
          </a:p>
          <a:p>
            <a:endParaRPr lang="en-US" sz="1800" dirty="0"/>
          </a:p>
          <a:p>
            <a:endParaRPr lang="en-US" sz="1800" dirty="0"/>
          </a:p>
        </p:txBody>
      </p:sp>
      <p:sp>
        <p:nvSpPr>
          <p:cNvPr id="5" name="Rectangle 4">
            <a:extLst>
              <a:ext uri="{FF2B5EF4-FFF2-40B4-BE49-F238E27FC236}">
                <a16:creationId xmlns:a16="http://schemas.microsoft.com/office/drawing/2014/main" id="{68F1C5E3-A0C0-D145-892E-3B07646FFCEA}"/>
              </a:ext>
            </a:extLst>
          </p:cNvPr>
          <p:cNvSpPr/>
          <p:nvPr/>
        </p:nvSpPr>
        <p:spPr>
          <a:xfrm>
            <a:off x="1162592" y="6244271"/>
            <a:ext cx="7853227" cy="523220"/>
          </a:xfrm>
          <a:prstGeom prst="rect">
            <a:avLst/>
          </a:prstGeom>
        </p:spPr>
        <p:txBody>
          <a:bodyPr wrap="square">
            <a:spAutoFit/>
          </a:bodyPr>
          <a:lstStyle/>
          <a:p>
            <a:pPr algn="r"/>
            <a:r>
              <a:rPr lang="en-GB" sz="1400" dirty="0">
                <a:solidFill>
                  <a:schemeClr val="accent2"/>
                </a:solidFill>
                <a:latin typeface="Roboto Condensed"/>
              </a:rPr>
              <a:t>Elizabeth Dubois &amp; Grant Blank (2018) The echo chamber is overstated: the moderating effect of political interest and diverse media, Information, Communication &amp; Society, 21:5, 729-745 </a:t>
            </a:r>
          </a:p>
        </p:txBody>
      </p:sp>
      <p:pic>
        <p:nvPicPr>
          <p:cNvPr id="7" name="Picture 6">
            <a:extLst>
              <a:ext uri="{FF2B5EF4-FFF2-40B4-BE49-F238E27FC236}">
                <a16:creationId xmlns:a16="http://schemas.microsoft.com/office/drawing/2014/main" id="{CA77BC7E-5938-AC41-A860-A69F12F436A7}"/>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3161211" y="1419498"/>
            <a:ext cx="5773784" cy="4702628"/>
          </a:xfrm>
          <a:prstGeom prst="rect">
            <a:avLst/>
          </a:prstGeom>
        </p:spPr>
      </p:pic>
      <p:sp>
        <p:nvSpPr>
          <p:cNvPr id="6" name="Rectangle 5">
            <a:extLst>
              <a:ext uri="{FF2B5EF4-FFF2-40B4-BE49-F238E27FC236}">
                <a16:creationId xmlns:a16="http://schemas.microsoft.com/office/drawing/2014/main" id="{3FC28809-DA89-D441-B340-007478D38B2F}"/>
              </a:ext>
            </a:extLst>
          </p:cNvPr>
          <p:cNvSpPr/>
          <p:nvPr/>
        </p:nvSpPr>
        <p:spPr>
          <a:xfrm>
            <a:off x="276225" y="5198796"/>
            <a:ext cx="2736941" cy="923330"/>
          </a:xfrm>
          <a:prstGeom prst="rect">
            <a:avLst/>
          </a:prstGeom>
          <a:solidFill>
            <a:schemeClr val="accent2">
              <a:lumMod val="75000"/>
              <a:alpha val="12000"/>
            </a:schemeClr>
          </a:solidFill>
        </p:spPr>
        <p:txBody>
          <a:bodyPr wrap="square">
            <a:spAutoFit/>
          </a:bodyPr>
          <a:lstStyle/>
          <a:p>
            <a:pPr lvl="1"/>
            <a:r>
              <a:rPr lang="en-US" dirty="0">
                <a:latin typeface="Quattrocento Sans" charset="0"/>
                <a:ea typeface="Quattrocento Sans" charset="0"/>
                <a:cs typeface="Quattrocento Sans" charset="0"/>
              </a:rPr>
              <a:t>Significant numbers report exposure to multiple opinions</a:t>
            </a:r>
          </a:p>
        </p:txBody>
      </p:sp>
      <p:sp>
        <p:nvSpPr>
          <p:cNvPr id="8" name="Rectangle 7">
            <a:extLst>
              <a:ext uri="{FF2B5EF4-FFF2-40B4-BE49-F238E27FC236}">
                <a16:creationId xmlns:a16="http://schemas.microsoft.com/office/drawing/2014/main" id="{FF897602-2CC5-7C48-87CE-47A6F1E9B89D}"/>
              </a:ext>
            </a:extLst>
          </p:cNvPr>
          <p:cNvSpPr/>
          <p:nvPr/>
        </p:nvSpPr>
        <p:spPr>
          <a:xfrm>
            <a:off x="4467498" y="1581556"/>
            <a:ext cx="1428205" cy="1170353"/>
          </a:xfrm>
          <a:prstGeom prst="rect">
            <a:avLst/>
          </a:prstGeom>
          <a:solidFill>
            <a:schemeClr val="accent2">
              <a:lumMod val="75000"/>
              <a:alpha val="12000"/>
            </a:schemeClr>
          </a:solidFill>
        </p:spPr>
        <p:txBody>
          <a:bodyPr wrap="square">
            <a:noAutofit/>
          </a:bodyPr>
          <a:lstStyle/>
          <a:p>
            <a:pPr lvl="1"/>
            <a:endParaRPr lang="en-US" sz="2000" dirty="0">
              <a:latin typeface="Quattrocento Sans" charset="0"/>
              <a:ea typeface="Quattrocento Sans" charset="0"/>
              <a:cs typeface="Quattrocento Sans" charset="0"/>
            </a:endParaRPr>
          </a:p>
        </p:txBody>
      </p:sp>
      <p:sp>
        <p:nvSpPr>
          <p:cNvPr id="9" name="Rectangle 8">
            <a:extLst>
              <a:ext uri="{FF2B5EF4-FFF2-40B4-BE49-F238E27FC236}">
                <a16:creationId xmlns:a16="http://schemas.microsoft.com/office/drawing/2014/main" id="{3CC355FC-C01D-8045-A12B-C30A7A86D598}"/>
              </a:ext>
            </a:extLst>
          </p:cNvPr>
          <p:cNvSpPr/>
          <p:nvPr/>
        </p:nvSpPr>
        <p:spPr>
          <a:xfrm>
            <a:off x="4467498" y="3101202"/>
            <a:ext cx="1428205" cy="1170353"/>
          </a:xfrm>
          <a:prstGeom prst="rect">
            <a:avLst/>
          </a:prstGeom>
          <a:solidFill>
            <a:schemeClr val="accent2">
              <a:lumMod val="75000"/>
              <a:alpha val="12000"/>
            </a:schemeClr>
          </a:solidFill>
        </p:spPr>
        <p:txBody>
          <a:bodyPr wrap="square">
            <a:noAutofit/>
          </a:bodyPr>
          <a:lstStyle/>
          <a:p>
            <a:pPr lvl="1"/>
            <a:endParaRPr lang="en-US" sz="2000" dirty="0">
              <a:latin typeface="Quattrocento Sans" charset="0"/>
              <a:ea typeface="Quattrocento Sans" charset="0"/>
              <a:cs typeface="Quattrocento Sans" charset="0"/>
            </a:endParaRPr>
          </a:p>
        </p:txBody>
      </p:sp>
      <p:sp>
        <p:nvSpPr>
          <p:cNvPr id="10" name="Rectangle 9">
            <a:extLst>
              <a:ext uri="{FF2B5EF4-FFF2-40B4-BE49-F238E27FC236}">
                <a16:creationId xmlns:a16="http://schemas.microsoft.com/office/drawing/2014/main" id="{1ACD9C68-4C36-9349-B3DA-F6BDE4A37F3B}"/>
              </a:ext>
            </a:extLst>
          </p:cNvPr>
          <p:cNvSpPr/>
          <p:nvPr/>
        </p:nvSpPr>
        <p:spPr>
          <a:xfrm>
            <a:off x="7201990" y="1581555"/>
            <a:ext cx="1428205" cy="1170353"/>
          </a:xfrm>
          <a:prstGeom prst="rect">
            <a:avLst/>
          </a:prstGeom>
          <a:solidFill>
            <a:schemeClr val="accent2">
              <a:lumMod val="75000"/>
              <a:alpha val="12000"/>
            </a:schemeClr>
          </a:solidFill>
        </p:spPr>
        <p:txBody>
          <a:bodyPr wrap="square">
            <a:noAutofit/>
          </a:bodyPr>
          <a:lstStyle/>
          <a:p>
            <a:pPr lvl="1"/>
            <a:endParaRPr lang="en-US" sz="2000" dirty="0">
              <a:latin typeface="Quattrocento Sans" charset="0"/>
              <a:ea typeface="Quattrocento Sans" charset="0"/>
              <a:cs typeface="Quattrocento Sans" charset="0"/>
            </a:endParaRPr>
          </a:p>
        </p:txBody>
      </p:sp>
      <p:sp>
        <p:nvSpPr>
          <p:cNvPr id="11" name="Rectangle 10">
            <a:extLst>
              <a:ext uri="{FF2B5EF4-FFF2-40B4-BE49-F238E27FC236}">
                <a16:creationId xmlns:a16="http://schemas.microsoft.com/office/drawing/2014/main" id="{945C1580-FBFF-C642-B207-1946199C9054}"/>
              </a:ext>
            </a:extLst>
          </p:cNvPr>
          <p:cNvSpPr/>
          <p:nvPr/>
        </p:nvSpPr>
        <p:spPr>
          <a:xfrm>
            <a:off x="7437120" y="3101201"/>
            <a:ext cx="1193075" cy="1170353"/>
          </a:xfrm>
          <a:prstGeom prst="rect">
            <a:avLst/>
          </a:prstGeom>
          <a:solidFill>
            <a:schemeClr val="accent2">
              <a:lumMod val="75000"/>
              <a:alpha val="12000"/>
            </a:schemeClr>
          </a:solidFill>
        </p:spPr>
        <p:txBody>
          <a:bodyPr wrap="square">
            <a:noAutofit/>
          </a:bodyPr>
          <a:lstStyle/>
          <a:p>
            <a:pPr lvl="1"/>
            <a:endParaRPr lang="en-US" sz="2000" dirty="0">
              <a:latin typeface="Quattrocento Sans" charset="0"/>
              <a:ea typeface="Quattrocento Sans" charset="0"/>
              <a:cs typeface="Quattrocento Sans" charset="0"/>
            </a:endParaRPr>
          </a:p>
        </p:txBody>
      </p:sp>
      <p:sp>
        <p:nvSpPr>
          <p:cNvPr id="12" name="Rectangle 11">
            <a:extLst>
              <a:ext uri="{FF2B5EF4-FFF2-40B4-BE49-F238E27FC236}">
                <a16:creationId xmlns:a16="http://schemas.microsoft.com/office/drawing/2014/main" id="{700C2183-7327-5640-A40E-AC89CDD588BB}"/>
              </a:ext>
            </a:extLst>
          </p:cNvPr>
          <p:cNvSpPr/>
          <p:nvPr/>
        </p:nvSpPr>
        <p:spPr>
          <a:xfrm>
            <a:off x="4467497" y="4594246"/>
            <a:ext cx="1428205" cy="1170353"/>
          </a:xfrm>
          <a:prstGeom prst="rect">
            <a:avLst/>
          </a:prstGeom>
          <a:solidFill>
            <a:schemeClr val="accent2">
              <a:lumMod val="75000"/>
              <a:alpha val="12000"/>
            </a:schemeClr>
          </a:solidFill>
        </p:spPr>
        <p:txBody>
          <a:bodyPr wrap="square">
            <a:noAutofit/>
          </a:bodyPr>
          <a:lstStyle/>
          <a:p>
            <a:pPr lvl="1"/>
            <a:endParaRPr lang="en-US" sz="2000" dirty="0">
              <a:latin typeface="Quattrocento Sans" charset="0"/>
              <a:ea typeface="Quattrocento Sans" charset="0"/>
              <a:cs typeface="Quattrocento Sans" charset="0"/>
            </a:endParaRPr>
          </a:p>
        </p:txBody>
      </p:sp>
    </p:spTree>
    <p:extLst>
      <p:ext uri="{BB962C8B-B14F-4D97-AF65-F5344CB8AC3E}">
        <p14:creationId xmlns:p14="http://schemas.microsoft.com/office/powerpoint/2010/main" val="235367951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Echo Chambers?</a:t>
            </a:r>
          </a:p>
        </p:txBody>
      </p:sp>
      <p:sp>
        <p:nvSpPr>
          <p:cNvPr id="5" name="Rectangle 4">
            <a:extLst>
              <a:ext uri="{FF2B5EF4-FFF2-40B4-BE49-F238E27FC236}">
                <a16:creationId xmlns:a16="http://schemas.microsoft.com/office/drawing/2014/main" id="{68F1C5E3-A0C0-D145-892E-3B07646FFCEA}"/>
              </a:ext>
            </a:extLst>
          </p:cNvPr>
          <p:cNvSpPr/>
          <p:nvPr/>
        </p:nvSpPr>
        <p:spPr>
          <a:xfrm>
            <a:off x="1162592" y="6244271"/>
            <a:ext cx="7853227" cy="523220"/>
          </a:xfrm>
          <a:prstGeom prst="rect">
            <a:avLst/>
          </a:prstGeom>
        </p:spPr>
        <p:txBody>
          <a:bodyPr wrap="square">
            <a:spAutoFit/>
          </a:bodyPr>
          <a:lstStyle/>
          <a:p>
            <a:pPr algn="r"/>
            <a:r>
              <a:rPr lang="en-GB" sz="1400" dirty="0">
                <a:solidFill>
                  <a:schemeClr val="accent2"/>
                </a:solidFill>
                <a:latin typeface="Roboto Condensed"/>
              </a:rPr>
              <a:t>Elizabeth Dubois &amp; Grant Blank (2018) The echo chamber is overstated: the moderating effect of political interest and diverse media, Information, Communication &amp; Society, 21:5, 729-745 </a:t>
            </a:r>
          </a:p>
        </p:txBody>
      </p:sp>
      <p:pic>
        <p:nvPicPr>
          <p:cNvPr id="8" name="Picture 7">
            <a:extLst>
              <a:ext uri="{FF2B5EF4-FFF2-40B4-BE49-F238E27FC236}">
                <a16:creationId xmlns:a16="http://schemas.microsoft.com/office/drawing/2014/main" id="{90F84D31-DCAB-B344-9239-0990572C84A5}"/>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3076031" y="1889760"/>
            <a:ext cx="5939788" cy="4213274"/>
          </a:xfrm>
          <a:prstGeom prst="rect">
            <a:avLst/>
          </a:prstGeom>
        </p:spPr>
      </p:pic>
      <p:sp>
        <p:nvSpPr>
          <p:cNvPr id="11" name="Content Placeholder 2">
            <a:extLst>
              <a:ext uri="{FF2B5EF4-FFF2-40B4-BE49-F238E27FC236}">
                <a16:creationId xmlns:a16="http://schemas.microsoft.com/office/drawing/2014/main" id="{DD138C53-3BA3-9D46-9A09-A3A5A52F32FE}"/>
              </a:ext>
            </a:extLst>
          </p:cNvPr>
          <p:cNvSpPr>
            <a:spLocks noGrp="1"/>
          </p:cNvSpPr>
          <p:nvPr>
            <p:ph sz="quarter" idx="13"/>
          </p:nvPr>
        </p:nvSpPr>
        <p:spPr>
          <a:xfrm>
            <a:off x="276225" y="1417546"/>
            <a:ext cx="2799806" cy="4841966"/>
          </a:xfrm>
        </p:spPr>
        <p:txBody>
          <a:bodyPr>
            <a:normAutofit/>
          </a:bodyPr>
          <a:lstStyle/>
          <a:p>
            <a:pPr marL="0" indent="0">
              <a:buNone/>
            </a:pPr>
            <a:r>
              <a:rPr lang="en-US" sz="1800" dirty="0"/>
              <a:t>Dubois &amp; Blank (2018) a study of exposure to different opinions, based on a 2000 person UK sample.</a:t>
            </a:r>
          </a:p>
          <a:p>
            <a:pPr marL="457200" indent="-457200">
              <a:buFont typeface="+mj-lt"/>
              <a:buAutoNum type="arabicPeriod"/>
            </a:pPr>
            <a:r>
              <a:rPr lang="en-US" sz="1800" dirty="0"/>
              <a:t>Disagree</a:t>
            </a:r>
          </a:p>
          <a:p>
            <a:pPr marL="457200" indent="-457200">
              <a:buFont typeface="+mj-lt"/>
              <a:buAutoNum type="arabicPeriod"/>
            </a:pPr>
            <a:r>
              <a:rPr lang="en-US" sz="1800" dirty="0"/>
              <a:t>Different</a:t>
            </a:r>
          </a:p>
          <a:p>
            <a:pPr marL="457200" indent="-457200">
              <a:buFont typeface="+mj-lt"/>
              <a:buAutoNum type="arabicPeriod"/>
            </a:pPr>
            <a:r>
              <a:rPr lang="en-US" sz="1800" dirty="0"/>
              <a:t>Confirm</a:t>
            </a:r>
          </a:p>
          <a:p>
            <a:pPr marL="457200" indent="-457200">
              <a:buFont typeface="+mj-lt"/>
              <a:buAutoNum type="arabicPeriod"/>
            </a:pPr>
            <a:r>
              <a:rPr lang="en-US" sz="1800" dirty="0"/>
              <a:t>Offline</a:t>
            </a:r>
          </a:p>
          <a:p>
            <a:pPr marL="457200" indent="-457200">
              <a:buFont typeface="+mj-lt"/>
              <a:buAutoNum type="arabicPeriod"/>
            </a:pPr>
            <a:r>
              <a:rPr lang="en-US" sz="1800" dirty="0"/>
              <a:t>Change</a:t>
            </a:r>
          </a:p>
          <a:p>
            <a:endParaRPr lang="en-US" sz="1800" dirty="0"/>
          </a:p>
          <a:p>
            <a:endParaRPr lang="en-US" sz="1800" dirty="0"/>
          </a:p>
        </p:txBody>
      </p:sp>
    </p:spTree>
    <p:extLst>
      <p:ext uri="{BB962C8B-B14F-4D97-AF65-F5344CB8AC3E}">
        <p14:creationId xmlns:p14="http://schemas.microsoft.com/office/powerpoint/2010/main" val="211443888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Echo Chambers?</a:t>
            </a:r>
          </a:p>
        </p:txBody>
      </p:sp>
      <p:sp>
        <p:nvSpPr>
          <p:cNvPr id="5" name="Rectangle 4">
            <a:extLst>
              <a:ext uri="{FF2B5EF4-FFF2-40B4-BE49-F238E27FC236}">
                <a16:creationId xmlns:a16="http://schemas.microsoft.com/office/drawing/2014/main" id="{68F1C5E3-A0C0-D145-892E-3B07646FFCEA}"/>
              </a:ext>
            </a:extLst>
          </p:cNvPr>
          <p:cNvSpPr/>
          <p:nvPr/>
        </p:nvSpPr>
        <p:spPr>
          <a:xfrm>
            <a:off x="1162592" y="6244271"/>
            <a:ext cx="7853227" cy="523220"/>
          </a:xfrm>
          <a:prstGeom prst="rect">
            <a:avLst/>
          </a:prstGeom>
        </p:spPr>
        <p:txBody>
          <a:bodyPr wrap="square">
            <a:spAutoFit/>
          </a:bodyPr>
          <a:lstStyle/>
          <a:p>
            <a:pPr algn="r"/>
            <a:r>
              <a:rPr lang="en-GB" sz="1400" dirty="0">
                <a:solidFill>
                  <a:schemeClr val="accent2"/>
                </a:solidFill>
                <a:latin typeface="Roboto Condensed"/>
              </a:rPr>
              <a:t>Elizabeth Dubois &amp; Grant Blank (2018) The echo chamber is overstated: the moderating effect of political interest and diverse media, Information, Communication &amp; Society, 21:5, 729-745 </a:t>
            </a:r>
          </a:p>
        </p:txBody>
      </p:sp>
      <p:pic>
        <p:nvPicPr>
          <p:cNvPr id="6" name="Picture 5">
            <a:extLst>
              <a:ext uri="{FF2B5EF4-FFF2-40B4-BE49-F238E27FC236}">
                <a16:creationId xmlns:a16="http://schemas.microsoft.com/office/drawing/2014/main" id="{32CCF14D-54CE-1243-8562-C037AA5898DA}"/>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3076031" y="1889760"/>
            <a:ext cx="5939788" cy="4213274"/>
          </a:xfrm>
          <a:prstGeom prst="rect">
            <a:avLst/>
          </a:prstGeom>
        </p:spPr>
      </p:pic>
      <p:sp>
        <p:nvSpPr>
          <p:cNvPr id="7" name="Rectangle 6">
            <a:extLst>
              <a:ext uri="{FF2B5EF4-FFF2-40B4-BE49-F238E27FC236}">
                <a16:creationId xmlns:a16="http://schemas.microsoft.com/office/drawing/2014/main" id="{7432AF2C-15C8-5C49-AD39-5E5FDDCA695E}"/>
              </a:ext>
            </a:extLst>
          </p:cNvPr>
          <p:cNvSpPr/>
          <p:nvPr/>
        </p:nvSpPr>
        <p:spPr>
          <a:xfrm>
            <a:off x="276225" y="4902705"/>
            <a:ext cx="2606312" cy="1200329"/>
          </a:xfrm>
          <a:prstGeom prst="rect">
            <a:avLst/>
          </a:prstGeom>
          <a:solidFill>
            <a:schemeClr val="accent2">
              <a:lumMod val="75000"/>
              <a:alpha val="12000"/>
            </a:schemeClr>
          </a:solidFill>
        </p:spPr>
        <p:txBody>
          <a:bodyPr wrap="square">
            <a:spAutoFit/>
          </a:bodyPr>
          <a:lstStyle/>
          <a:p>
            <a:pPr lvl="1"/>
            <a:r>
              <a:rPr lang="en-US" dirty="0">
                <a:latin typeface="Quattrocento Sans" charset="0"/>
                <a:ea typeface="Quattrocento Sans" charset="0"/>
                <a:cs typeface="Quattrocento Sans" charset="0"/>
              </a:rPr>
              <a:t>Political Interest and Media Diversity correlate strongly with high exposure</a:t>
            </a:r>
          </a:p>
        </p:txBody>
      </p:sp>
      <p:sp>
        <p:nvSpPr>
          <p:cNvPr id="8" name="Rectangle 7">
            <a:extLst>
              <a:ext uri="{FF2B5EF4-FFF2-40B4-BE49-F238E27FC236}">
                <a16:creationId xmlns:a16="http://schemas.microsoft.com/office/drawing/2014/main" id="{9A64E27E-BEDA-5F4F-9781-53C761B7DDAA}"/>
              </a:ext>
            </a:extLst>
          </p:cNvPr>
          <p:cNvSpPr/>
          <p:nvPr/>
        </p:nvSpPr>
        <p:spPr>
          <a:xfrm>
            <a:off x="3004458" y="4601495"/>
            <a:ext cx="6139542" cy="580106"/>
          </a:xfrm>
          <a:prstGeom prst="rect">
            <a:avLst/>
          </a:prstGeom>
          <a:solidFill>
            <a:schemeClr val="accent2">
              <a:lumMod val="75000"/>
              <a:alpha val="12000"/>
            </a:schemeClr>
          </a:solidFill>
        </p:spPr>
        <p:txBody>
          <a:bodyPr wrap="square">
            <a:noAutofit/>
          </a:bodyPr>
          <a:lstStyle/>
          <a:p>
            <a:pPr lvl="1"/>
            <a:endParaRPr lang="en-US" sz="2000" dirty="0">
              <a:latin typeface="Quattrocento Sans" charset="0"/>
              <a:ea typeface="Quattrocento Sans" charset="0"/>
              <a:cs typeface="Quattrocento Sans" charset="0"/>
            </a:endParaRPr>
          </a:p>
        </p:txBody>
      </p:sp>
      <p:sp>
        <p:nvSpPr>
          <p:cNvPr id="10" name="Content Placeholder 2">
            <a:extLst>
              <a:ext uri="{FF2B5EF4-FFF2-40B4-BE49-F238E27FC236}">
                <a16:creationId xmlns:a16="http://schemas.microsoft.com/office/drawing/2014/main" id="{2670E266-2C11-EF45-892F-3BFF445F9F39}"/>
              </a:ext>
            </a:extLst>
          </p:cNvPr>
          <p:cNvSpPr>
            <a:spLocks noGrp="1"/>
          </p:cNvSpPr>
          <p:nvPr>
            <p:ph sz="quarter" idx="13"/>
          </p:nvPr>
        </p:nvSpPr>
        <p:spPr>
          <a:xfrm>
            <a:off x="276225" y="1417546"/>
            <a:ext cx="2799806" cy="4841966"/>
          </a:xfrm>
        </p:spPr>
        <p:txBody>
          <a:bodyPr>
            <a:normAutofit/>
          </a:bodyPr>
          <a:lstStyle/>
          <a:p>
            <a:pPr marL="0" indent="0">
              <a:buNone/>
            </a:pPr>
            <a:r>
              <a:rPr lang="en-US" sz="1800" dirty="0"/>
              <a:t>Dubois &amp; Blank (2018) a study of exposure to different opinions, based on a 2000 person UK sample.</a:t>
            </a:r>
          </a:p>
          <a:p>
            <a:pPr marL="457200" indent="-457200">
              <a:buFont typeface="+mj-lt"/>
              <a:buAutoNum type="arabicPeriod"/>
            </a:pPr>
            <a:r>
              <a:rPr lang="en-US" sz="1800" dirty="0"/>
              <a:t>Disagree</a:t>
            </a:r>
          </a:p>
          <a:p>
            <a:pPr marL="457200" indent="-457200">
              <a:buFont typeface="+mj-lt"/>
              <a:buAutoNum type="arabicPeriod"/>
            </a:pPr>
            <a:r>
              <a:rPr lang="en-US" sz="1800" dirty="0"/>
              <a:t>Different</a:t>
            </a:r>
          </a:p>
          <a:p>
            <a:pPr marL="457200" indent="-457200">
              <a:buFont typeface="+mj-lt"/>
              <a:buAutoNum type="arabicPeriod"/>
            </a:pPr>
            <a:r>
              <a:rPr lang="en-US" sz="1800" dirty="0"/>
              <a:t>Confirm</a:t>
            </a:r>
          </a:p>
          <a:p>
            <a:pPr marL="457200" indent="-457200">
              <a:buFont typeface="+mj-lt"/>
              <a:buAutoNum type="arabicPeriod"/>
            </a:pPr>
            <a:r>
              <a:rPr lang="en-US" sz="1800" dirty="0"/>
              <a:t>Offline</a:t>
            </a:r>
          </a:p>
          <a:p>
            <a:pPr marL="457200" indent="-457200">
              <a:buFont typeface="+mj-lt"/>
              <a:buAutoNum type="arabicPeriod"/>
            </a:pPr>
            <a:r>
              <a:rPr lang="en-US" sz="1800" dirty="0"/>
              <a:t>Change</a:t>
            </a:r>
          </a:p>
          <a:p>
            <a:endParaRPr lang="en-US" sz="1800" dirty="0"/>
          </a:p>
          <a:p>
            <a:endParaRPr lang="en-US" sz="1800" dirty="0"/>
          </a:p>
        </p:txBody>
      </p:sp>
    </p:spTree>
    <p:extLst>
      <p:ext uri="{BB962C8B-B14F-4D97-AF65-F5344CB8AC3E}">
        <p14:creationId xmlns:p14="http://schemas.microsoft.com/office/powerpoint/2010/main" val="182557528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E4E221-9AA5-3D47-9162-E165AE641FED}"/>
              </a:ext>
            </a:extLst>
          </p:cNvPr>
          <p:cNvSpPr>
            <a:spLocks noGrp="1"/>
          </p:cNvSpPr>
          <p:nvPr>
            <p:ph type="title"/>
          </p:nvPr>
        </p:nvSpPr>
        <p:spPr/>
        <p:txBody>
          <a:bodyPr/>
          <a:lstStyle/>
          <a:p>
            <a:r>
              <a:rPr lang="en-US" dirty="0"/>
              <a:t>Echo Chambers?</a:t>
            </a:r>
          </a:p>
        </p:txBody>
      </p:sp>
      <p:sp>
        <p:nvSpPr>
          <p:cNvPr id="3" name="Content Placeholder 2">
            <a:extLst>
              <a:ext uri="{FF2B5EF4-FFF2-40B4-BE49-F238E27FC236}">
                <a16:creationId xmlns:a16="http://schemas.microsoft.com/office/drawing/2014/main" id="{5F2FBD61-AA4A-3649-8F18-D489C6F334B9}"/>
              </a:ext>
            </a:extLst>
          </p:cNvPr>
          <p:cNvSpPr>
            <a:spLocks noGrp="1"/>
          </p:cNvSpPr>
          <p:nvPr>
            <p:ph sz="quarter" idx="13"/>
          </p:nvPr>
        </p:nvSpPr>
        <p:spPr/>
        <p:txBody>
          <a:bodyPr>
            <a:normAutofit/>
          </a:bodyPr>
          <a:lstStyle/>
          <a:p>
            <a:r>
              <a:rPr lang="en-US" sz="2000" dirty="0"/>
              <a:t>Bail et al. (2018) paid a sample of 697 Democrats and 542 Republicans to follow a political bot that counter retweeted political messages into their Twitter feeds – and measure the impact on their views</a:t>
            </a:r>
          </a:p>
          <a:p>
            <a:endParaRPr lang="en-US" sz="2000" dirty="0"/>
          </a:p>
        </p:txBody>
      </p:sp>
      <p:sp>
        <p:nvSpPr>
          <p:cNvPr id="4" name="Rectangle 3">
            <a:extLst>
              <a:ext uri="{FF2B5EF4-FFF2-40B4-BE49-F238E27FC236}">
                <a16:creationId xmlns:a16="http://schemas.microsoft.com/office/drawing/2014/main" id="{E9599745-0273-C240-A490-DB41D3C799C0}"/>
              </a:ext>
            </a:extLst>
          </p:cNvPr>
          <p:cNvSpPr/>
          <p:nvPr/>
        </p:nvSpPr>
        <p:spPr>
          <a:xfrm>
            <a:off x="1162592" y="6244271"/>
            <a:ext cx="7853227" cy="1169551"/>
          </a:xfrm>
          <a:prstGeom prst="rect">
            <a:avLst/>
          </a:prstGeom>
        </p:spPr>
        <p:txBody>
          <a:bodyPr wrap="square">
            <a:spAutoFit/>
          </a:bodyPr>
          <a:lstStyle/>
          <a:p>
            <a:pPr algn="r"/>
            <a:r>
              <a:rPr lang="en-GB" sz="1400" dirty="0">
                <a:solidFill>
                  <a:schemeClr val="accent2"/>
                </a:solidFill>
                <a:latin typeface="Roboto Condensed"/>
              </a:rPr>
              <a:t>Bail et al. (2018) Exposure to Opposing Views can Increase Political Polarization: Evidence from a Large-Scale Field Experiment on Social Media, </a:t>
            </a:r>
            <a:r>
              <a:rPr lang="en-GB" sz="1400" dirty="0" err="1">
                <a:solidFill>
                  <a:schemeClr val="accent2"/>
                </a:solidFill>
                <a:latin typeface="Roboto Condensed"/>
              </a:rPr>
              <a:t>SocARXiv</a:t>
            </a:r>
            <a:endParaRPr lang="en-GB" sz="1400" dirty="0">
              <a:solidFill>
                <a:schemeClr val="accent2"/>
              </a:solidFill>
              <a:latin typeface="Roboto Condensed"/>
            </a:endParaRPr>
          </a:p>
          <a:p>
            <a:pPr algn="r"/>
            <a:endParaRPr lang="en-GB" sz="1400" dirty="0">
              <a:solidFill>
                <a:schemeClr val="accent2"/>
              </a:solidFill>
              <a:latin typeface="Roboto Condensed"/>
            </a:endParaRPr>
          </a:p>
          <a:p>
            <a:pPr algn="r"/>
            <a:br>
              <a:rPr lang="en-GB" sz="1400" dirty="0">
                <a:solidFill>
                  <a:schemeClr val="accent2"/>
                </a:solidFill>
                <a:latin typeface="Roboto Condensed"/>
              </a:rPr>
            </a:br>
            <a:endParaRPr lang="en-GB" sz="1400" dirty="0">
              <a:solidFill>
                <a:schemeClr val="accent2"/>
              </a:solidFill>
              <a:latin typeface="Roboto Condensed"/>
            </a:endParaRPr>
          </a:p>
        </p:txBody>
      </p:sp>
      <p:pic>
        <p:nvPicPr>
          <p:cNvPr id="16" name="Picture 15">
            <a:extLst>
              <a:ext uri="{FF2B5EF4-FFF2-40B4-BE49-F238E27FC236}">
                <a16:creationId xmlns:a16="http://schemas.microsoft.com/office/drawing/2014/main" id="{140F8006-97D5-C041-9C8E-0358A0C855DD}"/>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478971" y="2759642"/>
            <a:ext cx="8388804" cy="3206264"/>
          </a:xfrm>
          <a:prstGeom prst="rect">
            <a:avLst/>
          </a:prstGeom>
        </p:spPr>
      </p:pic>
    </p:spTree>
    <p:extLst>
      <p:ext uri="{BB962C8B-B14F-4D97-AF65-F5344CB8AC3E}">
        <p14:creationId xmlns:p14="http://schemas.microsoft.com/office/powerpoint/2010/main" val="304954859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399F12-DDB7-ED4D-9395-56F7B03326C8}"/>
              </a:ext>
            </a:extLst>
          </p:cNvPr>
          <p:cNvSpPr>
            <a:spLocks noGrp="1"/>
          </p:cNvSpPr>
          <p:nvPr>
            <p:ph type="title"/>
          </p:nvPr>
        </p:nvSpPr>
        <p:spPr>
          <a:xfrm>
            <a:off x="241391" y="2153195"/>
            <a:ext cx="8591550" cy="1066800"/>
          </a:xfrm>
        </p:spPr>
        <p:txBody>
          <a:bodyPr/>
          <a:lstStyle/>
          <a:p>
            <a:pPr algn="ctr"/>
            <a:r>
              <a:rPr lang="en-US" dirty="0"/>
              <a:t>Echo Chambers and Filter Bubbles</a:t>
            </a:r>
          </a:p>
        </p:txBody>
      </p:sp>
    </p:spTree>
    <p:extLst>
      <p:ext uri="{BB962C8B-B14F-4D97-AF65-F5344CB8AC3E}">
        <p14:creationId xmlns:p14="http://schemas.microsoft.com/office/powerpoint/2010/main" val="362380230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E4E221-9AA5-3D47-9162-E165AE641FED}"/>
              </a:ext>
            </a:extLst>
          </p:cNvPr>
          <p:cNvSpPr>
            <a:spLocks noGrp="1"/>
          </p:cNvSpPr>
          <p:nvPr>
            <p:ph type="title"/>
          </p:nvPr>
        </p:nvSpPr>
        <p:spPr/>
        <p:txBody>
          <a:bodyPr/>
          <a:lstStyle/>
          <a:p>
            <a:r>
              <a:rPr lang="en-US" dirty="0"/>
              <a:t>The Backfire Effect</a:t>
            </a:r>
          </a:p>
        </p:txBody>
      </p:sp>
      <p:sp>
        <p:nvSpPr>
          <p:cNvPr id="3" name="Content Placeholder 2">
            <a:extLst>
              <a:ext uri="{FF2B5EF4-FFF2-40B4-BE49-F238E27FC236}">
                <a16:creationId xmlns:a16="http://schemas.microsoft.com/office/drawing/2014/main" id="{5F2FBD61-AA4A-3649-8F18-D489C6F334B9}"/>
              </a:ext>
            </a:extLst>
          </p:cNvPr>
          <p:cNvSpPr>
            <a:spLocks noGrp="1"/>
          </p:cNvSpPr>
          <p:nvPr>
            <p:ph sz="quarter" idx="13"/>
          </p:nvPr>
        </p:nvSpPr>
        <p:spPr/>
        <p:txBody>
          <a:bodyPr/>
          <a:lstStyle/>
          <a:p>
            <a:pPr lvl="0">
              <a:buClr>
                <a:srgbClr val="61625E"/>
              </a:buClr>
            </a:pPr>
            <a:r>
              <a:rPr lang="en-US" sz="2000" dirty="0">
                <a:solidFill>
                  <a:srgbClr val="48231E"/>
                </a:solidFill>
              </a:rPr>
              <a:t>Bail et al. (2018) paid a sample of 697 Democrats and 542 Republicans to follow a political bot that counter retweeted political messages into their Twitter feeds – and measure the impact on their views</a:t>
            </a:r>
          </a:p>
          <a:p>
            <a:endParaRPr lang="en-US" dirty="0"/>
          </a:p>
        </p:txBody>
      </p:sp>
      <p:sp>
        <p:nvSpPr>
          <p:cNvPr id="4" name="Rectangle 3">
            <a:extLst>
              <a:ext uri="{FF2B5EF4-FFF2-40B4-BE49-F238E27FC236}">
                <a16:creationId xmlns:a16="http://schemas.microsoft.com/office/drawing/2014/main" id="{E9599745-0273-C240-A490-DB41D3C799C0}"/>
              </a:ext>
            </a:extLst>
          </p:cNvPr>
          <p:cNvSpPr/>
          <p:nvPr/>
        </p:nvSpPr>
        <p:spPr>
          <a:xfrm>
            <a:off x="1162592" y="6244271"/>
            <a:ext cx="7853227" cy="523220"/>
          </a:xfrm>
          <a:prstGeom prst="rect">
            <a:avLst/>
          </a:prstGeom>
        </p:spPr>
        <p:txBody>
          <a:bodyPr wrap="square">
            <a:spAutoFit/>
          </a:bodyPr>
          <a:lstStyle/>
          <a:p>
            <a:pPr algn="r"/>
            <a:r>
              <a:rPr lang="en-GB" sz="1400" dirty="0">
                <a:solidFill>
                  <a:schemeClr val="accent2"/>
                </a:solidFill>
                <a:latin typeface="Roboto Condensed"/>
              </a:rPr>
              <a:t>Bail et al. (2018) Exposure to Opposing Views can Increase Political Polarization: Evidence from a Large-Scale Field Experiment on Social Media, </a:t>
            </a:r>
            <a:r>
              <a:rPr lang="en-GB" sz="1400" dirty="0" err="1">
                <a:solidFill>
                  <a:schemeClr val="accent2"/>
                </a:solidFill>
                <a:latin typeface="Roboto Condensed"/>
              </a:rPr>
              <a:t>SocARXiv</a:t>
            </a:r>
            <a:endParaRPr lang="en-GB" sz="1400" dirty="0">
              <a:solidFill>
                <a:schemeClr val="accent2"/>
              </a:solidFill>
              <a:latin typeface="Roboto Condensed"/>
            </a:endParaRPr>
          </a:p>
        </p:txBody>
      </p:sp>
      <p:pic>
        <p:nvPicPr>
          <p:cNvPr id="6" name="Picture 5">
            <a:extLst>
              <a:ext uri="{FF2B5EF4-FFF2-40B4-BE49-F238E27FC236}">
                <a16:creationId xmlns:a16="http://schemas.microsoft.com/office/drawing/2014/main" id="{7A52CEA8-FD9D-2946-8EE0-5F5E8CFDC68E}"/>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87086" y="2484695"/>
            <a:ext cx="8919438" cy="3602596"/>
          </a:xfrm>
          <a:prstGeom prst="rect">
            <a:avLst/>
          </a:prstGeom>
        </p:spPr>
      </p:pic>
      <p:sp>
        <p:nvSpPr>
          <p:cNvPr id="7" name="Rectangle 6">
            <a:extLst>
              <a:ext uri="{FF2B5EF4-FFF2-40B4-BE49-F238E27FC236}">
                <a16:creationId xmlns:a16="http://schemas.microsoft.com/office/drawing/2014/main" id="{651826A6-8E15-3D4B-B533-72B27E17711C}"/>
              </a:ext>
            </a:extLst>
          </p:cNvPr>
          <p:cNvSpPr/>
          <p:nvPr/>
        </p:nvSpPr>
        <p:spPr>
          <a:xfrm>
            <a:off x="274320" y="3469567"/>
            <a:ext cx="1564852" cy="246221"/>
          </a:xfrm>
          <a:prstGeom prst="rect">
            <a:avLst/>
          </a:prstGeom>
        </p:spPr>
        <p:txBody>
          <a:bodyPr wrap="square">
            <a:spAutoFit/>
          </a:bodyPr>
          <a:lstStyle/>
          <a:p>
            <a:r>
              <a:rPr lang="en-GB" sz="1000" dirty="0">
                <a:solidFill>
                  <a:schemeClr val="accent3">
                    <a:lumMod val="60000"/>
                    <a:lumOff val="40000"/>
                  </a:schemeClr>
                </a:solidFill>
                <a:latin typeface="NimbusRomNo9L"/>
              </a:rPr>
              <a:t>(</a:t>
            </a:r>
            <a:r>
              <a:rPr lang="en-GB" sz="1000" dirty="0">
                <a:solidFill>
                  <a:schemeClr val="accent3">
                    <a:lumMod val="60000"/>
                    <a:lumOff val="40000"/>
                  </a:schemeClr>
                </a:solidFill>
                <a:latin typeface="CMMI12"/>
              </a:rPr>
              <a:t>ITT</a:t>
            </a:r>
            <a:r>
              <a:rPr lang="en-GB" sz="1000" dirty="0">
                <a:solidFill>
                  <a:schemeClr val="accent3">
                    <a:lumMod val="60000"/>
                    <a:lumOff val="40000"/>
                  </a:schemeClr>
                </a:solidFill>
                <a:latin typeface="NimbusRomNo9L"/>
              </a:rPr>
              <a:t>= -.02, </a:t>
            </a:r>
            <a:r>
              <a:rPr lang="en-GB" sz="1000" dirty="0">
                <a:solidFill>
                  <a:schemeClr val="accent3">
                    <a:lumMod val="60000"/>
                    <a:lumOff val="40000"/>
                  </a:schemeClr>
                </a:solidFill>
                <a:latin typeface="CMMI12"/>
              </a:rPr>
              <a:t>t</a:t>
            </a:r>
            <a:r>
              <a:rPr lang="en-GB" sz="1000" dirty="0">
                <a:solidFill>
                  <a:schemeClr val="accent3">
                    <a:lumMod val="60000"/>
                    <a:lumOff val="40000"/>
                  </a:schemeClr>
                </a:solidFill>
                <a:latin typeface="NimbusRomNo9L"/>
              </a:rPr>
              <a:t>= -.76, </a:t>
            </a:r>
            <a:r>
              <a:rPr lang="en-GB" sz="1000" dirty="0">
                <a:solidFill>
                  <a:schemeClr val="accent3">
                    <a:lumMod val="60000"/>
                    <a:lumOff val="40000"/>
                  </a:schemeClr>
                </a:solidFill>
                <a:latin typeface="CMMI12"/>
              </a:rPr>
              <a:t>p</a:t>
            </a:r>
            <a:r>
              <a:rPr lang="en-GB" sz="1000" dirty="0">
                <a:solidFill>
                  <a:schemeClr val="accent3">
                    <a:lumMod val="60000"/>
                    <a:lumOff val="40000"/>
                  </a:schemeClr>
                </a:solidFill>
                <a:latin typeface="NimbusRomNo9L"/>
              </a:rPr>
              <a:t>=.48) </a:t>
            </a:r>
            <a:endParaRPr lang="en-GB" sz="1000" dirty="0">
              <a:solidFill>
                <a:schemeClr val="accent3">
                  <a:lumMod val="60000"/>
                  <a:lumOff val="40000"/>
                </a:schemeClr>
              </a:solidFill>
            </a:endParaRPr>
          </a:p>
        </p:txBody>
      </p:sp>
      <p:sp>
        <p:nvSpPr>
          <p:cNvPr id="8" name="Rectangle 7">
            <a:extLst>
              <a:ext uri="{FF2B5EF4-FFF2-40B4-BE49-F238E27FC236}">
                <a16:creationId xmlns:a16="http://schemas.microsoft.com/office/drawing/2014/main" id="{F9C8096A-9564-2F40-B618-7303F22B6ED4}"/>
              </a:ext>
            </a:extLst>
          </p:cNvPr>
          <p:cNvSpPr/>
          <p:nvPr/>
        </p:nvSpPr>
        <p:spPr>
          <a:xfrm>
            <a:off x="4688320" y="3470438"/>
            <a:ext cx="1558440" cy="253916"/>
          </a:xfrm>
          <a:prstGeom prst="rect">
            <a:avLst/>
          </a:prstGeom>
        </p:spPr>
        <p:txBody>
          <a:bodyPr wrap="none">
            <a:spAutoFit/>
          </a:bodyPr>
          <a:lstStyle/>
          <a:p>
            <a:r>
              <a:rPr lang="en-GB" sz="1050" dirty="0">
                <a:solidFill>
                  <a:schemeClr val="accent3">
                    <a:lumMod val="75000"/>
                  </a:schemeClr>
                </a:solidFill>
                <a:latin typeface="NimbusRomNo9L"/>
              </a:rPr>
              <a:t>(</a:t>
            </a:r>
            <a:r>
              <a:rPr lang="en-GB" sz="1050" dirty="0">
                <a:solidFill>
                  <a:schemeClr val="accent3">
                    <a:lumMod val="75000"/>
                  </a:schemeClr>
                </a:solidFill>
                <a:latin typeface="CMMI12"/>
              </a:rPr>
              <a:t>ITT</a:t>
            </a:r>
            <a:r>
              <a:rPr lang="en-GB" sz="1050" dirty="0">
                <a:solidFill>
                  <a:schemeClr val="accent3">
                    <a:lumMod val="75000"/>
                  </a:schemeClr>
                </a:solidFill>
                <a:latin typeface="NimbusRomNo9L"/>
              </a:rPr>
              <a:t>=.12, </a:t>
            </a:r>
            <a:r>
              <a:rPr lang="en-GB" sz="1050" dirty="0">
                <a:solidFill>
                  <a:schemeClr val="accent3">
                    <a:lumMod val="75000"/>
                  </a:schemeClr>
                </a:solidFill>
                <a:latin typeface="CMMI12"/>
              </a:rPr>
              <a:t>t</a:t>
            </a:r>
            <a:r>
              <a:rPr lang="en-GB" sz="1050" dirty="0">
                <a:solidFill>
                  <a:schemeClr val="accent3">
                    <a:lumMod val="75000"/>
                  </a:schemeClr>
                </a:solidFill>
                <a:latin typeface="NimbusRomNo9L"/>
              </a:rPr>
              <a:t>=2.68, </a:t>
            </a:r>
            <a:r>
              <a:rPr lang="en-GB" sz="1050" b="1" dirty="0">
                <a:solidFill>
                  <a:schemeClr val="accent3">
                    <a:lumMod val="75000"/>
                  </a:schemeClr>
                </a:solidFill>
                <a:latin typeface="CMMI12"/>
              </a:rPr>
              <a:t>p</a:t>
            </a:r>
            <a:r>
              <a:rPr lang="en-GB" sz="1050" b="1" dirty="0">
                <a:solidFill>
                  <a:schemeClr val="accent3">
                    <a:lumMod val="75000"/>
                  </a:schemeClr>
                </a:solidFill>
                <a:latin typeface="NimbusRomNo9L"/>
              </a:rPr>
              <a:t>=.007</a:t>
            </a:r>
            <a:r>
              <a:rPr lang="en-GB" sz="1050" dirty="0">
                <a:solidFill>
                  <a:schemeClr val="accent3">
                    <a:lumMod val="75000"/>
                  </a:schemeClr>
                </a:solidFill>
                <a:latin typeface="NimbusRomNo9L"/>
              </a:rPr>
              <a:t>) </a:t>
            </a:r>
            <a:endParaRPr lang="en-GB" sz="1050" dirty="0">
              <a:solidFill>
                <a:schemeClr val="accent3">
                  <a:lumMod val="75000"/>
                </a:schemeClr>
              </a:solidFill>
            </a:endParaRPr>
          </a:p>
        </p:txBody>
      </p:sp>
      <p:sp>
        <p:nvSpPr>
          <p:cNvPr id="9" name="Rectangle 8">
            <a:extLst>
              <a:ext uri="{FF2B5EF4-FFF2-40B4-BE49-F238E27FC236}">
                <a16:creationId xmlns:a16="http://schemas.microsoft.com/office/drawing/2014/main" id="{D5A48731-9FCE-684C-A018-C1F20200487B}"/>
              </a:ext>
            </a:extLst>
          </p:cNvPr>
          <p:cNvSpPr/>
          <p:nvPr/>
        </p:nvSpPr>
        <p:spPr>
          <a:xfrm>
            <a:off x="243863" y="3943408"/>
            <a:ext cx="1757212" cy="246221"/>
          </a:xfrm>
          <a:prstGeom prst="rect">
            <a:avLst/>
          </a:prstGeom>
        </p:spPr>
        <p:txBody>
          <a:bodyPr wrap="square">
            <a:spAutoFit/>
          </a:bodyPr>
          <a:lstStyle/>
          <a:p>
            <a:r>
              <a:rPr lang="en-GB" sz="1000" dirty="0">
                <a:solidFill>
                  <a:schemeClr val="accent3">
                    <a:lumMod val="60000"/>
                    <a:lumOff val="40000"/>
                  </a:schemeClr>
                </a:solidFill>
                <a:latin typeface="NimbusRomNo9L"/>
              </a:rPr>
              <a:t>(</a:t>
            </a:r>
            <a:r>
              <a:rPr lang="en-GB" sz="1000" dirty="0">
                <a:solidFill>
                  <a:schemeClr val="accent3">
                    <a:lumMod val="60000"/>
                    <a:lumOff val="40000"/>
                  </a:schemeClr>
                </a:solidFill>
                <a:latin typeface="CMMI12"/>
              </a:rPr>
              <a:t>CACE</a:t>
            </a:r>
            <a:r>
              <a:rPr lang="en-GB" sz="1000" dirty="0">
                <a:solidFill>
                  <a:schemeClr val="accent3">
                    <a:lumMod val="60000"/>
                    <a:lumOff val="40000"/>
                  </a:schemeClr>
                </a:solidFill>
                <a:latin typeface="NimbusRomNo9L"/>
              </a:rPr>
              <a:t>= -.04, </a:t>
            </a:r>
            <a:r>
              <a:rPr lang="en-GB" sz="1000" dirty="0">
                <a:solidFill>
                  <a:schemeClr val="accent3">
                    <a:lumMod val="60000"/>
                    <a:lumOff val="40000"/>
                  </a:schemeClr>
                </a:solidFill>
                <a:latin typeface="CMMI12"/>
              </a:rPr>
              <a:t>t</a:t>
            </a:r>
            <a:r>
              <a:rPr lang="en-GB" sz="1000" dirty="0">
                <a:solidFill>
                  <a:schemeClr val="accent3">
                    <a:lumMod val="60000"/>
                    <a:lumOff val="40000"/>
                  </a:schemeClr>
                </a:solidFill>
                <a:latin typeface="NimbusRomNo9L"/>
              </a:rPr>
              <a:t>= -1.07, </a:t>
            </a:r>
            <a:r>
              <a:rPr lang="en-GB" sz="1000" dirty="0">
                <a:solidFill>
                  <a:schemeClr val="accent3">
                    <a:lumMod val="60000"/>
                    <a:lumOff val="40000"/>
                  </a:schemeClr>
                </a:solidFill>
                <a:latin typeface="CMMI12"/>
              </a:rPr>
              <a:t>p</a:t>
            </a:r>
            <a:r>
              <a:rPr lang="en-GB" sz="1000" dirty="0">
                <a:solidFill>
                  <a:schemeClr val="accent3">
                    <a:lumMod val="60000"/>
                    <a:lumOff val="40000"/>
                  </a:schemeClr>
                </a:solidFill>
                <a:latin typeface="NimbusRomNo9L"/>
              </a:rPr>
              <a:t>=.28) </a:t>
            </a:r>
            <a:endParaRPr lang="en-GB" sz="1000" dirty="0">
              <a:solidFill>
                <a:schemeClr val="accent3">
                  <a:lumMod val="60000"/>
                  <a:lumOff val="40000"/>
                </a:schemeClr>
              </a:solidFill>
            </a:endParaRPr>
          </a:p>
        </p:txBody>
      </p:sp>
      <p:sp>
        <p:nvSpPr>
          <p:cNvPr id="10" name="Rectangle 9">
            <a:extLst>
              <a:ext uri="{FF2B5EF4-FFF2-40B4-BE49-F238E27FC236}">
                <a16:creationId xmlns:a16="http://schemas.microsoft.com/office/drawing/2014/main" id="{F67F41AD-951F-294F-A547-9BEFF2ACB049}"/>
              </a:ext>
            </a:extLst>
          </p:cNvPr>
          <p:cNvSpPr/>
          <p:nvPr/>
        </p:nvSpPr>
        <p:spPr>
          <a:xfrm>
            <a:off x="4663371" y="3915362"/>
            <a:ext cx="1643399" cy="253916"/>
          </a:xfrm>
          <a:prstGeom prst="rect">
            <a:avLst/>
          </a:prstGeom>
        </p:spPr>
        <p:txBody>
          <a:bodyPr wrap="none">
            <a:spAutoFit/>
          </a:bodyPr>
          <a:lstStyle/>
          <a:p>
            <a:r>
              <a:rPr lang="en-GB" sz="1050" dirty="0">
                <a:solidFill>
                  <a:schemeClr val="accent3">
                    <a:lumMod val="75000"/>
                  </a:schemeClr>
                </a:solidFill>
                <a:latin typeface="NimbusRomNo9L"/>
              </a:rPr>
              <a:t>(</a:t>
            </a:r>
            <a:r>
              <a:rPr lang="en-GB" sz="1050" dirty="0">
                <a:solidFill>
                  <a:schemeClr val="accent3">
                    <a:lumMod val="75000"/>
                  </a:schemeClr>
                </a:solidFill>
                <a:latin typeface="CMMI12"/>
              </a:rPr>
              <a:t>CACE</a:t>
            </a:r>
            <a:r>
              <a:rPr lang="en-GB" sz="1050" dirty="0">
                <a:solidFill>
                  <a:schemeClr val="accent3">
                    <a:lumMod val="75000"/>
                  </a:schemeClr>
                </a:solidFill>
                <a:latin typeface="NimbusRomNo9L"/>
              </a:rPr>
              <a:t>=.19, </a:t>
            </a:r>
            <a:r>
              <a:rPr lang="en-GB" sz="1050" dirty="0">
                <a:solidFill>
                  <a:schemeClr val="accent3">
                    <a:lumMod val="75000"/>
                  </a:schemeClr>
                </a:solidFill>
                <a:latin typeface="CMMI12"/>
              </a:rPr>
              <a:t>t</a:t>
            </a:r>
            <a:r>
              <a:rPr lang="en-GB" sz="1050" dirty="0">
                <a:solidFill>
                  <a:schemeClr val="accent3">
                    <a:lumMod val="75000"/>
                  </a:schemeClr>
                </a:solidFill>
                <a:latin typeface="NimbusRomNo9L"/>
              </a:rPr>
              <a:t>=5.6, </a:t>
            </a:r>
            <a:r>
              <a:rPr lang="en-GB" sz="1050" b="1" dirty="0">
                <a:solidFill>
                  <a:schemeClr val="accent3">
                    <a:lumMod val="75000"/>
                  </a:schemeClr>
                </a:solidFill>
                <a:latin typeface="CMMI12"/>
              </a:rPr>
              <a:t>p &lt;</a:t>
            </a:r>
            <a:r>
              <a:rPr lang="en-GB" sz="1050" b="1" dirty="0">
                <a:solidFill>
                  <a:schemeClr val="accent3">
                    <a:lumMod val="75000"/>
                  </a:schemeClr>
                </a:solidFill>
                <a:latin typeface="NimbusRomNo9L"/>
              </a:rPr>
              <a:t>.001</a:t>
            </a:r>
            <a:r>
              <a:rPr lang="en-GB" sz="1050" dirty="0">
                <a:solidFill>
                  <a:schemeClr val="accent3">
                    <a:lumMod val="75000"/>
                  </a:schemeClr>
                </a:solidFill>
                <a:latin typeface="NimbusRomNo9L"/>
              </a:rPr>
              <a:t>) </a:t>
            </a:r>
            <a:endParaRPr lang="en-GB" sz="1050" dirty="0">
              <a:solidFill>
                <a:schemeClr val="accent3">
                  <a:lumMod val="75000"/>
                </a:schemeClr>
              </a:solidFill>
            </a:endParaRPr>
          </a:p>
        </p:txBody>
      </p:sp>
      <p:sp>
        <p:nvSpPr>
          <p:cNvPr id="11" name="Rectangle 10">
            <a:extLst>
              <a:ext uri="{FF2B5EF4-FFF2-40B4-BE49-F238E27FC236}">
                <a16:creationId xmlns:a16="http://schemas.microsoft.com/office/drawing/2014/main" id="{06C587E6-9C2B-D142-AA62-2D8937AAC033}"/>
              </a:ext>
            </a:extLst>
          </p:cNvPr>
          <p:cNvSpPr/>
          <p:nvPr/>
        </p:nvSpPr>
        <p:spPr>
          <a:xfrm>
            <a:off x="243863" y="4436764"/>
            <a:ext cx="1726755" cy="246221"/>
          </a:xfrm>
          <a:prstGeom prst="rect">
            <a:avLst/>
          </a:prstGeom>
        </p:spPr>
        <p:txBody>
          <a:bodyPr wrap="square">
            <a:spAutoFit/>
          </a:bodyPr>
          <a:lstStyle/>
          <a:p>
            <a:r>
              <a:rPr lang="en-GB" sz="1000" dirty="0">
                <a:solidFill>
                  <a:schemeClr val="accent3">
                    <a:lumMod val="60000"/>
                    <a:lumOff val="40000"/>
                  </a:schemeClr>
                </a:solidFill>
                <a:latin typeface="NimbusRomNo9L"/>
              </a:rPr>
              <a:t>(</a:t>
            </a:r>
            <a:r>
              <a:rPr lang="en-GB" sz="1000" dirty="0">
                <a:solidFill>
                  <a:schemeClr val="accent3">
                    <a:lumMod val="60000"/>
                    <a:lumOff val="40000"/>
                  </a:schemeClr>
                </a:solidFill>
                <a:latin typeface="CMMI12"/>
              </a:rPr>
              <a:t>CACE</a:t>
            </a:r>
            <a:r>
              <a:rPr lang="en-GB" sz="1000" dirty="0">
                <a:solidFill>
                  <a:schemeClr val="accent3">
                    <a:lumMod val="60000"/>
                    <a:lumOff val="40000"/>
                  </a:schemeClr>
                </a:solidFill>
                <a:latin typeface="NimbusRomNo9L"/>
              </a:rPr>
              <a:t>=-.05, </a:t>
            </a:r>
            <a:r>
              <a:rPr lang="en-GB" sz="1000" dirty="0">
                <a:solidFill>
                  <a:schemeClr val="accent3">
                    <a:lumMod val="60000"/>
                    <a:lumOff val="40000"/>
                  </a:schemeClr>
                </a:solidFill>
                <a:latin typeface="CMMI12"/>
              </a:rPr>
              <a:t>t</a:t>
            </a:r>
            <a:r>
              <a:rPr lang="en-GB" sz="1000" dirty="0">
                <a:solidFill>
                  <a:schemeClr val="accent3">
                    <a:lumMod val="60000"/>
                    <a:lumOff val="40000"/>
                  </a:schemeClr>
                </a:solidFill>
                <a:latin typeface="NimbusRomNo9L"/>
              </a:rPr>
              <a:t>= -1.05, </a:t>
            </a:r>
            <a:r>
              <a:rPr lang="en-GB" sz="1000" dirty="0">
                <a:solidFill>
                  <a:schemeClr val="accent3">
                    <a:lumMod val="60000"/>
                    <a:lumOff val="40000"/>
                  </a:schemeClr>
                </a:solidFill>
                <a:latin typeface="CMMI12"/>
              </a:rPr>
              <a:t>p</a:t>
            </a:r>
            <a:r>
              <a:rPr lang="en-GB" sz="1000" dirty="0">
                <a:solidFill>
                  <a:schemeClr val="accent3">
                    <a:lumMod val="60000"/>
                    <a:lumOff val="40000"/>
                  </a:schemeClr>
                </a:solidFill>
                <a:latin typeface="NimbusRomNo9L"/>
              </a:rPr>
              <a:t>=.29) </a:t>
            </a:r>
            <a:endParaRPr lang="en-GB" sz="1000" dirty="0">
              <a:solidFill>
                <a:schemeClr val="accent3">
                  <a:lumMod val="60000"/>
                  <a:lumOff val="40000"/>
                </a:schemeClr>
              </a:solidFill>
            </a:endParaRPr>
          </a:p>
        </p:txBody>
      </p:sp>
      <p:sp>
        <p:nvSpPr>
          <p:cNvPr id="12" name="Rectangle 11">
            <a:extLst>
              <a:ext uri="{FF2B5EF4-FFF2-40B4-BE49-F238E27FC236}">
                <a16:creationId xmlns:a16="http://schemas.microsoft.com/office/drawing/2014/main" id="{16B53A20-7B9F-694B-A62B-E574FF3EF198}"/>
              </a:ext>
            </a:extLst>
          </p:cNvPr>
          <p:cNvSpPr/>
          <p:nvPr/>
        </p:nvSpPr>
        <p:spPr>
          <a:xfrm>
            <a:off x="4663371" y="4417805"/>
            <a:ext cx="1712328" cy="253916"/>
          </a:xfrm>
          <a:prstGeom prst="rect">
            <a:avLst/>
          </a:prstGeom>
        </p:spPr>
        <p:txBody>
          <a:bodyPr wrap="none">
            <a:spAutoFit/>
          </a:bodyPr>
          <a:lstStyle/>
          <a:p>
            <a:r>
              <a:rPr lang="en-GB" sz="1050" dirty="0">
                <a:solidFill>
                  <a:schemeClr val="accent3">
                    <a:lumMod val="75000"/>
                  </a:schemeClr>
                </a:solidFill>
                <a:latin typeface="NimbusRomNo9L"/>
              </a:rPr>
              <a:t>(</a:t>
            </a:r>
            <a:r>
              <a:rPr lang="en-GB" sz="1050" dirty="0">
                <a:solidFill>
                  <a:schemeClr val="accent3">
                    <a:lumMod val="75000"/>
                  </a:schemeClr>
                </a:solidFill>
                <a:latin typeface="CMMI12"/>
              </a:rPr>
              <a:t>CACE</a:t>
            </a:r>
            <a:r>
              <a:rPr lang="en-GB" sz="1050" dirty="0">
                <a:solidFill>
                  <a:schemeClr val="accent3">
                    <a:lumMod val="75000"/>
                  </a:schemeClr>
                </a:solidFill>
                <a:latin typeface="NimbusRomNo9L"/>
              </a:rPr>
              <a:t>=.31, </a:t>
            </a:r>
            <a:r>
              <a:rPr lang="en-GB" sz="1050" dirty="0">
                <a:solidFill>
                  <a:schemeClr val="accent3">
                    <a:lumMod val="75000"/>
                  </a:schemeClr>
                </a:solidFill>
                <a:latin typeface="CMMI12"/>
              </a:rPr>
              <a:t>t</a:t>
            </a:r>
            <a:r>
              <a:rPr lang="en-GB" sz="1050" dirty="0">
                <a:solidFill>
                  <a:schemeClr val="accent3">
                    <a:lumMod val="75000"/>
                  </a:schemeClr>
                </a:solidFill>
                <a:latin typeface="NimbusRomNo9L"/>
              </a:rPr>
              <a:t>=6.30, </a:t>
            </a:r>
            <a:r>
              <a:rPr lang="en-GB" sz="1050" b="1" dirty="0">
                <a:solidFill>
                  <a:schemeClr val="accent3">
                    <a:lumMod val="75000"/>
                  </a:schemeClr>
                </a:solidFill>
                <a:latin typeface="CMMI12"/>
              </a:rPr>
              <a:t>p &lt;</a:t>
            </a:r>
            <a:r>
              <a:rPr lang="en-GB" sz="1050" b="1" dirty="0">
                <a:solidFill>
                  <a:schemeClr val="accent3">
                    <a:lumMod val="75000"/>
                  </a:schemeClr>
                </a:solidFill>
                <a:latin typeface="NimbusRomNo9L"/>
              </a:rPr>
              <a:t>.001</a:t>
            </a:r>
            <a:r>
              <a:rPr lang="en-GB" sz="1050" dirty="0">
                <a:solidFill>
                  <a:schemeClr val="accent3">
                    <a:lumMod val="75000"/>
                  </a:schemeClr>
                </a:solidFill>
                <a:latin typeface="NimbusRomNo9L"/>
              </a:rPr>
              <a:t>) </a:t>
            </a:r>
            <a:endParaRPr lang="en-GB" sz="1050" dirty="0">
              <a:solidFill>
                <a:schemeClr val="accent3">
                  <a:lumMod val="75000"/>
                </a:schemeClr>
              </a:solidFill>
            </a:endParaRPr>
          </a:p>
        </p:txBody>
      </p:sp>
      <p:sp>
        <p:nvSpPr>
          <p:cNvPr id="13" name="Rectangle 12">
            <a:extLst>
              <a:ext uri="{FF2B5EF4-FFF2-40B4-BE49-F238E27FC236}">
                <a16:creationId xmlns:a16="http://schemas.microsoft.com/office/drawing/2014/main" id="{E9C02AB8-9B23-F14A-93C3-725D78DAF3D8}"/>
              </a:ext>
            </a:extLst>
          </p:cNvPr>
          <p:cNvSpPr/>
          <p:nvPr/>
        </p:nvSpPr>
        <p:spPr>
          <a:xfrm>
            <a:off x="243862" y="4902035"/>
            <a:ext cx="1726755" cy="246221"/>
          </a:xfrm>
          <a:prstGeom prst="rect">
            <a:avLst/>
          </a:prstGeom>
        </p:spPr>
        <p:txBody>
          <a:bodyPr wrap="square">
            <a:spAutoFit/>
          </a:bodyPr>
          <a:lstStyle/>
          <a:p>
            <a:r>
              <a:rPr lang="en-GB" sz="1000" dirty="0">
                <a:solidFill>
                  <a:schemeClr val="accent3">
                    <a:lumMod val="60000"/>
                    <a:lumOff val="40000"/>
                  </a:schemeClr>
                </a:solidFill>
                <a:latin typeface="NimbusRomNo9L"/>
              </a:rPr>
              <a:t>(</a:t>
            </a:r>
            <a:r>
              <a:rPr lang="en-GB" sz="1000" dirty="0">
                <a:solidFill>
                  <a:schemeClr val="accent3">
                    <a:lumMod val="60000"/>
                    <a:lumOff val="40000"/>
                  </a:schemeClr>
                </a:solidFill>
                <a:latin typeface="CMMI12"/>
              </a:rPr>
              <a:t>CACE</a:t>
            </a:r>
            <a:r>
              <a:rPr lang="en-GB" sz="1000" dirty="0">
                <a:solidFill>
                  <a:schemeClr val="accent3">
                    <a:lumMod val="60000"/>
                    <a:lumOff val="40000"/>
                  </a:schemeClr>
                </a:solidFill>
                <a:latin typeface="NimbusRomNo9L"/>
              </a:rPr>
              <a:t>=-.14, </a:t>
            </a:r>
            <a:r>
              <a:rPr lang="en-GB" sz="1000" dirty="0">
                <a:solidFill>
                  <a:schemeClr val="accent3">
                    <a:lumMod val="60000"/>
                    <a:lumOff val="40000"/>
                  </a:schemeClr>
                </a:solidFill>
                <a:latin typeface="CMMI12"/>
              </a:rPr>
              <a:t>t</a:t>
            </a:r>
            <a:r>
              <a:rPr lang="en-GB" sz="1000" dirty="0">
                <a:solidFill>
                  <a:schemeClr val="accent3">
                    <a:lumMod val="60000"/>
                    <a:lumOff val="40000"/>
                  </a:schemeClr>
                </a:solidFill>
                <a:latin typeface="NimbusRomNo9L"/>
              </a:rPr>
              <a:t>= -1.05, </a:t>
            </a:r>
            <a:r>
              <a:rPr lang="en-GB" sz="1000" dirty="0">
                <a:solidFill>
                  <a:schemeClr val="accent3">
                    <a:lumMod val="60000"/>
                    <a:lumOff val="40000"/>
                  </a:schemeClr>
                </a:solidFill>
                <a:latin typeface="CMMI12"/>
              </a:rPr>
              <a:t>p</a:t>
            </a:r>
            <a:r>
              <a:rPr lang="en-GB" sz="1000" dirty="0">
                <a:solidFill>
                  <a:schemeClr val="accent3">
                    <a:lumMod val="60000"/>
                    <a:lumOff val="40000"/>
                  </a:schemeClr>
                </a:solidFill>
                <a:latin typeface="NimbusRomNo9L"/>
              </a:rPr>
              <a:t>=.29) </a:t>
            </a:r>
            <a:endParaRPr lang="en-GB" sz="1000" dirty="0">
              <a:solidFill>
                <a:schemeClr val="accent3">
                  <a:lumMod val="60000"/>
                  <a:lumOff val="40000"/>
                </a:schemeClr>
              </a:solidFill>
            </a:endParaRPr>
          </a:p>
        </p:txBody>
      </p:sp>
      <p:sp>
        <p:nvSpPr>
          <p:cNvPr id="14" name="Rectangle 13">
            <a:extLst>
              <a:ext uri="{FF2B5EF4-FFF2-40B4-BE49-F238E27FC236}">
                <a16:creationId xmlns:a16="http://schemas.microsoft.com/office/drawing/2014/main" id="{A8F21F51-4AA3-DA47-8C4C-BB6396F57A11}"/>
              </a:ext>
            </a:extLst>
          </p:cNvPr>
          <p:cNvSpPr/>
          <p:nvPr/>
        </p:nvSpPr>
        <p:spPr>
          <a:xfrm>
            <a:off x="4663371" y="4873736"/>
            <a:ext cx="1803699" cy="253916"/>
          </a:xfrm>
          <a:prstGeom prst="rect">
            <a:avLst/>
          </a:prstGeom>
        </p:spPr>
        <p:txBody>
          <a:bodyPr wrap="none">
            <a:spAutoFit/>
          </a:bodyPr>
          <a:lstStyle/>
          <a:p>
            <a:r>
              <a:rPr lang="en-GB" sz="1050" dirty="0">
                <a:solidFill>
                  <a:schemeClr val="accent3">
                    <a:lumMod val="75000"/>
                  </a:schemeClr>
                </a:solidFill>
                <a:latin typeface="NimbusRomNo9L"/>
              </a:rPr>
              <a:t>(</a:t>
            </a:r>
            <a:r>
              <a:rPr lang="en-GB" sz="1050" dirty="0">
                <a:solidFill>
                  <a:schemeClr val="accent3">
                    <a:lumMod val="75000"/>
                  </a:schemeClr>
                </a:solidFill>
                <a:latin typeface="CMMI12"/>
              </a:rPr>
              <a:t>CACE </a:t>
            </a:r>
            <a:r>
              <a:rPr lang="en-GB" sz="1050" dirty="0">
                <a:solidFill>
                  <a:schemeClr val="accent3">
                    <a:lumMod val="75000"/>
                  </a:schemeClr>
                </a:solidFill>
                <a:latin typeface="NimbusRomNo9L"/>
              </a:rPr>
              <a:t>=.60, </a:t>
            </a:r>
            <a:r>
              <a:rPr lang="en-GB" sz="1050" dirty="0">
                <a:solidFill>
                  <a:schemeClr val="accent3">
                    <a:lumMod val="75000"/>
                  </a:schemeClr>
                </a:solidFill>
                <a:latin typeface="CMMI12"/>
              </a:rPr>
              <a:t>t</a:t>
            </a:r>
            <a:r>
              <a:rPr lang="en-GB" sz="1050" dirty="0">
                <a:solidFill>
                  <a:schemeClr val="accent3">
                    <a:lumMod val="75000"/>
                  </a:schemeClr>
                </a:solidFill>
                <a:latin typeface="NimbusRomNo9L"/>
              </a:rPr>
              <a:t>=4.06, </a:t>
            </a:r>
            <a:r>
              <a:rPr lang="en-GB" sz="1050" b="1" dirty="0">
                <a:solidFill>
                  <a:schemeClr val="accent3">
                    <a:lumMod val="75000"/>
                  </a:schemeClr>
                </a:solidFill>
                <a:latin typeface="CMMI12"/>
              </a:rPr>
              <a:t>p &lt;</a:t>
            </a:r>
            <a:r>
              <a:rPr lang="en-GB" sz="1050" b="1" dirty="0">
                <a:solidFill>
                  <a:schemeClr val="accent3">
                    <a:lumMod val="75000"/>
                  </a:schemeClr>
                </a:solidFill>
                <a:latin typeface="NimbusRomNo9L"/>
              </a:rPr>
              <a:t>.001</a:t>
            </a:r>
            <a:r>
              <a:rPr lang="en-GB" sz="1050" dirty="0">
                <a:solidFill>
                  <a:schemeClr val="accent3">
                    <a:lumMod val="75000"/>
                  </a:schemeClr>
                </a:solidFill>
                <a:latin typeface="NimbusRomNo9L"/>
              </a:rPr>
              <a:t>) </a:t>
            </a:r>
            <a:endParaRPr lang="en-GB" sz="1050" dirty="0">
              <a:solidFill>
                <a:schemeClr val="accent3">
                  <a:lumMod val="75000"/>
                </a:schemeClr>
              </a:solidFill>
            </a:endParaRPr>
          </a:p>
        </p:txBody>
      </p:sp>
    </p:spTree>
    <p:extLst>
      <p:ext uri="{BB962C8B-B14F-4D97-AF65-F5344CB8AC3E}">
        <p14:creationId xmlns:p14="http://schemas.microsoft.com/office/powerpoint/2010/main" val="5706786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E4E221-9AA5-3D47-9162-E165AE641FED}"/>
              </a:ext>
            </a:extLst>
          </p:cNvPr>
          <p:cNvSpPr>
            <a:spLocks noGrp="1"/>
          </p:cNvSpPr>
          <p:nvPr>
            <p:ph type="title"/>
          </p:nvPr>
        </p:nvSpPr>
        <p:spPr/>
        <p:txBody>
          <a:bodyPr/>
          <a:lstStyle/>
          <a:p>
            <a:r>
              <a:rPr lang="en-US" dirty="0"/>
              <a:t>The Backfire Effect</a:t>
            </a:r>
          </a:p>
        </p:txBody>
      </p:sp>
      <p:sp>
        <p:nvSpPr>
          <p:cNvPr id="3" name="Content Placeholder 2">
            <a:extLst>
              <a:ext uri="{FF2B5EF4-FFF2-40B4-BE49-F238E27FC236}">
                <a16:creationId xmlns:a16="http://schemas.microsoft.com/office/drawing/2014/main" id="{5F2FBD61-AA4A-3649-8F18-D489C6F334B9}"/>
              </a:ext>
            </a:extLst>
          </p:cNvPr>
          <p:cNvSpPr>
            <a:spLocks noGrp="1"/>
          </p:cNvSpPr>
          <p:nvPr>
            <p:ph sz="quarter" idx="13"/>
          </p:nvPr>
        </p:nvSpPr>
        <p:spPr/>
        <p:txBody>
          <a:bodyPr/>
          <a:lstStyle/>
          <a:p>
            <a:pPr lvl="0">
              <a:buClr>
                <a:srgbClr val="61625E"/>
              </a:buClr>
            </a:pPr>
            <a:r>
              <a:rPr lang="en-US" sz="2000" dirty="0">
                <a:solidFill>
                  <a:srgbClr val="48231E"/>
                </a:solidFill>
              </a:rPr>
              <a:t>Bail et al. (2018) paid a sample of 697 Democrats and 542 Republicans to follow a political bot that counter retweeted political messages into their Twitter feeds – and measure the impact on their views</a:t>
            </a:r>
          </a:p>
          <a:p>
            <a:endParaRPr lang="en-US" dirty="0"/>
          </a:p>
        </p:txBody>
      </p:sp>
      <p:sp>
        <p:nvSpPr>
          <p:cNvPr id="4" name="Rectangle 3">
            <a:extLst>
              <a:ext uri="{FF2B5EF4-FFF2-40B4-BE49-F238E27FC236}">
                <a16:creationId xmlns:a16="http://schemas.microsoft.com/office/drawing/2014/main" id="{E9599745-0273-C240-A490-DB41D3C799C0}"/>
              </a:ext>
            </a:extLst>
          </p:cNvPr>
          <p:cNvSpPr/>
          <p:nvPr/>
        </p:nvSpPr>
        <p:spPr>
          <a:xfrm>
            <a:off x="1162592" y="6244271"/>
            <a:ext cx="7853227" cy="523220"/>
          </a:xfrm>
          <a:prstGeom prst="rect">
            <a:avLst/>
          </a:prstGeom>
        </p:spPr>
        <p:txBody>
          <a:bodyPr wrap="square">
            <a:spAutoFit/>
          </a:bodyPr>
          <a:lstStyle/>
          <a:p>
            <a:pPr algn="r"/>
            <a:r>
              <a:rPr lang="en-GB" sz="1400" dirty="0">
                <a:solidFill>
                  <a:schemeClr val="accent2"/>
                </a:solidFill>
                <a:latin typeface="Roboto Condensed"/>
              </a:rPr>
              <a:t>Bail et al. (2018) Exposure to Opposing Views can Increase Political Polarization: Evidence from a Large-Scale Field Experiment on Social Media, </a:t>
            </a:r>
            <a:r>
              <a:rPr lang="en-GB" sz="1400" dirty="0" err="1">
                <a:solidFill>
                  <a:schemeClr val="accent2"/>
                </a:solidFill>
                <a:latin typeface="Roboto Condensed"/>
              </a:rPr>
              <a:t>SocARXiv</a:t>
            </a:r>
            <a:endParaRPr lang="en-GB" sz="1400" dirty="0">
              <a:solidFill>
                <a:schemeClr val="accent2"/>
              </a:solidFill>
              <a:latin typeface="Roboto Condensed"/>
            </a:endParaRPr>
          </a:p>
        </p:txBody>
      </p:sp>
      <p:pic>
        <p:nvPicPr>
          <p:cNvPr id="6" name="Picture 5">
            <a:extLst>
              <a:ext uri="{FF2B5EF4-FFF2-40B4-BE49-F238E27FC236}">
                <a16:creationId xmlns:a16="http://schemas.microsoft.com/office/drawing/2014/main" id="{7A52CEA8-FD9D-2946-8EE0-5F5E8CFDC68E}"/>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87086" y="2484695"/>
            <a:ext cx="8919438" cy="3602596"/>
          </a:xfrm>
          <a:prstGeom prst="rect">
            <a:avLst/>
          </a:prstGeom>
        </p:spPr>
      </p:pic>
      <p:sp>
        <p:nvSpPr>
          <p:cNvPr id="7" name="Rectangle 6">
            <a:extLst>
              <a:ext uri="{FF2B5EF4-FFF2-40B4-BE49-F238E27FC236}">
                <a16:creationId xmlns:a16="http://schemas.microsoft.com/office/drawing/2014/main" id="{651826A6-8E15-3D4B-B533-72B27E17711C}"/>
              </a:ext>
            </a:extLst>
          </p:cNvPr>
          <p:cNvSpPr/>
          <p:nvPr/>
        </p:nvSpPr>
        <p:spPr>
          <a:xfrm>
            <a:off x="274320" y="3469567"/>
            <a:ext cx="1564852" cy="246221"/>
          </a:xfrm>
          <a:prstGeom prst="rect">
            <a:avLst/>
          </a:prstGeom>
        </p:spPr>
        <p:txBody>
          <a:bodyPr wrap="square">
            <a:spAutoFit/>
          </a:bodyPr>
          <a:lstStyle/>
          <a:p>
            <a:r>
              <a:rPr lang="en-GB" sz="1000" dirty="0">
                <a:solidFill>
                  <a:schemeClr val="accent3">
                    <a:lumMod val="60000"/>
                    <a:lumOff val="40000"/>
                  </a:schemeClr>
                </a:solidFill>
                <a:latin typeface="NimbusRomNo9L"/>
              </a:rPr>
              <a:t>(</a:t>
            </a:r>
            <a:r>
              <a:rPr lang="en-GB" sz="1000" dirty="0">
                <a:solidFill>
                  <a:schemeClr val="accent3">
                    <a:lumMod val="60000"/>
                    <a:lumOff val="40000"/>
                  </a:schemeClr>
                </a:solidFill>
                <a:latin typeface="CMMI12"/>
              </a:rPr>
              <a:t>ITT</a:t>
            </a:r>
            <a:r>
              <a:rPr lang="en-GB" sz="1000" dirty="0">
                <a:solidFill>
                  <a:schemeClr val="accent3">
                    <a:lumMod val="60000"/>
                    <a:lumOff val="40000"/>
                  </a:schemeClr>
                </a:solidFill>
                <a:latin typeface="NimbusRomNo9L"/>
              </a:rPr>
              <a:t>= -.02, </a:t>
            </a:r>
            <a:r>
              <a:rPr lang="en-GB" sz="1000" dirty="0">
                <a:solidFill>
                  <a:schemeClr val="accent3">
                    <a:lumMod val="60000"/>
                    <a:lumOff val="40000"/>
                  </a:schemeClr>
                </a:solidFill>
                <a:latin typeface="CMMI12"/>
              </a:rPr>
              <a:t>t</a:t>
            </a:r>
            <a:r>
              <a:rPr lang="en-GB" sz="1000" dirty="0">
                <a:solidFill>
                  <a:schemeClr val="accent3">
                    <a:lumMod val="60000"/>
                    <a:lumOff val="40000"/>
                  </a:schemeClr>
                </a:solidFill>
                <a:latin typeface="NimbusRomNo9L"/>
              </a:rPr>
              <a:t>= -.76, </a:t>
            </a:r>
            <a:r>
              <a:rPr lang="en-GB" sz="1000" dirty="0">
                <a:solidFill>
                  <a:schemeClr val="accent3">
                    <a:lumMod val="60000"/>
                    <a:lumOff val="40000"/>
                  </a:schemeClr>
                </a:solidFill>
                <a:latin typeface="CMMI12"/>
              </a:rPr>
              <a:t>p</a:t>
            </a:r>
            <a:r>
              <a:rPr lang="en-GB" sz="1000" dirty="0">
                <a:solidFill>
                  <a:schemeClr val="accent3">
                    <a:lumMod val="60000"/>
                    <a:lumOff val="40000"/>
                  </a:schemeClr>
                </a:solidFill>
                <a:latin typeface="NimbusRomNo9L"/>
              </a:rPr>
              <a:t>=.48) </a:t>
            </a:r>
            <a:endParaRPr lang="en-GB" sz="1000" dirty="0">
              <a:solidFill>
                <a:schemeClr val="accent3">
                  <a:lumMod val="60000"/>
                  <a:lumOff val="40000"/>
                </a:schemeClr>
              </a:solidFill>
            </a:endParaRPr>
          </a:p>
        </p:txBody>
      </p:sp>
      <p:sp>
        <p:nvSpPr>
          <p:cNvPr id="8" name="Rectangle 7">
            <a:extLst>
              <a:ext uri="{FF2B5EF4-FFF2-40B4-BE49-F238E27FC236}">
                <a16:creationId xmlns:a16="http://schemas.microsoft.com/office/drawing/2014/main" id="{F9C8096A-9564-2F40-B618-7303F22B6ED4}"/>
              </a:ext>
            </a:extLst>
          </p:cNvPr>
          <p:cNvSpPr/>
          <p:nvPr/>
        </p:nvSpPr>
        <p:spPr>
          <a:xfrm>
            <a:off x="4688320" y="3470438"/>
            <a:ext cx="1558440" cy="253916"/>
          </a:xfrm>
          <a:prstGeom prst="rect">
            <a:avLst/>
          </a:prstGeom>
        </p:spPr>
        <p:txBody>
          <a:bodyPr wrap="none">
            <a:spAutoFit/>
          </a:bodyPr>
          <a:lstStyle/>
          <a:p>
            <a:r>
              <a:rPr lang="en-GB" sz="1050" dirty="0">
                <a:solidFill>
                  <a:schemeClr val="accent3">
                    <a:lumMod val="75000"/>
                  </a:schemeClr>
                </a:solidFill>
                <a:latin typeface="NimbusRomNo9L"/>
              </a:rPr>
              <a:t>(</a:t>
            </a:r>
            <a:r>
              <a:rPr lang="en-GB" sz="1050" dirty="0">
                <a:solidFill>
                  <a:schemeClr val="accent3">
                    <a:lumMod val="75000"/>
                  </a:schemeClr>
                </a:solidFill>
                <a:latin typeface="CMMI12"/>
              </a:rPr>
              <a:t>ITT</a:t>
            </a:r>
            <a:r>
              <a:rPr lang="en-GB" sz="1050" dirty="0">
                <a:solidFill>
                  <a:schemeClr val="accent3">
                    <a:lumMod val="75000"/>
                  </a:schemeClr>
                </a:solidFill>
                <a:latin typeface="NimbusRomNo9L"/>
              </a:rPr>
              <a:t>=.12, </a:t>
            </a:r>
            <a:r>
              <a:rPr lang="en-GB" sz="1050" dirty="0">
                <a:solidFill>
                  <a:schemeClr val="accent3">
                    <a:lumMod val="75000"/>
                  </a:schemeClr>
                </a:solidFill>
                <a:latin typeface="CMMI12"/>
              </a:rPr>
              <a:t>t</a:t>
            </a:r>
            <a:r>
              <a:rPr lang="en-GB" sz="1050" dirty="0">
                <a:solidFill>
                  <a:schemeClr val="accent3">
                    <a:lumMod val="75000"/>
                  </a:schemeClr>
                </a:solidFill>
                <a:latin typeface="NimbusRomNo9L"/>
              </a:rPr>
              <a:t>=2.68, </a:t>
            </a:r>
            <a:r>
              <a:rPr lang="en-GB" sz="1050" b="1" dirty="0">
                <a:solidFill>
                  <a:schemeClr val="accent3">
                    <a:lumMod val="75000"/>
                  </a:schemeClr>
                </a:solidFill>
                <a:latin typeface="CMMI12"/>
              </a:rPr>
              <a:t>p</a:t>
            </a:r>
            <a:r>
              <a:rPr lang="en-GB" sz="1050" b="1" dirty="0">
                <a:solidFill>
                  <a:schemeClr val="accent3">
                    <a:lumMod val="75000"/>
                  </a:schemeClr>
                </a:solidFill>
                <a:latin typeface="NimbusRomNo9L"/>
              </a:rPr>
              <a:t>=.007</a:t>
            </a:r>
            <a:r>
              <a:rPr lang="en-GB" sz="1050" dirty="0">
                <a:solidFill>
                  <a:schemeClr val="accent3">
                    <a:lumMod val="75000"/>
                  </a:schemeClr>
                </a:solidFill>
                <a:latin typeface="NimbusRomNo9L"/>
              </a:rPr>
              <a:t>) </a:t>
            </a:r>
            <a:endParaRPr lang="en-GB" sz="1050" dirty="0">
              <a:solidFill>
                <a:schemeClr val="accent3">
                  <a:lumMod val="75000"/>
                </a:schemeClr>
              </a:solidFill>
            </a:endParaRPr>
          </a:p>
        </p:txBody>
      </p:sp>
      <p:sp>
        <p:nvSpPr>
          <p:cNvPr id="9" name="Rectangle 8">
            <a:extLst>
              <a:ext uri="{FF2B5EF4-FFF2-40B4-BE49-F238E27FC236}">
                <a16:creationId xmlns:a16="http://schemas.microsoft.com/office/drawing/2014/main" id="{D5A48731-9FCE-684C-A018-C1F20200487B}"/>
              </a:ext>
            </a:extLst>
          </p:cNvPr>
          <p:cNvSpPr/>
          <p:nvPr/>
        </p:nvSpPr>
        <p:spPr>
          <a:xfrm>
            <a:off x="243863" y="3943408"/>
            <a:ext cx="1757212" cy="246221"/>
          </a:xfrm>
          <a:prstGeom prst="rect">
            <a:avLst/>
          </a:prstGeom>
        </p:spPr>
        <p:txBody>
          <a:bodyPr wrap="square">
            <a:spAutoFit/>
          </a:bodyPr>
          <a:lstStyle/>
          <a:p>
            <a:r>
              <a:rPr lang="en-GB" sz="1000" dirty="0">
                <a:solidFill>
                  <a:schemeClr val="accent3">
                    <a:lumMod val="60000"/>
                    <a:lumOff val="40000"/>
                  </a:schemeClr>
                </a:solidFill>
                <a:latin typeface="NimbusRomNo9L"/>
              </a:rPr>
              <a:t>(</a:t>
            </a:r>
            <a:r>
              <a:rPr lang="en-GB" sz="1000" dirty="0">
                <a:solidFill>
                  <a:schemeClr val="accent3">
                    <a:lumMod val="60000"/>
                    <a:lumOff val="40000"/>
                  </a:schemeClr>
                </a:solidFill>
                <a:latin typeface="CMMI12"/>
              </a:rPr>
              <a:t>CACE</a:t>
            </a:r>
            <a:r>
              <a:rPr lang="en-GB" sz="1000" dirty="0">
                <a:solidFill>
                  <a:schemeClr val="accent3">
                    <a:lumMod val="60000"/>
                    <a:lumOff val="40000"/>
                  </a:schemeClr>
                </a:solidFill>
                <a:latin typeface="NimbusRomNo9L"/>
              </a:rPr>
              <a:t>= -.04, </a:t>
            </a:r>
            <a:r>
              <a:rPr lang="en-GB" sz="1000" dirty="0">
                <a:solidFill>
                  <a:schemeClr val="accent3">
                    <a:lumMod val="60000"/>
                    <a:lumOff val="40000"/>
                  </a:schemeClr>
                </a:solidFill>
                <a:latin typeface="CMMI12"/>
              </a:rPr>
              <a:t>t</a:t>
            </a:r>
            <a:r>
              <a:rPr lang="en-GB" sz="1000" dirty="0">
                <a:solidFill>
                  <a:schemeClr val="accent3">
                    <a:lumMod val="60000"/>
                    <a:lumOff val="40000"/>
                  </a:schemeClr>
                </a:solidFill>
                <a:latin typeface="NimbusRomNo9L"/>
              </a:rPr>
              <a:t>= -1.07, </a:t>
            </a:r>
            <a:r>
              <a:rPr lang="en-GB" sz="1000" dirty="0">
                <a:solidFill>
                  <a:schemeClr val="accent3">
                    <a:lumMod val="60000"/>
                    <a:lumOff val="40000"/>
                  </a:schemeClr>
                </a:solidFill>
                <a:latin typeface="CMMI12"/>
              </a:rPr>
              <a:t>p</a:t>
            </a:r>
            <a:r>
              <a:rPr lang="en-GB" sz="1000" dirty="0">
                <a:solidFill>
                  <a:schemeClr val="accent3">
                    <a:lumMod val="60000"/>
                    <a:lumOff val="40000"/>
                  </a:schemeClr>
                </a:solidFill>
                <a:latin typeface="NimbusRomNo9L"/>
              </a:rPr>
              <a:t>=.28) </a:t>
            </a:r>
            <a:endParaRPr lang="en-GB" sz="1000" dirty="0">
              <a:solidFill>
                <a:schemeClr val="accent3">
                  <a:lumMod val="60000"/>
                  <a:lumOff val="40000"/>
                </a:schemeClr>
              </a:solidFill>
            </a:endParaRPr>
          </a:p>
        </p:txBody>
      </p:sp>
      <p:sp>
        <p:nvSpPr>
          <p:cNvPr id="10" name="Rectangle 9">
            <a:extLst>
              <a:ext uri="{FF2B5EF4-FFF2-40B4-BE49-F238E27FC236}">
                <a16:creationId xmlns:a16="http://schemas.microsoft.com/office/drawing/2014/main" id="{F67F41AD-951F-294F-A547-9BEFF2ACB049}"/>
              </a:ext>
            </a:extLst>
          </p:cNvPr>
          <p:cNvSpPr/>
          <p:nvPr/>
        </p:nvSpPr>
        <p:spPr>
          <a:xfrm>
            <a:off x="4663371" y="3915362"/>
            <a:ext cx="1643399" cy="253916"/>
          </a:xfrm>
          <a:prstGeom prst="rect">
            <a:avLst/>
          </a:prstGeom>
        </p:spPr>
        <p:txBody>
          <a:bodyPr wrap="none">
            <a:spAutoFit/>
          </a:bodyPr>
          <a:lstStyle/>
          <a:p>
            <a:r>
              <a:rPr lang="en-GB" sz="1050" dirty="0">
                <a:solidFill>
                  <a:schemeClr val="accent3">
                    <a:lumMod val="75000"/>
                  </a:schemeClr>
                </a:solidFill>
                <a:latin typeface="NimbusRomNo9L"/>
              </a:rPr>
              <a:t>(</a:t>
            </a:r>
            <a:r>
              <a:rPr lang="en-GB" sz="1050" dirty="0">
                <a:solidFill>
                  <a:schemeClr val="accent3">
                    <a:lumMod val="75000"/>
                  </a:schemeClr>
                </a:solidFill>
                <a:latin typeface="CMMI12"/>
              </a:rPr>
              <a:t>CACE</a:t>
            </a:r>
            <a:r>
              <a:rPr lang="en-GB" sz="1050" dirty="0">
                <a:solidFill>
                  <a:schemeClr val="accent3">
                    <a:lumMod val="75000"/>
                  </a:schemeClr>
                </a:solidFill>
                <a:latin typeface="NimbusRomNo9L"/>
              </a:rPr>
              <a:t>=.19, </a:t>
            </a:r>
            <a:r>
              <a:rPr lang="en-GB" sz="1050" dirty="0">
                <a:solidFill>
                  <a:schemeClr val="accent3">
                    <a:lumMod val="75000"/>
                  </a:schemeClr>
                </a:solidFill>
                <a:latin typeface="CMMI12"/>
              </a:rPr>
              <a:t>t</a:t>
            </a:r>
            <a:r>
              <a:rPr lang="en-GB" sz="1050" dirty="0">
                <a:solidFill>
                  <a:schemeClr val="accent3">
                    <a:lumMod val="75000"/>
                  </a:schemeClr>
                </a:solidFill>
                <a:latin typeface="NimbusRomNo9L"/>
              </a:rPr>
              <a:t>=5.6, </a:t>
            </a:r>
            <a:r>
              <a:rPr lang="en-GB" sz="1050" b="1" dirty="0">
                <a:solidFill>
                  <a:schemeClr val="accent3">
                    <a:lumMod val="75000"/>
                  </a:schemeClr>
                </a:solidFill>
                <a:latin typeface="CMMI12"/>
              </a:rPr>
              <a:t>p &lt;</a:t>
            </a:r>
            <a:r>
              <a:rPr lang="en-GB" sz="1050" b="1" dirty="0">
                <a:solidFill>
                  <a:schemeClr val="accent3">
                    <a:lumMod val="75000"/>
                  </a:schemeClr>
                </a:solidFill>
                <a:latin typeface="NimbusRomNo9L"/>
              </a:rPr>
              <a:t>.001</a:t>
            </a:r>
            <a:r>
              <a:rPr lang="en-GB" sz="1050" dirty="0">
                <a:solidFill>
                  <a:schemeClr val="accent3">
                    <a:lumMod val="75000"/>
                  </a:schemeClr>
                </a:solidFill>
                <a:latin typeface="NimbusRomNo9L"/>
              </a:rPr>
              <a:t>) </a:t>
            </a:r>
            <a:endParaRPr lang="en-GB" sz="1050" dirty="0">
              <a:solidFill>
                <a:schemeClr val="accent3">
                  <a:lumMod val="75000"/>
                </a:schemeClr>
              </a:solidFill>
            </a:endParaRPr>
          </a:p>
        </p:txBody>
      </p:sp>
      <p:sp>
        <p:nvSpPr>
          <p:cNvPr id="11" name="Rectangle 10">
            <a:extLst>
              <a:ext uri="{FF2B5EF4-FFF2-40B4-BE49-F238E27FC236}">
                <a16:creationId xmlns:a16="http://schemas.microsoft.com/office/drawing/2014/main" id="{06C587E6-9C2B-D142-AA62-2D8937AAC033}"/>
              </a:ext>
            </a:extLst>
          </p:cNvPr>
          <p:cNvSpPr/>
          <p:nvPr/>
        </p:nvSpPr>
        <p:spPr>
          <a:xfrm>
            <a:off x="243863" y="4436764"/>
            <a:ext cx="1726755" cy="246221"/>
          </a:xfrm>
          <a:prstGeom prst="rect">
            <a:avLst/>
          </a:prstGeom>
        </p:spPr>
        <p:txBody>
          <a:bodyPr wrap="square">
            <a:spAutoFit/>
          </a:bodyPr>
          <a:lstStyle/>
          <a:p>
            <a:r>
              <a:rPr lang="en-GB" sz="1000" dirty="0">
                <a:solidFill>
                  <a:schemeClr val="accent3">
                    <a:lumMod val="60000"/>
                    <a:lumOff val="40000"/>
                  </a:schemeClr>
                </a:solidFill>
                <a:latin typeface="NimbusRomNo9L"/>
              </a:rPr>
              <a:t>(</a:t>
            </a:r>
            <a:r>
              <a:rPr lang="en-GB" sz="1000" dirty="0">
                <a:solidFill>
                  <a:schemeClr val="accent3">
                    <a:lumMod val="60000"/>
                    <a:lumOff val="40000"/>
                  </a:schemeClr>
                </a:solidFill>
                <a:latin typeface="CMMI12"/>
              </a:rPr>
              <a:t>CACE</a:t>
            </a:r>
            <a:r>
              <a:rPr lang="en-GB" sz="1000" dirty="0">
                <a:solidFill>
                  <a:schemeClr val="accent3">
                    <a:lumMod val="60000"/>
                    <a:lumOff val="40000"/>
                  </a:schemeClr>
                </a:solidFill>
                <a:latin typeface="NimbusRomNo9L"/>
              </a:rPr>
              <a:t>=-.05, </a:t>
            </a:r>
            <a:r>
              <a:rPr lang="en-GB" sz="1000" dirty="0">
                <a:solidFill>
                  <a:schemeClr val="accent3">
                    <a:lumMod val="60000"/>
                    <a:lumOff val="40000"/>
                  </a:schemeClr>
                </a:solidFill>
                <a:latin typeface="CMMI12"/>
              </a:rPr>
              <a:t>t</a:t>
            </a:r>
            <a:r>
              <a:rPr lang="en-GB" sz="1000" dirty="0">
                <a:solidFill>
                  <a:schemeClr val="accent3">
                    <a:lumMod val="60000"/>
                    <a:lumOff val="40000"/>
                  </a:schemeClr>
                </a:solidFill>
                <a:latin typeface="NimbusRomNo9L"/>
              </a:rPr>
              <a:t>= -1.05, </a:t>
            </a:r>
            <a:r>
              <a:rPr lang="en-GB" sz="1000" dirty="0">
                <a:solidFill>
                  <a:schemeClr val="accent3">
                    <a:lumMod val="60000"/>
                    <a:lumOff val="40000"/>
                  </a:schemeClr>
                </a:solidFill>
                <a:latin typeface="CMMI12"/>
              </a:rPr>
              <a:t>p</a:t>
            </a:r>
            <a:r>
              <a:rPr lang="en-GB" sz="1000" dirty="0">
                <a:solidFill>
                  <a:schemeClr val="accent3">
                    <a:lumMod val="60000"/>
                    <a:lumOff val="40000"/>
                  </a:schemeClr>
                </a:solidFill>
                <a:latin typeface="NimbusRomNo9L"/>
              </a:rPr>
              <a:t>=.29) </a:t>
            </a:r>
            <a:endParaRPr lang="en-GB" sz="1000" dirty="0">
              <a:solidFill>
                <a:schemeClr val="accent3">
                  <a:lumMod val="60000"/>
                  <a:lumOff val="40000"/>
                </a:schemeClr>
              </a:solidFill>
            </a:endParaRPr>
          </a:p>
        </p:txBody>
      </p:sp>
      <p:sp>
        <p:nvSpPr>
          <p:cNvPr id="12" name="Rectangle 11">
            <a:extLst>
              <a:ext uri="{FF2B5EF4-FFF2-40B4-BE49-F238E27FC236}">
                <a16:creationId xmlns:a16="http://schemas.microsoft.com/office/drawing/2014/main" id="{16B53A20-7B9F-694B-A62B-E574FF3EF198}"/>
              </a:ext>
            </a:extLst>
          </p:cNvPr>
          <p:cNvSpPr/>
          <p:nvPr/>
        </p:nvSpPr>
        <p:spPr>
          <a:xfrm>
            <a:off x="4663371" y="4417805"/>
            <a:ext cx="1712328" cy="253916"/>
          </a:xfrm>
          <a:prstGeom prst="rect">
            <a:avLst/>
          </a:prstGeom>
        </p:spPr>
        <p:txBody>
          <a:bodyPr wrap="none">
            <a:spAutoFit/>
          </a:bodyPr>
          <a:lstStyle/>
          <a:p>
            <a:r>
              <a:rPr lang="en-GB" sz="1050" dirty="0">
                <a:solidFill>
                  <a:schemeClr val="accent3">
                    <a:lumMod val="75000"/>
                  </a:schemeClr>
                </a:solidFill>
                <a:latin typeface="NimbusRomNo9L"/>
              </a:rPr>
              <a:t>(</a:t>
            </a:r>
            <a:r>
              <a:rPr lang="en-GB" sz="1050" dirty="0">
                <a:solidFill>
                  <a:schemeClr val="accent3">
                    <a:lumMod val="75000"/>
                  </a:schemeClr>
                </a:solidFill>
                <a:latin typeface="CMMI12"/>
              </a:rPr>
              <a:t>CACE</a:t>
            </a:r>
            <a:r>
              <a:rPr lang="en-GB" sz="1050" dirty="0">
                <a:solidFill>
                  <a:schemeClr val="accent3">
                    <a:lumMod val="75000"/>
                  </a:schemeClr>
                </a:solidFill>
                <a:latin typeface="NimbusRomNo9L"/>
              </a:rPr>
              <a:t>=.31, </a:t>
            </a:r>
            <a:r>
              <a:rPr lang="en-GB" sz="1050" dirty="0">
                <a:solidFill>
                  <a:schemeClr val="accent3">
                    <a:lumMod val="75000"/>
                  </a:schemeClr>
                </a:solidFill>
                <a:latin typeface="CMMI12"/>
              </a:rPr>
              <a:t>t</a:t>
            </a:r>
            <a:r>
              <a:rPr lang="en-GB" sz="1050" dirty="0">
                <a:solidFill>
                  <a:schemeClr val="accent3">
                    <a:lumMod val="75000"/>
                  </a:schemeClr>
                </a:solidFill>
                <a:latin typeface="NimbusRomNo9L"/>
              </a:rPr>
              <a:t>=6.30, </a:t>
            </a:r>
            <a:r>
              <a:rPr lang="en-GB" sz="1050" b="1" dirty="0">
                <a:solidFill>
                  <a:schemeClr val="accent3">
                    <a:lumMod val="75000"/>
                  </a:schemeClr>
                </a:solidFill>
                <a:latin typeface="CMMI12"/>
              </a:rPr>
              <a:t>p &lt;</a:t>
            </a:r>
            <a:r>
              <a:rPr lang="en-GB" sz="1050" b="1" dirty="0">
                <a:solidFill>
                  <a:schemeClr val="accent3">
                    <a:lumMod val="75000"/>
                  </a:schemeClr>
                </a:solidFill>
                <a:latin typeface="NimbusRomNo9L"/>
              </a:rPr>
              <a:t>.001</a:t>
            </a:r>
            <a:r>
              <a:rPr lang="en-GB" sz="1050" dirty="0">
                <a:solidFill>
                  <a:schemeClr val="accent3">
                    <a:lumMod val="75000"/>
                  </a:schemeClr>
                </a:solidFill>
                <a:latin typeface="NimbusRomNo9L"/>
              </a:rPr>
              <a:t>) </a:t>
            </a:r>
            <a:endParaRPr lang="en-GB" sz="1050" dirty="0">
              <a:solidFill>
                <a:schemeClr val="accent3">
                  <a:lumMod val="75000"/>
                </a:schemeClr>
              </a:solidFill>
            </a:endParaRPr>
          </a:p>
        </p:txBody>
      </p:sp>
      <p:sp>
        <p:nvSpPr>
          <p:cNvPr id="13" name="Rectangle 12">
            <a:extLst>
              <a:ext uri="{FF2B5EF4-FFF2-40B4-BE49-F238E27FC236}">
                <a16:creationId xmlns:a16="http://schemas.microsoft.com/office/drawing/2014/main" id="{E9C02AB8-9B23-F14A-93C3-725D78DAF3D8}"/>
              </a:ext>
            </a:extLst>
          </p:cNvPr>
          <p:cNvSpPr/>
          <p:nvPr/>
        </p:nvSpPr>
        <p:spPr>
          <a:xfrm>
            <a:off x="243862" y="4902035"/>
            <a:ext cx="1726755" cy="246221"/>
          </a:xfrm>
          <a:prstGeom prst="rect">
            <a:avLst/>
          </a:prstGeom>
        </p:spPr>
        <p:txBody>
          <a:bodyPr wrap="square">
            <a:spAutoFit/>
          </a:bodyPr>
          <a:lstStyle/>
          <a:p>
            <a:r>
              <a:rPr lang="en-GB" sz="1000" dirty="0">
                <a:solidFill>
                  <a:schemeClr val="accent3">
                    <a:lumMod val="60000"/>
                    <a:lumOff val="40000"/>
                  </a:schemeClr>
                </a:solidFill>
                <a:latin typeface="NimbusRomNo9L"/>
              </a:rPr>
              <a:t>(</a:t>
            </a:r>
            <a:r>
              <a:rPr lang="en-GB" sz="1000" dirty="0">
                <a:solidFill>
                  <a:schemeClr val="accent3">
                    <a:lumMod val="60000"/>
                    <a:lumOff val="40000"/>
                  </a:schemeClr>
                </a:solidFill>
                <a:latin typeface="CMMI12"/>
              </a:rPr>
              <a:t>CACE</a:t>
            </a:r>
            <a:r>
              <a:rPr lang="en-GB" sz="1000" dirty="0">
                <a:solidFill>
                  <a:schemeClr val="accent3">
                    <a:lumMod val="60000"/>
                    <a:lumOff val="40000"/>
                  </a:schemeClr>
                </a:solidFill>
                <a:latin typeface="NimbusRomNo9L"/>
              </a:rPr>
              <a:t>=-.14, </a:t>
            </a:r>
            <a:r>
              <a:rPr lang="en-GB" sz="1000" dirty="0">
                <a:solidFill>
                  <a:schemeClr val="accent3">
                    <a:lumMod val="60000"/>
                    <a:lumOff val="40000"/>
                  </a:schemeClr>
                </a:solidFill>
                <a:latin typeface="CMMI12"/>
              </a:rPr>
              <a:t>t</a:t>
            </a:r>
            <a:r>
              <a:rPr lang="en-GB" sz="1000" dirty="0">
                <a:solidFill>
                  <a:schemeClr val="accent3">
                    <a:lumMod val="60000"/>
                    <a:lumOff val="40000"/>
                  </a:schemeClr>
                </a:solidFill>
                <a:latin typeface="NimbusRomNo9L"/>
              </a:rPr>
              <a:t>= -1.05, </a:t>
            </a:r>
            <a:r>
              <a:rPr lang="en-GB" sz="1000" dirty="0">
                <a:solidFill>
                  <a:schemeClr val="accent3">
                    <a:lumMod val="60000"/>
                    <a:lumOff val="40000"/>
                  </a:schemeClr>
                </a:solidFill>
                <a:latin typeface="CMMI12"/>
              </a:rPr>
              <a:t>p</a:t>
            </a:r>
            <a:r>
              <a:rPr lang="en-GB" sz="1000" dirty="0">
                <a:solidFill>
                  <a:schemeClr val="accent3">
                    <a:lumMod val="60000"/>
                    <a:lumOff val="40000"/>
                  </a:schemeClr>
                </a:solidFill>
                <a:latin typeface="NimbusRomNo9L"/>
              </a:rPr>
              <a:t>=.29) </a:t>
            </a:r>
            <a:endParaRPr lang="en-GB" sz="1000" dirty="0">
              <a:solidFill>
                <a:schemeClr val="accent3">
                  <a:lumMod val="60000"/>
                  <a:lumOff val="40000"/>
                </a:schemeClr>
              </a:solidFill>
            </a:endParaRPr>
          </a:p>
        </p:txBody>
      </p:sp>
      <p:sp>
        <p:nvSpPr>
          <p:cNvPr id="14" name="Rectangle 13">
            <a:extLst>
              <a:ext uri="{FF2B5EF4-FFF2-40B4-BE49-F238E27FC236}">
                <a16:creationId xmlns:a16="http://schemas.microsoft.com/office/drawing/2014/main" id="{A8F21F51-4AA3-DA47-8C4C-BB6396F57A11}"/>
              </a:ext>
            </a:extLst>
          </p:cNvPr>
          <p:cNvSpPr/>
          <p:nvPr/>
        </p:nvSpPr>
        <p:spPr>
          <a:xfrm>
            <a:off x="4663371" y="4873736"/>
            <a:ext cx="1803699" cy="253916"/>
          </a:xfrm>
          <a:prstGeom prst="rect">
            <a:avLst/>
          </a:prstGeom>
        </p:spPr>
        <p:txBody>
          <a:bodyPr wrap="none">
            <a:spAutoFit/>
          </a:bodyPr>
          <a:lstStyle/>
          <a:p>
            <a:r>
              <a:rPr lang="en-GB" sz="1050" dirty="0">
                <a:solidFill>
                  <a:schemeClr val="accent3">
                    <a:lumMod val="75000"/>
                  </a:schemeClr>
                </a:solidFill>
                <a:latin typeface="NimbusRomNo9L"/>
              </a:rPr>
              <a:t>(</a:t>
            </a:r>
            <a:r>
              <a:rPr lang="en-GB" sz="1050" dirty="0">
                <a:solidFill>
                  <a:schemeClr val="accent3">
                    <a:lumMod val="75000"/>
                  </a:schemeClr>
                </a:solidFill>
                <a:latin typeface="CMMI12"/>
              </a:rPr>
              <a:t>CACE </a:t>
            </a:r>
            <a:r>
              <a:rPr lang="en-GB" sz="1050" dirty="0">
                <a:solidFill>
                  <a:schemeClr val="accent3">
                    <a:lumMod val="75000"/>
                  </a:schemeClr>
                </a:solidFill>
                <a:latin typeface="NimbusRomNo9L"/>
              </a:rPr>
              <a:t>=.60, </a:t>
            </a:r>
            <a:r>
              <a:rPr lang="en-GB" sz="1050" dirty="0">
                <a:solidFill>
                  <a:schemeClr val="accent3">
                    <a:lumMod val="75000"/>
                  </a:schemeClr>
                </a:solidFill>
                <a:latin typeface="CMMI12"/>
              </a:rPr>
              <a:t>t</a:t>
            </a:r>
            <a:r>
              <a:rPr lang="en-GB" sz="1050" dirty="0">
                <a:solidFill>
                  <a:schemeClr val="accent3">
                    <a:lumMod val="75000"/>
                  </a:schemeClr>
                </a:solidFill>
                <a:latin typeface="NimbusRomNo9L"/>
              </a:rPr>
              <a:t>=4.06, </a:t>
            </a:r>
            <a:r>
              <a:rPr lang="en-GB" sz="1050" b="1" dirty="0">
                <a:solidFill>
                  <a:schemeClr val="accent3">
                    <a:lumMod val="75000"/>
                  </a:schemeClr>
                </a:solidFill>
                <a:latin typeface="CMMI12"/>
              </a:rPr>
              <a:t>p &lt;</a:t>
            </a:r>
            <a:r>
              <a:rPr lang="en-GB" sz="1050" b="1" dirty="0">
                <a:solidFill>
                  <a:schemeClr val="accent3">
                    <a:lumMod val="75000"/>
                  </a:schemeClr>
                </a:solidFill>
                <a:latin typeface="NimbusRomNo9L"/>
              </a:rPr>
              <a:t>.001</a:t>
            </a:r>
            <a:r>
              <a:rPr lang="en-GB" sz="1050" dirty="0">
                <a:solidFill>
                  <a:schemeClr val="accent3">
                    <a:lumMod val="75000"/>
                  </a:schemeClr>
                </a:solidFill>
                <a:latin typeface="NimbusRomNo9L"/>
              </a:rPr>
              <a:t>) </a:t>
            </a:r>
            <a:endParaRPr lang="en-GB" sz="1050" dirty="0">
              <a:solidFill>
                <a:schemeClr val="accent3">
                  <a:lumMod val="75000"/>
                </a:schemeClr>
              </a:solidFill>
            </a:endParaRPr>
          </a:p>
        </p:txBody>
      </p:sp>
      <p:sp>
        <p:nvSpPr>
          <p:cNvPr id="5" name="Rectangle 4">
            <a:extLst>
              <a:ext uri="{FF2B5EF4-FFF2-40B4-BE49-F238E27FC236}">
                <a16:creationId xmlns:a16="http://schemas.microsoft.com/office/drawing/2014/main" id="{46C7595A-7320-1048-8228-58003A225C2F}"/>
              </a:ext>
            </a:extLst>
          </p:cNvPr>
          <p:cNvSpPr/>
          <p:nvPr/>
        </p:nvSpPr>
        <p:spPr>
          <a:xfrm>
            <a:off x="2286000" y="2947165"/>
            <a:ext cx="4572000" cy="2677656"/>
          </a:xfrm>
          <a:prstGeom prst="rect">
            <a:avLst/>
          </a:prstGeom>
          <a:solidFill>
            <a:schemeClr val="accent2">
              <a:lumMod val="75000"/>
              <a:alpha val="82000"/>
            </a:schemeClr>
          </a:solidFill>
        </p:spPr>
        <p:txBody>
          <a:bodyPr>
            <a:spAutoFit/>
          </a:bodyPr>
          <a:lstStyle/>
          <a:p>
            <a:r>
              <a:rPr lang="en-GB" sz="2400" dirty="0">
                <a:solidFill>
                  <a:schemeClr val="bg1"/>
                </a:solidFill>
                <a:latin typeface="NimbusRomNo9L"/>
              </a:rPr>
              <a:t>“our study indicates that well- intentioned attempts to introduce people to opposing political views on social media might not only be ineffective, but counter-productive—particularly if they are initiated by Democrats.”</a:t>
            </a:r>
            <a:endParaRPr lang="en-GB" sz="2400" dirty="0">
              <a:solidFill>
                <a:schemeClr val="bg1"/>
              </a:solidFill>
            </a:endParaRPr>
          </a:p>
        </p:txBody>
      </p:sp>
    </p:spTree>
    <p:extLst>
      <p:ext uri="{BB962C8B-B14F-4D97-AF65-F5344CB8AC3E}">
        <p14:creationId xmlns:p14="http://schemas.microsoft.com/office/powerpoint/2010/main" val="412664796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E08199-3975-8A4E-A02D-76845960A293}"/>
              </a:ext>
            </a:extLst>
          </p:cNvPr>
          <p:cNvSpPr>
            <a:spLocks noGrp="1"/>
          </p:cNvSpPr>
          <p:nvPr>
            <p:ph type="title"/>
          </p:nvPr>
        </p:nvSpPr>
        <p:spPr/>
        <p:txBody>
          <a:bodyPr/>
          <a:lstStyle/>
          <a:p>
            <a:r>
              <a:rPr lang="en-US" dirty="0"/>
              <a:t>What Does this Tell Us?</a:t>
            </a:r>
          </a:p>
        </p:txBody>
      </p:sp>
      <p:sp>
        <p:nvSpPr>
          <p:cNvPr id="3" name="Content Placeholder 2">
            <a:extLst>
              <a:ext uri="{FF2B5EF4-FFF2-40B4-BE49-F238E27FC236}">
                <a16:creationId xmlns:a16="http://schemas.microsoft.com/office/drawing/2014/main" id="{FDEE75C7-BC98-4F49-BED5-FABF5DED5DB9}"/>
              </a:ext>
            </a:extLst>
          </p:cNvPr>
          <p:cNvSpPr>
            <a:spLocks noGrp="1"/>
          </p:cNvSpPr>
          <p:nvPr>
            <p:ph sz="quarter" idx="13"/>
          </p:nvPr>
        </p:nvSpPr>
        <p:spPr>
          <a:xfrm>
            <a:off x="274320" y="1611086"/>
            <a:ext cx="8595360" cy="4625122"/>
          </a:xfrm>
        </p:spPr>
        <p:txBody>
          <a:bodyPr>
            <a:normAutofit/>
          </a:bodyPr>
          <a:lstStyle/>
          <a:p>
            <a:r>
              <a:rPr lang="en-US" dirty="0"/>
              <a:t>Echo chambers exist on social media</a:t>
            </a:r>
          </a:p>
          <a:p>
            <a:pPr lvl="1"/>
            <a:r>
              <a:rPr lang="en-US" dirty="0"/>
              <a:t>They are driven primary by </a:t>
            </a:r>
            <a:r>
              <a:rPr lang="en-US" dirty="0" err="1"/>
              <a:t>homophilous</a:t>
            </a:r>
            <a:r>
              <a:rPr lang="en-US" dirty="0"/>
              <a:t> networks</a:t>
            </a:r>
          </a:p>
          <a:p>
            <a:pPr lvl="1"/>
            <a:r>
              <a:rPr lang="en-US" dirty="0"/>
              <a:t>Filter algorithms have a modest exacerbating effect</a:t>
            </a:r>
          </a:p>
          <a:p>
            <a:pPr lvl="1"/>
            <a:endParaRPr lang="en-US" dirty="0"/>
          </a:p>
          <a:p>
            <a:r>
              <a:rPr lang="en-US" dirty="0"/>
              <a:t>Echo chambers become weaker when considering social media as part of a larger media landscape</a:t>
            </a:r>
          </a:p>
          <a:p>
            <a:endParaRPr lang="en-US" dirty="0"/>
          </a:p>
          <a:p>
            <a:r>
              <a:rPr lang="en-US" dirty="0"/>
              <a:t>Exposure to strong counter-opinion can also reinforce existing beliefs (the backfire effect)</a:t>
            </a:r>
          </a:p>
          <a:p>
            <a:endParaRPr lang="en-US" dirty="0"/>
          </a:p>
          <a:p>
            <a:r>
              <a:rPr lang="en-US" dirty="0">
                <a:solidFill>
                  <a:schemeClr val="accent2"/>
                </a:solidFill>
              </a:rPr>
              <a:t>Fake News will occur, so how do we help people identify it?</a:t>
            </a:r>
          </a:p>
          <a:p>
            <a:endParaRPr lang="en-US" dirty="0"/>
          </a:p>
          <a:p>
            <a:endParaRPr lang="en-US" dirty="0"/>
          </a:p>
          <a:p>
            <a:endParaRPr lang="en-US" dirty="0"/>
          </a:p>
          <a:p>
            <a:endParaRPr lang="en-US" dirty="0"/>
          </a:p>
          <a:p>
            <a:endParaRPr lang="en-US" dirty="0"/>
          </a:p>
          <a:p>
            <a:endParaRPr lang="en-US" dirty="0"/>
          </a:p>
        </p:txBody>
      </p:sp>
    </p:spTree>
    <p:extLst>
      <p:ext uri="{BB962C8B-B14F-4D97-AF65-F5344CB8AC3E}">
        <p14:creationId xmlns:p14="http://schemas.microsoft.com/office/powerpoint/2010/main" val="206451897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399F12-DDB7-ED4D-9395-56F7B03326C8}"/>
              </a:ext>
            </a:extLst>
          </p:cNvPr>
          <p:cNvSpPr>
            <a:spLocks noGrp="1"/>
          </p:cNvSpPr>
          <p:nvPr>
            <p:ph type="title"/>
          </p:nvPr>
        </p:nvSpPr>
        <p:spPr>
          <a:xfrm>
            <a:off x="241391" y="2153195"/>
            <a:ext cx="8591550" cy="1066800"/>
          </a:xfrm>
        </p:spPr>
        <p:txBody>
          <a:bodyPr/>
          <a:lstStyle/>
          <a:p>
            <a:pPr algn="ctr"/>
            <a:r>
              <a:rPr lang="en-US"/>
              <a:t>Determining Credibility</a:t>
            </a:r>
            <a:endParaRPr lang="en-US" dirty="0"/>
          </a:p>
        </p:txBody>
      </p:sp>
    </p:spTree>
    <p:extLst>
      <p:ext uri="{BB962C8B-B14F-4D97-AF65-F5344CB8AC3E}">
        <p14:creationId xmlns:p14="http://schemas.microsoft.com/office/powerpoint/2010/main" val="316550321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76225" y="-103689"/>
            <a:ext cx="8591550" cy="1066801"/>
          </a:xfrm>
        </p:spPr>
        <p:txBody>
          <a:bodyPr/>
          <a:lstStyle/>
          <a:p>
            <a:r>
              <a:rPr lang="en-US" dirty="0"/>
              <a:t>Source, Message, and Media</a:t>
            </a:r>
          </a:p>
        </p:txBody>
      </p:sp>
      <p:sp>
        <p:nvSpPr>
          <p:cNvPr id="4" name="Rectangle 3">
            <a:extLst>
              <a:ext uri="{FF2B5EF4-FFF2-40B4-BE49-F238E27FC236}">
                <a16:creationId xmlns:a16="http://schemas.microsoft.com/office/drawing/2014/main" id="{418843A8-DFEE-4240-86D6-A2714CEF97E9}"/>
              </a:ext>
            </a:extLst>
          </p:cNvPr>
          <p:cNvSpPr/>
          <p:nvPr/>
        </p:nvSpPr>
        <p:spPr>
          <a:xfrm>
            <a:off x="113211" y="6374840"/>
            <a:ext cx="9030789" cy="430887"/>
          </a:xfrm>
          <a:prstGeom prst="rect">
            <a:avLst/>
          </a:prstGeom>
        </p:spPr>
        <p:txBody>
          <a:bodyPr wrap="square">
            <a:spAutoFit/>
          </a:bodyPr>
          <a:lstStyle/>
          <a:p>
            <a:pPr algn="r"/>
            <a:r>
              <a:rPr lang="en-GB" sz="1100" dirty="0">
                <a:solidFill>
                  <a:schemeClr val="accent2"/>
                </a:solidFill>
              </a:rPr>
              <a:t>Metzger, M. J., </a:t>
            </a:r>
            <a:r>
              <a:rPr lang="en-GB" sz="1100" dirty="0" err="1">
                <a:solidFill>
                  <a:schemeClr val="accent2"/>
                </a:solidFill>
              </a:rPr>
              <a:t>Flanagin</a:t>
            </a:r>
            <a:r>
              <a:rPr lang="en-GB" sz="1100" dirty="0">
                <a:solidFill>
                  <a:schemeClr val="accent2"/>
                </a:solidFill>
              </a:rPr>
              <a:t>, A. J., </a:t>
            </a:r>
            <a:r>
              <a:rPr lang="en-GB" sz="1100" dirty="0" err="1">
                <a:solidFill>
                  <a:schemeClr val="accent2"/>
                </a:solidFill>
              </a:rPr>
              <a:t>Eyal</a:t>
            </a:r>
            <a:r>
              <a:rPr lang="en-GB" sz="1100" dirty="0">
                <a:solidFill>
                  <a:schemeClr val="accent2"/>
                </a:solidFill>
              </a:rPr>
              <a:t>, K., Lemus, D. R., &amp; McCann, R. M. (2003). Credibility for the 21st century: integrating perspectives on source, message, and media credibility in the contemporary media environment. In P. J. </a:t>
            </a:r>
            <a:r>
              <a:rPr lang="en-GB" sz="1100" dirty="0" err="1">
                <a:solidFill>
                  <a:schemeClr val="accent2"/>
                </a:solidFill>
              </a:rPr>
              <a:t>Kalbfleisch</a:t>
            </a:r>
            <a:r>
              <a:rPr lang="en-GB" sz="1100" dirty="0">
                <a:solidFill>
                  <a:schemeClr val="accent2"/>
                </a:solidFill>
              </a:rPr>
              <a:t> (Ed.), </a:t>
            </a:r>
            <a:r>
              <a:rPr lang="en-GB" sz="1100" i="1" dirty="0">
                <a:solidFill>
                  <a:schemeClr val="accent2"/>
                </a:solidFill>
              </a:rPr>
              <a:t>Communication Yearbook 27 </a:t>
            </a:r>
            <a:endParaRPr lang="en-GB" sz="1100" dirty="0">
              <a:solidFill>
                <a:schemeClr val="accent2"/>
              </a:solidFill>
            </a:endParaRPr>
          </a:p>
        </p:txBody>
      </p:sp>
      <p:sp>
        <p:nvSpPr>
          <p:cNvPr id="15" name="Rectangle 14">
            <a:extLst>
              <a:ext uri="{FF2B5EF4-FFF2-40B4-BE49-F238E27FC236}">
                <a16:creationId xmlns:a16="http://schemas.microsoft.com/office/drawing/2014/main" id="{5150BF2F-7A40-A14D-AB92-59B321278A7E}"/>
              </a:ext>
            </a:extLst>
          </p:cNvPr>
          <p:cNvSpPr/>
          <p:nvPr/>
        </p:nvSpPr>
        <p:spPr>
          <a:xfrm>
            <a:off x="148046" y="5946536"/>
            <a:ext cx="8995954" cy="430887"/>
          </a:xfrm>
          <a:prstGeom prst="rect">
            <a:avLst/>
          </a:prstGeom>
        </p:spPr>
        <p:txBody>
          <a:bodyPr wrap="square">
            <a:spAutoFit/>
          </a:bodyPr>
          <a:lstStyle/>
          <a:p>
            <a:pPr algn="r"/>
            <a:r>
              <a:rPr lang="en-GB" sz="1100" dirty="0" err="1">
                <a:solidFill>
                  <a:schemeClr val="accent2"/>
                </a:solidFill>
              </a:rPr>
              <a:t>Hellmueller</a:t>
            </a:r>
            <a:r>
              <a:rPr lang="en-GB" sz="1100" dirty="0">
                <a:solidFill>
                  <a:schemeClr val="accent2"/>
                </a:solidFill>
              </a:rPr>
              <a:t>, L. and Trilling, D. (2012). The credibility of credibility measures: A meta- analysis in leading communication journals, 1951 to 2011. </a:t>
            </a:r>
          </a:p>
          <a:p>
            <a:pPr algn="r"/>
            <a:r>
              <a:rPr lang="en-GB" sz="1100" dirty="0">
                <a:solidFill>
                  <a:schemeClr val="accent2"/>
                </a:solidFill>
              </a:rPr>
              <a:t>In WAPOR 65th Annual Conference in Hong Kong. </a:t>
            </a:r>
          </a:p>
        </p:txBody>
      </p:sp>
    </p:spTree>
    <p:extLst>
      <p:ext uri="{BB962C8B-B14F-4D97-AF65-F5344CB8AC3E}">
        <p14:creationId xmlns:p14="http://schemas.microsoft.com/office/powerpoint/2010/main" val="110464182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76225" y="-103689"/>
            <a:ext cx="8591550" cy="1066801"/>
          </a:xfrm>
        </p:spPr>
        <p:txBody>
          <a:bodyPr/>
          <a:lstStyle/>
          <a:p>
            <a:r>
              <a:rPr lang="en-US" dirty="0"/>
              <a:t>Source, Message, and Media</a:t>
            </a:r>
          </a:p>
        </p:txBody>
      </p:sp>
      <p:sp>
        <p:nvSpPr>
          <p:cNvPr id="3" name="Content Placeholder 2"/>
          <p:cNvSpPr>
            <a:spLocks noGrp="1"/>
          </p:cNvSpPr>
          <p:nvPr>
            <p:ph sz="quarter" idx="13"/>
          </p:nvPr>
        </p:nvSpPr>
        <p:spPr>
          <a:xfrm>
            <a:off x="276225" y="1088532"/>
            <a:ext cx="5314678" cy="4684341"/>
          </a:xfrm>
        </p:spPr>
        <p:txBody>
          <a:bodyPr>
            <a:noAutofit/>
          </a:bodyPr>
          <a:lstStyle/>
          <a:p>
            <a:pPr lvl="1"/>
            <a:r>
              <a:rPr lang="en-US" sz="1600" b="1" dirty="0"/>
              <a:t>Source Credibility</a:t>
            </a:r>
            <a:r>
              <a:rPr lang="en-US" sz="1600" dirty="0"/>
              <a:t>, where it comes from. Influenced by:</a:t>
            </a:r>
          </a:p>
          <a:p>
            <a:pPr lvl="2"/>
            <a:r>
              <a:rPr lang="en-US" sz="1600" dirty="0"/>
              <a:t>Perceived competence</a:t>
            </a:r>
          </a:p>
          <a:p>
            <a:pPr lvl="2"/>
            <a:r>
              <a:rPr lang="en-US" sz="1600" dirty="0"/>
              <a:t>Trustworthiness</a:t>
            </a:r>
          </a:p>
          <a:p>
            <a:pPr lvl="2"/>
            <a:r>
              <a:rPr lang="en-US" sz="1600" dirty="0"/>
              <a:t>Goodwill</a:t>
            </a:r>
          </a:p>
          <a:p>
            <a:pPr lvl="2"/>
            <a:endParaRPr lang="en-US" sz="1600" dirty="0"/>
          </a:p>
          <a:p>
            <a:pPr lvl="2"/>
            <a:endParaRPr lang="en-US" sz="1600" dirty="0"/>
          </a:p>
          <a:p>
            <a:pPr lvl="2"/>
            <a:endParaRPr lang="en-US" sz="1600" dirty="0"/>
          </a:p>
          <a:p>
            <a:pPr lvl="2"/>
            <a:endParaRPr lang="en-US" sz="1600" dirty="0"/>
          </a:p>
        </p:txBody>
      </p:sp>
      <p:sp>
        <p:nvSpPr>
          <p:cNvPr id="4" name="Rectangle 3">
            <a:extLst>
              <a:ext uri="{FF2B5EF4-FFF2-40B4-BE49-F238E27FC236}">
                <a16:creationId xmlns:a16="http://schemas.microsoft.com/office/drawing/2014/main" id="{418843A8-DFEE-4240-86D6-A2714CEF97E9}"/>
              </a:ext>
            </a:extLst>
          </p:cNvPr>
          <p:cNvSpPr/>
          <p:nvPr/>
        </p:nvSpPr>
        <p:spPr>
          <a:xfrm>
            <a:off x="113211" y="6374840"/>
            <a:ext cx="9030789" cy="430887"/>
          </a:xfrm>
          <a:prstGeom prst="rect">
            <a:avLst/>
          </a:prstGeom>
        </p:spPr>
        <p:txBody>
          <a:bodyPr wrap="square">
            <a:spAutoFit/>
          </a:bodyPr>
          <a:lstStyle/>
          <a:p>
            <a:pPr algn="r"/>
            <a:r>
              <a:rPr lang="en-GB" sz="1100" dirty="0">
                <a:solidFill>
                  <a:schemeClr val="accent2"/>
                </a:solidFill>
              </a:rPr>
              <a:t>Metzger, M. J., </a:t>
            </a:r>
            <a:r>
              <a:rPr lang="en-GB" sz="1100" dirty="0" err="1">
                <a:solidFill>
                  <a:schemeClr val="accent2"/>
                </a:solidFill>
              </a:rPr>
              <a:t>Flanagin</a:t>
            </a:r>
            <a:r>
              <a:rPr lang="en-GB" sz="1100" dirty="0">
                <a:solidFill>
                  <a:schemeClr val="accent2"/>
                </a:solidFill>
              </a:rPr>
              <a:t>, A. J., </a:t>
            </a:r>
            <a:r>
              <a:rPr lang="en-GB" sz="1100" dirty="0" err="1">
                <a:solidFill>
                  <a:schemeClr val="accent2"/>
                </a:solidFill>
              </a:rPr>
              <a:t>Eyal</a:t>
            </a:r>
            <a:r>
              <a:rPr lang="en-GB" sz="1100" dirty="0">
                <a:solidFill>
                  <a:schemeClr val="accent2"/>
                </a:solidFill>
              </a:rPr>
              <a:t>, K., Lemus, D. R., &amp; McCann, R. M. (2003). Credibility for the 21st century: integrating perspectives on source, message, and media credibility in the contemporary media environment. In P. J. </a:t>
            </a:r>
            <a:r>
              <a:rPr lang="en-GB" sz="1100" dirty="0" err="1">
                <a:solidFill>
                  <a:schemeClr val="accent2"/>
                </a:solidFill>
              </a:rPr>
              <a:t>Kalbfleisch</a:t>
            </a:r>
            <a:r>
              <a:rPr lang="en-GB" sz="1100" dirty="0">
                <a:solidFill>
                  <a:schemeClr val="accent2"/>
                </a:solidFill>
              </a:rPr>
              <a:t> (Ed.), </a:t>
            </a:r>
            <a:r>
              <a:rPr lang="en-GB" sz="1100" i="1" dirty="0">
                <a:solidFill>
                  <a:schemeClr val="accent2"/>
                </a:solidFill>
              </a:rPr>
              <a:t>Communication Yearbook 27 </a:t>
            </a:r>
            <a:endParaRPr lang="en-GB" sz="1100" dirty="0">
              <a:solidFill>
                <a:schemeClr val="accent2"/>
              </a:solidFill>
            </a:endParaRPr>
          </a:p>
        </p:txBody>
      </p:sp>
      <p:sp>
        <p:nvSpPr>
          <p:cNvPr id="15" name="Rectangle 14">
            <a:extLst>
              <a:ext uri="{FF2B5EF4-FFF2-40B4-BE49-F238E27FC236}">
                <a16:creationId xmlns:a16="http://schemas.microsoft.com/office/drawing/2014/main" id="{5150BF2F-7A40-A14D-AB92-59B321278A7E}"/>
              </a:ext>
            </a:extLst>
          </p:cNvPr>
          <p:cNvSpPr/>
          <p:nvPr/>
        </p:nvSpPr>
        <p:spPr>
          <a:xfrm>
            <a:off x="148046" y="5946536"/>
            <a:ext cx="8995954" cy="430887"/>
          </a:xfrm>
          <a:prstGeom prst="rect">
            <a:avLst/>
          </a:prstGeom>
        </p:spPr>
        <p:txBody>
          <a:bodyPr wrap="square">
            <a:spAutoFit/>
          </a:bodyPr>
          <a:lstStyle/>
          <a:p>
            <a:pPr algn="r"/>
            <a:r>
              <a:rPr lang="en-GB" sz="1100" dirty="0" err="1">
                <a:solidFill>
                  <a:schemeClr val="accent2"/>
                </a:solidFill>
              </a:rPr>
              <a:t>Hellmueller</a:t>
            </a:r>
            <a:r>
              <a:rPr lang="en-GB" sz="1100" dirty="0">
                <a:solidFill>
                  <a:schemeClr val="accent2"/>
                </a:solidFill>
              </a:rPr>
              <a:t>, L. and Trilling, D. (2012). The credibility of credibility measures: A meta- analysis in leading communication journals, 1951 to 2011. </a:t>
            </a:r>
          </a:p>
          <a:p>
            <a:pPr algn="r"/>
            <a:r>
              <a:rPr lang="en-GB" sz="1100" dirty="0">
                <a:solidFill>
                  <a:schemeClr val="accent2"/>
                </a:solidFill>
              </a:rPr>
              <a:t>In WAPOR 65th Annual Conference in Hong Kong. </a:t>
            </a:r>
          </a:p>
        </p:txBody>
      </p:sp>
    </p:spTree>
    <p:extLst>
      <p:ext uri="{BB962C8B-B14F-4D97-AF65-F5344CB8AC3E}">
        <p14:creationId xmlns:p14="http://schemas.microsoft.com/office/powerpoint/2010/main" val="300118466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76225" y="-103689"/>
            <a:ext cx="8591550" cy="1066801"/>
          </a:xfrm>
        </p:spPr>
        <p:txBody>
          <a:bodyPr/>
          <a:lstStyle/>
          <a:p>
            <a:r>
              <a:rPr lang="en-US" dirty="0"/>
              <a:t>Source, Message, and Media</a:t>
            </a:r>
          </a:p>
        </p:txBody>
      </p:sp>
      <p:sp>
        <p:nvSpPr>
          <p:cNvPr id="3" name="Content Placeholder 2"/>
          <p:cNvSpPr>
            <a:spLocks noGrp="1"/>
          </p:cNvSpPr>
          <p:nvPr>
            <p:ph sz="quarter" idx="13"/>
          </p:nvPr>
        </p:nvSpPr>
        <p:spPr>
          <a:xfrm>
            <a:off x="276225" y="1088532"/>
            <a:ext cx="5262426" cy="4684341"/>
          </a:xfrm>
        </p:spPr>
        <p:txBody>
          <a:bodyPr>
            <a:noAutofit/>
          </a:bodyPr>
          <a:lstStyle/>
          <a:p>
            <a:pPr lvl="1"/>
            <a:r>
              <a:rPr lang="en-US" sz="1600" b="1" dirty="0"/>
              <a:t>Source Credibility</a:t>
            </a:r>
            <a:r>
              <a:rPr lang="en-US" sz="1600" dirty="0"/>
              <a:t>, where it comes from. Influenced by:</a:t>
            </a:r>
          </a:p>
          <a:p>
            <a:pPr lvl="2"/>
            <a:r>
              <a:rPr lang="en-US" sz="1600" dirty="0"/>
              <a:t>Perceived competence</a:t>
            </a:r>
          </a:p>
          <a:p>
            <a:pPr lvl="2"/>
            <a:r>
              <a:rPr lang="en-US" sz="1600" dirty="0"/>
              <a:t>Trustworthiness</a:t>
            </a:r>
          </a:p>
          <a:p>
            <a:pPr lvl="2"/>
            <a:r>
              <a:rPr lang="en-US" sz="1600" dirty="0"/>
              <a:t>Goodwill</a:t>
            </a:r>
          </a:p>
          <a:p>
            <a:pPr lvl="2"/>
            <a:endParaRPr lang="en-US" sz="1600" dirty="0"/>
          </a:p>
          <a:p>
            <a:pPr lvl="1"/>
            <a:r>
              <a:rPr lang="en-US" sz="1600" b="1" dirty="0"/>
              <a:t>Message Credibility</a:t>
            </a:r>
            <a:r>
              <a:rPr lang="en-US" sz="1600" dirty="0"/>
              <a:t>, the quality. Influenced by:</a:t>
            </a:r>
          </a:p>
          <a:p>
            <a:pPr lvl="2"/>
            <a:r>
              <a:rPr lang="en-US" sz="1600" dirty="0"/>
              <a:t>Information quality</a:t>
            </a:r>
          </a:p>
          <a:p>
            <a:pPr lvl="2"/>
            <a:r>
              <a:rPr lang="en-US" sz="1600" dirty="0"/>
              <a:t>Language intensity</a:t>
            </a:r>
          </a:p>
          <a:p>
            <a:pPr lvl="2"/>
            <a:r>
              <a:rPr lang="en-US" sz="1600" dirty="0"/>
              <a:t>Message discrepancy</a:t>
            </a:r>
          </a:p>
          <a:p>
            <a:pPr lvl="2"/>
            <a:endParaRPr lang="en-US" sz="1600" dirty="0"/>
          </a:p>
          <a:p>
            <a:pPr lvl="2"/>
            <a:endParaRPr lang="en-US" sz="1600" dirty="0"/>
          </a:p>
          <a:p>
            <a:pPr lvl="2"/>
            <a:endParaRPr lang="en-US" sz="1600" dirty="0"/>
          </a:p>
        </p:txBody>
      </p:sp>
      <p:sp>
        <p:nvSpPr>
          <p:cNvPr id="4" name="Rectangle 3">
            <a:extLst>
              <a:ext uri="{FF2B5EF4-FFF2-40B4-BE49-F238E27FC236}">
                <a16:creationId xmlns:a16="http://schemas.microsoft.com/office/drawing/2014/main" id="{418843A8-DFEE-4240-86D6-A2714CEF97E9}"/>
              </a:ext>
            </a:extLst>
          </p:cNvPr>
          <p:cNvSpPr/>
          <p:nvPr/>
        </p:nvSpPr>
        <p:spPr>
          <a:xfrm>
            <a:off x="113211" y="6374840"/>
            <a:ext cx="9030789" cy="430887"/>
          </a:xfrm>
          <a:prstGeom prst="rect">
            <a:avLst/>
          </a:prstGeom>
        </p:spPr>
        <p:txBody>
          <a:bodyPr wrap="square">
            <a:spAutoFit/>
          </a:bodyPr>
          <a:lstStyle/>
          <a:p>
            <a:pPr algn="r"/>
            <a:r>
              <a:rPr lang="en-GB" sz="1100" dirty="0">
                <a:solidFill>
                  <a:schemeClr val="accent2"/>
                </a:solidFill>
              </a:rPr>
              <a:t>Metzger, M. J., </a:t>
            </a:r>
            <a:r>
              <a:rPr lang="en-GB" sz="1100" dirty="0" err="1">
                <a:solidFill>
                  <a:schemeClr val="accent2"/>
                </a:solidFill>
              </a:rPr>
              <a:t>Flanagin</a:t>
            </a:r>
            <a:r>
              <a:rPr lang="en-GB" sz="1100" dirty="0">
                <a:solidFill>
                  <a:schemeClr val="accent2"/>
                </a:solidFill>
              </a:rPr>
              <a:t>, A. J., </a:t>
            </a:r>
            <a:r>
              <a:rPr lang="en-GB" sz="1100" dirty="0" err="1">
                <a:solidFill>
                  <a:schemeClr val="accent2"/>
                </a:solidFill>
              </a:rPr>
              <a:t>Eyal</a:t>
            </a:r>
            <a:r>
              <a:rPr lang="en-GB" sz="1100" dirty="0">
                <a:solidFill>
                  <a:schemeClr val="accent2"/>
                </a:solidFill>
              </a:rPr>
              <a:t>, K., Lemus, D. R., &amp; McCann, R. M. (2003). Credibility for the 21st century: integrating perspectives on source, message, and media credibility in the contemporary media environment. In P. J. </a:t>
            </a:r>
            <a:r>
              <a:rPr lang="en-GB" sz="1100" dirty="0" err="1">
                <a:solidFill>
                  <a:schemeClr val="accent2"/>
                </a:solidFill>
              </a:rPr>
              <a:t>Kalbfleisch</a:t>
            </a:r>
            <a:r>
              <a:rPr lang="en-GB" sz="1100" dirty="0">
                <a:solidFill>
                  <a:schemeClr val="accent2"/>
                </a:solidFill>
              </a:rPr>
              <a:t> (Ed.), </a:t>
            </a:r>
            <a:r>
              <a:rPr lang="en-GB" sz="1100" i="1" dirty="0">
                <a:solidFill>
                  <a:schemeClr val="accent2"/>
                </a:solidFill>
              </a:rPr>
              <a:t>Communication Yearbook 27 </a:t>
            </a:r>
            <a:endParaRPr lang="en-GB" sz="1100" dirty="0">
              <a:solidFill>
                <a:schemeClr val="accent2"/>
              </a:solidFill>
            </a:endParaRPr>
          </a:p>
        </p:txBody>
      </p:sp>
      <p:sp>
        <p:nvSpPr>
          <p:cNvPr id="15" name="Rectangle 14">
            <a:extLst>
              <a:ext uri="{FF2B5EF4-FFF2-40B4-BE49-F238E27FC236}">
                <a16:creationId xmlns:a16="http://schemas.microsoft.com/office/drawing/2014/main" id="{5150BF2F-7A40-A14D-AB92-59B321278A7E}"/>
              </a:ext>
            </a:extLst>
          </p:cNvPr>
          <p:cNvSpPr/>
          <p:nvPr/>
        </p:nvSpPr>
        <p:spPr>
          <a:xfrm>
            <a:off x="148046" y="5946536"/>
            <a:ext cx="8995954" cy="430887"/>
          </a:xfrm>
          <a:prstGeom prst="rect">
            <a:avLst/>
          </a:prstGeom>
        </p:spPr>
        <p:txBody>
          <a:bodyPr wrap="square">
            <a:spAutoFit/>
          </a:bodyPr>
          <a:lstStyle/>
          <a:p>
            <a:pPr algn="r"/>
            <a:r>
              <a:rPr lang="en-GB" sz="1100" dirty="0" err="1">
                <a:solidFill>
                  <a:schemeClr val="accent2"/>
                </a:solidFill>
              </a:rPr>
              <a:t>Hellmueller</a:t>
            </a:r>
            <a:r>
              <a:rPr lang="en-GB" sz="1100" dirty="0">
                <a:solidFill>
                  <a:schemeClr val="accent2"/>
                </a:solidFill>
              </a:rPr>
              <a:t>, L. and Trilling, D. (2012). The credibility of credibility measures: A meta- analysis in leading communication journals, 1951 to 2011. </a:t>
            </a:r>
          </a:p>
          <a:p>
            <a:pPr algn="r"/>
            <a:r>
              <a:rPr lang="en-GB" sz="1100" dirty="0">
                <a:solidFill>
                  <a:schemeClr val="accent2"/>
                </a:solidFill>
              </a:rPr>
              <a:t>In WAPOR 65th Annual Conference in Hong Kong. </a:t>
            </a:r>
          </a:p>
        </p:txBody>
      </p:sp>
    </p:spTree>
    <p:extLst>
      <p:ext uri="{BB962C8B-B14F-4D97-AF65-F5344CB8AC3E}">
        <p14:creationId xmlns:p14="http://schemas.microsoft.com/office/powerpoint/2010/main" val="362100352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76225" y="-103689"/>
            <a:ext cx="8591550" cy="1066801"/>
          </a:xfrm>
        </p:spPr>
        <p:txBody>
          <a:bodyPr/>
          <a:lstStyle/>
          <a:p>
            <a:r>
              <a:rPr lang="en-US" dirty="0"/>
              <a:t>Source, Message, and Media</a:t>
            </a:r>
          </a:p>
        </p:txBody>
      </p:sp>
      <p:sp>
        <p:nvSpPr>
          <p:cNvPr id="3" name="Content Placeholder 2"/>
          <p:cNvSpPr>
            <a:spLocks noGrp="1"/>
          </p:cNvSpPr>
          <p:nvPr>
            <p:ph sz="quarter" idx="13"/>
          </p:nvPr>
        </p:nvSpPr>
        <p:spPr>
          <a:xfrm>
            <a:off x="276225" y="1088532"/>
            <a:ext cx="5271135" cy="4684341"/>
          </a:xfrm>
        </p:spPr>
        <p:txBody>
          <a:bodyPr>
            <a:noAutofit/>
          </a:bodyPr>
          <a:lstStyle/>
          <a:p>
            <a:pPr lvl="1"/>
            <a:r>
              <a:rPr lang="en-US" sz="1600" b="1" dirty="0"/>
              <a:t>Source Credibility</a:t>
            </a:r>
            <a:r>
              <a:rPr lang="en-US" sz="1600" dirty="0"/>
              <a:t>, where it comes from. Influenced by:</a:t>
            </a:r>
          </a:p>
          <a:p>
            <a:pPr lvl="2"/>
            <a:r>
              <a:rPr lang="en-US" sz="1600" dirty="0"/>
              <a:t>Perceived competence</a:t>
            </a:r>
          </a:p>
          <a:p>
            <a:pPr lvl="2"/>
            <a:r>
              <a:rPr lang="en-US" sz="1600" dirty="0"/>
              <a:t>Trustworthiness</a:t>
            </a:r>
          </a:p>
          <a:p>
            <a:pPr lvl="2"/>
            <a:r>
              <a:rPr lang="en-US" sz="1600" dirty="0"/>
              <a:t>Goodwill</a:t>
            </a:r>
          </a:p>
          <a:p>
            <a:pPr lvl="2"/>
            <a:endParaRPr lang="en-US" sz="1600" dirty="0"/>
          </a:p>
          <a:p>
            <a:pPr lvl="1"/>
            <a:r>
              <a:rPr lang="en-US" sz="1600" b="1" dirty="0"/>
              <a:t>Message Credibility</a:t>
            </a:r>
            <a:r>
              <a:rPr lang="en-US" sz="1600" dirty="0"/>
              <a:t>, the quality. Influenced by:</a:t>
            </a:r>
          </a:p>
          <a:p>
            <a:pPr lvl="2"/>
            <a:r>
              <a:rPr lang="en-US" sz="1600" dirty="0"/>
              <a:t>Information quality</a:t>
            </a:r>
          </a:p>
          <a:p>
            <a:pPr lvl="2"/>
            <a:r>
              <a:rPr lang="en-US" sz="1600" dirty="0"/>
              <a:t>Language intensity</a:t>
            </a:r>
          </a:p>
          <a:p>
            <a:pPr lvl="2"/>
            <a:r>
              <a:rPr lang="en-US" sz="1600" dirty="0"/>
              <a:t>Message discrepancy</a:t>
            </a:r>
          </a:p>
          <a:p>
            <a:pPr lvl="2"/>
            <a:endParaRPr lang="en-US" sz="1600" dirty="0"/>
          </a:p>
          <a:p>
            <a:pPr lvl="1"/>
            <a:r>
              <a:rPr lang="en-US" sz="1600" b="1" dirty="0"/>
              <a:t>Media Credibility</a:t>
            </a:r>
            <a:r>
              <a:rPr lang="en-US" sz="1600" dirty="0"/>
              <a:t>,</a:t>
            </a:r>
            <a:r>
              <a:rPr lang="en-US" sz="1600" b="1" dirty="0"/>
              <a:t> </a:t>
            </a:r>
            <a:r>
              <a:rPr lang="en-US" sz="1600" dirty="0"/>
              <a:t>the media type</a:t>
            </a:r>
          </a:p>
          <a:p>
            <a:pPr lvl="2"/>
            <a:r>
              <a:rPr lang="en-US" sz="1600" dirty="0"/>
              <a:t>Influenced by perception of media type</a:t>
            </a:r>
          </a:p>
          <a:p>
            <a:pPr lvl="2"/>
            <a:r>
              <a:rPr lang="en-US" sz="1600" dirty="0"/>
              <a:t>Assumes difference between types if greater than differences within</a:t>
            </a:r>
          </a:p>
          <a:p>
            <a:pPr lvl="2"/>
            <a:endParaRPr lang="en-US" sz="1600" dirty="0"/>
          </a:p>
          <a:p>
            <a:pPr lvl="2"/>
            <a:endParaRPr lang="en-US" sz="1600" dirty="0"/>
          </a:p>
        </p:txBody>
      </p:sp>
      <p:sp>
        <p:nvSpPr>
          <p:cNvPr id="4" name="Rectangle 3">
            <a:extLst>
              <a:ext uri="{FF2B5EF4-FFF2-40B4-BE49-F238E27FC236}">
                <a16:creationId xmlns:a16="http://schemas.microsoft.com/office/drawing/2014/main" id="{418843A8-DFEE-4240-86D6-A2714CEF97E9}"/>
              </a:ext>
            </a:extLst>
          </p:cNvPr>
          <p:cNvSpPr/>
          <p:nvPr/>
        </p:nvSpPr>
        <p:spPr>
          <a:xfrm>
            <a:off x="113211" y="6374840"/>
            <a:ext cx="9030789" cy="430887"/>
          </a:xfrm>
          <a:prstGeom prst="rect">
            <a:avLst/>
          </a:prstGeom>
        </p:spPr>
        <p:txBody>
          <a:bodyPr wrap="square">
            <a:spAutoFit/>
          </a:bodyPr>
          <a:lstStyle/>
          <a:p>
            <a:pPr algn="r"/>
            <a:r>
              <a:rPr lang="en-GB" sz="1100" dirty="0">
                <a:solidFill>
                  <a:schemeClr val="accent2"/>
                </a:solidFill>
              </a:rPr>
              <a:t>Metzger, M. J., </a:t>
            </a:r>
            <a:r>
              <a:rPr lang="en-GB" sz="1100" dirty="0" err="1">
                <a:solidFill>
                  <a:schemeClr val="accent2"/>
                </a:solidFill>
              </a:rPr>
              <a:t>Flanagin</a:t>
            </a:r>
            <a:r>
              <a:rPr lang="en-GB" sz="1100" dirty="0">
                <a:solidFill>
                  <a:schemeClr val="accent2"/>
                </a:solidFill>
              </a:rPr>
              <a:t>, A. J., </a:t>
            </a:r>
            <a:r>
              <a:rPr lang="en-GB" sz="1100" dirty="0" err="1">
                <a:solidFill>
                  <a:schemeClr val="accent2"/>
                </a:solidFill>
              </a:rPr>
              <a:t>Eyal</a:t>
            </a:r>
            <a:r>
              <a:rPr lang="en-GB" sz="1100" dirty="0">
                <a:solidFill>
                  <a:schemeClr val="accent2"/>
                </a:solidFill>
              </a:rPr>
              <a:t>, K., Lemus, D. R., &amp; McCann, R. M. (2003). Credibility for the 21st century: integrating perspectives on source, message, and media credibility in the contemporary media environment. In P. J. </a:t>
            </a:r>
            <a:r>
              <a:rPr lang="en-GB" sz="1100" dirty="0" err="1">
                <a:solidFill>
                  <a:schemeClr val="accent2"/>
                </a:solidFill>
              </a:rPr>
              <a:t>Kalbfleisch</a:t>
            </a:r>
            <a:r>
              <a:rPr lang="en-GB" sz="1100" dirty="0">
                <a:solidFill>
                  <a:schemeClr val="accent2"/>
                </a:solidFill>
              </a:rPr>
              <a:t> (Ed.), </a:t>
            </a:r>
            <a:r>
              <a:rPr lang="en-GB" sz="1100" i="1" dirty="0">
                <a:solidFill>
                  <a:schemeClr val="accent2"/>
                </a:solidFill>
              </a:rPr>
              <a:t>Communication Yearbook 27 </a:t>
            </a:r>
            <a:endParaRPr lang="en-GB" sz="1100" dirty="0">
              <a:solidFill>
                <a:schemeClr val="accent2"/>
              </a:solidFill>
            </a:endParaRPr>
          </a:p>
        </p:txBody>
      </p:sp>
      <p:sp>
        <p:nvSpPr>
          <p:cNvPr id="5" name="Rectangle 4">
            <a:extLst>
              <a:ext uri="{FF2B5EF4-FFF2-40B4-BE49-F238E27FC236}">
                <a16:creationId xmlns:a16="http://schemas.microsoft.com/office/drawing/2014/main" id="{5A1C8ACA-10CE-924C-81FE-FEB3C16D1ABB}"/>
              </a:ext>
            </a:extLst>
          </p:cNvPr>
          <p:cNvSpPr/>
          <p:nvPr/>
        </p:nvSpPr>
        <p:spPr>
          <a:xfrm>
            <a:off x="6204857" y="3178615"/>
            <a:ext cx="1339215" cy="1062446"/>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t>Guardian Online</a:t>
            </a:r>
          </a:p>
        </p:txBody>
      </p:sp>
      <p:sp>
        <p:nvSpPr>
          <p:cNvPr id="6" name="Rectangle 5">
            <a:extLst>
              <a:ext uri="{FF2B5EF4-FFF2-40B4-BE49-F238E27FC236}">
                <a16:creationId xmlns:a16="http://schemas.microsoft.com/office/drawing/2014/main" id="{566B3764-D22C-7748-87CE-5246BE3B6ED4}"/>
              </a:ext>
            </a:extLst>
          </p:cNvPr>
          <p:cNvSpPr/>
          <p:nvPr/>
        </p:nvSpPr>
        <p:spPr>
          <a:xfrm>
            <a:off x="7626803" y="3178615"/>
            <a:ext cx="1310640" cy="106244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t>Guardian Paper</a:t>
            </a:r>
          </a:p>
        </p:txBody>
      </p:sp>
      <p:sp>
        <p:nvSpPr>
          <p:cNvPr id="7" name="Rectangle 6">
            <a:extLst>
              <a:ext uri="{FF2B5EF4-FFF2-40B4-BE49-F238E27FC236}">
                <a16:creationId xmlns:a16="http://schemas.microsoft.com/office/drawing/2014/main" id="{960D40EF-CC9B-604B-94F2-03AFA30A6F48}"/>
              </a:ext>
            </a:extLst>
          </p:cNvPr>
          <p:cNvSpPr/>
          <p:nvPr/>
        </p:nvSpPr>
        <p:spPr>
          <a:xfrm>
            <a:off x="6204857" y="4339031"/>
            <a:ext cx="1339215" cy="1062446"/>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t>The Sun </a:t>
            </a:r>
          </a:p>
          <a:p>
            <a:pPr algn="ctr"/>
            <a:r>
              <a:rPr lang="en-US" sz="1400" dirty="0"/>
              <a:t>Online</a:t>
            </a:r>
          </a:p>
        </p:txBody>
      </p:sp>
      <p:sp>
        <p:nvSpPr>
          <p:cNvPr id="8" name="Rectangle 7">
            <a:extLst>
              <a:ext uri="{FF2B5EF4-FFF2-40B4-BE49-F238E27FC236}">
                <a16:creationId xmlns:a16="http://schemas.microsoft.com/office/drawing/2014/main" id="{172A01E2-46B9-934D-80EC-DDEA1FDD6051}"/>
              </a:ext>
            </a:extLst>
          </p:cNvPr>
          <p:cNvSpPr/>
          <p:nvPr/>
        </p:nvSpPr>
        <p:spPr>
          <a:xfrm>
            <a:off x="7626803" y="4339031"/>
            <a:ext cx="1310640" cy="1062446"/>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t>The Sun </a:t>
            </a:r>
          </a:p>
          <a:p>
            <a:pPr algn="ctr"/>
            <a:r>
              <a:rPr lang="en-US" sz="1400" dirty="0"/>
              <a:t>Paper</a:t>
            </a:r>
          </a:p>
        </p:txBody>
      </p:sp>
      <p:sp>
        <p:nvSpPr>
          <p:cNvPr id="9" name="TextBox 8">
            <a:extLst>
              <a:ext uri="{FF2B5EF4-FFF2-40B4-BE49-F238E27FC236}">
                <a16:creationId xmlns:a16="http://schemas.microsoft.com/office/drawing/2014/main" id="{5C23E461-A5DB-2D4D-AD6C-DE4883F5BCA9}"/>
              </a:ext>
            </a:extLst>
          </p:cNvPr>
          <p:cNvSpPr txBox="1"/>
          <p:nvPr/>
        </p:nvSpPr>
        <p:spPr>
          <a:xfrm>
            <a:off x="6889085" y="2366932"/>
            <a:ext cx="1309974" cy="369332"/>
          </a:xfrm>
          <a:prstGeom prst="rect">
            <a:avLst/>
          </a:prstGeom>
          <a:noFill/>
        </p:spPr>
        <p:txBody>
          <a:bodyPr wrap="none" rtlCol="0">
            <a:spAutoFit/>
          </a:bodyPr>
          <a:lstStyle/>
          <a:p>
            <a:r>
              <a:rPr lang="en-US" dirty="0"/>
              <a:t>within type</a:t>
            </a:r>
          </a:p>
        </p:txBody>
      </p:sp>
      <p:sp>
        <p:nvSpPr>
          <p:cNvPr id="10" name="TextBox 9">
            <a:extLst>
              <a:ext uri="{FF2B5EF4-FFF2-40B4-BE49-F238E27FC236}">
                <a16:creationId xmlns:a16="http://schemas.microsoft.com/office/drawing/2014/main" id="{B774BE61-DF1A-E945-96C1-C63DAA024CCC}"/>
              </a:ext>
            </a:extLst>
          </p:cNvPr>
          <p:cNvSpPr txBox="1"/>
          <p:nvPr/>
        </p:nvSpPr>
        <p:spPr>
          <a:xfrm rot="16200000">
            <a:off x="4765799" y="4084784"/>
            <a:ext cx="1540806" cy="369332"/>
          </a:xfrm>
          <a:prstGeom prst="rect">
            <a:avLst/>
          </a:prstGeom>
          <a:noFill/>
        </p:spPr>
        <p:txBody>
          <a:bodyPr wrap="none" rtlCol="0">
            <a:spAutoFit/>
          </a:bodyPr>
          <a:lstStyle/>
          <a:p>
            <a:r>
              <a:rPr lang="en-US" dirty="0"/>
              <a:t>between type</a:t>
            </a:r>
          </a:p>
        </p:txBody>
      </p:sp>
      <p:sp>
        <p:nvSpPr>
          <p:cNvPr id="11" name="Rectangle 10">
            <a:extLst>
              <a:ext uri="{FF2B5EF4-FFF2-40B4-BE49-F238E27FC236}">
                <a16:creationId xmlns:a16="http://schemas.microsoft.com/office/drawing/2014/main" id="{2B66027B-FE57-8D46-A0D0-9A9DC1527201}"/>
              </a:ext>
            </a:extLst>
          </p:cNvPr>
          <p:cNvSpPr/>
          <p:nvPr/>
        </p:nvSpPr>
        <p:spPr>
          <a:xfrm rot="16200000">
            <a:off x="5474761" y="3552329"/>
            <a:ext cx="1062446" cy="315015"/>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t>Broadsheet</a:t>
            </a:r>
          </a:p>
        </p:txBody>
      </p:sp>
      <p:sp>
        <p:nvSpPr>
          <p:cNvPr id="12" name="Rectangle 11">
            <a:extLst>
              <a:ext uri="{FF2B5EF4-FFF2-40B4-BE49-F238E27FC236}">
                <a16:creationId xmlns:a16="http://schemas.microsoft.com/office/drawing/2014/main" id="{16E3131C-646F-4E45-AF95-E8338CE068FB}"/>
              </a:ext>
            </a:extLst>
          </p:cNvPr>
          <p:cNvSpPr/>
          <p:nvPr/>
        </p:nvSpPr>
        <p:spPr>
          <a:xfrm rot="16200000">
            <a:off x="5474761" y="4710865"/>
            <a:ext cx="1062446" cy="315015"/>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t>Tabloid</a:t>
            </a:r>
          </a:p>
        </p:txBody>
      </p:sp>
      <p:sp>
        <p:nvSpPr>
          <p:cNvPr id="13" name="Rectangle 12">
            <a:extLst>
              <a:ext uri="{FF2B5EF4-FFF2-40B4-BE49-F238E27FC236}">
                <a16:creationId xmlns:a16="http://schemas.microsoft.com/office/drawing/2014/main" id="{5EEF86C4-80E2-D84C-8E0C-2BF4A6B0908A}"/>
              </a:ext>
            </a:extLst>
          </p:cNvPr>
          <p:cNvSpPr/>
          <p:nvPr/>
        </p:nvSpPr>
        <p:spPr>
          <a:xfrm>
            <a:off x="6204856" y="2822407"/>
            <a:ext cx="1339215" cy="315015"/>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t>Online</a:t>
            </a:r>
          </a:p>
        </p:txBody>
      </p:sp>
      <p:sp>
        <p:nvSpPr>
          <p:cNvPr id="14" name="Rectangle 13">
            <a:extLst>
              <a:ext uri="{FF2B5EF4-FFF2-40B4-BE49-F238E27FC236}">
                <a16:creationId xmlns:a16="http://schemas.microsoft.com/office/drawing/2014/main" id="{4DA441AC-BD44-BA4A-9BDB-E5D1BA4CA1FA}"/>
              </a:ext>
            </a:extLst>
          </p:cNvPr>
          <p:cNvSpPr/>
          <p:nvPr/>
        </p:nvSpPr>
        <p:spPr>
          <a:xfrm>
            <a:off x="7626804" y="2819588"/>
            <a:ext cx="1310640" cy="315015"/>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t>Offline</a:t>
            </a:r>
          </a:p>
        </p:txBody>
      </p:sp>
      <p:sp>
        <p:nvSpPr>
          <p:cNvPr id="15" name="Rectangle 14">
            <a:extLst>
              <a:ext uri="{FF2B5EF4-FFF2-40B4-BE49-F238E27FC236}">
                <a16:creationId xmlns:a16="http://schemas.microsoft.com/office/drawing/2014/main" id="{5150BF2F-7A40-A14D-AB92-59B321278A7E}"/>
              </a:ext>
            </a:extLst>
          </p:cNvPr>
          <p:cNvSpPr/>
          <p:nvPr/>
        </p:nvSpPr>
        <p:spPr>
          <a:xfrm>
            <a:off x="148046" y="5946536"/>
            <a:ext cx="8995954" cy="430887"/>
          </a:xfrm>
          <a:prstGeom prst="rect">
            <a:avLst/>
          </a:prstGeom>
        </p:spPr>
        <p:txBody>
          <a:bodyPr wrap="square">
            <a:spAutoFit/>
          </a:bodyPr>
          <a:lstStyle/>
          <a:p>
            <a:pPr algn="r"/>
            <a:r>
              <a:rPr lang="en-GB" sz="1100" dirty="0" err="1">
                <a:solidFill>
                  <a:schemeClr val="accent2"/>
                </a:solidFill>
              </a:rPr>
              <a:t>Hellmueller</a:t>
            </a:r>
            <a:r>
              <a:rPr lang="en-GB" sz="1100" dirty="0">
                <a:solidFill>
                  <a:schemeClr val="accent2"/>
                </a:solidFill>
              </a:rPr>
              <a:t>, L. and Trilling, D. (2012). The credibility of credibility measures: A meta- analysis in leading communication journals, 1951 to 2011. </a:t>
            </a:r>
          </a:p>
          <a:p>
            <a:pPr algn="r"/>
            <a:r>
              <a:rPr lang="en-GB" sz="1100" dirty="0">
                <a:solidFill>
                  <a:schemeClr val="accent2"/>
                </a:solidFill>
              </a:rPr>
              <a:t>In WAPOR 65th Annual Conference in Hong Kong. </a:t>
            </a:r>
          </a:p>
        </p:txBody>
      </p:sp>
    </p:spTree>
    <p:extLst>
      <p:ext uri="{BB962C8B-B14F-4D97-AF65-F5344CB8AC3E}">
        <p14:creationId xmlns:p14="http://schemas.microsoft.com/office/powerpoint/2010/main" val="87777977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276225" y="2194150"/>
            <a:ext cx="8591550" cy="1066800"/>
          </a:xfrm>
        </p:spPr>
        <p:txBody>
          <a:bodyPr/>
          <a:lstStyle/>
          <a:p>
            <a:pPr algn="ctr"/>
            <a:r>
              <a:rPr lang="en-US" dirty="0"/>
              <a:t>A Case Study: Consider Wikipedia</a:t>
            </a:r>
          </a:p>
        </p:txBody>
      </p:sp>
    </p:spTree>
    <p:extLst>
      <p:ext uri="{BB962C8B-B14F-4D97-AF65-F5344CB8AC3E}">
        <p14:creationId xmlns:p14="http://schemas.microsoft.com/office/powerpoint/2010/main" val="147177315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4427984" y="0"/>
            <a:ext cx="4716016" cy="6858000"/>
          </a:xfrm>
          <a:prstGeom prst="rect">
            <a:avLst/>
          </a:prstGeom>
          <a:solidFill>
            <a:schemeClr val="accent5">
              <a:lumMod val="75000"/>
              <a:alpha val="21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205636" y="228600"/>
            <a:ext cx="4279397" cy="1066801"/>
          </a:xfrm>
        </p:spPr>
        <p:txBody>
          <a:bodyPr/>
          <a:lstStyle/>
          <a:p>
            <a:r>
              <a:rPr lang="en-US" dirty="0"/>
              <a:t>Is Wikipedia a Toilet?</a:t>
            </a:r>
          </a:p>
        </p:txBody>
      </p:sp>
      <p:sp>
        <p:nvSpPr>
          <p:cNvPr id="3" name="Content Placeholder 2"/>
          <p:cNvSpPr>
            <a:spLocks noGrp="1"/>
          </p:cNvSpPr>
          <p:nvPr>
            <p:ph sz="quarter" idx="13"/>
          </p:nvPr>
        </p:nvSpPr>
        <p:spPr>
          <a:xfrm>
            <a:off x="276225" y="1592599"/>
            <a:ext cx="4077821" cy="5070106"/>
          </a:xfrm>
        </p:spPr>
        <p:txBody>
          <a:bodyPr>
            <a:normAutofit/>
          </a:bodyPr>
          <a:lstStyle/>
          <a:p>
            <a:pPr marL="0" indent="0">
              <a:buNone/>
            </a:pPr>
            <a:r>
              <a:rPr lang="en-US" sz="2000" dirty="0"/>
              <a:t>Somebody who reads Wikipedia is “rather in the position of a visitor to a public restroom,” says Mr. McHenry, Britannica’s former editor. “It may be obviously dirty, so that he knows to exercise great care, or it may seem fairly clean, so that he may be lulled into a false sense of security. What he certainly does not know is who has used the facilities before him.”</a:t>
            </a:r>
          </a:p>
          <a:p>
            <a:pPr marL="0" indent="0" algn="r">
              <a:buNone/>
            </a:pPr>
            <a:endParaRPr lang="en-US" sz="2000" i="1" dirty="0"/>
          </a:p>
          <a:p>
            <a:pPr marL="0" indent="0" algn="r">
              <a:buNone/>
            </a:pPr>
            <a:r>
              <a:rPr lang="en-US" sz="2000" i="1" dirty="0"/>
              <a:t>The Economist (Vol. 379, April 22, 2006, pp. 14–15)</a:t>
            </a:r>
          </a:p>
        </p:txBody>
      </p:sp>
      <p:pic>
        <p:nvPicPr>
          <p:cNvPr id="4" name="Picture 3"/>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4575743" y="80638"/>
            <a:ext cx="4454870" cy="6662705"/>
          </a:xfrm>
          <a:prstGeom prst="rect">
            <a:avLst/>
          </a:prstGeom>
        </p:spPr>
      </p:pic>
    </p:spTree>
    <p:extLst>
      <p:ext uri="{BB962C8B-B14F-4D97-AF65-F5344CB8AC3E}">
        <p14:creationId xmlns:p14="http://schemas.microsoft.com/office/powerpoint/2010/main" val="410467489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Fake News</a:t>
            </a:r>
          </a:p>
        </p:txBody>
      </p:sp>
      <p:sp>
        <p:nvSpPr>
          <p:cNvPr id="6" name="Shape 300">
            <a:extLst>
              <a:ext uri="{FF2B5EF4-FFF2-40B4-BE49-F238E27FC236}">
                <a16:creationId xmlns:a16="http://schemas.microsoft.com/office/drawing/2014/main" id="{16475C2B-9DCA-A34C-8496-8469F200C370}"/>
              </a:ext>
            </a:extLst>
          </p:cNvPr>
          <p:cNvSpPr/>
          <p:nvPr/>
        </p:nvSpPr>
        <p:spPr>
          <a:xfrm>
            <a:off x="379159" y="1983600"/>
            <a:ext cx="1685099" cy="1685099"/>
          </a:xfrm>
          <a:prstGeom prst="ellipse">
            <a:avLst/>
          </a:prstGeom>
          <a:noFill/>
          <a:ln w="114300" cap="flat" cmpd="sng">
            <a:solidFill>
              <a:srgbClr val="FFCD00"/>
            </a:solidFill>
            <a:prstDash val="solid"/>
            <a:round/>
            <a:headEnd type="none" w="med" len="med"/>
            <a:tailEnd type="none" w="med" len="med"/>
          </a:ln>
        </p:spPr>
        <p:txBody>
          <a:bodyPr wrap="none" lIns="0" tIns="91425" rIns="0" bIns="91425" anchor="ctr" anchorCtr="0">
            <a:noAutofit/>
          </a:bodyPr>
          <a:lstStyle/>
          <a:p>
            <a:pPr algn="ctr"/>
            <a:r>
              <a:rPr lang="en-GB" sz="1600" b="1" dirty="0" err="1">
                <a:latin typeface="Lora"/>
                <a:ea typeface="Lora"/>
                <a:cs typeface="Lora"/>
                <a:sym typeface="Lora"/>
              </a:rPr>
              <a:t>Homophily</a:t>
            </a:r>
            <a:r>
              <a:rPr lang="en-GB" sz="1600" b="1" dirty="0">
                <a:latin typeface="Lora"/>
                <a:ea typeface="Lora"/>
                <a:cs typeface="Lora"/>
                <a:sym typeface="Lora"/>
              </a:rPr>
              <a:t>+ </a:t>
            </a:r>
          </a:p>
          <a:p>
            <a:pPr algn="ctr"/>
            <a:r>
              <a:rPr lang="en-GB" sz="1600" b="1" dirty="0">
                <a:latin typeface="Lora"/>
                <a:ea typeface="Lora"/>
                <a:cs typeface="Lora"/>
                <a:sym typeface="Lora"/>
              </a:rPr>
              <a:t>Recommender</a:t>
            </a:r>
            <a:endParaRPr lang="en" sz="1600" b="1" dirty="0">
              <a:latin typeface="Lora"/>
              <a:ea typeface="Lora"/>
              <a:cs typeface="Lora"/>
              <a:sym typeface="Lora"/>
            </a:endParaRPr>
          </a:p>
        </p:txBody>
      </p:sp>
      <p:sp>
        <p:nvSpPr>
          <p:cNvPr id="3" name="TextBox 2">
            <a:extLst>
              <a:ext uri="{FF2B5EF4-FFF2-40B4-BE49-F238E27FC236}">
                <a16:creationId xmlns:a16="http://schemas.microsoft.com/office/drawing/2014/main" id="{F7043396-CDD2-3646-9158-BFB4343CA88D}"/>
              </a:ext>
            </a:extLst>
          </p:cNvPr>
          <p:cNvSpPr txBox="1"/>
          <p:nvPr/>
        </p:nvSpPr>
        <p:spPr>
          <a:xfrm>
            <a:off x="379159" y="3926472"/>
            <a:ext cx="1883501" cy="1169551"/>
          </a:xfrm>
          <a:prstGeom prst="rect">
            <a:avLst/>
          </a:prstGeom>
          <a:noFill/>
        </p:spPr>
        <p:txBody>
          <a:bodyPr wrap="square" rtlCol="0">
            <a:spAutoFit/>
          </a:bodyPr>
          <a:lstStyle/>
          <a:p>
            <a:r>
              <a:rPr lang="en-US" sz="1400" dirty="0"/>
              <a:t>Tendency to create connections to similar people (gender, age, class, politics, religion, etc.)</a:t>
            </a:r>
          </a:p>
        </p:txBody>
      </p:sp>
    </p:spTree>
    <p:extLst>
      <p:ext uri="{BB962C8B-B14F-4D97-AF65-F5344CB8AC3E}">
        <p14:creationId xmlns:p14="http://schemas.microsoft.com/office/powerpoint/2010/main" val="88700906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76225" y="35434"/>
            <a:ext cx="8591550" cy="1066800"/>
          </a:xfrm>
        </p:spPr>
        <p:txBody>
          <a:bodyPr/>
          <a:lstStyle/>
          <a:p>
            <a:r>
              <a:rPr lang="en-US" dirty="0"/>
              <a:t>Can we Trust Wikipedia?</a:t>
            </a:r>
          </a:p>
        </p:txBody>
      </p:sp>
      <p:sp>
        <p:nvSpPr>
          <p:cNvPr id="4" name="Rectangle 3"/>
          <p:cNvSpPr/>
          <p:nvPr/>
        </p:nvSpPr>
        <p:spPr>
          <a:xfrm>
            <a:off x="2146786" y="6334780"/>
            <a:ext cx="6997215" cy="523220"/>
          </a:xfrm>
          <a:prstGeom prst="rect">
            <a:avLst/>
          </a:prstGeom>
        </p:spPr>
        <p:txBody>
          <a:bodyPr wrap="square">
            <a:spAutoFit/>
          </a:bodyPr>
          <a:lstStyle/>
          <a:p>
            <a:pPr algn="r"/>
            <a:r>
              <a:rPr lang="en-US" sz="1400" dirty="0" err="1">
                <a:solidFill>
                  <a:schemeClr val="tx2">
                    <a:lumMod val="75000"/>
                    <a:lumOff val="25000"/>
                  </a:schemeClr>
                </a:solidFill>
              </a:rPr>
              <a:t>Fallis</a:t>
            </a:r>
            <a:r>
              <a:rPr lang="en-US" sz="1400" dirty="0">
                <a:solidFill>
                  <a:schemeClr val="tx2">
                    <a:lumMod val="75000"/>
                    <a:lumOff val="25000"/>
                  </a:schemeClr>
                </a:solidFill>
              </a:rPr>
              <a:t>. Toward an epistemology of Wikipedia. Journal of the American Society for Information Science and Technology (2008) vol. 59 (10) pp. 1662-1674</a:t>
            </a:r>
          </a:p>
        </p:txBody>
      </p:sp>
    </p:spTree>
    <p:extLst>
      <p:ext uri="{BB962C8B-B14F-4D97-AF65-F5344CB8AC3E}">
        <p14:creationId xmlns:p14="http://schemas.microsoft.com/office/powerpoint/2010/main" val="510152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p:nvPr/>
        </p:nvSpPr>
        <p:spPr>
          <a:xfrm>
            <a:off x="-1" y="1298448"/>
            <a:ext cx="4444756" cy="4937760"/>
          </a:xfrm>
          <a:prstGeom prst="rect">
            <a:avLst/>
          </a:prstGeom>
          <a:solidFill>
            <a:schemeClr val="accent2">
              <a:alpha val="22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276225" y="35434"/>
            <a:ext cx="8591550" cy="1066800"/>
          </a:xfrm>
        </p:spPr>
        <p:txBody>
          <a:bodyPr/>
          <a:lstStyle/>
          <a:p>
            <a:r>
              <a:rPr lang="en-US" dirty="0"/>
              <a:t>Can we Trust Wikipedia?</a:t>
            </a:r>
          </a:p>
        </p:txBody>
      </p:sp>
      <p:sp>
        <p:nvSpPr>
          <p:cNvPr id="3" name="Content Placeholder 2"/>
          <p:cNvSpPr>
            <a:spLocks noGrp="1"/>
          </p:cNvSpPr>
          <p:nvPr>
            <p:ph sz="quarter" idx="13"/>
          </p:nvPr>
        </p:nvSpPr>
        <p:spPr>
          <a:xfrm>
            <a:off x="114964" y="1810512"/>
            <a:ext cx="4251960" cy="4425696"/>
          </a:xfrm>
        </p:spPr>
        <p:txBody>
          <a:bodyPr>
            <a:normAutofit fontScale="85000" lnSpcReduction="10000"/>
          </a:bodyPr>
          <a:lstStyle/>
          <a:p>
            <a:r>
              <a:rPr lang="en-US" dirty="0"/>
              <a:t>Reliable?</a:t>
            </a:r>
          </a:p>
          <a:p>
            <a:pPr lvl="1"/>
            <a:r>
              <a:rPr lang="en-US" dirty="0"/>
              <a:t>Inaccurate information persists</a:t>
            </a:r>
          </a:p>
          <a:p>
            <a:pPr lvl="1"/>
            <a:r>
              <a:rPr lang="en-US" dirty="0"/>
              <a:t>Allows non expert contribution</a:t>
            </a:r>
          </a:p>
          <a:p>
            <a:pPr lvl="1"/>
            <a:r>
              <a:rPr lang="en-US" dirty="0"/>
              <a:t>Deters those with expertise from contributing</a:t>
            </a:r>
          </a:p>
          <a:p>
            <a:pPr lvl="2"/>
            <a:r>
              <a:rPr lang="en-US" dirty="0"/>
              <a:t>No credit for work</a:t>
            </a:r>
          </a:p>
          <a:p>
            <a:pPr lvl="2"/>
            <a:r>
              <a:rPr lang="en-US" dirty="0"/>
              <a:t>Experts lack the time or inclination to fight</a:t>
            </a:r>
          </a:p>
          <a:p>
            <a:pPr lvl="1"/>
            <a:r>
              <a:rPr lang="en-US" dirty="0"/>
              <a:t>Is a target for intentional deception</a:t>
            </a:r>
          </a:p>
          <a:p>
            <a:pPr lvl="1"/>
            <a:r>
              <a:rPr lang="en-US" dirty="0"/>
              <a:t>Is full of bullshit</a:t>
            </a:r>
          </a:p>
          <a:p>
            <a:endParaRPr lang="en-US" dirty="0"/>
          </a:p>
          <a:p>
            <a:r>
              <a:rPr lang="en-US" dirty="0"/>
              <a:t>Verifiable?</a:t>
            </a:r>
          </a:p>
          <a:p>
            <a:pPr lvl="1"/>
            <a:r>
              <a:rPr lang="en-US" dirty="0"/>
              <a:t>Bad presentation is a marker of Bad information but in Wikipedia good presenters correct mistakes regardless of info quality</a:t>
            </a:r>
          </a:p>
          <a:p>
            <a:pPr lvl="1"/>
            <a:r>
              <a:rPr lang="en-US" dirty="0"/>
              <a:t>Difficult to link information to individuals</a:t>
            </a:r>
          </a:p>
          <a:p>
            <a:pPr lvl="2"/>
            <a:r>
              <a:rPr lang="en-US" dirty="0"/>
              <a:t>Because of collaborative editing</a:t>
            </a:r>
          </a:p>
          <a:p>
            <a:pPr lvl="2"/>
            <a:r>
              <a:rPr lang="en-US" dirty="0"/>
              <a:t>And anonymous contributions</a:t>
            </a:r>
          </a:p>
        </p:txBody>
      </p:sp>
      <p:sp>
        <p:nvSpPr>
          <p:cNvPr id="5" name="Text Placeholder 4"/>
          <p:cNvSpPr>
            <a:spLocks noGrp="1"/>
          </p:cNvSpPr>
          <p:nvPr>
            <p:ph type="body" sz="half" idx="2"/>
          </p:nvPr>
        </p:nvSpPr>
        <p:spPr>
          <a:xfrm>
            <a:off x="114964" y="1298448"/>
            <a:ext cx="4248150" cy="509587"/>
          </a:xfrm>
        </p:spPr>
        <p:txBody>
          <a:bodyPr/>
          <a:lstStyle/>
          <a:p>
            <a:r>
              <a:rPr lang="en-US" b="1" dirty="0"/>
              <a:t>The Case for the Prosecution</a:t>
            </a:r>
          </a:p>
        </p:txBody>
      </p:sp>
      <p:sp>
        <p:nvSpPr>
          <p:cNvPr id="4" name="Rectangle 3"/>
          <p:cNvSpPr/>
          <p:nvPr/>
        </p:nvSpPr>
        <p:spPr>
          <a:xfrm>
            <a:off x="2146786" y="6334780"/>
            <a:ext cx="6997215" cy="523220"/>
          </a:xfrm>
          <a:prstGeom prst="rect">
            <a:avLst/>
          </a:prstGeom>
        </p:spPr>
        <p:txBody>
          <a:bodyPr wrap="square">
            <a:spAutoFit/>
          </a:bodyPr>
          <a:lstStyle/>
          <a:p>
            <a:pPr algn="r"/>
            <a:r>
              <a:rPr lang="en-US" sz="1400" dirty="0" err="1">
                <a:solidFill>
                  <a:schemeClr val="tx2">
                    <a:lumMod val="75000"/>
                    <a:lumOff val="25000"/>
                  </a:schemeClr>
                </a:solidFill>
              </a:rPr>
              <a:t>Fallis</a:t>
            </a:r>
            <a:r>
              <a:rPr lang="en-US" sz="1400" dirty="0">
                <a:solidFill>
                  <a:schemeClr val="tx2">
                    <a:lumMod val="75000"/>
                    <a:lumOff val="25000"/>
                  </a:schemeClr>
                </a:solidFill>
              </a:rPr>
              <a:t>. Toward an epistemology of Wikipedia. Journal of the American Society for Information Science and Technology (2008) vol. 59 (10) pp. 1662-1674</a:t>
            </a:r>
          </a:p>
        </p:txBody>
      </p:sp>
    </p:spTree>
    <p:extLst>
      <p:ext uri="{BB962C8B-B14F-4D97-AF65-F5344CB8AC3E}">
        <p14:creationId xmlns:p14="http://schemas.microsoft.com/office/powerpoint/2010/main" val="130192697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p:nvPr/>
        </p:nvSpPr>
        <p:spPr>
          <a:xfrm>
            <a:off x="-1" y="1298448"/>
            <a:ext cx="4444756" cy="4937760"/>
          </a:xfrm>
          <a:prstGeom prst="rect">
            <a:avLst/>
          </a:prstGeom>
          <a:solidFill>
            <a:schemeClr val="accent2">
              <a:alpha val="22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276225" y="35434"/>
            <a:ext cx="8591550" cy="1066800"/>
          </a:xfrm>
        </p:spPr>
        <p:txBody>
          <a:bodyPr/>
          <a:lstStyle/>
          <a:p>
            <a:r>
              <a:rPr lang="en-US" dirty="0"/>
              <a:t>Can we Trust Wikipedia?</a:t>
            </a:r>
          </a:p>
        </p:txBody>
      </p:sp>
      <p:sp>
        <p:nvSpPr>
          <p:cNvPr id="3" name="Content Placeholder 2"/>
          <p:cNvSpPr>
            <a:spLocks noGrp="1"/>
          </p:cNvSpPr>
          <p:nvPr>
            <p:ph sz="quarter" idx="13"/>
          </p:nvPr>
        </p:nvSpPr>
        <p:spPr>
          <a:xfrm>
            <a:off x="114964" y="1810512"/>
            <a:ext cx="4251960" cy="4425696"/>
          </a:xfrm>
        </p:spPr>
        <p:txBody>
          <a:bodyPr>
            <a:normAutofit fontScale="85000" lnSpcReduction="10000"/>
          </a:bodyPr>
          <a:lstStyle/>
          <a:p>
            <a:r>
              <a:rPr lang="en-US" dirty="0"/>
              <a:t>Reliable?</a:t>
            </a:r>
          </a:p>
          <a:p>
            <a:pPr lvl="1"/>
            <a:r>
              <a:rPr lang="en-US" dirty="0"/>
              <a:t>Inaccurate information persists</a:t>
            </a:r>
          </a:p>
          <a:p>
            <a:pPr lvl="1"/>
            <a:r>
              <a:rPr lang="en-US" dirty="0"/>
              <a:t>Allows non expert contribution</a:t>
            </a:r>
          </a:p>
          <a:p>
            <a:pPr lvl="1"/>
            <a:r>
              <a:rPr lang="en-US" dirty="0"/>
              <a:t>Deters those with expertise from contributing</a:t>
            </a:r>
          </a:p>
          <a:p>
            <a:pPr lvl="2"/>
            <a:r>
              <a:rPr lang="en-US" dirty="0"/>
              <a:t>No credit for work</a:t>
            </a:r>
          </a:p>
          <a:p>
            <a:pPr lvl="2"/>
            <a:r>
              <a:rPr lang="en-US" dirty="0"/>
              <a:t>Experts lack the time or inclination to fight</a:t>
            </a:r>
          </a:p>
          <a:p>
            <a:pPr lvl="1"/>
            <a:r>
              <a:rPr lang="en-US" dirty="0"/>
              <a:t>Is a target for intentional deception</a:t>
            </a:r>
          </a:p>
          <a:p>
            <a:pPr lvl="1"/>
            <a:r>
              <a:rPr lang="en-US" dirty="0"/>
              <a:t>Is full of bullshit</a:t>
            </a:r>
          </a:p>
          <a:p>
            <a:endParaRPr lang="en-US" dirty="0"/>
          </a:p>
          <a:p>
            <a:r>
              <a:rPr lang="en-US" dirty="0"/>
              <a:t>Verifiable?</a:t>
            </a:r>
          </a:p>
          <a:p>
            <a:pPr lvl="1"/>
            <a:r>
              <a:rPr lang="en-US" dirty="0"/>
              <a:t>Bad presentation is a marker of Bad information but in Wikipedia good presenters correct mistakes regardless of info quality</a:t>
            </a:r>
          </a:p>
          <a:p>
            <a:pPr lvl="1"/>
            <a:r>
              <a:rPr lang="en-US" dirty="0"/>
              <a:t>Difficult to link information to individuals</a:t>
            </a:r>
          </a:p>
          <a:p>
            <a:pPr lvl="2"/>
            <a:r>
              <a:rPr lang="en-US" dirty="0"/>
              <a:t>Because of collaborative editing</a:t>
            </a:r>
          </a:p>
          <a:p>
            <a:pPr lvl="2"/>
            <a:r>
              <a:rPr lang="en-US" dirty="0"/>
              <a:t>And anonymous contributions</a:t>
            </a:r>
          </a:p>
        </p:txBody>
      </p:sp>
      <p:sp>
        <p:nvSpPr>
          <p:cNvPr id="5" name="Text Placeholder 4"/>
          <p:cNvSpPr>
            <a:spLocks noGrp="1"/>
          </p:cNvSpPr>
          <p:nvPr>
            <p:ph type="body" sz="half" idx="2"/>
          </p:nvPr>
        </p:nvSpPr>
        <p:spPr>
          <a:xfrm>
            <a:off x="114964" y="1298448"/>
            <a:ext cx="4248150" cy="509587"/>
          </a:xfrm>
        </p:spPr>
        <p:txBody>
          <a:bodyPr/>
          <a:lstStyle/>
          <a:p>
            <a:r>
              <a:rPr lang="en-US" b="1" dirty="0"/>
              <a:t>The Case for the Prosecution</a:t>
            </a:r>
          </a:p>
        </p:txBody>
      </p:sp>
      <p:sp>
        <p:nvSpPr>
          <p:cNvPr id="4" name="Rectangle 3"/>
          <p:cNvSpPr/>
          <p:nvPr/>
        </p:nvSpPr>
        <p:spPr>
          <a:xfrm>
            <a:off x="2146786" y="6334780"/>
            <a:ext cx="6997215" cy="523220"/>
          </a:xfrm>
          <a:prstGeom prst="rect">
            <a:avLst/>
          </a:prstGeom>
        </p:spPr>
        <p:txBody>
          <a:bodyPr wrap="square">
            <a:spAutoFit/>
          </a:bodyPr>
          <a:lstStyle/>
          <a:p>
            <a:pPr algn="r"/>
            <a:r>
              <a:rPr lang="en-US" sz="1400" dirty="0" err="1">
                <a:solidFill>
                  <a:schemeClr val="tx2">
                    <a:lumMod val="75000"/>
                    <a:lumOff val="25000"/>
                  </a:schemeClr>
                </a:solidFill>
              </a:rPr>
              <a:t>Fallis</a:t>
            </a:r>
            <a:r>
              <a:rPr lang="en-US" sz="1400" dirty="0">
                <a:solidFill>
                  <a:schemeClr val="tx2">
                    <a:lumMod val="75000"/>
                    <a:lumOff val="25000"/>
                  </a:schemeClr>
                </a:solidFill>
              </a:rPr>
              <a:t>. Toward an epistemology of Wikipedia. Journal of the American Society for Information Science and Technology (2008) vol. 59 (10) pp. 1662-1674</a:t>
            </a:r>
          </a:p>
        </p:txBody>
      </p:sp>
      <p:sp>
        <p:nvSpPr>
          <p:cNvPr id="7" name="Rectangle 6">
            <a:extLst>
              <a:ext uri="{FF2B5EF4-FFF2-40B4-BE49-F238E27FC236}">
                <a16:creationId xmlns:a16="http://schemas.microsoft.com/office/drawing/2014/main" id="{3892139E-7114-4B45-9691-FA50AF762A62}"/>
              </a:ext>
            </a:extLst>
          </p:cNvPr>
          <p:cNvSpPr/>
          <p:nvPr/>
        </p:nvSpPr>
        <p:spPr>
          <a:xfrm>
            <a:off x="4571999" y="1298263"/>
            <a:ext cx="4571999" cy="1077218"/>
          </a:xfrm>
          <a:prstGeom prst="rect">
            <a:avLst/>
          </a:prstGeom>
          <a:solidFill>
            <a:schemeClr val="accent1">
              <a:alpha val="24000"/>
            </a:schemeClr>
          </a:solidFill>
        </p:spPr>
        <p:txBody>
          <a:bodyPr wrap="square">
            <a:spAutoFit/>
          </a:bodyPr>
          <a:lstStyle/>
          <a:p>
            <a:pPr lvl="1"/>
            <a:r>
              <a:rPr lang="en-US" sz="1600" b="1" dirty="0"/>
              <a:t>Source Credibility</a:t>
            </a:r>
            <a:endParaRPr lang="en-US" sz="1600" dirty="0"/>
          </a:p>
          <a:p>
            <a:pPr lvl="2"/>
            <a:r>
              <a:rPr lang="en-US" sz="1600" dirty="0"/>
              <a:t>Perceived competence</a:t>
            </a:r>
          </a:p>
          <a:p>
            <a:pPr lvl="2"/>
            <a:r>
              <a:rPr lang="en-US" sz="1600" dirty="0"/>
              <a:t>Trustworthiness</a:t>
            </a:r>
          </a:p>
          <a:p>
            <a:pPr lvl="2"/>
            <a:r>
              <a:rPr lang="en-US" sz="1600" dirty="0"/>
              <a:t>Goodwill</a:t>
            </a:r>
          </a:p>
        </p:txBody>
      </p:sp>
      <p:sp>
        <p:nvSpPr>
          <p:cNvPr id="9" name="Rectangle 8">
            <a:extLst>
              <a:ext uri="{FF2B5EF4-FFF2-40B4-BE49-F238E27FC236}">
                <a16:creationId xmlns:a16="http://schemas.microsoft.com/office/drawing/2014/main" id="{19EABDB1-5CDF-7348-89D0-7B7A38B50950}"/>
              </a:ext>
            </a:extLst>
          </p:cNvPr>
          <p:cNvSpPr/>
          <p:nvPr/>
        </p:nvSpPr>
        <p:spPr>
          <a:xfrm>
            <a:off x="4571998" y="2535118"/>
            <a:ext cx="4571999" cy="1077218"/>
          </a:xfrm>
          <a:prstGeom prst="rect">
            <a:avLst/>
          </a:prstGeom>
          <a:solidFill>
            <a:schemeClr val="bg2">
              <a:lumMod val="50000"/>
              <a:alpha val="24000"/>
            </a:schemeClr>
          </a:solidFill>
        </p:spPr>
        <p:txBody>
          <a:bodyPr wrap="square">
            <a:spAutoFit/>
          </a:bodyPr>
          <a:lstStyle/>
          <a:p>
            <a:pPr lvl="1"/>
            <a:r>
              <a:rPr lang="en-US" sz="1600" b="1" dirty="0"/>
              <a:t>Message Credibility</a:t>
            </a:r>
            <a:endParaRPr lang="en-US" sz="1600" dirty="0"/>
          </a:p>
          <a:p>
            <a:pPr lvl="2"/>
            <a:r>
              <a:rPr lang="en-US" sz="1600" dirty="0"/>
              <a:t>Information quality</a:t>
            </a:r>
          </a:p>
          <a:p>
            <a:pPr lvl="2"/>
            <a:r>
              <a:rPr lang="en-US" sz="1600" dirty="0"/>
              <a:t>Language intensity</a:t>
            </a:r>
          </a:p>
          <a:p>
            <a:pPr lvl="2"/>
            <a:r>
              <a:rPr lang="en-US" sz="1600" dirty="0"/>
              <a:t>Message discrepancy</a:t>
            </a:r>
          </a:p>
        </p:txBody>
      </p:sp>
      <p:sp>
        <p:nvSpPr>
          <p:cNvPr id="10" name="Rectangle 9">
            <a:extLst>
              <a:ext uri="{FF2B5EF4-FFF2-40B4-BE49-F238E27FC236}">
                <a16:creationId xmlns:a16="http://schemas.microsoft.com/office/drawing/2014/main" id="{F10FD3DF-6F6D-434A-B567-D4E71948E3FD}"/>
              </a:ext>
            </a:extLst>
          </p:cNvPr>
          <p:cNvSpPr/>
          <p:nvPr/>
        </p:nvSpPr>
        <p:spPr>
          <a:xfrm>
            <a:off x="4571998" y="3767328"/>
            <a:ext cx="4572002" cy="830997"/>
          </a:xfrm>
          <a:prstGeom prst="rect">
            <a:avLst/>
          </a:prstGeom>
          <a:solidFill>
            <a:schemeClr val="tx1">
              <a:lumMod val="50000"/>
              <a:lumOff val="50000"/>
              <a:alpha val="24000"/>
            </a:schemeClr>
          </a:solidFill>
        </p:spPr>
        <p:txBody>
          <a:bodyPr wrap="square">
            <a:spAutoFit/>
          </a:bodyPr>
          <a:lstStyle/>
          <a:p>
            <a:pPr lvl="1"/>
            <a:r>
              <a:rPr lang="en-US" sz="1600" b="1" dirty="0"/>
              <a:t>Media Credibility</a:t>
            </a:r>
          </a:p>
          <a:p>
            <a:pPr lvl="1"/>
            <a:r>
              <a:rPr lang="en-US" sz="1600" dirty="0"/>
              <a:t>Influenced by perception of media type</a:t>
            </a:r>
          </a:p>
          <a:p>
            <a:pPr lvl="1"/>
            <a:endParaRPr lang="en-US" sz="1600" dirty="0"/>
          </a:p>
        </p:txBody>
      </p:sp>
    </p:spTree>
    <p:extLst>
      <p:ext uri="{BB962C8B-B14F-4D97-AF65-F5344CB8AC3E}">
        <p14:creationId xmlns:p14="http://schemas.microsoft.com/office/powerpoint/2010/main" val="358872807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p:nvPr/>
        </p:nvSpPr>
        <p:spPr>
          <a:xfrm>
            <a:off x="-1" y="1298448"/>
            <a:ext cx="4444756" cy="4937760"/>
          </a:xfrm>
          <a:prstGeom prst="rect">
            <a:avLst/>
          </a:prstGeom>
          <a:solidFill>
            <a:schemeClr val="accent2">
              <a:alpha val="22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276225" y="35434"/>
            <a:ext cx="8591550" cy="1066800"/>
          </a:xfrm>
        </p:spPr>
        <p:txBody>
          <a:bodyPr/>
          <a:lstStyle/>
          <a:p>
            <a:r>
              <a:rPr lang="en-US" dirty="0"/>
              <a:t>Can we Trust Wikipedia?</a:t>
            </a:r>
          </a:p>
        </p:txBody>
      </p:sp>
      <p:sp>
        <p:nvSpPr>
          <p:cNvPr id="3" name="Content Placeholder 2"/>
          <p:cNvSpPr>
            <a:spLocks noGrp="1"/>
          </p:cNvSpPr>
          <p:nvPr>
            <p:ph sz="quarter" idx="13"/>
          </p:nvPr>
        </p:nvSpPr>
        <p:spPr>
          <a:xfrm>
            <a:off x="114963" y="1810512"/>
            <a:ext cx="4329791" cy="4425696"/>
          </a:xfrm>
        </p:spPr>
        <p:txBody>
          <a:bodyPr>
            <a:normAutofit fontScale="85000" lnSpcReduction="10000"/>
          </a:bodyPr>
          <a:lstStyle/>
          <a:p>
            <a:r>
              <a:rPr lang="en-US" dirty="0"/>
              <a:t>Reliable?</a:t>
            </a:r>
          </a:p>
          <a:p>
            <a:pPr lvl="1"/>
            <a:r>
              <a:rPr lang="en-US" dirty="0"/>
              <a:t>Inaccurate information persists</a:t>
            </a:r>
          </a:p>
          <a:p>
            <a:pPr lvl="1"/>
            <a:r>
              <a:rPr lang="en-US" dirty="0"/>
              <a:t>Allows </a:t>
            </a:r>
            <a:r>
              <a:rPr lang="en-US" b="1" dirty="0"/>
              <a:t>non expert contribution</a:t>
            </a:r>
          </a:p>
          <a:p>
            <a:pPr lvl="1"/>
            <a:r>
              <a:rPr lang="en-US" b="1" dirty="0"/>
              <a:t>Deters those with expertise</a:t>
            </a:r>
            <a:r>
              <a:rPr lang="en-US" dirty="0"/>
              <a:t> from contributing</a:t>
            </a:r>
          </a:p>
          <a:p>
            <a:pPr lvl="2"/>
            <a:r>
              <a:rPr lang="en-US" dirty="0"/>
              <a:t>No credit for work</a:t>
            </a:r>
          </a:p>
          <a:p>
            <a:pPr lvl="2"/>
            <a:r>
              <a:rPr lang="en-US" dirty="0"/>
              <a:t>Experts lack the time or inclination to fight</a:t>
            </a:r>
          </a:p>
          <a:p>
            <a:pPr lvl="1"/>
            <a:r>
              <a:rPr lang="en-US" dirty="0"/>
              <a:t>Is a target for </a:t>
            </a:r>
            <a:r>
              <a:rPr lang="en-US" b="1" dirty="0"/>
              <a:t>intentional deception</a:t>
            </a:r>
          </a:p>
          <a:p>
            <a:pPr lvl="1"/>
            <a:r>
              <a:rPr lang="en-US" dirty="0"/>
              <a:t>Is full of </a:t>
            </a:r>
            <a:r>
              <a:rPr lang="en-US" b="1" dirty="0"/>
              <a:t>bullshit</a:t>
            </a:r>
          </a:p>
          <a:p>
            <a:endParaRPr lang="en-US" dirty="0"/>
          </a:p>
          <a:p>
            <a:r>
              <a:rPr lang="en-US" dirty="0"/>
              <a:t>Verifiable?</a:t>
            </a:r>
          </a:p>
          <a:p>
            <a:pPr lvl="1"/>
            <a:r>
              <a:rPr lang="en-US" dirty="0"/>
              <a:t>Bad presentation is a marker of Bad information but in Wikipedia good presenters correct mistakes regardless of info quality</a:t>
            </a:r>
          </a:p>
          <a:p>
            <a:pPr lvl="1"/>
            <a:r>
              <a:rPr lang="en-US" dirty="0"/>
              <a:t>Difficult to link information to individuals</a:t>
            </a:r>
          </a:p>
          <a:p>
            <a:pPr lvl="2"/>
            <a:r>
              <a:rPr lang="en-US" dirty="0"/>
              <a:t>Because of collaborative editing</a:t>
            </a:r>
          </a:p>
          <a:p>
            <a:pPr lvl="2"/>
            <a:r>
              <a:rPr lang="en-US" dirty="0"/>
              <a:t>And anonymous contributions</a:t>
            </a:r>
          </a:p>
        </p:txBody>
      </p:sp>
      <p:sp>
        <p:nvSpPr>
          <p:cNvPr id="5" name="Text Placeholder 4"/>
          <p:cNvSpPr>
            <a:spLocks noGrp="1"/>
          </p:cNvSpPr>
          <p:nvPr>
            <p:ph type="body" sz="half" idx="2"/>
          </p:nvPr>
        </p:nvSpPr>
        <p:spPr>
          <a:xfrm>
            <a:off x="114964" y="1298448"/>
            <a:ext cx="4248150" cy="509587"/>
          </a:xfrm>
        </p:spPr>
        <p:txBody>
          <a:bodyPr/>
          <a:lstStyle/>
          <a:p>
            <a:r>
              <a:rPr lang="en-US" b="1" dirty="0"/>
              <a:t>The Case for the Prosecution</a:t>
            </a:r>
          </a:p>
        </p:txBody>
      </p:sp>
      <p:sp>
        <p:nvSpPr>
          <p:cNvPr id="4" name="Rectangle 3"/>
          <p:cNvSpPr/>
          <p:nvPr/>
        </p:nvSpPr>
        <p:spPr>
          <a:xfrm>
            <a:off x="2146786" y="6334780"/>
            <a:ext cx="6997215" cy="523220"/>
          </a:xfrm>
          <a:prstGeom prst="rect">
            <a:avLst/>
          </a:prstGeom>
        </p:spPr>
        <p:txBody>
          <a:bodyPr wrap="square">
            <a:spAutoFit/>
          </a:bodyPr>
          <a:lstStyle/>
          <a:p>
            <a:pPr algn="r"/>
            <a:r>
              <a:rPr lang="en-US" sz="1400" dirty="0" err="1">
                <a:solidFill>
                  <a:schemeClr val="tx2">
                    <a:lumMod val="75000"/>
                    <a:lumOff val="25000"/>
                  </a:schemeClr>
                </a:solidFill>
              </a:rPr>
              <a:t>Fallis</a:t>
            </a:r>
            <a:r>
              <a:rPr lang="en-US" sz="1400" dirty="0">
                <a:solidFill>
                  <a:schemeClr val="tx2">
                    <a:lumMod val="75000"/>
                    <a:lumOff val="25000"/>
                  </a:schemeClr>
                </a:solidFill>
              </a:rPr>
              <a:t>. Toward an epistemology of Wikipedia. Journal of the American Society for Information Science and Technology (2008) vol. 59 (10) pp. 1662-1674</a:t>
            </a:r>
          </a:p>
        </p:txBody>
      </p:sp>
      <p:sp>
        <p:nvSpPr>
          <p:cNvPr id="7" name="Rectangle 6">
            <a:extLst>
              <a:ext uri="{FF2B5EF4-FFF2-40B4-BE49-F238E27FC236}">
                <a16:creationId xmlns:a16="http://schemas.microsoft.com/office/drawing/2014/main" id="{3892139E-7114-4B45-9691-FA50AF762A62}"/>
              </a:ext>
            </a:extLst>
          </p:cNvPr>
          <p:cNvSpPr/>
          <p:nvPr/>
        </p:nvSpPr>
        <p:spPr>
          <a:xfrm>
            <a:off x="4571999" y="1298263"/>
            <a:ext cx="4571999" cy="1077218"/>
          </a:xfrm>
          <a:prstGeom prst="rect">
            <a:avLst/>
          </a:prstGeom>
          <a:solidFill>
            <a:schemeClr val="accent1">
              <a:alpha val="24000"/>
            </a:schemeClr>
          </a:solidFill>
        </p:spPr>
        <p:txBody>
          <a:bodyPr wrap="square">
            <a:spAutoFit/>
          </a:bodyPr>
          <a:lstStyle/>
          <a:p>
            <a:pPr lvl="1"/>
            <a:r>
              <a:rPr lang="en-US" sz="1600" b="1" dirty="0"/>
              <a:t>Source Credibility</a:t>
            </a:r>
            <a:endParaRPr lang="en-US" sz="1600" dirty="0"/>
          </a:p>
          <a:p>
            <a:pPr lvl="2"/>
            <a:r>
              <a:rPr lang="en-US" sz="1600" dirty="0"/>
              <a:t>Perceived competence</a:t>
            </a:r>
          </a:p>
          <a:p>
            <a:pPr lvl="2"/>
            <a:r>
              <a:rPr lang="en-US" sz="1600" dirty="0"/>
              <a:t>Trustworthiness</a:t>
            </a:r>
          </a:p>
          <a:p>
            <a:pPr lvl="2"/>
            <a:r>
              <a:rPr lang="en-US" sz="1600" dirty="0"/>
              <a:t>Goodwill</a:t>
            </a:r>
          </a:p>
        </p:txBody>
      </p:sp>
      <p:sp>
        <p:nvSpPr>
          <p:cNvPr id="9" name="Rectangle 8">
            <a:extLst>
              <a:ext uri="{FF2B5EF4-FFF2-40B4-BE49-F238E27FC236}">
                <a16:creationId xmlns:a16="http://schemas.microsoft.com/office/drawing/2014/main" id="{19EABDB1-5CDF-7348-89D0-7B7A38B50950}"/>
              </a:ext>
            </a:extLst>
          </p:cNvPr>
          <p:cNvSpPr/>
          <p:nvPr/>
        </p:nvSpPr>
        <p:spPr>
          <a:xfrm>
            <a:off x="4571998" y="2535118"/>
            <a:ext cx="4571999" cy="1077218"/>
          </a:xfrm>
          <a:prstGeom prst="rect">
            <a:avLst/>
          </a:prstGeom>
          <a:solidFill>
            <a:schemeClr val="bg2">
              <a:lumMod val="50000"/>
              <a:alpha val="9000"/>
            </a:schemeClr>
          </a:solidFill>
        </p:spPr>
        <p:txBody>
          <a:bodyPr wrap="square">
            <a:spAutoFit/>
          </a:bodyPr>
          <a:lstStyle/>
          <a:p>
            <a:pPr lvl="1"/>
            <a:r>
              <a:rPr lang="en-US" sz="1600" b="1" dirty="0">
                <a:solidFill>
                  <a:schemeClr val="bg1">
                    <a:lumMod val="65000"/>
                  </a:schemeClr>
                </a:solidFill>
              </a:rPr>
              <a:t>Message Credibility</a:t>
            </a:r>
            <a:endParaRPr lang="en-US" sz="1600" dirty="0">
              <a:solidFill>
                <a:schemeClr val="bg1">
                  <a:lumMod val="65000"/>
                </a:schemeClr>
              </a:solidFill>
            </a:endParaRPr>
          </a:p>
          <a:p>
            <a:pPr lvl="2"/>
            <a:r>
              <a:rPr lang="en-US" sz="1600" dirty="0">
                <a:solidFill>
                  <a:schemeClr val="bg1">
                    <a:lumMod val="65000"/>
                  </a:schemeClr>
                </a:solidFill>
              </a:rPr>
              <a:t>Information quality</a:t>
            </a:r>
          </a:p>
          <a:p>
            <a:pPr lvl="2"/>
            <a:r>
              <a:rPr lang="en-US" sz="1600" dirty="0">
                <a:solidFill>
                  <a:schemeClr val="bg1">
                    <a:lumMod val="65000"/>
                  </a:schemeClr>
                </a:solidFill>
              </a:rPr>
              <a:t>Language intensity</a:t>
            </a:r>
          </a:p>
          <a:p>
            <a:pPr lvl="2"/>
            <a:r>
              <a:rPr lang="en-US" sz="1600" dirty="0">
                <a:solidFill>
                  <a:schemeClr val="bg1">
                    <a:lumMod val="65000"/>
                  </a:schemeClr>
                </a:solidFill>
              </a:rPr>
              <a:t>Message discrepancy</a:t>
            </a:r>
          </a:p>
        </p:txBody>
      </p:sp>
      <p:sp>
        <p:nvSpPr>
          <p:cNvPr id="10" name="Rectangle 9">
            <a:extLst>
              <a:ext uri="{FF2B5EF4-FFF2-40B4-BE49-F238E27FC236}">
                <a16:creationId xmlns:a16="http://schemas.microsoft.com/office/drawing/2014/main" id="{F10FD3DF-6F6D-434A-B567-D4E71948E3FD}"/>
              </a:ext>
            </a:extLst>
          </p:cNvPr>
          <p:cNvSpPr/>
          <p:nvPr/>
        </p:nvSpPr>
        <p:spPr>
          <a:xfrm>
            <a:off x="4571998" y="3767328"/>
            <a:ext cx="4572002" cy="830997"/>
          </a:xfrm>
          <a:prstGeom prst="rect">
            <a:avLst/>
          </a:prstGeom>
          <a:solidFill>
            <a:schemeClr val="bg2">
              <a:lumMod val="50000"/>
              <a:alpha val="9000"/>
            </a:schemeClr>
          </a:solidFill>
        </p:spPr>
        <p:txBody>
          <a:bodyPr wrap="square">
            <a:spAutoFit/>
          </a:bodyPr>
          <a:lstStyle/>
          <a:p>
            <a:pPr lvl="1"/>
            <a:r>
              <a:rPr lang="en-US" sz="1600" b="1" dirty="0">
                <a:solidFill>
                  <a:schemeClr val="bg1">
                    <a:lumMod val="65000"/>
                  </a:schemeClr>
                </a:solidFill>
              </a:rPr>
              <a:t>Media Credibility</a:t>
            </a:r>
          </a:p>
          <a:p>
            <a:pPr lvl="1"/>
            <a:r>
              <a:rPr lang="en-US" sz="1600" dirty="0">
                <a:solidFill>
                  <a:schemeClr val="bg1">
                    <a:lumMod val="65000"/>
                  </a:schemeClr>
                </a:solidFill>
              </a:rPr>
              <a:t>Influenced by perception of media type</a:t>
            </a:r>
          </a:p>
          <a:p>
            <a:pPr lvl="1"/>
            <a:endParaRPr lang="en-US" sz="1600" dirty="0">
              <a:solidFill>
                <a:schemeClr val="bg1">
                  <a:lumMod val="65000"/>
                </a:schemeClr>
              </a:solidFill>
            </a:endParaRPr>
          </a:p>
        </p:txBody>
      </p:sp>
      <p:sp>
        <p:nvSpPr>
          <p:cNvPr id="6" name="Oval 5">
            <a:extLst>
              <a:ext uri="{FF2B5EF4-FFF2-40B4-BE49-F238E27FC236}">
                <a16:creationId xmlns:a16="http://schemas.microsoft.com/office/drawing/2014/main" id="{ACC1015C-3881-9944-AD72-9B790B007F2C}"/>
              </a:ext>
            </a:extLst>
          </p:cNvPr>
          <p:cNvSpPr/>
          <p:nvPr/>
        </p:nvSpPr>
        <p:spPr>
          <a:xfrm>
            <a:off x="3178628" y="2421906"/>
            <a:ext cx="226423" cy="226423"/>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sz="900" b="1" dirty="0"/>
              <a:t>PC</a:t>
            </a:r>
          </a:p>
        </p:txBody>
      </p:sp>
      <p:sp>
        <p:nvSpPr>
          <p:cNvPr id="11" name="Oval 10">
            <a:extLst>
              <a:ext uri="{FF2B5EF4-FFF2-40B4-BE49-F238E27FC236}">
                <a16:creationId xmlns:a16="http://schemas.microsoft.com/office/drawing/2014/main" id="{7ABE95C4-DB9F-764B-85F3-3A05297CCE13}"/>
              </a:ext>
            </a:extLst>
          </p:cNvPr>
          <p:cNvSpPr/>
          <p:nvPr/>
        </p:nvSpPr>
        <p:spPr>
          <a:xfrm>
            <a:off x="4333295" y="2684087"/>
            <a:ext cx="226423" cy="226423"/>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sz="900" b="1" dirty="0"/>
              <a:t>PC</a:t>
            </a:r>
          </a:p>
        </p:txBody>
      </p:sp>
      <p:sp>
        <p:nvSpPr>
          <p:cNvPr id="12" name="Oval 11">
            <a:extLst>
              <a:ext uri="{FF2B5EF4-FFF2-40B4-BE49-F238E27FC236}">
                <a16:creationId xmlns:a16="http://schemas.microsoft.com/office/drawing/2014/main" id="{98718490-CCA2-6344-8373-8B5257141CDB}"/>
              </a:ext>
            </a:extLst>
          </p:cNvPr>
          <p:cNvSpPr/>
          <p:nvPr/>
        </p:nvSpPr>
        <p:spPr>
          <a:xfrm>
            <a:off x="3470366" y="3540905"/>
            <a:ext cx="226423" cy="226423"/>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sz="900" b="1" dirty="0"/>
              <a:t>G</a:t>
            </a:r>
          </a:p>
        </p:txBody>
      </p:sp>
      <p:sp>
        <p:nvSpPr>
          <p:cNvPr id="13" name="Oval 12">
            <a:extLst>
              <a:ext uri="{FF2B5EF4-FFF2-40B4-BE49-F238E27FC236}">
                <a16:creationId xmlns:a16="http://schemas.microsoft.com/office/drawing/2014/main" id="{C864268B-F5FD-3F4B-B2F2-46DE49CCA695}"/>
              </a:ext>
            </a:extLst>
          </p:cNvPr>
          <p:cNvSpPr/>
          <p:nvPr/>
        </p:nvSpPr>
        <p:spPr>
          <a:xfrm>
            <a:off x="1868111" y="3796937"/>
            <a:ext cx="226423" cy="226423"/>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sz="900" b="1" dirty="0"/>
              <a:t>T</a:t>
            </a:r>
          </a:p>
        </p:txBody>
      </p:sp>
    </p:spTree>
    <p:extLst>
      <p:ext uri="{BB962C8B-B14F-4D97-AF65-F5344CB8AC3E}">
        <p14:creationId xmlns:p14="http://schemas.microsoft.com/office/powerpoint/2010/main" val="177913861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p:nvPr/>
        </p:nvSpPr>
        <p:spPr>
          <a:xfrm>
            <a:off x="-1" y="1298448"/>
            <a:ext cx="4444756" cy="4937760"/>
          </a:xfrm>
          <a:prstGeom prst="rect">
            <a:avLst/>
          </a:prstGeom>
          <a:solidFill>
            <a:schemeClr val="accent2">
              <a:alpha val="22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276225" y="35434"/>
            <a:ext cx="8591550" cy="1066800"/>
          </a:xfrm>
        </p:spPr>
        <p:txBody>
          <a:bodyPr/>
          <a:lstStyle/>
          <a:p>
            <a:r>
              <a:rPr lang="en-US" dirty="0"/>
              <a:t>Can we Trust Wikipedia?</a:t>
            </a:r>
          </a:p>
        </p:txBody>
      </p:sp>
      <p:sp>
        <p:nvSpPr>
          <p:cNvPr id="3" name="Content Placeholder 2"/>
          <p:cNvSpPr>
            <a:spLocks noGrp="1"/>
          </p:cNvSpPr>
          <p:nvPr>
            <p:ph sz="quarter" idx="13"/>
          </p:nvPr>
        </p:nvSpPr>
        <p:spPr>
          <a:xfrm>
            <a:off x="114963" y="1810512"/>
            <a:ext cx="4329791" cy="4425696"/>
          </a:xfrm>
        </p:spPr>
        <p:txBody>
          <a:bodyPr>
            <a:normAutofit fontScale="85000" lnSpcReduction="10000"/>
          </a:bodyPr>
          <a:lstStyle/>
          <a:p>
            <a:r>
              <a:rPr lang="en-US" dirty="0"/>
              <a:t>Reliable?</a:t>
            </a:r>
          </a:p>
          <a:p>
            <a:pPr lvl="1"/>
            <a:r>
              <a:rPr lang="en-US" b="1" dirty="0"/>
              <a:t>Inaccurate information persists</a:t>
            </a:r>
          </a:p>
          <a:p>
            <a:pPr lvl="1"/>
            <a:r>
              <a:rPr lang="en-US" dirty="0"/>
              <a:t>Allows non expert contribution</a:t>
            </a:r>
          </a:p>
          <a:p>
            <a:pPr lvl="1"/>
            <a:r>
              <a:rPr lang="en-US" dirty="0"/>
              <a:t>Deters those with expertise from contributing</a:t>
            </a:r>
          </a:p>
          <a:p>
            <a:pPr lvl="2"/>
            <a:r>
              <a:rPr lang="en-US" dirty="0"/>
              <a:t>No credit for work</a:t>
            </a:r>
          </a:p>
          <a:p>
            <a:pPr lvl="2"/>
            <a:r>
              <a:rPr lang="en-US" dirty="0"/>
              <a:t>Experts lack the time or inclination to fight</a:t>
            </a:r>
          </a:p>
          <a:p>
            <a:pPr lvl="1"/>
            <a:r>
              <a:rPr lang="en-US" dirty="0"/>
              <a:t>Is a target for intentional deception</a:t>
            </a:r>
          </a:p>
          <a:p>
            <a:pPr lvl="1"/>
            <a:r>
              <a:rPr lang="en-US" dirty="0"/>
              <a:t>Is full of bullshit</a:t>
            </a:r>
          </a:p>
          <a:p>
            <a:endParaRPr lang="en-US" dirty="0"/>
          </a:p>
          <a:p>
            <a:r>
              <a:rPr lang="en-US" dirty="0"/>
              <a:t>Verifiable?</a:t>
            </a:r>
          </a:p>
          <a:p>
            <a:pPr lvl="1"/>
            <a:r>
              <a:rPr lang="en-US" b="1" dirty="0"/>
              <a:t>Bad presentation is a marker of Bad information but in Wikipedia good presenters correct mistakes regardless of info quality</a:t>
            </a:r>
          </a:p>
          <a:p>
            <a:pPr lvl="1"/>
            <a:r>
              <a:rPr lang="en-US" dirty="0"/>
              <a:t>Difficult to link information to individuals</a:t>
            </a:r>
          </a:p>
          <a:p>
            <a:pPr lvl="2"/>
            <a:r>
              <a:rPr lang="en-US" dirty="0"/>
              <a:t>Because of collaborative editing</a:t>
            </a:r>
          </a:p>
          <a:p>
            <a:pPr lvl="2"/>
            <a:r>
              <a:rPr lang="en-US" dirty="0"/>
              <a:t>And anonymous contributions</a:t>
            </a:r>
          </a:p>
        </p:txBody>
      </p:sp>
      <p:sp>
        <p:nvSpPr>
          <p:cNvPr id="5" name="Text Placeholder 4"/>
          <p:cNvSpPr>
            <a:spLocks noGrp="1"/>
          </p:cNvSpPr>
          <p:nvPr>
            <p:ph type="body" sz="half" idx="2"/>
          </p:nvPr>
        </p:nvSpPr>
        <p:spPr>
          <a:xfrm>
            <a:off x="114964" y="1298448"/>
            <a:ext cx="4248150" cy="509587"/>
          </a:xfrm>
        </p:spPr>
        <p:txBody>
          <a:bodyPr/>
          <a:lstStyle/>
          <a:p>
            <a:r>
              <a:rPr lang="en-US" b="1" dirty="0"/>
              <a:t>The Case for the Prosecution</a:t>
            </a:r>
          </a:p>
        </p:txBody>
      </p:sp>
      <p:sp>
        <p:nvSpPr>
          <p:cNvPr id="4" name="Rectangle 3"/>
          <p:cNvSpPr/>
          <p:nvPr/>
        </p:nvSpPr>
        <p:spPr>
          <a:xfrm>
            <a:off x="2146786" y="6334780"/>
            <a:ext cx="6997215" cy="523220"/>
          </a:xfrm>
          <a:prstGeom prst="rect">
            <a:avLst/>
          </a:prstGeom>
        </p:spPr>
        <p:txBody>
          <a:bodyPr wrap="square">
            <a:spAutoFit/>
          </a:bodyPr>
          <a:lstStyle/>
          <a:p>
            <a:pPr algn="r"/>
            <a:r>
              <a:rPr lang="en-US" sz="1400" dirty="0" err="1">
                <a:solidFill>
                  <a:schemeClr val="tx2">
                    <a:lumMod val="75000"/>
                    <a:lumOff val="25000"/>
                  </a:schemeClr>
                </a:solidFill>
              </a:rPr>
              <a:t>Fallis</a:t>
            </a:r>
            <a:r>
              <a:rPr lang="en-US" sz="1400" dirty="0">
                <a:solidFill>
                  <a:schemeClr val="tx2">
                    <a:lumMod val="75000"/>
                    <a:lumOff val="25000"/>
                  </a:schemeClr>
                </a:solidFill>
              </a:rPr>
              <a:t>. Toward an epistemology of Wikipedia. Journal of the American Society for Information Science and Technology (2008) vol. 59 (10) pp. 1662-1674</a:t>
            </a:r>
          </a:p>
        </p:txBody>
      </p:sp>
      <p:sp>
        <p:nvSpPr>
          <p:cNvPr id="7" name="Rectangle 6">
            <a:extLst>
              <a:ext uri="{FF2B5EF4-FFF2-40B4-BE49-F238E27FC236}">
                <a16:creationId xmlns:a16="http://schemas.microsoft.com/office/drawing/2014/main" id="{3892139E-7114-4B45-9691-FA50AF762A62}"/>
              </a:ext>
            </a:extLst>
          </p:cNvPr>
          <p:cNvSpPr/>
          <p:nvPr/>
        </p:nvSpPr>
        <p:spPr>
          <a:xfrm>
            <a:off x="4571999" y="1298263"/>
            <a:ext cx="4571999" cy="1077218"/>
          </a:xfrm>
          <a:prstGeom prst="rect">
            <a:avLst/>
          </a:prstGeom>
          <a:solidFill>
            <a:schemeClr val="accent1">
              <a:alpha val="9000"/>
            </a:schemeClr>
          </a:solidFill>
        </p:spPr>
        <p:txBody>
          <a:bodyPr wrap="square">
            <a:spAutoFit/>
          </a:bodyPr>
          <a:lstStyle/>
          <a:p>
            <a:pPr lvl="1"/>
            <a:r>
              <a:rPr lang="en-US" sz="1600" b="1" dirty="0">
                <a:solidFill>
                  <a:schemeClr val="bg1">
                    <a:lumMod val="65000"/>
                  </a:schemeClr>
                </a:solidFill>
              </a:rPr>
              <a:t>Source Credibility</a:t>
            </a:r>
            <a:endParaRPr lang="en-US" sz="1600" dirty="0">
              <a:solidFill>
                <a:schemeClr val="bg1">
                  <a:lumMod val="65000"/>
                </a:schemeClr>
              </a:solidFill>
            </a:endParaRPr>
          </a:p>
          <a:p>
            <a:pPr lvl="2"/>
            <a:r>
              <a:rPr lang="en-US" sz="1600" dirty="0">
                <a:solidFill>
                  <a:schemeClr val="bg1">
                    <a:lumMod val="65000"/>
                  </a:schemeClr>
                </a:solidFill>
              </a:rPr>
              <a:t>Perceived competence</a:t>
            </a:r>
          </a:p>
          <a:p>
            <a:pPr lvl="2"/>
            <a:r>
              <a:rPr lang="en-US" sz="1600" dirty="0">
                <a:solidFill>
                  <a:schemeClr val="bg1">
                    <a:lumMod val="65000"/>
                  </a:schemeClr>
                </a:solidFill>
              </a:rPr>
              <a:t>Trustworthiness</a:t>
            </a:r>
          </a:p>
          <a:p>
            <a:pPr lvl="2"/>
            <a:r>
              <a:rPr lang="en-US" sz="1600" dirty="0">
                <a:solidFill>
                  <a:schemeClr val="bg1">
                    <a:lumMod val="65000"/>
                  </a:schemeClr>
                </a:solidFill>
              </a:rPr>
              <a:t>Goodwill</a:t>
            </a:r>
          </a:p>
        </p:txBody>
      </p:sp>
      <p:sp>
        <p:nvSpPr>
          <p:cNvPr id="10" name="Rectangle 9">
            <a:extLst>
              <a:ext uri="{FF2B5EF4-FFF2-40B4-BE49-F238E27FC236}">
                <a16:creationId xmlns:a16="http://schemas.microsoft.com/office/drawing/2014/main" id="{F10FD3DF-6F6D-434A-B567-D4E71948E3FD}"/>
              </a:ext>
            </a:extLst>
          </p:cNvPr>
          <p:cNvSpPr/>
          <p:nvPr/>
        </p:nvSpPr>
        <p:spPr>
          <a:xfrm>
            <a:off x="4571998" y="3767328"/>
            <a:ext cx="4572002" cy="830997"/>
          </a:xfrm>
          <a:prstGeom prst="rect">
            <a:avLst/>
          </a:prstGeom>
          <a:solidFill>
            <a:schemeClr val="bg2">
              <a:lumMod val="50000"/>
              <a:alpha val="9000"/>
            </a:schemeClr>
          </a:solidFill>
        </p:spPr>
        <p:txBody>
          <a:bodyPr wrap="square">
            <a:spAutoFit/>
          </a:bodyPr>
          <a:lstStyle/>
          <a:p>
            <a:pPr lvl="1"/>
            <a:r>
              <a:rPr lang="en-US" sz="1600" b="1" dirty="0">
                <a:solidFill>
                  <a:schemeClr val="bg1">
                    <a:lumMod val="65000"/>
                  </a:schemeClr>
                </a:solidFill>
              </a:rPr>
              <a:t>Media Credibility</a:t>
            </a:r>
          </a:p>
          <a:p>
            <a:pPr lvl="1"/>
            <a:r>
              <a:rPr lang="en-US" sz="1600" dirty="0">
                <a:solidFill>
                  <a:schemeClr val="bg1">
                    <a:lumMod val="65000"/>
                  </a:schemeClr>
                </a:solidFill>
              </a:rPr>
              <a:t>Influenced by perception of media type</a:t>
            </a:r>
          </a:p>
          <a:p>
            <a:pPr lvl="1"/>
            <a:endParaRPr lang="en-US" sz="1600" dirty="0">
              <a:solidFill>
                <a:schemeClr val="bg1">
                  <a:lumMod val="65000"/>
                </a:schemeClr>
              </a:solidFill>
            </a:endParaRPr>
          </a:p>
        </p:txBody>
      </p:sp>
      <p:sp>
        <p:nvSpPr>
          <p:cNvPr id="11" name="Rectangle 10">
            <a:extLst>
              <a:ext uri="{FF2B5EF4-FFF2-40B4-BE49-F238E27FC236}">
                <a16:creationId xmlns:a16="http://schemas.microsoft.com/office/drawing/2014/main" id="{E221F091-B480-E34E-BB44-E48EFECB1CDA}"/>
              </a:ext>
            </a:extLst>
          </p:cNvPr>
          <p:cNvSpPr/>
          <p:nvPr/>
        </p:nvSpPr>
        <p:spPr>
          <a:xfrm>
            <a:off x="4571998" y="2535118"/>
            <a:ext cx="4571999" cy="1077218"/>
          </a:xfrm>
          <a:prstGeom prst="rect">
            <a:avLst/>
          </a:prstGeom>
          <a:solidFill>
            <a:schemeClr val="bg2">
              <a:lumMod val="50000"/>
              <a:alpha val="24000"/>
            </a:schemeClr>
          </a:solidFill>
        </p:spPr>
        <p:txBody>
          <a:bodyPr wrap="square">
            <a:spAutoFit/>
          </a:bodyPr>
          <a:lstStyle/>
          <a:p>
            <a:pPr lvl="1"/>
            <a:r>
              <a:rPr lang="en-US" sz="1600" b="1" dirty="0"/>
              <a:t>Message Credibility</a:t>
            </a:r>
            <a:endParaRPr lang="en-US" sz="1600" dirty="0"/>
          </a:p>
          <a:p>
            <a:pPr lvl="2"/>
            <a:r>
              <a:rPr lang="en-US" sz="1600" dirty="0"/>
              <a:t>Information quality</a:t>
            </a:r>
          </a:p>
          <a:p>
            <a:pPr lvl="2"/>
            <a:r>
              <a:rPr lang="en-US" sz="1600" dirty="0"/>
              <a:t>Language intensity</a:t>
            </a:r>
          </a:p>
          <a:p>
            <a:pPr lvl="2"/>
            <a:r>
              <a:rPr lang="en-US" sz="1600" dirty="0"/>
              <a:t>Message discrepancy</a:t>
            </a:r>
          </a:p>
        </p:txBody>
      </p:sp>
      <p:sp>
        <p:nvSpPr>
          <p:cNvPr id="12" name="Oval 11">
            <a:extLst>
              <a:ext uri="{FF2B5EF4-FFF2-40B4-BE49-F238E27FC236}">
                <a16:creationId xmlns:a16="http://schemas.microsoft.com/office/drawing/2014/main" id="{91777588-40D9-414D-B858-F993461308E1}"/>
              </a:ext>
            </a:extLst>
          </p:cNvPr>
          <p:cNvSpPr/>
          <p:nvPr/>
        </p:nvSpPr>
        <p:spPr>
          <a:xfrm>
            <a:off x="3178628" y="2421906"/>
            <a:ext cx="226423" cy="226423"/>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sz="900" b="1" dirty="0"/>
              <a:t>PC</a:t>
            </a:r>
          </a:p>
        </p:txBody>
      </p:sp>
      <p:sp>
        <p:nvSpPr>
          <p:cNvPr id="13" name="Oval 12">
            <a:extLst>
              <a:ext uri="{FF2B5EF4-FFF2-40B4-BE49-F238E27FC236}">
                <a16:creationId xmlns:a16="http://schemas.microsoft.com/office/drawing/2014/main" id="{8FF77D76-E53C-E047-8EC3-F9DB13BB5592}"/>
              </a:ext>
            </a:extLst>
          </p:cNvPr>
          <p:cNvSpPr/>
          <p:nvPr/>
        </p:nvSpPr>
        <p:spPr>
          <a:xfrm>
            <a:off x="4333295" y="2684087"/>
            <a:ext cx="226423" cy="226423"/>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sz="900" b="1" dirty="0"/>
              <a:t>PC</a:t>
            </a:r>
          </a:p>
        </p:txBody>
      </p:sp>
      <p:sp>
        <p:nvSpPr>
          <p:cNvPr id="14" name="Oval 13">
            <a:extLst>
              <a:ext uri="{FF2B5EF4-FFF2-40B4-BE49-F238E27FC236}">
                <a16:creationId xmlns:a16="http://schemas.microsoft.com/office/drawing/2014/main" id="{93654D69-B9F3-0346-834C-0F93C74F250C}"/>
              </a:ext>
            </a:extLst>
          </p:cNvPr>
          <p:cNvSpPr/>
          <p:nvPr/>
        </p:nvSpPr>
        <p:spPr>
          <a:xfrm>
            <a:off x="3470366" y="3540905"/>
            <a:ext cx="226423" cy="226423"/>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sz="900" b="1" dirty="0"/>
              <a:t>G</a:t>
            </a:r>
          </a:p>
        </p:txBody>
      </p:sp>
      <p:sp>
        <p:nvSpPr>
          <p:cNvPr id="15" name="Oval 14">
            <a:extLst>
              <a:ext uri="{FF2B5EF4-FFF2-40B4-BE49-F238E27FC236}">
                <a16:creationId xmlns:a16="http://schemas.microsoft.com/office/drawing/2014/main" id="{8CFE6A7A-3AF3-8D44-8D34-9F3AF6360616}"/>
              </a:ext>
            </a:extLst>
          </p:cNvPr>
          <p:cNvSpPr/>
          <p:nvPr/>
        </p:nvSpPr>
        <p:spPr>
          <a:xfrm>
            <a:off x="1868111" y="3796937"/>
            <a:ext cx="226423" cy="226423"/>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sz="900" b="1" dirty="0"/>
              <a:t>T</a:t>
            </a:r>
          </a:p>
        </p:txBody>
      </p:sp>
      <p:sp>
        <p:nvSpPr>
          <p:cNvPr id="16" name="Oval 15">
            <a:extLst>
              <a:ext uri="{FF2B5EF4-FFF2-40B4-BE49-F238E27FC236}">
                <a16:creationId xmlns:a16="http://schemas.microsoft.com/office/drawing/2014/main" id="{B88C299F-AB15-5241-9F9A-5625793300E2}"/>
              </a:ext>
            </a:extLst>
          </p:cNvPr>
          <p:cNvSpPr/>
          <p:nvPr/>
        </p:nvSpPr>
        <p:spPr>
          <a:xfrm>
            <a:off x="3178627" y="2146197"/>
            <a:ext cx="226423" cy="226423"/>
          </a:xfrm>
          <a:prstGeom prst="ellipse">
            <a:avLst/>
          </a:prstGeom>
          <a:solidFill>
            <a:schemeClr val="bg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sz="800" b="1" dirty="0"/>
              <a:t>MD</a:t>
            </a:r>
          </a:p>
        </p:txBody>
      </p:sp>
      <p:sp>
        <p:nvSpPr>
          <p:cNvPr id="17" name="Oval 16">
            <a:extLst>
              <a:ext uri="{FF2B5EF4-FFF2-40B4-BE49-F238E27FC236}">
                <a16:creationId xmlns:a16="http://schemas.microsoft.com/office/drawing/2014/main" id="{BF29A431-B608-B945-A390-55D834551763}"/>
              </a:ext>
            </a:extLst>
          </p:cNvPr>
          <p:cNvSpPr/>
          <p:nvPr/>
        </p:nvSpPr>
        <p:spPr>
          <a:xfrm>
            <a:off x="4333295" y="4939612"/>
            <a:ext cx="226423" cy="226423"/>
          </a:xfrm>
          <a:prstGeom prst="ellipse">
            <a:avLst/>
          </a:prstGeom>
          <a:solidFill>
            <a:schemeClr val="bg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sz="900" b="1" dirty="0"/>
              <a:t>IQ</a:t>
            </a:r>
          </a:p>
        </p:txBody>
      </p:sp>
    </p:spTree>
    <p:extLst>
      <p:ext uri="{BB962C8B-B14F-4D97-AF65-F5344CB8AC3E}">
        <p14:creationId xmlns:p14="http://schemas.microsoft.com/office/powerpoint/2010/main" val="113118483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p:nvPr/>
        </p:nvSpPr>
        <p:spPr>
          <a:xfrm>
            <a:off x="-1" y="1298448"/>
            <a:ext cx="4444756" cy="4937760"/>
          </a:xfrm>
          <a:prstGeom prst="rect">
            <a:avLst/>
          </a:prstGeom>
          <a:solidFill>
            <a:schemeClr val="accent2">
              <a:alpha val="22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276225" y="35434"/>
            <a:ext cx="8591550" cy="1066800"/>
          </a:xfrm>
        </p:spPr>
        <p:txBody>
          <a:bodyPr/>
          <a:lstStyle/>
          <a:p>
            <a:r>
              <a:rPr lang="en-US" dirty="0"/>
              <a:t>Can we Trust Wikipedia?</a:t>
            </a:r>
          </a:p>
        </p:txBody>
      </p:sp>
      <p:sp>
        <p:nvSpPr>
          <p:cNvPr id="3" name="Content Placeholder 2"/>
          <p:cNvSpPr>
            <a:spLocks noGrp="1"/>
          </p:cNvSpPr>
          <p:nvPr>
            <p:ph sz="quarter" idx="13"/>
          </p:nvPr>
        </p:nvSpPr>
        <p:spPr>
          <a:xfrm>
            <a:off x="114964" y="1810512"/>
            <a:ext cx="4251960" cy="4425696"/>
          </a:xfrm>
        </p:spPr>
        <p:txBody>
          <a:bodyPr>
            <a:normAutofit fontScale="85000" lnSpcReduction="10000"/>
          </a:bodyPr>
          <a:lstStyle/>
          <a:p>
            <a:r>
              <a:rPr lang="en-US" dirty="0"/>
              <a:t>Reliable?</a:t>
            </a:r>
          </a:p>
          <a:p>
            <a:pPr lvl="1"/>
            <a:r>
              <a:rPr lang="en-US" dirty="0"/>
              <a:t>Inaccurate information persists</a:t>
            </a:r>
          </a:p>
          <a:p>
            <a:pPr lvl="1"/>
            <a:r>
              <a:rPr lang="en-US" dirty="0"/>
              <a:t>Allows non expert contribution</a:t>
            </a:r>
          </a:p>
          <a:p>
            <a:pPr lvl="1"/>
            <a:r>
              <a:rPr lang="en-US" dirty="0"/>
              <a:t>Deters those with expertise from contributing</a:t>
            </a:r>
          </a:p>
          <a:p>
            <a:pPr lvl="2"/>
            <a:r>
              <a:rPr lang="en-US" dirty="0"/>
              <a:t>No credit for work</a:t>
            </a:r>
          </a:p>
          <a:p>
            <a:pPr lvl="2"/>
            <a:r>
              <a:rPr lang="en-US" dirty="0"/>
              <a:t>Experts lack the time or inclination to fight</a:t>
            </a:r>
          </a:p>
          <a:p>
            <a:pPr lvl="1"/>
            <a:r>
              <a:rPr lang="en-US" dirty="0"/>
              <a:t>Is a target for intentional deception</a:t>
            </a:r>
          </a:p>
          <a:p>
            <a:pPr lvl="1"/>
            <a:r>
              <a:rPr lang="en-US" dirty="0"/>
              <a:t>Is full of bullshit</a:t>
            </a:r>
          </a:p>
          <a:p>
            <a:endParaRPr lang="en-US" dirty="0"/>
          </a:p>
          <a:p>
            <a:r>
              <a:rPr lang="en-US" dirty="0"/>
              <a:t>Verifiable?</a:t>
            </a:r>
          </a:p>
          <a:p>
            <a:pPr lvl="1"/>
            <a:r>
              <a:rPr lang="en-US" dirty="0"/>
              <a:t>Bad presentation is a marker of Bad information but in Wikipedia good presenters correct mistakes regardless of info quality</a:t>
            </a:r>
          </a:p>
          <a:p>
            <a:pPr lvl="1"/>
            <a:r>
              <a:rPr lang="en-US" b="1" dirty="0"/>
              <a:t>Difficult to link information to individuals</a:t>
            </a:r>
          </a:p>
          <a:p>
            <a:pPr lvl="2"/>
            <a:r>
              <a:rPr lang="en-US" b="1" dirty="0"/>
              <a:t>Because of collaborative editing</a:t>
            </a:r>
          </a:p>
          <a:p>
            <a:pPr lvl="2"/>
            <a:r>
              <a:rPr lang="en-US" b="1" dirty="0"/>
              <a:t>And anonymous contributions</a:t>
            </a:r>
          </a:p>
        </p:txBody>
      </p:sp>
      <p:sp>
        <p:nvSpPr>
          <p:cNvPr id="5" name="Text Placeholder 4"/>
          <p:cNvSpPr>
            <a:spLocks noGrp="1"/>
          </p:cNvSpPr>
          <p:nvPr>
            <p:ph type="body" sz="half" idx="2"/>
          </p:nvPr>
        </p:nvSpPr>
        <p:spPr>
          <a:xfrm>
            <a:off x="114964" y="1298448"/>
            <a:ext cx="4248150" cy="509587"/>
          </a:xfrm>
        </p:spPr>
        <p:txBody>
          <a:bodyPr/>
          <a:lstStyle/>
          <a:p>
            <a:r>
              <a:rPr lang="en-US" b="1" dirty="0"/>
              <a:t>The Case for the Prosecution</a:t>
            </a:r>
          </a:p>
        </p:txBody>
      </p:sp>
      <p:sp>
        <p:nvSpPr>
          <p:cNvPr id="4" name="Rectangle 3"/>
          <p:cNvSpPr/>
          <p:nvPr/>
        </p:nvSpPr>
        <p:spPr>
          <a:xfrm>
            <a:off x="2146786" y="6334780"/>
            <a:ext cx="6997215" cy="523220"/>
          </a:xfrm>
          <a:prstGeom prst="rect">
            <a:avLst/>
          </a:prstGeom>
        </p:spPr>
        <p:txBody>
          <a:bodyPr wrap="square">
            <a:spAutoFit/>
          </a:bodyPr>
          <a:lstStyle/>
          <a:p>
            <a:pPr algn="r"/>
            <a:r>
              <a:rPr lang="en-US" sz="1400" dirty="0" err="1">
                <a:solidFill>
                  <a:schemeClr val="tx2">
                    <a:lumMod val="75000"/>
                    <a:lumOff val="25000"/>
                  </a:schemeClr>
                </a:solidFill>
              </a:rPr>
              <a:t>Fallis</a:t>
            </a:r>
            <a:r>
              <a:rPr lang="en-US" sz="1400" dirty="0">
                <a:solidFill>
                  <a:schemeClr val="tx2">
                    <a:lumMod val="75000"/>
                    <a:lumOff val="25000"/>
                  </a:schemeClr>
                </a:solidFill>
              </a:rPr>
              <a:t>. Toward an epistemology of Wikipedia. Journal of the American Society for Information Science and Technology (2008) vol. 59 (10) pp. 1662-1674</a:t>
            </a:r>
          </a:p>
        </p:txBody>
      </p:sp>
      <p:sp>
        <p:nvSpPr>
          <p:cNvPr id="7" name="Rectangle 6">
            <a:extLst>
              <a:ext uri="{FF2B5EF4-FFF2-40B4-BE49-F238E27FC236}">
                <a16:creationId xmlns:a16="http://schemas.microsoft.com/office/drawing/2014/main" id="{3892139E-7114-4B45-9691-FA50AF762A62}"/>
              </a:ext>
            </a:extLst>
          </p:cNvPr>
          <p:cNvSpPr/>
          <p:nvPr/>
        </p:nvSpPr>
        <p:spPr>
          <a:xfrm>
            <a:off x="4571999" y="1298263"/>
            <a:ext cx="4571999" cy="1077218"/>
          </a:xfrm>
          <a:prstGeom prst="rect">
            <a:avLst/>
          </a:prstGeom>
          <a:solidFill>
            <a:schemeClr val="bg2">
              <a:lumMod val="50000"/>
              <a:alpha val="9000"/>
            </a:schemeClr>
          </a:solidFill>
        </p:spPr>
        <p:txBody>
          <a:bodyPr wrap="square">
            <a:spAutoFit/>
          </a:bodyPr>
          <a:lstStyle/>
          <a:p>
            <a:pPr lvl="1"/>
            <a:r>
              <a:rPr lang="en-US" sz="1600" b="1" dirty="0">
                <a:solidFill>
                  <a:schemeClr val="bg1">
                    <a:lumMod val="65000"/>
                  </a:schemeClr>
                </a:solidFill>
              </a:rPr>
              <a:t>Source Credibility</a:t>
            </a:r>
            <a:endParaRPr lang="en-US" sz="1600" dirty="0">
              <a:solidFill>
                <a:schemeClr val="bg1">
                  <a:lumMod val="65000"/>
                </a:schemeClr>
              </a:solidFill>
            </a:endParaRPr>
          </a:p>
          <a:p>
            <a:pPr lvl="2"/>
            <a:r>
              <a:rPr lang="en-US" sz="1600" dirty="0">
                <a:solidFill>
                  <a:schemeClr val="bg1">
                    <a:lumMod val="65000"/>
                  </a:schemeClr>
                </a:solidFill>
              </a:rPr>
              <a:t>Perceived competence</a:t>
            </a:r>
          </a:p>
          <a:p>
            <a:pPr lvl="2"/>
            <a:r>
              <a:rPr lang="en-US" sz="1600" dirty="0">
                <a:solidFill>
                  <a:schemeClr val="bg1">
                    <a:lumMod val="65000"/>
                  </a:schemeClr>
                </a:solidFill>
              </a:rPr>
              <a:t>Trustworthiness</a:t>
            </a:r>
          </a:p>
          <a:p>
            <a:pPr lvl="2"/>
            <a:r>
              <a:rPr lang="en-US" sz="1600" dirty="0">
                <a:solidFill>
                  <a:schemeClr val="bg1">
                    <a:lumMod val="65000"/>
                  </a:schemeClr>
                </a:solidFill>
              </a:rPr>
              <a:t>Goodwill</a:t>
            </a:r>
          </a:p>
        </p:txBody>
      </p:sp>
      <p:sp>
        <p:nvSpPr>
          <p:cNvPr id="9" name="Rectangle 8">
            <a:extLst>
              <a:ext uri="{FF2B5EF4-FFF2-40B4-BE49-F238E27FC236}">
                <a16:creationId xmlns:a16="http://schemas.microsoft.com/office/drawing/2014/main" id="{19EABDB1-5CDF-7348-89D0-7B7A38B50950}"/>
              </a:ext>
            </a:extLst>
          </p:cNvPr>
          <p:cNvSpPr/>
          <p:nvPr/>
        </p:nvSpPr>
        <p:spPr>
          <a:xfrm>
            <a:off x="4571998" y="2535118"/>
            <a:ext cx="4571999" cy="1077218"/>
          </a:xfrm>
          <a:prstGeom prst="rect">
            <a:avLst/>
          </a:prstGeom>
          <a:solidFill>
            <a:schemeClr val="bg2">
              <a:lumMod val="50000"/>
              <a:alpha val="9000"/>
            </a:schemeClr>
          </a:solidFill>
        </p:spPr>
        <p:txBody>
          <a:bodyPr wrap="square">
            <a:spAutoFit/>
          </a:bodyPr>
          <a:lstStyle/>
          <a:p>
            <a:pPr lvl="1"/>
            <a:r>
              <a:rPr lang="en-US" sz="1600" b="1" dirty="0">
                <a:solidFill>
                  <a:schemeClr val="bg1">
                    <a:lumMod val="65000"/>
                  </a:schemeClr>
                </a:solidFill>
              </a:rPr>
              <a:t>Message Credibility</a:t>
            </a:r>
            <a:endParaRPr lang="en-US" sz="1600" dirty="0">
              <a:solidFill>
                <a:schemeClr val="bg1">
                  <a:lumMod val="65000"/>
                </a:schemeClr>
              </a:solidFill>
            </a:endParaRPr>
          </a:p>
          <a:p>
            <a:pPr lvl="2"/>
            <a:r>
              <a:rPr lang="en-US" sz="1600" dirty="0">
                <a:solidFill>
                  <a:schemeClr val="bg1">
                    <a:lumMod val="65000"/>
                  </a:schemeClr>
                </a:solidFill>
              </a:rPr>
              <a:t>Information quality</a:t>
            </a:r>
          </a:p>
          <a:p>
            <a:pPr lvl="2"/>
            <a:r>
              <a:rPr lang="en-US" sz="1600" dirty="0">
                <a:solidFill>
                  <a:schemeClr val="bg1">
                    <a:lumMod val="65000"/>
                  </a:schemeClr>
                </a:solidFill>
              </a:rPr>
              <a:t>Language intensity</a:t>
            </a:r>
          </a:p>
          <a:p>
            <a:pPr lvl="2"/>
            <a:r>
              <a:rPr lang="en-US" sz="1600" dirty="0">
                <a:solidFill>
                  <a:schemeClr val="bg1">
                    <a:lumMod val="65000"/>
                  </a:schemeClr>
                </a:solidFill>
              </a:rPr>
              <a:t>Message discrepancy</a:t>
            </a:r>
          </a:p>
        </p:txBody>
      </p:sp>
      <p:sp>
        <p:nvSpPr>
          <p:cNvPr id="10" name="Rectangle 9">
            <a:extLst>
              <a:ext uri="{FF2B5EF4-FFF2-40B4-BE49-F238E27FC236}">
                <a16:creationId xmlns:a16="http://schemas.microsoft.com/office/drawing/2014/main" id="{F10FD3DF-6F6D-434A-B567-D4E71948E3FD}"/>
              </a:ext>
            </a:extLst>
          </p:cNvPr>
          <p:cNvSpPr/>
          <p:nvPr/>
        </p:nvSpPr>
        <p:spPr>
          <a:xfrm>
            <a:off x="4571998" y="3767328"/>
            <a:ext cx="4572002" cy="830997"/>
          </a:xfrm>
          <a:prstGeom prst="rect">
            <a:avLst/>
          </a:prstGeom>
          <a:solidFill>
            <a:schemeClr val="tx1">
              <a:lumMod val="50000"/>
              <a:lumOff val="50000"/>
              <a:alpha val="24000"/>
            </a:schemeClr>
          </a:solidFill>
        </p:spPr>
        <p:txBody>
          <a:bodyPr wrap="square">
            <a:spAutoFit/>
          </a:bodyPr>
          <a:lstStyle/>
          <a:p>
            <a:pPr lvl="1"/>
            <a:r>
              <a:rPr lang="en-US" sz="1600" b="1" dirty="0"/>
              <a:t>Media Credibility</a:t>
            </a:r>
          </a:p>
          <a:p>
            <a:pPr lvl="1"/>
            <a:r>
              <a:rPr lang="en-US" sz="1600" dirty="0"/>
              <a:t>Influenced by perception of media type</a:t>
            </a:r>
          </a:p>
          <a:p>
            <a:pPr lvl="1"/>
            <a:endParaRPr lang="en-US" sz="1600" dirty="0"/>
          </a:p>
        </p:txBody>
      </p:sp>
      <p:sp>
        <p:nvSpPr>
          <p:cNvPr id="11" name="Oval 10">
            <a:extLst>
              <a:ext uri="{FF2B5EF4-FFF2-40B4-BE49-F238E27FC236}">
                <a16:creationId xmlns:a16="http://schemas.microsoft.com/office/drawing/2014/main" id="{4771BCA9-5A42-CD46-B9E6-3CC9AC0B0A3D}"/>
              </a:ext>
            </a:extLst>
          </p:cNvPr>
          <p:cNvSpPr/>
          <p:nvPr/>
        </p:nvSpPr>
        <p:spPr>
          <a:xfrm>
            <a:off x="3178628" y="2421906"/>
            <a:ext cx="226423" cy="226423"/>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sz="900" b="1" dirty="0"/>
              <a:t>PC</a:t>
            </a:r>
          </a:p>
        </p:txBody>
      </p:sp>
      <p:sp>
        <p:nvSpPr>
          <p:cNvPr id="12" name="Oval 11">
            <a:extLst>
              <a:ext uri="{FF2B5EF4-FFF2-40B4-BE49-F238E27FC236}">
                <a16:creationId xmlns:a16="http://schemas.microsoft.com/office/drawing/2014/main" id="{28BD9233-BE14-4D4D-9139-591625F5867E}"/>
              </a:ext>
            </a:extLst>
          </p:cNvPr>
          <p:cNvSpPr/>
          <p:nvPr/>
        </p:nvSpPr>
        <p:spPr>
          <a:xfrm>
            <a:off x="4333295" y="2684087"/>
            <a:ext cx="226423" cy="226423"/>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sz="900" b="1" dirty="0"/>
              <a:t>PC</a:t>
            </a:r>
          </a:p>
        </p:txBody>
      </p:sp>
      <p:sp>
        <p:nvSpPr>
          <p:cNvPr id="13" name="Oval 12">
            <a:extLst>
              <a:ext uri="{FF2B5EF4-FFF2-40B4-BE49-F238E27FC236}">
                <a16:creationId xmlns:a16="http://schemas.microsoft.com/office/drawing/2014/main" id="{2CFF25E5-ED22-414D-A331-0B2828C2E35A}"/>
              </a:ext>
            </a:extLst>
          </p:cNvPr>
          <p:cNvSpPr/>
          <p:nvPr/>
        </p:nvSpPr>
        <p:spPr>
          <a:xfrm>
            <a:off x="3470366" y="3540905"/>
            <a:ext cx="226423" cy="226423"/>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sz="900" b="1" dirty="0"/>
              <a:t>G</a:t>
            </a:r>
          </a:p>
        </p:txBody>
      </p:sp>
      <p:sp>
        <p:nvSpPr>
          <p:cNvPr id="14" name="Oval 13">
            <a:extLst>
              <a:ext uri="{FF2B5EF4-FFF2-40B4-BE49-F238E27FC236}">
                <a16:creationId xmlns:a16="http://schemas.microsoft.com/office/drawing/2014/main" id="{70B77CBB-AF8F-8446-9B74-DC603DF3AAFB}"/>
              </a:ext>
            </a:extLst>
          </p:cNvPr>
          <p:cNvSpPr/>
          <p:nvPr/>
        </p:nvSpPr>
        <p:spPr>
          <a:xfrm>
            <a:off x="1868111" y="3796937"/>
            <a:ext cx="226423" cy="226423"/>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sz="900" b="1" dirty="0"/>
              <a:t>T</a:t>
            </a:r>
          </a:p>
        </p:txBody>
      </p:sp>
      <p:sp>
        <p:nvSpPr>
          <p:cNvPr id="15" name="Oval 14">
            <a:extLst>
              <a:ext uri="{FF2B5EF4-FFF2-40B4-BE49-F238E27FC236}">
                <a16:creationId xmlns:a16="http://schemas.microsoft.com/office/drawing/2014/main" id="{32DC5684-12D9-F540-884C-4C96AAC6B361}"/>
              </a:ext>
            </a:extLst>
          </p:cNvPr>
          <p:cNvSpPr/>
          <p:nvPr/>
        </p:nvSpPr>
        <p:spPr>
          <a:xfrm>
            <a:off x="3178627" y="2146197"/>
            <a:ext cx="226423" cy="226423"/>
          </a:xfrm>
          <a:prstGeom prst="ellipse">
            <a:avLst/>
          </a:prstGeom>
          <a:solidFill>
            <a:schemeClr val="bg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sz="800" b="1" dirty="0"/>
              <a:t>MD</a:t>
            </a:r>
          </a:p>
        </p:txBody>
      </p:sp>
      <p:sp>
        <p:nvSpPr>
          <p:cNvPr id="16" name="Oval 15">
            <a:extLst>
              <a:ext uri="{FF2B5EF4-FFF2-40B4-BE49-F238E27FC236}">
                <a16:creationId xmlns:a16="http://schemas.microsoft.com/office/drawing/2014/main" id="{8E237F4E-E329-6346-9481-11ED052BE635}"/>
              </a:ext>
            </a:extLst>
          </p:cNvPr>
          <p:cNvSpPr/>
          <p:nvPr/>
        </p:nvSpPr>
        <p:spPr>
          <a:xfrm>
            <a:off x="4333295" y="4939612"/>
            <a:ext cx="226423" cy="226423"/>
          </a:xfrm>
          <a:prstGeom prst="ellipse">
            <a:avLst/>
          </a:prstGeom>
          <a:solidFill>
            <a:schemeClr val="bg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sz="900" b="1" dirty="0"/>
              <a:t>IQ</a:t>
            </a:r>
          </a:p>
        </p:txBody>
      </p:sp>
      <p:sp>
        <p:nvSpPr>
          <p:cNvPr id="17" name="Oval 16">
            <a:extLst>
              <a:ext uri="{FF2B5EF4-FFF2-40B4-BE49-F238E27FC236}">
                <a16:creationId xmlns:a16="http://schemas.microsoft.com/office/drawing/2014/main" id="{306967F0-C6E8-3B45-B357-3430264C9E2D}"/>
              </a:ext>
            </a:extLst>
          </p:cNvPr>
          <p:cNvSpPr/>
          <p:nvPr/>
        </p:nvSpPr>
        <p:spPr>
          <a:xfrm>
            <a:off x="3998015" y="5410773"/>
            <a:ext cx="226423" cy="226423"/>
          </a:xfrm>
          <a:prstGeom prst="ellipse">
            <a:avLst/>
          </a:pr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sz="800" b="1" dirty="0"/>
              <a:t>MC</a:t>
            </a:r>
          </a:p>
        </p:txBody>
      </p:sp>
    </p:spTree>
    <p:extLst>
      <p:ext uri="{BB962C8B-B14F-4D97-AF65-F5344CB8AC3E}">
        <p14:creationId xmlns:p14="http://schemas.microsoft.com/office/powerpoint/2010/main" val="271159740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p:cNvSpPr/>
          <p:nvPr/>
        </p:nvSpPr>
        <p:spPr>
          <a:xfrm>
            <a:off x="4696725" y="1298448"/>
            <a:ext cx="4447275" cy="4937760"/>
          </a:xfrm>
          <a:prstGeom prst="rect">
            <a:avLst/>
          </a:prstGeom>
          <a:solidFill>
            <a:schemeClr val="accent5">
              <a:lumMod val="75000"/>
              <a:alpha val="21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8" name="Rectangle 7"/>
          <p:cNvSpPr/>
          <p:nvPr/>
        </p:nvSpPr>
        <p:spPr>
          <a:xfrm>
            <a:off x="-1" y="1298448"/>
            <a:ext cx="4444756" cy="4937760"/>
          </a:xfrm>
          <a:prstGeom prst="rect">
            <a:avLst/>
          </a:prstGeom>
          <a:solidFill>
            <a:schemeClr val="accent2">
              <a:alpha val="22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276225" y="35434"/>
            <a:ext cx="8591550" cy="1066800"/>
          </a:xfrm>
        </p:spPr>
        <p:txBody>
          <a:bodyPr/>
          <a:lstStyle/>
          <a:p>
            <a:r>
              <a:rPr lang="en-US" dirty="0"/>
              <a:t>Can we Trust Wikipedia?</a:t>
            </a:r>
          </a:p>
        </p:txBody>
      </p:sp>
      <p:sp>
        <p:nvSpPr>
          <p:cNvPr id="3" name="Content Placeholder 2"/>
          <p:cNvSpPr>
            <a:spLocks noGrp="1"/>
          </p:cNvSpPr>
          <p:nvPr>
            <p:ph sz="quarter" idx="13"/>
          </p:nvPr>
        </p:nvSpPr>
        <p:spPr>
          <a:xfrm>
            <a:off x="114964" y="1810512"/>
            <a:ext cx="4251960" cy="4425696"/>
          </a:xfrm>
        </p:spPr>
        <p:txBody>
          <a:bodyPr>
            <a:normAutofit fontScale="85000" lnSpcReduction="10000"/>
          </a:bodyPr>
          <a:lstStyle/>
          <a:p>
            <a:r>
              <a:rPr lang="en-US" dirty="0"/>
              <a:t>Reliable?</a:t>
            </a:r>
          </a:p>
          <a:p>
            <a:pPr lvl="1"/>
            <a:r>
              <a:rPr lang="en-US" dirty="0"/>
              <a:t>Inaccurate information persists</a:t>
            </a:r>
          </a:p>
          <a:p>
            <a:pPr lvl="1"/>
            <a:r>
              <a:rPr lang="en-US" dirty="0"/>
              <a:t>Allows non expert contribution</a:t>
            </a:r>
          </a:p>
          <a:p>
            <a:pPr lvl="1"/>
            <a:r>
              <a:rPr lang="en-US" dirty="0"/>
              <a:t>Deters those with expertise from contributing</a:t>
            </a:r>
          </a:p>
          <a:p>
            <a:pPr lvl="2"/>
            <a:r>
              <a:rPr lang="en-US" dirty="0"/>
              <a:t>No credit for work</a:t>
            </a:r>
          </a:p>
          <a:p>
            <a:pPr lvl="2"/>
            <a:r>
              <a:rPr lang="en-US" dirty="0"/>
              <a:t>Experts lack the time or inclination to fight</a:t>
            </a:r>
          </a:p>
          <a:p>
            <a:pPr lvl="1"/>
            <a:r>
              <a:rPr lang="en-US" dirty="0"/>
              <a:t>Is a target for intentional deception</a:t>
            </a:r>
          </a:p>
          <a:p>
            <a:pPr lvl="1"/>
            <a:r>
              <a:rPr lang="en-US" dirty="0"/>
              <a:t>Is full of bullshit</a:t>
            </a:r>
          </a:p>
          <a:p>
            <a:endParaRPr lang="en-US" dirty="0"/>
          </a:p>
          <a:p>
            <a:r>
              <a:rPr lang="en-US" dirty="0"/>
              <a:t>Verifiable?</a:t>
            </a:r>
          </a:p>
          <a:p>
            <a:pPr lvl="1"/>
            <a:r>
              <a:rPr lang="en-US" dirty="0"/>
              <a:t>Bad presentation is a marker of Bad information but in Wikipedia good presenters correct mistakes regardless of info quality</a:t>
            </a:r>
          </a:p>
          <a:p>
            <a:pPr lvl="1"/>
            <a:r>
              <a:rPr lang="en-US" dirty="0"/>
              <a:t>Difficult to link information to individuals</a:t>
            </a:r>
          </a:p>
          <a:p>
            <a:pPr lvl="2"/>
            <a:r>
              <a:rPr lang="en-US" dirty="0"/>
              <a:t>Because of collaborative editing</a:t>
            </a:r>
          </a:p>
          <a:p>
            <a:pPr lvl="2"/>
            <a:r>
              <a:rPr lang="en-US" dirty="0"/>
              <a:t>And anonymous contributions</a:t>
            </a:r>
          </a:p>
        </p:txBody>
      </p:sp>
      <p:sp>
        <p:nvSpPr>
          <p:cNvPr id="6" name="Content Placeholder 5"/>
          <p:cNvSpPr>
            <a:spLocks noGrp="1"/>
          </p:cNvSpPr>
          <p:nvPr>
            <p:ph sz="quarter" idx="14"/>
          </p:nvPr>
        </p:nvSpPr>
        <p:spPr>
          <a:xfrm>
            <a:off x="4807312" y="1810512"/>
            <a:ext cx="4251960" cy="4425696"/>
          </a:xfrm>
        </p:spPr>
        <p:txBody>
          <a:bodyPr>
            <a:normAutofit fontScale="77500" lnSpcReduction="20000"/>
          </a:bodyPr>
          <a:lstStyle/>
          <a:p>
            <a:r>
              <a:rPr lang="en-US" dirty="0"/>
              <a:t>Reliable?</a:t>
            </a:r>
          </a:p>
          <a:p>
            <a:pPr lvl="1"/>
            <a:r>
              <a:rPr lang="en-US" dirty="0"/>
              <a:t>Experiments show Wikipedia is comparable in accuracy to encyclopedias like Britannica</a:t>
            </a:r>
          </a:p>
          <a:p>
            <a:pPr lvl="2"/>
            <a:r>
              <a:rPr lang="en-US" dirty="0"/>
              <a:t>Although articles vary in quality</a:t>
            </a:r>
          </a:p>
          <a:p>
            <a:pPr lvl="2"/>
            <a:r>
              <a:rPr lang="en-US" dirty="0"/>
              <a:t>Fewer major errors, more minor ones</a:t>
            </a:r>
          </a:p>
          <a:p>
            <a:pPr lvl="2"/>
            <a:r>
              <a:rPr lang="en-US" dirty="0"/>
              <a:t>Most problems are through omission</a:t>
            </a:r>
          </a:p>
          <a:p>
            <a:pPr lvl="1"/>
            <a:r>
              <a:rPr lang="en-US" dirty="0"/>
              <a:t>Should we be comparing to encyclopedias or other info sources?</a:t>
            </a:r>
          </a:p>
          <a:p>
            <a:pPr lvl="1"/>
            <a:r>
              <a:rPr lang="en-US" dirty="0"/>
              <a:t>Another example of </a:t>
            </a:r>
            <a:r>
              <a:rPr lang="en-US" dirty="0" err="1"/>
              <a:t>Yhprum’s</a:t>
            </a:r>
            <a:r>
              <a:rPr lang="en-US" dirty="0"/>
              <a:t> law?</a:t>
            </a:r>
          </a:p>
          <a:p>
            <a:endParaRPr lang="en-US" dirty="0"/>
          </a:p>
          <a:p>
            <a:r>
              <a:rPr lang="en-US" dirty="0"/>
              <a:t>Verifiable?</a:t>
            </a:r>
          </a:p>
          <a:p>
            <a:pPr lvl="1"/>
            <a:r>
              <a:rPr lang="en-US" dirty="0"/>
              <a:t>Studies show that spelling and grammar mistakes to not correlate with bad info</a:t>
            </a:r>
          </a:p>
          <a:p>
            <a:pPr lvl="1"/>
            <a:r>
              <a:rPr lang="en-US" dirty="0"/>
              <a:t>It is hard to identify an individual author in any encyclopedia</a:t>
            </a:r>
          </a:p>
          <a:p>
            <a:pPr lvl="1"/>
            <a:r>
              <a:rPr lang="en-US" dirty="0"/>
              <a:t>The principle of group testimony – we trust the process by which info is produced, rather than individuals</a:t>
            </a:r>
          </a:p>
          <a:p>
            <a:pPr lvl="1"/>
            <a:r>
              <a:rPr lang="en-US" dirty="0"/>
              <a:t>Article history and discussion are transparent</a:t>
            </a:r>
          </a:p>
          <a:p>
            <a:pPr lvl="1"/>
            <a:endParaRPr lang="en-US" dirty="0"/>
          </a:p>
        </p:txBody>
      </p:sp>
      <p:sp>
        <p:nvSpPr>
          <p:cNvPr id="5" name="Text Placeholder 4"/>
          <p:cNvSpPr>
            <a:spLocks noGrp="1"/>
          </p:cNvSpPr>
          <p:nvPr>
            <p:ph type="body" sz="half" idx="2"/>
          </p:nvPr>
        </p:nvSpPr>
        <p:spPr>
          <a:xfrm>
            <a:off x="114964" y="1298448"/>
            <a:ext cx="4248150" cy="509587"/>
          </a:xfrm>
        </p:spPr>
        <p:txBody>
          <a:bodyPr/>
          <a:lstStyle/>
          <a:p>
            <a:r>
              <a:rPr lang="en-US" b="1" dirty="0"/>
              <a:t>The Case for the Prosecution</a:t>
            </a:r>
          </a:p>
        </p:txBody>
      </p:sp>
      <p:sp>
        <p:nvSpPr>
          <p:cNvPr id="7" name="Text Placeholder 6"/>
          <p:cNvSpPr>
            <a:spLocks noGrp="1"/>
          </p:cNvSpPr>
          <p:nvPr>
            <p:ph type="body" sz="half" idx="15"/>
          </p:nvPr>
        </p:nvSpPr>
        <p:spPr>
          <a:xfrm>
            <a:off x="4807312" y="1298448"/>
            <a:ext cx="4248150" cy="509587"/>
          </a:xfrm>
        </p:spPr>
        <p:txBody>
          <a:bodyPr/>
          <a:lstStyle/>
          <a:p>
            <a:r>
              <a:rPr lang="en-US" b="1" dirty="0"/>
              <a:t>The Case for the Defense</a:t>
            </a:r>
          </a:p>
        </p:txBody>
      </p:sp>
      <p:sp>
        <p:nvSpPr>
          <p:cNvPr id="4" name="Rectangle 3"/>
          <p:cNvSpPr/>
          <p:nvPr/>
        </p:nvSpPr>
        <p:spPr>
          <a:xfrm>
            <a:off x="2146786" y="6334780"/>
            <a:ext cx="6997215" cy="523220"/>
          </a:xfrm>
          <a:prstGeom prst="rect">
            <a:avLst/>
          </a:prstGeom>
        </p:spPr>
        <p:txBody>
          <a:bodyPr wrap="square">
            <a:spAutoFit/>
          </a:bodyPr>
          <a:lstStyle/>
          <a:p>
            <a:pPr algn="r"/>
            <a:r>
              <a:rPr lang="en-US" sz="1400" dirty="0" err="1">
                <a:solidFill>
                  <a:schemeClr val="tx2">
                    <a:lumMod val="75000"/>
                    <a:lumOff val="25000"/>
                  </a:schemeClr>
                </a:solidFill>
              </a:rPr>
              <a:t>Fallis</a:t>
            </a:r>
            <a:r>
              <a:rPr lang="en-US" sz="1400" dirty="0">
                <a:solidFill>
                  <a:schemeClr val="tx2">
                    <a:lumMod val="75000"/>
                    <a:lumOff val="25000"/>
                  </a:schemeClr>
                </a:solidFill>
              </a:rPr>
              <a:t>. Toward an epistemology of Wikipedia. Journal of the American Society for Information Science and Technology (2008) vol. 59 (10) pp. 1662-1674</a:t>
            </a:r>
          </a:p>
        </p:txBody>
      </p:sp>
    </p:spTree>
    <p:extLst>
      <p:ext uri="{BB962C8B-B14F-4D97-AF65-F5344CB8AC3E}">
        <p14:creationId xmlns:p14="http://schemas.microsoft.com/office/powerpoint/2010/main" val="213915516"/>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76225" y="0"/>
            <a:ext cx="8591550" cy="1066801"/>
          </a:xfrm>
        </p:spPr>
        <p:txBody>
          <a:bodyPr>
            <a:normAutofit fontScale="90000"/>
          </a:bodyPr>
          <a:lstStyle/>
          <a:p>
            <a:r>
              <a:rPr lang="en-US" dirty="0"/>
              <a:t>People Struggle to Make Credibility Judgments</a:t>
            </a:r>
          </a:p>
        </p:txBody>
      </p:sp>
      <p:sp>
        <p:nvSpPr>
          <p:cNvPr id="4" name="Rectangle 3"/>
          <p:cNvSpPr/>
          <p:nvPr/>
        </p:nvSpPr>
        <p:spPr>
          <a:xfrm>
            <a:off x="1531979" y="6334780"/>
            <a:ext cx="7612022" cy="523220"/>
          </a:xfrm>
          <a:prstGeom prst="rect">
            <a:avLst/>
          </a:prstGeom>
        </p:spPr>
        <p:txBody>
          <a:bodyPr wrap="square">
            <a:spAutoFit/>
          </a:bodyPr>
          <a:lstStyle/>
          <a:p>
            <a:pPr algn="r"/>
            <a:r>
              <a:rPr lang="en-US" sz="1400" dirty="0" err="1">
                <a:solidFill>
                  <a:schemeClr val="tx2">
                    <a:lumMod val="75000"/>
                    <a:lumOff val="25000"/>
                  </a:schemeClr>
                </a:solidFill>
              </a:rPr>
              <a:t>Lucassen</a:t>
            </a:r>
            <a:r>
              <a:rPr lang="en-US" sz="1400" dirty="0">
                <a:solidFill>
                  <a:schemeClr val="tx2">
                    <a:lumMod val="75000"/>
                    <a:lumOff val="25000"/>
                  </a:schemeClr>
                </a:solidFill>
              </a:rPr>
              <a:t> and </a:t>
            </a:r>
            <a:r>
              <a:rPr lang="en-US" sz="1400" dirty="0" err="1">
                <a:solidFill>
                  <a:schemeClr val="tx2">
                    <a:lumMod val="75000"/>
                    <a:lumOff val="25000"/>
                  </a:schemeClr>
                </a:solidFill>
              </a:rPr>
              <a:t>Schraagen</a:t>
            </a:r>
            <a:r>
              <a:rPr lang="en-US" sz="1400" dirty="0">
                <a:solidFill>
                  <a:schemeClr val="tx2">
                    <a:lumMod val="75000"/>
                    <a:lumOff val="25000"/>
                  </a:schemeClr>
                </a:solidFill>
              </a:rPr>
              <a:t>. Trust in </a:t>
            </a:r>
            <a:r>
              <a:rPr lang="en-US" sz="1400" dirty="0" err="1">
                <a:solidFill>
                  <a:schemeClr val="tx2">
                    <a:lumMod val="75000"/>
                    <a:lumOff val="25000"/>
                  </a:schemeClr>
                </a:solidFill>
              </a:rPr>
              <a:t>wikipedia</a:t>
            </a:r>
            <a:r>
              <a:rPr lang="en-US" sz="1400" dirty="0">
                <a:solidFill>
                  <a:schemeClr val="tx2">
                    <a:lumMod val="75000"/>
                    <a:lumOff val="25000"/>
                  </a:schemeClr>
                </a:solidFill>
              </a:rPr>
              <a:t>: how users trust information from an unknown source. WICOW '10 Proceedings of the 4th workshop on Information credibility (2010)</a:t>
            </a:r>
          </a:p>
        </p:txBody>
      </p:sp>
      <p:graphicFrame>
        <p:nvGraphicFramePr>
          <p:cNvPr id="9" name="Chart 8"/>
          <p:cNvGraphicFramePr>
            <a:graphicFrameLocks/>
          </p:cNvGraphicFramePr>
          <p:nvPr>
            <p:extLst/>
          </p:nvPr>
        </p:nvGraphicFramePr>
        <p:xfrm>
          <a:off x="3709002" y="1685298"/>
          <a:ext cx="5287179" cy="4251665"/>
        </p:xfrm>
        <a:graphic>
          <a:graphicData uri="http://schemas.openxmlformats.org/drawingml/2006/chart">
            <c:chart xmlns:c="http://schemas.openxmlformats.org/drawingml/2006/chart" xmlns:r="http://schemas.openxmlformats.org/officeDocument/2006/relationships" r:id="rId2"/>
          </a:graphicData>
        </a:graphic>
      </p:graphicFrame>
      <p:sp>
        <p:nvSpPr>
          <p:cNvPr id="7" name="Content Placeholder 7"/>
          <p:cNvSpPr>
            <a:spLocks noGrp="1"/>
          </p:cNvSpPr>
          <p:nvPr>
            <p:ph sz="quarter" idx="13"/>
          </p:nvPr>
        </p:nvSpPr>
        <p:spPr>
          <a:xfrm>
            <a:off x="274320" y="1360764"/>
            <a:ext cx="3878150" cy="4875443"/>
          </a:xfrm>
        </p:spPr>
        <p:txBody>
          <a:bodyPr>
            <a:normAutofit fontScale="92500" lnSpcReduction="10000"/>
          </a:bodyPr>
          <a:lstStyle/>
          <a:p>
            <a:pPr marL="0" indent="0">
              <a:buNone/>
            </a:pPr>
            <a:r>
              <a:rPr lang="en-US" dirty="0" err="1"/>
              <a:t>Lucassen</a:t>
            </a:r>
            <a:r>
              <a:rPr lang="en-US" dirty="0"/>
              <a:t> and </a:t>
            </a:r>
            <a:r>
              <a:rPr lang="en-US" dirty="0" err="1"/>
              <a:t>Schraagen</a:t>
            </a:r>
            <a:r>
              <a:rPr lang="en-US" dirty="0"/>
              <a:t>. Small study of 12 students, each looking at 6 articles (one from each Wikipedia class):</a:t>
            </a:r>
          </a:p>
          <a:p>
            <a:pPr marL="0" indent="0">
              <a:buNone/>
            </a:pPr>
            <a:endParaRPr lang="en-US" dirty="0"/>
          </a:p>
          <a:p>
            <a:pPr marL="342900" indent="-342900"/>
            <a:r>
              <a:rPr lang="en-US" dirty="0"/>
              <a:t>Featured status</a:t>
            </a:r>
          </a:p>
          <a:p>
            <a:pPr marL="342900" indent="-342900"/>
            <a:r>
              <a:rPr lang="en-US" dirty="0"/>
              <a:t>Good</a:t>
            </a:r>
          </a:p>
          <a:p>
            <a:pPr marL="342900" indent="-342900"/>
            <a:r>
              <a:rPr lang="en-US" dirty="0"/>
              <a:t>B-class</a:t>
            </a:r>
          </a:p>
          <a:p>
            <a:pPr marL="342900" indent="-342900"/>
            <a:r>
              <a:rPr lang="en-US" dirty="0"/>
              <a:t>C-class</a:t>
            </a:r>
          </a:p>
          <a:p>
            <a:pPr marL="342900" indent="-342900"/>
            <a:r>
              <a:rPr lang="en-US" dirty="0"/>
              <a:t>Start</a:t>
            </a:r>
          </a:p>
          <a:p>
            <a:pPr marL="342900" indent="-342900"/>
            <a:endParaRPr lang="en-US" dirty="0"/>
          </a:p>
          <a:p>
            <a:pPr marL="0" indent="0">
              <a:buNone/>
            </a:pPr>
            <a:r>
              <a:rPr lang="en-US" dirty="0"/>
              <a:t>Participants asked to rate trustfulness and talk through their approach – recording was then coded and </a:t>
            </a:r>
            <a:r>
              <a:rPr lang="en-US" dirty="0" err="1"/>
              <a:t>analysed</a:t>
            </a:r>
            <a:r>
              <a:rPr lang="en-US" dirty="0"/>
              <a:t>…</a:t>
            </a:r>
          </a:p>
        </p:txBody>
      </p:sp>
    </p:spTree>
    <p:extLst>
      <p:ext uri="{BB962C8B-B14F-4D97-AF65-F5344CB8AC3E}">
        <p14:creationId xmlns:p14="http://schemas.microsoft.com/office/powerpoint/2010/main" val="2687010709"/>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76225" y="0"/>
            <a:ext cx="8591550" cy="1066801"/>
          </a:xfrm>
        </p:spPr>
        <p:txBody>
          <a:bodyPr>
            <a:normAutofit fontScale="90000"/>
          </a:bodyPr>
          <a:lstStyle/>
          <a:p>
            <a:r>
              <a:rPr lang="en-US" dirty="0"/>
              <a:t>People Struggle to Make Credibility Judgments</a:t>
            </a:r>
          </a:p>
        </p:txBody>
      </p:sp>
      <p:graphicFrame>
        <p:nvGraphicFramePr>
          <p:cNvPr id="9" name="Chart 8"/>
          <p:cNvGraphicFramePr>
            <a:graphicFrameLocks/>
          </p:cNvGraphicFramePr>
          <p:nvPr>
            <p:extLst/>
          </p:nvPr>
        </p:nvGraphicFramePr>
        <p:xfrm>
          <a:off x="3709002" y="1685298"/>
          <a:ext cx="5287179" cy="4251665"/>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0" name="Chart 9"/>
          <p:cNvGraphicFramePr>
            <a:graphicFrameLocks/>
          </p:cNvGraphicFramePr>
          <p:nvPr>
            <p:extLst/>
          </p:nvPr>
        </p:nvGraphicFramePr>
        <p:xfrm>
          <a:off x="189608" y="1290206"/>
          <a:ext cx="3337975" cy="2459456"/>
        </p:xfrm>
        <a:graphic>
          <a:graphicData uri="http://schemas.openxmlformats.org/drawingml/2006/chart">
            <c:chart xmlns:c="http://schemas.openxmlformats.org/drawingml/2006/chart" xmlns:r="http://schemas.openxmlformats.org/officeDocument/2006/relationships" r:id="rId3"/>
          </a:graphicData>
        </a:graphic>
      </p:graphicFrame>
      <p:cxnSp>
        <p:nvCxnSpPr>
          <p:cNvPr id="14" name="Straight Connector 13"/>
          <p:cNvCxnSpPr/>
          <p:nvPr/>
        </p:nvCxnSpPr>
        <p:spPr>
          <a:xfrm>
            <a:off x="3225219" y="2489695"/>
            <a:ext cx="2197181" cy="161275"/>
          </a:xfrm>
          <a:prstGeom prst="line">
            <a:avLst/>
          </a:prstGeom>
        </p:spPr>
        <p:style>
          <a:lnRef idx="2">
            <a:schemeClr val="accent1"/>
          </a:lnRef>
          <a:fillRef idx="0">
            <a:schemeClr val="accent1"/>
          </a:fillRef>
          <a:effectRef idx="1">
            <a:schemeClr val="accent1"/>
          </a:effectRef>
          <a:fontRef idx="minor">
            <a:schemeClr val="tx1"/>
          </a:fontRef>
        </p:style>
      </p:cxnSp>
      <p:sp>
        <p:nvSpPr>
          <p:cNvPr id="12" name="Rectangle 11"/>
          <p:cNvSpPr/>
          <p:nvPr/>
        </p:nvSpPr>
        <p:spPr>
          <a:xfrm>
            <a:off x="1531979" y="6334780"/>
            <a:ext cx="7612022" cy="523220"/>
          </a:xfrm>
          <a:prstGeom prst="rect">
            <a:avLst/>
          </a:prstGeom>
        </p:spPr>
        <p:txBody>
          <a:bodyPr wrap="square">
            <a:spAutoFit/>
          </a:bodyPr>
          <a:lstStyle/>
          <a:p>
            <a:pPr algn="r"/>
            <a:r>
              <a:rPr lang="en-US" sz="1400" dirty="0" err="1">
                <a:solidFill>
                  <a:schemeClr val="tx2">
                    <a:lumMod val="75000"/>
                    <a:lumOff val="25000"/>
                  </a:schemeClr>
                </a:solidFill>
              </a:rPr>
              <a:t>Lucassen</a:t>
            </a:r>
            <a:r>
              <a:rPr lang="en-US" sz="1400" dirty="0">
                <a:solidFill>
                  <a:schemeClr val="tx2">
                    <a:lumMod val="75000"/>
                    <a:lumOff val="25000"/>
                  </a:schemeClr>
                </a:solidFill>
              </a:rPr>
              <a:t> and </a:t>
            </a:r>
            <a:r>
              <a:rPr lang="en-US" sz="1400" dirty="0" err="1">
                <a:solidFill>
                  <a:schemeClr val="tx2">
                    <a:lumMod val="75000"/>
                    <a:lumOff val="25000"/>
                  </a:schemeClr>
                </a:solidFill>
              </a:rPr>
              <a:t>Schraagen</a:t>
            </a:r>
            <a:r>
              <a:rPr lang="en-US" sz="1400" dirty="0">
                <a:solidFill>
                  <a:schemeClr val="tx2">
                    <a:lumMod val="75000"/>
                    <a:lumOff val="25000"/>
                  </a:schemeClr>
                </a:solidFill>
              </a:rPr>
              <a:t>. Trust in </a:t>
            </a:r>
            <a:r>
              <a:rPr lang="en-US" sz="1400" dirty="0" err="1">
                <a:solidFill>
                  <a:schemeClr val="tx2">
                    <a:lumMod val="75000"/>
                    <a:lumOff val="25000"/>
                  </a:schemeClr>
                </a:solidFill>
              </a:rPr>
              <a:t>wikipedia</a:t>
            </a:r>
            <a:r>
              <a:rPr lang="en-US" sz="1400" dirty="0">
                <a:solidFill>
                  <a:schemeClr val="tx2">
                    <a:lumMod val="75000"/>
                    <a:lumOff val="25000"/>
                  </a:schemeClr>
                </a:solidFill>
              </a:rPr>
              <a:t>: how users trust information from an unknown source. WICOW '10 Proceedings of the 4th workshop on Information credibility (2010)</a:t>
            </a:r>
          </a:p>
        </p:txBody>
      </p:sp>
    </p:spTree>
    <p:extLst>
      <p:ext uri="{BB962C8B-B14F-4D97-AF65-F5344CB8AC3E}">
        <p14:creationId xmlns:p14="http://schemas.microsoft.com/office/powerpoint/2010/main" val="2153592488"/>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76225" y="0"/>
            <a:ext cx="8591550" cy="1066801"/>
          </a:xfrm>
        </p:spPr>
        <p:txBody>
          <a:bodyPr>
            <a:normAutofit fontScale="90000"/>
          </a:bodyPr>
          <a:lstStyle/>
          <a:p>
            <a:r>
              <a:rPr lang="en-US" dirty="0"/>
              <a:t>People Struggle to Make Credibility Judgments</a:t>
            </a:r>
          </a:p>
        </p:txBody>
      </p:sp>
      <p:graphicFrame>
        <p:nvGraphicFramePr>
          <p:cNvPr id="9" name="Chart 8"/>
          <p:cNvGraphicFramePr>
            <a:graphicFrameLocks/>
          </p:cNvGraphicFramePr>
          <p:nvPr>
            <p:extLst/>
          </p:nvPr>
        </p:nvGraphicFramePr>
        <p:xfrm>
          <a:off x="3709002" y="1685298"/>
          <a:ext cx="5287179" cy="4251665"/>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0" name="Chart 9"/>
          <p:cNvGraphicFramePr>
            <a:graphicFrameLocks/>
          </p:cNvGraphicFramePr>
          <p:nvPr>
            <p:extLst/>
          </p:nvPr>
        </p:nvGraphicFramePr>
        <p:xfrm>
          <a:off x="189608" y="1290206"/>
          <a:ext cx="3337975" cy="2459456"/>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1" name="Chart 10"/>
          <p:cNvGraphicFramePr>
            <a:graphicFrameLocks/>
          </p:cNvGraphicFramePr>
          <p:nvPr>
            <p:extLst/>
          </p:nvPr>
        </p:nvGraphicFramePr>
        <p:xfrm>
          <a:off x="54491" y="3003762"/>
          <a:ext cx="3654511" cy="2155929"/>
        </p:xfrm>
        <a:graphic>
          <a:graphicData uri="http://schemas.openxmlformats.org/drawingml/2006/chart">
            <c:chart xmlns:c="http://schemas.openxmlformats.org/drawingml/2006/chart" xmlns:r="http://schemas.openxmlformats.org/officeDocument/2006/relationships" r:id="rId4"/>
          </a:graphicData>
        </a:graphic>
      </p:graphicFrame>
      <p:cxnSp>
        <p:nvCxnSpPr>
          <p:cNvPr id="14" name="Straight Connector 13"/>
          <p:cNvCxnSpPr/>
          <p:nvPr/>
        </p:nvCxnSpPr>
        <p:spPr>
          <a:xfrm>
            <a:off x="3225219" y="2489695"/>
            <a:ext cx="2197181" cy="161275"/>
          </a:xfrm>
          <a:prstGeom prst="line">
            <a:avLst/>
          </a:prstGeom>
        </p:spPr>
        <p:style>
          <a:lnRef idx="2">
            <a:schemeClr val="accent1"/>
          </a:lnRef>
          <a:fillRef idx="0">
            <a:schemeClr val="accent1"/>
          </a:fillRef>
          <a:effectRef idx="1">
            <a:schemeClr val="accent1"/>
          </a:effectRef>
          <a:fontRef idx="minor">
            <a:schemeClr val="tx1"/>
          </a:fontRef>
        </p:style>
      </p:cxnSp>
      <p:cxnSp>
        <p:nvCxnSpPr>
          <p:cNvPr id="15" name="Straight Connector 14"/>
          <p:cNvCxnSpPr/>
          <p:nvPr/>
        </p:nvCxnSpPr>
        <p:spPr>
          <a:xfrm>
            <a:off x="3225219" y="3891982"/>
            <a:ext cx="3144589" cy="260869"/>
          </a:xfrm>
          <a:prstGeom prst="line">
            <a:avLst/>
          </a:prstGeom>
        </p:spPr>
        <p:style>
          <a:lnRef idx="2">
            <a:schemeClr val="accent1"/>
          </a:lnRef>
          <a:fillRef idx="0">
            <a:schemeClr val="accent1"/>
          </a:fillRef>
          <a:effectRef idx="1">
            <a:schemeClr val="accent1"/>
          </a:effectRef>
          <a:fontRef idx="minor">
            <a:schemeClr val="tx1"/>
          </a:fontRef>
        </p:style>
      </p:cxnSp>
      <p:sp>
        <p:nvSpPr>
          <p:cNvPr id="13" name="Rectangle 12"/>
          <p:cNvSpPr/>
          <p:nvPr/>
        </p:nvSpPr>
        <p:spPr>
          <a:xfrm>
            <a:off x="1531979" y="6334780"/>
            <a:ext cx="7612022" cy="523220"/>
          </a:xfrm>
          <a:prstGeom prst="rect">
            <a:avLst/>
          </a:prstGeom>
        </p:spPr>
        <p:txBody>
          <a:bodyPr wrap="square">
            <a:spAutoFit/>
          </a:bodyPr>
          <a:lstStyle/>
          <a:p>
            <a:pPr algn="r"/>
            <a:r>
              <a:rPr lang="en-US" sz="1400" dirty="0" err="1">
                <a:solidFill>
                  <a:schemeClr val="tx2">
                    <a:lumMod val="75000"/>
                    <a:lumOff val="25000"/>
                  </a:schemeClr>
                </a:solidFill>
              </a:rPr>
              <a:t>Lucassen</a:t>
            </a:r>
            <a:r>
              <a:rPr lang="en-US" sz="1400" dirty="0">
                <a:solidFill>
                  <a:schemeClr val="tx2">
                    <a:lumMod val="75000"/>
                    <a:lumOff val="25000"/>
                  </a:schemeClr>
                </a:solidFill>
              </a:rPr>
              <a:t> and </a:t>
            </a:r>
            <a:r>
              <a:rPr lang="en-US" sz="1400" dirty="0" err="1">
                <a:solidFill>
                  <a:schemeClr val="tx2">
                    <a:lumMod val="75000"/>
                    <a:lumOff val="25000"/>
                  </a:schemeClr>
                </a:solidFill>
              </a:rPr>
              <a:t>Schraagen</a:t>
            </a:r>
            <a:r>
              <a:rPr lang="en-US" sz="1400" dirty="0">
                <a:solidFill>
                  <a:schemeClr val="tx2">
                    <a:lumMod val="75000"/>
                    <a:lumOff val="25000"/>
                  </a:schemeClr>
                </a:solidFill>
              </a:rPr>
              <a:t>. Trust in </a:t>
            </a:r>
            <a:r>
              <a:rPr lang="en-US" sz="1400" dirty="0" err="1">
                <a:solidFill>
                  <a:schemeClr val="tx2">
                    <a:lumMod val="75000"/>
                    <a:lumOff val="25000"/>
                  </a:schemeClr>
                </a:solidFill>
              </a:rPr>
              <a:t>wikipedia</a:t>
            </a:r>
            <a:r>
              <a:rPr lang="en-US" sz="1400" dirty="0">
                <a:solidFill>
                  <a:schemeClr val="tx2">
                    <a:lumMod val="75000"/>
                    <a:lumOff val="25000"/>
                  </a:schemeClr>
                </a:solidFill>
              </a:rPr>
              <a:t>: how users trust information from an unknown source. WICOW '10 Proceedings of the 4th workshop on Information credibility (2010)</a:t>
            </a:r>
          </a:p>
        </p:txBody>
      </p:sp>
    </p:spTree>
    <p:extLst>
      <p:ext uri="{BB962C8B-B14F-4D97-AF65-F5344CB8AC3E}">
        <p14:creationId xmlns:p14="http://schemas.microsoft.com/office/powerpoint/2010/main" val="39449135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Fake News</a:t>
            </a:r>
          </a:p>
        </p:txBody>
      </p:sp>
      <p:sp>
        <p:nvSpPr>
          <p:cNvPr id="6" name="Shape 300">
            <a:extLst>
              <a:ext uri="{FF2B5EF4-FFF2-40B4-BE49-F238E27FC236}">
                <a16:creationId xmlns:a16="http://schemas.microsoft.com/office/drawing/2014/main" id="{16475C2B-9DCA-A34C-8496-8469F200C370}"/>
              </a:ext>
            </a:extLst>
          </p:cNvPr>
          <p:cNvSpPr/>
          <p:nvPr/>
        </p:nvSpPr>
        <p:spPr>
          <a:xfrm>
            <a:off x="379159" y="1983600"/>
            <a:ext cx="1685099" cy="1685099"/>
          </a:xfrm>
          <a:prstGeom prst="ellipse">
            <a:avLst/>
          </a:prstGeom>
          <a:noFill/>
          <a:ln w="114300" cap="flat" cmpd="sng">
            <a:solidFill>
              <a:srgbClr val="FFCD00"/>
            </a:solidFill>
            <a:prstDash val="solid"/>
            <a:round/>
            <a:headEnd type="none" w="med" len="med"/>
            <a:tailEnd type="none" w="med" len="med"/>
          </a:ln>
        </p:spPr>
        <p:txBody>
          <a:bodyPr wrap="none" lIns="0" tIns="91425" rIns="0" bIns="91425" anchor="ctr" anchorCtr="0">
            <a:noAutofit/>
          </a:bodyPr>
          <a:lstStyle/>
          <a:p>
            <a:pPr algn="ctr"/>
            <a:r>
              <a:rPr lang="en-GB" sz="1600" b="1" dirty="0" err="1">
                <a:latin typeface="Lora"/>
                <a:ea typeface="Lora"/>
                <a:cs typeface="Lora"/>
                <a:sym typeface="Lora"/>
              </a:rPr>
              <a:t>Homophily</a:t>
            </a:r>
            <a:r>
              <a:rPr lang="en-GB" sz="1600" b="1" dirty="0">
                <a:latin typeface="Lora"/>
                <a:ea typeface="Lora"/>
                <a:cs typeface="Lora"/>
                <a:sym typeface="Lora"/>
              </a:rPr>
              <a:t>+ </a:t>
            </a:r>
          </a:p>
          <a:p>
            <a:pPr algn="ctr"/>
            <a:r>
              <a:rPr lang="en-GB" sz="1600" b="1" dirty="0">
                <a:latin typeface="Lora"/>
                <a:ea typeface="Lora"/>
                <a:cs typeface="Lora"/>
                <a:sym typeface="Lora"/>
              </a:rPr>
              <a:t>Recommender</a:t>
            </a:r>
            <a:endParaRPr lang="en" sz="1600" b="1" dirty="0">
              <a:latin typeface="Lora"/>
              <a:ea typeface="Lora"/>
              <a:cs typeface="Lora"/>
              <a:sym typeface="Lora"/>
            </a:endParaRPr>
          </a:p>
        </p:txBody>
      </p:sp>
      <p:sp>
        <p:nvSpPr>
          <p:cNvPr id="7" name="Shape 302">
            <a:extLst>
              <a:ext uri="{FF2B5EF4-FFF2-40B4-BE49-F238E27FC236}">
                <a16:creationId xmlns:a16="http://schemas.microsoft.com/office/drawing/2014/main" id="{B0DA9A47-A307-9F4B-ADDB-AFB529EB24F3}"/>
              </a:ext>
            </a:extLst>
          </p:cNvPr>
          <p:cNvSpPr/>
          <p:nvPr/>
        </p:nvSpPr>
        <p:spPr>
          <a:xfrm>
            <a:off x="2568762" y="1983599"/>
            <a:ext cx="1685099" cy="1685099"/>
          </a:xfrm>
          <a:prstGeom prst="ellipse">
            <a:avLst/>
          </a:prstGeom>
          <a:noFill/>
          <a:ln w="114300" cap="flat" cmpd="sng">
            <a:solidFill>
              <a:srgbClr val="FFCD00"/>
            </a:solidFill>
            <a:prstDash val="solid"/>
            <a:round/>
            <a:headEnd type="none" w="med" len="med"/>
            <a:tailEnd type="none" w="med" len="med"/>
          </a:ln>
        </p:spPr>
        <p:txBody>
          <a:bodyPr lIns="91425" tIns="91425" rIns="91425" bIns="91425" anchor="ctr" anchorCtr="0">
            <a:noAutofit/>
          </a:bodyPr>
          <a:lstStyle/>
          <a:p>
            <a:pPr lvl="0" algn="ctr" rtl="0">
              <a:spcBef>
                <a:spcPts val="0"/>
              </a:spcBef>
              <a:buNone/>
            </a:pPr>
            <a:r>
              <a:rPr lang="en-GB" sz="1600" b="1" dirty="0">
                <a:latin typeface="Lora"/>
                <a:ea typeface="Lora"/>
                <a:cs typeface="Lora"/>
                <a:sym typeface="Lora"/>
              </a:rPr>
              <a:t>Filter Bubbles</a:t>
            </a:r>
            <a:endParaRPr lang="en" sz="1600" b="1" dirty="0">
              <a:latin typeface="Lora"/>
              <a:ea typeface="Lora"/>
              <a:cs typeface="Lora"/>
              <a:sym typeface="Lora"/>
            </a:endParaRPr>
          </a:p>
        </p:txBody>
      </p:sp>
      <p:cxnSp>
        <p:nvCxnSpPr>
          <p:cNvPr id="8" name="Shape 303">
            <a:extLst>
              <a:ext uri="{FF2B5EF4-FFF2-40B4-BE49-F238E27FC236}">
                <a16:creationId xmlns:a16="http://schemas.microsoft.com/office/drawing/2014/main" id="{CDE31795-8FAD-7D40-B361-5333881CE7D8}"/>
              </a:ext>
            </a:extLst>
          </p:cNvPr>
          <p:cNvCxnSpPr>
            <a:stCxn id="6" idx="6"/>
            <a:endCxn id="7" idx="2"/>
          </p:cNvCxnSpPr>
          <p:nvPr/>
        </p:nvCxnSpPr>
        <p:spPr>
          <a:xfrm flipV="1">
            <a:off x="2064258" y="2826149"/>
            <a:ext cx="504504" cy="1"/>
          </a:xfrm>
          <a:prstGeom prst="straightConnector1">
            <a:avLst/>
          </a:prstGeom>
          <a:noFill/>
          <a:ln w="38100" cap="flat" cmpd="sng">
            <a:solidFill>
              <a:srgbClr val="FFCD00"/>
            </a:solidFill>
            <a:prstDash val="solid"/>
            <a:round/>
            <a:headEnd type="none" w="med" len="med"/>
            <a:tailEnd type="triangle" w="lg" len="lg"/>
          </a:ln>
        </p:spPr>
      </p:cxnSp>
      <p:sp>
        <p:nvSpPr>
          <p:cNvPr id="3" name="TextBox 2">
            <a:extLst>
              <a:ext uri="{FF2B5EF4-FFF2-40B4-BE49-F238E27FC236}">
                <a16:creationId xmlns:a16="http://schemas.microsoft.com/office/drawing/2014/main" id="{F7043396-CDD2-3646-9158-BFB4343CA88D}"/>
              </a:ext>
            </a:extLst>
          </p:cNvPr>
          <p:cNvSpPr txBox="1"/>
          <p:nvPr/>
        </p:nvSpPr>
        <p:spPr>
          <a:xfrm>
            <a:off x="379159" y="3926472"/>
            <a:ext cx="1883501" cy="1169551"/>
          </a:xfrm>
          <a:prstGeom prst="rect">
            <a:avLst/>
          </a:prstGeom>
          <a:noFill/>
        </p:spPr>
        <p:txBody>
          <a:bodyPr wrap="square" rtlCol="0">
            <a:spAutoFit/>
          </a:bodyPr>
          <a:lstStyle/>
          <a:p>
            <a:r>
              <a:rPr lang="en-US" sz="1400" dirty="0"/>
              <a:t>Tendency to create connections to similar people (gender, age, class, politics, religion, etc.)</a:t>
            </a:r>
          </a:p>
        </p:txBody>
      </p:sp>
      <p:sp>
        <p:nvSpPr>
          <p:cNvPr id="14" name="TextBox 13">
            <a:extLst>
              <a:ext uri="{FF2B5EF4-FFF2-40B4-BE49-F238E27FC236}">
                <a16:creationId xmlns:a16="http://schemas.microsoft.com/office/drawing/2014/main" id="{BB145C3F-EC37-3249-A536-701BAC750ADF}"/>
              </a:ext>
            </a:extLst>
          </p:cNvPr>
          <p:cNvSpPr txBox="1"/>
          <p:nvPr/>
        </p:nvSpPr>
        <p:spPr>
          <a:xfrm>
            <a:off x="2469560" y="3926472"/>
            <a:ext cx="1883501" cy="1169551"/>
          </a:xfrm>
          <a:prstGeom prst="rect">
            <a:avLst/>
          </a:prstGeom>
          <a:noFill/>
        </p:spPr>
        <p:txBody>
          <a:bodyPr wrap="square" rtlCol="0">
            <a:spAutoFit/>
          </a:bodyPr>
          <a:lstStyle/>
          <a:p>
            <a:r>
              <a:rPr lang="en-US" sz="1400" dirty="0"/>
              <a:t>Algorithms designed to please, will learn from this network and reflect your views back to you</a:t>
            </a:r>
          </a:p>
        </p:txBody>
      </p:sp>
    </p:spTree>
    <p:extLst>
      <p:ext uri="{BB962C8B-B14F-4D97-AF65-F5344CB8AC3E}">
        <p14:creationId xmlns:p14="http://schemas.microsoft.com/office/powerpoint/2010/main" val="3063383988"/>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Rectangle 20"/>
          <p:cNvSpPr/>
          <p:nvPr/>
        </p:nvSpPr>
        <p:spPr>
          <a:xfrm>
            <a:off x="1531979" y="6334780"/>
            <a:ext cx="7612022" cy="523220"/>
          </a:xfrm>
          <a:prstGeom prst="rect">
            <a:avLst/>
          </a:prstGeom>
        </p:spPr>
        <p:txBody>
          <a:bodyPr wrap="square">
            <a:spAutoFit/>
          </a:bodyPr>
          <a:lstStyle/>
          <a:p>
            <a:pPr algn="r"/>
            <a:r>
              <a:rPr lang="en-US" sz="1400" dirty="0" err="1">
                <a:solidFill>
                  <a:schemeClr val="tx2">
                    <a:lumMod val="75000"/>
                    <a:lumOff val="25000"/>
                  </a:schemeClr>
                </a:solidFill>
              </a:rPr>
              <a:t>Lucassen</a:t>
            </a:r>
            <a:r>
              <a:rPr lang="en-US" sz="1400" dirty="0">
                <a:solidFill>
                  <a:schemeClr val="tx2">
                    <a:lumMod val="75000"/>
                    <a:lumOff val="25000"/>
                  </a:schemeClr>
                </a:solidFill>
              </a:rPr>
              <a:t> and </a:t>
            </a:r>
            <a:r>
              <a:rPr lang="en-US" sz="1400" dirty="0" err="1">
                <a:solidFill>
                  <a:schemeClr val="tx2">
                    <a:lumMod val="75000"/>
                    <a:lumOff val="25000"/>
                  </a:schemeClr>
                </a:solidFill>
              </a:rPr>
              <a:t>Schraagen</a:t>
            </a:r>
            <a:r>
              <a:rPr lang="en-US" sz="1400" dirty="0">
                <a:solidFill>
                  <a:schemeClr val="tx2">
                    <a:lumMod val="75000"/>
                    <a:lumOff val="25000"/>
                  </a:schemeClr>
                </a:solidFill>
              </a:rPr>
              <a:t>. Trust in </a:t>
            </a:r>
            <a:r>
              <a:rPr lang="en-US" sz="1400" dirty="0" err="1">
                <a:solidFill>
                  <a:schemeClr val="tx2">
                    <a:lumMod val="75000"/>
                    <a:lumOff val="25000"/>
                  </a:schemeClr>
                </a:solidFill>
              </a:rPr>
              <a:t>wikipedia</a:t>
            </a:r>
            <a:r>
              <a:rPr lang="en-US" sz="1400" dirty="0">
                <a:solidFill>
                  <a:schemeClr val="tx2">
                    <a:lumMod val="75000"/>
                    <a:lumOff val="25000"/>
                  </a:schemeClr>
                </a:solidFill>
              </a:rPr>
              <a:t>: how users trust information from an unknown source. WICOW '10 Proceedings of the 4th workshop on Information credibility (2010)</a:t>
            </a:r>
          </a:p>
        </p:txBody>
      </p:sp>
      <p:sp>
        <p:nvSpPr>
          <p:cNvPr id="2" name="Title 1"/>
          <p:cNvSpPr>
            <a:spLocks noGrp="1"/>
          </p:cNvSpPr>
          <p:nvPr>
            <p:ph type="title"/>
          </p:nvPr>
        </p:nvSpPr>
        <p:spPr>
          <a:xfrm>
            <a:off x="276225" y="0"/>
            <a:ext cx="8591550" cy="1066801"/>
          </a:xfrm>
        </p:spPr>
        <p:txBody>
          <a:bodyPr>
            <a:normAutofit fontScale="90000"/>
          </a:bodyPr>
          <a:lstStyle/>
          <a:p>
            <a:r>
              <a:rPr lang="en-US" dirty="0"/>
              <a:t>People Struggle to Make Credibility Judgments</a:t>
            </a:r>
          </a:p>
        </p:txBody>
      </p:sp>
      <p:graphicFrame>
        <p:nvGraphicFramePr>
          <p:cNvPr id="9" name="Chart 8"/>
          <p:cNvGraphicFramePr>
            <a:graphicFrameLocks/>
          </p:cNvGraphicFramePr>
          <p:nvPr>
            <p:extLst/>
          </p:nvPr>
        </p:nvGraphicFramePr>
        <p:xfrm>
          <a:off x="3709002" y="1685298"/>
          <a:ext cx="5287179" cy="4251665"/>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0" name="Chart 9"/>
          <p:cNvGraphicFramePr>
            <a:graphicFrameLocks/>
          </p:cNvGraphicFramePr>
          <p:nvPr>
            <p:extLst/>
          </p:nvPr>
        </p:nvGraphicFramePr>
        <p:xfrm>
          <a:off x="189608" y="1290206"/>
          <a:ext cx="3337975" cy="2459456"/>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1" name="Chart 10"/>
          <p:cNvGraphicFramePr>
            <a:graphicFrameLocks/>
          </p:cNvGraphicFramePr>
          <p:nvPr>
            <p:extLst/>
          </p:nvPr>
        </p:nvGraphicFramePr>
        <p:xfrm>
          <a:off x="54491" y="3003762"/>
          <a:ext cx="3654511" cy="2155929"/>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12" name="Chart 11"/>
          <p:cNvGraphicFramePr>
            <a:graphicFrameLocks/>
          </p:cNvGraphicFramePr>
          <p:nvPr>
            <p:extLst/>
          </p:nvPr>
        </p:nvGraphicFramePr>
        <p:xfrm>
          <a:off x="74649" y="4676997"/>
          <a:ext cx="3519394" cy="2191083"/>
        </p:xfrm>
        <a:graphic>
          <a:graphicData uri="http://schemas.openxmlformats.org/drawingml/2006/chart">
            <c:chart xmlns:c="http://schemas.openxmlformats.org/drawingml/2006/chart" xmlns:r="http://schemas.openxmlformats.org/officeDocument/2006/relationships" r:id="rId5"/>
          </a:graphicData>
        </a:graphic>
      </p:graphicFrame>
      <p:cxnSp>
        <p:nvCxnSpPr>
          <p:cNvPr id="14" name="Straight Connector 13"/>
          <p:cNvCxnSpPr/>
          <p:nvPr/>
        </p:nvCxnSpPr>
        <p:spPr>
          <a:xfrm>
            <a:off x="3225219" y="2489695"/>
            <a:ext cx="2197181" cy="161275"/>
          </a:xfrm>
          <a:prstGeom prst="line">
            <a:avLst/>
          </a:prstGeom>
        </p:spPr>
        <p:style>
          <a:lnRef idx="2">
            <a:schemeClr val="accent1"/>
          </a:lnRef>
          <a:fillRef idx="0">
            <a:schemeClr val="accent1"/>
          </a:fillRef>
          <a:effectRef idx="1">
            <a:schemeClr val="accent1"/>
          </a:effectRef>
          <a:fontRef idx="minor">
            <a:schemeClr val="tx1"/>
          </a:fontRef>
        </p:style>
      </p:cxnSp>
      <p:cxnSp>
        <p:nvCxnSpPr>
          <p:cNvPr id="15" name="Straight Connector 14"/>
          <p:cNvCxnSpPr/>
          <p:nvPr/>
        </p:nvCxnSpPr>
        <p:spPr>
          <a:xfrm>
            <a:off x="3225219" y="3891982"/>
            <a:ext cx="3144589" cy="260869"/>
          </a:xfrm>
          <a:prstGeom prst="line">
            <a:avLst/>
          </a:prstGeom>
        </p:spPr>
        <p:style>
          <a:lnRef idx="2">
            <a:schemeClr val="accent1"/>
          </a:lnRef>
          <a:fillRef idx="0">
            <a:schemeClr val="accent1"/>
          </a:fillRef>
          <a:effectRef idx="1">
            <a:schemeClr val="accent1"/>
          </a:effectRef>
          <a:fontRef idx="minor">
            <a:schemeClr val="tx1"/>
          </a:fontRef>
        </p:style>
      </p:cxnSp>
      <p:cxnSp>
        <p:nvCxnSpPr>
          <p:cNvPr id="17" name="Straight Connector 16"/>
          <p:cNvCxnSpPr/>
          <p:nvPr/>
        </p:nvCxnSpPr>
        <p:spPr>
          <a:xfrm flipV="1">
            <a:off x="3377619" y="4435084"/>
            <a:ext cx="4191567" cy="1179330"/>
          </a:xfrm>
          <a:prstGeom prst="line">
            <a:avLst/>
          </a:prstGeom>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949460796"/>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ACFE38-892A-A147-811E-2D7125F4E51B}"/>
              </a:ext>
            </a:extLst>
          </p:cNvPr>
          <p:cNvSpPr>
            <a:spLocks noGrp="1"/>
          </p:cNvSpPr>
          <p:nvPr>
            <p:ph type="title"/>
          </p:nvPr>
        </p:nvSpPr>
        <p:spPr/>
        <p:txBody>
          <a:bodyPr>
            <a:normAutofit fontScale="90000"/>
          </a:bodyPr>
          <a:lstStyle/>
          <a:p>
            <a:r>
              <a:rPr lang="en-US" dirty="0"/>
              <a:t>People Struggle to Make Credibility Judgments</a:t>
            </a:r>
          </a:p>
        </p:txBody>
      </p:sp>
      <p:sp>
        <p:nvSpPr>
          <p:cNvPr id="3" name="Content Placeholder 2">
            <a:extLst>
              <a:ext uri="{FF2B5EF4-FFF2-40B4-BE49-F238E27FC236}">
                <a16:creationId xmlns:a16="http://schemas.microsoft.com/office/drawing/2014/main" id="{3F4BAEBF-9733-F14A-9A1B-7156154C0422}"/>
              </a:ext>
            </a:extLst>
          </p:cNvPr>
          <p:cNvSpPr>
            <a:spLocks noGrp="1"/>
          </p:cNvSpPr>
          <p:nvPr>
            <p:ph sz="quarter" idx="13"/>
          </p:nvPr>
        </p:nvSpPr>
        <p:spPr>
          <a:xfrm>
            <a:off x="274320" y="1584960"/>
            <a:ext cx="8595360" cy="4651247"/>
          </a:xfrm>
        </p:spPr>
        <p:txBody>
          <a:bodyPr/>
          <a:lstStyle/>
          <a:p>
            <a:r>
              <a:rPr lang="en-US" dirty="0"/>
              <a:t>It is hard to do</a:t>
            </a:r>
          </a:p>
          <a:p>
            <a:pPr lvl="1"/>
            <a:r>
              <a:rPr lang="en-US" dirty="0"/>
              <a:t>Source credibility requires </a:t>
            </a:r>
            <a:r>
              <a:rPr lang="en-US" b="1" dirty="0"/>
              <a:t>central cues </a:t>
            </a:r>
            <a:r>
              <a:rPr lang="en-US" dirty="0"/>
              <a:t>(high effort)</a:t>
            </a:r>
          </a:p>
          <a:p>
            <a:pPr lvl="1"/>
            <a:r>
              <a:rPr lang="en-US" dirty="0"/>
              <a:t>Message credibility requires </a:t>
            </a:r>
            <a:r>
              <a:rPr lang="en-US" b="1" dirty="0"/>
              <a:t>peripheral cues </a:t>
            </a:r>
            <a:r>
              <a:rPr lang="en-US" dirty="0"/>
              <a:t>(low effort)</a:t>
            </a:r>
          </a:p>
          <a:p>
            <a:r>
              <a:rPr lang="en-US" dirty="0"/>
              <a:t>They may lack the skills to do it (digital literacy)</a:t>
            </a:r>
          </a:p>
          <a:p>
            <a:r>
              <a:rPr lang="en-US" dirty="0"/>
              <a:t>Or the will to challenge their own viewpoint (confirmation bias)</a:t>
            </a:r>
          </a:p>
          <a:p>
            <a:endParaRPr lang="en-US" dirty="0"/>
          </a:p>
          <a:p>
            <a:endParaRPr lang="en-US" dirty="0"/>
          </a:p>
          <a:p>
            <a:r>
              <a:rPr lang="en-US" dirty="0"/>
              <a:t>Takes us back to </a:t>
            </a:r>
            <a:r>
              <a:rPr lang="en-US" b="1" dirty="0"/>
              <a:t>automatic trust mechanisms </a:t>
            </a:r>
            <a:r>
              <a:rPr lang="en-US" dirty="0"/>
              <a:t>as an imperfect way to tackle the problem</a:t>
            </a:r>
          </a:p>
        </p:txBody>
      </p:sp>
    </p:spTree>
    <p:extLst>
      <p:ext uri="{BB962C8B-B14F-4D97-AF65-F5344CB8AC3E}">
        <p14:creationId xmlns:p14="http://schemas.microsoft.com/office/powerpoint/2010/main" val="694952434"/>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276225" y="2194150"/>
            <a:ext cx="8591550" cy="1066800"/>
          </a:xfrm>
        </p:spPr>
        <p:txBody>
          <a:bodyPr/>
          <a:lstStyle/>
          <a:p>
            <a:pPr algn="ctr"/>
            <a:r>
              <a:rPr lang="en-US" dirty="0"/>
              <a:t>Tackling Fake News</a:t>
            </a:r>
          </a:p>
        </p:txBody>
      </p:sp>
    </p:spTree>
    <p:extLst>
      <p:ext uri="{BB962C8B-B14F-4D97-AF65-F5344CB8AC3E}">
        <p14:creationId xmlns:p14="http://schemas.microsoft.com/office/powerpoint/2010/main" val="3968677196"/>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76225" y="59096"/>
            <a:ext cx="8591550" cy="1066801"/>
          </a:xfrm>
        </p:spPr>
        <p:txBody>
          <a:bodyPr>
            <a:normAutofit/>
          </a:bodyPr>
          <a:lstStyle/>
          <a:p>
            <a:r>
              <a:rPr lang="en-US" dirty="0"/>
              <a:t>Combatting Fake News</a:t>
            </a:r>
          </a:p>
        </p:txBody>
      </p:sp>
      <p:sp>
        <p:nvSpPr>
          <p:cNvPr id="3" name="Content Placeholder 2"/>
          <p:cNvSpPr>
            <a:spLocks noGrp="1"/>
          </p:cNvSpPr>
          <p:nvPr>
            <p:ph sz="quarter" idx="13"/>
          </p:nvPr>
        </p:nvSpPr>
        <p:spPr>
          <a:xfrm>
            <a:off x="361407" y="1295401"/>
            <a:ext cx="6823164" cy="4937760"/>
          </a:xfrm>
        </p:spPr>
        <p:txBody>
          <a:bodyPr>
            <a:normAutofit/>
          </a:bodyPr>
          <a:lstStyle/>
          <a:p>
            <a:r>
              <a:rPr lang="en-US" sz="1800" dirty="0"/>
              <a:t>Google</a:t>
            </a:r>
          </a:p>
          <a:p>
            <a:pPr lvl="1"/>
            <a:r>
              <a:rPr lang="en-US" sz="1800" dirty="0"/>
              <a:t>Modified their algorithm to foreground more reliable sources</a:t>
            </a:r>
          </a:p>
          <a:p>
            <a:pPr lvl="1"/>
            <a:r>
              <a:rPr lang="en-US" sz="1800" dirty="0"/>
              <a:t>New tools for users to report problems with </a:t>
            </a:r>
            <a:r>
              <a:rPr lang="en-US" sz="1800" dirty="0" err="1"/>
              <a:t>infoboxes</a:t>
            </a:r>
            <a:r>
              <a:rPr lang="en-US" sz="1800" dirty="0"/>
              <a:t> and autocomplete</a:t>
            </a:r>
          </a:p>
          <a:p>
            <a:pPr lvl="1"/>
            <a:endParaRPr lang="en-US" sz="1800" dirty="0"/>
          </a:p>
          <a:p>
            <a:pPr lvl="1"/>
            <a:endParaRPr lang="en-US" sz="1800" dirty="0"/>
          </a:p>
          <a:p>
            <a:endParaRPr lang="en-US" sz="1800" dirty="0"/>
          </a:p>
        </p:txBody>
      </p:sp>
      <p:sp>
        <p:nvSpPr>
          <p:cNvPr id="4" name="Rectangle 3"/>
          <p:cNvSpPr/>
          <p:nvPr/>
        </p:nvSpPr>
        <p:spPr>
          <a:xfrm>
            <a:off x="-665019" y="6417906"/>
            <a:ext cx="9809019" cy="461665"/>
          </a:xfrm>
          <a:prstGeom prst="rect">
            <a:avLst/>
          </a:prstGeom>
        </p:spPr>
        <p:txBody>
          <a:bodyPr wrap="square">
            <a:spAutoFit/>
          </a:bodyPr>
          <a:lstStyle/>
          <a:p>
            <a:pPr algn="r"/>
            <a:r>
              <a:rPr lang="en-US" sz="1200" dirty="0" err="1">
                <a:solidFill>
                  <a:schemeClr val="tx2">
                    <a:lumMod val="75000"/>
                    <a:lumOff val="25000"/>
                  </a:schemeClr>
                </a:solidFill>
              </a:rPr>
              <a:t>Emine</a:t>
            </a:r>
            <a:r>
              <a:rPr lang="en-US" sz="1200" dirty="0">
                <a:solidFill>
                  <a:schemeClr val="tx2">
                    <a:lumMod val="75000"/>
                    <a:lumOff val="25000"/>
                  </a:schemeClr>
                </a:solidFill>
              </a:rPr>
              <a:t> Saner, From </a:t>
            </a:r>
            <a:r>
              <a:rPr lang="en-US" sz="1200" dirty="0" err="1">
                <a:solidFill>
                  <a:schemeClr val="tx2">
                    <a:lumMod val="75000"/>
                    <a:lumOff val="25000"/>
                  </a:schemeClr>
                </a:solidFill>
              </a:rPr>
              <a:t>Wikitribune</a:t>
            </a:r>
            <a:r>
              <a:rPr lang="en-US" sz="1200" dirty="0">
                <a:solidFill>
                  <a:schemeClr val="tx2">
                    <a:lumMod val="75000"/>
                    <a:lumOff val="25000"/>
                  </a:schemeClr>
                </a:solidFill>
              </a:rPr>
              <a:t> to </a:t>
            </a:r>
            <a:r>
              <a:rPr lang="en-US" sz="1200" dirty="0" err="1">
                <a:solidFill>
                  <a:schemeClr val="tx2">
                    <a:lumMod val="75000"/>
                    <a:lumOff val="25000"/>
                  </a:schemeClr>
                </a:solidFill>
              </a:rPr>
              <a:t>StopFake</a:t>
            </a:r>
            <a:r>
              <a:rPr lang="en-US" sz="1200" dirty="0">
                <a:solidFill>
                  <a:schemeClr val="tx2">
                    <a:lumMod val="75000"/>
                    <a:lumOff val="25000"/>
                  </a:schemeClr>
                </a:solidFill>
              </a:rPr>
              <a:t>: the battle against fake news, The Guardian, 25 Apr 2017</a:t>
            </a:r>
          </a:p>
          <a:p>
            <a:pPr algn="r"/>
            <a:r>
              <a:rPr lang="en-US" sz="1200" dirty="0">
                <a:solidFill>
                  <a:schemeClr val="tx2">
                    <a:lumMod val="75000"/>
                    <a:lumOff val="25000"/>
                  </a:schemeClr>
                </a:solidFill>
              </a:rPr>
              <a:t>https://</a:t>
            </a:r>
            <a:r>
              <a:rPr lang="en-US" sz="1200" dirty="0" err="1">
                <a:solidFill>
                  <a:schemeClr val="tx2">
                    <a:lumMod val="75000"/>
                    <a:lumOff val="25000"/>
                  </a:schemeClr>
                </a:solidFill>
              </a:rPr>
              <a:t>www.theguardian.com</a:t>
            </a:r>
            <a:r>
              <a:rPr lang="en-US" sz="1200" dirty="0">
                <a:solidFill>
                  <a:schemeClr val="tx2">
                    <a:lumMod val="75000"/>
                    <a:lumOff val="25000"/>
                  </a:schemeClr>
                </a:solidFill>
              </a:rPr>
              <a:t>/technology/shortcuts/2017/</a:t>
            </a:r>
            <a:r>
              <a:rPr lang="en-US" sz="1200" dirty="0" err="1">
                <a:solidFill>
                  <a:schemeClr val="tx2">
                    <a:lumMod val="75000"/>
                    <a:lumOff val="25000"/>
                  </a:schemeClr>
                </a:solidFill>
              </a:rPr>
              <a:t>apr</a:t>
            </a:r>
            <a:r>
              <a:rPr lang="en-US" sz="1200" dirty="0">
                <a:solidFill>
                  <a:schemeClr val="tx2">
                    <a:lumMod val="75000"/>
                    <a:lumOff val="25000"/>
                  </a:schemeClr>
                </a:solidFill>
              </a:rPr>
              <a:t>/25/</a:t>
            </a:r>
            <a:r>
              <a:rPr lang="en-US" sz="1200" dirty="0" err="1">
                <a:solidFill>
                  <a:schemeClr val="tx2">
                    <a:lumMod val="75000"/>
                    <a:lumOff val="25000"/>
                  </a:schemeClr>
                </a:solidFill>
              </a:rPr>
              <a:t>wikitribune</a:t>
            </a:r>
            <a:r>
              <a:rPr lang="en-US" sz="1200" dirty="0">
                <a:solidFill>
                  <a:schemeClr val="tx2">
                    <a:lumMod val="75000"/>
                    <a:lumOff val="25000"/>
                  </a:schemeClr>
                </a:solidFill>
              </a:rPr>
              <a:t>-google-</a:t>
            </a:r>
            <a:r>
              <a:rPr lang="en-US" sz="1200" dirty="0" err="1">
                <a:solidFill>
                  <a:schemeClr val="tx2">
                    <a:lumMod val="75000"/>
                    <a:lumOff val="25000"/>
                  </a:schemeClr>
                </a:solidFill>
              </a:rPr>
              <a:t>wikipedia</a:t>
            </a:r>
            <a:r>
              <a:rPr lang="en-US" sz="1200" dirty="0">
                <a:solidFill>
                  <a:schemeClr val="tx2">
                    <a:lumMod val="75000"/>
                    <a:lumOff val="25000"/>
                  </a:schemeClr>
                </a:solidFill>
              </a:rPr>
              <a:t>-battle-against-fake-news</a:t>
            </a:r>
          </a:p>
        </p:txBody>
      </p:sp>
    </p:spTree>
    <p:extLst>
      <p:ext uri="{BB962C8B-B14F-4D97-AF65-F5344CB8AC3E}">
        <p14:creationId xmlns:p14="http://schemas.microsoft.com/office/powerpoint/2010/main" val="3597120136"/>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76225" y="59096"/>
            <a:ext cx="8591550" cy="1066801"/>
          </a:xfrm>
        </p:spPr>
        <p:txBody>
          <a:bodyPr>
            <a:normAutofit/>
          </a:bodyPr>
          <a:lstStyle/>
          <a:p>
            <a:r>
              <a:rPr lang="en-US" dirty="0"/>
              <a:t>Combatting Fake News</a:t>
            </a:r>
          </a:p>
        </p:txBody>
      </p:sp>
      <p:sp>
        <p:nvSpPr>
          <p:cNvPr id="3" name="Content Placeholder 2"/>
          <p:cNvSpPr>
            <a:spLocks noGrp="1"/>
          </p:cNvSpPr>
          <p:nvPr>
            <p:ph sz="quarter" idx="13"/>
          </p:nvPr>
        </p:nvSpPr>
        <p:spPr>
          <a:xfrm>
            <a:off x="361407" y="1295401"/>
            <a:ext cx="6823164" cy="4937760"/>
          </a:xfrm>
        </p:spPr>
        <p:txBody>
          <a:bodyPr>
            <a:normAutofit/>
          </a:bodyPr>
          <a:lstStyle/>
          <a:p>
            <a:r>
              <a:rPr lang="en-US" sz="1800" dirty="0"/>
              <a:t>Google</a:t>
            </a:r>
          </a:p>
          <a:p>
            <a:pPr lvl="1"/>
            <a:r>
              <a:rPr lang="en-US" sz="1800" dirty="0"/>
              <a:t>Modified their algorithm to foreground more reliable sources</a:t>
            </a:r>
          </a:p>
          <a:p>
            <a:pPr lvl="1"/>
            <a:r>
              <a:rPr lang="en-US" sz="1800" dirty="0"/>
              <a:t>New tools for users to report problems with </a:t>
            </a:r>
            <a:r>
              <a:rPr lang="en-US" sz="1800" dirty="0" err="1"/>
              <a:t>infoboxes</a:t>
            </a:r>
            <a:r>
              <a:rPr lang="en-US" sz="1800" dirty="0"/>
              <a:t> and autocomplete</a:t>
            </a:r>
          </a:p>
          <a:p>
            <a:pPr lvl="1"/>
            <a:endParaRPr lang="en-US" sz="1800" dirty="0"/>
          </a:p>
          <a:p>
            <a:r>
              <a:rPr lang="en-US" sz="1800" dirty="0"/>
              <a:t>Facebook</a:t>
            </a:r>
          </a:p>
          <a:p>
            <a:pPr lvl="1"/>
            <a:r>
              <a:rPr lang="en-US" sz="1800" dirty="0"/>
              <a:t>Users can tag stories as ‘disputed’</a:t>
            </a:r>
          </a:p>
          <a:p>
            <a:pPr lvl="1"/>
            <a:r>
              <a:rPr lang="en-US" sz="1800" dirty="0"/>
              <a:t>Sent to independent fact checkers (e.g. Snopes)</a:t>
            </a:r>
          </a:p>
          <a:p>
            <a:pPr lvl="1"/>
            <a:r>
              <a:rPr lang="en-US" sz="1800" dirty="0"/>
              <a:t>Other users are warned if they try to share a disputed story</a:t>
            </a:r>
          </a:p>
          <a:p>
            <a:pPr lvl="1"/>
            <a:endParaRPr lang="en-US" sz="1800" dirty="0"/>
          </a:p>
          <a:p>
            <a:pPr lvl="1"/>
            <a:endParaRPr lang="en-US" sz="1800" dirty="0"/>
          </a:p>
          <a:p>
            <a:endParaRPr lang="en-US" sz="1800" dirty="0"/>
          </a:p>
        </p:txBody>
      </p:sp>
      <p:sp>
        <p:nvSpPr>
          <p:cNvPr id="4" name="Rectangle 3"/>
          <p:cNvSpPr/>
          <p:nvPr/>
        </p:nvSpPr>
        <p:spPr>
          <a:xfrm>
            <a:off x="-665019" y="6417906"/>
            <a:ext cx="9809019" cy="461665"/>
          </a:xfrm>
          <a:prstGeom prst="rect">
            <a:avLst/>
          </a:prstGeom>
        </p:spPr>
        <p:txBody>
          <a:bodyPr wrap="square">
            <a:spAutoFit/>
          </a:bodyPr>
          <a:lstStyle/>
          <a:p>
            <a:pPr algn="r"/>
            <a:r>
              <a:rPr lang="en-US" sz="1200" dirty="0" err="1">
                <a:solidFill>
                  <a:schemeClr val="tx2">
                    <a:lumMod val="75000"/>
                    <a:lumOff val="25000"/>
                  </a:schemeClr>
                </a:solidFill>
              </a:rPr>
              <a:t>Emine</a:t>
            </a:r>
            <a:r>
              <a:rPr lang="en-US" sz="1200" dirty="0">
                <a:solidFill>
                  <a:schemeClr val="tx2">
                    <a:lumMod val="75000"/>
                    <a:lumOff val="25000"/>
                  </a:schemeClr>
                </a:solidFill>
              </a:rPr>
              <a:t> Saner, From </a:t>
            </a:r>
            <a:r>
              <a:rPr lang="en-US" sz="1200" dirty="0" err="1">
                <a:solidFill>
                  <a:schemeClr val="tx2">
                    <a:lumMod val="75000"/>
                    <a:lumOff val="25000"/>
                  </a:schemeClr>
                </a:solidFill>
              </a:rPr>
              <a:t>Wikitribune</a:t>
            </a:r>
            <a:r>
              <a:rPr lang="en-US" sz="1200" dirty="0">
                <a:solidFill>
                  <a:schemeClr val="tx2">
                    <a:lumMod val="75000"/>
                    <a:lumOff val="25000"/>
                  </a:schemeClr>
                </a:solidFill>
              </a:rPr>
              <a:t> to </a:t>
            </a:r>
            <a:r>
              <a:rPr lang="en-US" sz="1200" dirty="0" err="1">
                <a:solidFill>
                  <a:schemeClr val="tx2">
                    <a:lumMod val="75000"/>
                    <a:lumOff val="25000"/>
                  </a:schemeClr>
                </a:solidFill>
              </a:rPr>
              <a:t>StopFake</a:t>
            </a:r>
            <a:r>
              <a:rPr lang="en-US" sz="1200" dirty="0">
                <a:solidFill>
                  <a:schemeClr val="tx2">
                    <a:lumMod val="75000"/>
                    <a:lumOff val="25000"/>
                  </a:schemeClr>
                </a:solidFill>
              </a:rPr>
              <a:t>: the battle against fake news, The Guardian, 25 Apr 2017</a:t>
            </a:r>
          </a:p>
          <a:p>
            <a:pPr algn="r"/>
            <a:r>
              <a:rPr lang="en-US" sz="1200" dirty="0">
                <a:solidFill>
                  <a:schemeClr val="tx2">
                    <a:lumMod val="75000"/>
                    <a:lumOff val="25000"/>
                  </a:schemeClr>
                </a:solidFill>
              </a:rPr>
              <a:t>https://</a:t>
            </a:r>
            <a:r>
              <a:rPr lang="en-US" sz="1200" dirty="0" err="1">
                <a:solidFill>
                  <a:schemeClr val="tx2">
                    <a:lumMod val="75000"/>
                    <a:lumOff val="25000"/>
                  </a:schemeClr>
                </a:solidFill>
              </a:rPr>
              <a:t>www.theguardian.com</a:t>
            </a:r>
            <a:r>
              <a:rPr lang="en-US" sz="1200" dirty="0">
                <a:solidFill>
                  <a:schemeClr val="tx2">
                    <a:lumMod val="75000"/>
                    <a:lumOff val="25000"/>
                  </a:schemeClr>
                </a:solidFill>
              </a:rPr>
              <a:t>/technology/shortcuts/2017/</a:t>
            </a:r>
            <a:r>
              <a:rPr lang="en-US" sz="1200" dirty="0" err="1">
                <a:solidFill>
                  <a:schemeClr val="tx2">
                    <a:lumMod val="75000"/>
                    <a:lumOff val="25000"/>
                  </a:schemeClr>
                </a:solidFill>
              </a:rPr>
              <a:t>apr</a:t>
            </a:r>
            <a:r>
              <a:rPr lang="en-US" sz="1200" dirty="0">
                <a:solidFill>
                  <a:schemeClr val="tx2">
                    <a:lumMod val="75000"/>
                    <a:lumOff val="25000"/>
                  </a:schemeClr>
                </a:solidFill>
              </a:rPr>
              <a:t>/25/</a:t>
            </a:r>
            <a:r>
              <a:rPr lang="en-US" sz="1200" dirty="0" err="1">
                <a:solidFill>
                  <a:schemeClr val="tx2">
                    <a:lumMod val="75000"/>
                    <a:lumOff val="25000"/>
                  </a:schemeClr>
                </a:solidFill>
              </a:rPr>
              <a:t>wikitribune</a:t>
            </a:r>
            <a:r>
              <a:rPr lang="en-US" sz="1200" dirty="0">
                <a:solidFill>
                  <a:schemeClr val="tx2">
                    <a:lumMod val="75000"/>
                    <a:lumOff val="25000"/>
                  </a:schemeClr>
                </a:solidFill>
              </a:rPr>
              <a:t>-google-</a:t>
            </a:r>
            <a:r>
              <a:rPr lang="en-US" sz="1200" dirty="0" err="1">
                <a:solidFill>
                  <a:schemeClr val="tx2">
                    <a:lumMod val="75000"/>
                    <a:lumOff val="25000"/>
                  </a:schemeClr>
                </a:solidFill>
              </a:rPr>
              <a:t>wikipedia</a:t>
            </a:r>
            <a:r>
              <a:rPr lang="en-US" sz="1200" dirty="0">
                <a:solidFill>
                  <a:schemeClr val="tx2">
                    <a:lumMod val="75000"/>
                    <a:lumOff val="25000"/>
                  </a:schemeClr>
                </a:solidFill>
              </a:rPr>
              <a:t>-battle-against-fake-news</a:t>
            </a:r>
          </a:p>
        </p:txBody>
      </p:sp>
    </p:spTree>
    <p:extLst>
      <p:ext uri="{BB962C8B-B14F-4D97-AF65-F5344CB8AC3E}">
        <p14:creationId xmlns:p14="http://schemas.microsoft.com/office/powerpoint/2010/main" val="2005021303"/>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76225" y="59096"/>
            <a:ext cx="8591550" cy="1066801"/>
          </a:xfrm>
        </p:spPr>
        <p:txBody>
          <a:bodyPr>
            <a:normAutofit/>
          </a:bodyPr>
          <a:lstStyle/>
          <a:p>
            <a:r>
              <a:rPr lang="en-US" dirty="0"/>
              <a:t>Combatting Fake News</a:t>
            </a:r>
          </a:p>
        </p:txBody>
      </p:sp>
      <p:sp>
        <p:nvSpPr>
          <p:cNvPr id="3" name="Content Placeholder 2"/>
          <p:cNvSpPr>
            <a:spLocks noGrp="1"/>
          </p:cNvSpPr>
          <p:nvPr>
            <p:ph sz="quarter" idx="13"/>
          </p:nvPr>
        </p:nvSpPr>
        <p:spPr>
          <a:xfrm>
            <a:off x="361407" y="1295401"/>
            <a:ext cx="6823164" cy="4937760"/>
          </a:xfrm>
        </p:spPr>
        <p:txBody>
          <a:bodyPr>
            <a:normAutofit/>
          </a:bodyPr>
          <a:lstStyle/>
          <a:p>
            <a:r>
              <a:rPr lang="en-US" sz="1800" dirty="0"/>
              <a:t>Google</a:t>
            </a:r>
          </a:p>
          <a:p>
            <a:pPr lvl="1"/>
            <a:r>
              <a:rPr lang="en-US" sz="1800" dirty="0"/>
              <a:t>Modified their algorithm to foreground more reliable sources</a:t>
            </a:r>
          </a:p>
          <a:p>
            <a:pPr lvl="1"/>
            <a:r>
              <a:rPr lang="en-US" sz="1800" dirty="0"/>
              <a:t>New tools for users to report problems with </a:t>
            </a:r>
            <a:r>
              <a:rPr lang="en-US" sz="1800" dirty="0" err="1"/>
              <a:t>infoboxes</a:t>
            </a:r>
            <a:r>
              <a:rPr lang="en-US" sz="1800" dirty="0"/>
              <a:t> and autocomplete</a:t>
            </a:r>
          </a:p>
          <a:p>
            <a:pPr lvl="1"/>
            <a:endParaRPr lang="en-US" sz="1800" dirty="0"/>
          </a:p>
          <a:p>
            <a:r>
              <a:rPr lang="en-US" sz="1800" dirty="0"/>
              <a:t>Facebook</a:t>
            </a:r>
          </a:p>
          <a:p>
            <a:pPr lvl="1"/>
            <a:r>
              <a:rPr lang="en-US" sz="1800" dirty="0"/>
              <a:t>Users can tag stories as ‘disputed’</a:t>
            </a:r>
          </a:p>
          <a:p>
            <a:pPr lvl="1"/>
            <a:r>
              <a:rPr lang="en-US" sz="1800" dirty="0"/>
              <a:t>Sent to independent fact checkers (e.g. Snopes)</a:t>
            </a:r>
          </a:p>
          <a:p>
            <a:pPr lvl="1"/>
            <a:r>
              <a:rPr lang="en-US" sz="1800" dirty="0"/>
              <a:t>Other users are warned if they try to share a disputed story</a:t>
            </a:r>
          </a:p>
          <a:p>
            <a:pPr lvl="1"/>
            <a:endParaRPr lang="en-US" sz="1800" dirty="0"/>
          </a:p>
          <a:p>
            <a:r>
              <a:rPr lang="en-US" sz="1800" dirty="0" err="1"/>
              <a:t>WikiTribune</a:t>
            </a:r>
            <a:endParaRPr lang="en-US" sz="1800" dirty="0"/>
          </a:p>
          <a:p>
            <a:pPr lvl="1"/>
            <a:r>
              <a:rPr lang="en-US" sz="1800" dirty="0"/>
              <a:t>Professional Journalists producing transparent stories (with sources)</a:t>
            </a:r>
          </a:p>
          <a:p>
            <a:pPr lvl="1"/>
            <a:r>
              <a:rPr lang="en-US" sz="1800" dirty="0"/>
              <a:t>Augmented by community members </a:t>
            </a:r>
          </a:p>
          <a:p>
            <a:pPr lvl="1"/>
            <a:endParaRPr lang="en-US" sz="1800" dirty="0"/>
          </a:p>
          <a:p>
            <a:endParaRPr lang="en-US" sz="1800" dirty="0"/>
          </a:p>
        </p:txBody>
      </p:sp>
      <p:sp>
        <p:nvSpPr>
          <p:cNvPr id="4" name="Rectangle 3"/>
          <p:cNvSpPr/>
          <p:nvPr/>
        </p:nvSpPr>
        <p:spPr>
          <a:xfrm>
            <a:off x="-665019" y="6417906"/>
            <a:ext cx="9809019" cy="461665"/>
          </a:xfrm>
          <a:prstGeom prst="rect">
            <a:avLst/>
          </a:prstGeom>
        </p:spPr>
        <p:txBody>
          <a:bodyPr wrap="square">
            <a:spAutoFit/>
          </a:bodyPr>
          <a:lstStyle/>
          <a:p>
            <a:pPr algn="r"/>
            <a:r>
              <a:rPr lang="en-US" sz="1200" dirty="0" err="1">
                <a:solidFill>
                  <a:schemeClr val="tx2">
                    <a:lumMod val="75000"/>
                    <a:lumOff val="25000"/>
                  </a:schemeClr>
                </a:solidFill>
              </a:rPr>
              <a:t>Emine</a:t>
            </a:r>
            <a:r>
              <a:rPr lang="en-US" sz="1200" dirty="0">
                <a:solidFill>
                  <a:schemeClr val="tx2">
                    <a:lumMod val="75000"/>
                    <a:lumOff val="25000"/>
                  </a:schemeClr>
                </a:solidFill>
              </a:rPr>
              <a:t> Saner, From </a:t>
            </a:r>
            <a:r>
              <a:rPr lang="en-US" sz="1200" dirty="0" err="1">
                <a:solidFill>
                  <a:schemeClr val="tx2">
                    <a:lumMod val="75000"/>
                    <a:lumOff val="25000"/>
                  </a:schemeClr>
                </a:solidFill>
              </a:rPr>
              <a:t>Wikitribune</a:t>
            </a:r>
            <a:r>
              <a:rPr lang="en-US" sz="1200" dirty="0">
                <a:solidFill>
                  <a:schemeClr val="tx2">
                    <a:lumMod val="75000"/>
                    <a:lumOff val="25000"/>
                  </a:schemeClr>
                </a:solidFill>
              </a:rPr>
              <a:t> to </a:t>
            </a:r>
            <a:r>
              <a:rPr lang="en-US" sz="1200" dirty="0" err="1">
                <a:solidFill>
                  <a:schemeClr val="tx2">
                    <a:lumMod val="75000"/>
                    <a:lumOff val="25000"/>
                  </a:schemeClr>
                </a:solidFill>
              </a:rPr>
              <a:t>StopFake</a:t>
            </a:r>
            <a:r>
              <a:rPr lang="en-US" sz="1200" dirty="0">
                <a:solidFill>
                  <a:schemeClr val="tx2">
                    <a:lumMod val="75000"/>
                    <a:lumOff val="25000"/>
                  </a:schemeClr>
                </a:solidFill>
              </a:rPr>
              <a:t>: the battle against fake news, The Guardian, 25 Apr 2017</a:t>
            </a:r>
          </a:p>
          <a:p>
            <a:pPr algn="r"/>
            <a:r>
              <a:rPr lang="en-US" sz="1200" dirty="0">
                <a:solidFill>
                  <a:schemeClr val="tx2">
                    <a:lumMod val="75000"/>
                    <a:lumOff val="25000"/>
                  </a:schemeClr>
                </a:solidFill>
              </a:rPr>
              <a:t>https://</a:t>
            </a:r>
            <a:r>
              <a:rPr lang="en-US" sz="1200" dirty="0" err="1">
                <a:solidFill>
                  <a:schemeClr val="tx2">
                    <a:lumMod val="75000"/>
                    <a:lumOff val="25000"/>
                  </a:schemeClr>
                </a:solidFill>
              </a:rPr>
              <a:t>www.theguardian.com</a:t>
            </a:r>
            <a:r>
              <a:rPr lang="en-US" sz="1200" dirty="0">
                <a:solidFill>
                  <a:schemeClr val="tx2">
                    <a:lumMod val="75000"/>
                    <a:lumOff val="25000"/>
                  </a:schemeClr>
                </a:solidFill>
              </a:rPr>
              <a:t>/technology/shortcuts/2017/</a:t>
            </a:r>
            <a:r>
              <a:rPr lang="en-US" sz="1200" dirty="0" err="1">
                <a:solidFill>
                  <a:schemeClr val="tx2">
                    <a:lumMod val="75000"/>
                    <a:lumOff val="25000"/>
                  </a:schemeClr>
                </a:solidFill>
              </a:rPr>
              <a:t>apr</a:t>
            </a:r>
            <a:r>
              <a:rPr lang="en-US" sz="1200" dirty="0">
                <a:solidFill>
                  <a:schemeClr val="tx2">
                    <a:lumMod val="75000"/>
                    <a:lumOff val="25000"/>
                  </a:schemeClr>
                </a:solidFill>
              </a:rPr>
              <a:t>/25/</a:t>
            </a:r>
            <a:r>
              <a:rPr lang="en-US" sz="1200" dirty="0" err="1">
                <a:solidFill>
                  <a:schemeClr val="tx2">
                    <a:lumMod val="75000"/>
                    <a:lumOff val="25000"/>
                  </a:schemeClr>
                </a:solidFill>
              </a:rPr>
              <a:t>wikitribune</a:t>
            </a:r>
            <a:r>
              <a:rPr lang="en-US" sz="1200" dirty="0">
                <a:solidFill>
                  <a:schemeClr val="tx2">
                    <a:lumMod val="75000"/>
                    <a:lumOff val="25000"/>
                  </a:schemeClr>
                </a:solidFill>
              </a:rPr>
              <a:t>-google-</a:t>
            </a:r>
            <a:r>
              <a:rPr lang="en-US" sz="1200" dirty="0" err="1">
                <a:solidFill>
                  <a:schemeClr val="tx2">
                    <a:lumMod val="75000"/>
                    <a:lumOff val="25000"/>
                  </a:schemeClr>
                </a:solidFill>
              </a:rPr>
              <a:t>wikipedia</a:t>
            </a:r>
            <a:r>
              <a:rPr lang="en-US" sz="1200" dirty="0">
                <a:solidFill>
                  <a:schemeClr val="tx2">
                    <a:lumMod val="75000"/>
                    <a:lumOff val="25000"/>
                  </a:schemeClr>
                </a:solidFill>
              </a:rPr>
              <a:t>-battle-against-fake-news</a:t>
            </a:r>
          </a:p>
        </p:txBody>
      </p:sp>
    </p:spTree>
    <p:extLst>
      <p:ext uri="{BB962C8B-B14F-4D97-AF65-F5344CB8AC3E}">
        <p14:creationId xmlns:p14="http://schemas.microsoft.com/office/powerpoint/2010/main" val="2085668791"/>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76225" y="59096"/>
            <a:ext cx="8591550" cy="1066801"/>
          </a:xfrm>
        </p:spPr>
        <p:txBody>
          <a:bodyPr>
            <a:normAutofit/>
          </a:bodyPr>
          <a:lstStyle/>
          <a:p>
            <a:r>
              <a:rPr lang="en-US" dirty="0"/>
              <a:t>Combatting Fake News</a:t>
            </a:r>
          </a:p>
        </p:txBody>
      </p:sp>
      <p:sp>
        <p:nvSpPr>
          <p:cNvPr id="3" name="Content Placeholder 2"/>
          <p:cNvSpPr>
            <a:spLocks noGrp="1"/>
          </p:cNvSpPr>
          <p:nvPr>
            <p:ph sz="quarter" idx="13"/>
          </p:nvPr>
        </p:nvSpPr>
        <p:spPr>
          <a:xfrm>
            <a:off x="361407" y="1295401"/>
            <a:ext cx="6823164" cy="4937760"/>
          </a:xfrm>
        </p:spPr>
        <p:txBody>
          <a:bodyPr>
            <a:normAutofit/>
          </a:bodyPr>
          <a:lstStyle/>
          <a:p>
            <a:r>
              <a:rPr lang="en-US" sz="1800" dirty="0"/>
              <a:t>Google</a:t>
            </a:r>
          </a:p>
          <a:p>
            <a:pPr lvl="1"/>
            <a:r>
              <a:rPr lang="en-US" sz="1800" dirty="0"/>
              <a:t>Modified their algorithm to foreground more reliable sources</a:t>
            </a:r>
          </a:p>
          <a:p>
            <a:pPr lvl="1"/>
            <a:r>
              <a:rPr lang="en-US" sz="1800" dirty="0"/>
              <a:t>New tools for users to report problems with </a:t>
            </a:r>
            <a:r>
              <a:rPr lang="en-US" sz="1800" dirty="0" err="1"/>
              <a:t>infoboxes</a:t>
            </a:r>
            <a:r>
              <a:rPr lang="en-US" sz="1800" dirty="0"/>
              <a:t> and autocomplete</a:t>
            </a:r>
          </a:p>
          <a:p>
            <a:pPr lvl="1"/>
            <a:endParaRPr lang="en-US" sz="1800" dirty="0"/>
          </a:p>
          <a:p>
            <a:r>
              <a:rPr lang="en-US" sz="1800" dirty="0"/>
              <a:t>Facebook</a:t>
            </a:r>
          </a:p>
          <a:p>
            <a:pPr lvl="1"/>
            <a:r>
              <a:rPr lang="en-US" sz="1800" dirty="0"/>
              <a:t>Users can tag stories as ‘disputed’</a:t>
            </a:r>
          </a:p>
          <a:p>
            <a:pPr lvl="1"/>
            <a:r>
              <a:rPr lang="en-US" sz="1800" dirty="0"/>
              <a:t>Sent to independent fact checkers (e.g. Snopes)</a:t>
            </a:r>
          </a:p>
          <a:p>
            <a:pPr lvl="1"/>
            <a:r>
              <a:rPr lang="en-US" sz="1800" dirty="0"/>
              <a:t>Other users are warned if they try to share a disputed story</a:t>
            </a:r>
          </a:p>
          <a:p>
            <a:pPr lvl="1"/>
            <a:endParaRPr lang="en-US" sz="1800" dirty="0"/>
          </a:p>
          <a:p>
            <a:r>
              <a:rPr lang="en-US" sz="1800" dirty="0" err="1"/>
              <a:t>WikiTribune</a:t>
            </a:r>
            <a:endParaRPr lang="en-US" sz="1800" dirty="0"/>
          </a:p>
          <a:p>
            <a:pPr lvl="1"/>
            <a:r>
              <a:rPr lang="en-US" sz="1800" dirty="0"/>
              <a:t>Professional Journalists producing transparent stories (with sources)</a:t>
            </a:r>
          </a:p>
          <a:p>
            <a:pPr lvl="1"/>
            <a:r>
              <a:rPr lang="en-US" sz="1800" dirty="0"/>
              <a:t>Augmented by community members </a:t>
            </a:r>
          </a:p>
          <a:p>
            <a:pPr lvl="1"/>
            <a:endParaRPr lang="en-US" sz="1800" dirty="0"/>
          </a:p>
          <a:p>
            <a:endParaRPr lang="en-US" sz="1800" dirty="0"/>
          </a:p>
        </p:txBody>
      </p:sp>
      <p:sp>
        <p:nvSpPr>
          <p:cNvPr id="4" name="Rectangle 3"/>
          <p:cNvSpPr/>
          <p:nvPr/>
        </p:nvSpPr>
        <p:spPr>
          <a:xfrm>
            <a:off x="-665019" y="6417906"/>
            <a:ext cx="9809019" cy="461665"/>
          </a:xfrm>
          <a:prstGeom prst="rect">
            <a:avLst/>
          </a:prstGeom>
        </p:spPr>
        <p:txBody>
          <a:bodyPr wrap="square">
            <a:spAutoFit/>
          </a:bodyPr>
          <a:lstStyle/>
          <a:p>
            <a:pPr algn="r"/>
            <a:r>
              <a:rPr lang="en-US" sz="1200" dirty="0" err="1">
                <a:solidFill>
                  <a:schemeClr val="tx2">
                    <a:lumMod val="75000"/>
                    <a:lumOff val="25000"/>
                  </a:schemeClr>
                </a:solidFill>
              </a:rPr>
              <a:t>Emine</a:t>
            </a:r>
            <a:r>
              <a:rPr lang="en-US" sz="1200" dirty="0">
                <a:solidFill>
                  <a:schemeClr val="tx2">
                    <a:lumMod val="75000"/>
                    <a:lumOff val="25000"/>
                  </a:schemeClr>
                </a:solidFill>
              </a:rPr>
              <a:t> Saner, From </a:t>
            </a:r>
            <a:r>
              <a:rPr lang="en-US" sz="1200" dirty="0" err="1">
                <a:solidFill>
                  <a:schemeClr val="tx2">
                    <a:lumMod val="75000"/>
                    <a:lumOff val="25000"/>
                  </a:schemeClr>
                </a:solidFill>
              </a:rPr>
              <a:t>Wikitribune</a:t>
            </a:r>
            <a:r>
              <a:rPr lang="en-US" sz="1200" dirty="0">
                <a:solidFill>
                  <a:schemeClr val="tx2">
                    <a:lumMod val="75000"/>
                    <a:lumOff val="25000"/>
                  </a:schemeClr>
                </a:solidFill>
              </a:rPr>
              <a:t> to </a:t>
            </a:r>
            <a:r>
              <a:rPr lang="en-US" sz="1200" dirty="0" err="1">
                <a:solidFill>
                  <a:schemeClr val="tx2">
                    <a:lumMod val="75000"/>
                    <a:lumOff val="25000"/>
                  </a:schemeClr>
                </a:solidFill>
              </a:rPr>
              <a:t>StopFake</a:t>
            </a:r>
            <a:r>
              <a:rPr lang="en-US" sz="1200" dirty="0">
                <a:solidFill>
                  <a:schemeClr val="tx2">
                    <a:lumMod val="75000"/>
                    <a:lumOff val="25000"/>
                  </a:schemeClr>
                </a:solidFill>
              </a:rPr>
              <a:t>: the battle against fake news, The Guardian, 25 Apr 2017</a:t>
            </a:r>
          </a:p>
          <a:p>
            <a:pPr algn="r"/>
            <a:r>
              <a:rPr lang="en-US" sz="1200" dirty="0">
                <a:solidFill>
                  <a:schemeClr val="tx2">
                    <a:lumMod val="75000"/>
                    <a:lumOff val="25000"/>
                  </a:schemeClr>
                </a:solidFill>
              </a:rPr>
              <a:t>https://</a:t>
            </a:r>
            <a:r>
              <a:rPr lang="en-US" sz="1200" dirty="0" err="1">
                <a:solidFill>
                  <a:schemeClr val="tx2">
                    <a:lumMod val="75000"/>
                    <a:lumOff val="25000"/>
                  </a:schemeClr>
                </a:solidFill>
              </a:rPr>
              <a:t>www.theguardian.com</a:t>
            </a:r>
            <a:r>
              <a:rPr lang="en-US" sz="1200" dirty="0">
                <a:solidFill>
                  <a:schemeClr val="tx2">
                    <a:lumMod val="75000"/>
                    <a:lumOff val="25000"/>
                  </a:schemeClr>
                </a:solidFill>
              </a:rPr>
              <a:t>/technology/shortcuts/2017/</a:t>
            </a:r>
            <a:r>
              <a:rPr lang="en-US" sz="1200" dirty="0" err="1">
                <a:solidFill>
                  <a:schemeClr val="tx2">
                    <a:lumMod val="75000"/>
                    <a:lumOff val="25000"/>
                  </a:schemeClr>
                </a:solidFill>
              </a:rPr>
              <a:t>apr</a:t>
            </a:r>
            <a:r>
              <a:rPr lang="en-US" sz="1200" dirty="0">
                <a:solidFill>
                  <a:schemeClr val="tx2">
                    <a:lumMod val="75000"/>
                    <a:lumOff val="25000"/>
                  </a:schemeClr>
                </a:solidFill>
              </a:rPr>
              <a:t>/25/</a:t>
            </a:r>
            <a:r>
              <a:rPr lang="en-US" sz="1200" dirty="0" err="1">
                <a:solidFill>
                  <a:schemeClr val="tx2">
                    <a:lumMod val="75000"/>
                    <a:lumOff val="25000"/>
                  </a:schemeClr>
                </a:solidFill>
              </a:rPr>
              <a:t>wikitribune</a:t>
            </a:r>
            <a:r>
              <a:rPr lang="en-US" sz="1200" dirty="0">
                <a:solidFill>
                  <a:schemeClr val="tx2">
                    <a:lumMod val="75000"/>
                    <a:lumOff val="25000"/>
                  </a:schemeClr>
                </a:solidFill>
              </a:rPr>
              <a:t>-google-</a:t>
            </a:r>
            <a:r>
              <a:rPr lang="en-US" sz="1200" dirty="0" err="1">
                <a:solidFill>
                  <a:schemeClr val="tx2">
                    <a:lumMod val="75000"/>
                    <a:lumOff val="25000"/>
                  </a:schemeClr>
                </a:solidFill>
              </a:rPr>
              <a:t>wikipedia</a:t>
            </a:r>
            <a:r>
              <a:rPr lang="en-US" sz="1200" dirty="0">
                <a:solidFill>
                  <a:schemeClr val="tx2">
                    <a:lumMod val="75000"/>
                    <a:lumOff val="25000"/>
                  </a:schemeClr>
                </a:solidFill>
              </a:rPr>
              <a:t>-battle-against-fake-news</a:t>
            </a:r>
          </a:p>
        </p:txBody>
      </p:sp>
      <p:sp>
        <p:nvSpPr>
          <p:cNvPr id="6" name="Rectangle 5">
            <a:extLst>
              <a:ext uri="{FF2B5EF4-FFF2-40B4-BE49-F238E27FC236}">
                <a16:creationId xmlns:a16="http://schemas.microsoft.com/office/drawing/2014/main" id="{94302336-353D-8845-8C5A-EE5F09AD391A}"/>
              </a:ext>
            </a:extLst>
          </p:cNvPr>
          <p:cNvSpPr/>
          <p:nvPr/>
        </p:nvSpPr>
        <p:spPr>
          <a:xfrm>
            <a:off x="7184571" y="1309499"/>
            <a:ext cx="1339215" cy="1354287"/>
          </a:xfrm>
          <a:prstGeom prst="rect">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Reputation</a:t>
            </a:r>
          </a:p>
        </p:txBody>
      </p:sp>
      <p:sp>
        <p:nvSpPr>
          <p:cNvPr id="7" name="Rectangle 6">
            <a:extLst>
              <a:ext uri="{FF2B5EF4-FFF2-40B4-BE49-F238E27FC236}">
                <a16:creationId xmlns:a16="http://schemas.microsoft.com/office/drawing/2014/main" id="{CFC00459-AC0B-814A-B9FA-554C55EE4796}"/>
              </a:ext>
            </a:extLst>
          </p:cNvPr>
          <p:cNvSpPr/>
          <p:nvPr/>
        </p:nvSpPr>
        <p:spPr>
          <a:xfrm>
            <a:off x="7184570" y="2952206"/>
            <a:ext cx="1339215" cy="1469883"/>
          </a:xfrm>
          <a:prstGeom prst="rect">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Policy</a:t>
            </a:r>
          </a:p>
        </p:txBody>
      </p:sp>
      <p:sp>
        <p:nvSpPr>
          <p:cNvPr id="8" name="Rectangle 7">
            <a:extLst>
              <a:ext uri="{FF2B5EF4-FFF2-40B4-BE49-F238E27FC236}">
                <a16:creationId xmlns:a16="http://schemas.microsoft.com/office/drawing/2014/main" id="{80B13CB2-118E-084D-8B60-CC5626B313C2}"/>
              </a:ext>
            </a:extLst>
          </p:cNvPr>
          <p:cNvSpPr/>
          <p:nvPr/>
        </p:nvSpPr>
        <p:spPr>
          <a:xfrm>
            <a:off x="7184570" y="4659602"/>
            <a:ext cx="1339215" cy="1419291"/>
          </a:xfrm>
          <a:prstGeom prst="rect">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Provenance</a:t>
            </a:r>
          </a:p>
        </p:txBody>
      </p:sp>
      <p:sp>
        <p:nvSpPr>
          <p:cNvPr id="9" name="Rectangle 8">
            <a:extLst>
              <a:ext uri="{FF2B5EF4-FFF2-40B4-BE49-F238E27FC236}">
                <a16:creationId xmlns:a16="http://schemas.microsoft.com/office/drawing/2014/main" id="{46ADCC8A-3D40-F840-91DA-271E82FCE558}"/>
              </a:ext>
            </a:extLst>
          </p:cNvPr>
          <p:cNvSpPr/>
          <p:nvPr/>
        </p:nvSpPr>
        <p:spPr>
          <a:xfrm>
            <a:off x="276225" y="1309499"/>
            <a:ext cx="6908345" cy="1354287"/>
          </a:xfrm>
          <a:prstGeom prst="rect">
            <a:avLst/>
          </a:prstGeom>
          <a:solidFill>
            <a:schemeClr val="accent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10" name="Rectangle 9">
            <a:extLst>
              <a:ext uri="{FF2B5EF4-FFF2-40B4-BE49-F238E27FC236}">
                <a16:creationId xmlns:a16="http://schemas.microsoft.com/office/drawing/2014/main" id="{A939CD07-3AB2-7546-A7E9-145937C6AF94}"/>
              </a:ext>
            </a:extLst>
          </p:cNvPr>
          <p:cNvSpPr/>
          <p:nvPr/>
        </p:nvSpPr>
        <p:spPr>
          <a:xfrm>
            <a:off x="318816" y="2952206"/>
            <a:ext cx="6865753" cy="1469883"/>
          </a:xfrm>
          <a:prstGeom prst="rect">
            <a:avLst/>
          </a:prstGeom>
          <a:solidFill>
            <a:schemeClr val="accent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11" name="Rectangle 10">
            <a:extLst>
              <a:ext uri="{FF2B5EF4-FFF2-40B4-BE49-F238E27FC236}">
                <a16:creationId xmlns:a16="http://schemas.microsoft.com/office/drawing/2014/main" id="{23035124-DCF9-434F-9D69-B58EE9D5F02A}"/>
              </a:ext>
            </a:extLst>
          </p:cNvPr>
          <p:cNvSpPr/>
          <p:nvPr/>
        </p:nvSpPr>
        <p:spPr>
          <a:xfrm>
            <a:off x="276225" y="4659602"/>
            <a:ext cx="6908345" cy="1419291"/>
          </a:xfrm>
          <a:prstGeom prst="rect">
            <a:avLst/>
          </a:prstGeom>
          <a:solidFill>
            <a:schemeClr val="accent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Tree>
    <p:extLst>
      <p:ext uri="{BB962C8B-B14F-4D97-AF65-F5344CB8AC3E}">
        <p14:creationId xmlns:p14="http://schemas.microsoft.com/office/powerpoint/2010/main" val="1448581728"/>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76225" y="100690"/>
            <a:ext cx="8591550" cy="1066801"/>
          </a:xfrm>
        </p:spPr>
        <p:txBody>
          <a:bodyPr/>
          <a:lstStyle/>
          <a:p>
            <a:r>
              <a:rPr lang="en-US" dirty="0"/>
              <a:t>Lessons Learned</a:t>
            </a:r>
          </a:p>
        </p:txBody>
      </p:sp>
      <p:sp>
        <p:nvSpPr>
          <p:cNvPr id="3" name="Content Placeholder 2"/>
          <p:cNvSpPr>
            <a:spLocks noGrp="1"/>
          </p:cNvSpPr>
          <p:nvPr>
            <p:ph sz="quarter" idx="13"/>
          </p:nvPr>
        </p:nvSpPr>
        <p:spPr>
          <a:xfrm>
            <a:off x="274320" y="1398948"/>
            <a:ext cx="8595360" cy="4937760"/>
          </a:xfrm>
        </p:spPr>
        <p:txBody>
          <a:bodyPr>
            <a:normAutofit fontScale="92500" lnSpcReduction="20000"/>
          </a:bodyPr>
          <a:lstStyle/>
          <a:p>
            <a:r>
              <a:rPr lang="en-US" dirty="0"/>
              <a:t>Echo Chambers exist on Social Media</a:t>
            </a:r>
          </a:p>
          <a:p>
            <a:pPr lvl="1"/>
            <a:r>
              <a:rPr lang="en-US" dirty="0"/>
              <a:t>Driven by </a:t>
            </a:r>
            <a:r>
              <a:rPr lang="en-US" dirty="0" err="1"/>
              <a:t>homophilous</a:t>
            </a:r>
            <a:r>
              <a:rPr lang="en-US" dirty="0"/>
              <a:t> networks</a:t>
            </a:r>
          </a:p>
          <a:p>
            <a:pPr lvl="1"/>
            <a:r>
              <a:rPr lang="en-US" dirty="0"/>
              <a:t>Filter bubbles exacerbate the problem</a:t>
            </a:r>
          </a:p>
          <a:p>
            <a:pPr lvl="1"/>
            <a:r>
              <a:rPr lang="en-US" dirty="0"/>
              <a:t>Less significant when seen within broader media landscape</a:t>
            </a:r>
          </a:p>
          <a:p>
            <a:pPr lvl="1"/>
            <a:r>
              <a:rPr lang="en-US" dirty="0"/>
              <a:t>There is also a backfire effect if this process is reversed to firmly</a:t>
            </a:r>
          </a:p>
          <a:p>
            <a:pPr marL="170752" lvl="1" indent="0">
              <a:buNone/>
            </a:pPr>
            <a:endParaRPr lang="en-US" dirty="0"/>
          </a:p>
          <a:p>
            <a:r>
              <a:rPr lang="en-US" dirty="0"/>
              <a:t>Credibility </a:t>
            </a:r>
          </a:p>
          <a:p>
            <a:pPr lvl="1"/>
            <a:r>
              <a:rPr lang="en-US" dirty="0"/>
              <a:t>Source – where does it come from? </a:t>
            </a:r>
            <a:r>
              <a:rPr lang="en-US" i="1" dirty="0"/>
              <a:t>(high effort – central cues)</a:t>
            </a:r>
          </a:p>
          <a:p>
            <a:pPr lvl="1"/>
            <a:r>
              <a:rPr lang="en-US" dirty="0"/>
              <a:t>Message – what is the quality of the content? </a:t>
            </a:r>
            <a:r>
              <a:rPr lang="en-US" i="1" dirty="0"/>
              <a:t>(low effort – peripheral cues)</a:t>
            </a:r>
          </a:p>
          <a:p>
            <a:pPr lvl="1"/>
            <a:r>
              <a:rPr lang="en-US" dirty="0"/>
              <a:t>Media – what are our expectations of this media type? </a:t>
            </a:r>
            <a:r>
              <a:rPr lang="en-US" i="1" dirty="0"/>
              <a:t>(biased or inaccurate)</a:t>
            </a:r>
          </a:p>
          <a:p>
            <a:pPr lvl="1"/>
            <a:endParaRPr lang="en-US" dirty="0"/>
          </a:p>
          <a:p>
            <a:r>
              <a:rPr lang="en-US" dirty="0"/>
              <a:t>Combatting Fake News using Trust Systems</a:t>
            </a:r>
          </a:p>
          <a:p>
            <a:pPr lvl="1"/>
            <a:r>
              <a:rPr lang="en-US" dirty="0"/>
              <a:t>Promoting Quality Sources – reputation trust</a:t>
            </a:r>
          </a:p>
          <a:p>
            <a:pPr lvl="1"/>
            <a:r>
              <a:rPr lang="en-US" dirty="0"/>
              <a:t>Deferring to an authoritative source – policy trust</a:t>
            </a:r>
          </a:p>
          <a:p>
            <a:pPr lvl="1"/>
            <a:r>
              <a:rPr lang="en-US" dirty="0"/>
              <a:t>Transparency of the news process – provenance trust</a:t>
            </a:r>
          </a:p>
        </p:txBody>
      </p:sp>
    </p:spTree>
    <p:extLst>
      <p:ext uri="{BB962C8B-B14F-4D97-AF65-F5344CB8AC3E}">
        <p14:creationId xmlns:p14="http://schemas.microsoft.com/office/powerpoint/2010/main" val="1867758683"/>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Questions…</a:t>
            </a:r>
          </a:p>
        </p:txBody>
      </p:sp>
      <p:sp>
        <p:nvSpPr>
          <p:cNvPr id="3" name="Content Placeholder 2"/>
          <p:cNvSpPr>
            <a:spLocks noGrp="1"/>
          </p:cNvSpPr>
          <p:nvPr>
            <p:ph sz="quarter" idx="13"/>
          </p:nvPr>
        </p:nvSpPr>
        <p:spPr/>
        <p:txBody>
          <a:bodyPr>
            <a:normAutofit fontScale="92500" lnSpcReduction="20000"/>
          </a:bodyPr>
          <a:lstStyle/>
          <a:p>
            <a:pPr marL="0" indent="0">
              <a:buNone/>
            </a:pPr>
            <a:endParaRPr lang="en-US" dirty="0"/>
          </a:p>
          <a:p>
            <a:pPr marL="0" indent="0" algn="ctr">
              <a:buNone/>
            </a:pPr>
            <a:r>
              <a:rPr lang="en-US" sz="32300" dirty="0"/>
              <a:t>?</a:t>
            </a:r>
            <a:endParaRPr lang="en-US" dirty="0"/>
          </a:p>
          <a:p>
            <a:pPr marL="0" indent="0" algn="r">
              <a:buNone/>
            </a:pPr>
            <a:endParaRPr lang="en-US" sz="1800" dirty="0"/>
          </a:p>
          <a:p>
            <a:pPr marL="0" indent="0" algn="r">
              <a:buNone/>
            </a:pPr>
            <a:r>
              <a:rPr lang="en-US" sz="1800" dirty="0">
                <a:solidFill>
                  <a:schemeClr val="accent6"/>
                </a:solidFill>
              </a:rPr>
              <a:t>Dave Millard (</a:t>
            </a:r>
            <a:r>
              <a:rPr lang="en-US" sz="1800" dirty="0" err="1">
                <a:solidFill>
                  <a:schemeClr val="accent6"/>
                </a:solidFill>
              </a:rPr>
              <a:t>dem@ecs.soton.ac.uk</a:t>
            </a:r>
            <a:r>
              <a:rPr lang="en-US" sz="1800" dirty="0">
                <a:solidFill>
                  <a:schemeClr val="accent6"/>
                </a:solidFill>
              </a:rPr>
              <a:t>)</a:t>
            </a:r>
          </a:p>
        </p:txBody>
      </p:sp>
    </p:spTree>
    <p:extLst>
      <p:ext uri="{BB962C8B-B14F-4D97-AF65-F5344CB8AC3E}">
        <p14:creationId xmlns:p14="http://schemas.microsoft.com/office/powerpoint/2010/main" val="239791961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Fake News</a:t>
            </a:r>
          </a:p>
        </p:txBody>
      </p:sp>
      <p:sp>
        <p:nvSpPr>
          <p:cNvPr id="6" name="Shape 300">
            <a:extLst>
              <a:ext uri="{FF2B5EF4-FFF2-40B4-BE49-F238E27FC236}">
                <a16:creationId xmlns:a16="http://schemas.microsoft.com/office/drawing/2014/main" id="{16475C2B-9DCA-A34C-8496-8469F200C370}"/>
              </a:ext>
            </a:extLst>
          </p:cNvPr>
          <p:cNvSpPr/>
          <p:nvPr/>
        </p:nvSpPr>
        <p:spPr>
          <a:xfrm>
            <a:off x="379159" y="1983600"/>
            <a:ext cx="1685099" cy="1685099"/>
          </a:xfrm>
          <a:prstGeom prst="ellipse">
            <a:avLst/>
          </a:prstGeom>
          <a:noFill/>
          <a:ln w="114300" cap="flat" cmpd="sng">
            <a:solidFill>
              <a:srgbClr val="FFCD00"/>
            </a:solidFill>
            <a:prstDash val="solid"/>
            <a:round/>
            <a:headEnd type="none" w="med" len="med"/>
            <a:tailEnd type="none" w="med" len="med"/>
          </a:ln>
        </p:spPr>
        <p:txBody>
          <a:bodyPr wrap="none" lIns="0" tIns="91425" rIns="0" bIns="91425" anchor="ctr" anchorCtr="0">
            <a:noAutofit/>
          </a:bodyPr>
          <a:lstStyle/>
          <a:p>
            <a:pPr algn="ctr"/>
            <a:r>
              <a:rPr lang="en-GB" sz="1600" b="1" dirty="0" err="1">
                <a:latin typeface="Lora"/>
                <a:ea typeface="Lora"/>
                <a:cs typeface="Lora"/>
                <a:sym typeface="Lora"/>
              </a:rPr>
              <a:t>Homophily</a:t>
            </a:r>
            <a:r>
              <a:rPr lang="en-GB" sz="1600" b="1" dirty="0">
                <a:latin typeface="Lora"/>
                <a:ea typeface="Lora"/>
                <a:cs typeface="Lora"/>
                <a:sym typeface="Lora"/>
              </a:rPr>
              <a:t>+ </a:t>
            </a:r>
          </a:p>
          <a:p>
            <a:pPr algn="ctr"/>
            <a:r>
              <a:rPr lang="en-GB" sz="1600" b="1" dirty="0">
                <a:latin typeface="Lora"/>
                <a:ea typeface="Lora"/>
                <a:cs typeface="Lora"/>
                <a:sym typeface="Lora"/>
              </a:rPr>
              <a:t>Recommender</a:t>
            </a:r>
            <a:endParaRPr lang="en" sz="1600" b="1" dirty="0">
              <a:latin typeface="Lora"/>
              <a:ea typeface="Lora"/>
              <a:cs typeface="Lora"/>
              <a:sym typeface="Lora"/>
            </a:endParaRPr>
          </a:p>
        </p:txBody>
      </p:sp>
      <p:sp>
        <p:nvSpPr>
          <p:cNvPr id="7" name="Shape 302">
            <a:extLst>
              <a:ext uri="{FF2B5EF4-FFF2-40B4-BE49-F238E27FC236}">
                <a16:creationId xmlns:a16="http://schemas.microsoft.com/office/drawing/2014/main" id="{B0DA9A47-A307-9F4B-ADDB-AFB529EB24F3}"/>
              </a:ext>
            </a:extLst>
          </p:cNvPr>
          <p:cNvSpPr/>
          <p:nvPr/>
        </p:nvSpPr>
        <p:spPr>
          <a:xfrm>
            <a:off x="2568762" y="1983599"/>
            <a:ext cx="1685099" cy="1685099"/>
          </a:xfrm>
          <a:prstGeom prst="ellipse">
            <a:avLst/>
          </a:prstGeom>
          <a:noFill/>
          <a:ln w="114300" cap="flat" cmpd="sng">
            <a:solidFill>
              <a:srgbClr val="FFCD00"/>
            </a:solidFill>
            <a:prstDash val="solid"/>
            <a:round/>
            <a:headEnd type="none" w="med" len="med"/>
            <a:tailEnd type="none" w="med" len="med"/>
          </a:ln>
        </p:spPr>
        <p:txBody>
          <a:bodyPr lIns="91425" tIns="91425" rIns="91425" bIns="91425" anchor="ctr" anchorCtr="0">
            <a:noAutofit/>
          </a:bodyPr>
          <a:lstStyle/>
          <a:p>
            <a:pPr lvl="0" algn="ctr" rtl="0">
              <a:spcBef>
                <a:spcPts val="0"/>
              </a:spcBef>
              <a:buNone/>
            </a:pPr>
            <a:r>
              <a:rPr lang="en-GB" sz="1600" b="1" dirty="0">
                <a:latin typeface="Lora"/>
                <a:ea typeface="Lora"/>
                <a:cs typeface="Lora"/>
                <a:sym typeface="Lora"/>
              </a:rPr>
              <a:t>Filter Bubbles</a:t>
            </a:r>
            <a:endParaRPr lang="en" sz="1600" b="1" dirty="0">
              <a:latin typeface="Lora"/>
              <a:ea typeface="Lora"/>
              <a:cs typeface="Lora"/>
              <a:sym typeface="Lora"/>
            </a:endParaRPr>
          </a:p>
        </p:txBody>
      </p:sp>
      <p:cxnSp>
        <p:nvCxnSpPr>
          <p:cNvPr id="8" name="Shape 303">
            <a:extLst>
              <a:ext uri="{FF2B5EF4-FFF2-40B4-BE49-F238E27FC236}">
                <a16:creationId xmlns:a16="http://schemas.microsoft.com/office/drawing/2014/main" id="{CDE31795-8FAD-7D40-B361-5333881CE7D8}"/>
              </a:ext>
            </a:extLst>
          </p:cNvPr>
          <p:cNvCxnSpPr>
            <a:stCxn id="6" idx="6"/>
            <a:endCxn id="7" idx="2"/>
          </p:cNvCxnSpPr>
          <p:nvPr/>
        </p:nvCxnSpPr>
        <p:spPr>
          <a:xfrm flipV="1">
            <a:off x="2064258" y="2826149"/>
            <a:ext cx="504504" cy="1"/>
          </a:xfrm>
          <a:prstGeom prst="straightConnector1">
            <a:avLst/>
          </a:prstGeom>
          <a:noFill/>
          <a:ln w="38100" cap="flat" cmpd="sng">
            <a:solidFill>
              <a:srgbClr val="FFCD00"/>
            </a:solidFill>
            <a:prstDash val="solid"/>
            <a:round/>
            <a:headEnd type="none" w="med" len="med"/>
            <a:tailEnd type="triangle" w="lg" len="lg"/>
          </a:ln>
        </p:spPr>
      </p:cxnSp>
      <p:sp>
        <p:nvSpPr>
          <p:cNvPr id="9" name="Shape 302">
            <a:extLst>
              <a:ext uri="{FF2B5EF4-FFF2-40B4-BE49-F238E27FC236}">
                <a16:creationId xmlns:a16="http://schemas.microsoft.com/office/drawing/2014/main" id="{DFE5205F-BE82-E94E-835B-56D020DEA773}"/>
              </a:ext>
            </a:extLst>
          </p:cNvPr>
          <p:cNvSpPr/>
          <p:nvPr/>
        </p:nvSpPr>
        <p:spPr>
          <a:xfrm>
            <a:off x="4758365" y="1983599"/>
            <a:ext cx="1685099" cy="1685099"/>
          </a:xfrm>
          <a:prstGeom prst="ellipse">
            <a:avLst/>
          </a:prstGeom>
          <a:noFill/>
          <a:ln w="114300" cap="flat" cmpd="sng">
            <a:solidFill>
              <a:srgbClr val="FFCD00"/>
            </a:solidFill>
            <a:prstDash val="solid"/>
            <a:round/>
            <a:headEnd type="none" w="med" len="med"/>
            <a:tailEnd type="none" w="med" len="med"/>
          </a:ln>
        </p:spPr>
        <p:txBody>
          <a:bodyPr lIns="91425" tIns="91425" rIns="91425" bIns="91425" anchor="ctr" anchorCtr="0">
            <a:noAutofit/>
          </a:bodyPr>
          <a:lstStyle/>
          <a:p>
            <a:pPr lvl="0" algn="ctr" rtl="0">
              <a:spcBef>
                <a:spcPts val="0"/>
              </a:spcBef>
              <a:buNone/>
            </a:pPr>
            <a:r>
              <a:rPr lang="en-GB" sz="1600" b="1" dirty="0">
                <a:latin typeface="Lora"/>
                <a:ea typeface="Lora"/>
                <a:cs typeface="Lora"/>
                <a:sym typeface="Lora"/>
              </a:rPr>
              <a:t>Echo Chambers</a:t>
            </a:r>
            <a:endParaRPr lang="en" sz="1600" b="1" dirty="0">
              <a:latin typeface="Lora"/>
              <a:ea typeface="Lora"/>
              <a:cs typeface="Lora"/>
              <a:sym typeface="Lora"/>
            </a:endParaRPr>
          </a:p>
        </p:txBody>
      </p:sp>
      <p:cxnSp>
        <p:nvCxnSpPr>
          <p:cNvPr id="10" name="Shape 303">
            <a:extLst>
              <a:ext uri="{FF2B5EF4-FFF2-40B4-BE49-F238E27FC236}">
                <a16:creationId xmlns:a16="http://schemas.microsoft.com/office/drawing/2014/main" id="{6BE1F1E6-FBF5-0B44-BF85-EAC494FD1BAF}"/>
              </a:ext>
            </a:extLst>
          </p:cNvPr>
          <p:cNvCxnSpPr/>
          <p:nvPr/>
        </p:nvCxnSpPr>
        <p:spPr>
          <a:xfrm flipV="1">
            <a:off x="4253861" y="2826149"/>
            <a:ext cx="504504" cy="1"/>
          </a:xfrm>
          <a:prstGeom prst="straightConnector1">
            <a:avLst/>
          </a:prstGeom>
          <a:noFill/>
          <a:ln w="38100" cap="flat" cmpd="sng">
            <a:solidFill>
              <a:srgbClr val="FFCD00"/>
            </a:solidFill>
            <a:prstDash val="solid"/>
            <a:round/>
            <a:headEnd type="none" w="med" len="med"/>
            <a:tailEnd type="triangle" w="lg" len="lg"/>
          </a:ln>
        </p:spPr>
      </p:cxnSp>
      <p:sp>
        <p:nvSpPr>
          <p:cNvPr id="3" name="TextBox 2">
            <a:extLst>
              <a:ext uri="{FF2B5EF4-FFF2-40B4-BE49-F238E27FC236}">
                <a16:creationId xmlns:a16="http://schemas.microsoft.com/office/drawing/2014/main" id="{F7043396-CDD2-3646-9158-BFB4343CA88D}"/>
              </a:ext>
            </a:extLst>
          </p:cNvPr>
          <p:cNvSpPr txBox="1"/>
          <p:nvPr/>
        </p:nvSpPr>
        <p:spPr>
          <a:xfrm>
            <a:off x="379159" y="3926472"/>
            <a:ext cx="1883501" cy="1169551"/>
          </a:xfrm>
          <a:prstGeom prst="rect">
            <a:avLst/>
          </a:prstGeom>
          <a:noFill/>
        </p:spPr>
        <p:txBody>
          <a:bodyPr wrap="square" rtlCol="0">
            <a:spAutoFit/>
          </a:bodyPr>
          <a:lstStyle/>
          <a:p>
            <a:r>
              <a:rPr lang="en-US" sz="1400" dirty="0"/>
              <a:t>Tendency to create connections to similar people (gender, age, class, politics, religion, etc.)</a:t>
            </a:r>
          </a:p>
        </p:txBody>
      </p:sp>
      <p:sp>
        <p:nvSpPr>
          <p:cNvPr id="14" name="TextBox 13">
            <a:extLst>
              <a:ext uri="{FF2B5EF4-FFF2-40B4-BE49-F238E27FC236}">
                <a16:creationId xmlns:a16="http://schemas.microsoft.com/office/drawing/2014/main" id="{BB145C3F-EC37-3249-A536-701BAC750ADF}"/>
              </a:ext>
            </a:extLst>
          </p:cNvPr>
          <p:cNvSpPr txBox="1"/>
          <p:nvPr/>
        </p:nvSpPr>
        <p:spPr>
          <a:xfrm>
            <a:off x="2469560" y="3926472"/>
            <a:ext cx="1883501" cy="1169551"/>
          </a:xfrm>
          <a:prstGeom prst="rect">
            <a:avLst/>
          </a:prstGeom>
          <a:noFill/>
        </p:spPr>
        <p:txBody>
          <a:bodyPr wrap="square" rtlCol="0">
            <a:spAutoFit/>
          </a:bodyPr>
          <a:lstStyle/>
          <a:p>
            <a:r>
              <a:rPr lang="en-US" sz="1400" dirty="0"/>
              <a:t>Algorithms designed to please, will learn from this network and reflect your views back to you</a:t>
            </a:r>
          </a:p>
        </p:txBody>
      </p:sp>
      <p:sp>
        <p:nvSpPr>
          <p:cNvPr id="15" name="TextBox 14">
            <a:extLst>
              <a:ext uri="{FF2B5EF4-FFF2-40B4-BE49-F238E27FC236}">
                <a16:creationId xmlns:a16="http://schemas.microsoft.com/office/drawing/2014/main" id="{26BB5C2A-C96A-8C46-A6EE-2A0BC9582B59}"/>
              </a:ext>
            </a:extLst>
          </p:cNvPr>
          <p:cNvSpPr txBox="1"/>
          <p:nvPr/>
        </p:nvSpPr>
        <p:spPr>
          <a:xfrm>
            <a:off x="4659163" y="3937028"/>
            <a:ext cx="1883501" cy="954107"/>
          </a:xfrm>
          <a:prstGeom prst="rect">
            <a:avLst/>
          </a:prstGeom>
          <a:noFill/>
        </p:spPr>
        <p:txBody>
          <a:bodyPr wrap="square" rtlCol="0">
            <a:spAutoFit/>
          </a:bodyPr>
          <a:lstStyle/>
          <a:p>
            <a:r>
              <a:rPr lang="en-US" sz="1400" dirty="0"/>
              <a:t>Reflected views reinforce existing beliefs and </a:t>
            </a:r>
            <a:r>
              <a:rPr lang="en-US" sz="1400" dirty="0" err="1"/>
              <a:t>normalise</a:t>
            </a:r>
            <a:r>
              <a:rPr lang="en-US" sz="1400" dirty="0"/>
              <a:t> extreme views</a:t>
            </a:r>
          </a:p>
        </p:txBody>
      </p:sp>
    </p:spTree>
    <p:extLst>
      <p:ext uri="{BB962C8B-B14F-4D97-AF65-F5344CB8AC3E}">
        <p14:creationId xmlns:p14="http://schemas.microsoft.com/office/powerpoint/2010/main" val="269413926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Fake News</a:t>
            </a:r>
          </a:p>
        </p:txBody>
      </p:sp>
      <p:sp>
        <p:nvSpPr>
          <p:cNvPr id="6" name="Shape 300">
            <a:extLst>
              <a:ext uri="{FF2B5EF4-FFF2-40B4-BE49-F238E27FC236}">
                <a16:creationId xmlns:a16="http://schemas.microsoft.com/office/drawing/2014/main" id="{16475C2B-9DCA-A34C-8496-8469F200C370}"/>
              </a:ext>
            </a:extLst>
          </p:cNvPr>
          <p:cNvSpPr/>
          <p:nvPr/>
        </p:nvSpPr>
        <p:spPr>
          <a:xfrm>
            <a:off x="379159" y="1983600"/>
            <a:ext cx="1685099" cy="1685099"/>
          </a:xfrm>
          <a:prstGeom prst="ellipse">
            <a:avLst/>
          </a:prstGeom>
          <a:noFill/>
          <a:ln w="114300" cap="flat" cmpd="sng">
            <a:solidFill>
              <a:srgbClr val="FFCD00"/>
            </a:solidFill>
            <a:prstDash val="solid"/>
            <a:round/>
            <a:headEnd type="none" w="med" len="med"/>
            <a:tailEnd type="none" w="med" len="med"/>
          </a:ln>
        </p:spPr>
        <p:txBody>
          <a:bodyPr wrap="none" lIns="0" tIns="91425" rIns="0" bIns="91425" anchor="ctr" anchorCtr="0">
            <a:noAutofit/>
          </a:bodyPr>
          <a:lstStyle/>
          <a:p>
            <a:pPr algn="ctr"/>
            <a:r>
              <a:rPr lang="en-GB" sz="1600" b="1" dirty="0" err="1">
                <a:latin typeface="Lora"/>
                <a:ea typeface="Lora"/>
                <a:cs typeface="Lora"/>
                <a:sym typeface="Lora"/>
              </a:rPr>
              <a:t>Homophily</a:t>
            </a:r>
            <a:r>
              <a:rPr lang="en-GB" sz="1600" b="1" dirty="0">
                <a:latin typeface="Lora"/>
                <a:ea typeface="Lora"/>
                <a:cs typeface="Lora"/>
                <a:sym typeface="Lora"/>
              </a:rPr>
              <a:t>+ </a:t>
            </a:r>
          </a:p>
          <a:p>
            <a:pPr algn="ctr"/>
            <a:r>
              <a:rPr lang="en-GB" sz="1600" b="1" dirty="0">
                <a:latin typeface="Lora"/>
                <a:ea typeface="Lora"/>
                <a:cs typeface="Lora"/>
                <a:sym typeface="Lora"/>
              </a:rPr>
              <a:t>Recommender</a:t>
            </a:r>
            <a:endParaRPr lang="en" sz="1600" b="1" dirty="0">
              <a:latin typeface="Lora"/>
              <a:ea typeface="Lora"/>
              <a:cs typeface="Lora"/>
              <a:sym typeface="Lora"/>
            </a:endParaRPr>
          </a:p>
        </p:txBody>
      </p:sp>
      <p:sp>
        <p:nvSpPr>
          <p:cNvPr id="7" name="Shape 302">
            <a:extLst>
              <a:ext uri="{FF2B5EF4-FFF2-40B4-BE49-F238E27FC236}">
                <a16:creationId xmlns:a16="http://schemas.microsoft.com/office/drawing/2014/main" id="{B0DA9A47-A307-9F4B-ADDB-AFB529EB24F3}"/>
              </a:ext>
            </a:extLst>
          </p:cNvPr>
          <p:cNvSpPr/>
          <p:nvPr/>
        </p:nvSpPr>
        <p:spPr>
          <a:xfrm>
            <a:off x="2568762" y="1983599"/>
            <a:ext cx="1685099" cy="1685099"/>
          </a:xfrm>
          <a:prstGeom prst="ellipse">
            <a:avLst/>
          </a:prstGeom>
          <a:noFill/>
          <a:ln w="114300" cap="flat" cmpd="sng">
            <a:solidFill>
              <a:srgbClr val="FFCD00"/>
            </a:solidFill>
            <a:prstDash val="solid"/>
            <a:round/>
            <a:headEnd type="none" w="med" len="med"/>
            <a:tailEnd type="none" w="med" len="med"/>
          </a:ln>
        </p:spPr>
        <p:txBody>
          <a:bodyPr lIns="91425" tIns="91425" rIns="91425" bIns="91425" anchor="ctr" anchorCtr="0">
            <a:noAutofit/>
          </a:bodyPr>
          <a:lstStyle/>
          <a:p>
            <a:pPr lvl="0" algn="ctr" rtl="0">
              <a:spcBef>
                <a:spcPts val="0"/>
              </a:spcBef>
              <a:buNone/>
            </a:pPr>
            <a:r>
              <a:rPr lang="en-GB" sz="1600" b="1" dirty="0">
                <a:latin typeface="Lora"/>
                <a:ea typeface="Lora"/>
                <a:cs typeface="Lora"/>
                <a:sym typeface="Lora"/>
              </a:rPr>
              <a:t>Filter Bubbles</a:t>
            </a:r>
            <a:endParaRPr lang="en" sz="1600" b="1" dirty="0">
              <a:latin typeface="Lora"/>
              <a:ea typeface="Lora"/>
              <a:cs typeface="Lora"/>
              <a:sym typeface="Lora"/>
            </a:endParaRPr>
          </a:p>
        </p:txBody>
      </p:sp>
      <p:cxnSp>
        <p:nvCxnSpPr>
          <p:cNvPr id="8" name="Shape 303">
            <a:extLst>
              <a:ext uri="{FF2B5EF4-FFF2-40B4-BE49-F238E27FC236}">
                <a16:creationId xmlns:a16="http://schemas.microsoft.com/office/drawing/2014/main" id="{CDE31795-8FAD-7D40-B361-5333881CE7D8}"/>
              </a:ext>
            </a:extLst>
          </p:cNvPr>
          <p:cNvCxnSpPr>
            <a:stCxn id="6" idx="6"/>
            <a:endCxn id="7" idx="2"/>
          </p:cNvCxnSpPr>
          <p:nvPr/>
        </p:nvCxnSpPr>
        <p:spPr>
          <a:xfrm flipV="1">
            <a:off x="2064258" y="2826149"/>
            <a:ext cx="504504" cy="1"/>
          </a:xfrm>
          <a:prstGeom prst="straightConnector1">
            <a:avLst/>
          </a:prstGeom>
          <a:noFill/>
          <a:ln w="38100" cap="flat" cmpd="sng">
            <a:solidFill>
              <a:srgbClr val="FFCD00"/>
            </a:solidFill>
            <a:prstDash val="solid"/>
            <a:round/>
            <a:headEnd type="none" w="med" len="med"/>
            <a:tailEnd type="triangle" w="lg" len="lg"/>
          </a:ln>
        </p:spPr>
      </p:cxnSp>
      <p:sp>
        <p:nvSpPr>
          <p:cNvPr id="9" name="Shape 302">
            <a:extLst>
              <a:ext uri="{FF2B5EF4-FFF2-40B4-BE49-F238E27FC236}">
                <a16:creationId xmlns:a16="http://schemas.microsoft.com/office/drawing/2014/main" id="{DFE5205F-BE82-E94E-835B-56D020DEA773}"/>
              </a:ext>
            </a:extLst>
          </p:cNvPr>
          <p:cNvSpPr/>
          <p:nvPr/>
        </p:nvSpPr>
        <p:spPr>
          <a:xfrm>
            <a:off x="4758365" y="1983599"/>
            <a:ext cx="1685099" cy="1685099"/>
          </a:xfrm>
          <a:prstGeom prst="ellipse">
            <a:avLst/>
          </a:prstGeom>
          <a:noFill/>
          <a:ln w="114300" cap="flat" cmpd="sng">
            <a:solidFill>
              <a:srgbClr val="FFCD00"/>
            </a:solidFill>
            <a:prstDash val="solid"/>
            <a:round/>
            <a:headEnd type="none" w="med" len="med"/>
            <a:tailEnd type="none" w="med" len="med"/>
          </a:ln>
        </p:spPr>
        <p:txBody>
          <a:bodyPr lIns="91425" tIns="91425" rIns="91425" bIns="91425" anchor="ctr" anchorCtr="0">
            <a:noAutofit/>
          </a:bodyPr>
          <a:lstStyle/>
          <a:p>
            <a:pPr lvl="0" algn="ctr" rtl="0">
              <a:spcBef>
                <a:spcPts val="0"/>
              </a:spcBef>
              <a:buNone/>
            </a:pPr>
            <a:r>
              <a:rPr lang="en-GB" sz="1600" b="1" dirty="0">
                <a:latin typeface="Lora"/>
                <a:ea typeface="Lora"/>
                <a:cs typeface="Lora"/>
                <a:sym typeface="Lora"/>
              </a:rPr>
              <a:t>Echo Chambers</a:t>
            </a:r>
            <a:endParaRPr lang="en" sz="1600" b="1" dirty="0">
              <a:latin typeface="Lora"/>
              <a:ea typeface="Lora"/>
              <a:cs typeface="Lora"/>
              <a:sym typeface="Lora"/>
            </a:endParaRPr>
          </a:p>
        </p:txBody>
      </p:sp>
      <p:cxnSp>
        <p:nvCxnSpPr>
          <p:cNvPr id="10" name="Shape 303">
            <a:extLst>
              <a:ext uri="{FF2B5EF4-FFF2-40B4-BE49-F238E27FC236}">
                <a16:creationId xmlns:a16="http://schemas.microsoft.com/office/drawing/2014/main" id="{6BE1F1E6-FBF5-0B44-BF85-EAC494FD1BAF}"/>
              </a:ext>
            </a:extLst>
          </p:cNvPr>
          <p:cNvCxnSpPr/>
          <p:nvPr/>
        </p:nvCxnSpPr>
        <p:spPr>
          <a:xfrm flipV="1">
            <a:off x="4253861" y="2826149"/>
            <a:ext cx="504504" cy="1"/>
          </a:xfrm>
          <a:prstGeom prst="straightConnector1">
            <a:avLst/>
          </a:prstGeom>
          <a:noFill/>
          <a:ln w="38100" cap="flat" cmpd="sng">
            <a:solidFill>
              <a:srgbClr val="FFCD00"/>
            </a:solidFill>
            <a:prstDash val="solid"/>
            <a:round/>
            <a:headEnd type="none" w="med" len="med"/>
            <a:tailEnd type="triangle" w="lg" len="lg"/>
          </a:ln>
        </p:spPr>
      </p:cxnSp>
      <p:sp>
        <p:nvSpPr>
          <p:cNvPr id="11" name="Shape 302">
            <a:extLst>
              <a:ext uri="{FF2B5EF4-FFF2-40B4-BE49-F238E27FC236}">
                <a16:creationId xmlns:a16="http://schemas.microsoft.com/office/drawing/2014/main" id="{5EC62F53-802B-DB4C-8AAC-A02F552A324D}"/>
              </a:ext>
            </a:extLst>
          </p:cNvPr>
          <p:cNvSpPr/>
          <p:nvPr/>
        </p:nvSpPr>
        <p:spPr>
          <a:xfrm>
            <a:off x="6947968" y="1983599"/>
            <a:ext cx="1685099" cy="1685099"/>
          </a:xfrm>
          <a:prstGeom prst="ellipse">
            <a:avLst/>
          </a:prstGeom>
          <a:noFill/>
          <a:ln w="114300" cap="flat" cmpd="sng">
            <a:solidFill>
              <a:srgbClr val="FFCD00"/>
            </a:solidFill>
            <a:prstDash val="solid"/>
            <a:round/>
            <a:headEnd type="none" w="med" len="med"/>
            <a:tailEnd type="none" w="med" len="med"/>
          </a:ln>
        </p:spPr>
        <p:txBody>
          <a:bodyPr lIns="91425" tIns="91425" rIns="91425" bIns="91425" anchor="ctr" anchorCtr="0">
            <a:noAutofit/>
          </a:bodyPr>
          <a:lstStyle/>
          <a:p>
            <a:pPr lvl="0" algn="ctr" rtl="0">
              <a:spcBef>
                <a:spcPts val="0"/>
              </a:spcBef>
              <a:buNone/>
            </a:pPr>
            <a:r>
              <a:rPr lang="en-GB" sz="1600" b="1" dirty="0">
                <a:latin typeface="Lora"/>
                <a:ea typeface="Lora"/>
                <a:cs typeface="Lora"/>
                <a:sym typeface="Lora"/>
              </a:rPr>
              <a:t>Fake News</a:t>
            </a:r>
            <a:endParaRPr lang="en" sz="1600" b="1" dirty="0">
              <a:latin typeface="Lora"/>
              <a:ea typeface="Lora"/>
              <a:cs typeface="Lora"/>
              <a:sym typeface="Lora"/>
            </a:endParaRPr>
          </a:p>
        </p:txBody>
      </p:sp>
      <p:cxnSp>
        <p:nvCxnSpPr>
          <p:cNvPr id="12" name="Shape 303">
            <a:extLst>
              <a:ext uri="{FF2B5EF4-FFF2-40B4-BE49-F238E27FC236}">
                <a16:creationId xmlns:a16="http://schemas.microsoft.com/office/drawing/2014/main" id="{B2DD9AE2-4156-4F48-9FB5-A0B2AE41A457}"/>
              </a:ext>
            </a:extLst>
          </p:cNvPr>
          <p:cNvCxnSpPr/>
          <p:nvPr/>
        </p:nvCxnSpPr>
        <p:spPr>
          <a:xfrm flipV="1">
            <a:off x="6443464" y="2826149"/>
            <a:ext cx="504504" cy="1"/>
          </a:xfrm>
          <a:prstGeom prst="straightConnector1">
            <a:avLst/>
          </a:prstGeom>
          <a:noFill/>
          <a:ln w="38100" cap="flat" cmpd="sng">
            <a:solidFill>
              <a:srgbClr val="FFCD00"/>
            </a:solidFill>
            <a:prstDash val="solid"/>
            <a:round/>
            <a:headEnd type="none" w="med" len="med"/>
            <a:tailEnd type="triangle" w="lg" len="lg"/>
          </a:ln>
        </p:spPr>
      </p:cxnSp>
      <p:sp>
        <p:nvSpPr>
          <p:cNvPr id="3" name="TextBox 2">
            <a:extLst>
              <a:ext uri="{FF2B5EF4-FFF2-40B4-BE49-F238E27FC236}">
                <a16:creationId xmlns:a16="http://schemas.microsoft.com/office/drawing/2014/main" id="{F7043396-CDD2-3646-9158-BFB4343CA88D}"/>
              </a:ext>
            </a:extLst>
          </p:cNvPr>
          <p:cNvSpPr txBox="1"/>
          <p:nvPr/>
        </p:nvSpPr>
        <p:spPr>
          <a:xfrm>
            <a:off x="379159" y="3926472"/>
            <a:ext cx="1883501" cy="1169551"/>
          </a:xfrm>
          <a:prstGeom prst="rect">
            <a:avLst/>
          </a:prstGeom>
          <a:noFill/>
        </p:spPr>
        <p:txBody>
          <a:bodyPr wrap="square" rtlCol="0">
            <a:spAutoFit/>
          </a:bodyPr>
          <a:lstStyle/>
          <a:p>
            <a:r>
              <a:rPr lang="en-US" sz="1400" dirty="0"/>
              <a:t>Tendency to create connections to similar people (gender, age, class, politics, religion, etc.)</a:t>
            </a:r>
          </a:p>
        </p:txBody>
      </p:sp>
      <p:sp>
        <p:nvSpPr>
          <p:cNvPr id="14" name="TextBox 13">
            <a:extLst>
              <a:ext uri="{FF2B5EF4-FFF2-40B4-BE49-F238E27FC236}">
                <a16:creationId xmlns:a16="http://schemas.microsoft.com/office/drawing/2014/main" id="{BB145C3F-EC37-3249-A536-701BAC750ADF}"/>
              </a:ext>
            </a:extLst>
          </p:cNvPr>
          <p:cNvSpPr txBox="1"/>
          <p:nvPr/>
        </p:nvSpPr>
        <p:spPr>
          <a:xfrm>
            <a:off x="2469560" y="3926472"/>
            <a:ext cx="1883501" cy="1169551"/>
          </a:xfrm>
          <a:prstGeom prst="rect">
            <a:avLst/>
          </a:prstGeom>
          <a:noFill/>
        </p:spPr>
        <p:txBody>
          <a:bodyPr wrap="square" rtlCol="0">
            <a:spAutoFit/>
          </a:bodyPr>
          <a:lstStyle/>
          <a:p>
            <a:r>
              <a:rPr lang="en-US" sz="1400" dirty="0"/>
              <a:t>Algorithms designed to please, will learn from this network and reflect your views back to you</a:t>
            </a:r>
          </a:p>
        </p:txBody>
      </p:sp>
      <p:sp>
        <p:nvSpPr>
          <p:cNvPr id="15" name="TextBox 14">
            <a:extLst>
              <a:ext uri="{FF2B5EF4-FFF2-40B4-BE49-F238E27FC236}">
                <a16:creationId xmlns:a16="http://schemas.microsoft.com/office/drawing/2014/main" id="{26BB5C2A-C96A-8C46-A6EE-2A0BC9582B59}"/>
              </a:ext>
            </a:extLst>
          </p:cNvPr>
          <p:cNvSpPr txBox="1"/>
          <p:nvPr/>
        </p:nvSpPr>
        <p:spPr>
          <a:xfrm>
            <a:off x="4659163" y="3937028"/>
            <a:ext cx="1883501" cy="954107"/>
          </a:xfrm>
          <a:prstGeom prst="rect">
            <a:avLst/>
          </a:prstGeom>
          <a:noFill/>
        </p:spPr>
        <p:txBody>
          <a:bodyPr wrap="square" rtlCol="0">
            <a:spAutoFit/>
          </a:bodyPr>
          <a:lstStyle/>
          <a:p>
            <a:r>
              <a:rPr lang="en-US" sz="1400" dirty="0"/>
              <a:t>Reflected views reinforce existing beliefs and </a:t>
            </a:r>
            <a:r>
              <a:rPr lang="en-US" sz="1400" dirty="0" err="1"/>
              <a:t>normalise</a:t>
            </a:r>
            <a:r>
              <a:rPr lang="en-US" sz="1400" dirty="0"/>
              <a:t> extreme views</a:t>
            </a:r>
          </a:p>
        </p:txBody>
      </p:sp>
      <p:sp>
        <p:nvSpPr>
          <p:cNvPr id="16" name="TextBox 15">
            <a:extLst>
              <a:ext uri="{FF2B5EF4-FFF2-40B4-BE49-F238E27FC236}">
                <a16:creationId xmlns:a16="http://schemas.microsoft.com/office/drawing/2014/main" id="{DB2FBD07-799E-E84C-ABB2-870CA49CA51D}"/>
              </a:ext>
            </a:extLst>
          </p:cNvPr>
          <p:cNvSpPr txBox="1"/>
          <p:nvPr/>
        </p:nvSpPr>
        <p:spPr>
          <a:xfrm>
            <a:off x="6947968" y="3926470"/>
            <a:ext cx="1991199" cy="1169551"/>
          </a:xfrm>
          <a:prstGeom prst="rect">
            <a:avLst/>
          </a:prstGeom>
          <a:noFill/>
        </p:spPr>
        <p:txBody>
          <a:bodyPr wrap="square" rtlCol="0">
            <a:spAutoFit/>
          </a:bodyPr>
          <a:lstStyle/>
          <a:p>
            <a:r>
              <a:rPr lang="en-US" sz="1400" dirty="0"/>
              <a:t>Articles designed to propagate in this environment (clickbait) – with monetary or political aims</a:t>
            </a:r>
          </a:p>
        </p:txBody>
      </p:sp>
    </p:spTree>
    <p:extLst>
      <p:ext uri="{BB962C8B-B14F-4D97-AF65-F5344CB8AC3E}">
        <p14:creationId xmlns:p14="http://schemas.microsoft.com/office/powerpoint/2010/main" val="42207728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The Post-Truth World</a:t>
            </a:r>
          </a:p>
        </p:txBody>
      </p:sp>
      <p:sp>
        <p:nvSpPr>
          <p:cNvPr id="6" name="Shape 300">
            <a:extLst>
              <a:ext uri="{FF2B5EF4-FFF2-40B4-BE49-F238E27FC236}">
                <a16:creationId xmlns:a16="http://schemas.microsoft.com/office/drawing/2014/main" id="{16475C2B-9DCA-A34C-8496-8469F200C370}"/>
              </a:ext>
            </a:extLst>
          </p:cNvPr>
          <p:cNvSpPr/>
          <p:nvPr/>
        </p:nvSpPr>
        <p:spPr>
          <a:xfrm>
            <a:off x="379159" y="1983600"/>
            <a:ext cx="1685099" cy="1685099"/>
          </a:xfrm>
          <a:prstGeom prst="ellipse">
            <a:avLst/>
          </a:prstGeom>
          <a:noFill/>
          <a:ln w="114300" cap="flat" cmpd="sng">
            <a:solidFill>
              <a:srgbClr val="FFCD00"/>
            </a:solidFill>
            <a:prstDash val="solid"/>
            <a:round/>
            <a:headEnd type="none" w="med" len="med"/>
            <a:tailEnd type="none" w="med" len="med"/>
          </a:ln>
        </p:spPr>
        <p:txBody>
          <a:bodyPr wrap="none" lIns="0" tIns="91425" rIns="0" bIns="91425" anchor="ctr" anchorCtr="0">
            <a:noAutofit/>
          </a:bodyPr>
          <a:lstStyle/>
          <a:p>
            <a:pPr algn="ctr"/>
            <a:r>
              <a:rPr lang="en-GB" sz="1600" b="1" dirty="0" err="1">
                <a:latin typeface="Lora"/>
                <a:ea typeface="Lora"/>
                <a:cs typeface="Lora"/>
                <a:sym typeface="Lora"/>
              </a:rPr>
              <a:t>Homophily</a:t>
            </a:r>
            <a:r>
              <a:rPr lang="en-GB" sz="1600" b="1" dirty="0">
                <a:latin typeface="Lora"/>
                <a:ea typeface="Lora"/>
                <a:cs typeface="Lora"/>
                <a:sym typeface="Lora"/>
              </a:rPr>
              <a:t>+ </a:t>
            </a:r>
          </a:p>
          <a:p>
            <a:pPr algn="ctr"/>
            <a:r>
              <a:rPr lang="en-GB" sz="1600" b="1" dirty="0">
                <a:latin typeface="Lora"/>
                <a:ea typeface="Lora"/>
                <a:cs typeface="Lora"/>
                <a:sym typeface="Lora"/>
              </a:rPr>
              <a:t>Recommender</a:t>
            </a:r>
            <a:endParaRPr lang="en" sz="1600" b="1" dirty="0">
              <a:latin typeface="Lora"/>
              <a:ea typeface="Lora"/>
              <a:cs typeface="Lora"/>
              <a:sym typeface="Lora"/>
            </a:endParaRPr>
          </a:p>
        </p:txBody>
      </p:sp>
      <p:sp>
        <p:nvSpPr>
          <p:cNvPr id="7" name="Shape 302">
            <a:extLst>
              <a:ext uri="{FF2B5EF4-FFF2-40B4-BE49-F238E27FC236}">
                <a16:creationId xmlns:a16="http://schemas.microsoft.com/office/drawing/2014/main" id="{B0DA9A47-A307-9F4B-ADDB-AFB529EB24F3}"/>
              </a:ext>
            </a:extLst>
          </p:cNvPr>
          <p:cNvSpPr/>
          <p:nvPr/>
        </p:nvSpPr>
        <p:spPr>
          <a:xfrm>
            <a:off x="2568762" y="1983599"/>
            <a:ext cx="1685099" cy="1685099"/>
          </a:xfrm>
          <a:prstGeom prst="ellipse">
            <a:avLst/>
          </a:prstGeom>
          <a:noFill/>
          <a:ln w="114300" cap="flat" cmpd="sng">
            <a:solidFill>
              <a:srgbClr val="FFCD00"/>
            </a:solidFill>
            <a:prstDash val="solid"/>
            <a:round/>
            <a:headEnd type="none" w="med" len="med"/>
            <a:tailEnd type="none" w="med" len="med"/>
          </a:ln>
        </p:spPr>
        <p:txBody>
          <a:bodyPr lIns="91425" tIns="91425" rIns="91425" bIns="91425" anchor="ctr" anchorCtr="0">
            <a:noAutofit/>
          </a:bodyPr>
          <a:lstStyle/>
          <a:p>
            <a:pPr lvl="0" algn="ctr" rtl="0">
              <a:spcBef>
                <a:spcPts val="0"/>
              </a:spcBef>
              <a:buNone/>
            </a:pPr>
            <a:r>
              <a:rPr lang="en-GB" sz="1600" b="1" dirty="0">
                <a:latin typeface="Lora"/>
                <a:ea typeface="Lora"/>
                <a:cs typeface="Lora"/>
                <a:sym typeface="Lora"/>
              </a:rPr>
              <a:t>Filter Bubbles</a:t>
            </a:r>
            <a:endParaRPr lang="en" sz="1600" b="1" dirty="0">
              <a:latin typeface="Lora"/>
              <a:ea typeface="Lora"/>
              <a:cs typeface="Lora"/>
              <a:sym typeface="Lora"/>
            </a:endParaRPr>
          </a:p>
        </p:txBody>
      </p:sp>
      <p:cxnSp>
        <p:nvCxnSpPr>
          <p:cNvPr id="8" name="Shape 303">
            <a:extLst>
              <a:ext uri="{FF2B5EF4-FFF2-40B4-BE49-F238E27FC236}">
                <a16:creationId xmlns:a16="http://schemas.microsoft.com/office/drawing/2014/main" id="{CDE31795-8FAD-7D40-B361-5333881CE7D8}"/>
              </a:ext>
            </a:extLst>
          </p:cNvPr>
          <p:cNvCxnSpPr>
            <a:stCxn id="6" idx="6"/>
            <a:endCxn id="7" idx="2"/>
          </p:cNvCxnSpPr>
          <p:nvPr/>
        </p:nvCxnSpPr>
        <p:spPr>
          <a:xfrm flipV="1">
            <a:off x="2064258" y="2826149"/>
            <a:ext cx="504504" cy="1"/>
          </a:xfrm>
          <a:prstGeom prst="straightConnector1">
            <a:avLst/>
          </a:prstGeom>
          <a:noFill/>
          <a:ln w="38100" cap="flat" cmpd="sng">
            <a:solidFill>
              <a:srgbClr val="FFCD00"/>
            </a:solidFill>
            <a:prstDash val="solid"/>
            <a:round/>
            <a:headEnd type="none" w="med" len="med"/>
            <a:tailEnd type="triangle" w="lg" len="lg"/>
          </a:ln>
        </p:spPr>
      </p:cxnSp>
      <p:sp>
        <p:nvSpPr>
          <p:cNvPr id="9" name="Shape 302">
            <a:extLst>
              <a:ext uri="{FF2B5EF4-FFF2-40B4-BE49-F238E27FC236}">
                <a16:creationId xmlns:a16="http://schemas.microsoft.com/office/drawing/2014/main" id="{DFE5205F-BE82-E94E-835B-56D020DEA773}"/>
              </a:ext>
            </a:extLst>
          </p:cNvPr>
          <p:cNvSpPr/>
          <p:nvPr/>
        </p:nvSpPr>
        <p:spPr>
          <a:xfrm>
            <a:off x="4758365" y="1983599"/>
            <a:ext cx="1685099" cy="1685099"/>
          </a:xfrm>
          <a:prstGeom prst="ellipse">
            <a:avLst/>
          </a:prstGeom>
          <a:noFill/>
          <a:ln w="114300" cap="flat" cmpd="sng">
            <a:solidFill>
              <a:srgbClr val="FFCD00"/>
            </a:solidFill>
            <a:prstDash val="solid"/>
            <a:round/>
            <a:headEnd type="none" w="med" len="med"/>
            <a:tailEnd type="none" w="med" len="med"/>
          </a:ln>
        </p:spPr>
        <p:txBody>
          <a:bodyPr lIns="91425" tIns="91425" rIns="91425" bIns="91425" anchor="ctr" anchorCtr="0">
            <a:noAutofit/>
          </a:bodyPr>
          <a:lstStyle/>
          <a:p>
            <a:pPr lvl="0" algn="ctr" rtl="0">
              <a:spcBef>
                <a:spcPts val="0"/>
              </a:spcBef>
              <a:buNone/>
            </a:pPr>
            <a:r>
              <a:rPr lang="en-GB" sz="1600" b="1" dirty="0">
                <a:latin typeface="Lora"/>
                <a:ea typeface="Lora"/>
                <a:cs typeface="Lora"/>
                <a:sym typeface="Lora"/>
              </a:rPr>
              <a:t>Echo Chambers</a:t>
            </a:r>
            <a:endParaRPr lang="en" sz="1600" b="1" dirty="0">
              <a:latin typeface="Lora"/>
              <a:ea typeface="Lora"/>
              <a:cs typeface="Lora"/>
              <a:sym typeface="Lora"/>
            </a:endParaRPr>
          </a:p>
        </p:txBody>
      </p:sp>
      <p:cxnSp>
        <p:nvCxnSpPr>
          <p:cNvPr id="10" name="Shape 303">
            <a:extLst>
              <a:ext uri="{FF2B5EF4-FFF2-40B4-BE49-F238E27FC236}">
                <a16:creationId xmlns:a16="http://schemas.microsoft.com/office/drawing/2014/main" id="{6BE1F1E6-FBF5-0B44-BF85-EAC494FD1BAF}"/>
              </a:ext>
            </a:extLst>
          </p:cNvPr>
          <p:cNvCxnSpPr/>
          <p:nvPr/>
        </p:nvCxnSpPr>
        <p:spPr>
          <a:xfrm flipV="1">
            <a:off x="4253861" y="2826149"/>
            <a:ext cx="504504" cy="1"/>
          </a:xfrm>
          <a:prstGeom prst="straightConnector1">
            <a:avLst/>
          </a:prstGeom>
          <a:noFill/>
          <a:ln w="38100" cap="flat" cmpd="sng">
            <a:solidFill>
              <a:srgbClr val="FFCD00"/>
            </a:solidFill>
            <a:prstDash val="solid"/>
            <a:round/>
            <a:headEnd type="none" w="med" len="med"/>
            <a:tailEnd type="triangle" w="lg" len="lg"/>
          </a:ln>
        </p:spPr>
      </p:cxnSp>
      <p:sp>
        <p:nvSpPr>
          <p:cNvPr id="11" name="Shape 302">
            <a:extLst>
              <a:ext uri="{FF2B5EF4-FFF2-40B4-BE49-F238E27FC236}">
                <a16:creationId xmlns:a16="http://schemas.microsoft.com/office/drawing/2014/main" id="{5EC62F53-802B-DB4C-8AAC-A02F552A324D}"/>
              </a:ext>
            </a:extLst>
          </p:cNvPr>
          <p:cNvSpPr/>
          <p:nvPr/>
        </p:nvSpPr>
        <p:spPr>
          <a:xfrm>
            <a:off x="6947968" y="1983599"/>
            <a:ext cx="1685099" cy="1685099"/>
          </a:xfrm>
          <a:prstGeom prst="ellipse">
            <a:avLst/>
          </a:prstGeom>
          <a:noFill/>
          <a:ln w="114300" cap="flat" cmpd="sng">
            <a:solidFill>
              <a:srgbClr val="FFCD00"/>
            </a:solidFill>
            <a:prstDash val="solid"/>
            <a:round/>
            <a:headEnd type="none" w="med" len="med"/>
            <a:tailEnd type="none" w="med" len="med"/>
          </a:ln>
        </p:spPr>
        <p:txBody>
          <a:bodyPr lIns="91425" tIns="91425" rIns="91425" bIns="91425" anchor="ctr" anchorCtr="0">
            <a:noAutofit/>
          </a:bodyPr>
          <a:lstStyle/>
          <a:p>
            <a:pPr lvl="0" algn="ctr" rtl="0">
              <a:spcBef>
                <a:spcPts val="0"/>
              </a:spcBef>
              <a:buNone/>
            </a:pPr>
            <a:r>
              <a:rPr lang="en-GB" sz="1600" b="1" dirty="0">
                <a:latin typeface="Lora"/>
                <a:ea typeface="Lora"/>
                <a:cs typeface="Lora"/>
                <a:sym typeface="Lora"/>
              </a:rPr>
              <a:t>Fake News</a:t>
            </a:r>
            <a:endParaRPr lang="en" sz="1600" b="1" dirty="0">
              <a:latin typeface="Lora"/>
              <a:ea typeface="Lora"/>
              <a:cs typeface="Lora"/>
              <a:sym typeface="Lora"/>
            </a:endParaRPr>
          </a:p>
        </p:txBody>
      </p:sp>
      <p:cxnSp>
        <p:nvCxnSpPr>
          <p:cNvPr id="12" name="Shape 303">
            <a:extLst>
              <a:ext uri="{FF2B5EF4-FFF2-40B4-BE49-F238E27FC236}">
                <a16:creationId xmlns:a16="http://schemas.microsoft.com/office/drawing/2014/main" id="{B2DD9AE2-4156-4F48-9FB5-A0B2AE41A457}"/>
              </a:ext>
            </a:extLst>
          </p:cNvPr>
          <p:cNvCxnSpPr/>
          <p:nvPr/>
        </p:nvCxnSpPr>
        <p:spPr>
          <a:xfrm flipV="1">
            <a:off x="6443464" y="2826149"/>
            <a:ext cx="504504" cy="1"/>
          </a:xfrm>
          <a:prstGeom prst="straightConnector1">
            <a:avLst/>
          </a:prstGeom>
          <a:noFill/>
          <a:ln w="38100" cap="flat" cmpd="sng">
            <a:solidFill>
              <a:srgbClr val="FFCD00"/>
            </a:solidFill>
            <a:prstDash val="solid"/>
            <a:round/>
            <a:headEnd type="none" w="med" len="med"/>
            <a:tailEnd type="triangle" w="lg" len="lg"/>
          </a:ln>
        </p:spPr>
      </p:cxnSp>
      <p:sp>
        <p:nvSpPr>
          <p:cNvPr id="13" name="Rectangle 12">
            <a:extLst>
              <a:ext uri="{FF2B5EF4-FFF2-40B4-BE49-F238E27FC236}">
                <a16:creationId xmlns:a16="http://schemas.microsoft.com/office/drawing/2014/main" id="{BDC51E89-D760-084D-8E23-F3FF72EAD6F2}"/>
              </a:ext>
            </a:extLst>
          </p:cNvPr>
          <p:cNvSpPr/>
          <p:nvPr/>
        </p:nvSpPr>
        <p:spPr>
          <a:xfrm>
            <a:off x="139337" y="5733684"/>
            <a:ext cx="8865326" cy="830997"/>
          </a:xfrm>
          <a:prstGeom prst="rect">
            <a:avLst/>
          </a:prstGeom>
          <a:solidFill>
            <a:schemeClr val="accent2">
              <a:lumMod val="75000"/>
              <a:alpha val="12000"/>
            </a:schemeClr>
          </a:solidFill>
        </p:spPr>
        <p:txBody>
          <a:bodyPr wrap="square">
            <a:spAutoFit/>
          </a:bodyPr>
          <a:lstStyle/>
          <a:p>
            <a:pPr lvl="1"/>
            <a:r>
              <a:rPr lang="en-US" sz="2400" dirty="0">
                <a:latin typeface="Quattrocento Sans" charset="0"/>
                <a:ea typeface="Quattrocento Sans" charset="0"/>
                <a:cs typeface="Quattrocento Sans" charset="0"/>
              </a:rPr>
              <a:t>Public narrative is disconnected from science or policy, and instead framed emotionally or ideologically</a:t>
            </a:r>
          </a:p>
        </p:txBody>
      </p:sp>
      <p:sp>
        <p:nvSpPr>
          <p:cNvPr id="3" name="TextBox 2">
            <a:extLst>
              <a:ext uri="{FF2B5EF4-FFF2-40B4-BE49-F238E27FC236}">
                <a16:creationId xmlns:a16="http://schemas.microsoft.com/office/drawing/2014/main" id="{F7043396-CDD2-3646-9158-BFB4343CA88D}"/>
              </a:ext>
            </a:extLst>
          </p:cNvPr>
          <p:cNvSpPr txBox="1"/>
          <p:nvPr/>
        </p:nvSpPr>
        <p:spPr>
          <a:xfrm>
            <a:off x="379159" y="3926472"/>
            <a:ext cx="1883501" cy="1169551"/>
          </a:xfrm>
          <a:prstGeom prst="rect">
            <a:avLst/>
          </a:prstGeom>
          <a:noFill/>
        </p:spPr>
        <p:txBody>
          <a:bodyPr wrap="square" rtlCol="0">
            <a:spAutoFit/>
          </a:bodyPr>
          <a:lstStyle/>
          <a:p>
            <a:r>
              <a:rPr lang="en-US" sz="1400" dirty="0"/>
              <a:t>Tendency to create connections to similar people (gender, age, class, politics, religion, etc.)</a:t>
            </a:r>
          </a:p>
        </p:txBody>
      </p:sp>
      <p:sp>
        <p:nvSpPr>
          <p:cNvPr id="14" name="TextBox 13">
            <a:extLst>
              <a:ext uri="{FF2B5EF4-FFF2-40B4-BE49-F238E27FC236}">
                <a16:creationId xmlns:a16="http://schemas.microsoft.com/office/drawing/2014/main" id="{BB145C3F-EC37-3249-A536-701BAC750ADF}"/>
              </a:ext>
            </a:extLst>
          </p:cNvPr>
          <p:cNvSpPr txBox="1"/>
          <p:nvPr/>
        </p:nvSpPr>
        <p:spPr>
          <a:xfrm>
            <a:off x="2469560" y="3926472"/>
            <a:ext cx="1883501" cy="1169551"/>
          </a:xfrm>
          <a:prstGeom prst="rect">
            <a:avLst/>
          </a:prstGeom>
          <a:noFill/>
        </p:spPr>
        <p:txBody>
          <a:bodyPr wrap="square" rtlCol="0">
            <a:spAutoFit/>
          </a:bodyPr>
          <a:lstStyle/>
          <a:p>
            <a:r>
              <a:rPr lang="en-US" sz="1400" dirty="0"/>
              <a:t>Algorithms designed to please, will learn from this network and reflect your views back to you</a:t>
            </a:r>
          </a:p>
        </p:txBody>
      </p:sp>
      <p:sp>
        <p:nvSpPr>
          <p:cNvPr id="15" name="TextBox 14">
            <a:extLst>
              <a:ext uri="{FF2B5EF4-FFF2-40B4-BE49-F238E27FC236}">
                <a16:creationId xmlns:a16="http://schemas.microsoft.com/office/drawing/2014/main" id="{26BB5C2A-C96A-8C46-A6EE-2A0BC9582B59}"/>
              </a:ext>
            </a:extLst>
          </p:cNvPr>
          <p:cNvSpPr txBox="1"/>
          <p:nvPr/>
        </p:nvSpPr>
        <p:spPr>
          <a:xfrm>
            <a:off x="4659163" y="3937028"/>
            <a:ext cx="1883501" cy="954107"/>
          </a:xfrm>
          <a:prstGeom prst="rect">
            <a:avLst/>
          </a:prstGeom>
          <a:noFill/>
        </p:spPr>
        <p:txBody>
          <a:bodyPr wrap="square" rtlCol="0">
            <a:spAutoFit/>
          </a:bodyPr>
          <a:lstStyle/>
          <a:p>
            <a:r>
              <a:rPr lang="en-US" sz="1400" dirty="0"/>
              <a:t>Reflected views reinforce existing beliefs and </a:t>
            </a:r>
            <a:r>
              <a:rPr lang="en-US" sz="1400" dirty="0" err="1"/>
              <a:t>normalise</a:t>
            </a:r>
            <a:r>
              <a:rPr lang="en-US" sz="1400" dirty="0"/>
              <a:t> extreme views</a:t>
            </a:r>
          </a:p>
        </p:txBody>
      </p:sp>
      <p:sp>
        <p:nvSpPr>
          <p:cNvPr id="16" name="TextBox 15">
            <a:extLst>
              <a:ext uri="{FF2B5EF4-FFF2-40B4-BE49-F238E27FC236}">
                <a16:creationId xmlns:a16="http://schemas.microsoft.com/office/drawing/2014/main" id="{DB2FBD07-799E-E84C-ABB2-870CA49CA51D}"/>
              </a:ext>
            </a:extLst>
          </p:cNvPr>
          <p:cNvSpPr txBox="1"/>
          <p:nvPr/>
        </p:nvSpPr>
        <p:spPr>
          <a:xfrm>
            <a:off x="6947968" y="3926470"/>
            <a:ext cx="1991199" cy="1169551"/>
          </a:xfrm>
          <a:prstGeom prst="rect">
            <a:avLst/>
          </a:prstGeom>
          <a:noFill/>
        </p:spPr>
        <p:txBody>
          <a:bodyPr wrap="square" rtlCol="0">
            <a:spAutoFit/>
          </a:bodyPr>
          <a:lstStyle/>
          <a:p>
            <a:r>
              <a:rPr lang="en-US" sz="1400" dirty="0"/>
              <a:t>Articles designed to propagate in this environment (clickbait) – with monetary or political aims</a:t>
            </a:r>
          </a:p>
        </p:txBody>
      </p:sp>
    </p:spTree>
    <p:extLst>
      <p:ext uri="{BB962C8B-B14F-4D97-AF65-F5344CB8AC3E}">
        <p14:creationId xmlns:p14="http://schemas.microsoft.com/office/powerpoint/2010/main" val="388880394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9F2B16BA-143E-0B4F-BCEB-38BE7EC22D80}"/>
              </a:ext>
            </a:extLst>
          </p:cNvPr>
          <p:cNvSpPr/>
          <p:nvPr/>
        </p:nvSpPr>
        <p:spPr>
          <a:xfrm>
            <a:off x="0" y="1029569"/>
            <a:ext cx="3257006" cy="5652808"/>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276225" y="106680"/>
            <a:ext cx="8591550" cy="800969"/>
          </a:xfrm>
        </p:spPr>
        <p:txBody>
          <a:bodyPr/>
          <a:lstStyle/>
          <a:p>
            <a:r>
              <a:rPr lang="en-US" dirty="0"/>
              <a:t>Filter bubbles – The Evidence</a:t>
            </a:r>
          </a:p>
        </p:txBody>
      </p:sp>
      <p:pic>
        <p:nvPicPr>
          <p:cNvPr id="5" name="Picture 4">
            <a:extLst>
              <a:ext uri="{FF2B5EF4-FFF2-40B4-BE49-F238E27FC236}">
                <a16:creationId xmlns:a16="http://schemas.microsoft.com/office/drawing/2014/main" id="{3E5CBF09-8531-7545-8F83-5CC449DC78CB}"/>
              </a:ext>
            </a:extLst>
          </p:cNvPr>
          <p:cNvPicPr>
            <a:picLocks noChangeAspect="1"/>
          </p:cNvPicPr>
          <p:nvPr/>
        </p:nvPicPr>
        <p:blipFill>
          <a:blip r:embed="rId3"/>
          <a:stretch>
            <a:fillRect/>
          </a:stretch>
        </p:blipFill>
        <p:spPr>
          <a:xfrm>
            <a:off x="656500" y="1029569"/>
            <a:ext cx="8487500" cy="5652808"/>
          </a:xfrm>
          <a:prstGeom prst="rect">
            <a:avLst/>
          </a:prstGeom>
        </p:spPr>
      </p:pic>
      <p:pic>
        <p:nvPicPr>
          <p:cNvPr id="4" name="Picture 3">
            <a:extLst>
              <a:ext uri="{FF2B5EF4-FFF2-40B4-BE49-F238E27FC236}">
                <a16:creationId xmlns:a16="http://schemas.microsoft.com/office/drawing/2014/main" id="{BD9C007B-6550-7342-B3EA-E50B5F43352D}"/>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276225" y="1417647"/>
            <a:ext cx="3169824" cy="4876652"/>
          </a:xfrm>
          <a:prstGeom prst="rect">
            <a:avLst/>
          </a:prstGeom>
        </p:spPr>
      </p:pic>
    </p:spTree>
    <p:extLst>
      <p:ext uri="{BB962C8B-B14F-4D97-AF65-F5344CB8AC3E}">
        <p14:creationId xmlns:p14="http://schemas.microsoft.com/office/powerpoint/2010/main" val="2050471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Filter bubbles?</a:t>
            </a:r>
          </a:p>
        </p:txBody>
      </p:sp>
      <p:sp>
        <p:nvSpPr>
          <p:cNvPr id="3" name="Content Placeholder 2"/>
          <p:cNvSpPr>
            <a:spLocks noGrp="1"/>
          </p:cNvSpPr>
          <p:nvPr>
            <p:ph sz="quarter" idx="13"/>
          </p:nvPr>
        </p:nvSpPr>
        <p:spPr>
          <a:xfrm>
            <a:off x="274321" y="1298448"/>
            <a:ext cx="2868012" cy="4780135"/>
          </a:xfrm>
        </p:spPr>
        <p:txBody>
          <a:bodyPr>
            <a:normAutofit/>
          </a:bodyPr>
          <a:lstStyle/>
          <a:p>
            <a:r>
              <a:rPr lang="en-US" sz="2000" dirty="0" err="1"/>
              <a:t>Bakshy</a:t>
            </a:r>
            <a:r>
              <a:rPr lang="en-US" sz="2000" dirty="0"/>
              <a:t> et al. 2015 study into exposure to diverse views on Facebook</a:t>
            </a:r>
          </a:p>
          <a:p>
            <a:pPr lvl="1"/>
            <a:r>
              <a:rPr lang="en-US" sz="1800" dirty="0"/>
              <a:t>10.1 million active US users with self-declared affiliation</a:t>
            </a:r>
          </a:p>
          <a:p>
            <a:pPr lvl="1"/>
            <a:r>
              <a:rPr lang="en-US" sz="1800" dirty="0"/>
              <a:t>7 million links shared over a 6 month period</a:t>
            </a:r>
          </a:p>
          <a:p>
            <a:pPr marL="0" indent="0">
              <a:buNone/>
            </a:pPr>
            <a:endParaRPr lang="en-US" sz="2000" dirty="0"/>
          </a:p>
          <a:p>
            <a:endParaRPr lang="en-US" sz="2000" dirty="0"/>
          </a:p>
          <a:p>
            <a:endParaRPr lang="en-US" sz="2000" dirty="0"/>
          </a:p>
        </p:txBody>
      </p:sp>
      <p:sp>
        <p:nvSpPr>
          <p:cNvPr id="5" name="Rectangle 4">
            <a:extLst>
              <a:ext uri="{FF2B5EF4-FFF2-40B4-BE49-F238E27FC236}">
                <a16:creationId xmlns:a16="http://schemas.microsoft.com/office/drawing/2014/main" id="{1CFC0C27-6628-EF4A-B1EA-4E79504C95E9}"/>
              </a:ext>
            </a:extLst>
          </p:cNvPr>
          <p:cNvSpPr/>
          <p:nvPr/>
        </p:nvSpPr>
        <p:spPr>
          <a:xfrm>
            <a:off x="1162592" y="6244271"/>
            <a:ext cx="7853227" cy="523220"/>
          </a:xfrm>
          <a:prstGeom prst="rect">
            <a:avLst/>
          </a:prstGeom>
        </p:spPr>
        <p:txBody>
          <a:bodyPr wrap="square">
            <a:spAutoFit/>
          </a:bodyPr>
          <a:lstStyle/>
          <a:p>
            <a:pPr algn="r"/>
            <a:r>
              <a:rPr lang="en-GB" sz="1400" dirty="0" err="1">
                <a:solidFill>
                  <a:schemeClr val="accent2"/>
                </a:solidFill>
                <a:latin typeface="Roboto Condensed"/>
              </a:rPr>
              <a:t>Eytan</a:t>
            </a:r>
            <a:r>
              <a:rPr lang="en-GB" sz="1400" dirty="0">
                <a:solidFill>
                  <a:schemeClr val="accent2"/>
                </a:solidFill>
                <a:latin typeface="Roboto Condensed"/>
              </a:rPr>
              <a:t> </a:t>
            </a:r>
            <a:r>
              <a:rPr lang="en-GB" sz="1400" dirty="0" err="1">
                <a:solidFill>
                  <a:schemeClr val="accent2"/>
                </a:solidFill>
                <a:latin typeface="Roboto Condensed"/>
              </a:rPr>
              <a:t>Bakkshy</a:t>
            </a:r>
            <a:r>
              <a:rPr lang="en-GB" sz="1400" dirty="0">
                <a:solidFill>
                  <a:schemeClr val="accent2"/>
                </a:solidFill>
                <a:latin typeface="Roboto Condensed"/>
              </a:rPr>
              <a:t>, Solomon Messing, Lada Adamic (2015). Exposure to ideologically diverse news and opinion on Facebook. Science. May 2015</a:t>
            </a:r>
          </a:p>
        </p:txBody>
      </p:sp>
    </p:spTree>
    <p:extLst>
      <p:ext uri="{BB962C8B-B14F-4D97-AF65-F5344CB8AC3E}">
        <p14:creationId xmlns:p14="http://schemas.microsoft.com/office/powerpoint/2010/main" val="1434563899"/>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Soho">
  <a:themeElements>
    <a:clrScheme name="SOHO">
      <a:dk1>
        <a:srgbClr val="2E2224"/>
      </a:dk1>
      <a:lt1>
        <a:sysClr val="window" lastClr="FFFFFF"/>
      </a:lt1>
      <a:dk2>
        <a:srgbClr val="48231E"/>
      </a:dk2>
      <a:lt2>
        <a:srgbClr val="CBD8DD"/>
      </a:lt2>
      <a:accent1>
        <a:srgbClr val="61625E"/>
      </a:accent1>
      <a:accent2>
        <a:srgbClr val="964D2C"/>
      </a:accent2>
      <a:accent3>
        <a:srgbClr val="66553E"/>
      </a:accent3>
      <a:accent4>
        <a:srgbClr val="848058"/>
      </a:accent4>
      <a:accent5>
        <a:srgbClr val="AFA14B"/>
      </a:accent5>
      <a:accent6>
        <a:srgbClr val="AD7D4D"/>
      </a:accent6>
      <a:hlink>
        <a:srgbClr val="FFDE66"/>
      </a:hlink>
      <a:folHlink>
        <a:srgbClr val="C0AEBC"/>
      </a:folHlink>
    </a:clrScheme>
    <a:fontScheme name="SOHO">
      <a:majorFont>
        <a:latin typeface="Candara"/>
        <a:ea typeface=""/>
        <a:cs typeface=""/>
        <a:font script="Jpan" typeface="ＭＳ Ｐゴシック"/>
        <a:font script="Hang" typeface="HY견명조"/>
        <a:font script="Hans" typeface="楷体"/>
        <a:font script="Hant" typeface="標楷體"/>
        <a:font script="Arab" typeface="Arial"/>
        <a:font script="Hebr" typeface="Arial"/>
        <a:font script="Thai" typeface="Kodchiang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ndara"/>
        <a:ea typeface=""/>
        <a:cs typeface=""/>
        <a:font script="Jpan" typeface="ＭＳ Ｐゴシック"/>
        <a:font script="Hang" typeface="HY견명조"/>
        <a:font script="Hans" typeface="楷体"/>
        <a:font script="Hant" typeface="標楷體"/>
        <a:font script="Arab" typeface="Arial"/>
        <a:font script="Hebr" typeface="Arial"/>
        <a:font script="Thai" typeface="Kodchiang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SOHO">
      <a:fillStyleLst>
        <a:solidFill>
          <a:schemeClr val="phClr"/>
        </a:solidFill>
        <a:gradFill rotWithShape="1">
          <a:gsLst>
            <a:gs pos="0">
              <a:schemeClr val="phClr">
                <a:tint val="45000"/>
                <a:satMod val="200000"/>
              </a:schemeClr>
            </a:gs>
            <a:gs pos="30000">
              <a:schemeClr val="phClr">
                <a:tint val="61000"/>
                <a:satMod val="200000"/>
              </a:schemeClr>
            </a:gs>
            <a:gs pos="45000">
              <a:schemeClr val="phClr">
                <a:tint val="66000"/>
                <a:satMod val="200000"/>
              </a:schemeClr>
            </a:gs>
            <a:gs pos="55000">
              <a:schemeClr val="phClr">
                <a:tint val="66000"/>
                <a:satMod val="200000"/>
              </a:schemeClr>
            </a:gs>
            <a:gs pos="73000">
              <a:schemeClr val="phClr">
                <a:tint val="61000"/>
                <a:satMod val="200000"/>
              </a:schemeClr>
            </a:gs>
            <a:gs pos="100000">
              <a:schemeClr val="phClr">
                <a:tint val="45000"/>
                <a:satMod val="200000"/>
              </a:schemeClr>
            </a:gs>
          </a:gsLst>
          <a:lin ang="950000" scaled="1"/>
        </a:gradFill>
        <a:gradFill rotWithShape="1">
          <a:gsLst>
            <a:gs pos="0">
              <a:schemeClr val="phClr">
                <a:shade val="67000"/>
                <a:satMod val="150000"/>
              </a:schemeClr>
            </a:gs>
            <a:gs pos="30000">
              <a:schemeClr val="phClr">
                <a:shade val="94000"/>
                <a:satMod val="130000"/>
              </a:schemeClr>
            </a:gs>
            <a:gs pos="45000">
              <a:schemeClr val="phClr">
                <a:shade val="100000"/>
                <a:satMod val="120000"/>
              </a:schemeClr>
            </a:gs>
            <a:gs pos="55000">
              <a:schemeClr val="phClr">
                <a:shade val="100000"/>
                <a:satMod val="118000"/>
              </a:schemeClr>
            </a:gs>
            <a:gs pos="73000">
              <a:schemeClr val="phClr">
                <a:shade val="94000"/>
                <a:satMod val="130000"/>
              </a:schemeClr>
            </a:gs>
            <a:gs pos="100000">
              <a:schemeClr val="phClr">
                <a:shade val="67000"/>
                <a:satMod val="150000"/>
              </a:schemeClr>
            </a:gs>
          </a:gsLst>
          <a:lin ang="950000" scaled="1"/>
        </a:gradFill>
      </a:fillStyleLst>
      <a:lnStyleLst>
        <a:ln w="9525" cap="flat" cmpd="sng" algn="ctr">
          <a:solidFill>
            <a:schemeClr val="phClr"/>
          </a:solidFill>
          <a:prstDash val="solid"/>
        </a:ln>
        <a:ln w="19050" cap="flat" cmpd="sng" algn="ctr">
          <a:solidFill>
            <a:schemeClr val="phClr"/>
          </a:solidFill>
          <a:prstDash val="solid"/>
        </a:ln>
        <a:ln w="25400" cap="flat" cmpd="sng" algn="ctr">
          <a:solidFill>
            <a:schemeClr val="phClr"/>
          </a:solidFill>
          <a:prstDash val="solid"/>
        </a:ln>
      </a:lnStyleLst>
      <a:effectStyleLst>
        <a:effectStyle>
          <a:effectLst>
            <a:outerShdw blurRad="38100" dist="25400" dir="2700000" algn="br" rotWithShape="0">
              <a:srgbClr val="000000">
                <a:alpha val="40000"/>
              </a:srgbClr>
            </a:outerShdw>
          </a:effectLst>
        </a:effectStyle>
        <a:effectStyle>
          <a:effectLst>
            <a:outerShdw blurRad="50800" dist="38100" dir="2700000" algn="br" rotWithShape="0">
              <a:srgbClr val="000000">
                <a:alpha val="40000"/>
              </a:srgbClr>
            </a:outerShdw>
          </a:effectLst>
        </a:effectStyle>
        <a:effectStyle>
          <a:effectLst>
            <a:outerShdw blurRad="50800" dist="38100" dir="2700000" algn="br" rotWithShape="0">
              <a:srgbClr val="000000">
                <a:alpha val="40000"/>
              </a:srgbClr>
            </a:outerShdw>
          </a:effectLst>
          <a:scene3d>
            <a:camera prst="orthographicFront">
              <a:rot lat="0" lon="0" rev="0"/>
            </a:camera>
            <a:lightRig rig="threePt" dir="t">
              <a:rot lat="0" lon="0" rev="2700000"/>
            </a:lightRig>
          </a:scene3d>
          <a:sp3d contourW="19050">
            <a:bevelT w="31750" h="38100"/>
            <a:contourClr>
              <a:schemeClr val="phClr">
                <a:shade val="15000"/>
                <a:satMod val="110000"/>
              </a:schemeClr>
            </a:contourClr>
          </a:sp3d>
        </a:effectStyle>
      </a:effectStyleLst>
      <a:bgFillStyleLst>
        <a:solidFill>
          <a:schemeClr val="phClr"/>
        </a:solidFill>
        <a:gradFill rotWithShape="1">
          <a:gsLst>
            <a:gs pos="0">
              <a:schemeClr val="phClr">
                <a:tint val="64000"/>
                <a:satMod val="210000"/>
              </a:schemeClr>
            </a:gs>
            <a:gs pos="40000">
              <a:schemeClr val="phClr">
                <a:tint val="72000"/>
                <a:shade val="99000"/>
                <a:satMod val="200000"/>
              </a:schemeClr>
            </a:gs>
            <a:gs pos="100000">
              <a:schemeClr val="phClr">
                <a:tint val="100000"/>
                <a:shade val="30000"/>
                <a:alpha val="100000"/>
                <a:satMod val="175000"/>
                <a:lumMod val="100000"/>
              </a:schemeClr>
            </a:gs>
          </a:gsLst>
          <a:path path="circle">
            <a:fillToRect l="50000" t="-80000" r="50000" b="180000"/>
          </a:path>
        </a:gradFill>
        <a:blipFill rotWithShape="1">
          <a:blip xmlns:r="http://schemas.openxmlformats.org/officeDocument/2006/relationships" r:embed="rId1">
            <a:duotone>
              <a:schemeClr val="phClr">
                <a:tint val="86000"/>
                <a:alpha val="90000"/>
              </a:schemeClr>
              <a:schemeClr val="phClr">
                <a:shade val="49000"/>
                <a:satMod val="120000"/>
              </a:schemeClr>
            </a:duotone>
          </a:blip>
          <a:stretch/>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SOHO.thmx</Template>
  <TotalTime>11236</TotalTime>
  <Words>4145</Words>
  <Application>Microsoft Macintosh PowerPoint</Application>
  <PresentationFormat>On-screen Show (4:3)</PresentationFormat>
  <Paragraphs>556</Paragraphs>
  <Slides>48</Slides>
  <Notes>18</Notes>
  <HiddenSlides>0</HiddenSlides>
  <MMClips>0</MMClips>
  <ScaleCrop>false</ScaleCrop>
  <HeadingPairs>
    <vt:vector size="6" baseType="variant">
      <vt:variant>
        <vt:lpstr>Fonts Used</vt:lpstr>
      </vt:variant>
      <vt:variant>
        <vt:i4>10</vt:i4>
      </vt:variant>
      <vt:variant>
        <vt:lpstr>Theme</vt:lpstr>
      </vt:variant>
      <vt:variant>
        <vt:i4>1</vt:i4>
      </vt:variant>
      <vt:variant>
        <vt:lpstr>Slide Titles</vt:lpstr>
      </vt:variant>
      <vt:variant>
        <vt:i4>48</vt:i4>
      </vt:variant>
    </vt:vector>
  </HeadingPairs>
  <TitlesOfParts>
    <vt:vector size="59" baseType="lpstr">
      <vt:lpstr>Arial</vt:lpstr>
      <vt:lpstr>Calibri</vt:lpstr>
      <vt:lpstr>Candara</vt:lpstr>
      <vt:lpstr>CMMI12</vt:lpstr>
      <vt:lpstr>Lora</vt:lpstr>
      <vt:lpstr>NimbusRomNo9L</vt:lpstr>
      <vt:lpstr>Quattrocento Sans</vt:lpstr>
      <vt:lpstr>Roboto Condensed</vt:lpstr>
      <vt:lpstr>Tahoma</vt:lpstr>
      <vt:lpstr>Tunga</vt:lpstr>
      <vt:lpstr>Soho</vt:lpstr>
      <vt:lpstr>TRUST: Part 2</vt:lpstr>
      <vt:lpstr>Echo Chambers and Filter Bubbles</vt:lpstr>
      <vt:lpstr>Fake News</vt:lpstr>
      <vt:lpstr>Fake News</vt:lpstr>
      <vt:lpstr>Fake News</vt:lpstr>
      <vt:lpstr>Fake News</vt:lpstr>
      <vt:lpstr>The Post-Truth World</vt:lpstr>
      <vt:lpstr>Filter bubbles – The Evidence</vt:lpstr>
      <vt:lpstr>Filter bubbles?</vt:lpstr>
      <vt:lpstr>Filter bubbles?</vt:lpstr>
      <vt:lpstr>Filter bubbles?</vt:lpstr>
      <vt:lpstr>Filter bubbles?</vt:lpstr>
      <vt:lpstr>Filter bubbles?</vt:lpstr>
      <vt:lpstr>Filter bubbles?</vt:lpstr>
      <vt:lpstr>Echo Chambers?</vt:lpstr>
      <vt:lpstr>Echo Chambers?</vt:lpstr>
      <vt:lpstr>Echo Chambers?</vt:lpstr>
      <vt:lpstr>Echo Chambers?</vt:lpstr>
      <vt:lpstr>Echo Chambers?</vt:lpstr>
      <vt:lpstr>The Backfire Effect</vt:lpstr>
      <vt:lpstr>The Backfire Effect</vt:lpstr>
      <vt:lpstr>What Does this Tell Us?</vt:lpstr>
      <vt:lpstr>Determining Credibility</vt:lpstr>
      <vt:lpstr>Source, Message, and Media</vt:lpstr>
      <vt:lpstr>Source, Message, and Media</vt:lpstr>
      <vt:lpstr>Source, Message, and Media</vt:lpstr>
      <vt:lpstr>Source, Message, and Media</vt:lpstr>
      <vt:lpstr>A Case Study: Consider Wikipedia</vt:lpstr>
      <vt:lpstr>Is Wikipedia a Toilet?</vt:lpstr>
      <vt:lpstr>Can we Trust Wikipedia?</vt:lpstr>
      <vt:lpstr>Can we Trust Wikipedia?</vt:lpstr>
      <vt:lpstr>Can we Trust Wikipedia?</vt:lpstr>
      <vt:lpstr>Can we Trust Wikipedia?</vt:lpstr>
      <vt:lpstr>Can we Trust Wikipedia?</vt:lpstr>
      <vt:lpstr>Can we Trust Wikipedia?</vt:lpstr>
      <vt:lpstr>Can we Trust Wikipedia?</vt:lpstr>
      <vt:lpstr>People Struggle to Make Credibility Judgments</vt:lpstr>
      <vt:lpstr>People Struggle to Make Credibility Judgments</vt:lpstr>
      <vt:lpstr>People Struggle to Make Credibility Judgments</vt:lpstr>
      <vt:lpstr>People Struggle to Make Credibility Judgments</vt:lpstr>
      <vt:lpstr>People Struggle to Make Credibility Judgments</vt:lpstr>
      <vt:lpstr>Tackling Fake News</vt:lpstr>
      <vt:lpstr>Combatting Fake News</vt:lpstr>
      <vt:lpstr>Combatting Fake News</vt:lpstr>
      <vt:lpstr>Combatting Fake News</vt:lpstr>
      <vt:lpstr>Combatting Fake News</vt:lpstr>
      <vt:lpstr>Lessons Learned</vt:lpstr>
      <vt:lpstr>Questions…</vt:lpstr>
    </vt:vector>
  </TitlesOfParts>
  <Company>University of Southampton</Company>
  <LinksUpToDate>false</LinksUpToDate>
  <SharedDoc>false</SharedDoc>
  <HyperlinksChanged>false</HyperlinksChanged>
  <AppVersion>16.0012</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Welcome to Social Networking Systems</dc:title>
  <dc:creator>David Millard</dc:creator>
  <cp:lastModifiedBy>Microsoft Office User</cp:lastModifiedBy>
  <cp:revision>137</cp:revision>
  <dcterms:created xsi:type="dcterms:W3CDTF">2011-01-26T16:20:04Z</dcterms:created>
  <dcterms:modified xsi:type="dcterms:W3CDTF">2018-05-17T09:19:21Z</dcterms:modified>
</cp:coreProperties>
</file>