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619" r:id="rId1"/>
  </p:sldMasterIdLst>
  <p:notesMasterIdLst>
    <p:notesMasterId r:id="rId69"/>
  </p:notesMasterIdLst>
  <p:sldIdLst>
    <p:sldId id="256" r:id="rId2"/>
    <p:sldId id="265" r:id="rId3"/>
    <p:sldId id="268" r:id="rId4"/>
    <p:sldId id="270" r:id="rId5"/>
    <p:sldId id="271" r:id="rId6"/>
    <p:sldId id="272" r:id="rId7"/>
    <p:sldId id="277" r:id="rId8"/>
    <p:sldId id="283" r:id="rId9"/>
    <p:sldId id="278" r:id="rId10"/>
    <p:sldId id="279" r:id="rId11"/>
    <p:sldId id="280" r:id="rId12"/>
    <p:sldId id="281" r:id="rId13"/>
    <p:sldId id="282" r:id="rId14"/>
    <p:sldId id="284" r:id="rId15"/>
    <p:sldId id="285" r:id="rId16"/>
    <p:sldId id="286" r:id="rId17"/>
    <p:sldId id="288" r:id="rId18"/>
    <p:sldId id="287" r:id="rId19"/>
    <p:sldId id="289" r:id="rId20"/>
    <p:sldId id="290" r:id="rId21"/>
    <p:sldId id="292" r:id="rId22"/>
    <p:sldId id="291" r:id="rId23"/>
    <p:sldId id="293" r:id="rId24"/>
    <p:sldId id="336" r:id="rId25"/>
    <p:sldId id="294" r:id="rId26"/>
    <p:sldId id="295" r:id="rId27"/>
    <p:sldId id="266" r:id="rId28"/>
    <p:sldId id="297" r:id="rId29"/>
    <p:sldId id="267" r:id="rId30"/>
    <p:sldId id="313" r:id="rId31"/>
    <p:sldId id="299" r:id="rId32"/>
    <p:sldId id="298" r:id="rId33"/>
    <p:sldId id="314" r:id="rId34"/>
    <p:sldId id="300" r:id="rId35"/>
    <p:sldId id="302" r:id="rId36"/>
    <p:sldId id="303" r:id="rId37"/>
    <p:sldId id="304" r:id="rId38"/>
    <p:sldId id="315" r:id="rId39"/>
    <p:sldId id="305" r:id="rId40"/>
    <p:sldId id="307" r:id="rId41"/>
    <p:sldId id="306" r:id="rId42"/>
    <p:sldId id="308" r:id="rId43"/>
    <p:sldId id="309" r:id="rId44"/>
    <p:sldId id="316" r:id="rId45"/>
    <p:sldId id="310" r:id="rId46"/>
    <p:sldId id="311" r:id="rId47"/>
    <p:sldId id="317" r:id="rId48"/>
    <p:sldId id="319" r:id="rId49"/>
    <p:sldId id="320" r:id="rId50"/>
    <p:sldId id="321" r:id="rId51"/>
    <p:sldId id="322" r:id="rId52"/>
    <p:sldId id="323" r:id="rId53"/>
    <p:sldId id="324" r:id="rId54"/>
    <p:sldId id="335" r:id="rId55"/>
    <p:sldId id="329" r:id="rId56"/>
    <p:sldId id="330" r:id="rId57"/>
    <p:sldId id="331" r:id="rId58"/>
    <p:sldId id="328" r:id="rId59"/>
    <p:sldId id="332" r:id="rId60"/>
    <p:sldId id="344" r:id="rId61"/>
    <p:sldId id="340" r:id="rId62"/>
    <p:sldId id="338" r:id="rId63"/>
    <p:sldId id="339" r:id="rId64"/>
    <p:sldId id="346" r:id="rId65"/>
    <p:sldId id="347" r:id="rId66"/>
    <p:sldId id="333" r:id="rId67"/>
    <p:sldId id="264" r:id="rId6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09" autoAdjust="0"/>
    <p:restoredTop sz="86479" autoAdjust="0"/>
  </p:normalViewPr>
  <p:slideViewPr>
    <p:cSldViewPr snapToGrid="0" snapToObjects="1">
      <p:cViewPr varScale="1">
        <p:scale>
          <a:sx n="109" d="100"/>
          <a:sy n="109" d="100"/>
        </p:scale>
        <p:origin x="1704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B022CE-76FD-A047-BD1B-2CDDE0AA7410}" type="datetimeFigureOut">
              <a:rPr lang="en-US" smtClean="0"/>
              <a:t>5/3/18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5DA9E8-AF93-1F4E-825F-AE963350FC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247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5DA9E8-AF93-1F4E-825F-AE963350FC63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2227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5DA9E8-AF93-1F4E-825F-AE963350FC63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90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8E80666-FB37-4B36-9149-507F3B0178E3}" type="datetimeFigureOut">
              <a:rPr lang="en-US" smtClean="0"/>
              <a:pPr/>
              <a:t>5/3/18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/>
              <a:t>5/3/18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/>
              <a:t>5/3/18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/>
              <a:t>5/3/18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8E80666-FB37-4B36-9149-507F3B0178E3}" type="datetimeFigureOut">
              <a:rPr lang="en-US" smtClean="0"/>
              <a:pPr/>
              <a:t>5/3/18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/>
              <a:t>5/3/18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/>
              <a:t>5/3/18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36A696D-22F7-F041-970E-4294EE310222}" type="datetimeFigureOut">
              <a:rPr lang="en-US" smtClean="0"/>
              <a:t>5/3/18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/>
              <a:t>5/3/18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A36A696D-22F7-F041-970E-4294EE310222}" type="datetimeFigureOut">
              <a:rPr lang="en-US" smtClean="0"/>
              <a:t>5/3/18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GB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Drag picture to placeholder or click icon to add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A36A696D-22F7-F041-970E-4294EE310222}" type="datetimeFigureOut">
              <a:rPr lang="en-US" smtClean="0"/>
              <a:t>5/3/18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6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A36A696D-22F7-F041-970E-4294EE310222}" type="datetimeFigureOut">
              <a:rPr lang="en-US" smtClean="0"/>
              <a:t>5/3/18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20" r:id="rId1"/>
    <p:sldLayoutId id="2147484621" r:id="rId2"/>
    <p:sldLayoutId id="2147484622" r:id="rId3"/>
    <p:sldLayoutId id="2147484623" r:id="rId4"/>
    <p:sldLayoutId id="2147484624" r:id="rId5"/>
    <p:sldLayoutId id="2147484625" r:id="rId6"/>
    <p:sldLayoutId id="2147484626" r:id="rId7"/>
    <p:sldLayoutId id="2147484627" r:id="rId8"/>
    <p:sldLayoutId id="2147484628" r:id="rId9"/>
    <p:sldLayoutId id="2147484629" r:id="rId10"/>
    <p:sldLayoutId id="2147484630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921044"/>
            <a:ext cx="5120640" cy="1581150"/>
          </a:xfrm>
        </p:spPr>
        <p:txBody>
          <a:bodyPr>
            <a:normAutofit/>
          </a:bodyPr>
          <a:lstStyle/>
          <a:p>
            <a:r>
              <a:rPr lang="en-US" dirty="0"/>
              <a:t>David Millard </a:t>
            </a:r>
          </a:p>
          <a:p>
            <a:r>
              <a:rPr lang="en-US" i="1" dirty="0" err="1"/>
              <a:t>dem@ecs.soton.ac.uk</a:t>
            </a:r>
            <a:endParaRPr lang="en-US" i="1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9896" y="1353820"/>
            <a:ext cx="5120640" cy="2304288"/>
          </a:xfrm>
        </p:spPr>
        <p:txBody>
          <a:bodyPr>
            <a:normAutofit/>
          </a:bodyPr>
          <a:lstStyle/>
          <a:p>
            <a:r>
              <a:rPr lang="en-US" dirty="0"/>
              <a:t>TRUST: Part 1</a:t>
            </a:r>
          </a:p>
        </p:txBody>
      </p:sp>
    </p:spTree>
    <p:extLst>
      <p:ext uri="{BB962C8B-B14F-4D97-AF65-F5344CB8AC3E}">
        <p14:creationId xmlns:p14="http://schemas.microsoft.com/office/powerpoint/2010/main" val="41815901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16330"/>
            <a:ext cx="8591550" cy="1066801"/>
          </a:xfrm>
        </p:spPr>
        <p:txBody>
          <a:bodyPr/>
          <a:lstStyle/>
          <a:p>
            <a:r>
              <a:rPr lang="en-US" dirty="0"/>
              <a:t>Trust as Social Reality</a:t>
            </a:r>
          </a:p>
        </p:txBody>
      </p:sp>
      <p:sp>
        <p:nvSpPr>
          <p:cNvPr id="4" name="Rectangle 3"/>
          <p:cNvSpPr/>
          <p:nvPr/>
        </p:nvSpPr>
        <p:spPr>
          <a:xfrm>
            <a:off x="2503714" y="6477652"/>
            <a:ext cx="664028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rgbClr val="964D2C"/>
                </a:solidFill>
              </a:rPr>
              <a:t>Lewis and </a:t>
            </a:r>
            <a:r>
              <a:rPr lang="en-US" sz="1400" dirty="0" err="1">
                <a:solidFill>
                  <a:srgbClr val="964D2C"/>
                </a:solidFill>
              </a:rPr>
              <a:t>Weigert</a:t>
            </a:r>
            <a:r>
              <a:rPr lang="en-US" sz="1400" dirty="0">
                <a:solidFill>
                  <a:srgbClr val="964D2C"/>
                </a:solidFill>
              </a:rPr>
              <a:t>. Trust as a social reality. Social Forces (1984) vol. 63 pp. 967-985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2015671" y="2340427"/>
            <a:ext cx="0" cy="3202214"/>
          </a:xfrm>
          <a:prstGeom prst="straightConnector1">
            <a:avLst/>
          </a:prstGeom>
          <a:ln w="38100">
            <a:solidFill>
              <a:schemeClr val="bg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2440214" y="2030184"/>
            <a:ext cx="3766457" cy="0"/>
          </a:xfrm>
          <a:prstGeom prst="straightConnector1">
            <a:avLst/>
          </a:prstGeom>
          <a:ln w="38100">
            <a:solidFill>
              <a:schemeClr val="bg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677885" y="1315356"/>
            <a:ext cx="35287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Emotionality</a:t>
            </a:r>
          </a:p>
          <a:p>
            <a:pPr algn="ctr"/>
            <a:r>
              <a:rPr lang="en-US" i="1" dirty="0">
                <a:solidFill>
                  <a:schemeClr val="bg2">
                    <a:lumMod val="25000"/>
                  </a:schemeClr>
                </a:solidFill>
              </a:rPr>
              <a:t>High             Low            Absent</a:t>
            </a:r>
          </a:p>
        </p:txBody>
      </p:sp>
      <p:sp>
        <p:nvSpPr>
          <p:cNvPr id="11" name="TextBox 10"/>
          <p:cNvSpPr txBox="1"/>
          <p:nvPr/>
        </p:nvSpPr>
        <p:spPr>
          <a:xfrm rot="16200000">
            <a:off x="-307745" y="3681185"/>
            <a:ext cx="35287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Rationality</a:t>
            </a:r>
          </a:p>
          <a:p>
            <a:pPr algn="ctr"/>
            <a:r>
              <a:rPr lang="en-US" i="1" dirty="0">
                <a:solidFill>
                  <a:schemeClr val="bg2">
                    <a:lumMod val="25000"/>
                  </a:schemeClr>
                </a:solidFill>
              </a:rPr>
              <a:t>Absent           Low            High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6434377"/>
              </p:ext>
            </p:extLst>
          </p:nvPr>
        </p:nvGraphicFramePr>
        <p:xfrm>
          <a:off x="2503714" y="2467427"/>
          <a:ext cx="3766458" cy="2957286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12554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54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54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85762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Ideological Trust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Cognitive Trust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Rational Predication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5762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Emotional Trust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Mundane, Routine Trust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Probably Anticipation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5762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Faith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Fate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Uncertainty, Panic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" name="Rectangle 12"/>
          <p:cNvSpPr/>
          <p:nvPr/>
        </p:nvSpPr>
        <p:spPr>
          <a:xfrm>
            <a:off x="2440214" y="1614714"/>
            <a:ext cx="1380671" cy="4635468"/>
          </a:xfrm>
          <a:prstGeom prst="rect">
            <a:avLst/>
          </a:prstGeom>
          <a:solidFill>
            <a:schemeClr val="bg1">
              <a:alpha val="1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r>
              <a:rPr lang="en-US" sz="1100" b="1" dirty="0">
                <a:solidFill>
                  <a:schemeClr val="accent2"/>
                </a:solidFill>
              </a:rPr>
              <a:t>Primary Groups </a:t>
            </a:r>
            <a:r>
              <a:rPr lang="en-US" sz="1100" dirty="0">
                <a:solidFill>
                  <a:schemeClr val="accent2"/>
                </a:solidFill>
              </a:rPr>
              <a:t>(Families, Friendship Groups, Small Communities)</a:t>
            </a:r>
          </a:p>
        </p:txBody>
      </p:sp>
    </p:spTree>
    <p:extLst>
      <p:ext uri="{BB962C8B-B14F-4D97-AF65-F5344CB8AC3E}">
        <p14:creationId xmlns:p14="http://schemas.microsoft.com/office/powerpoint/2010/main" val="29272152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16330"/>
            <a:ext cx="8591550" cy="1066801"/>
          </a:xfrm>
        </p:spPr>
        <p:txBody>
          <a:bodyPr/>
          <a:lstStyle/>
          <a:p>
            <a:r>
              <a:rPr lang="en-US" dirty="0"/>
              <a:t>Trust as Social Reality</a:t>
            </a:r>
          </a:p>
        </p:txBody>
      </p:sp>
      <p:sp>
        <p:nvSpPr>
          <p:cNvPr id="4" name="Rectangle 3"/>
          <p:cNvSpPr/>
          <p:nvPr/>
        </p:nvSpPr>
        <p:spPr>
          <a:xfrm>
            <a:off x="2503714" y="6477652"/>
            <a:ext cx="664028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rgbClr val="964D2C"/>
                </a:solidFill>
              </a:rPr>
              <a:t>Lewis and </a:t>
            </a:r>
            <a:r>
              <a:rPr lang="en-US" sz="1400" dirty="0" err="1">
                <a:solidFill>
                  <a:srgbClr val="964D2C"/>
                </a:solidFill>
              </a:rPr>
              <a:t>Weigert</a:t>
            </a:r>
            <a:r>
              <a:rPr lang="en-US" sz="1400" dirty="0">
                <a:solidFill>
                  <a:srgbClr val="964D2C"/>
                </a:solidFill>
              </a:rPr>
              <a:t>. Trust as a social reality. Social Forces (1984) vol. 63 pp. 967-985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2015671" y="2340427"/>
            <a:ext cx="0" cy="3202214"/>
          </a:xfrm>
          <a:prstGeom prst="straightConnector1">
            <a:avLst/>
          </a:prstGeom>
          <a:ln w="38100">
            <a:solidFill>
              <a:schemeClr val="bg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2440214" y="2030184"/>
            <a:ext cx="3766457" cy="0"/>
          </a:xfrm>
          <a:prstGeom prst="straightConnector1">
            <a:avLst/>
          </a:prstGeom>
          <a:ln w="38100">
            <a:solidFill>
              <a:schemeClr val="bg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677885" y="1315356"/>
            <a:ext cx="35287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Emotionality</a:t>
            </a:r>
          </a:p>
          <a:p>
            <a:pPr algn="ctr"/>
            <a:r>
              <a:rPr lang="en-US" i="1" dirty="0">
                <a:solidFill>
                  <a:schemeClr val="bg2">
                    <a:lumMod val="25000"/>
                  </a:schemeClr>
                </a:solidFill>
              </a:rPr>
              <a:t>High             Low            Absent</a:t>
            </a:r>
          </a:p>
        </p:txBody>
      </p:sp>
      <p:sp>
        <p:nvSpPr>
          <p:cNvPr id="11" name="TextBox 10"/>
          <p:cNvSpPr txBox="1"/>
          <p:nvPr/>
        </p:nvSpPr>
        <p:spPr>
          <a:xfrm rot="16200000">
            <a:off x="-307745" y="3681185"/>
            <a:ext cx="35287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Rationality</a:t>
            </a:r>
          </a:p>
          <a:p>
            <a:pPr algn="ctr"/>
            <a:r>
              <a:rPr lang="en-US" i="1" dirty="0">
                <a:solidFill>
                  <a:schemeClr val="bg2">
                    <a:lumMod val="25000"/>
                  </a:schemeClr>
                </a:solidFill>
              </a:rPr>
              <a:t>Absent           Low            High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6434377"/>
              </p:ext>
            </p:extLst>
          </p:nvPr>
        </p:nvGraphicFramePr>
        <p:xfrm>
          <a:off x="2503714" y="2467427"/>
          <a:ext cx="3766458" cy="2957286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12554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54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54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85762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Ideological Trust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Cognitive Trust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Rational Predication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5762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Emotional Trust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Mundane, Routine Trust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Probably Anticipation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5762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Faith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Fate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Uncertainty, Panic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" name="Rectangle 12"/>
          <p:cNvSpPr/>
          <p:nvPr/>
        </p:nvSpPr>
        <p:spPr>
          <a:xfrm>
            <a:off x="2440214" y="1614714"/>
            <a:ext cx="1380671" cy="4635468"/>
          </a:xfrm>
          <a:prstGeom prst="rect">
            <a:avLst/>
          </a:prstGeom>
          <a:solidFill>
            <a:schemeClr val="bg1">
              <a:alpha val="1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r>
              <a:rPr lang="en-US" sz="1100" b="1" dirty="0">
                <a:solidFill>
                  <a:schemeClr val="accent2"/>
                </a:solidFill>
              </a:rPr>
              <a:t>Primary Groups </a:t>
            </a:r>
            <a:r>
              <a:rPr lang="en-US" sz="1100" dirty="0">
                <a:solidFill>
                  <a:schemeClr val="accent2"/>
                </a:solidFill>
              </a:rPr>
              <a:t>(Families, Friendship Groups, Small Communities)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422399" y="2340427"/>
            <a:ext cx="6353630" cy="1181100"/>
          </a:xfrm>
          <a:prstGeom prst="rect">
            <a:avLst/>
          </a:prstGeom>
          <a:solidFill>
            <a:schemeClr val="bg1">
              <a:alpha val="1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 b="1" dirty="0">
                <a:solidFill>
                  <a:schemeClr val="accent2"/>
                </a:solidFill>
              </a:rPr>
              <a:t>Secondary Groups </a:t>
            </a:r>
          </a:p>
          <a:p>
            <a:pPr algn="r"/>
            <a:r>
              <a:rPr lang="en-US" sz="1100" dirty="0">
                <a:solidFill>
                  <a:schemeClr val="accent2"/>
                </a:solidFill>
              </a:rPr>
              <a:t>(Prof’ Relationships,</a:t>
            </a:r>
          </a:p>
          <a:p>
            <a:pPr algn="r"/>
            <a:r>
              <a:rPr lang="en-US" sz="1100" dirty="0">
                <a:solidFill>
                  <a:schemeClr val="accent2"/>
                </a:solidFill>
              </a:rPr>
              <a:t>Government,</a:t>
            </a:r>
          </a:p>
          <a:p>
            <a:pPr algn="r"/>
            <a:r>
              <a:rPr lang="en-US" sz="1100" dirty="0">
                <a:solidFill>
                  <a:schemeClr val="accent2"/>
                </a:solidFill>
              </a:rPr>
              <a:t>Broader Society)</a:t>
            </a:r>
          </a:p>
        </p:txBody>
      </p:sp>
    </p:spTree>
    <p:extLst>
      <p:ext uri="{BB962C8B-B14F-4D97-AF65-F5344CB8AC3E}">
        <p14:creationId xmlns:p14="http://schemas.microsoft.com/office/powerpoint/2010/main" val="29272152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16330"/>
            <a:ext cx="8591550" cy="1066801"/>
          </a:xfrm>
        </p:spPr>
        <p:txBody>
          <a:bodyPr/>
          <a:lstStyle/>
          <a:p>
            <a:r>
              <a:rPr lang="en-US" dirty="0"/>
              <a:t>Trust as Social Reality</a:t>
            </a:r>
          </a:p>
        </p:txBody>
      </p:sp>
      <p:sp>
        <p:nvSpPr>
          <p:cNvPr id="4" name="Rectangle 3"/>
          <p:cNvSpPr/>
          <p:nvPr/>
        </p:nvSpPr>
        <p:spPr>
          <a:xfrm>
            <a:off x="2503714" y="6477652"/>
            <a:ext cx="664028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rgbClr val="964D2C"/>
                </a:solidFill>
              </a:rPr>
              <a:t>Lewis and </a:t>
            </a:r>
            <a:r>
              <a:rPr lang="en-US" sz="1400" dirty="0" err="1">
                <a:solidFill>
                  <a:srgbClr val="964D2C"/>
                </a:solidFill>
              </a:rPr>
              <a:t>Weigert</a:t>
            </a:r>
            <a:r>
              <a:rPr lang="en-US" sz="1400" dirty="0">
                <a:solidFill>
                  <a:srgbClr val="964D2C"/>
                </a:solidFill>
              </a:rPr>
              <a:t>. Trust as a social reality. Social Forces (1984) vol. 63 pp. 967-985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2015671" y="2340427"/>
            <a:ext cx="0" cy="3202214"/>
          </a:xfrm>
          <a:prstGeom prst="straightConnector1">
            <a:avLst/>
          </a:prstGeom>
          <a:ln w="38100">
            <a:solidFill>
              <a:schemeClr val="bg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2440214" y="2030184"/>
            <a:ext cx="3766457" cy="0"/>
          </a:xfrm>
          <a:prstGeom prst="straightConnector1">
            <a:avLst/>
          </a:prstGeom>
          <a:ln w="38100">
            <a:solidFill>
              <a:schemeClr val="bg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677885" y="1315356"/>
            <a:ext cx="35287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Emotionality</a:t>
            </a:r>
          </a:p>
          <a:p>
            <a:pPr algn="ctr"/>
            <a:r>
              <a:rPr lang="en-US" i="1" dirty="0">
                <a:solidFill>
                  <a:schemeClr val="bg2">
                    <a:lumMod val="25000"/>
                  </a:schemeClr>
                </a:solidFill>
              </a:rPr>
              <a:t>High             Low            Absent</a:t>
            </a:r>
          </a:p>
        </p:txBody>
      </p:sp>
      <p:sp>
        <p:nvSpPr>
          <p:cNvPr id="11" name="TextBox 10"/>
          <p:cNvSpPr txBox="1"/>
          <p:nvPr/>
        </p:nvSpPr>
        <p:spPr>
          <a:xfrm rot="16200000">
            <a:off x="-307745" y="3681185"/>
            <a:ext cx="35287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Rationality</a:t>
            </a:r>
          </a:p>
          <a:p>
            <a:pPr algn="ctr"/>
            <a:r>
              <a:rPr lang="en-US" i="1" dirty="0">
                <a:solidFill>
                  <a:schemeClr val="bg2">
                    <a:lumMod val="25000"/>
                  </a:schemeClr>
                </a:solidFill>
              </a:rPr>
              <a:t>Absent           Low            High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6434377"/>
              </p:ext>
            </p:extLst>
          </p:nvPr>
        </p:nvGraphicFramePr>
        <p:xfrm>
          <a:off x="2503714" y="2467427"/>
          <a:ext cx="3766458" cy="2957286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12554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54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54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85762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Ideological Trust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Cognitive Trust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Rational Predication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5762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Emotional Trust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Mundane, Routine Trust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Probably Anticipation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5762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Faith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Fate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Uncertainty, Panic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" name="Rectangle 12"/>
          <p:cNvSpPr/>
          <p:nvPr/>
        </p:nvSpPr>
        <p:spPr>
          <a:xfrm>
            <a:off x="2440214" y="1614714"/>
            <a:ext cx="1380671" cy="4635468"/>
          </a:xfrm>
          <a:prstGeom prst="rect">
            <a:avLst/>
          </a:prstGeom>
          <a:solidFill>
            <a:schemeClr val="bg1">
              <a:alpha val="1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r>
              <a:rPr lang="en-US" sz="1100" b="1" dirty="0">
                <a:solidFill>
                  <a:schemeClr val="accent2"/>
                </a:solidFill>
              </a:rPr>
              <a:t>Primary Groups </a:t>
            </a:r>
            <a:r>
              <a:rPr lang="en-US" sz="1100" dirty="0">
                <a:solidFill>
                  <a:schemeClr val="accent2"/>
                </a:solidFill>
              </a:rPr>
              <a:t>(Families, Friendship Groups, Small Communities)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422399" y="2340427"/>
            <a:ext cx="6353630" cy="1181100"/>
          </a:xfrm>
          <a:prstGeom prst="rect">
            <a:avLst/>
          </a:prstGeom>
          <a:solidFill>
            <a:schemeClr val="bg1">
              <a:alpha val="1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 b="1" dirty="0">
                <a:solidFill>
                  <a:schemeClr val="accent2"/>
                </a:solidFill>
              </a:rPr>
              <a:t>Secondary Groups </a:t>
            </a:r>
          </a:p>
          <a:p>
            <a:pPr algn="r"/>
            <a:r>
              <a:rPr lang="en-US" sz="1100" dirty="0">
                <a:solidFill>
                  <a:schemeClr val="accent2"/>
                </a:solidFill>
              </a:rPr>
              <a:t>(Prof’ Relationships,</a:t>
            </a:r>
          </a:p>
          <a:p>
            <a:pPr algn="r"/>
            <a:r>
              <a:rPr lang="en-US" sz="1100" dirty="0">
                <a:solidFill>
                  <a:schemeClr val="accent2"/>
                </a:solidFill>
              </a:rPr>
              <a:t>Government,</a:t>
            </a:r>
          </a:p>
          <a:p>
            <a:pPr algn="r"/>
            <a:r>
              <a:rPr lang="en-US" sz="1100" dirty="0">
                <a:solidFill>
                  <a:schemeClr val="accent2"/>
                </a:solidFill>
              </a:rPr>
              <a:t>Broader Society)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3748315" y="3365500"/>
            <a:ext cx="3329214" cy="2540000"/>
          </a:xfrm>
          <a:prstGeom prst="straightConnector1">
            <a:avLst/>
          </a:prstGeom>
          <a:ln w="44450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365875" y="4073071"/>
            <a:ext cx="2068286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Modern Societies: moving from 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Interpersonal Trust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to 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System Trust </a:t>
            </a:r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(</a:t>
            </a:r>
            <a:r>
              <a:rPr lang="en-US" sz="1400" dirty="0" err="1">
                <a:solidFill>
                  <a:schemeClr val="accent5">
                    <a:lumMod val="75000"/>
                  </a:schemeClr>
                </a:solidFill>
              </a:rPr>
              <a:t>Niklas</a:t>
            </a:r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accent5">
                    <a:lumMod val="75000"/>
                  </a:schemeClr>
                </a:solidFill>
              </a:rPr>
              <a:t>Luhmann</a:t>
            </a:r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, Trust and Power, 1979)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2152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elephant 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2142" y="1565727"/>
            <a:ext cx="6086930" cy="474780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5059799" cy="438149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-1" y="3873500"/>
            <a:ext cx="1723571" cy="29845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000828" y="3656234"/>
            <a:ext cx="6143172" cy="3201766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277257" y="5624286"/>
            <a:ext cx="1970314" cy="123371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190398" y="5682106"/>
            <a:ext cx="2397837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>
                <a:solidFill>
                  <a:schemeClr val="tx1">
                    <a:lumMod val="10000"/>
                    <a:lumOff val="90000"/>
                  </a:schemeClr>
                </a:solidFill>
              </a:rPr>
              <a:t>Psychology</a:t>
            </a:r>
            <a:endParaRPr lang="en-US" dirty="0">
              <a:solidFill>
                <a:schemeClr val="tx1">
                  <a:lumMod val="10000"/>
                  <a:lumOff val="90000"/>
                </a:schemeClr>
              </a:solidFill>
            </a:endParaRPr>
          </a:p>
          <a:p>
            <a:pPr algn="ctr"/>
            <a:r>
              <a:rPr lang="en-US" i="1" dirty="0">
                <a:solidFill>
                  <a:schemeClr val="tx1">
                    <a:lumMod val="10000"/>
                    <a:lumOff val="90000"/>
                  </a:schemeClr>
                </a:solidFill>
              </a:rPr>
              <a:t>Trust is a Personal Trait</a:t>
            </a:r>
          </a:p>
        </p:txBody>
      </p:sp>
      <p:sp>
        <p:nvSpPr>
          <p:cNvPr id="10" name="Rectangle 9"/>
          <p:cNvSpPr/>
          <p:nvPr/>
        </p:nvSpPr>
        <p:spPr>
          <a:xfrm>
            <a:off x="6565448" y="0"/>
            <a:ext cx="2578552" cy="438149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741044" y="0"/>
            <a:ext cx="2578552" cy="222364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4588394" y="1461363"/>
            <a:ext cx="2436835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>
                <a:solidFill>
                  <a:schemeClr val="tx1">
                    <a:lumMod val="10000"/>
                    <a:lumOff val="90000"/>
                  </a:schemeClr>
                </a:solidFill>
              </a:rPr>
              <a:t>Sociology</a:t>
            </a:r>
            <a:endParaRPr lang="en-US" dirty="0">
              <a:solidFill>
                <a:schemeClr val="tx1">
                  <a:lumMod val="10000"/>
                  <a:lumOff val="90000"/>
                </a:schemeClr>
              </a:solidFill>
            </a:endParaRPr>
          </a:p>
          <a:p>
            <a:pPr algn="ctr"/>
            <a:r>
              <a:rPr lang="en-US" i="1" dirty="0">
                <a:solidFill>
                  <a:schemeClr val="tx1">
                    <a:lumMod val="10000"/>
                    <a:lumOff val="90000"/>
                  </a:schemeClr>
                </a:solidFill>
              </a:rPr>
              <a:t>Trust is Social Structure</a:t>
            </a:r>
          </a:p>
        </p:txBody>
      </p:sp>
    </p:spTree>
    <p:extLst>
      <p:ext uri="{BB962C8B-B14F-4D97-AF65-F5344CB8AC3E}">
        <p14:creationId xmlns:p14="http://schemas.microsoft.com/office/powerpoint/2010/main" val="36734332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Trust, Reciprocity and Economics</a:t>
            </a:r>
          </a:p>
        </p:txBody>
      </p:sp>
      <p:sp>
        <p:nvSpPr>
          <p:cNvPr id="4" name="Rectangle 3"/>
          <p:cNvSpPr/>
          <p:nvPr/>
        </p:nvSpPr>
        <p:spPr>
          <a:xfrm>
            <a:off x="2503714" y="6354135"/>
            <a:ext cx="66402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rgbClr val="964D2C"/>
                </a:solidFill>
              </a:rPr>
              <a:t>Berg and </a:t>
            </a:r>
            <a:r>
              <a:rPr lang="en-US" sz="1400" dirty="0" err="1">
                <a:solidFill>
                  <a:srgbClr val="964D2C"/>
                </a:solidFill>
              </a:rPr>
              <a:t>Dickhaut</a:t>
            </a:r>
            <a:r>
              <a:rPr lang="en-US" sz="1400" dirty="0">
                <a:solidFill>
                  <a:srgbClr val="964D2C"/>
                </a:solidFill>
              </a:rPr>
              <a:t>. Trust, reciprocity, and social history. Games and Economic Behavior (1995) vol. 10 (1) pp. 122-142</a:t>
            </a:r>
          </a:p>
        </p:txBody>
      </p:sp>
      <p:sp>
        <p:nvSpPr>
          <p:cNvPr id="5" name="Content Placeholder 7"/>
          <p:cNvSpPr>
            <a:spLocks noGrp="1"/>
          </p:cNvSpPr>
          <p:nvPr>
            <p:ph sz="quarter" idx="13"/>
          </p:nvPr>
        </p:nvSpPr>
        <p:spPr>
          <a:xfrm>
            <a:off x="276225" y="1288272"/>
            <a:ext cx="8593456" cy="5582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Investment Game</a:t>
            </a:r>
          </a:p>
        </p:txBody>
      </p:sp>
      <p:sp>
        <p:nvSpPr>
          <p:cNvPr id="6" name="Rectangle 5"/>
          <p:cNvSpPr/>
          <p:nvPr/>
        </p:nvSpPr>
        <p:spPr>
          <a:xfrm>
            <a:off x="1027926" y="3106946"/>
            <a:ext cx="1692081" cy="1219129"/>
          </a:xfrm>
          <a:prstGeom prst="rect">
            <a:avLst/>
          </a:prstGeom>
          <a:solidFill>
            <a:schemeClr val="accent2"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Person A</a:t>
            </a:r>
          </a:p>
        </p:txBody>
      </p:sp>
      <p:sp>
        <p:nvSpPr>
          <p:cNvPr id="7" name="Rectangle 6"/>
          <p:cNvSpPr/>
          <p:nvPr/>
        </p:nvSpPr>
        <p:spPr>
          <a:xfrm>
            <a:off x="6188736" y="3106946"/>
            <a:ext cx="1692081" cy="1219129"/>
          </a:xfrm>
          <a:prstGeom prst="rect">
            <a:avLst/>
          </a:prstGeom>
          <a:solidFill>
            <a:schemeClr val="bg2">
              <a:lumMod val="50000"/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Person B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0669" y="2667219"/>
            <a:ext cx="1459077" cy="63652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594177" y="2686295"/>
            <a:ext cx="666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10 x</a:t>
            </a:r>
          </a:p>
        </p:txBody>
      </p:sp>
    </p:spTree>
    <p:extLst>
      <p:ext uri="{BB962C8B-B14F-4D97-AF65-F5344CB8AC3E}">
        <p14:creationId xmlns:p14="http://schemas.microsoft.com/office/powerpoint/2010/main" val="30396535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Trust, Reciprocity and Economics</a:t>
            </a:r>
          </a:p>
        </p:txBody>
      </p:sp>
      <p:sp>
        <p:nvSpPr>
          <p:cNvPr id="4" name="Rectangle 3"/>
          <p:cNvSpPr/>
          <p:nvPr/>
        </p:nvSpPr>
        <p:spPr>
          <a:xfrm>
            <a:off x="2503714" y="6354135"/>
            <a:ext cx="66402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rgbClr val="964D2C"/>
                </a:solidFill>
              </a:rPr>
              <a:t>Berg and </a:t>
            </a:r>
            <a:r>
              <a:rPr lang="en-US" sz="1400" dirty="0" err="1">
                <a:solidFill>
                  <a:srgbClr val="964D2C"/>
                </a:solidFill>
              </a:rPr>
              <a:t>Dickhaut</a:t>
            </a:r>
            <a:r>
              <a:rPr lang="en-US" sz="1400" dirty="0">
                <a:solidFill>
                  <a:srgbClr val="964D2C"/>
                </a:solidFill>
              </a:rPr>
              <a:t>. Trust, reciprocity, and social history. Games and Economic Behavior (1995) vol. 10 (1) pp. 122-142</a:t>
            </a:r>
          </a:p>
        </p:txBody>
      </p:sp>
      <p:sp>
        <p:nvSpPr>
          <p:cNvPr id="5" name="Content Placeholder 7"/>
          <p:cNvSpPr>
            <a:spLocks noGrp="1"/>
          </p:cNvSpPr>
          <p:nvPr>
            <p:ph sz="quarter" idx="13"/>
          </p:nvPr>
        </p:nvSpPr>
        <p:spPr>
          <a:xfrm>
            <a:off x="276225" y="1288272"/>
            <a:ext cx="8593456" cy="5582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Investment Game</a:t>
            </a:r>
          </a:p>
        </p:txBody>
      </p:sp>
      <p:sp>
        <p:nvSpPr>
          <p:cNvPr id="6" name="Rectangle 5"/>
          <p:cNvSpPr/>
          <p:nvPr/>
        </p:nvSpPr>
        <p:spPr>
          <a:xfrm>
            <a:off x="1027926" y="3106946"/>
            <a:ext cx="1692081" cy="1219129"/>
          </a:xfrm>
          <a:prstGeom prst="rect">
            <a:avLst/>
          </a:prstGeom>
          <a:solidFill>
            <a:schemeClr val="accent2"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Person A</a:t>
            </a:r>
          </a:p>
        </p:txBody>
      </p:sp>
      <p:sp>
        <p:nvSpPr>
          <p:cNvPr id="7" name="Rectangle 6"/>
          <p:cNvSpPr/>
          <p:nvPr/>
        </p:nvSpPr>
        <p:spPr>
          <a:xfrm>
            <a:off x="6188736" y="3106946"/>
            <a:ext cx="1692081" cy="1219129"/>
          </a:xfrm>
          <a:prstGeom prst="rect">
            <a:avLst/>
          </a:prstGeom>
          <a:solidFill>
            <a:schemeClr val="bg2">
              <a:lumMod val="50000"/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Person B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0669" y="2667219"/>
            <a:ext cx="1459077" cy="63652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594177" y="2686295"/>
            <a:ext cx="666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6 x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4601" y="2657609"/>
            <a:ext cx="1459077" cy="63652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178109" y="2676685"/>
            <a:ext cx="666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4 x</a:t>
            </a:r>
          </a:p>
        </p:txBody>
      </p:sp>
      <p:sp>
        <p:nvSpPr>
          <p:cNvPr id="3" name="Right Arrow 2"/>
          <p:cNvSpPr/>
          <p:nvPr/>
        </p:nvSpPr>
        <p:spPr>
          <a:xfrm>
            <a:off x="3719746" y="2686295"/>
            <a:ext cx="1639210" cy="607836"/>
          </a:xfrm>
          <a:prstGeom prst="rightArrow">
            <a:avLst/>
          </a:prstGeom>
          <a:solidFill>
            <a:schemeClr val="accent5">
              <a:lumMod val="75000"/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3334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4139" y="1846515"/>
            <a:ext cx="1459077" cy="636522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907647" y="1865591"/>
            <a:ext cx="666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4 x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8736" y="2258282"/>
            <a:ext cx="1459077" cy="63652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522244" y="2277358"/>
            <a:ext cx="666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4 x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Trust, Reciprocity and Economics</a:t>
            </a:r>
          </a:p>
        </p:txBody>
      </p:sp>
      <p:sp>
        <p:nvSpPr>
          <p:cNvPr id="4" name="Rectangle 3"/>
          <p:cNvSpPr/>
          <p:nvPr/>
        </p:nvSpPr>
        <p:spPr>
          <a:xfrm>
            <a:off x="2503714" y="6354135"/>
            <a:ext cx="66402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rgbClr val="964D2C"/>
                </a:solidFill>
              </a:rPr>
              <a:t>Berg and </a:t>
            </a:r>
            <a:r>
              <a:rPr lang="en-US" sz="1400" dirty="0" err="1">
                <a:solidFill>
                  <a:srgbClr val="964D2C"/>
                </a:solidFill>
              </a:rPr>
              <a:t>Dickhaut</a:t>
            </a:r>
            <a:r>
              <a:rPr lang="en-US" sz="1400" dirty="0">
                <a:solidFill>
                  <a:srgbClr val="964D2C"/>
                </a:solidFill>
              </a:rPr>
              <a:t>. Trust, reciprocity, and social history. Games and Economic Behavior (1995) vol. 10 (1) pp. 122-142</a:t>
            </a:r>
          </a:p>
        </p:txBody>
      </p:sp>
      <p:sp>
        <p:nvSpPr>
          <p:cNvPr id="5" name="Content Placeholder 7"/>
          <p:cNvSpPr>
            <a:spLocks noGrp="1"/>
          </p:cNvSpPr>
          <p:nvPr>
            <p:ph sz="quarter" idx="13"/>
          </p:nvPr>
        </p:nvSpPr>
        <p:spPr>
          <a:xfrm>
            <a:off x="276225" y="1288272"/>
            <a:ext cx="8593456" cy="5582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Investment Game</a:t>
            </a:r>
          </a:p>
        </p:txBody>
      </p:sp>
      <p:sp>
        <p:nvSpPr>
          <p:cNvPr id="6" name="Rectangle 5"/>
          <p:cNvSpPr/>
          <p:nvPr/>
        </p:nvSpPr>
        <p:spPr>
          <a:xfrm>
            <a:off x="1027926" y="3106946"/>
            <a:ext cx="1692081" cy="1219129"/>
          </a:xfrm>
          <a:prstGeom prst="rect">
            <a:avLst/>
          </a:prstGeom>
          <a:solidFill>
            <a:schemeClr val="accent2"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Person A</a:t>
            </a:r>
          </a:p>
        </p:txBody>
      </p:sp>
      <p:sp>
        <p:nvSpPr>
          <p:cNvPr id="7" name="Rectangle 6"/>
          <p:cNvSpPr/>
          <p:nvPr/>
        </p:nvSpPr>
        <p:spPr>
          <a:xfrm>
            <a:off x="6188736" y="3106946"/>
            <a:ext cx="1692081" cy="1219129"/>
          </a:xfrm>
          <a:prstGeom prst="rect">
            <a:avLst/>
          </a:prstGeom>
          <a:solidFill>
            <a:schemeClr val="bg2">
              <a:lumMod val="50000"/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Person B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0669" y="2667219"/>
            <a:ext cx="1459077" cy="63652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594177" y="2686295"/>
            <a:ext cx="666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6 x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4601" y="2657609"/>
            <a:ext cx="1459077" cy="63652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178109" y="2676685"/>
            <a:ext cx="666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4 x</a:t>
            </a:r>
          </a:p>
        </p:txBody>
      </p:sp>
      <p:sp>
        <p:nvSpPr>
          <p:cNvPr id="3" name="Right Arrow 2"/>
          <p:cNvSpPr/>
          <p:nvPr/>
        </p:nvSpPr>
        <p:spPr>
          <a:xfrm>
            <a:off x="3719746" y="2686295"/>
            <a:ext cx="1639210" cy="607836"/>
          </a:xfrm>
          <a:prstGeom prst="rightArrow">
            <a:avLst/>
          </a:prstGeom>
          <a:solidFill>
            <a:schemeClr val="accent5">
              <a:lumMod val="75000"/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2585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Trust, Reciprocity and Economics</a:t>
            </a:r>
          </a:p>
        </p:txBody>
      </p:sp>
      <p:sp>
        <p:nvSpPr>
          <p:cNvPr id="4" name="Rectangle 3"/>
          <p:cNvSpPr/>
          <p:nvPr/>
        </p:nvSpPr>
        <p:spPr>
          <a:xfrm>
            <a:off x="2503714" y="6354135"/>
            <a:ext cx="66402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rgbClr val="964D2C"/>
                </a:solidFill>
              </a:rPr>
              <a:t>Berg and </a:t>
            </a:r>
            <a:r>
              <a:rPr lang="en-US" sz="1400" dirty="0" err="1">
                <a:solidFill>
                  <a:srgbClr val="964D2C"/>
                </a:solidFill>
              </a:rPr>
              <a:t>Dickhaut</a:t>
            </a:r>
            <a:r>
              <a:rPr lang="en-US" sz="1400" dirty="0">
                <a:solidFill>
                  <a:srgbClr val="964D2C"/>
                </a:solidFill>
              </a:rPr>
              <a:t>. Trust, reciprocity, and social history. Games and Economic Behavior (1995) vol. 10 (1) pp. 122-142</a:t>
            </a:r>
          </a:p>
        </p:txBody>
      </p:sp>
      <p:sp>
        <p:nvSpPr>
          <p:cNvPr id="5" name="Content Placeholder 7"/>
          <p:cNvSpPr>
            <a:spLocks noGrp="1"/>
          </p:cNvSpPr>
          <p:nvPr>
            <p:ph sz="quarter" idx="13"/>
          </p:nvPr>
        </p:nvSpPr>
        <p:spPr>
          <a:xfrm>
            <a:off x="276225" y="1288272"/>
            <a:ext cx="8593456" cy="5582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Investment Game</a:t>
            </a:r>
          </a:p>
        </p:txBody>
      </p:sp>
      <p:sp>
        <p:nvSpPr>
          <p:cNvPr id="6" name="Rectangle 5"/>
          <p:cNvSpPr/>
          <p:nvPr/>
        </p:nvSpPr>
        <p:spPr>
          <a:xfrm>
            <a:off x="1027926" y="3106946"/>
            <a:ext cx="1692081" cy="1219129"/>
          </a:xfrm>
          <a:prstGeom prst="rect">
            <a:avLst/>
          </a:prstGeom>
          <a:solidFill>
            <a:schemeClr val="accent2"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Person A</a:t>
            </a:r>
          </a:p>
        </p:txBody>
      </p:sp>
      <p:sp>
        <p:nvSpPr>
          <p:cNvPr id="7" name="Rectangle 6"/>
          <p:cNvSpPr/>
          <p:nvPr/>
        </p:nvSpPr>
        <p:spPr>
          <a:xfrm>
            <a:off x="6188736" y="3106946"/>
            <a:ext cx="1692081" cy="1219129"/>
          </a:xfrm>
          <a:prstGeom prst="rect">
            <a:avLst/>
          </a:prstGeom>
          <a:solidFill>
            <a:schemeClr val="bg2">
              <a:lumMod val="50000"/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Person B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0669" y="2667219"/>
            <a:ext cx="1459077" cy="63652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594177" y="2686295"/>
            <a:ext cx="666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6 x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5941" y="4007814"/>
            <a:ext cx="1459077" cy="63652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249449" y="3949376"/>
            <a:ext cx="666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12 x</a:t>
            </a:r>
          </a:p>
        </p:txBody>
      </p:sp>
    </p:spTree>
    <p:extLst>
      <p:ext uri="{BB962C8B-B14F-4D97-AF65-F5344CB8AC3E}">
        <p14:creationId xmlns:p14="http://schemas.microsoft.com/office/powerpoint/2010/main" val="31237919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Trust, Reciprocity and Economics</a:t>
            </a:r>
          </a:p>
        </p:txBody>
      </p:sp>
      <p:sp>
        <p:nvSpPr>
          <p:cNvPr id="4" name="Rectangle 3"/>
          <p:cNvSpPr/>
          <p:nvPr/>
        </p:nvSpPr>
        <p:spPr>
          <a:xfrm>
            <a:off x="2503714" y="6354135"/>
            <a:ext cx="66402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rgbClr val="964D2C"/>
                </a:solidFill>
              </a:rPr>
              <a:t>Berg and </a:t>
            </a:r>
            <a:r>
              <a:rPr lang="en-US" sz="1400" dirty="0" err="1">
                <a:solidFill>
                  <a:srgbClr val="964D2C"/>
                </a:solidFill>
              </a:rPr>
              <a:t>Dickhaut</a:t>
            </a:r>
            <a:r>
              <a:rPr lang="en-US" sz="1400" dirty="0">
                <a:solidFill>
                  <a:srgbClr val="964D2C"/>
                </a:solidFill>
              </a:rPr>
              <a:t>. Trust, reciprocity, and social history. Games and Economic Behavior (1995) vol. 10 (1) pp. 122-142</a:t>
            </a:r>
          </a:p>
        </p:txBody>
      </p:sp>
      <p:sp>
        <p:nvSpPr>
          <p:cNvPr id="5" name="Content Placeholder 7"/>
          <p:cNvSpPr>
            <a:spLocks noGrp="1"/>
          </p:cNvSpPr>
          <p:nvPr>
            <p:ph sz="quarter" idx="13"/>
          </p:nvPr>
        </p:nvSpPr>
        <p:spPr>
          <a:xfrm>
            <a:off x="276225" y="1288272"/>
            <a:ext cx="8593456" cy="5582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Investment Game</a:t>
            </a:r>
          </a:p>
        </p:txBody>
      </p:sp>
      <p:sp>
        <p:nvSpPr>
          <p:cNvPr id="6" name="Rectangle 5"/>
          <p:cNvSpPr/>
          <p:nvPr/>
        </p:nvSpPr>
        <p:spPr>
          <a:xfrm>
            <a:off x="1027926" y="3106946"/>
            <a:ext cx="1692081" cy="1219129"/>
          </a:xfrm>
          <a:prstGeom prst="rect">
            <a:avLst/>
          </a:prstGeom>
          <a:solidFill>
            <a:schemeClr val="accent2"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Person A</a:t>
            </a:r>
          </a:p>
        </p:txBody>
      </p:sp>
      <p:sp>
        <p:nvSpPr>
          <p:cNvPr id="7" name="Rectangle 6"/>
          <p:cNvSpPr/>
          <p:nvPr/>
        </p:nvSpPr>
        <p:spPr>
          <a:xfrm>
            <a:off x="6188736" y="3106946"/>
            <a:ext cx="1692081" cy="1219129"/>
          </a:xfrm>
          <a:prstGeom prst="rect">
            <a:avLst/>
          </a:prstGeom>
          <a:solidFill>
            <a:schemeClr val="bg2">
              <a:lumMod val="50000"/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Person B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0669" y="2667219"/>
            <a:ext cx="1459077" cy="63652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594177" y="2686295"/>
            <a:ext cx="666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6 x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5941" y="4007814"/>
            <a:ext cx="1459077" cy="63652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249449" y="3949376"/>
            <a:ext cx="666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6 x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0669" y="4007814"/>
            <a:ext cx="1459077" cy="636522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594177" y="4310589"/>
            <a:ext cx="666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6 x</a:t>
            </a:r>
          </a:p>
        </p:txBody>
      </p:sp>
      <p:sp>
        <p:nvSpPr>
          <p:cNvPr id="18" name="Right Arrow 17"/>
          <p:cNvSpPr/>
          <p:nvPr/>
        </p:nvSpPr>
        <p:spPr>
          <a:xfrm flipH="1">
            <a:off x="3719745" y="4134042"/>
            <a:ext cx="2196195" cy="607836"/>
          </a:xfrm>
          <a:prstGeom prst="rightArrow">
            <a:avLst/>
          </a:prstGeom>
          <a:solidFill>
            <a:schemeClr val="accent5">
              <a:lumMod val="75000"/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3669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Trust, Reciprocity and Economics</a:t>
            </a:r>
          </a:p>
        </p:txBody>
      </p:sp>
      <p:sp>
        <p:nvSpPr>
          <p:cNvPr id="4" name="Rectangle 3"/>
          <p:cNvSpPr/>
          <p:nvPr/>
        </p:nvSpPr>
        <p:spPr>
          <a:xfrm>
            <a:off x="2503714" y="6354135"/>
            <a:ext cx="66402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rgbClr val="964D2C"/>
                </a:solidFill>
              </a:rPr>
              <a:t>Berg and </a:t>
            </a:r>
            <a:r>
              <a:rPr lang="en-US" sz="1400" dirty="0" err="1">
                <a:solidFill>
                  <a:srgbClr val="964D2C"/>
                </a:solidFill>
              </a:rPr>
              <a:t>Dickhaut</a:t>
            </a:r>
            <a:r>
              <a:rPr lang="en-US" sz="1400" dirty="0">
                <a:solidFill>
                  <a:srgbClr val="964D2C"/>
                </a:solidFill>
              </a:rPr>
              <a:t>. Trust, reciprocity, and social history. Games and Economic Behavior (1995) vol. 10 (1) pp. 122-142</a:t>
            </a:r>
          </a:p>
        </p:txBody>
      </p:sp>
      <p:sp>
        <p:nvSpPr>
          <p:cNvPr id="5" name="Content Placeholder 7"/>
          <p:cNvSpPr>
            <a:spLocks noGrp="1"/>
          </p:cNvSpPr>
          <p:nvPr>
            <p:ph sz="quarter" idx="13"/>
          </p:nvPr>
        </p:nvSpPr>
        <p:spPr>
          <a:xfrm>
            <a:off x="276225" y="1288272"/>
            <a:ext cx="8593456" cy="5582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Investment Game</a:t>
            </a:r>
          </a:p>
        </p:txBody>
      </p:sp>
      <p:sp>
        <p:nvSpPr>
          <p:cNvPr id="6" name="Rectangle 5"/>
          <p:cNvSpPr/>
          <p:nvPr/>
        </p:nvSpPr>
        <p:spPr>
          <a:xfrm>
            <a:off x="1027926" y="3106946"/>
            <a:ext cx="1692081" cy="1219129"/>
          </a:xfrm>
          <a:prstGeom prst="rect">
            <a:avLst/>
          </a:prstGeom>
          <a:solidFill>
            <a:schemeClr val="accent2"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Person A</a:t>
            </a:r>
          </a:p>
        </p:txBody>
      </p:sp>
      <p:sp>
        <p:nvSpPr>
          <p:cNvPr id="7" name="Rectangle 6"/>
          <p:cNvSpPr/>
          <p:nvPr/>
        </p:nvSpPr>
        <p:spPr>
          <a:xfrm>
            <a:off x="6188736" y="3106946"/>
            <a:ext cx="1692081" cy="1219129"/>
          </a:xfrm>
          <a:prstGeom prst="rect">
            <a:avLst/>
          </a:prstGeom>
          <a:solidFill>
            <a:schemeClr val="bg2">
              <a:lumMod val="50000"/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Person B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5941" y="4007814"/>
            <a:ext cx="1459077" cy="63652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249449" y="3949376"/>
            <a:ext cx="666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6 x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0669" y="4007814"/>
            <a:ext cx="1459077" cy="636522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594177" y="4310589"/>
            <a:ext cx="666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12 x</a:t>
            </a:r>
          </a:p>
        </p:txBody>
      </p:sp>
    </p:spTree>
    <p:extLst>
      <p:ext uri="{BB962C8B-B14F-4D97-AF65-F5344CB8AC3E}">
        <p14:creationId xmlns:p14="http://schemas.microsoft.com/office/powerpoint/2010/main" val="793221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2287814"/>
            <a:ext cx="8591550" cy="1066801"/>
          </a:xfrm>
        </p:spPr>
        <p:txBody>
          <a:bodyPr/>
          <a:lstStyle/>
          <a:p>
            <a:pPr algn="ctr"/>
            <a:r>
              <a:rPr lang="en-US" dirty="0"/>
              <a:t>What is Trust?</a:t>
            </a:r>
          </a:p>
        </p:txBody>
      </p:sp>
    </p:spTree>
    <p:extLst>
      <p:ext uri="{BB962C8B-B14F-4D97-AF65-F5344CB8AC3E}">
        <p14:creationId xmlns:p14="http://schemas.microsoft.com/office/powerpoint/2010/main" val="37032664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Trust, Reciprocity and Economics</a:t>
            </a:r>
          </a:p>
        </p:txBody>
      </p:sp>
      <p:sp>
        <p:nvSpPr>
          <p:cNvPr id="4" name="Rectangle 3"/>
          <p:cNvSpPr/>
          <p:nvPr/>
        </p:nvSpPr>
        <p:spPr>
          <a:xfrm>
            <a:off x="2503714" y="6354135"/>
            <a:ext cx="66402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rgbClr val="964D2C"/>
                </a:solidFill>
              </a:rPr>
              <a:t>Berg and </a:t>
            </a:r>
            <a:r>
              <a:rPr lang="en-US" sz="1400" dirty="0" err="1">
                <a:solidFill>
                  <a:srgbClr val="964D2C"/>
                </a:solidFill>
              </a:rPr>
              <a:t>Dickhaut</a:t>
            </a:r>
            <a:r>
              <a:rPr lang="en-US" sz="1400" dirty="0">
                <a:solidFill>
                  <a:srgbClr val="964D2C"/>
                </a:solidFill>
              </a:rPr>
              <a:t>. Trust, reciprocity, and social history. Games and Economic Behavior (1995) vol. 10 (1) pp. 122-142</a:t>
            </a:r>
          </a:p>
        </p:txBody>
      </p:sp>
      <p:sp>
        <p:nvSpPr>
          <p:cNvPr id="5" name="Content Placeholder 7"/>
          <p:cNvSpPr>
            <a:spLocks noGrp="1"/>
          </p:cNvSpPr>
          <p:nvPr>
            <p:ph sz="quarter" idx="13"/>
          </p:nvPr>
        </p:nvSpPr>
        <p:spPr>
          <a:xfrm>
            <a:off x="276225" y="1288272"/>
            <a:ext cx="8593456" cy="5582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Investment Game</a:t>
            </a:r>
          </a:p>
        </p:txBody>
      </p:sp>
      <p:sp>
        <p:nvSpPr>
          <p:cNvPr id="6" name="Rectangle 5"/>
          <p:cNvSpPr/>
          <p:nvPr/>
        </p:nvSpPr>
        <p:spPr>
          <a:xfrm>
            <a:off x="1027926" y="3106946"/>
            <a:ext cx="1692081" cy="1219129"/>
          </a:xfrm>
          <a:prstGeom prst="rect">
            <a:avLst/>
          </a:prstGeom>
          <a:solidFill>
            <a:schemeClr val="accent2"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Person A</a:t>
            </a:r>
          </a:p>
        </p:txBody>
      </p:sp>
      <p:sp>
        <p:nvSpPr>
          <p:cNvPr id="7" name="Rectangle 6"/>
          <p:cNvSpPr/>
          <p:nvPr/>
        </p:nvSpPr>
        <p:spPr>
          <a:xfrm>
            <a:off x="6188736" y="3106946"/>
            <a:ext cx="1692081" cy="1219129"/>
          </a:xfrm>
          <a:prstGeom prst="rect">
            <a:avLst/>
          </a:prstGeom>
          <a:solidFill>
            <a:schemeClr val="bg2">
              <a:lumMod val="50000"/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Person B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0669" y="2667219"/>
            <a:ext cx="1459077" cy="63652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594177" y="2686295"/>
            <a:ext cx="666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10 x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3719746" y="2686295"/>
            <a:ext cx="1639210" cy="607836"/>
          </a:xfrm>
          <a:prstGeom prst="rightArrow">
            <a:avLst/>
          </a:prstGeom>
          <a:solidFill>
            <a:schemeClr val="accent5">
              <a:lumMod val="75000"/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accent5">
                    <a:lumMod val="50000"/>
                  </a:schemeClr>
                </a:solidFill>
              </a:rPr>
              <a:t>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314447" y="3386779"/>
            <a:ext cx="23957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So how much would you send?</a:t>
            </a:r>
          </a:p>
        </p:txBody>
      </p:sp>
    </p:spTree>
    <p:extLst>
      <p:ext uri="{BB962C8B-B14F-4D97-AF65-F5344CB8AC3E}">
        <p14:creationId xmlns:p14="http://schemas.microsoft.com/office/powerpoint/2010/main" val="22081561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Trust, Reciprocity and Economics</a:t>
            </a:r>
          </a:p>
        </p:txBody>
      </p:sp>
      <p:sp>
        <p:nvSpPr>
          <p:cNvPr id="4" name="Rectangle 3"/>
          <p:cNvSpPr/>
          <p:nvPr/>
        </p:nvSpPr>
        <p:spPr>
          <a:xfrm>
            <a:off x="2503714" y="6354135"/>
            <a:ext cx="66402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rgbClr val="964D2C"/>
                </a:solidFill>
              </a:rPr>
              <a:t>Berg and </a:t>
            </a:r>
            <a:r>
              <a:rPr lang="en-US" sz="1400" dirty="0" err="1">
                <a:solidFill>
                  <a:srgbClr val="964D2C"/>
                </a:solidFill>
              </a:rPr>
              <a:t>Dickhaut</a:t>
            </a:r>
            <a:r>
              <a:rPr lang="en-US" sz="1400" dirty="0">
                <a:solidFill>
                  <a:srgbClr val="964D2C"/>
                </a:solidFill>
              </a:rPr>
              <a:t>. Trust, reciprocity, and social history. Games and Economic Behavior (1995) vol. 10 (1) pp. 122-142</a:t>
            </a:r>
          </a:p>
        </p:txBody>
      </p:sp>
      <p:sp>
        <p:nvSpPr>
          <p:cNvPr id="5" name="Content Placeholder 7"/>
          <p:cNvSpPr>
            <a:spLocks noGrp="1"/>
          </p:cNvSpPr>
          <p:nvPr>
            <p:ph sz="quarter" idx="13"/>
          </p:nvPr>
        </p:nvSpPr>
        <p:spPr>
          <a:xfrm>
            <a:off x="276225" y="1288272"/>
            <a:ext cx="8593456" cy="5582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Investment Game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1905321"/>
              </p:ext>
            </p:extLst>
          </p:nvPr>
        </p:nvGraphicFramePr>
        <p:xfrm>
          <a:off x="848875" y="3118111"/>
          <a:ext cx="8018900" cy="2286319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471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1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1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717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717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717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717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717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717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717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717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717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717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717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717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7170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7170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</a:tblGrid>
              <a:tr h="326617"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$0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$1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$2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$3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$4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$5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$6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$7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$8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$9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$10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$11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$12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$13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$14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$15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6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$0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5,0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6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$1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4,3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5,2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6,1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7,0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66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$2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3,6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4,5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5,4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6,3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7,2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8,1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9,0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66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$3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2,9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3,8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4,7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5,6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6,5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7,4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8,3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9,2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10,1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11,0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66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$4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1,12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2,11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3,10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4,9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5,9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6,7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7,6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8,5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9,4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10,3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11,2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12,1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13,0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66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$5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0,15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1,14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2,13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3,12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4,11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5,10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6,9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7,8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8,7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9,6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10,5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11,4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12,3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13,2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14,1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15,0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3602659" y="2643654"/>
            <a:ext cx="2539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964D2C"/>
                </a:solidFill>
              </a:rPr>
              <a:t>Person B</a:t>
            </a:r>
          </a:p>
        </p:txBody>
      </p:sp>
      <p:sp>
        <p:nvSpPr>
          <p:cNvPr id="15" name="TextBox 14"/>
          <p:cNvSpPr txBox="1"/>
          <p:nvPr/>
        </p:nvSpPr>
        <p:spPr>
          <a:xfrm rot="16200000">
            <a:off x="-709989" y="4098257"/>
            <a:ext cx="2539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964D2C"/>
                </a:solidFill>
              </a:rPr>
              <a:t>Person A</a:t>
            </a:r>
          </a:p>
        </p:txBody>
      </p:sp>
    </p:spTree>
    <p:extLst>
      <p:ext uri="{BB962C8B-B14F-4D97-AF65-F5344CB8AC3E}">
        <p14:creationId xmlns:p14="http://schemas.microsoft.com/office/powerpoint/2010/main" val="31958800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0048532"/>
              </p:ext>
            </p:extLst>
          </p:nvPr>
        </p:nvGraphicFramePr>
        <p:xfrm>
          <a:off x="848875" y="3118111"/>
          <a:ext cx="8018900" cy="2286319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471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1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1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717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717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717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717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717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717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717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717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717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717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717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717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7170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7170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</a:tblGrid>
              <a:tr h="326617"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$0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$1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$2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$3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$4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$5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$6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$7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$8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$9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$10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$11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$12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$13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$14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$15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6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$0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5,0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6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$1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4,3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5,2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6,1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7,0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66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$2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3,6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4,5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5,4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6,3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7,2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8,1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9,0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66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$3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2,9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3,8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4,7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5,6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6,5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7,4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8,3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9,2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10,1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11,0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66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$4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1,12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2,11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3,10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4,9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5,9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6,7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7,6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8,5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9,4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10,3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11,2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12,1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13,0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66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$5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0,15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1,14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2,13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3,12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4,11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5,10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6,9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7,8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8,7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9,6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10,5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11,4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12,3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13,2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14,1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15,0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75" marR="7775" marT="7775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Trust, Reciprocity and Economics</a:t>
            </a:r>
          </a:p>
        </p:txBody>
      </p:sp>
      <p:sp>
        <p:nvSpPr>
          <p:cNvPr id="4" name="Rectangle 3"/>
          <p:cNvSpPr/>
          <p:nvPr/>
        </p:nvSpPr>
        <p:spPr>
          <a:xfrm>
            <a:off x="2503714" y="6354135"/>
            <a:ext cx="66402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rgbClr val="964D2C"/>
                </a:solidFill>
              </a:rPr>
              <a:t>Berg and </a:t>
            </a:r>
            <a:r>
              <a:rPr lang="en-US" sz="1400" dirty="0" err="1">
                <a:solidFill>
                  <a:srgbClr val="964D2C"/>
                </a:solidFill>
              </a:rPr>
              <a:t>Dickhaut</a:t>
            </a:r>
            <a:r>
              <a:rPr lang="en-US" sz="1400" dirty="0">
                <a:solidFill>
                  <a:srgbClr val="964D2C"/>
                </a:solidFill>
              </a:rPr>
              <a:t>. Trust, reciprocity, and social history. Games and Economic Behavior (1995) vol. 10 (1) pp. 122-142</a:t>
            </a:r>
          </a:p>
        </p:txBody>
      </p:sp>
      <p:sp>
        <p:nvSpPr>
          <p:cNvPr id="5" name="Content Placeholder 7"/>
          <p:cNvSpPr>
            <a:spLocks noGrp="1"/>
          </p:cNvSpPr>
          <p:nvPr>
            <p:ph sz="quarter" idx="13"/>
          </p:nvPr>
        </p:nvSpPr>
        <p:spPr>
          <a:xfrm>
            <a:off x="276225" y="1288272"/>
            <a:ext cx="8593456" cy="5582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Investment Game</a:t>
            </a:r>
          </a:p>
        </p:txBody>
      </p:sp>
      <p:sp>
        <p:nvSpPr>
          <p:cNvPr id="12" name="Oval 11"/>
          <p:cNvSpPr/>
          <p:nvPr/>
        </p:nvSpPr>
        <p:spPr>
          <a:xfrm>
            <a:off x="731789" y="2828320"/>
            <a:ext cx="1152851" cy="1116916"/>
          </a:xfrm>
          <a:prstGeom prst="ellipse">
            <a:avLst/>
          </a:prstGeom>
          <a:solidFill>
            <a:schemeClr val="bg1">
              <a:alpha val="15000"/>
            </a:schemeClr>
          </a:solidFill>
          <a:ln w="12700"/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149073" y="2489766"/>
            <a:ext cx="22426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solidFill>
                  <a:schemeClr val="bg2">
                    <a:lumMod val="50000"/>
                  </a:schemeClr>
                </a:solidFill>
              </a:rPr>
              <a:t>Nash Equilibrium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02659" y="2643654"/>
            <a:ext cx="2539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964D2C"/>
                </a:solidFill>
              </a:rPr>
              <a:t>Person B</a:t>
            </a:r>
          </a:p>
        </p:txBody>
      </p:sp>
      <p:sp>
        <p:nvSpPr>
          <p:cNvPr id="15" name="TextBox 14"/>
          <p:cNvSpPr txBox="1"/>
          <p:nvPr/>
        </p:nvSpPr>
        <p:spPr>
          <a:xfrm rot="16200000">
            <a:off x="-709989" y="4098257"/>
            <a:ext cx="2539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964D2C"/>
                </a:solidFill>
              </a:rPr>
              <a:t>Person A</a:t>
            </a:r>
          </a:p>
        </p:txBody>
      </p:sp>
    </p:spTree>
    <p:extLst>
      <p:ext uri="{BB962C8B-B14F-4D97-AF65-F5344CB8AC3E}">
        <p14:creationId xmlns:p14="http://schemas.microsoft.com/office/powerpoint/2010/main" val="9768037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Trust, Reciprocity and Economics</a:t>
            </a:r>
          </a:p>
        </p:txBody>
      </p:sp>
      <p:sp>
        <p:nvSpPr>
          <p:cNvPr id="4" name="Rectangle 3"/>
          <p:cNvSpPr/>
          <p:nvPr/>
        </p:nvSpPr>
        <p:spPr>
          <a:xfrm>
            <a:off x="2503714" y="6354135"/>
            <a:ext cx="66402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rgbClr val="964D2C"/>
                </a:solidFill>
              </a:rPr>
              <a:t>Berg and </a:t>
            </a:r>
            <a:r>
              <a:rPr lang="en-US" sz="1400" dirty="0" err="1">
                <a:solidFill>
                  <a:srgbClr val="964D2C"/>
                </a:solidFill>
              </a:rPr>
              <a:t>Dickhaut</a:t>
            </a:r>
            <a:r>
              <a:rPr lang="en-US" sz="1400" dirty="0">
                <a:solidFill>
                  <a:srgbClr val="964D2C"/>
                </a:solidFill>
              </a:rPr>
              <a:t>. Trust, reciprocity, and social history. Games and Economic Behavior (1995) vol. 10 (1) pp. 122-142</a:t>
            </a:r>
          </a:p>
        </p:txBody>
      </p:sp>
      <p:sp>
        <p:nvSpPr>
          <p:cNvPr id="5" name="Content Placeholder 7"/>
          <p:cNvSpPr>
            <a:spLocks noGrp="1"/>
          </p:cNvSpPr>
          <p:nvPr>
            <p:ph sz="quarter" idx="13"/>
          </p:nvPr>
        </p:nvSpPr>
        <p:spPr>
          <a:xfrm>
            <a:off x="276225" y="1288272"/>
            <a:ext cx="2939149" cy="48277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The Investment Game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Berg and </a:t>
            </a:r>
            <a:r>
              <a:rPr lang="en-US" dirty="0" err="1"/>
              <a:t>Dickaut</a:t>
            </a:r>
            <a:r>
              <a:rPr lang="en-US" dirty="0"/>
              <a:t> study with 32 pairs shows significant deviation from the Nash equilibrium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Q: How do we account for irrational behaviour?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A: ?</a:t>
            </a:r>
          </a:p>
        </p:txBody>
      </p:sp>
      <p:pic>
        <p:nvPicPr>
          <p:cNvPr id="3" name="Picture 2" descr="investment game - actual resul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7294" y="1539599"/>
            <a:ext cx="5582884" cy="4652403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5481275" y="2844842"/>
            <a:ext cx="3386500" cy="668040"/>
          </a:xfrm>
          <a:prstGeom prst="rect">
            <a:avLst/>
          </a:prstGeom>
          <a:solidFill>
            <a:schemeClr val="bg1">
              <a:alpha val="1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 dirty="0">
                <a:solidFill>
                  <a:schemeClr val="accent2"/>
                </a:solidFill>
              </a:rPr>
              <a:t>On Average</a:t>
            </a:r>
          </a:p>
          <a:p>
            <a:pPr algn="r"/>
            <a:r>
              <a:rPr lang="en-US" sz="1100" dirty="0">
                <a:solidFill>
                  <a:schemeClr val="accent2"/>
                </a:solidFill>
              </a:rPr>
              <a:t>Person A </a:t>
            </a:r>
          </a:p>
          <a:p>
            <a:pPr algn="r"/>
            <a:r>
              <a:rPr lang="en-US" sz="1100" dirty="0">
                <a:solidFill>
                  <a:schemeClr val="accent2"/>
                </a:solidFill>
              </a:rPr>
              <a:t>lost </a:t>
            </a:r>
            <a:r>
              <a:rPr lang="en-US" sz="1100" b="1" dirty="0">
                <a:solidFill>
                  <a:schemeClr val="accent2"/>
                </a:solidFill>
              </a:rPr>
              <a:t>$0.50</a:t>
            </a:r>
          </a:p>
        </p:txBody>
      </p:sp>
    </p:spTree>
    <p:extLst>
      <p:ext uri="{BB962C8B-B14F-4D97-AF65-F5344CB8AC3E}">
        <p14:creationId xmlns:p14="http://schemas.microsoft.com/office/powerpoint/2010/main" val="22219783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Trust, Reciprocity and Economics</a:t>
            </a:r>
          </a:p>
        </p:txBody>
      </p:sp>
      <p:sp>
        <p:nvSpPr>
          <p:cNvPr id="4" name="Rectangle 3"/>
          <p:cNvSpPr/>
          <p:nvPr/>
        </p:nvSpPr>
        <p:spPr>
          <a:xfrm>
            <a:off x="2503714" y="6354135"/>
            <a:ext cx="66402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rgbClr val="964D2C"/>
                </a:solidFill>
              </a:rPr>
              <a:t>Berg and </a:t>
            </a:r>
            <a:r>
              <a:rPr lang="en-US" sz="1400" dirty="0" err="1">
                <a:solidFill>
                  <a:srgbClr val="964D2C"/>
                </a:solidFill>
              </a:rPr>
              <a:t>Dickhaut</a:t>
            </a:r>
            <a:r>
              <a:rPr lang="en-US" sz="1400" dirty="0">
                <a:solidFill>
                  <a:srgbClr val="964D2C"/>
                </a:solidFill>
              </a:rPr>
              <a:t>. Trust, reciprocity, and social history. Games and Economic Behavior (1995) vol. 10 (1) pp. 122-142</a:t>
            </a:r>
          </a:p>
        </p:txBody>
      </p:sp>
      <p:sp>
        <p:nvSpPr>
          <p:cNvPr id="5" name="Content Placeholder 7"/>
          <p:cNvSpPr>
            <a:spLocks noGrp="1"/>
          </p:cNvSpPr>
          <p:nvPr>
            <p:ph sz="quarter" idx="13"/>
          </p:nvPr>
        </p:nvSpPr>
        <p:spPr>
          <a:xfrm>
            <a:off x="276225" y="1288272"/>
            <a:ext cx="2939149" cy="48277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The Investment Game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Berg and </a:t>
            </a:r>
            <a:r>
              <a:rPr lang="en-US" dirty="0" err="1"/>
              <a:t>Dickaut</a:t>
            </a:r>
            <a:r>
              <a:rPr lang="en-US" dirty="0"/>
              <a:t> study with 32 pairs shows significant deviation from the Nash equilibrium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Q: How do we account for irrational behaviour?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A: Trust in Reciprocity</a:t>
            </a:r>
          </a:p>
        </p:txBody>
      </p:sp>
      <p:pic>
        <p:nvPicPr>
          <p:cNvPr id="3" name="Picture 2" descr="investment game - actual resul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7294" y="1539599"/>
            <a:ext cx="5582884" cy="4652403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5481275" y="2844842"/>
            <a:ext cx="3386500" cy="668040"/>
          </a:xfrm>
          <a:prstGeom prst="rect">
            <a:avLst/>
          </a:prstGeom>
          <a:solidFill>
            <a:schemeClr val="bg1">
              <a:alpha val="1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 dirty="0">
                <a:solidFill>
                  <a:schemeClr val="accent2"/>
                </a:solidFill>
              </a:rPr>
              <a:t>On Average</a:t>
            </a:r>
          </a:p>
          <a:p>
            <a:pPr algn="r"/>
            <a:r>
              <a:rPr lang="en-US" sz="1100" dirty="0">
                <a:solidFill>
                  <a:schemeClr val="accent2"/>
                </a:solidFill>
              </a:rPr>
              <a:t>Person A </a:t>
            </a:r>
          </a:p>
          <a:p>
            <a:pPr algn="r"/>
            <a:r>
              <a:rPr lang="en-US" sz="1100" dirty="0">
                <a:solidFill>
                  <a:schemeClr val="accent2"/>
                </a:solidFill>
              </a:rPr>
              <a:t>lost </a:t>
            </a:r>
            <a:r>
              <a:rPr lang="en-US" sz="1100" b="1" dirty="0">
                <a:solidFill>
                  <a:schemeClr val="accent2"/>
                </a:solidFill>
              </a:rPr>
              <a:t>$0.50</a:t>
            </a:r>
          </a:p>
        </p:txBody>
      </p:sp>
    </p:spTree>
    <p:extLst>
      <p:ext uri="{BB962C8B-B14F-4D97-AF65-F5344CB8AC3E}">
        <p14:creationId xmlns:p14="http://schemas.microsoft.com/office/powerpoint/2010/main" val="11665016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elephant 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2142" y="1565727"/>
            <a:ext cx="6086930" cy="474780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5059799" cy="438149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-1" y="3873500"/>
            <a:ext cx="1723571" cy="29845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007025" y="3656234"/>
            <a:ext cx="6143172" cy="1342866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277256" y="5624286"/>
            <a:ext cx="2838781" cy="123371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190398" y="5682106"/>
            <a:ext cx="2397837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>
                <a:solidFill>
                  <a:schemeClr val="tx1">
                    <a:lumMod val="10000"/>
                    <a:lumOff val="90000"/>
                  </a:schemeClr>
                </a:solidFill>
              </a:rPr>
              <a:t>Psychology</a:t>
            </a:r>
            <a:endParaRPr lang="en-US" dirty="0">
              <a:solidFill>
                <a:schemeClr val="tx1">
                  <a:lumMod val="10000"/>
                  <a:lumOff val="90000"/>
                </a:schemeClr>
              </a:solidFill>
            </a:endParaRPr>
          </a:p>
          <a:p>
            <a:pPr algn="ctr"/>
            <a:r>
              <a:rPr lang="en-US" i="1" dirty="0">
                <a:solidFill>
                  <a:schemeClr val="tx1">
                    <a:lumMod val="10000"/>
                    <a:lumOff val="90000"/>
                  </a:schemeClr>
                </a:solidFill>
              </a:rPr>
              <a:t>Trust is a Personal Trait</a:t>
            </a:r>
          </a:p>
        </p:txBody>
      </p:sp>
      <p:sp>
        <p:nvSpPr>
          <p:cNvPr id="10" name="Rectangle 9"/>
          <p:cNvSpPr/>
          <p:nvPr/>
        </p:nvSpPr>
        <p:spPr>
          <a:xfrm>
            <a:off x="6565448" y="0"/>
            <a:ext cx="2578552" cy="438149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741044" y="0"/>
            <a:ext cx="2578552" cy="222364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4588394" y="1461363"/>
            <a:ext cx="2436835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>
                <a:solidFill>
                  <a:schemeClr val="tx1">
                    <a:lumMod val="10000"/>
                    <a:lumOff val="90000"/>
                  </a:schemeClr>
                </a:solidFill>
              </a:rPr>
              <a:t>Sociology</a:t>
            </a:r>
            <a:endParaRPr lang="en-US" dirty="0">
              <a:solidFill>
                <a:schemeClr val="tx1">
                  <a:lumMod val="10000"/>
                  <a:lumOff val="90000"/>
                </a:schemeClr>
              </a:solidFill>
            </a:endParaRPr>
          </a:p>
          <a:p>
            <a:pPr algn="ctr"/>
            <a:r>
              <a:rPr lang="en-US" i="1" dirty="0">
                <a:solidFill>
                  <a:schemeClr val="tx1">
                    <a:lumMod val="10000"/>
                    <a:lumOff val="90000"/>
                  </a:schemeClr>
                </a:solidFill>
              </a:rPr>
              <a:t>Trust is Social Structure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025972" y="5530536"/>
            <a:ext cx="5118028" cy="132746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3007024" y="4701131"/>
            <a:ext cx="2487031" cy="132746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7629071" y="4701131"/>
            <a:ext cx="1514929" cy="132746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4611596" y="5605086"/>
            <a:ext cx="3907715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>
                <a:solidFill>
                  <a:schemeClr val="tx1">
                    <a:lumMod val="10000"/>
                    <a:lumOff val="90000"/>
                  </a:schemeClr>
                </a:solidFill>
              </a:rPr>
              <a:t>Economics</a:t>
            </a:r>
            <a:endParaRPr lang="en-US" dirty="0">
              <a:solidFill>
                <a:schemeClr val="tx1">
                  <a:lumMod val="10000"/>
                  <a:lumOff val="90000"/>
                </a:schemeClr>
              </a:solidFill>
            </a:endParaRPr>
          </a:p>
          <a:p>
            <a:pPr algn="ctr"/>
            <a:r>
              <a:rPr lang="en-US" i="1" dirty="0">
                <a:solidFill>
                  <a:schemeClr val="tx1">
                    <a:lumMod val="10000"/>
                    <a:lumOff val="90000"/>
                  </a:schemeClr>
                </a:solidFill>
              </a:rPr>
              <a:t>Trust is an Economic Choice Mechanism</a:t>
            </a:r>
          </a:p>
        </p:txBody>
      </p:sp>
    </p:spTree>
    <p:extLst>
      <p:ext uri="{BB962C8B-B14F-4D97-AF65-F5344CB8AC3E}">
        <p14:creationId xmlns:p14="http://schemas.microsoft.com/office/powerpoint/2010/main" val="19736796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lephant 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2142" y="1565727"/>
            <a:ext cx="6086930" cy="4747805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48116" y="1659526"/>
            <a:ext cx="1538179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rgbClr val="964D2C"/>
                </a:solidFill>
              </a:rPr>
              <a:t>Like the blind men and the elephant.</a:t>
            </a:r>
          </a:p>
          <a:p>
            <a:pPr algn="ctr"/>
            <a:endParaRPr lang="en-US" sz="2000" i="1" dirty="0">
              <a:solidFill>
                <a:srgbClr val="964D2C"/>
              </a:solidFill>
            </a:endParaRPr>
          </a:p>
          <a:p>
            <a:pPr algn="ctr"/>
            <a:r>
              <a:rPr lang="en-US" sz="2000" i="1" dirty="0">
                <a:solidFill>
                  <a:srgbClr val="964D2C"/>
                </a:solidFill>
              </a:rPr>
              <a:t>Trust looks different according to the discipline through which you encounter it.</a:t>
            </a:r>
            <a:endParaRPr lang="en-US" i="1" dirty="0">
              <a:solidFill>
                <a:srgbClr val="964D2C"/>
              </a:solidFill>
            </a:endParaRPr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276225" y="16352"/>
            <a:ext cx="8591550" cy="1066801"/>
          </a:xfrm>
        </p:spPr>
        <p:txBody>
          <a:bodyPr>
            <a:normAutofit/>
          </a:bodyPr>
          <a:lstStyle/>
          <a:p>
            <a:r>
              <a:rPr lang="en-US" dirty="0"/>
              <a:t>The Elephant of Trust</a:t>
            </a:r>
          </a:p>
        </p:txBody>
      </p:sp>
      <p:sp>
        <p:nvSpPr>
          <p:cNvPr id="2" name="Rectangle 1"/>
          <p:cNvSpPr/>
          <p:nvPr/>
        </p:nvSpPr>
        <p:spPr>
          <a:xfrm>
            <a:off x="0" y="6396335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dirty="0" err="1">
                <a:solidFill>
                  <a:srgbClr val="964D2C"/>
                </a:solidFill>
              </a:rPr>
              <a:t>Lewicki</a:t>
            </a:r>
            <a:r>
              <a:rPr lang="en-US" sz="1200" dirty="0">
                <a:solidFill>
                  <a:srgbClr val="964D2C"/>
                </a:solidFill>
              </a:rPr>
              <a:t>, R. J. &amp; Bunker, B. B. “Trust in Relationships: A Model of Trust Development and Decline.” In B. B. Bunker &amp; J. Z. Rubin (Eds.), Conflict, cooperation and justice, </a:t>
            </a:r>
            <a:r>
              <a:rPr lang="en-US" sz="1200" dirty="0" err="1">
                <a:solidFill>
                  <a:srgbClr val="964D2C"/>
                </a:solidFill>
              </a:rPr>
              <a:t>Jossey</a:t>
            </a:r>
            <a:r>
              <a:rPr lang="en-US" sz="1200" dirty="0">
                <a:solidFill>
                  <a:srgbClr val="964D2C"/>
                </a:solidFill>
              </a:rPr>
              <a:t>-Bass, San Francisco, 1995, pp. 133-173</a:t>
            </a:r>
          </a:p>
        </p:txBody>
      </p:sp>
    </p:spTree>
    <p:extLst>
      <p:ext uri="{BB962C8B-B14F-4D97-AF65-F5344CB8AC3E}">
        <p14:creationId xmlns:p14="http://schemas.microsoft.com/office/powerpoint/2010/main" val="23342569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2287814"/>
            <a:ext cx="8591550" cy="1066801"/>
          </a:xfrm>
        </p:spPr>
        <p:txBody>
          <a:bodyPr/>
          <a:lstStyle/>
          <a:p>
            <a:pPr algn="ctr"/>
            <a:r>
              <a:rPr lang="en-US" dirty="0" err="1"/>
              <a:t>Erm</a:t>
            </a:r>
            <a:r>
              <a:rPr lang="en-US" dirty="0"/>
              <a:t>… So What is Trust?</a:t>
            </a:r>
          </a:p>
        </p:txBody>
      </p:sp>
    </p:spTree>
    <p:extLst>
      <p:ext uri="{BB962C8B-B14F-4D97-AF65-F5344CB8AC3E}">
        <p14:creationId xmlns:p14="http://schemas.microsoft.com/office/powerpoint/2010/main" val="3166284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Trust: Commonality?</a:t>
            </a:r>
          </a:p>
        </p:txBody>
      </p:sp>
      <p:sp>
        <p:nvSpPr>
          <p:cNvPr id="4" name="Rectangle 3"/>
          <p:cNvSpPr/>
          <p:nvPr/>
        </p:nvSpPr>
        <p:spPr>
          <a:xfrm>
            <a:off x="3066143" y="6275090"/>
            <a:ext cx="60778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rgbClr val="964D2C"/>
                </a:solidFill>
              </a:rPr>
              <a:t>Rousseau et al. Not so different after all: a cross-discipline view of trust. Academy of Management Review (1998) vol. 23 pp. 393-404</a:t>
            </a:r>
          </a:p>
        </p:txBody>
      </p:sp>
      <p:sp>
        <p:nvSpPr>
          <p:cNvPr id="12" name="Content Placeholder 7"/>
          <p:cNvSpPr>
            <a:spLocks noGrp="1"/>
          </p:cNvSpPr>
          <p:nvPr>
            <p:ph sz="quarter" idx="13"/>
          </p:nvPr>
        </p:nvSpPr>
        <p:spPr>
          <a:xfrm>
            <a:off x="274319" y="1542142"/>
            <a:ext cx="8593456" cy="4653643"/>
          </a:xfrm>
        </p:spPr>
        <p:txBody>
          <a:bodyPr>
            <a:normAutofit/>
          </a:bodyPr>
          <a:lstStyle/>
          <a:p>
            <a:pPr marL="342900" indent="-342900"/>
            <a:r>
              <a:rPr lang="en-US" dirty="0"/>
              <a:t>Conditions for Trust (Rousseau)</a:t>
            </a:r>
          </a:p>
          <a:p>
            <a:pPr marL="515938" lvl="1" indent="-342900"/>
            <a:r>
              <a:rPr lang="en-US" b="1" dirty="0"/>
              <a:t>Risk</a:t>
            </a:r>
            <a:r>
              <a:rPr lang="en-US" dirty="0"/>
              <a:t>: "Risk is the perceived probability of loss, as interpreted by a decision maker "</a:t>
            </a:r>
          </a:p>
          <a:p>
            <a:pPr marL="515938" lvl="1" indent="-342900"/>
            <a:r>
              <a:rPr lang="en-US" b="1" dirty="0"/>
              <a:t>Interdependence</a:t>
            </a:r>
            <a:r>
              <a:rPr lang="en-US" dirty="0"/>
              <a:t>: "where the interests of one party cannot be achieved without reliance upon an- other.”</a:t>
            </a:r>
          </a:p>
          <a:p>
            <a:pPr marL="515938" lvl="1" indent="-342900"/>
            <a:endParaRPr lang="en-US" dirty="0"/>
          </a:p>
          <a:p>
            <a:pPr marL="342900" indent="-342900"/>
            <a:r>
              <a:rPr lang="en-US" dirty="0"/>
              <a:t>A Common Definition?</a:t>
            </a:r>
          </a:p>
          <a:p>
            <a:pPr marL="515938" lvl="1" indent="-342900"/>
            <a:r>
              <a:rPr lang="en-US" dirty="0"/>
              <a:t>“Trust is a psychological state comprising </a:t>
            </a:r>
            <a:r>
              <a:rPr lang="en-US" b="1" dirty="0"/>
              <a:t>the intention to accept vulnerability</a:t>
            </a:r>
            <a:r>
              <a:rPr lang="en-US" dirty="0"/>
              <a:t> based upon positive expectations of the intentions or behavior of another.”</a:t>
            </a:r>
          </a:p>
        </p:txBody>
      </p:sp>
    </p:spTree>
    <p:extLst>
      <p:ext uri="{BB962C8B-B14F-4D97-AF65-F5344CB8AC3E}">
        <p14:creationId xmlns:p14="http://schemas.microsoft.com/office/powerpoint/2010/main" val="289987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2287814"/>
            <a:ext cx="8591550" cy="1066801"/>
          </a:xfrm>
        </p:spPr>
        <p:txBody>
          <a:bodyPr/>
          <a:lstStyle/>
          <a:p>
            <a:pPr algn="ctr"/>
            <a:r>
              <a:rPr lang="en-US" dirty="0"/>
              <a:t>Trust and the Social Web</a:t>
            </a:r>
          </a:p>
        </p:txBody>
      </p:sp>
    </p:spTree>
    <p:extLst>
      <p:ext uri="{BB962C8B-B14F-4D97-AF65-F5344CB8AC3E}">
        <p14:creationId xmlns:p14="http://schemas.microsoft.com/office/powerpoint/2010/main" val="316628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2414814"/>
            <a:ext cx="8591550" cy="1367972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This country has a dark future unless we can attract better people into politics</a:t>
            </a:r>
          </a:p>
        </p:txBody>
      </p:sp>
    </p:spTree>
    <p:extLst>
      <p:ext uri="{BB962C8B-B14F-4D97-AF65-F5344CB8AC3E}">
        <p14:creationId xmlns:p14="http://schemas.microsoft.com/office/powerpoint/2010/main" val="9873117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56470"/>
            <a:ext cx="8591550" cy="1066801"/>
          </a:xfrm>
        </p:spPr>
        <p:txBody>
          <a:bodyPr/>
          <a:lstStyle/>
          <a:p>
            <a:r>
              <a:rPr lang="en-US" dirty="0"/>
              <a:t>How Might we Calculate Trust?</a:t>
            </a:r>
          </a:p>
        </p:txBody>
      </p:sp>
      <p:sp>
        <p:nvSpPr>
          <p:cNvPr id="11" name="Content Placeholder 7"/>
          <p:cNvSpPr>
            <a:spLocks noGrp="1"/>
          </p:cNvSpPr>
          <p:nvPr>
            <p:ph sz="quarter" idx="13"/>
          </p:nvPr>
        </p:nvSpPr>
        <p:spPr>
          <a:xfrm>
            <a:off x="2168231" y="2570784"/>
            <a:ext cx="5327655" cy="226105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800" dirty="0">
                <a:solidFill>
                  <a:schemeClr val="tx1"/>
                </a:solidFill>
              </a:rPr>
              <a:t>Policy-Based Trust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>
                <a:solidFill>
                  <a:schemeClr val="tx1"/>
                </a:solidFill>
              </a:rPr>
              <a:t>Provenance-Based Trust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>
                <a:solidFill>
                  <a:schemeClr val="tx1"/>
                </a:solidFill>
              </a:rPr>
              <a:t>Reputation-Based Trust</a:t>
            </a:r>
          </a:p>
        </p:txBody>
      </p:sp>
    </p:spTree>
    <p:extLst>
      <p:ext uri="{BB962C8B-B14F-4D97-AF65-F5344CB8AC3E}">
        <p14:creationId xmlns:p14="http://schemas.microsoft.com/office/powerpoint/2010/main" val="26211859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56470"/>
            <a:ext cx="8591550" cy="1066801"/>
          </a:xfrm>
        </p:spPr>
        <p:txBody>
          <a:bodyPr/>
          <a:lstStyle/>
          <a:p>
            <a:r>
              <a:rPr lang="en-US" dirty="0"/>
              <a:t>How Might we Calculate Trust?</a:t>
            </a:r>
          </a:p>
        </p:txBody>
      </p:sp>
      <p:sp>
        <p:nvSpPr>
          <p:cNvPr id="6" name="Smiley Face 5"/>
          <p:cNvSpPr/>
          <p:nvPr/>
        </p:nvSpPr>
        <p:spPr>
          <a:xfrm>
            <a:off x="7986534" y="4105113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Clare</a:t>
            </a:r>
          </a:p>
        </p:txBody>
      </p:sp>
      <p:cxnSp>
        <p:nvCxnSpPr>
          <p:cNvPr id="18" name="Straight Arrow Connector 17"/>
          <p:cNvCxnSpPr>
            <a:stCxn id="6" idx="2"/>
          </p:cNvCxnSpPr>
          <p:nvPr/>
        </p:nvCxnSpPr>
        <p:spPr>
          <a:xfrm flipH="1">
            <a:off x="4447563" y="4583195"/>
            <a:ext cx="3538971" cy="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1941083" y="6275090"/>
            <a:ext cx="72029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err="1">
                <a:solidFill>
                  <a:srgbClr val="964D2C"/>
                </a:solidFill>
              </a:rPr>
              <a:t>Artz</a:t>
            </a:r>
            <a:r>
              <a:rPr lang="en-US" sz="1400" dirty="0">
                <a:solidFill>
                  <a:srgbClr val="964D2C"/>
                </a:solidFill>
              </a:rPr>
              <a:t> and Gil.  A survey of trust in computer science and the semantic web. Web Semantics: Science, Services and Agents on the World Wide Web (2007) vol. 5 (2) pp. 58-71</a:t>
            </a:r>
          </a:p>
        </p:txBody>
      </p:sp>
      <p:sp>
        <p:nvSpPr>
          <p:cNvPr id="19" name="Smiley Face 18"/>
          <p:cNvSpPr/>
          <p:nvPr/>
        </p:nvSpPr>
        <p:spPr>
          <a:xfrm>
            <a:off x="856967" y="4906560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Alice</a:t>
            </a:r>
          </a:p>
        </p:txBody>
      </p:sp>
      <p:sp>
        <p:nvSpPr>
          <p:cNvPr id="20" name="Smiley Face 19"/>
          <p:cNvSpPr/>
          <p:nvPr/>
        </p:nvSpPr>
        <p:spPr>
          <a:xfrm>
            <a:off x="3456371" y="4112314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Bob</a:t>
            </a:r>
          </a:p>
        </p:txBody>
      </p:sp>
      <p:sp>
        <p:nvSpPr>
          <p:cNvPr id="21" name="Smiley Face 20"/>
          <p:cNvSpPr/>
          <p:nvPr/>
        </p:nvSpPr>
        <p:spPr>
          <a:xfrm>
            <a:off x="1081641" y="2606361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Dan</a:t>
            </a:r>
          </a:p>
        </p:txBody>
      </p:sp>
      <p:cxnSp>
        <p:nvCxnSpPr>
          <p:cNvPr id="22" name="Straight Arrow Connector 21"/>
          <p:cNvCxnSpPr>
            <a:stCxn id="19" idx="6"/>
            <a:endCxn id="20" idx="3"/>
          </p:cNvCxnSpPr>
          <p:nvPr/>
        </p:nvCxnSpPr>
        <p:spPr>
          <a:xfrm flipV="1">
            <a:off x="1848159" y="4928450"/>
            <a:ext cx="1753369" cy="456192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21" idx="5"/>
            <a:endCxn id="20" idx="1"/>
          </p:cNvCxnSpPr>
          <p:nvPr/>
        </p:nvCxnSpPr>
        <p:spPr>
          <a:xfrm>
            <a:off x="1927676" y="3422497"/>
            <a:ext cx="1673852" cy="829844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0033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ight Arrow 33"/>
          <p:cNvSpPr/>
          <p:nvPr/>
        </p:nvSpPr>
        <p:spPr>
          <a:xfrm>
            <a:off x="4966282" y="4764559"/>
            <a:ext cx="2844728" cy="607836"/>
          </a:xfrm>
          <a:prstGeom prst="rightArrow">
            <a:avLst/>
          </a:prstGeom>
          <a:solidFill>
            <a:schemeClr val="accent5">
              <a:lumMod val="75000"/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56470"/>
            <a:ext cx="8591550" cy="1066801"/>
          </a:xfrm>
        </p:spPr>
        <p:txBody>
          <a:bodyPr/>
          <a:lstStyle/>
          <a:p>
            <a:r>
              <a:rPr lang="en-US" dirty="0"/>
              <a:t>How Might we Calculate Trust?</a:t>
            </a:r>
          </a:p>
        </p:txBody>
      </p:sp>
      <p:sp>
        <p:nvSpPr>
          <p:cNvPr id="4" name="Smiley Face 3"/>
          <p:cNvSpPr/>
          <p:nvPr/>
        </p:nvSpPr>
        <p:spPr>
          <a:xfrm>
            <a:off x="856967" y="4906560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Alice</a:t>
            </a:r>
          </a:p>
        </p:txBody>
      </p:sp>
      <p:sp>
        <p:nvSpPr>
          <p:cNvPr id="5" name="Smiley Face 4"/>
          <p:cNvSpPr/>
          <p:nvPr/>
        </p:nvSpPr>
        <p:spPr>
          <a:xfrm>
            <a:off x="3456371" y="4112314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Bob</a:t>
            </a:r>
          </a:p>
        </p:txBody>
      </p:sp>
      <p:sp>
        <p:nvSpPr>
          <p:cNvPr id="6" name="Smiley Face 5"/>
          <p:cNvSpPr/>
          <p:nvPr/>
        </p:nvSpPr>
        <p:spPr>
          <a:xfrm>
            <a:off x="7986534" y="4112314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Clare</a:t>
            </a:r>
          </a:p>
        </p:txBody>
      </p:sp>
      <p:sp>
        <p:nvSpPr>
          <p:cNvPr id="7" name="Smiley Face 6"/>
          <p:cNvSpPr/>
          <p:nvPr/>
        </p:nvSpPr>
        <p:spPr>
          <a:xfrm>
            <a:off x="1081641" y="2606361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Dan</a:t>
            </a:r>
          </a:p>
        </p:txBody>
      </p:sp>
      <p:cxnSp>
        <p:nvCxnSpPr>
          <p:cNvPr id="9" name="Straight Arrow Connector 8"/>
          <p:cNvCxnSpPr>
            <a:stCxn id="4" idx="6"/>
            <a:endCxn id="5" idx="3"/>
          </p:cNvCxnSpPr>
          <p:nvPr/>
        </p:nvCxnSpPr>
        <p:spPr>
          <a:xfrm flipV="1">
            <a:off x="1848159" y="4928450"/>
            <a:ext cx="1753369" cy="456192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7" idx="5"/>
            <a:endCxn id="5" idx="1"/>
          </p:cNvCxnSpPr>
          <p:nvPr/>
        </p:nvCxnSpPr>
        <p:spPr>
          <a:xfrm>
            <a:off x="1927676" y="3422497"/>
            <a:ext cx="1673852" cy="829844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6" idx="2"/>
            <a:endCxn id="5" idx="6"/>
          </p:cNvCxnSpPr>
          <p:nvPr/>
        </p:nvCxnSpPr>
        <p:spPr>
          <a:xfrm flipH="1">
            <a:off x="4447563" y="4590396"/>
            <a:ext cx="3538971" cy="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1941083" y="6275090"/>
            <a:ext cx="72029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err="1">
                <a:solidFill>
                  <a:srgbClr val="964D2C"/>
                </a:solidFill>
              </a:rPr>
              <a:t>Artz</a:t>
            </a:r>
            <a:r>
              <a:rPr lang="en-US" sz="1400" dirty="0">
                <a:solidFill>
                  <a:srgbClr val="964D2C"/>
                </a:solidFill>
              </a:rPr>
              <a:t> and Gil.  A survey of trust in computer science and the semantic web. Web Semantics: Science, Services and Agents on the World Wide Web (2007) vol. 5 (2) pp. 58-71</a:t>
            </a:r>
          </a:p>
        </p:txBody>
      </p:sp>
      <p:sp>
        <p:nvSpPr>
          <p:cNvPr id="26" name="Content Placeholder 7"/>
          <p:cNvSpPr>
            <a:spLocks noGrp="1"/>
          </p:cNvSpPr>
          <p:nvPr>
            <p:ph sz="quarter" idx="13"/>
          </p:nvPr>
        </p:nvSpPr>
        <p:spPr>
          <a:xfrm>
            <a:off x="274319" y="1147723"/>
            <a:ext cx="8790954" cy="105138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Bob is selling Clare a car that used to belong to Alice</a:t>
            </a:r>
          </a:p>
          <a:p>
            <a:pPr marL="0" indent="0">
              <a:buNone/>
            </a:pPr>
            <a:r>
              <a:rPr lang="en-US" dirty="0"/>
              <a:t>Dan has bought stuff from Bob before</a:t>
            </a:r>
          </a:p>
          <a:p>
            <a:pPr marL="0" indent="0">
              <a:buNone/>
            </a:pPr>
            <a:r>
              <a:rPr lang="en-US" dirty="0"/>
              <a:t>Can Clare trust the info Bob gives her about the car?</a:t>
            </a:r>
          </a:p>
        </p:txBody>
      </p:sp>
      <p:sp>
        <p:nvSpPr>
          <p:cNvPr id="46" name="Rectangle 45"/>
          <p:cNvSpPr/>
          <p:nvPr/>
        </p:nvSpPr>
        <p:spPr>
          <a:xfrm rot="21152165">
            <a:off x="5413944" y="424074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Registration Info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7666" y="4410837"/>
            <a:ext cx="1451886" cy="1451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8154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56470"/>
            <a:ext cx="8591550" cy="1066801"/>
          </a:xfrm>
        </p:spPr>
        <p:txBody>
          <a:bodyPr/>
          <a:lstStyle/>
          <a:p>
            <a:r>
              <a:rPr lang="en-US" dirty="0"/>
              <a:t>How Might we Calculate Trust?</a:t>
            </a:r>
          </a:p>
        </p:txBody>
      </p:sp>
      <p:sp>
        <p:nvSpPr>
          <p:cNvPr id="11" name="Content Placeholder 7"/>
          <p:cNvSpPr>
            <a:spLocks noGrp="1"/>
          </p:cNvSpPr>
          <p:nvPr>
            <p:ph sz="quarter" idx="13"/>
          </p:nvPr>
        </p:nvSpPr>
        <p:spPr>
          <a:xfrm>
            <a:off x="2168231" y="2570784"/>
            <a:ext cx="5327655" cy="2261050"/>
          </a:xfrm>
        </p:spPr>
        <p:txBody>
          <a:bodyPr>
            <a:normAutofit/>
          </a:bodyPr>
          <a:lstStyle/>
          <a:p>
            <a:pPr marL="457200" indent="-457200">
              <a:buClrTx/>
              <a:buFont typeface="+mj-lt"/>
              <a:buAutoNum type="arabicPeriod"/>
            </a:pPr>
            <a:r>
              <a:rPr lang="en-US" sz="2800" dirty="0">
                <a:solidFill>
                  <a:schemeClr val="tx1"/>
                </a:solidFill>
              </a:rPr>
              <a:t>Policy-Based Trust</a:t>
            </a:r>
          </a:p>
          <a:p>
            <a:pPr marL="457200" indent="-457200">
              <a:buClrTx/>
              <a:buFont typeface="+mj-lt"/>
              <a:buAutoNum type="arabicPeriod"/>
            </a:pPr>
            <a:r>
              <a:rPr lang="en-US" sz="2800" dirty="0">
                <a:solidFill>
                  <a:schemeClr val="bg1">
                    <a:lumMod val="75000"/>
                  </a:schemeClr>
                </a:solidFill>
              </a:rPr>
              <a:t>Provenance-Based Trust</a:t>
            </a:r>
          </a:p>
          <a:p>
            <a:pPr marL="457200" indent="-457200">
              <a:buClrTx/>
              <a:buFont typeface="+mj-lt"/>
              <a:buAutoNum type="arabicPeriod"/>
            </a:pPr>
            <a:r>
              <a:rPr lang="en-US" sz="2800" dirty="0">
                <a:solidFill>
                  <a:schemeClr val="bg1">
                    <a:lumMod val="75000"/>
                  </a:schemeClr>
                </a:solidFill>
              </a:rPr>
              <a:t>Reputation-Based Trust</a:t>
            </a:r>
          </a:p>
        </p:txBody>
      </p:sp>
    </p:spTree>
    <p:extLst>
      <p:ext uri="{BB962C8B-B14F-4D97-AF65-F5344CB8AC3E}">
        <p14:creationId xmlns:p14="http://schemas.microsoft.com/office/powerpoint/2010/main" val="36749694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6593458" y="1140764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Registration Info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</p:txBody>
      </p:sp>
      <p:sp>
        <p:nvSpPr>
          <p:cNvPr id="34" name="Right Arrow 33"/>
          <p:cNvSpPr/>
          <p:nvPr/>
        </p:nvSpPr>
        <p:spPr>
          <a:xfrm>
            <a:off x="4966282" y="4757358"/>
            <a:ext cx="2844728" cy="607836"/>
          </a:xfrm>
          <a:prstGeom prst="rightArrow">
            <a:avLst/>
          </a:prstGeom>
          <a:solidFill>
            <a:schemeClr val="accent5">
              <a:lumMod val="75000"/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56470"/>
            <a:ext cx="8591550" cy="1066801"/>
          </a:xfrm>
        </p:spPr>
        <p:txBody>
          <a:bodyPr/>
          <a:lstStyle/>
          <a:p>
            <a:r>
              <a:rPr lang="en-US" dirty="0"/>
              <a:t>Policy-Based Trust</a:t>
            </a:r>
          </a:p>
        </p:txBody>
      </p:sp>
      <p:sp>
        <p:nvSpPr>
          <p:cNvPr id="6" name="Smiley Face 5"/>
          <p:cNvSpPr/>
          <p:nvPr/>
        </p:nvSpPr>
        <p:spPr>
          <a:xfrm>
            <a:off x="7986534" y="4105113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Clare</a:t>
            </a:r>
          </a:p>
        </p:txBody>
      </p:sp>
      <p:cxnSp>
        <p:nvCxnSpPr>
          <p:cNvPr id="18" name="Straight Arrow Connector 17"/>
          <p:cNvCxnSpPr>
            <a:stCxn id="6" idx="2"/>
          </p:cNvCxnSpPr>
          <p:nvPr/>
        </p:nvCxnSpPr>
        <p:spPr>
          <a:xfrm flipH="1">
            <a:off x="4447563" y="4583195"/>
            <a:ext cx="3538971" cy="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1941083" y="6275090"/>
            <a:ext cx="72029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err="1">
                <a:solidFill>
                  <a:srgbClr val="964D2C"/>
                </a:solidFill>
              </a:rPr>
              <a:t>Artz</a:t>
            </a:r>
            <a:r>
              <a:rPr lang="en-US" sz="1400" dirty="0">
                <a:solidFill>
                  <a:srgbClr val="964D2C"/>
                </a:solidFill>
              </a:rPr>
              <a:t> and Gil.  A survey of trust in computer science and the semantic web. Web Semantics: Science, Services and Agents on the World Wide Web (2007) vol. 5 (2) pp. 58-71</a:t>
            </a:r>
          </a:p>
        </p:txBody>
      </p:sp>
      <p:sp>
        <p:nvSpPr>
          <p:cNvPr id="19" name="Smiley Face 18"/>
          <p:cNvSpPr/>
          <p:nvPr/>
        </p:nvSpPr>
        <p:spPr>
          <a:xfrm>
            <a:off x="856967" y="4906560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Alice</a:t>
            </a:r>
          </a:p>
        </p:txBody>
      </p:sp>
      <p:sp>
        <p:nvSpPr>
          <p:cNvPr id="20" name="Smiley Face 19"/>
          <p:cNvSpPr/>
          <p:nvPr/>
        </p:nvSpPr>
        <p:spPr>
          <a:xfrm>
            <a:off x="3456371" y="4112314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Bob</a:t>
            </a:r>
          </a:p>
        </p:txBody>
      </p:sp>
      <p:sp>
        <p:nvSpPr>
          <p:cNvPr id="21" name="Smiley Face 20"/>
          <p:cNvSpPr/>
          <p:nvPr/>
        </p:nvSpPr>
        <p:spPr>
          <a:xfrm>
            <a:off x="1081641" y="2606361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Dan</a:t>
            </a:r>
          </a:p>
        </p:txBody>
      </p:sp>
      <p:cxnSp>
        <p:nvCxnSpPr>
          <p:cNvPr id="22" name="Straight Arrow Connector 21"/>
          <p:cNvCxnSpPr>
            <a:stCxn id="19" idx="6"/>
            <a:endCxn id="20" idx="3"/>
          </p:cNvCxnSpPr>
          <p:nvPr/>
        </p:nvCxnSpPr>
        <p:spPr>
          <a:xfrm flipV="1">
            <a:off x="1848159" y="4928450"/>
            <a:ext cx="1753369" cy="456192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21" idx="5"/>
            <a:endCxn id="20" idx="1"/>
          </p:cNvCxnSpPr>
          <p:nvPr/>
        </p:nvCxnSpPr>
        <p:spPr>
          <a:xfrm>
            <a:off x="1927676" y="3422497"/>
            <a:ext cx="1673852" cy="829844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5268" y="1555554"/>
            <a:ext cx="1487110" cy="1123078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 rot="21152165">
            <a:off x="5413944" y="424074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Registration Info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7666" y="4410837"/>
            <a:ext cx="1451886" cy="1451886"/>
          </a:xfrm>
          <a:prstGeom prst="rect">
            <a:avLst/>
          </a:prstGeom>
        </p:spPr>
      </p:pic>
      <p:sp>
        <p:nvSpPr>
          <p:cNvPr id="37" name="Content Placeholder 7"/>
          <p:cNvSpPr txBox="1">
            <a:spLocks/>
          </p:cNvSpPr>
          <p:nvPr/>
        </p:nvSpPr>
        <p:spPr>
          <a:xfrm>
            <a:off x="274319" y="1147722"/>
            <a:ext cx="5765754" cy="13390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dirty="0"/>
              <a:t>Commute responsibility to </a:t>
            </a:r>
            <a:r>
              <a:rPr lang="en-US" b="1" dirty="0"/>
              <a:t>a trusted 3</a:t>
            </a:r>
            <a:r>
              <a:rPr lang="en-US" b="1" baseline="30000" dirty="0"/>
              <a:t>rd</a:t>
            </a:r>
            <a:r>
              <a:rPr lang="en-US" b="1" dirty="0"/>
              <a:t> party</a:t>
            </a:r>
          </a:p>
          <a:p>
            <a:pPr marL="0" indent="0">
              <a:buFont typeface="Arial" pitchFamily="34" charset="0"/>
              <a:buNone/>
            </a:pPr>
            <a:r>
              <a:rPr lang="en-US" dirty="0"/>
              <a:t>Use security protocols to </a:t>
            </a:r>
            <a:r>
              <a:rPr lang="en-US" b="1" dirty="0"/>
              <a:t>verify credentials</a:t>
            </a:r>
          </a:p>
        </p:txBody>
      </p:sp>
    </p:spTree>
    <p:extLst>
      <p:ext uri="{BB962C8B-B14F-4D97-AF65-F5344CB8AC3E}">
        <p14:creationId xmlns:p14="http://schemas.microsoft.com/office/powerpoint/2010/main" val="30417922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6593458" y="1140764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Registration Info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</p:txBody>
      </p:sp>
      <p:sp>
        <p:nvSpPr>
          <p:cNvPr id="34" name="Right Arrow 33"/>
          <p:cNvSpPr/>
          <p:nvPr/>
        </p:nvSpPr>
        <p:spPr>
          <a:xfrm>
            <a:off x="4966282" y="4757358"/>
            <a:ext cx="2844728" cy="607836"/>
          </a:xfrm>
          <a:prstGeom prst="rightArrow">
            <a:avLst/>
          </a:prstGeom>
          <a:solidFill>
            <a:schemeClr val="accent5">
              <a:lumMod val="75000"/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56470"/>
            <a:ext cx="8591550" cy="1066801"/>
          </a:xfrm>
        </p:spPr>
        <p:txBody>
          <a:bodyPr/>
          <a:lstStyle/>
          <a:p>
            <a:r>
              <a:rPr lang="en-US" dirty="0"/>
              <a:t>Policy-Based Trust</a:t>
            </a:r>
          </a:p>
        </p:txBody>
      </p:sp>
      <p:sp>
        <p:nvSpPr>
          <p:cNvPr id="6" name="Smiley Face 5"/>
          <p:cNvSpPr/>
          <p:nvPr/>
        </p:nvSpPr>
        <p:spPr>
          <a:xfrm>
            <a:off x="7986534" y="4105113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Clare</a:t>
            </a:r>
          </a:p>
        </p:txBody>
      </p:sp>
      <p:cxnSp>
        <p:nvCxnSpPr>
          <p:cNvPr id="18" name="Straight Arrow Connector 17"/>
          <p:cNvCxnSpPr>
            <a:stCxn id="6" idx="2"/>
          </p:cNvCxnSpPr>
          <p:nvPr/>
        </p:nvCxnSpPr>
        <p:spPr>
          <a:xfrm flipH="1">
            <a:off x="4447563" y="4583195"/>
            <a:ext cx="3538971" cy="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1941083" y="6275090"/>
            <a:ext cx="72029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err="1">
                <a:solidFill>
                  <a:srgbClr val="964D2C"/>
                </a:solidFill>
              </a:rPr>
              <a:t>Artz</a:t>
            </a:r>
            <a:r>
              <a:rPr lang="en-US" sz="1400" dirty="0">
                <a:solidFill>
                  <a:srgbClr val="964D2C"/>
                </a:solidFill>
              </a:rPr>
              <a:t> and Gil.  A survey of trust in computer science and the semantic web. Web Semantics: Science, Services and Agents on the World Wide Web (2007) vol. 5 (2) pp. 58-71</a:t>
            </a:r>
          </a:p>
        </p:txBody>
      </p:sp>
      <p:sp>
        <p:nvSpPr>
          <p:cNvPr id="19" name="Smiley Face 18"/>
          <p:cNvSpPr/>
          <p:nvPr/>
        </p:nvSpPr>
        <p:spPr>
          <a:xfrm>
            <a:off x="856967" y="4906560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Alice</a:t>
            </a:r>
          </a:p>
        </p:txBody>
      </p:sp>
      <p:sp>
        <p:nvSpPr>
          <p:cNvPr id="20" name="Smiley Face 19"/>
          <p:cNvSpPr/>
          <p:nvPr/>
        </p:nvSpPr>
        <p:spPr>
          <a:xfrm>
            <a:off x="3456371" y="4112314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Bob</a:t>
            </a:r>
          </a:p>
        </p:txBody>
      </p:sp>
      <p:sp>
        <p:nvSpPr>
          <p:cNvPr id="21" name="Smiley Face 20"/>
          <p:cNvSpPr/>
          <p:nvPr/>
        </p:nvSpPr>
        <p:spPr>
          <a:xfrm>
            <a:off x="1081641" y="2606361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Dan</a:t>
            </a:r>
          </a:p>
        </p:txBody>
      </p:sp>
      <p:cxnSp>
        <p:nvCxnSpPr>
          <p:cNvPr id="22" name="Straight Arrow Connector 21"/>
          <p:cNvCxnSpPr>
            <a:stCxn id="19" idx="6"/>
            <a:endCxn id="20" idx="3"/>
          </p:cNvCxnSpPr>
          <p:nvPr/>
        </p:nvCxnSpPr>
        <p:spPr>
          <a:xfrm flipV="1">
            <a:off x="1848159" y="4928450"/>
            <a:ext cx="1753369" cy="456192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21" idx="5"/>
            <a:endCxn id="20" idx="1"/>
          </p:cNvCxnSpPr>
          <p:nvPr/>
        </p:nvCxnSpPr>
        <p:spPr>
          <a:xfrm>
            <a:off x="1927676" y="3422497"/>
            <a:ext cx="1673852" cy="829844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5268" y="1555554"/>
            <a:ext cx="1487110" cy="1123078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 flipH="1">
            <a:off x="4284838" y="2606361"/>
            <a:ext cx="1577236" cy="1498752"/>
          </a:xfrm>
          <a:prstGeom prst="straightConnector1">
            <a:avLst/>
          </a:prstGeom>
          <a:ln>
            <a:solidFill>
              <a:schemeClr val="bg2">
                <a:lumMod val="75000"/>
              </a:schemeClr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4532635" y="2797919"/>
            <a:ext cx="931716" cy="62457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Token</a:t>
            </a:r>
          </a:p>
        </p:txBody>
      </p:sp>
      <p:sp>
        <p:nvSpPr>
          <p:cNvPr id="35" name="Rectangle 34"/>
          <p:cNvSpPr/>
          <p:nvPr/>
        </p:nvSpPr>
        <p:spPr>
          <a:xfrm rot="21152165">
            <a:off x="5413944" y="424074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Registration Info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7666" y="4410837"/>
            <a:ext cx="1451886" cy="1451886"/>
          </a:xfrm>
          <a:prstGeom prst="rect">
            <a:avLst/>
          </a:prstGeom>
        </p:spPr>
      </p:pic>
      <p:sp>
        <p:nvSpPr>
          <p:cNvPr id="40" name="Content Placeholder 7"/>
          <p:cNvSpPr>
            <a:spLocks noGrp="1"/>
          </p:cNvSpPr>
          <p:nvPr>
            <p:ph sz="quarter" idx="13"/>
          </p:nvPr>
        </p:nvSpPr>
        <p:spPr>
          <a:xfrm>
            <a:off x="274319" y="1147722"/>
            <a:ext cx="5765754" cy="13390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Commute responsibility to </a:t>
            </a:r>
            <a:r>
              <a:rPr lang="en-US" b="1" dirty="0"/>
              <a:t>a trusted 3</a:t>
            </a:r>
            <a:r>
              <a:rPr lang="en-US" b="1" baseline="30000" dirty="0"/>
              <a:t>rd</a:t>
            </a:r>
            <a:r>
              <a:rPr lang="en-US" b="1" dirty="0"/>
              <a:t> party</a:t>
            </a:r>
          </a:p>
          <a:p>
            <a:pPr marL="0" indent="0">
              <a:buNone/>
            </a:pPr>
            <a:r>
              <a:rPr lang="en-US" dirty="0"/>
              <a:t>Use security protocols to </a:t>
            </a:r>
            <a:r>
              <a:rPr lang="en-US" b="1" dirty="0"/>
              <a:t>verify credentials</a:t>
            </a:r>
          </a:p>
        </p:txBody>
      </p:sp>
    </p:spTree>
    <p:extLst>
      <p:ext uri="{BB962C8B-B14F-4D97-AF65-F5344CB8AC3E}">
        <p14:creationId xmlns:p14="http://schemas.microsoft.com/office/powerpoint/2010/main" val="130494398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6593458" y="1140764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Registration Info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</p:txBody>
      </p:sp>
      <p:sp>
        <p:nvSpPr>
          <p:cNvPr id="34" name="Right Arrow 33"/>
          <p:cNvSpPr/>
          <p:nvPr/>
        </p:nvSpPr>
        <p:spPr>
          <a:xfrm>
            <a:off x="4966282" y="4757358"/>
            <a:ext cx="2844728" cy="607836"/>
          </a:xfrm>
          <a:prstGeom prst="rightArrow">
            <a:avLst/>
          </a:prstGeom>
          <a:solidFill>
            <a:schemeClr val="accent5">
              <a:lumMod val="75000"/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56470"/>
            <a:ext cx="8591550" cy="1066801"/>
          </a:xfrm>
        </p:spPr>
        <p:txBody>
          <a:bodyPr/>
          <a:lstStyle/>
          <a:p>
            <a:r>
              <a:rPr lang="en-US" dirty="0"/>
              <a:t>Policy-Based Trust</a:t>
            </a:r>
          </a:p>
        </p:txBody>
      </p:sp>
      <p:sp>
        <p:nvSpPr>
          <p:cNvPr id="6" name="Smiley Face 5"/>
          <p:cNvSpPr/>
          <p:nvPr/>
        </p:nvSpPr>
        <p:spPr>
          <a:xfrm>
            <a:off x="7986534" y="4105113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Clare</a:t>
            </a:r>
          </a:p>
        </p:txBody>
      </p:sp>
      <p:cxnSp>
        <p:nvCxnSpPr>
          <p:cNvPr id="18" name="Straight Arrow Connector 17"/>
          <p:cNvCxnSpPr>
            <a:stCxn id="6" idx="2"/>
          </p:cNvCxnSpPr>
          <p:nvPr/>
        </p:nvCxnSpPr>
        <p:spPr>
          <a:xfrm flipH="1">
            <a:off x="4447563" y="4583195"/>
            <a:ext cx="3538971" cy="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1941083" y="6275090"/>
            <a:ext cx="72029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err="1">
                <a:solidFill>
                  <a:srgbClr val="964D2C"/>
                </a:solidFill>
              </a:rPr>
              <a:t>Artz</a:t>
            </a:r>
            <a:r>
              <a:rPr lang="en-US" sz="1400" dirty="0">
                <a:solidFill>
                  <a:srgbClr val="964D2C"/>
                </a:solidFill>
              </a:rPr>
              <a:t> and Gil.  A survey of trust in computer science and the semantic web. Web Semantics: Science, Services and Agents on the World Wide Web (2007) vol. 5 (2) pp. 58-71</a:t>
            </a:r>
          </a:p>
        </p:txBody>
      </p:sp>
      <p:sp>
        <p:nvSpPr>
          <p:cNvPr id="19" name="Smiley Face 18"/>
          <p:cNvSpPr/>
          <p:nvPr/>
        </p:nvSpPr>
        <p:spPr>
          <a:xfrm>
            <a:off x="856967" y="4906560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Alice</a:t>
            </a:r>
          </a:p>
        </p:txBody>
      </p:sp>
      <p:sp>
        <p:nvSpPr>
          <p:cNvPr id="20" name="Smiley Face 19"/>
          <p:cNvSpPr/>
          <p:nvPr/>
        </p:nvSpPr>
        <p:spPr>
          <a:xfrm>
            <a:off x="3456371" y="4112314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Bob</a:t>
            </a:r>
          </a:p>
        </p:txBody>
      </p:sp>
      <p:sp>
        <p:nvSpPr>
          <p:cNvPr id="21" name="Smiley Face 20"/>
          <p:cNvSpPr/>
          <p:nvPr/>
        </p:nvSpPr>
        <p:spPr>
          <a:xfrm>
            <a:off x="1081641" y="2606361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Dan</a:t>
            </a:r>
          </a:p>
        </p:txBody>
      </p:sp>
      <p:cxnSp>
        <p:nvCxnSpPr>
          <p:cNvPr id="22" name="Straight Arrow Connector 21"/>
          <p:cNvCxnSpPr>
            <a:stCxn id="19" idx="6"/>
            <a:endCxn id="20" idx="3"/>
          </p:cNvCxnSpPr>
          <p:nvPr/>
        </p:nvCxnSpPr>
        <p:spPr>
          <a:xfrm flipV="1">
            <a:off x="1848159" y="4928450"/>
            <a:ext cx="1753369" cy="456192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21" idx="5"/>
            <a:endCxn id="20" idx="1"/>
          </p:cNvCxnSpPr>
          <p:nvPr/>
        </p:nvCxnSpPr>
        <p:spPr>
          <a:xfrm>
            <a:off x="1927676" y="3422497"/>
            <a:ext cx="1673852" cy="829844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5268" y="1555554"/>
            <a:ext cx="1487110" cy="1123078"/>
          </a:xfrm>
          <a:prstGeom prst="rect">
            <a:avLst/>
          </a:prstGeom>
        </p:spPr>
      </p:pic>
      <p:cxnSp>
        <p:nvCxnSpPr>
          <p:cNvPr id="33" name="Straight Arrow Connector 32"/>
          <p:cNvCxnSpPr/>
          <p:nvPr/>
        </p:nvCxnSpPr>
        <p:spPr>
          <a:xfrm>
            <a:off x="4532636" y="4112314"/>
            <a:ext cx="3453898" cy="0"/>
          </a:xfrm>
          <a:prstGeom prst="straightConnector1">
            <a:avLst/>
          </a:prstGeom>
          <a:ln>
            <a:solidFill>
              <a:schemeClr val="bg2">
                <a:lumMod val="75000"/>
              </a:schemeClr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5797666" y="3422497"/>
            <a:ext cx="931716" cy="62457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Token</a:t>
            </a:r>
          </a:p>
        </p:txBody>
      </p:sp>
      <p:sp>
        <p:nvSpPr>
          <p:cNvPr id="39" name="Rectangle 38"/>
          <p:cNvSpPr/>
          <p:nvPr/>
        </p:nvSpPr>
        <p:spPr>
          <a:xfrm rot="21152165">
            <a:off x="5413944" y="424074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Registration Info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7666" y="4410837"/>
            <a:ext cx="1451886" cy="1451886"/>
          </a:xfrm>
          <a:prstGeom prst="rect">
            <a:avLst/>
          </a:prstGeom>
        </p:spPr>
      </p:pic>
      <p:sp>
        <p:nvSpPr>
          <p:cNvPr id="41" name="Content Placeholder 7"/>
          <p:cNvSpPr>
            <a:spLocks noGrp="1"/>
          </p:cNvSpPr>
          <p:nvPr>
            <p:ph sz="quarter" idx="13"/>
          </p:nvPr>
        </p:nvSpPr>
        <p:spPr>
          <a:xfrm>
            <a:off x="274319" y="1147722"/>
            <a:ext cx="5765754" cy="13390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Commute responsibility to </a:t>
            </a:r>
            <a:r>
              <a:rPr lang="en-US" b="1" dirty="0"/>
              <a:t>a trusted 3</a:t>
            </a:r>
            <a:r>
              <a:rPr lang="en-US" b="1" baseline="30000" dirty="0"/>
              <a:t>rd</a:t>
            </a:r>
            <a:r>
              <a:rPr lang="en-US" b="1" dirty="0"/>
              <a:t> party</a:t>
            </a:r>
          </a:p>
          <a:p>
            <a:pPr marL="0" indent="0">
              <a:buNone/>
            </a:pPr>
            <a:r>
              <a:rPr lang="en-US" dirty="0"/>
              <a:t>Use security protocols to </a:t>
            </a:r>
            <a:r>
              <a:rPr lang="en-US" b="1" dirty="0"/>
              <a:t>verify credentials</a:t>
            </a:r>
          </a:p>
        </p:txBody>
      </p:sp>
    </p:spTree>
    <p:extLst>
      <p:ext uri="{BB962C8B-B14F-4D97-AF65-F5344CB8AC3E}">
        <p14:creationId xmlns:p14="http://schemas.microsoft.com/office/powerpoint/2010/main" val="193809491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6593458" y="1140764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Registration Info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</p:txBody>
      </p:sp>
      <p:sp>
        <p:nvSpPr>
          <p:cNvPr id="34" name="Right Arrow 33"/>
          <p:cNvSpPr/>
          <p:nvPr/>
        </p:nvSpPr>
        <p:spPr>
          <a:xfrm>
            <a:off x="4966282" y="4757358"/>
            <a:ext cx="2844728" cy="607836"/>
          </a:xfrm>
          <a:prstGeom prst="rightArrow">
            <a:avLst/>
          </a:prstGeom>
          <a:solidFill>
            <a:schemeClr val="accent5">
              <a:lumMod val="75000"/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56470"/>
            <a:ext cx="8591550" cy="1066801"/>
          </a:xfrm>
        </p:spPr>
        <p:txBody>
          <a:bodyPr/>
          <a:lstStyle/>
          <a:p>
            <a:r>
              <a:rPr lang="en-US" dirty="0"/>
              <a:t>Policy-Based Trust</a:t>
            </a:r>
          </a:p>
        </p:txBody>
      </p:sp>
      <p:cxnSp>
        <p:nvCxnSpPr>
          <p:cNvPr id="18" name="Straight Arrow Connector 17"/>
          <p:cNvCxnSpPr>
            <a:stCxn id="6" idx="2"/>
          </p:cNvCxnSpPr>
          <p:nvPr/>
        </p:nvCxnSpPr>
        <p:spPr>
          <a:xfrm flipH="1">
            <a:off x="4447563" y="4583195"/>
            <a:ext cx="3538971" cy="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1941083" y="6275090"/>
            <a:ext cx="72029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err="1">
                <a:solidFill>
                  <a:srgbClr val="964D2C"/>
                </a:solidFill>
              </a:rPr>
              <a:t>Artz</a:t>
            </a:r>
            <a:r>
              <a:rPr lang="en-US" sz="1400" dirty="0">
                <a:solidFill>
                  <a:srgbClr val="964D2C"/>
                </a:solidFill>
              </a:rPr>
              <a:t> and Gil.  A survey of trust in computer science and the semantic web. Web Semantics: Science, Services and Agents on the World Wide Web (2007) vol. 5 (2) pp. 58-71</a:t>
            </a:r>
          </a:p>
        </p:txBody>
      </p:sp>
      <p:sp>
        <p:nvSpPr>
          <p:cNvPr id="26" name="Content Placeholder 7"/>
          <p:cNvSpPr>
            <a:spLocks noGrp="1"/>
          </p:cNvSpPr>
          <p:nvPr>
            <p:ph sz="quarter" idx="13"/>
          </p:nvPr>
        </p:nvSpPr>
        <p:spPr>
          <a:xfrm>
            <a:off x="274319" y="1147722"/>
            <a:ext cx="5765754" cy="13390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Commute responsibility to </a:t>
            </a:r>
            <a:r>
              <a:rPr lang="en-US" b="1" dirty="0"/>
              <a:t>a trusted 3</a:t>
            </a:r>
            <a:r>
              <a:rPr lang="en-US" b="1" baseline="30000" dirty="0"/>
              <a:t>rd</a:t>
            </a:r>
            <a:r>
              <a:rPr lang="en-US" b="1" dirty="0"/>
              <a:t> party</a:t>
            </a:r>
          </a:p>
          <a:p>
            <a:pPr marL="0" indent="0">
              <a:buNone/>
            </a:pPr>
            <a:r>
              <a:rPr lang="en-US" dirty="0"/>
              <a:t>Use security protocols to </a:t>
            </a:r>
            <a:r>
              <a:rPr lang="en-US" b="1" dirty="0"/>
              <a:t>verify credentials</a:t>
            </a:r>
          </a:p>
        </p:txBody>
      </p:sp>
      <p:sp>
        <p:nvSpPr>
          <p:cNvPr id="19" name="Smiley Face 18"/>
          <p:cNvSpPr/>
          <p:nvPr/>
        </p:nvSpPr>
        <p:spPr>
          <a:xfrm>
            <a:off x="856967" y="4906560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Alice</a:t>
            </a:r>
          </a:p>
        </p:txBody>
      </p:sp>
      <p:sp>
        <p:nvSpPr>
          <p:cNvPr id="20" name="Smiley Face 19"/>
          <p:cNvSpPr/>
          <p:nvPr/>
        </p:nvSpPr>
        <p:spPr>
          <a:xfrm>
            <a:off x="3456371" y="4112314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Bob</a:t>
            </a:r>
          </a:p>
        </p:txBody>
      </p:sp>
      <p:sp>
        <p:nvSpPr>
          <p:cNvPr id="21" name="Smiley Face 20"/>
          <p:cNvSpPr/>
          <p:nvPr/>
        </p:nvSpPr>
        <p:spPr>
          <a:xfrm>
            <a:off x="1081641" y="2606361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Dan</a:t>
            </a:r>
          </a:p>
        </p:txBody>
      </p:sp>
      <p:cxnSp>
        <p:nvCxnSpPr>
          <p:cNvPr id="22" name="Straight Arrow Connector 21"/>
          <p:cNvCxnSpPr>
            <a:stCxn id="19" idx="6"/>
            <a:endCxn id="20" idx="3"/>
          </p:cNvCxnSpPr>
          <p:nvPr/>
        </p:nvCxnSpPr>
        <p:spPr>
          <a:xfrm flipV="1">
            <a:off x="1848159" y="4928450"/>
            <a:ext cx="1753369" cy="456192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21" idx="5"/>
            <a:endCxn id="20" idx="1"/>
          </p:cNvCxnSpPr>
          <p:nvPr/>
        </p:nvCxnSpPr>
        <p:spPr>
          <a:xfrm>
            <a:off x="1927676" y="3422497"/>
            <a:ext cx="1673852" cy="829844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5268" y="1555554"/>
            <a:ext cx="1487110" cy="1123078"/>
          </a:xfrm>
          <a:prstGeom prst="rect">
            <a:avLst/>
          </a:prstGeom>
        </p:spPr>
      </p:pic>
      <p:cxnSp>
        <p:nvCxnSpPr>
          <p:cNvPr id="33" name="Straight Arrow Connector 32"/>
          <p:cNvCxnSpPr/>
          <p:nvPr/>
        </p:nvCxnSpPr>
        <p:spPr>
          <a:xfrm flipH="1" flipV="1">
            <a:off x="7162378" y="2606361"/>
            <a:ext cx="1004627" cy="1378867"/>
          </a:xfrm>
          <a:prstGeom prst="straightConnector1">
            <a:avLst/>
          </a:prstGeom>
          <a:ln>
            <a:solidFill>
              <a:schemeClr val="bg2">
                <a:lumMod val="75000"/>
              </a:schemeClr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miley Face 5"/>
          <p:cNvSpPr/>
          <p:nvPr/>
        </p:nvSpPr>
        <p:spPr>
          <a:xfrm>
            <a:off x="7986534" y="4105113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Clare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514179" y="2486752"/>
            <a:ext cx="6298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547480"/>
                </a:solidFill>
              </a:rPr>
              <a:t>?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701147" y="2606361"/>
            <a:ext cx="931716" cy="62457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Token</a:t>
            </a:r>
          </a:p>
        </p:txBody>
      </p:sp>
      <p:sp>
        <p:nvSpPr>
          <p:cNvPr id="30" name="Rectangle 29"/>
          <p:cNvSpPr/>
          <p:nvPr/>
        </p:nvSpPr>
        <p:spPr>
          <a:xfrm rot="21152165">
            <a:off x="5413944" y="424074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Registration Info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7666" y="4410837"/>
            <a:ext cx="1451886" cy="1451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43680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56470"/>
            <a:ext cx="8591550" cy="1066801"/>
          </a:xfrm>
        </p:spPr>
        <p:txBody>
          <a:bodyPr/>
          <a:lstStyle/>
          <a:p>
            <a:r>
              <a:rPr lang="en-US" dirty="0"/>
              <a:t>How Might we Calculate Trust?</a:t>
            </a:r>
          </a:p>
        </p:txBody>
      </p:sp>
      <p:sp>
        <p:nvSpPr>
          <p:cNvPr id="11" name="Content Placeholder 7"/>
          <p:cNvSpPr>
            <a:spLocks noGrp="1"/>
          </p:cNvSpPr>
          <p:nvPr>
            <p:ph sz="quarter" idx="13"/>
          </p:nvPr>
        </p:nvSpPr>
        <p:spPr>
          <a:xfrm>
            <a:off x="2168231" y="2570784"/>
            <a:ext cx="5327655" cy="2261050"/>
          </a:xfrm>
        </p:spPr>
        <p:txBody>
          <a:bodyPr>
            <a:normAutofit/>
          </a:bodyPr>
          <a:lstStyle/>
          <a:p>
            <a:pPr marL="457200" indent="-457200">
              <a:buClrTx/>
              <a:buFont typeface="+mj-lt"/>
              <a:buAutoNum type="arabicPeriod"/>
            </a:pPr>
            <a:r>
              <a:rPr lang="en-US" sz="2800" dirty="0">
                <a:solidFill>
                  <a:srgbClr val="BFBFBF"/>
                </a:solidFill>
              </a:rPr>
              <a:t>Policy-Based Trust</a:t>
            </a:r>
          </a:p>
          <a:p>
            <a:pPr marL="457200" indent="-457200">
              <a:buClrTx/>
              <a:buFont typeface="+mj-lt"/>
              <a:buAutoNum type="arabicPeriod"/>
            </a:pPr>
            <a:r>
              <a:rPr lang="en-US" sz="2800" dirty="0">
                <a:solidFill>
                  <a:schemeClr val="tx1"/>
                </a:solidFill>
              </a:rPr>
              <a:t>Provenance-Based Trust</a:t>
            </a:r>
          </a:p>
          <a:p>
            <a:pPr marL="457200" indent="-457200">
              <a:buClrTx/>
              <a:buFont typeface="+mj-lt"/>
              <a:buAutoNum type="arabicPeriod"/>
            </a:pPr>
            <a:r>
              <a:rPr lang="en-US" sz="2800" dirty="0">
                <a:solidFill>
                  <a:srgbClr val="BFBFBF"/>
                </a:solidFill>
              </a:rPr>
              <a:t>Reputation-Based Trust</a:t>
            </a:r>
          </a:p>
        </p:txBody>
      </p:sp>
    </p:spTree>
    <p:extLst>
      <p:ext uri="{BB962C8B-B14F-4D97-AF65-F5344CB8AC3E}">
        <p14:creationId xmlns:p14="http://schemas.microsoft.com/office/powerpoint/2010/main" val="188567323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ight Arrow 33"/>
          <p:cNvSpPr/>
          <p:nvPr/>
        </p:nvSpPr>
        <p:spPr>
          <a:xfrm>
            <a:off x="4966282" y="4764559"/>
            <a:ext cx="2844728" cy="607836"/>
          </a:xfrm>
          <a:prstGeom prst="rightArrow">
            <a:avLst/>
          </a:prstGeom>
          <a:solidFill>
            <a:schemeClr val="accent5">
              <a:lumMod val="75000"/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56470"/>
            <a:ext cx="8591550" cy="1066801"/>
          </a:xfrm>
        </p:spPr>
        <p:txBody>
          <a:bodyPr/>
          <a:lstStyle/>
          <a:p>
            <a:r>
              <a:rPr lang="en-US" dirty="0"/>
              <a:t>Provenance-Based Trust</a:t>
            </a:r>
          </a:p>
        </p:txBody>
      </p:sp>
      <p:sp>
        <p:nvSpPr>
          <p:cNvPr id="4" name="Smiley Face 3"/>
          <p:cNvSpPr/>
          <p:nvPr/>
        </p:nvSpPr>
        <p:spPr>
          <a:xfrm>
            <a:off x="856967" y="4906560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Alice</a:t>
            </a:r>
          </a:p>
        </p:txBody>
      </p:sp>
      <p:sp>
        <p:nvSpPr>
          <p:cNvPr id="5" name="Smiley Face 4"/>
          <p:cNvSpPr/>
          <p:nvPr/>
        </p:nvSpPr>
        <p:spPr>
          <a:xfrm>
            <a:off x="3456371" y="4112314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Bob</a:t>
            </a:r>
          </a:p>
        </p:txBody>
      </p:sp>
      <p:sp>
        <p:nvSpPr>
          <p:cNvPr id="6" name="Smiley Face 5"/>
          <p:cNvSpPr/>
          <p:nvPr/>
        </p:nvSpPr>
        <p:spPr>
          <a:xfrm>
            <a:off x="7986534" y="4112314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Clare</a:t>
            </a:r>
          </a:p>
        </p:txBody>
      </p:sp>
      <p:sp>
        <p:nvSpPr>
          <p:cNvPr id="7" name="Smiley Face 6"/>
          <p:cNvSpPr/>
          <p:nvPr/>
        </p:nvSpPr>
        <p:spPr>
          <a:xfrm>
            <a:off x="1081641" y="2606361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Dan</a:t>
            </a:r>
          </a:p>
        </p:txBody>
      </p:sp>
      <p:cxnSp>
        <p:nvCxnSpPr>
          <p:cNvPr id="9" name="Straight Arrow Connector 8"/>
          <p:cNvCxnSpPr>
            <a:stCxn id="4" idx="6"/>
            <a:endCxn id="5" idx="3"/>
          </p:cNvCxnSpPr>
          <p:nvPr/>
        </p:nvCxnSpPr>
        <p:spPr>
          <a:xfrm flipV="1">
            <a:off x="1848159" y="4928450"/>
            <a:ext cx="1753369" cy="456192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7" idx="5"/>
            <a:endCxn id="5" idx="1"/>
          </p:cNvCxnSpPr>
          <p:nvPr/>
        </p:nvCxnSpPr>
        <p:spPr>
          <a:xfrm>
            <a:off x="1927676" y="3422497"/>
            <a:ext cx="1673852" cy="829844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6" idx="2"/>
            <a:endCxn id="5" idx="6"/>
          </p:cNvCxnSpPr>
          <p:nvPr/>
        </p:nvCxnSpPr>
        <p:spPr>
          <a:xfrm flipH="1">
            <a:off x="4447563" y="4590396"/>
            <a:ext cx="3538971" cy="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1081641" y="6428978"/>
            <a:ext cx="80623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Moreau. The foundations for provenance on the web. Foundations and Trends in Web Science (2009)</a:t>
            </a:r>
          </a:p>
        </p:txBody>
      </p:sp>
      <p:sp>
        <p:nvSpPr>
          <p:cNvPr id="26" name="Content Placeholder 7"/>
          <p:cNvSpPr>
            <a:spLocks noGrp="1"/>
          </p:cNvSpPr>
          <p:nvPr>
            <p:ph sz="quarter" idx="13"/>
          </p:nvPr>
        </p:nvSpPr>
        <p:spPr>
          <a:xfrm>
            <a:off x="274319" y="1147723"/>
            <a:ext cx="8869682" cy="10513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The provenance of a piece of data is the process that led to that piece of data.</a:t>
            </a:r>
          </a:p>
        </p:txBody>
      </p:sp>
      <p:sp>
        <p:nvSpPr>
          <p:cNvPr id="46" name="Rectangle 45"/>
          <p:cNvSpPr/>
          <p:nvPr/>
        </p:nvSpPr>
        <p:spPr>
          <a:xfrm rot="21152165">
            <a:off x="5413944" y="424074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Registration Info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7666" y="4410837"/>
            <a:ext cx="1451886" cy="1451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8842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2206171"/>
            <a:ext cx="8591550" cy="17399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It is safe to believe that in spite of what people say most people are primarily interested in their own welfare</a:t>
            </a:r>
          </a:p>
        </p:txBody>
      </p:sp>
    </p:spTree>
    <p:extLst>
      <p:ext uri="{BB962C8B-B14F-4D97-AF65-F5344CB8AC3E}">
        <p14:creationId xmlns:p14="http://schemas.microsoft.com/office/powerpoint/2010/main" val="215256244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ight Arrow 33"/>
          <p:cNvSpPr/>
          <p:nvPr/>
        </p:nvSpPr>
        <p:spPr>
          <a:xfrm>
            <a:off x="4966282" y="4764559"/>
            <a:ext cx="2844728" cy="607836"/>
          </a:xfrm>
          <a:prstGeom prst="rightArrow">
            <a:avLst/>
          </a:prstGeom>
          <a:solidFill>
            <a:schemeClr val="accent5">
              <a:lumMod val="75000"/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56470"/>
            <a:ext cx="8591550" cy="1066801"/>
          </a:xfrm>
        </p:spPr>
        <p:txBody>
          <a:bodyPr/>
          <a:lstStyle/>
          <a:p>
            <a:r>
              <a:rPr lang="en-US" dirty="0"/>
              <a:t>Provenance-Based Trust</a:t>
            </a:r>
          </a:p>
        </p:txBody>
      </p:sp>
      <p:sp>
        <p:nvSpPr>
          <p:cNvPr id="4" name="Smiley Face 3"/>
          <p:cNvSpPr/>
          <p:nvPr/>
        </p:nvSpPr>
        <p:spPr>
          <a:xfrm>
            <a:off x="856967" y="4906560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Alice</a:t>
            </a:r>
          </a:p>
        </p:txBody>
      </p:sp>
      <p:sp>
        <p:nvSpPr>
          <p:cNvPr id="5" name="Smiley Face 4"/>
          <p:cNvSpPr/>
          <p:nvPr/>
        </p:nvSpPr>
        <p:spPr>
          <a:xfrm>
            <a:off x="3456371" y="4112314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Bob</a:t>
            </a:r>
          </a:p>
        </p:txBody>
      </p:sp>
      <p:sp>
        <p:nvSpPr>
          <p:cNvPr id="6" name="Smiley Face 5"/>
          <p:cNvSpPr/>
          <p:nvPr/>
        </p:nvSpPr>
        <p:spPr>
          <a:xfrm>
            <a:off x="7986534" y="4112314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Clare</a:t>
            </a:r>
          </a:p>
        </p:txBody>
      </p:sp>
      <p:sp>
        <p:nvSpPr>
          <p:cNvPr id="7" name="Smiley Face 6"/>
          <p:cNvSpPr/>
          <p:nvPr/>
        </p:nvSpPr>
        <p:spPr>
          <a:xfrm>
            <a:off x="1081641" y="2606361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Dan</a:t>
            </a:r>
          </a:p>
        </p:txBody>
      </p:sp>
      <p:cxnSp>
        <p:nvCxnSpPr>
          <p:cNvPr id="9" name="Straight Arrow Connector 8"/>
          <p:cNvCxnSpPr>
            <a:stCxn id="4" idx="6"/>
            <a:endCxn id="5" idx="3"/>
          </p:cNvCxnSpPr>
          <p:nvPr/>
        </p:nvCxnSpPr>
        <p:spPr>
          <a:xfrm flipV="1">
            <a:off x="1848159" y="4928450"/>
            <a:ext cx="1753369" cy="456192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7" idx="5"/>
            <a:endCxn id="5" idx="1"/>
          </p:cNvCxnSpPr>
          <p:nvPr/>
        </p:nvCxnSpPr>
        <p:spPr>
          <a:xfrm>
            <a:off x="1927676" y="3422497"/>
            <a:ext cx="1673852" cy="829844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6" idx="2"/>
            <a:endCxn id="5" idx="6"/>
          </p:cNvCxnSpPr>
          <p:nvPr/>
        </p:nvCxnSpPr>
        <p:spPr>
          <a:xfrm flipH="1">
            <a:off x="4447563" y="4590396"/>
            <a:ext cx="3538971" cy="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1081641" y="6428978"/>
            <a:ext cx="80623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Moreau. The foundations for provenance on the web. Foundations and Trends in Web Science (2009)</a:t>
            </a:r>
          </a:p>
        </p:txBody>
      </p:sp>
      <p:sp>
        <p:nvSpPr>
          <p:cNvPr id="46" name="Rectangle 45"/>
          <p:cNvSpPr/>
          <p:nvPr/>
        </p:nvSpPr>
        <p:spPr>
          <a:xfrm rot="21152165">
            <a:off x="5413944" y="424074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Registration Info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7666" y="4410837"/>
            <a:ext cx="1451886" cy="1451886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 rot="21152165">
            <a:off x="1735802" y="473107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Sold to Bob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2010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</a:t>
            </a:r>
          </a:p>
        </p:txBody>
      </p:sp>
      <p:sp>
        <p:nvSpPr>
          <p:cNvPr id="17" name="Freeform 16"/>
          <p:cNvSpPr/>
          <p:nvPr/>
        </p:nvSpPr>
        <p:spPr>
          <a:xfrm>
            <a:off x="2581228" y="5471946"/>
            <a:ext cx="2839351" cy="681292"/>
          </a:xfrm>
          <a:custGeom>
            <a:avLst/>
            <a:gdLst>
              <a:gd name="connsiteX0" fmla="*/ 2839351 w 2839351"/>
              <a:gd name="connsiteY0" fmla="*/ 0 h 681292"/>
              <a:gd name="connsiteX1" fmla="*/ 1528087 w 2839351"/>
              <a:gd name="connsiteY1" fmla="*/ 671087 h 681292"/>
              <a:gd name="connsiteX2" fmla="*/ 0 w 2839351"/>
              <a:gd name="connsiteY2" fmla="*/ 423301 h 681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39351" h="681292">
                <a:moveTo>
                  <a:pt x="2839351" y="0"/>
                </a:moveTo>
                <a:cubicBezTo>
                  <a:pt x="2420331" y="300268"/>
                  <a:pt x="2001312" y="600537"/>
                  <a:pt x="1528087" y="671087"/>
                </a:cubicBezTo>
                <a:cubicBezTo>
                  <a:pt x="1054862" y="741637"/>
                  <a:pt x="0" y="423301"/>
                  <a:pt x="0" y="423301"/>
                </a:cubicBezTo>
              </a:path>
            </a:pathLst>
          </a:custGeom>
          <a:ln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Content Placeholder 7"/>
          <p:cNvSpPr txBox="1">
            <a:spLocks/>
          </p:cNvSpPr>
          <p:nvPr/>
        </p:nvSpPr>
        <p:spPr>
          <a:xfrm>
            <a:off x="274319" y="1147723"/>
            <a:ext cx="8869682" cy="1051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000"/>
              <a:t>The provenance of a piece of data is the process that led to that piece of data.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6779349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ight Arrow 33"/>
          <p:cNvSpPr/>
          <p:nvPr/>
        </p:nvSpPr>
        <p:spPr>
          <a:xfrm>
            <a:off x="4966282" y="4764559"/>
            <a:ext cx="2844728" cy="607836"/>
          </a:xfrm>
          <a:prstGeom prst="rightArrow">
            <a:avLst/>
          </a:prstGeom>
          <a:solidFill>
            <a:schemeClr val="accent5">
              <a:lumMod val="75000"/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56470"/>
            <a:ext cx="8591550" cy="1066801"/>
          </a:xfrm>
        </p:spPr>
        <p:txBody>
          <a:bodyPr/>
          <a:lstStyle/>
          <a:p>
            <a:r>
              <a:rPr lang="en-US" dirty="0"/>
              <a:t>Provenance-Based Trust</a:t>
            </a:r>
          </a:p>
        </p:txBody>
      </p:sp>
      <p:sp>
        <p:nvSpPr>
          <p:cNvPr id="4" name="Smiley Face 3"/>
          <p:cNvSpPr/>
          <p:nvPr/>
        </p:nvSpPr>
        <p:spPr>
          <a:xfrm>
            <a:off x="856967" y="4906560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Alice</a:t>
            </a:r>
          </a:p>
        </p:txBody>
      </p:sp>
      <p:sp>
        <p:nvSpPr>
          <p:cNvPr id="5" name="Smiley Face 4"/>
          <p:cNvSpPr/>
          <p:nvPr/>
        </p:nvSpPr>
        <p:spPr>
          <a:xfrm>
            <a:off x="3456371" y="4112314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Bob</a:t>
            </a:r>
          </a:p>
        </p:txBody>
      </p:sp>
      <p:sp>
        <p:nvSpPr>
          <p:cNvPr id="6" name="Smiley Face 5"/>
          <p:cNvSpPr/>
          <p:nvPr/>
        </p:nvSpPr>
        <p:spPr>
          <a:xfrm>
            <a:off x="7986534" y="4112314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Clare</a:t>
            </a:r>
          </a:p>
        </p:txBody>
      </p:sp>
      <p:sp>
        <p:nvSpPr>
          <p:cNvPr id="7" name="Smiley Face 6"/>
          <p:cNvSpPr/>
          <p:nvPr/>
        </p:nvSpPr>
        <p:spPr>
          <a:xfrm>
            <a:off x="1081641" y="2606361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Dan</a:t>
            </a:r>
          </a:p>
        </p:txBody>
      </p:sp>
      <p:cxnSp>
        <p:nvCxnSpPr>
          <p:cNvPr id="9" name="Straight Arrow Connector 8"/>
          <p:cNvCxnSpPr>
            <a:stCxn id="4" idx="6"/>
            <a:endCxn id="5" idx="3"/>
          </p:cNvCxnSpPr>
          <p:nvPr/>
        </p:nvCxnSpPr>
        <p:spPr>
          <a:xfrm flipV="1">
            <a:off x="1848159" y="4928450"/>
            <a:ext cx="1753369" cy="456192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7" idx="5"/>
            <a:endCxn id="5" idx="1"/>
          </p:cNvCxnSpPr>
          <p:nvPr/>
        </p:nvCxnSpPr>
        <p:spPr>
          <a:xfrm>
            <a:off x="1927676" y="3422497"/>
            <a:ext cx="1673852" cy="829844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6" idx="2"/>
            <a:endCxn id="5" idx="6"/>
          </p:cNvCxnSpPr>
          <p:nvPr/>
        </p:nvCxnSpPr>
        <p:spPr>
          <a:xfrm flipH="1">
            <a:off x="4447563" y="4590396"/>
            <a:ext cx="3538971" cy="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1081641" y="6428978"/>
            <a:ext cx="80623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Moreau. The foundations for provenance on the web. Foundations and Trends in Web Science (2009)</a:t>
            </a:r>
          </a:p>
        </p:txBody>
      </p:sp>
      <p:sp>
        <p:nvSpPr>
          <p:cNvPr id="46" name="Rectangle 45"/>
          <p:cNvSpPr/>
          <p:nvPr/>
        </p:nvSpPr>
        <p:spPr>
          <a:xfrm rot="21152165">
            <a:off x="5413944" y="424074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Registration Info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7666" y="4410837"/>
            <a:ext cx="1451886" cy="1451886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 rot="21152165">
            <a:off x="1735802" y="473107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Sold to Bob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2010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</a:t>
            </a:r>
          </a:p>
        </p:txBody>
      </p:sp>
      <p:sp>
        <p:nvSpPr>
          <p:cNvPr id="17" name="Freeform 16"/>
          <p:cNvSpPr/>
          <p:nvPr/>
        </p:nvSpPr>
        <p:spPr>
          <a:xfrm>
            <a:off x="2581228" y="5471946"/>
            <a:ext cx="2839351" cy="681292"/>
          </a:xfrm>
          <a:custGeom>
            <a:avLst/>
            <a:gdLst>
              <a:gd name="connsiteX0" fmla="*/ 2839351 w 2839351"/>
              <a:gd name="connsiteY0" fmla="*/ 0 h 681292"/>
              <a:gd name="connsiteX1" fmla="*/ 1528087 w 2839351"/>
              <a:gd name="connsiteY1" fmla="*/ 671087 h 681292"/>
              <a:gd name="connsiteX2" fmla="*/ 0 w 2839351"/>
              <a:gd name="connsiteY2" fmla="*/ 423301 h 681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39351" h="681292">
                <a:moveTo>
                  <a:pt x="2839351" y="0"/>
                </a:moveTo>
                <a:cubicBezTo>
                  <a:pt x="2420331" y="300268"/>
                  <a:pt x="2001312" y="600537"/>
                  <a:pt x="1528087" y="671087"/>
                </a:cubicBezTo>
                <a:cubicBezTo>
                  <a:pt x="1054862" y="741637"/>
                  <a:pt x="0" y="423301"/>
                  <a:pt x="0" y="423301"/>
                </a:cubicBezTo>
              </a:path>
            </a:pathLst>
          </a:custGeom>
          <a:ln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 rot="21152165">
            <a:off x="3060824" y="174814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Sold to Alice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2008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5927" y="1674841"/>
            <a:ext cx="1394652" cy="1394652"/>
          </a:xfrm>
          <a:prstGeom prst="rect">
            <a:avLst/>
          </a:prstGeom>
        </p:spPr>
      </p:pic>
      <p:sp>
        <p:nvSpPr>
          <p:cNvPr id="21" name="Freeform 20"/>
          <p:cNvSpPr/>
          <p:nvPr/>
        </p:nvSpPr>
        <p:spPr>
          <a:xfrm>
            <a:off x="2389558" y="2312671"/>
            <a:ext cx="594342" cy="2209428"/>
          </a:xfrm>
          <a:custGeom>
            <a:avLst/>
            <a:gdLst>
              <a:gd name="connsiteX0" fmla="*/ 98746 w 594342"/>
              <a:gd name="connsiteY0" fmla="*/ 2209428 h 2209428"/>
              <a:gd name="connsiteX1" fmla="*/ 36796 w 594342"/>
              <a:gd name="connsiteY1" fmla="*/ 867252 h 2209428"/>
              <a:gd name="connsiteX2" fmla="*/ 594342 w 594342"/>
              <a:gd name="connsiteY2" fmla="*/ 0 h 2209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94342" h="2209428">
                <a:moveTo>
                  <a:pt x="98746" y="2209428"/>
                </a:moveTo>
                <a:cubicBezTo>
                  <a:pt x="26471" y="1722459"/>
                  <a:pt x="-45803" y="1235490"/>
                  <a:pt x="36796" y="867252"/>
                </a:cubicBezTo>
                <a:cubicBezTo>
                  <a:pt x="119395" y="499014"/>
                  <a:pt x="487651" y="158308"/>
                  <a:pt x="594342" y="0"/>
                </a:cubicBezTo>
              </a:path>
            </a:pathLst>
          </a:custGeom>
          <a:ln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Content Placeholder 7"/>
          <p:cNvSpPr>
            <a:spLocks noGrp="1"/>
          </p:cNvSpPr>
          <p:nvPr>
            <p:ph sz="quarter" idx="13"/>
          </p:nvPr>
        </p:nvSpPr>
        <p:spPr>
          <a:xfrm>
            <a:off x="274319" y="1147723"/>
            <a:ext cx="8869682" cy="10513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The provenance of a piece of data is the process that led to that piece of data.</a:t>
            </a:r>
          </a:p>
        </p:txBody>
      </p:sp>
    </p:spTree>
    <p:extLst>
      <p:ext uri="{BB962C8B-B14F-4D97-AF65-F5344CB8AC3E}">
        <p14:creationId xmlns:p14="http://schemas.microsoft.com/office/powerpoint/2010/main" val="26058888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ight Arrow 33"/>
          <p:cNvSpPr/>
          <p:nvPr/>
        </p:nvSpPr>
        <p:spPr>
          <a:xfrm>
            <a:off x="4966282" y="4764559"/>
            <a:ext cx="2844728" cy="607836"/>
          </a:xfrm>
          <a:prstGeom prst="rightArrow">
            <a:avLst/>
          </a:prstGeom>
          <a:solidFill>
            <a:schemeClr val="accent5">
              <a:lumMod val="75000"/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56470"/>
            <a:ext cx="8591550" cy="1066801"/>
          </a:xfrm>
        </p:spPr>
        <p:txBody>
          <a:bodyPr/>
          <a:lstStyle/>
          <a:p>
            <a:r>
              <a:rPr lang="en-US" dirty="0"/>
              <a:t>Provenance-Based Trust</a:t>
            </a:r>
          </a:p>
        </p:txBody>
      </p:sp>
      <p:sp>
        <p:nvSpPr>
          <p:cNvPr id="4" name="Smiley Face 3"/>
          <p:cNvSpPr/>
          <p:nvPr/>
        </p:nvSpPr>
        <p:spPr>
          <a:xfrm>
            <a:off x="856967" y="4906560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Alice</a:t>
            </a:r>
          </a:p>
        </p:txBody>
      </p:sp>
      <p:sp>
        <p:nvSpPr>
          <p:cNvPr id="5" name="Smiley Face 4"/>
          <p:cNvSpPr/>
          <p:nvPr/>
        </p:nvSpPr>
        <p:spPr>
          <a:xfrm>
            <a:off x="3456371" y="4112314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Bob</a:t>
            </a:r>
          </a:p>
        </p:txBody>
      </p:sp>
      <p:sp>
        <p:nvSpPr>
          <p:cNvPr id="6" name="Smiley Face 5"/>
          <p:cNvSpPr/>
          <p:nvPr/>
        </p:nvSpPr>
        <p:spPr>
          <a:xfrm>
            <a:off x="7986534" y="4112314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Clare</a:t>
            </a:r>
          </a:p>
        </p:txBody>
      </p:sp>
      <p:sp>
        <p:nvSpPr>
          <p:cNvPr id="7" name="Smiley Face 6"/>
          <p:cNvSpPr/>
          <p:nvPr/>
        </p:nvSpPr>
        <p:spPr>
          <a:xfrm>
            <a:off x="1081641" y="2606361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Dan</a:t>
            </a:r>
          </a:p>
        </p:txBody>
      </p:sp>
      <p:cxnSp>
        <p:nvCxnSpPr>
          <p:cNvPr id="9" name="Straight Arrow Connector 8"/>
          <p:cNvCxnSpPr>
            <a:stCxn id="4" idx="6"/>
            <a:endCxn id="5" idx="3"/>
          </p:cNvCxnSpPr>
          <p:nvPr/>
        </p:nvCxnSpPr>
        <p:spPr>
          <a:xfrm flipV="1">
            <a:off x="1848159" y="4928450"/>
            <a:ext cx="1753369" cy="456192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7" idx="5"/>
            <a:endCxn id="5" idx="1"/>
          </p:cNvCxnSpPr>
          <p:nvPr/>
        </p:nvCxnSpPr>
        <p:spPr>
          <a:xfrm>
            <a:off x="1927676" y="3422497"/>
            <a:ext cx="1673852" cy="829844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6" idx="2"/>
            <a:endCxn id="5" idx="6"/>
          </p:cNvCxnSpPr>
          <p:nvPr/>
        </p:nvCxnSpPr>
        <p:spPr>
          <a:xfrm flipH="1">
            <a:off x="4447563" y="4590396"/>
            <a:ext cx="3538971" cy="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1081641" y="6428978"/>
            <a:ext cx="80623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Moreau. The foundations for provenance on the web. Foundations and Trends in Web Science (2009)</a:t>
            </a:r>
          </a:p>
        </p:txBody>
      </p:sp>
      <p:sp>
        <p:nvSpPr>
          <p:cNvPr id="46" name="Rectangle 45"/>
          <p:cNvSpPr/>
          <p:nvPr/>
        </p:nvSpPr>
        <p:spPr>
          <a:xfrm rot="21152165">
            <a:off x="5413944" y="424074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Registration Info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7666" y="4410837"/>
            <a:ext cx="1451886" cy="1451886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 rot="21152165">
            <a:off x="1735802" y="473107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Sold to Bob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2010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</a:t>
            </a:r>
          </a:p>
        </p:txBody>
      </p:sp>
      <p:sp>
        <p:nvSpPr>
          <p:cNvPr id="17" name="Freeform 16"/>
          <p:cNvSpPr/>
          <p:nvPr/>
        </p:nvSpPr>
        <p:spPr>
          <a:xfrm>
            <a:off x="2581228" y="5471946"/>
            <a:ext cx="2839351" cy="681292"/>
          </a:xfrm>
          <a:custGeom>
            <a:avLst/>
            <a:gdLst>
              <a:gd name="connsiteX0" fmla="*/ 2839351 w 2839351"/>
              <a:gd name="connsiteY0" fmla="*/ 0 h 681292"/>
              <a:gd name="connsiteX1" fmla="*/ 1528087 w 2839351"/>
              <a:gd name="connsiteY1" fmla="*/ 671087 h 681292"/>
              <a:gd name="connsiteX2" fmla="*/ 0 w 2839351"/>
              <a:gd name="connsiteY2" fmla="*/ 423301 h 681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39351" h="681292">
                <a:moveTo>
                  <a:pt x="2839351" y="0"/>
                </a:moveTo>
                <a:cubicBezTo>
                  <a:pt x="2420331" y="300268"/>
                  <a:pt x="2001312" y="600537"/>
                  <a:pt x="1528087" y="671087"/>
                </a:cubicBezTo>
                <a:cubicBezTo>
                  <a:pt x="1054862" y="741637"/>
                  <a:pt x="0" y="423301"/>
                  <a:pt x="0" y="423301"/>
                </a:cubicBezTo>
              </a:path>
            </a:pathLst>
          </a:custGeom>
          <a:ln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 rot="21152165">
            <a:off x="3060824" y="174814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Sold to Alice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2008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5927" y="1674841"/>
            <a:ext cx="1394652" cy="1394652"/>
          </a:xfrm>
          <a:prstGeom prst="rect">
            <a:avLst/>
          </a:prstGeom>
        </p:spPr>
      </p:pic>
      <p:sp>
        <p:nvSpPr>
          <p:cNvPr id="21" name="Freeform 20"/>
          <p:cNvSpPr/>
          <p:nvPr/>
        </p:nvSpPr>
        <p:spPr>
          <a:xfrm>
            <a:off x="2389558" y="2312671"/>
            <a:ext cx="594342" cy="2209428"/>
          </a:xfrm>
          <a:custGeom>
            <a:avLst/>
            <a:gdLst>
              <a:gd name="connsiteX0" fmla="*/ 98746 w 594342"/>
              <a:gd name="connsiteY0" fmla="*/ 2209428 h 2209428"/>
              <a:gd name="connsiteX1" fmla="*/ 36796 w 594342"/>
              <a:gd name="connsiteY1" fmla="*/ 867252 h 2209428"/>
              <a:gd name="connsiteX2" fmla="*/ 594342 w 594342"/>
              <a:gd name="connsiteY2" fmla="*/ 0 h 2209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94342" h="2209428">
                <a:moveTo>
                  <a:pt x="98746" y="2209428"/>
                </a:moveTo>
                <a:cubicBezTo>
                  <a:pt x="26471" y="1722459"/>
                  <a:pt x="-45803" y="1235490"/>
                  <a:pt x="36796" y="867252"/>
                </a:cubicBezTo>
                <a:cubicBezTo>
                  <a:pt x="119395" y="499014"/>
                  <a:pt x="487651" y="158308"/>
                  <a:pt x="594342" y="0"/>
                </a:cubicBezTo>
              </a:path>
            </a:pathLst>
          </a:custGeom>
          <a:ln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 rot="21152165">
            <a:off x="6593994" y="1669934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Imported and Registered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2007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7455" y="2126832"/>
            <a:ext cx="1487110" cy="1123078"/>
          </a:xfrm>
          <a:prstGeom prst="rect">
            <a:avLst/>
          </a:prstGeom>
        </p:spPr>
      </p:pic>
      <p:sp>
        <p:nvSpPr>
          <p:cNvPr id="11" name="Freeform 10"/>
          <p:cNvSpPr/>
          <p:nvPr/>
        </p:nvSpPr>
        <p:spPr>
          <a:xfrm>
            <a:off x="5245055" y="1724150"/>
            <a:ext cx="1208015" cy="103273"/>
          </a:xfrm>
          <a:custGeom>
            <a:avLst/>
            <a:gdLst>
              <a:gd name="connsiteX0" fmla="*/ 0 w 1208015"/>
              <a:gd name="connsiteY0" fmla="*/ 103273 h 103273"/>
              <a:gd name="connsiteX1" fmla="*/ 671119 w 1208015"/>
              <a:gd name="connsiteY1" fmla="*/ 29 h 103273"/>
              <a:gd name="connsiteX2" fmla="*/ 1208015 w 1208015"/>
              <a:gd name="connsiteY2" fmla="*/ 92949 h 103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08015" h="103273">
                <a:moveTo>
                  <a:pt x="0" y="103273"/>
                </a:moveTo>
                <a:cubicBezTo>
                  <a:pt x="234891" y="52511"/>
                  <a:pt x="469783" y="1750"/>
                  <a:pt x="671119" y="29"/>
                </a:cubicBezTo>
                <a:cubicBezTo>
                  <a:pt x="872455" y="-1692"/>
                  <a:pt x="1109928" y="72300"/>
                  <a:pt x="1208015" y="92949"/>
                </a:cubicBezTo>
              </a:path>
            </a:pathLst>
          </a:custGeom>
          <a:ln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Content Placeholder 7"/>
          <p:cNvSpPr>
            <a:spLocks noGrp="1"/>
          </p:cNvSpPr>
          <p:nvPr>
            <p:ph sz="quarter" idx="13"/>
          </p:nvPr>
        </p:nvSpPr>
        <p:spPr>
          <a:xfrm>
            <a:off x="274319" y="1147723"/>
            <a:ext cx="8869682" cy="10513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The provenance of a piece of data is the process that led to that piece of data.</a:t>
            </a:r>
          </a:p>
        </p:txBody>
      </p:sp>
    </p:spTree>
    <p:extLst>
      <p:ext uri="{BB962C8B-B14F-4D97-AF65-F5344CB8AC3E}">
        <p14:creationId xmlns:p14="http://schemas.microsoft.com/office/powerpoint/2010/main" val="133437151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ight Arrow 33"/>
          <p:cNvSpPr/>
          <p:nvPr/>
        </p:nvSpPr>
        <p:spPr>
          <a:xfrm>
            <a:off x="4966282" y="4764559"/>
            <a:ext cx="2844728" cy="607836"/>
          </a:xfrm>
          <a:prstGeom prst="rightArrow">
            <a:avLst/>
          </a:prstGeom>
          <a:solidFill>
            <a:schemeClr val="accent5">
              <a:lumMod val="75000"/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56470"/>
            <a:ext cx="8591550" cy="1066801"/>
          </a:xfrm>
        </p:spPr>
        <p:txBody>
          <a:bodyPr/>
          <a:lstStyle/>
          <a:p>
            <a:r>
              <a:rPr lang="en-US" dirty="0"/>
              <a:t>Provenance-Based Trust</a:t>
            </a:r>
          </a:p>
        </p:txBody>
      </p:sp>
      <p:sp>
        <p:nvSpPr>
          <p:cNvPr id="4" name="Smiley Face 3"/>
          <p:cNvSpPr/>
          <p:nvPr/>
        </p:nvSpPr>
        <p:spPr>
          <a:xfrm>
            <a:off x="856967" y="4906560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Alice</a:t>
            </a:r>
          </a:p>
        </p:txBody>
      </p:sp>
      <p:sp>
        <p:nvSpPr>
          <p:cNvPr id="5" name="Smiley Face 4"/>
          <p:cNvSpPr/>
          <p:nvPr/>
        </p:nvSpPr>
        <p:spPr>
          <a:xfrm>
            <a:off x="3456371" y="4112314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Bob</a:t>
            </a:r>
          </a:p>
        </p:txBody>
      </p:sp>
      <p:sp>
        <p:nvSpPr>
          <p:cNvPr id="6" name="Smiley Face 5"/>
          <p:cNvSpPr/>
          <p:nvPr/>
        </p:nvSpPr>
        <p:spPr>
          <a:xfrm>
            <a:off x="7986534" y="4112314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Clare</a:t>
            </a:r>
          </a:p>
        </p:txBody>
      </p:sp>
      <p:sp>
        <p:nvSpPr>
          <p:cNvPr id="7" name="Smiley Face 6"/>
          <p:cNvSpPr/>
          <p:nvPr/>
        </p:nvSpPr>
        <p:spPr>
          <a:xfrm>
            <a:off x="1081641" y="2606361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Dan</a:t>
            </a:r>
          </a:p>
        </p:txBody>
      </p:sp>
      <p:cxnSp>
        <p:nvCxnSpPr>
          <p:cNvPr id="9" name="Straight Arrow Connector 8"/>
          <p:cNvCxnSpPr>
            <a:stCxn id="4" idx="6"/>
            <a:endCxn id="5" idx="3"/>
          </p:cNvCxnSpPr>
          <p:nvPr/>
        </p:nvCxnSpPr>
        <p:spPr>
          <a:xfrm flipV="1">
            <a:off x="1848159" y="4928450"/>
            <a:ext cx="1753369" cy="456192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7" idx="5"/>
            <a:endCxn id="5" idx="1"/>
          </p:cNvCxnSpPr>
          <p:nvPr/>
        </p:nvCxnSpPr>
        <p:spPr>
          <a:xfrm>
            <a:off x="1927676" y="3422497"/>
            <a:ext cx="1673852" cy="829844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6" idx="2"/>
            <a:endCxn id="5" idx="6"/>
          </p:cNvCxnSpPr>
          <p:nvPr/>
        </p:nvCxnSpPr>
        <p:spPr>
          <a:xfrm flipH="1">
            <a:off x="4447563" y="4590396"/>
            <a:ext cx="3538971" cy="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1081641" y="6428978"/>
            <a:ext cx="80623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Moreau. The foundations for provenance on the web. Foundations and Trends in Web Science (2009)</a:t>
            </a:r>
          </a:p>
        </p:txBody>
      </p:sp>
      <p:sp>
        <p:nvSpPr>
          <p:cNvPr id="29" name="Content Placeholder 7"/>
          <p:cNvSpPr>
            <a:spLocks noGrp="1"/>
          </p:cNvSpPr>
          <p:nvPr>
            <p:ph sz="quarter" idx="13"/>
          </p:nvPr>
        </p:nvSpPr>
        <p:spPr>
          <a:xfrm>
            <a:off x="274319" y="1147723"/>
            <a:ext cx="8869682" cy="10513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The provenance of a piece of data is the process that led to that piece of data.</a:t>
            </a:r>
          </a:p>
        </p:txBody>
      </p:sp>
      <p:sp>
        <p:nvSpPr>
          <p:cNvPr id="22" name="Rectangle 21"/>
          <p:cNvSpPr/>
          <p:nvPr/>
        </p:nvSpPr>
        <p:spPr>
          <a:xfrm rot="21152165">
            <a:off x="5616063" y="2720741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Imported and Registered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2007</a:t>
            </a:r>
          </a:p>
        </p:txBody>
      </p:sp>
      <p:sp>
        <p:nvSpPr>
          <p:cNvPr id="28" name="Rectangle 27"/>
          <p:cNvSpPr/>
          <p:nvPr/>
        </p:nvSpPr>
        <p:spPr>
          <a:xfrm rot="21152165">
            <a:off x="5569777" y="3279191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Sold to Alice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2008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</a:t>
            </a:r>
          </a:p>
        </p:txBody>
      </p:sp>
      <p:sp>
        <p:nvSpPr>
          <p:cNvPr id="16" name="Rectangle 15"/>
          <p:cNvSpPr/>
          <p:nvPr/>
        </p:nvSpPr>
        <p:spPr>
          <a:xfrm rot="21152165">
            <a:off x="5484244" y="3796804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Sold to Bob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2010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</a:t>
            </a:r>
          </a:p>
        </p:txBody>
      </p:sp>
      <p:sp>
        <p:nvSpPr>
          <p:cNvPr id="46" name="Rectangle 45"/>
          <p:cNvSpPr/>
          <p:nvPr/>
        </p:nvSpPr>
        <p:spPr>
          <a:xfrm rot="21152165">
            <a:off x="5413944" y="424074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Registration Info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7666" y="4410837"/>
            <a:ext cx="1451886" cy="145188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051915" y="2002938"/>
            <a:ext cx="192581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rgbClr val="90463C"/>
                </a:solidFill>
              </a:rPr>
              <a:t>Because provenance data is transparent, Clare is free to check with anyone named in the process.</a:t>
            </a:r>
          </a:p>
        </p:txBody>
      </p:sp>
    </p:spTree>
    <p:extLst>
      <p:ext uri="{BB962C8B-B14F-4D97-AF65-F5344CB8AC3E}">
        <p14:creationId xmlns:p14="http://schemas.microsoft.com/office/powerpoint/2010/main" val="408384059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56470"/>
            <a:ext cx="8591550" cy="1066801"/>
          </a:xfrm>
        </p:spPr>
        <p:txBody>
          <a:bodyPr/>
          <a:lstStyle/>
          <a:p>
            <a:r>
              <a:rPr lang="en-US" dirty="0"/>
              <a:t>How Might we Calculate Trust?</a:t>
            </a:r>
          </a:p>
        </p:txBody>
      </p:sp>
      <p:sp>
        <p:nvSpPr>
          <p:cNvPr id="11" name="Content Placeholder 7"/>
          <p:cNvSpPr>
            <a:spLocks noGrp="1"/>
          </p:cNvSpPr>
          <p:nvPr>
            <p:ph sz="quarter" idx="13"/>
          </p:nvPr>
        </p:nvSpPr>
        <p:spPr>
          <a:xfrm>
            <a:off x="2168231" y="2570784"/>
            <a:ext cx="5327655" cy="2261050"/>
          </a:xfrm>
        </p:spPr>
        <p:txBody>
          <a:bodyPr>
            <a:normAutofit/>
          </a:bodyPr>
          <a:lstStyle/>
          <a:p>
            <a:pPr marL="457200" indent="-457200">
              <a:buClrTx/>
              <a:buFont typeface="+mj-lt"/>
              <a:buAutoNum type="arabicPeriod"/>
            </a:pPr>
            <a:r>
              <a:rPr lang="en-US" sz="2800" dirty="0">
                <a:solidFill>
                  <a:srgbClr val="BFBFBF"/>
                </a:solidFill>
              </a:rPr>
              <a:t>Policy-Based Trust</a:t>
            </a:r>
          </a:p>
          <a:p>
            <a:pPr marL="457200" indent="-457200">
              <a:buClrTx/>
              <a:buFont typeface="+mj-lt"/>
              <a:buAutoNum type="arabicPeriod"/>
            </a:pPr>
            <a:r>
              <a:rPr lang="en-US" sz="2800" dirty="0">
                <a:solidFill>
                  <a:srgbClr val="BFBFBF"/>
                </a:solidFill>
              </a:rPr>
              <a:t>Provenance-Based Trust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>
                <a:solidFill>
                  <a:schemeClr val="tx1"/>
                </a:solidFill>
              </a:rPr>
              <a:t>Reputation-Based Trust</a:t>
            </a:r>
          </a:p>
        </p:txBody>
      </p:sp>
    </p:spTree>
    <p:extLst>
      <p:ext uri="{BB962C8B-B14F-4D97-AF65-F5344CB8AC3E}">
        <p14:creationId xmlns:p14="http://schemas.microsoft.com/office/powerpoint/2010/main" val="188567323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ight Arrow 33"/>
          <p:cNvSpPr/>
          <p:nvPr/>
        </p:nvSpPr>
        <p:spPr>
          <a:xfrm>
            <a:off x="4966282" y="4764559"/>
            <a:ext cx="2844728" cy="607836"/>
          </a:xfrm>
          <a:prstGeom prst="rightArrow">
            <a:avLst/>
          </a:prstGeom>
          <a:solidFill>
            <a:schemeClr val="accent5">
              <a:lumMod val="75000"/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56470"/>
            <a:ext cx="8591550" cy="1066801"/>
          </a:xfrm>
        </p:spPr>
        <p:txBody>
          <a:bodyPr/>
          <a:lstStyle/>
          <a:p>
            <a:r>
              <a:rPr lang="en-US" dirty="0"/>
              <a:t>Reputation-Based Trust</a:t>
            </a:r>
          </a:p>
        </p:txBody>
      </p:sp>
      <p:sp>
        <p:nvSpPr>
          <p:cNvPr id="4" name="Smiley Face 3"/>
          <p:cNvSpPr/>
          <p:nvPr/>
        </p:nvSpPr>
        <p:spPr>
          <a:xfrm>
            <a:off x="856967" y="4906560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Alice</a:t>
            </a:r>
          </a:p>
        </p:txBody>
      </p:sp>
      <p:sp>
        <p:nvSpPr>
          <p:cNvPr id="5" name="Smiley Face 4"/>
          <p:cNvSpPr/>
          <p:nvPr/>
        </p:nvSpPr>
        <p:spPr>
          <a:xfrm>
            <a:off x="3456371" y="4112314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Bob</a:t>
            </a:r>
          </a:p>
        </p:txBody>
      </p:sp>
      <p:sp>
        <p:nvSpPr>
          <p:cNvPr id="6" name="Smiley Face 5"/>
          <p:cNvSpPr/>
          <p:nvPr/>
        </p:nvSpPr>
        <p:spPr>
          <a:xfrm>
            <a:off x="7986534" y="4112314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Clare</a:t>
            </a:r>
          </a:p>
        </p:txBody>
      </p:sp>
      <p:sp>
        <p:nvSpPr>
          <p:cNvPr id="7" name="Smiley Face 6"/>
          <p:cNvSpPr/>
          <p:nvPr/>
        </p:nvSpPr>
        <p:spPr>
          <a:xfrm>
            <a:off x="1081641" y="2606361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Dan</a:t>
            </a:r>
          </a:p>
        </p:txBody>
      </p:sp>
      <p:cxnSp>
        <p:nvCxnSpPr>
          <p:cNvPr id="9" name="Straight Arrow Connector 8"/>
          <p:cNvCxnSpPr>
            <a:stCxn id="4" idx="6"/>
            <a:endCxn id="5" idx="3"/>
          </p:cNvCxnSpPr>
          <p:nvPr/>
        </p:nvCxnSpPr>
        <p:spPr>
          <a:xfrm flipV="1">
            <a:off x="1848159" y="4928450"/>
            <a:ext cx="1753369" cy="456192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7" idx="5"/>
            <a:endCxn id="5" idx="1"/>
          </p:cNvCxnSpPr>
          <p:nvPr/>
        </p:nvCxnSpPr>
        <p:spPr>
          <a:xfrm>
            <a:off x="1927676" y="3422497"/>
            <a:ext cx="1673852" cy="829844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6" idx="2"/>
            <a:endCxn id="5" idx="6"/>
          </p:cNvCxnSpPr>
          <p:nvPr/>
        </p:nvCxnSpPr>
        <p:spPr>
          <a:xfrm flipH="1">
            <a:off x="4447563" y="4590396"/>
            <a:ext cx="3538971" cy="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1081641" y="6428978"/>
            <a:ext cx="80623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Moreau. The foundations for provenance on the web. Foundations and Trends in Web Science (2009)</a:t>
            </a:r>
          </a:p>
        </p:txBody>
      </p:sp>
      <p:sp>
        <p:nvSpPr>
          <p:cNvPr id="26" name="Content Placeholder 7"/>
          <p:cNvSpPr>
            <a:spLocks noGrp="1"/>
          </p:cNvSpPr>
          <p:nvPr>
            <p:ph sz="quarter" idx="13"/>
          </p:nvPr>
        </p:nvSpPr>
        <p:spPr>
          <a:xfrm>
            <a:off x="274319" y="1147723"/>
            <a:ext cx="8869682" cy="10513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Trust based on personal experience or the experiences of others</a:t>
            </a:r>
          </a:p>
        </p:txBody>
      </p:sp>
      <p:sp>
        <p:nvSpPr>
          <p:cNvPr id="46" name="Rectangle 45"/>
          <p:cNvSpPr/>
          <p:nvPr/>
        </p:nvSpPr>
        <p:spPr>
          <a:xfrm rot="21152165">
            <a:off x="5413944" y="424074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Registration Info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7666" y="4410837"/>
            <a:ext cx="1451886" cy="1451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4970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ight Arrow 33"/>
          <p:cNvSpPr/>
          <p:nvPr/>
        </p:nvSpPr>
        <p:spPr>
          <a:xfrm>
            <a:off x="4966282" y="4764559"/>
            <a:ext cx="2844728" cy="607836"/>
          </a:xfrm>
          <a:prstGeom prst="rightArrow">
            <a:avLst/>
          </a:prstGeom>
          <a:solidFill>
            <a:schemeClr val="accent5">
              <a:lumMod val="75000"/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56470"/>
            <a:ext cx="8591550" cy="1066801"/>
          </a:xfrm>
        </p:spPr>
        <p:txBody>
          <a:bodyPr/>
          <a:lstStyle/>
          <a:p>
            <a:r>
              <a:rPr lang="en-US" dirty="0"/>
              <a:t>Reputation-Based Trust</a:t>
            </a:r>
          </a:p>
        </p:txBody>
      </p:sp>
      <p:sp>
        <p:nvSpPr>
          <p:cNvPr id="4" name="Smiley Face 3"/>
          <p:cNvSpPr/>
          <p:nvPr/>
        </p:nvSpPr>
        <p:spPr>
          <a:xfrm>
            <a:off x="856967" y="4906560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Alice</a:t>
            </a:r>
          </a:p>
        </p:txBody>
      </p:sp>
      <p:sp>
        <p:nvSpPr>
          <p:cNvPr id="5" name="Smiley Face 4"/>
          <p:cNvSpPr/>
          <p:nvPr/>
        </p:nvSpPr>
        <p:spPr>
          <a:xfrm>
            <a:off x="3456371" y="4112314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Bob</a:t>
            </a:r>
          </a:p>
        </p:txBody>
      </p:sp>
      <p:sp>
        <p:nvSpPr>
          <p:cNvPr id="6" name="Smiley Face 5"/>
          <p:cNvSpPr/>
          <p:nvPr/>
        </p:nvSpPr>
        <p:spPr>
          <a:xfrm>
            <a:off x="7986534" y="4112314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Clare</a:t>
            </a:r>
          </a:p>
        </p:txBody>
      </p:sp>
      <p:sp>
        <p:nvSpPr>
          <p:cNvPr id="7" name="Smiley Face 6"/>
          <p:cNvSpPr/>
          <p:nvPr/>
        </p:nvSpPr>
        <p:spPr>
          <a:xfrm>
            <a:off x="1081641" y="2606361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Dan</a:t>
            </a:r>
          </a:p>
        </p:txBody>
      </p:sp>
      <p:cxnSp>
        <p:nvCxnSpPr>
          <p:cNvPr id="9" name="Straight Arrow Connector 8"/>
          <p:cNvCxnSpPr>
            <a:stCxn id="4" idx="6"/>
            <a:endCxn id="5" idx="3"/>
          </p:cNvCxnSpPr>
          <p:nvPr/>
        </p:nvCxnSpPr>
        <p:spPr>
          <a:xfrm flipV="1">
            <a:off x="1848159" y="4928450"/>
            <a:ext cx="1753369" cy="456192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7" idx="5"/>
            <a:endCxn id="5" idx="1"/>
          </p:cNvCxnSpPr>
          <p:nvPr/>
        </p:nvCxnSpPr>
        <p:spPr>
          <a:xfrm>
            <a:off x="1927676" y="3422497"/>
            <a:ext cx="1673852" cy="829844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6" idx="2"/>
            <a:endCxn id="5" idx="6"/>
          </p:cNvCxnSpPr>
          <p:nvPr/>
        </p:nvCxnSpPr>
        <p:spPr>
          <a:xfrm flipH="1">
            <a:off x="4447563" y="4590396"/>
            <a:ext cx="3538971" cy="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1081641" y="6428978"/>
            <a:ext cx="80623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Moreau. The foundations for provenance on the web. Foundations and Trends in Web Science (2009)</a:t>
            </a:r>
          </a:p>
        </p:txBody>
      </p:sp>
      <p:sp>
        <p:nvSpPr>
          <p:cNvPr id="26" name="Content Placeholder 7"/>
          <p:cNvSpPr>
            <a:spLocks noGrp="1"/>
          </p:cNvSpPr>
          <p:nvPr>
            <p:ph sz="quarter" idx="13"/>
          </p:nvPr>
        </p:nvSpPr>
        <p:spPr>
          <a:xfrm>
            <a:off x="274319" y="1147723"/>
            <a:ext cx="8869682" cy="10513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Trust based on personal experience or the experiences of others</a:t>
            </a:r>
          </a:p>
        </p:txBody>
      </p:sp>
      <p:sp>
        <p:nvSpPr>
          <p:cNvPr id="46" name="Rectangle 45"/>
          <p:cNvSpPr/>
          <p:nvPr/>
        </p:nvSpPr>
        <p:spPr>
          <a:xfrm rot="21152165">
            <a:off x="5413944" y="424074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Registration Info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7666" y="4410837"/>
            <a:ext cx="1451886" cy="1451886"/>
          </a:xfrm>
          <a:prstGeom prst="rect">
            <a:avLst/>
          </a:prstGeom>
        </p:spPr>
      </p:pic>
      <p:sp>
        <p:nvSpPr>
          <p:cNvPr id="3" name="Cloud Callout 2"/>
          <p:cNvSpPr/>
          <p:nvPr/>
        </p:nvSpPr>
        <p:spPr>
          <a:xfrm>
            <a:off x="1848159" y="1765477"/>
            <a:ext cx="1528695" cy="867252"/>
          </a:xfrm>
          <a:prstGeom prst="cloudCallout">
            <a:avLst>
              <a:gd name="adj1" fmla="val -35017"/>
              <a:gd name="adj2" fmla="val 76786"/>
            </a:avLst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Bob is 100% trustworthy</a:t>
            </a:r>
          </a:p>
        </p:txBody>
      </p:sp>
      <p:sp>
        <p:nvSpPr>
          <p:cNvPr id="16" name="Cloud Callout 15"/>
          <p:cNvSpPr/>
          <p:nvPr/>
        </p:nvSpPr>
        <p:spPr>
          <a:xfrm>
            <a:off x="1525613" y="3897307"/>
            <a:ext cx="1528695" cy="867252"/>
          </a:xfrm>
          <a:prstGeom prst="cloudCallout">
            <a:avLst>
              <a:gd name="adj1" fmla="val -35017"/>
              <a:gd name="adj2" fmla="val 76786"/>
            </a:avLst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Bob is 50% trustworthy</a:t>
            </a:r>
          </a:p>
        </p:txBody>
      </p:sp>
      <p:sp>
        <p:nvSpPr>
          <p:cNvPr id="17" name="Cloud Callout 16"/>
          <p:cNvSpPr/>
          <p:nvPr/>
        </p:nvSpPr>
        <p:spPr>
          <a:xfrm flipH="1">
            <a:off x="6855742" y="2888373"/>
            <a:ext cx="1515289" cy="867252"/>
          </a:xfrm>
          <a:prstGeom prst="cloudCallout">
            <a:avLst>
              <a:gd name="adj1" fmla="val -35017"/>
              <a:gd name="adj2" fmla="val 76786"/>
            </a:avLst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Bob is 90% trustworthy</a:t>
            </a:r>
          </a:p>
        </p:txBody>
      </p:sp>
    </p:spTree>
    <p:extLst>
      <p:ext uri="{BB962C8B-B14F-4D97-AF65-F5344CB8AC3E}">
        <p14:creationId xmlns:p14="http://schemas.microsoft.com/office/powerpoint/2010/main" val="202683850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ight Arrow 33"/>
          <p:cNvSpPr/>
          <p:nvPr/>
        </p:nvSpPr>
        <p:spPr>
          <a:xfrm>
            <a:off x="4966282" y="4764559"/>
            <a:ext cx="2844728" cy="607836"/>
          </a:xfrm>
          <a:prstGeom prst="rightArrow">
            <a:avLst/>
          </a:prstGeom>
          <a:solidFill>
            <a:schemeClr val="accent5">
              <a:lumMod val="75000"/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56470"/>
            <a:ext cx="8591550" cy="1066801"/>
          </a:xfrm>
        </p:spPr>
        <p:txBody>
          <a:bodyPr/>
          <a:lstStyle/>
          <a:p>
            <a:r>
              <a:rPr lang="en-US" dirty="0"/>
              <a:t>Reputation-Based Trust</a:t>
            </a:r>
          </a:p>
        </p:txBody>
      </p:sp>
      <p:sp>
        <p:nvSpPr>
          <p:cNvPr id="4" name="Smiley Face 3"/>
          <p:cNvSpPr/>
          <p:nvPr/>
        </p:nvSpPr>
        <p:spPr>
          <a:xfrm>
            <a:off x="856967" y="4906560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Alice</a:t>
            </a:r>
          </a:p>
        </p:txBody>
      </p:sp>
      <p:sp>
        <p:nvSpPr>
          <p:cNvPr id="5" name="Smiley Face 4"/>
          <p:cNvSpPr/>
          <p:nvPr/>
        </p:nvSpPr>
        <p:spPr>
          <a:xfrm>
            <a:off x="3456371" y="4112314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Bob</a:t>
            </a:r>
          </a:p>
        </p:txBody>
      </p:sp>
      <p:sp>
        <p:nvSpPr>
          <p:cNvPr id="6" name="Smiley Face 5"/>
          <p:cNvSpPr/>
          <p:nvPr/>
        </p:nvSpPr>
        <p:spPr>
          <a:xfrm>
            <a:off x="7986534" y="4112314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Clare</a:t>
            </a:r>
          </a:p>
        </p:txBody>
      </p:sp>
      <p:sp>
        <p:nvSpPr>
          <p:cNvPr id="7" name="Smiley Face 6"/>
          <p:cNvSpPr/>
          <p:nvPr/>
        </p:nvSpPr>
        <p:spPr>
          <a:xfrm>
            <a:off x="1081641" y="2606361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Dan</a:t>
            </a:r>
          </a:p>
        </p:txBody>
      </p:sp>
      <p:cxnSp>
        <p:nvCxnSpPr>
          <p:cNvPr id="9" name="Straight Arrow Connector 8"/>
          <p:cNvCxnSpPr>
            <a:stCxn id="4" idx="6"/>
            <a:endCxn id="5" idx="3"/>
          </p:cNvCxnSpPr>
          <p:nvPr/>
        </p:nvCxnSpPr>
        <p:spPr>
          <a:xfrm flipV="1">
            <a:off x="1848159" y="4928450"/>
            <a:ext cx="1753369" cy="456192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7" idx="5"/>
            <a:endCxn id="5" idx="1"/>
          </p:cNvCxnSpPr>
          <p:nvPr/>
        </p:nvCxnSpPr>
        <p:spPr>
          <a:xfrm>
            <a:off x="1927676" y="3422497"/>
            <a:ext cx="1673852" cy="829844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6" idx="2"/>
            <a:endCxn id="5" idx="6"/>
          </p:cNvCxnSpPr>
          <p:nvPr/>
        </p:nvCxnSpPr>
        <p:spPr>
          <a:xfrm flipH="1">
            <a:off x="4447563" y="4590396"/>
            <a:ext cx="3538971" cy="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1081641" y="6428978"/>
            <a:ext cx="80623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Moreau. The foundations for provenance on the web. Foundations and Trends in Web Science (2009)</a:t>
            </a:r>
          </a:p>
        </p:txBody>
      </p:sp>
      <p:sp>
        <p:nvSpPr>
          <p:cNvPr id="26" name="Content Placeholder 7"/>
          <p:cNvSpPr>
            <a:spLocks noGrp="1"/>
          </p:cNvSpPr>
          <p:nvPr>
            <p:ph sz="quarter" idx="13"/>
          </p:nvPr>
        </p:nvSpPr>
        <p:spPr>
          <a:xfrm>
            <a:off x="274319" y="1147723"/>
            <a:ext cx="8869682" cy="10513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Trust based on personal experience or the experiences of others</a:t>
            </a:r>
          </a:p>
        </p:txBody>
      </p:sp>
      <p:sp>
        <p:nvSpPr>
          <p:cNvPr id="46" name="Rectangle 45"/>
          <p:cNvSpPr/>
          <p:nvPr/>
        </p:nvSpPr>
        <p:spPr>
          <a:xfrm rot="21152165">
            <a:off x="5413944" y="424074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Registration Info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7666" y="4410837"/>
            <a:ext cx="1451886" cy="1451886"/>
          </a:xfrm>
          <a:prstGeom prst="rect">
            <a:avLst/>
          </a:prstGeom>
        </p:spPr>
      </p:pic>
      <p:sp>
        <p:nvSpPr>
          <p:cNvPr id="3" name="Cloud Callout 2"/>
          <p:cNvSpPr/>
          <p:nvPr/>
        </p:nvSpPr>
        <p:spPr>
          <a:xfrm>
            <a:off x="1848159" y="1765477"/>
            <a:ext cx="1528695" cy="867252"/>
          </a:xfrm>
          <a:prstGeom prst="cloudCallout">
            <a:avLst>
              <a:gd name="adj1" fmla="val -35017"/>
              <a:gd name="adj2" fmla="val 76786"/>
            </a:avLst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Bob is 100% trustworthy</a:t>
            </a:r>
          </a:p>
        </p:txBody>
      </p:sp>
      <p:sp>
        <p:nvSpPr>
          <p:cNvPr id="16" name="Cloud Callout 15"/>
          <p:cNvSpPr/>
          <p:nvPr/>
        </p:nvSpPr>
        <p:spPr>
          <a:xfrm>
            <a:off x="1525613" y="3897307"/>
            <a:ext cx="1528695" cy="867252"/>
          </a:xfrm>
          <a:prstGeom prst="cloudCallout">
            <a:avLst>
              <a:gd name="adj1" fmla="val -35017"/>
              <a:gd name="adj2" fmla="val 76786"/>
            </a:avLst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Bob is 50% trustworthy</a:t>
            </a:r>
          </a:p>
        </p:txBody>
      </p:sp>
      <p:sp>
        <p:nvSpPr>
          <p:cNvPr id="17" name="Cloud Callout 16"/>
          <p:cNvSpPr/>
          <p:nvPr/>
        </p:nvSpPr>
        <p:spPr>
          <a:xfrm flipH="1">
            <a:off x="6855742" y="2888373"/>
            <a:ext cx="1515289" cy="867252"/>
          </a:xfrm>
          <a:prstGeom prst="cloudCallout">
            <a:avLst>
              <a:gd name="adj1" fmla="val -35017"/>
              <a:gd name="adj2" fmla="val 76786"/>
            </a:avLst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Bob is 90% trustworthy</a:t>
            </a:r>
          </a:p>
        </p:txBody>
      </p:sp>
      <p:sp>
        <p:nvSpPr>
          <p:cNvPr id="11" name="TextBox 10"/>
          <p:cNvSpPr txBox="1"/>
          <p:nvPr/>
        </p:nvSpPr>
        <p:spPr>
          <a:xfrm rot="1699863">
            <a:off x="2299336" y="3453962"/>
            <a:ext cx="1311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Weight = 5</a:t>
            </a:r>
          </a:p>
        </p:txBody>
      </p:sp>
      <p:sp>
        <p:nvSpPr>
          <p:cNvPr id="20" name="TextBox 19"/>
          <p:cNvSpPr txBox="1"/>
          <p:nvPr/>
        </p:nvSpPr>
        <p:spPr>
          <a:xfrm rot="20552817">
            <a:off x="2130837" y="5126096"/>
            <a:ext cx="1311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Weight = 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93920" y="4128934"/>
            <a:ext cx="1311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Weight = 10</a:t>
            </a:r>
          </a:p>
        </p:txBody>
      </p:sp>
    </p:spTree>
    <p:extLst>
      <p:ext uri="{BB962C8B-B14F-4D97-AF65-F5344CB8AC3E}">
        <p14:creationId xmlns:p14="http://schemas.microsoft.com/office/powerpoint/2010/main" val="88395622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ight Arrow 33"/>
          <p:cNvSpPr/>
          <p:nvPr/>
        </p:nvSpPr>
        <p:spPr>
          <a:xfrm>
            <a:off x="4966282" y="4764559"/>
            <a:ext cx="2844728" cy="607836"/>
          </a:xfrm>
          <a:prstGeom prst="rightArrow">
            <a:avLst/>
          </a:prstGeom>
          <a:solidFill>
            <a:schemeClr val="accent5">
              <a:lumMod val="75000"/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56470"/>
            <a:ext cx="8591550" cy="1066801"/>
          </a:xfrm>
        </p:spPr>
        <p:txBody>
          <a:bodyPr/>
          <a:lstStyle/>
          <a:p>
            <a:r>
              <a:rPr lang="en-US" dirty="0"/>
              <a:t>Reputation-Based Trust</a:t>
            </a:r>
          </a:p>
        </p:txBody>
      </p:sp>
      <p:sp>
        <p:nvSpPr>
          <p:cNvPr id="4" name="Smiley Face 3"/>
          <p:cNvSpPr/>
          <p:nvPr/>
        </p:nvSpPr>
        <p:spPr>
          <a:xfrm>
            <a:off x="856967" y="4906560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Alice</a:t>
            </a:r>
          </a:p>
        </p:txBody>
      </p:sp>
      <p:sp>
        <p:nvSpPr>
          <p:cNvPr id="5" name="Smiley Face 4"/>
          <p:cNvSpPr/>
          <p:nvPr/>
        </p:nvSpPr>
        <p:spPr>
          <a:xfrm>
            <a:off x="3456371" y="4112314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Bob</a:t>
            </a:r>
          </a:p>
        </p:txBody>
      </p:sp>
      <p:sp>
        <p:nvSpPr>
          <p:cNvPr id="6" name="Smiley Face 5"/>
          <p:cNvSpPr/>
          <p:nvPr/>
        </p:nvSpPr>
        <p:spPr>
          <a:xfrm>
            <a:off x="7986534" y="4112314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Clare</a:t>
            </a:r>
          </a:p>
        </p:txBody>
      </p:sp>
      <p:sp>
        <p:nvSpPr>
          <p:cNvPr id="7" name="Smiley Face 6"/>
          <p:cNvSpPr/>
          <p:nvPr/>
        </p:nvSpPr>
        <p:spPr>
          <a:xfrm>
            <a:off x="1081641" y="2606361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Dan</a:t>
            </a:r>
          </a:p>
        </p:txBody>
      </p:sp>
      <p:cxnSp>
        <p:nvCxnSpPr>
          <p:cNvPr id="9" name="Straight Arrow Connector 8"/>
          <p:cNvCxnSpPr>
            <a:stCxn id="4" idx="6"/>
            <a:endCxn id="5" idx="3"/>
          </p:cNvCxnSpPr>
          <p:nvPr/>
        </p:nvCxnSpPr>
        <p:spPr>
          <a:xfrm flipV="1">
            <a:off x="1848159" y="4928450"/>
            <a:ext cx="1753369" cy="456192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7" idx="5"/>
            <a:endCxn id="5" idx="1"/>
          </p:cNvCxnSpPr>
          <p:nvPr/>
        </p:nvCxnSpPr>
        <p:spPr>
          <a:xfrm>
            <a:off x="1927676" y="3422497"/>
            <a:ext cx="1673852" cy="829844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6" idx="2"/>
            <a:endCxn id="5" idx="6"/>
          </p:cNvCxnSpPr>
          <p:nvPr/>
        </p:nvCxnSpPr>
        <p:spPr>
          <a:xfrm flipH="1">
            <a:off x="4447563" y="4590396"/>
            <a:ext cx="3538971" cy="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1081641" y="6428978"/>
            <a:ext cx="80623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Moreau. The foundations for provenance on the web. Foundations and Trends in Web Science (2009)</a:t>
            </a:r>
          </a:p>
        </p:txBody>
      </p:sp>
      <p:sp>
        <p:nvSpPr>
          <p:cNvPr id="26" name="Content Placeholder 7"/>
          <p:cNvSpPr>
            <a:spLocks noGrp="1"/>
          </p:cNvSpPr>
          <p:nvPr>
            <p:ph sz="quarter" idx="13"/>
          </p:nvPr>
        </p:nvSpPr>
        <p:spPr>
          <a:xfrm>
            <a:off x="274319" y="1147723"/>
            <a:ext cx="8869682" cy="10513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Trust based on personal experience or the experiences of others</a:t>
            </a:r>
          </a:p>
        </p:txBody>
      </p:sp>
      <p:sp>
        <p:nvSpPr>
          <p:cNvPr id="46" name="Rectangle 45"/>
          <p:cNvSpPr/>
          <p:nvPr/>
        </p:nvSpPr>
        <p:spPr>
          <a:xfrm rot="21152165">
            <a:off x="5413944" y="424074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Registration Info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7666" y="4410837"/>
            <a:ext cx="1451886" cy="1451886"/>
          </a:xfrm>
          <a:prstGeom prst="rect">
            <a:avLst/>
          </a:prstGeom>
        </p:spPr>
      </p:pic>
      <p:sp>
        <p:nvSpPr>
          <p:cNvPr id="3" name="Cloud Callout 2"/>
          <p:cNvSpPr/>
          <p:nvPr/>
        </p:nvSpPr>
        <p:spPr>
          <a:xfrm>
            <a:off x="1848159" y="1765477"/>
            <a:ext cx="1528695" cy="867252"/>
          </a:xfrm>
          <a:prstGeom prst="cloudCallout">
            <a:avLst>
              <a:gd name="adj1" fmla="val -35017"/>
              <a:gd name="adj2" fmla="val 76786"/>
            </a:avLst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Bob is 100% trustworthy</a:t>
            </a:r>
          </a:p>
        </p:txBody>
      </p:sp>
      <p:sp>
        <p:nvSpPr>
          <p:cNvPr id="16" name="Cloud Callout 15"/>
          <p:cNvSpPr/>
          <p:nvPr/>
        </p:nvSpPr>
        <p:spPr>
          <a:xfrm>
            <a:off x="1525613" y="3897307"/>
            <a:ext cx="1528695" cy="867252"/>
          </a:xfrm>
          <a:prstGeom prst="cloudCallout">
            <a:avLst>
              <a:gd name="adj1" fmla="val -35017"/>
              <a:gd name="adj2" fmla="val 76786"/>
            </a:avLst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Bob is 50% trustworthy</a:t>
            </a:r>
          </a:p>
        </p:txBody>
      </p:sp>
      <p:sp>
        <p:nvSpPr>
          <p:cNvPr id="17" name="Cloud Callout 16"/>
          <p:cNvSpPr/>
          <p:nvPr/>
        </p:nvSpPr>
        <p:spPr>
          <a:xfrm flipH="1">
            <a:off x="6855742" y="2888373"/>
            <a:ext cx="1515289" cy="867252"/>
          </a:xfrm>
          <a:prstGeom prst="cloudCallout">
            <a:avLst>
              <a:gd name="adj1" fmla="val -35017"/>
              <a:gd name="adj2" fmla="val 76786"/>
            </a:avLst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Bob is 90% trustworthy</a:t>
            </a:r>
          </a:p>
        </p:txBody>
      </p:sp>
      <p:sp>
        <p:nvSpPr>
          <p:cNvPr id="22" name="Cloud Callout 21"/>
          <p:cNvSpPr/>
          <p:nvPr/>
        </p:nvSpPr>
        <p:spPr>
          <a:xfrm flipH="1">
            <a:off x="7466417" y="2021121"/>
            <a:ext cx="1511309" cy="867252"/>
          </a:xfrm>
          <a:prstGeom prst="cloudCallout">
            <a:avLst>
              <a:gd name="adj1" fmla="val -20670"/>
              <a:gd name="adj2" fmla="val 95834"/>
            </a:avLst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Dan is 60% trustworthy</a:t>
            </a:r>
          </a:p>
        </p:txBody>
      </p:sp>
      <p:sp>
        <p:nvSpPr>
          <p:cNvPr id="23" name="Cloud Callout 22"/>
          <p:cNvSpPr/>
          <p:nvPr/>
        </p:nvSpPr>
        <p:spPr>
          <a:xfrm flipH="1">
            <a:off x="7809686" y="1153869"/>
            <a:ext cx="1511309" cy="867252"/>
          </a:xfrm>
          <a:prstGeom prst="cloudCallout">
            <a:avLst>
              <a:gd name="adj1" fmla="val -20670"/>
              <a:gd name="adj2" fmla="val 95834"/>
            </a:avLst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Alice is 80% trustworthy</a:t>
            </a:r>
          </a:p>
        </p:txBody>
      </p:sp>
      <p:sp>
        <p:nvSpPr>
          <p:cNvPr id="24" name="TextBox 23"/>
          <p:cNvSpPr txBox="1"/>
          <p:nvPr/>
        </p:nvSpPr>
        <p:spPr>
          <a:xfrm rot="1699863">
            <a:off x="2299336" y="3453962"/>
            <a:ext cx="1311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Weight = 5</a:t>
            </a:r>
          </a:p>
        </p:txBody>
      </p:sp>
      <p:sp>
        <p:nvSpPr>
          <p:cNvPr id="28" name="TextBox 27"/>
          <p:cNvSpPr txBox="1"/>
          <p:nvPr/>
        </p:nvSpPr>
        <p:spPr>
          <a:xfrm rot="20552817">
            <a:off x="2130837" y="5126096"/>
            <a:ext cx="1311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Weight = 2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593920" y="4128934"/>
            <a:ext cx="1311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Weight = 10</a:t>
            </a:r>
          </a:p>
        </p:txBody>
      </p:sp>
    </p:spTree>
    <p:extLst>
      <p:ext uri="{BB962C8B-B14F-4D97-AF65-F5344CB8AC3E}">
        <p14:creationId xmlns:p14="http://schemas.microsoft.com/office/powerpoint/2010/main" val="187852083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ight Arrow 33"/>
          <p:cNvSpPr/>
          <p:nvPr/>
        </p:nvSpPr>
        <p:spPr>
          <a:xfrm>
            <a:off x="4966282" y="4764559"/>
            <a:ext cx="2844728" cy="607836"/>
          </a:xfrm>
          <a:prstGeom prst="rightArrow">
            <a:avLst/>
          </a:prstGeom>
          <a:solidFill>
            <a:schemeClr val="accent5">
              <a:lumMod val="75000"/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56470"/>
            <a:ext cx="8591550" cy="1066801"/>
          </a:xfrm>
        </p:spPr>
        <p:txBody>
          <a:bodyPr/>
          <a:lstStyle/>
          <a:p>
            <a:r>
              <a:rPr lang="en-US" dirty="0"/>
              <a:t>Reputation-Based Trust</a:t>
            </a:r>
          </a:p>
        </p:txBody>
      </p:sp>
      <p:sp>
        <p:nvSpPr>
          <p:cNvPr id="4" name="Smiley Face 3"/>
          <p:cNvSpPr/>
          <p:nvPr/>
        </p:nvSpPr>
        <p:spPr>
          <a:xfrm>
            <a:off x="856967" y="4906560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Alice</a:t>
            </a:r>
          </a:p>
        </p:txBody>
      </p:sp>
      <p:sp>
        <p:nvSpPr>
          <p:cNvPr id="5" name="Smiley Face 4"/>
          <p:cNvSpPr/>
          <p:nvPr/>
        </p:nvSpPr>
        <p:spPr>
          <a:xfrm>
            <a:off x="3456371" y="4112314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Bob</a:t>
            </a:r>
          </a:p>
        </p:txBody>
      </p:sp>
      <p:sp>
        <p:nvSpPr>
          <p:cNvPr id="6" name="Smiley Face 5"/>
          <p:cNvSpPr/>
          <p:nvPr/>
        </p:nvSpPr>
        <p:spPr>
          <a:xfrm>
            <a:off x="7986534" y="4112314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Clare</a:t>
            </a:r>
          </a:p>
        </p:txBody>
      </p:sp>
      <p:sp>
        <p:nvSpPr>
          <p:cNvPr id="7" name="Smiley Face 6"/>
          <p:cNvSpPr/>
          <p:nvPr/>
        </p:nvSpPr>
        <p:spPr>
          <a:xfrm>
            <a:off x="1081641" y="2606361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Dan</a:t>
            </a:r>
          </a:p>
        </p:txBody>
      </p:sp>
      <p:cxnSp>
        <p:nvCxnSpPr>
          <p:cNvPr id="9" name="Straight Arrow Connector 8"/>
          <p:cNvCxnSpPr>
            <a:stCxn id="4" idx="6"/>
            <a:endCxn id="5" idx="3"/>
          </p:cNvCxnSpPr>
          <p:nvPr/>
        </p:nvCxnSpPr>
        <p:spPr>
          <a:xfrm flipV="1">
            <a:off x="1848159" y="4928450"/>
            <a:ext cx="1753369" cy="456192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7" idx="5"/>
            <a:endCxn id="5" idx="1"/>
          </p:cNvCxnSpPr>
          <p:nvPr/>
        </p:nvCxnSpPr>
        <p:spPr>
          <a:xfrm>
            <a:off x="1927676" y="3422497"/>
            <a:ext cx="1673852" cy="829844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6" idx="2"/>
            <a:endCxn id="5" idx="6"/>
          </p:cNvCxnSpPr>
          <p:nvPr/>
        </p:nvCxnSpPr>
        <p:spPr>
          <a:xfrm flipH="1">
            <a:off x="4447563" y="4590396"/>
            <a:ext cx="3538971" cy="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1081641" y="6428978"/>
            <a:ext cx="80623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Moreau. The foundations for provenance on the web. Foundations and Trends in Web Science (2009)</a:t>
            </a:r>
          </a:p>
        </p:txBody>
      </p:sp>
      <p:sp>
        <p:nvSpPr>
          <p:cNvPr id="26" name="Content Placeholder 7"/>
          <p:cNvSpPr>
            <a:spLocks noGrp="1"/>
          </p:cNvSpPr>
          <p:nvPr>
            <p:ph sz="quarter" idx="13"/>
          </p:nvPr>
        </p:nvSpPr>
        <p:spPr>
          <a:xfrm>
            <a:off x="274319" y="1147723"/>
            <a:ext cx="8869682" cy="10513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Trust based on personal experience or the experiences of others</a:t>
            </a:r>
          </a:p>
        </p:txBody>
      </p:sp>
      <p:sp>
        <p:nvSpPr>
          <p:cNvPr id="46" name="Rectangle 45"/>
          <p:cNvSpPr/>
          <p:nvPr/>
        </p:nvSpPr>
        <p:spPr>
          <a:xfrm rot="21152165">
            <a:off x="5413944" y="424074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Registration Info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7666" y="4410837"/>
            <a:ext cx="1451886" cy="1451886"/>
          </a:xfrm>
          <a:prstGeom prst="rect">
            <a:avLst/>
          </a:prstGeom>
        </p:spPr>
      </p:pic>
      <p:sp>
        <p:nvSpPr>
          <p:cNvPr id="3" name="Cloud Callout 2"/>
          <p:cNvSpPr/>
          <p:nvPr/>
        </p:nvSpPr>
        <p:spPr>
          <a:xfrm>
            <a:off x="1848159" y="1765477"/>
            <a:ext cx="1528695" cy="867252"/>
          </a:xfrm>
          <a:prstGeom prst="cloudCallout">
            <a:avLst>
              <a:gd name="adj1" fmla="val -35017"/>
              <a:gd name="adj2" fmla="val 76786"/>
            </a:avLst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Bob is 100% trustworthy</a:t>
            </a:r>
          </a:p>
        </p:txBody>
      </p:sp>
      <p:sp>
        <p:nvSpPr>
          <p:cNvPr id="16" name="Cloud Callout 15"/>
          <p:cNvSpPr/>
          <p:nvPr/>
        </p:nvSpPr>
        <p:spPr>
          <a:xfrm>
            <a:off x="1525613" y="3897307"/>
            <a:ext cx="1528695" cy="867252"/>
          </a:xfrm>
          <a:prstGeom prst="cloudCallout">
            <a:avLst>
              <a:gd name="adj1" fmla="val -35017"/>
              <a:gd name="adj2" fmla="val 76786"/>
            </a:avLst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Bob is 50% trustworthy</a:t>
            </a:r>
          </a:p>
        </p:txBody>
      </p:sp>
      <p:sp>
        <p:nvSpPr>
          <p:cNvPr id="17" name="Cloud Callout 16"/>
          <p:cNvSpPr/>
          <p:nvPr/>
        </p:nvSpPr>
        <p:spPr>
          <a:xfrm flipH="1">
            <a:off x="6855742" y="2888373"/>
            <a:ext cx="1515289" cy="867252"/>
          </a:xfrm>
          <a:prstGeom prst="cloudCallout">
            <a:avLst>
              <a:gd name="adj1" fmla="val -35017"/>
              <a:gd name="adj2" fmla="val 76786"/>
            </a:avLst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Bob is 90% trustworthy</a:t>
            </a:r>
          </a:p>
        </p:txBody>
      </p:sp>
      <p:sp>
        <p:nvSpPr>
          <p:cNvPr id="22" name="Cloud Callout 21"/>
          <p:cNvSpPr/>
          <p:nvPr/>
        </p:nvSpPr>
        <p:spPr>
          <a:xfrm flipH="1">
            <a:off x="7466417" y="2021121"/>
            <a:ext cx="1511309" cy="867252"/>
          </a:xfrm>
          <a:prstGeom prst="cloudCallout">
            <a:avLst>
              <a:gd name="adj1" fmla="val -20670"/>
              <a:gd name="adj2" fmla="val 95834"/>
            </a:avLst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Dan is 60% trustworthy</a:t>
            </a:r>
          </a:p>
        </p:txBody>
      </p:sp>
      <p:sp>
        <p:nvSpPr>
          <p:cNvPr id="23" name="Cloud Callout 22"/>
          <p:cNvSpPr/>
          <p:nvPr/>
        </p:nvSpPr>
        <p:spPr>
          <a:xfrm flipH="1">
            <a:off x="7809686" y="1153869"/>
            <a:ext cx="1511309" cy="867252"/>
          </a:xfrm>
          <a:prstGeom prst="cloudCallout">
            <a:avLst>
              <a:gd name="adj1" fmla="val -20670"/>
              <a:gd name="adj2" fmla="val 95834"/>
            </a:avLst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Alice is 80% trustworthy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396896" y="2366802"/>
            <a:ext cx="3138772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So how do we combine these in a meaningful way?!</a:t>
            </a:r>
          </a:p>
        </p:txBody>
      </p:sp>
      <p:sp>
        <p:nvSpPr>
          <p:cNvPr id="28" name="TextBox 27"/>
          <p:cNvSpPr txBox="1"/>
          <p:nvPr/>
        </p:nvSpPr>
        <p:spPr>
          <a:xfrm rot="1699863">
            <a:off x="2299336" y="3453962"/>
            <a:ext cx="1311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Weight = 5</a:t>
            </a:r>
          </a:p>
        </p:txBody>
      </p:sp>
      <p:sp>
        <p:nvSpPr>
          <p:cNvPr id="29" name="TextBox 28"/>
          <p:cNvSpPr txBox="1"/>
          <p:nvPr/>
        </p:nvSpPr>
        <p:spPr>
          <a:xfrm rot="20552817">
            <a:off x="2130837" y="5126096"/>
            <a:ext cx="1311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Weight = 2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593920" y="4128934"/>
            <a:ext cx="1311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Weight = 10</a:t>
            </a:r>
          </a:p>
        </p:txBody>
      </p:sp>
    </p:spTree>
    <p:extLst>
      <p:ext uri="{BB962C8B-B14F-4D97-AF65-F5344CB8AC3E}">
        <p14:creationId xmlns:p14="http://schemas.microsoft.com/office/powerpoint/2010/main" val="957044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Rotter ITS - first 10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69429">
            <a:off x="3856529" y="733694"/>
            <a:ext cx="5202048" cy="5559864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6225" y="146957"/>
            <a:ext cx="8591550" cy="950435"/>
          </a:xfrm>
        </p:spPr>
        <p:txBody>
          <a:bodyPr/>
          <a:lstStyle/>
          <a:p>
            <a:r>
              <a:rPr lang="en-US" dirty="0"/>
              <a:t>Generalized Trust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3681287" cy="4937760"/>
          </a:xfrm>
        </p:spPr>
        <p:txBody>
          <a:bodyPr>
            <a:normAutofit/>
          </a:bodyPr>
          <a:lstStyle/>
          <a:p>
            <a:r>
              <a:rPr lang="en-US" dirty="0"/>
              <a:t>Rotter’s Interpersonal Trust Scale (ITS)</a:t>
            </a:r>
          </a:p>
          <a:p>
            <a:pPr lvl="1"/>
            <a:r>
              <a:rPr lang="en-US" dirty="0"/>
              <a:t>The ITS measures an individual’s general tendency to trust different groups of people</a:t>
            </a:r>
          </a:p>
          <a:p>
            <a:pPr lvl="1"/>
            <a:r>
              <a:rPr lang="en-US" dirty="0"/>
              <a:t>E.g. teachers, parents, politicians, physicians, classmates, and friends </a:t>
            </a:r>
          </a:p>
          <a:p>
            <a:endParaRPr lang="en-US" dirty="0"/>
          </a:p>
          <a:p>
            <a:r>
              <a:rPr lang="en-US" dirty="0"/>
              <a:t>The survey measures the individual’s “general optimism regarding the society”</a:t>
            </a:r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85286" y="6488668"/>
            <a:ext cx="845871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rgbClr val="964D2C"/>
                </a:solidFill>
              </a:rPr>
              <a:t>Rotter, J. B. 1967. A new scale for the measurement of inter- personal trust. Journal of Personality. 35; 615-665</a:t>
            </a:r>
          </a:p>
        </p:txBody>
      </p:sp>
    </p:spTree>
    <p:extLst>
      <p:ext uri="{BB962C8B-B14F-4D97-AF65-F5344CB8AC3E}">
        <p14:creationId xmlns:p14="http://schemas.microsoft.com/office/powerpoint/2010/main" val="168131755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2287814"/>
            <a:ext cx="8591550" cy="106680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Approaches to Reputation-Based Trust:</a:t>
            </a:r>
            <a:br>
              <a:rPr lang="en-US" dirty="0"/>
            </a:br>
            <a:r>
              <a:rPr lang="en-US" dirty="0"/>
              <a:t>Global Trust</a:t>
            </a:r>
          </a:p>
        </p:txBody>
      </p:sp>
    </p:spTree>
    <p:extLst>
      <p:ext uri="{BB962C8B-B14F-4D97-AF65-F5344CB8AC3E}">
        <p14:creationId xmlns:p14="http://schemas.microsoft.com/office/powerpoint/2010/main" val="251487087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Global Trust: The </a:t>
            </a:r>
            <a:r>
              <a:rPr lang="en-US" dirty="0" err="1"/>
              <a:t>Ebay</a:t>
            </a:r>
            <a:r>
              <a:rPr lang="en-US" dirty="0"/>
              <a:t> Example</a:t>
            </a:r>
          </a:p>
        </p:txBody>
      </p:sp>
      <p:sp>
        <p:nvSpPr>
          <p:cNvPr id="33" name="Rectangle 32"/>
          <p:cNvSpPr/>
          <p:nvPr/>
        </p:nvSpPr>
        <p:spPr>
          <a:xfrm>
            <a:off x="3174825" y="6334780"/>
            <a:ext cx="59691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Resnick</a:t>
            </a:r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et al. The value of reputation on eBay: A controlled experiment. Experimental Economics (2006) vol. 9 (2) pp. 79-101</a:t>
            </a:r>
          </a:p>
        </p:txBody>
      </p:sp>
      <p:sp>
        <p:nvSpPr>
          <p:cNvPr id="34" name="Smiley Face 33"/>
          <p:cNvSpPr/>
          <p:nvPr/>
        </p:nvSpPr>
        <p:spPr>
          <a:xfrm>
            <a:off x="625066" y="2525723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>
                <a:solidFill>
                  <a:srgbClr val="964D2C"/>
                </a:solidFill>
              </a:rPr>
              <a:t>A</a:t>
            </a:r>
          </a:p>
        </p:txBody>
      </p:sp>
      <p:sp>
        <p:nvSpPr>
          <p:cNvPr id="35" name="Smiley Face 34"/>
          <p:cNvSpPr/>
          <p:nvPr/>
        </p:nvSpPr>
        <p:spPr>
          <a:xfrm>
            <a:off x="2450549" y="1906569"/>
            <a:ext cx="631757" cy="619154"/>
          </a:xfrm>
          <a:prstGeom prst="smileyFace">
            <a:avLst/>
          </a:prstGeom>
          <a:solidFill>
            <a:schemeClr val="bg2">
              <a:lumMod val="50000"/>
              <a:alpha val="59000"/>
            </a:schemeClr>
          </a:solidFill>
          <a:ln>
            <a:solidFill>
              <a:schemeClr val="bg2">
                <a:lumMod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>
                <a:solidFill>
                  <a:srgbClr val="964D2C"/>
                </a:solidFill>
              </a:rPr>
              <a:t>B</a:t>
            </a:r>
          </a:p>
        </p:txBody>
      </p:sp>
      <p:sp>
        <p:nvSpPr>
          <p:cNvPr id="36" name="Smiley Face 35"/>
          <p:cNvSpPr/>
          <p:nvPr/>
        </p:nvSpPr>
        <p:spPr>
          <a:xfrm>
            <a:off x="1553534" y="4694070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>
                <a:solidFill>
                  <a:srgbClr val="964D2C"/>
                </a:solidFill>
              </a:rPr>
              <a:t>F</a:t>
            </a:r>
          </a:p>
        </p:txBody>
      </p:sp>
      <p:sp>
        <p:nvSpPr>
          <p:cNvPr id="37" name="Smiley Face 36"/>
          <p:cNvSpPr/>
          <p:nvPr/>
        </p:nvSpPr>
        <p:spPr>
          <a:xfrm>
            <a:off x="4798911" y="1967048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>
                <a:solidFill>
                  <a:srgbClr val="964D2C"/>
                </a:solidFill>
              </a:rPr>
              <a:t>C</a:t>
            </a:r>
          </a:p>
        </p:txBody>
      </p:sp>
      <p:sp>
        <p:nvSpPr>
          <p:cNvPr id="38" name="Smiley Face 37"/>
          <p:cNvSpPr/>
          <p:nvPr/>
        </p:nvSpPr>
        <p:spPr>
          <a:xfrm>
            <a:off x="3881739" y="5333384"/>
            <a:ext cx="631757" cy="619154"/>
          </a:xfrm>
          <a:prstGeom prst="smileyFace">
            <a:avLst/>
          </a:prstGeom>
          <a:solidFill>
            <a:schemeClr val="tx1">
              <a:lumMod val="75000"/>
              <a:lumOff val="25000"/>
              <a:alpha val="59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>
                <a:solidFill>
                  <a:srgbClr val="964D2C"/>
                </a:solidFill>
              </a:rPr>
              <a:t>E</a:t>
            </a:r>
          </a:p>
        </p:txBody>
      </p:sp>
      <p:sp>
        <p:nvSpPr>
          <p:cNvPr id="39" name="Smiley Face 38"/>
          <p:cNvSpPr/>
          <p:nvPr/>
        </p:nvSpPr>
        <p:spPr>
          <a:xfrm>
            <a:off x="5736240" y="4074916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>
                <a:solidFill>
                  <a:srgbClr val="964D2C"/>
                </a:solidFill>
              </a:rPr>
              <a:t>D</a:t>
            </a:r>
          </a:p>
        </p:txBody>
      </p:sp>
      <p:cxnSp>
        <p:nvCxnSpPr>
          <p:cNvPr id="40" name="Straight Arrow Connector 39"/>
          <p:cNvCxnSpPr>
            <a:stCxn id="34" idx="6"/>
            <a:endCxn id="35" idx="3"/>
          </p:cNvCxnSpPr>
          <p:nvPr/>
        </p:nvCxnSpPr>
        <p:spPr>
          <a:xfrm flipV="1">
            <a:off x="1256823" y="2435050"/>
            <a:ext cx="1286245" cy="40025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36" idx="0"/>
            <a:endCxn id="35" idx="4"/>
          </p:cNvCxnSpPr>
          <p:nvPr/>
        </p:nvCxnSpPr>
        <p:spPr>
          <a:xfrm flipV="1">
            <a:off x="1869413" y="2525723"/>
            <a:ext cx="897015" cy="2168347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38" idx="1"/>
            <a:endCxn id="35" idx="5"/>
          </p:cNvCxnSpPr>
          <p:nvPr/>
        </p:nvCxnSpPr>
        <p:spPr>
          <a:xfrm flipH="1" flipV="1">
            <a:off x="2989787" y="2435050"/>
            <a:ext cx="984471" cy="2989007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37" idx="2"/>
            <a:endCxn id="35" idx="6"/>
          </p:cNvCxnSpPr>
          <p:nvPr/>
        </p:nvCxnSpPr>
        <p:spPr>
          <a:xfrm flipH="1" flipV="1">
            <a:off x="3082306" y="2216146"/>
            <a:ext cx="1716605" cy="60479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stCxn id="37" idx="4"/>
            <a:endCxn id="38" idx="0"/>
          </p:cNvCxnSpPr>
          <p:nvPr/>
        </p:nvCxnSpPr>
        <p:spPr>
          <a:xfrm flipH="1">
            <a:off x="4197618" y="2586202"/>
            <a:ext cx="917172" cy="2747182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39" idx="3"/>
            <a:endCxn id="38" idx="7"/>
          </p:cNvCxnSpPr>
          <p:nvPr/>
        </p:nvCxnSpPr>
        <p:spPr>
          <a:xfrm flipH="1">
            <a:off x="4420977" y="4603397"/>
            <a:ext cx="1407782" cy="82066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307707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Global Trust: The </a:t>
            </a:r>
            <a:r>
              <a:rPr lang="en-US" dirty="0" err="1"/>
              <a:t>Ebay</a:t>
            </a:r>
            <a:r>
              <a:rPr lang="en-US" dirty="0"/>
              <a:t> Example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174825" y="6334780"/>
            <a:ext cx="59691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Resnick</a:t>
            </a:r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et al. The value of reputation on eBay: A controlled experiment. Experimental Economics (2006) vol. 9 (2) pp. 79-101</a:t>
            </a:r>
          </a:p>
        </p:txBody>
      </p:sp>
      <p:sp>
        <p:nvSpPr>
          <p:cNvPr id="27" name="Smiley Face 26"/>
          <p:cNvSpPr/>
          <p:nvPr/>
        </p:nvSpPr>
        <p:spPr>
          <a:xfrm>
            <a:off x="625066" y="2525723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>
                <a:solidFill>
                  <a:srgbClr val="964D2C"/>
                </a:solidFill>
              </a:rPr>
              <a:t>A</a:t>
            </a:r>
          </a:p>
        </p:txBody>
      </p:sp>
      <p:sp>
        <p:nvSpPr>
          <p:cNvPr id="28" name="Smiley Face 27"/>
          <p:cNvSpPr/>
          <p:nvPr/>
        </p:nvSpPr>
        <p:spPr>
          <a:xfrm>
            <a:off x="2450549" y="1906569"/>
            <a:ext cx="631757" cy="619154"/>
          </a:xfrm>
          <a:prstGeom prst="smileyFace">
            <a:avLst/>
          </a:prstGeom>
          <a:solidFill>
            <a:schemeClr val="bg2">
              <a:lumMod val="50000"/>
              <a:alpha val="59000"/>
            </a:schemeClr>
          </a:solidFill>
          <a:ln>
            <a:solidFill>
              <a:schemeClr val="bg2">
                <a:lumMod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>
                <a:solidFill>
                  <a:srgbClr val="964D2C"/>
                </a:solidFill>
              </a:rPr>
              <a:t>B</a:t>
            </a:r>
          </a:p>
        </p:txBody>
      </p:sp>
      <p:sp>
        <p:nvSpPr>
          <p:cNvPr id="29" name="Smiley Face 28"/>
          <p:cNvSpPr/>
          <p:nvPr/>
        </p:nvSpPr>
        <p:spPr>
          <a:xfrm>
            <a:off x="1553534" y="4694070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>
                <a:solidFill>
                  <a:srgbClr val="964D2C"/>
                </a:solidFill>
              </a:rPr>
              <a:t>F</a:t>
            </a:r>
          </a:p>
        </p:txBody>
      </p:sp>
      <p:sp>
        <p:nvSpPr>
          <p:cNvPr id="30" name="Smiley Face 29"/>
          <p:cNvSpPr/>
          <p:nvPr/>
        </p:nvSpPr>
        <p:spPr>
          <a:xfrm>
            <a:off x="4798911" y="1967048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>
                <a:solidFill>
                  <a:srgbClr val="964D2C"/>
                </a:solidFill>
              </a:rPr>
              <a:t>C</a:t>
            </a:r>
          </a:p>
        </p:txBody>
      </p:sp>
      <p:sp>
        <p:nvSpPr>
          <p:cNvPr id="31" name="Smiley Face 30"/>
          <p:cNvSpPr/>
          <p:nvPr/>
        </p:nvSpPr>
        <p:spPr>
          <a:xfrm>
            <a:off x="3881739" y="5333384"/>
            <a:ext cx="631757" cy="619154"/>
          </a:xfrm>
          <a:prstGeom prst="smileyFace">
            <a:avLst/>
          </a:prstGeom>
          <a:solidFill>
            <a:schemeClr val="tx1">
              <a:lumMod val="75000"/>
              <a:lumOff val="25000"/>
              <a:alpha val="59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>
                <a:solidFill>
                  <a:srgbClr val="964D2C"/>
                </a:solidFill>
              </a:rPr>
              <a:t>E</a:t>
            </a:r>
          </a:p>
        </p:txBody>
      </p:sp>
      <p:sp>
        <p:nvSpPr>
          <p:cNvPr id="32" name="Smiley Face 31"/>
          <p:cNvSpPr/>
          <p:nvPr/>
        </p:nvSpPr>
        <p:spPr>
          <a:xfrm>
            <a:off x="5736240" y="4074916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>
                <a:solidFill>
                  <a:srgbClr val="964D2C"/>
                </a:solidFill>
              </a:rPr>
              <a:t>D</a:t>
            </a:r>
          </a:p>
        </p:txBody>
      </p:sp>
      <p:cxnSp>
        <p:nvCxnSpPr>
          <p:cNvPr id="33" name="Straight Arrow Connector 32"/>
          <p:cNvCxnSpPr>
            <a:stCxn id="27" idx="6"/>
            <a:endCxn id="28" idx="3"/>
          </p:cNvCxnSpPr>
          <p:nvPr/>
        </p:nvCxnSpPr>
        <p:spPr>
          <a:xfrm flipV="1">
            <a:off x="1256823" y="2435050"/>
            <a:ext cx="1286245" cy="40025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29" idx="0"/>
            <a:endCxn id="28" idx="4"/>
          </p:cNvCxnSpPr>
          <p:nvPr/>
        </p:nvCxnSpPr>
        <p:spPr>
          <a:xfrm flipV="1">
            <a:off x="1869413" y="2525723"/>
            <a:ext cx="897015" cy="2168347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31" idx="1"/>
            <a:endCxn id="28" idx="5"/>
          </p:cNvCxnSpPr>
          <p:nvPr/>
        </p:nvCxnSpPr>
        <p:spPr>
          <a:xfrm flipH="1" flipV="1">
            <a:off x="2989787" y="2435050"/>
            <a:ext cx="984471" cy="2989007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30" idx="2"/>
            <a:endCxn id="28" idx="6"/>
          </p:cNvCxnSpPr>
          <p:nvPr/>
        </p:nvCxnSpPr>
        <p:spPr>
          <a:xfrm flipH="1" flipV="1">
            <a:off x="3082306" y="2216146"/>
            <a:ext cx="1716605" cy="60479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30" idx="4"/>
            <a:endCxn id="31" idx="0"/>
          </p:cNvCxnSpPr>
          <p:nvPr/>
        </p:nvCxnSpPr>
        <p:spPr>
          <a:xfrm flipH="1">
            <a:off x="4197618" y="2586202"/>
            <a:ext cx="917172" cy="2747182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32" idx="3"/>
            <a:endCxn id="31" idx="7"/>
          </p:cNvCxnSpPr>
          <p:nvPr/>
        </p:nvCxnSpPr>
        <p:spPr>
          <a:xfrm flipH="1">
            <a:off x="4420977" y="4603397"/>
            <a:ext cx="1407782" cy="82066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1553534" y="2276625"/>
            <a:ext cx="511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+3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809435" y="3376520"/>
            <a:ext cx="511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+2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254626" y="3561186"/>
            <a:ext cx="511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-1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341909" y="3376520"/>
            <a:ext cx="511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+3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843632" y="1848314"/>
            <a:ext cx="511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- 1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798911" y="3392871"/>
            <a:ext cx="511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+6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216568" y="4858241"/>
            <a:ext cx="511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- 2</a:t>
            </a:r>
          </a:p>
        </p:txBody>
      </p:sp>
    </p:spTree>
    <p:extLst>
      <p:ext uri="{BB962C8B-B14F-4D97-AF65-F5344CB8AC3E}">
        <p14:creationId xmlns:p14="http://schemas.microsoft.com/office/powerpoint/2010/main" val="94537115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Global Trust: The </a:t>
            </a:r>
            <a:r>
              <a:rPr lang="en-US" dirty="0" err="1"/>
              <a:t>Ebay</a:t>
            </a:r>
            <a:r>
              <a:rPr lang="en-US" dirty="0"/>
              <a:t> Example</a:t>
            </a:r>
          </a:p>
        </p:txBody>
      </p:sp>
      <p:sp>
        <p:nvSpPr>
          <p:cNvPr id="4" name="Smiley Face 3"/>
          <p:cNvSpPr/>
          <p:nvPr/>
        </p:nvSpPr>
        <p:spPr>
          <a:xfrm>
            <a:off x="625066" y="2525723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>
                <a:solidFill>
                  <a:srgbClr val="964D2C"/>
                </a:solidFill>
              </a:rPr>
              <a:t>A</a:t>
            </a:r>
          </a:p>
        </p:txBody>
      </p:sp>
      <p:sp>
        <p:nvSpPr>
          <p:cNvPr id="5" name="Smiley Face 4"/>
          <p:cNvSpPr/>
          <p:nvPr/>
        </p:nvSpPr>
        <p:spPr>
          <a:xfrm>
            <a:off x="2450549" y="1906569"/>
            <a:ext cx="631757" cy="619154"/>
          </a:xfrm>
          <a:prstGeom prst="smileyFace">
            <a:avLst/>
          </a:prstGeom>
          <a:solidFill>
            <a:schemeClr val="bg2">
              <a:lumMod val="50000"/>
              <a:alpha val="59000"/>
            </a:schemeClr>
          </a:solidFill>
          <a:ln>
            <a:solidFill>
              <a:schemeClr val="bg2">
                <a:lumMod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>
                <a:solidFill>
                  <a:srgbClr val="964D2C"/>
                </a:solidFill>
              </a:rPr>
              <a:t>B</a:t>
            </a:r>
          </a:p>
        </p:txBody>
      </p:sp>
      <p:sp>
        <p:nvSpPr>
          <p:cNvPr id="6" name="Smiley Face 5"/>
          <p:cNvSpPr/>
          <p:nvPr/>
        </p:nvSpPr>
        <p:spPr>
          <a:xfrm>
            <a:off x="1553534" y="4694070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>
                <a:solidFill>
                  <a:srgbClr val="964D2C"/>
                </a:solidFill>
              </a:rPr>
              <a:t>F</a:t>
            </a:r>
          </a:p>
        </p:txBody>
      </p:sp>
      <p:sp>
        <p:nvSpPr>
          <p:cNvPr id="7" name="Smiley Face 6"/>
          <p:cNvSpPr/>
          <p:nvPr/>
        </p:nvSpPr>
        <p:spPr>
          <a:xfrm>
            <a:off x="4798911" y="1967048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>
                <a:solidFill>
                  <a:srgbClr val="964D2C"/>
                </a:solidFill>
              </a:rPr>
              <a:t>C</a:t>
            </a:r>
          </a:p>
        </p:txBody>
      </p:sp>
      <p:sp>
        <p:nvSpPr>
          <p:cNvPr id="8" name="Smiley Face 7"/>
          <p:cNvSpPr/>
          <p:nvPr/>
        </p:nvSpPr>
        <p:spPr>
          <a:xfrm>
            <a:off x="3881739" y="5333384"/>
            <a:ext cx="631757" cy="619154"/>
          </a:xfrm>
          <a:prstGeom prst="smileyFace">
            <a:avLst/>
          </a:prstGeom>
          <a:solidFill>
            <a:schemeClr val="tx1">
              <a:lumMod val="75000"/>
              <a:lumOff val="25000"/>
              <a:alpha val="59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>
                <a:solidFill>
                  <a:srgbClr val="964D2C"/>
                </a:solidFill>
              </a:rPr>
              <a:t>E</a:t>
            </a:r>
          </a:p>
        </p:txBody>
      </p:sp>
      <p:sp>
        <p:nvSpPr>
          <p:cNvPr id="9" name="Smiley Face 8"/>
          <p:cNvSpPr/>
          <p:nvPr/>
        </p:nvSpPr>
        <p:spPr>
          <a:xfrm>
            <a:off x="5736240" y="4074916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>
                <a:solidFill>
                  <a:srgbClr val="964D2C"/>
                </a:solidFill>
              </a:rPr>
              <a:t>D</a:t>
            </a:r>
          </a:p>
        </p:txBody>
      </p:sp>
      <p:cxnSp>
        <p:nvCxnSpPr>
          <p:cNvPr id="12" name="Straight Arrow Connector 11"/>
          <p:cNvCxnSpPr>
            <a:stCxn id="4" idx="6"/>
            <a:endCxn id="5" idx="3"/>
          </p:cNvCxnSpPr>
          <p:nvPr/>
        </p:nvCxnSpPr>
        <p:spPr>
          <a:xfrm flipV="1">
            <a:off x="1256823" y="2435050"/>
            <a:ext cx="1286245" cy="40025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6" idx="0"/>
            <a:endCxn id="5" idx="4"/>
          </p:cNvCxnSpPr>
          <p:nvPr/>
        </p:nvCxnSpPr>
        <p:spPr>
          <a:xfrm flipV="1">
            <a:off x="1869413" y="2525723"/>
            <a:ext cx="897015" cy="2168347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8" idx="1"/>
            <a:endCxn id="5" idx="5"/>
          </p:cNvCxnSpPr>
          <p:nvPr/>
        </p:nvCxnSpPr>
        <p:spPr>
          <a:xfrm flipH="1" flipV="1">
            <a:off x="2989787" y="2435050"/>
            <a:ext cx="984471" cy="2989007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7" idx="2"/>
            <a:endCxn id="5" idx="6"/>
          </p:cNvCxnSpPr>
          <p:nvPr/>
        </p:nvCxnSpPr>
        <p:spPr>
          <a:xfrm flipH="1" flipV="1">
            <a:off x="3082306" y="2216146"/>
            <a:ext cx="1716605" cy="60479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7" idx="4"/>
            <a:endCxn id="8" idx="0"/>
          </p:cNvCxnSpPr>
          <p:nvPr/>
        </p:nvCxnSpPr>
        <p:spPr>
          <a:xfrm flipH="1">
            <a:off x="4197618" y="2586202"/>
            <a:ext cx="917172" cy="2747182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9" idx="3"/>
            <a:endCxn id="8" idx="7"/>
          </p:cNvCxnSpPr>
          <p:nvPr/>
        </p:nvCxnSpPr>
        <p:spPr>
          <a:xfrm flipH="1">
            <a:off x="4420977" y="4603397"/>
            <a:ext cx="1407782" cy="82066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553534" y="2276625"/>
            <a:ext cx="511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809435" y="3376520"/>
            <a:ext cx="511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254626" y="3561186"/>
            <a:ext cx="511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341909" y="3376520"/>
            <a:ext cx="511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843632" y="1848314"/>
            <a:ext cx="511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- 1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798911" y="3392871"/>
            <a:ext cx="511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+6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216568" y="4858241"/>
            <a:ext cx="511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- 2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965766" y="1478982"/>
            <a:ext cx="17468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2">
                    <a:lumMod val="50000"/>
                  </a:schemeClr>
                </a:solidFill>
              </a:rPr>
              <a:t>+8, -2 = 80%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343147" y="5721705"/>
            <a:ext cx="17468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2">
                    <a:lumMod val="50000"/>
                  </a:schemeClr>
                </a:solidFill>
              </a:rPr>
              <a:t>+6, -2 = 75%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581463" y="939474"/>
            <a:ext cx="244029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2">
                    <a:lumMod val="25000"/>
                  </a:schemeClr>
                </a:solidFill>
              </a:rPr>
              <a:t>Global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means the </a:t>
            </a:r>
            <a:r>
              <a:rPr lang="en-US" sz="2000" b="1" dirty="0">
                <a:solidFill>
                  <a:schemeClr val="bg2">
                    <a:lumMod val="25000"/>
                  </a:schemeClr>
                </a:solidFill>
              </a:rPr>
              <a:t>whole network 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is used to calculate a </a:t>
            </a:r>
            <a:r>
              <a:rPr lang="en-US" sz="2000" b="1" dirty="0">
                <a:solidFill>
                  <a:schemeClr val="bg2">
                    <a:lumMod val="25000"/>
                  </a:schemeClr>
                </a:solidFill>
              </a:rPr>
              <a:t>single trust value 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for each node</a:t>
            </a:r>
          </a:p>
          <a:p>
            <a:endParaRPr lang="en-US" sz="20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Resnick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et al. show buyers will pay a </a:t>
            </a:r>
            <a:r>
              <a:rPr lang="en-US" sz="2000" dirty="0"/>
              <a:t>STRONG-reputation seller </a:t>
            </a:r>
            <a:r>
              <a:rPr lang="en-US" sz="2000" b="1" dirty="0"/>
              <a:t>8.1% more </a:t>
            </a:r>
            <a:r>
              <a:rPr lang="en-US" sz="2000" dirty="0"/>
              <a:t>on average than a NEW seller</a:t>
            </a:r>
          </a:p>
          <a:p>
            <a:endParaRPr lang="en-US" sz="20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A Pretty Poor system that is easy to exploit - Example of </a:t>
            </a:r>
            <a:r>
              <a:rPr lang="en-US" sz="2000" b="1" dirty="0" err="1">
                <a:solidFill>
                  <a:schemeClr val="bg2">
                    <a:lumMod val="25000"/>
                  </a:schemeClr>
                </a:solidFill>
              </a:rPr>
              <a:t>Yhprum’s</a:t>
            </a:r>
            <a:r>
              <a:rPr lang="en-US" sz="2000" b="1" dirty="0">
                <a:solidFill>
                  <a:schemeClr val="bg2">
                    <a:lumMod val="25000"/>
                  </a:schemeClr>
                </a:solidFill>
              </a:rPr>
              <a:t> Law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?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174825" y="6334780"/>
            <a:ext cx="59691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Resnick</a:t>
            </a:r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et al. The value of reputation on eBay: A controlled experiment. Experimental Economics (2006) vol. 9 (2) pp. 79-101</a:t>
            </a:r>
          </a:p>
        </p:txBody>
      </p:sp>
    </p:spTree>
    <p:extLst>
      <p:ext uri="{BB962C8B-B14F-4D97-AF65-F5344CB8AC3E}">
        <p14:creationId xmlns:p14="http://schemas.microsoft.com/office/powerpoint/2010/main" val="166289401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2287814"/>
            <a:ext cx="8591550" cy="106680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Approaches to Reputation-Based Trust:</a:t>
            </a:r>
            <a:br>
              <a:rPr lang="en-US" dirty="0"/>
            </a:br>
            <a:r>
              <a:rPr lang="en-US" dirty="0"/>
              <a:t>Local Trust</a:t>
            </a:r>
          </a:p>
        </p:txBody>
      </p:sp>
    </p:spTree>
    <p:extLst>
      <p:ext uri="{BB962C8B-B14F-4D97-AF65-F5344CB8AC3E}">
        <p14:creationId xmlns:p14="http://schemas.microsoft.com/office/powerpoint/2010/main" val="249704665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 Trust: The </a:t>
            </a:r>
            <a:r>
              <a:rPr lang="en-US" dirty="0" err="1"/>
              <a:t>Filmtrust</a:t>
            </a:r>
            <a:r>
              <a:rPr lang="en-US" dirty="0"/>
              <a:t> Example</a:t>
            </a:r>
          </a:p>
        </p:txBody>
      </p:sp>
      <p:sp>
        <p:nvSpPr>
          <p:cNvPr id="33" name="Rectangle 32"/>
          <p:cNvSpPr/>
          <p:nvPr/>
        </p:nvSpPr>
        <p:spPr>
          <a:xfrm>
            <a:off x="2146786" y="6334780"/>
            <a:ext cx="69972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Golbeck</a:t>
            </a:r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. </a:t>
            </a:r>
            <a:r>
              <a:rPr lang="en-US" sz="14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Filmtrust</a:t>
            </a:r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: movie recommendations from semantic web-based social networks. Consumer Communications and Networking Conference (2006) pp. 282-268</a:t>
            </a:r>
          </a:p>
        </p:txBody>
      </p:sp>
      <p:sp>
        <p:nvSpPr>
          <p:cNvPr id="34" name="Smiley Face 33"/>
          <p:cNvSpPr/>
          <p:nvPr/>
        </p:nvSpPr>
        <p:spPr>
          <a:xfrm>
            <a:off x="3583222" y="3558186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>
                <a:solidFill>
                  <a:srgbClr val="964D2C"/>
                </a:solidFill>
              </a:rPr>
              <a:t>A</a:t>
            </a:r>
          </a:p>
        </p:txBody>
      </p:sp>
      <p:sp>
        <p:nvSpPr>
          <p:cNvPr id="36" name="Smiley Face 35"/>
          <p:cNvSpPr/>
          <p:nvPr/>
        </p:nvSpPr>
        <p:spPr>
          <a:xfrm>
            <a:off x="4543917" y="1999944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>
                <a:solidFill>
                  <a:srgbClr val="964D2C"/>
                </a:solidFill>
              </a:rPr>
              <a:t>B</a:t>
            </a:r>
          </a:p>
        </p:txBody>
      </p:sp>
      <p:cxnSp>
        <p:nvCxnSpPr>
          <p:cNvPr id="40" name="Straight Arrow Connector 39"/>
          <p:cNvCxnSpPr>
            <a:stCxn id="34" idx="7"/>
            <a:endCxn id="36" idx="3"/>
          </p:cNvCxnSpPr>
          <p:nvPr/>
        </p:nvCxnSpPr>
        <p:spPr>
          <a:xfrm flipV="1">
            <a:off x="4122460" y="2528425"/>
            <a:ext cx="513976" cy="1120434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34" idx="5"/>
            <a:endCxn id="16" idx="2"/>
          </p:cNvCxnSpPr>
          <p:nvPr/>
        </p:nvCxnSpPr>
        <p:spPr>
          <a:xfrm>
            <a:off x="4122460" y="4086667"/>
            <a:ext cx="813801" cy="741234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miley Face 15"/>
          <p:cNvSpPr/>
          <p:nvPr/>
        </p:nvSpPr>
        <p:spPr>
          <a:xfrm>
            <a:off x="4936261" y="4518324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>
                <a:solidFill>
                  <a:srgbClr val="964D2C"/>
                </a:solidFill>
              </a:rPr>
              <a:t>C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4072" y="1952839"/>
            <a:ext cx="1143212" cy="104050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339798" y="2969950"/>
            <a:ext cx="9868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Jaws</a:t>
            </a:r>
          </a:p>
        </p:txBody>
      </p:sp>
      <p:cxnSp>
        <p:nvCxnSpPr>
          <p:cNvPr id="29" name="Straight Arrow Connector 28"/>
          <p:cNvCxnSpPr>
            <a:stCxn id="36" idx="6"/>
            <a:endCxn id="13" idx="1"/>
          </p:cNvCxnSpPr>
          <p:nvPr/>
        </p:nvCxnSpPr>
        <p:spPr>
          <a:xfrm>
            <a:off x="5175674" y="2309521"/>
            <a:ext cx="1088398" cy="163569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prstDash val="dash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16" idx="7"/>
            <a:endCxn id="14" idx="1"/>
          </p:cNvCxnSpPr>
          <p:nvPr/>
        </p:nvCxnSpPr>
        <p:spPr>
          <a:xfrm flipV="1">
            <a:off x="5475499" y="3154616"/>
            <a:ext cx="864299" cy="1454381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prstDash val="dash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3903934" y="2735607"/>
            <a:ext cx="473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9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4412163" y="3992674"/>
            <a:ext cx="473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3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5459630" y="1985524"/>
            <a:ext cx="473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4*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5568018" y="3498431"/>
            <a:ext cx="473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2*</a:t>
            </a:r>
          </a:p>
        </p:txBody>
      </p:sp>
      <p:sp>
        <p:nvSpPr>
          <p:cNvPr id="25" name="Content Placeholder 2"/>
          <p:cNvSpPr>
            <a:spLocks noGrp="1"/>
          </p:cNvSpPr>
          <p:nvPr>
            <p:ph sz="quarter" idx="13"/>
          </p:nvPr>
        </p:nvSpPr>
        <p:spPr>
          <a:xfrm>
            <a:off x="274319" y="1298448"/>
            <a:ext cx="3308903" cy="278821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Imagine a Network of People and Films where people trust people and people rate films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Q: How much should Alice like Jaws?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342900" indent="-34290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2675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 Trust: The </a:t>
            </a:r>
            <a:r>
              <a:rPr lang="en-US" dirty="0" err="1"/>
              <a:t>Filmtrust</a:t>
            </a:r>
            <a:r>
              <a:rPr lang="en-US" dirty="0"/>
              <a:t> Example</a:t>
            </a:r>
          </a:p>
        </p:txBody>
      </p:sp>
      <p:sp>
        <p:nvSpPr>
          <p:cNvPr id="34" name="Smiley Face 33"/>
          <p:cNvSpPr/>
          <p:nvPr/>
        </p:nvSpPr>
        <p:spPr>
          <a:xfrm>
            <a:off x="3583222" y="3558186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>
                <a:solidFill>
                  <a:srgbClr val="964D2C"/>
                </a:solidFill>
              </a:rPr>
              <a:t>A</a:t>
            </a:r>
          </a:p>
        </p:txBody>
      </p:sp>
      <p:sp>
        <p:nvSpPr>
          <p:cNvPr id="36" name="Smiley Face 35"/>
          <p:cNvSpPr/>
          <p:nvPr/>
        </p:nvSpPr>
        <p:spPr>
          <a:xfrm>
            <a:off x="4543917" y="1999944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>
                <a:solidFill>
                  <a:srgbClr val="964D2C"/>
                </a:solidFill>
              </a:rPr>
              <a:t>B</a:t>
            </a:r>
          </a:p>
        </p:txBody>
      </p:sp>
      <p:cxnSp>
        <p:nvCxnSpPr>
          <p:cNvPr id="40" name="Straight Arrow Connector 39"/>
          <p:cNvCxnSpPr>
            <a:stCxn id="34" idx="7"/>
            <a:endCxn id="36" idx="3"/>
          </p:cNvCxnSpPr>
          <p:nvPr/>
        </p:nvCxnSpPr>
        <p:spPr>
          <a:xfrm flipV="1">
            <a:off x="4122460" y="2528425"/>
            <a:ext cx="513976" cy="1120434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34" idx="5"/>
            <a:endCxn id="16" idx="2"/>
          </p:cNvCxnSpPr>
          <p:nvPr/>
        </p:nvCxnSpPr>
        <p:spPr>
          <a:xfrm>
            <a:off x="4122460" y="4086667"/>
            <a:ext cx="813801" cy="741234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miley Face 15"/>
          <p:cNvSpPr/>
          <p:nvPr/>
        </p:nvSpPr>
        <p:spPr>
          <a:xfrm>
            <a:off x="4936261" y="4518324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>
                <a:solidFill>
                  <a:srgbClr val="964D2C"/>
                </a:solidFill>
              </a:rPr>
              <a:t>C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4072" y="1952839"/>
            <a:ext cx="1143212" cy="104050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339798" y="2969950"/>
            <a:ext cx="9868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Jaws</a:t>
            </a:r>
          </a:p>
        </p:txBody>
      </p:sp>
      <p:cxnSp>
        <p:nvCxnSpPr>
          <p:cNvPr id="29" name="Straight Arrow Connector 28"/>
          <p:cNvCxnSpPr>
            <a:stCxn id="36" idx="6"/>
            <a:endCxn id="13" idx="1"/>
          </p:cNvCxnSpPr>
          <p:nvPr/>
        </p:nvCxnSpPr>
        <p:spPr>
          <a:xfrm>
            <a:off x="5175674" y="2309521"/>
            <a:ext cx="1088398" cy="163569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prstDash val="dash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16" idx="7"/>
            <a:endCxn id="14" idx="1"/>
          </p:cNvCxnSpPr>
          <p:nvPr/>
        </p:nvCxnSpPr>
        <p:spPr>
          <a:xfrm flipV="1">
            <a:off x="5475499" y="3154616"/>
            <a:ext cx="864299" cy="1454381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prstDash val="dash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3903934" y="2735607"/>
            <a:ext cx="473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9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4412163" y="3992674"/>
            <a:ext cx="473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3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5459630" y="1985524"/>
            <a:ext cx="473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4*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5568018" y="3498431"/>
            <a:ext cx="473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2*</a:t>
            </a:r>
          </a:p>
        </p:txBody>
      </p:sp>
      <p:sp>
        <p:nvSpPr>
          <p:cNvPr id="3" name="Rectangle 2"/>
          <p:cNvSpPr/>
          <p:nvPr/>
        </p:nvSpPr>
        <p:spPr>
          <a:xfrm>
            <a:off x="278131" y="4086667"/>
            <a:ext cx="32189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t(A-&gt;B) * r(B-&gt;Jaws) + t(A-&gt;C) * r(C-&gt;Jaws)</a:t>
            </a:r>
          </a:p>
          <a:p>
            <a:pPr algn="ctr"/>
            <a:endParaRPr lang="en-US" sz="1200" dirty="0"/>
          </a:p>
        </p:txBody>
      </p:sp>
      <p:sp>
        <p:nvSpPr>
          <p:cNvPr id="21" name="Rectangle 20"/>
          <p:cNvSpPr/>
          <p:nvPr/>
        </p:nvSpPr>
        <p:spPr>
          <a:xfrm>
            <a:off x="278131" y="4354754"/>
            <a:ext cx="32189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t(A-&gt;B) + t(A-&gt;C)</a:t>
            </a:r>
          </a:p>
          <a:p>
            <a:pPr algn="ctr"/>
            <a:endParaRPr lang="en-US" sz="1200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417810" y="4354754"/>
            <a:ext cx="2983328" cy="0"/>
          </a:xfrm>
          <a:prstGeom prst="line">
            <a:avLst/>
          </a:prstGeom>
          <a:ln w="12700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276225" y="4987684"/>
            <a:ext cx="32189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9 * 4 + 3 *2</a:t>
            </a:r>
          </a:p>
          <a:p>
            <a:pPr algn="ctr"/>
            <a:endParaRPr lang="en-US" sz="1200" dirty="0"/>
          </a:p>
        </p:txBody>
      </p:sp>
      <p:sp>
        <p:nvSpPr>
          <p:cNvPr id="26" name="Rectangle 25"/>
          <p:cNvSpPr/>
          <p:nvPr/>
        </p:nvSpPr>
        <p:spPr>
          <a:xfrm>
            <a:off x="276225" y="5255771"/>
            <a:ext cx="32189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9 + 3</a:t>
            </a:r>
          </a:p>
          <a:p>
            <a:pPr algn="ctr"/>
            <a:endParaRPr lang="en-US" sz="1200" dirty="0"/>
          </a:p>
        </p:txBody>
      </p:sp>
      <p:cxnSp>
        <p:nvCxnSpPr>
          <p:cNvPr id="27" name="Straight Connector 26"/>
          <p:cNvCxnSpPr/>
          <p:nvPr/>
        </p:nvCxnSpPr>
        <p:spPr>
          <a:xfrm>
            <a:off x="1321748" y="5255771"/>
            <a:ext cx="1108669" cy="0"/>
          </a:xfrm>
          <a:prstGeom prst="line">
            <a:avLst/>
          </a:prstGeom>
          <a:ln w="12700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Down Arrow 8"/>
          <p:cNvSpPr/>
          <p:nvPr/>
        </p:nvSpPr>
        <p:spPr>
          <a:xfrm>
            <a:off x="1716071" y="4676597"/>
            <a:ext cx="362837" cy="311087"/>
          </a:xfrm>
          <a:prstGeom prst="downArrow">
            <a:avLst/>
          </a:prstGeom>
          <a:solidFill>
            <a:schemeClr val="bg2">
              <a:lumMod val="25000"/>
              <a:alpha val="21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Down Arrow 29"/>
          <p:cNvSpPr/>
          <p:nvPr/>
        </p:nvSpPr>
        <p:spPr>
          <a:xfrm>
            <a:off x="1716071" y="5604837"/>
            <a:ext cx="362837" cy="311087"/>
          </a:xfrm>
          <a:prstGeom prst="downArrow">
            <a:avLst/>
          </a:prstGeom>
          <a:solidFill>
            <a:schemeClr val="bg2">
              <a:lumMod val="25000"/>
              <a:alpha val="21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276225" y="5915924"/>
            <a:ext cx="32189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3.5*</a:t>
            </a:r>
          </a:p>
          <a:p>
            <a:pPr algn="ctr"/>
            <a:endParaRPr lang="en-US" sz="1200" dirty="0"/>
          </a:p>
        </p:txBody>
      </p:sp>
      <p:sp>
        <p:nvSpPr>
          <p:cNvPr id="35" name="Content Placeholder 2"/>
          <p:cNvSpPr>
            <a:spLocks noGrp="1"/>
          </p:cNvSpPr>
          <p:nvPr>
            <p:ph sz="quarter" idx="13"/>
          </p:nvPr>
        </p:nvSpPr>
        <p:spPr>
          <a:xfrm>
            <a:off x="274319" y="1298448"/>
            <a:ext cx="3308903" cy="278821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Imagine a Network of People and Films where people trust people and people rate films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Q: How much should Alice like Jaws?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342900" indent="-342900"/>
            <a:endParaRPr lang="en-US" dirty="0"/>
          </a:p>
        </p:txBody>
      </p:sp>
      <p:sp>
        <p:nvSpPr>
          <p:cNvPr id="37" name="Rectangle 36"/>
          <p:cNvSpPr/>
          <p:nvPr/>
        </p:nvSpPr>
        <p:spPr>
          <a:xfrm>
            <a:off x="2146786" y="6334780"/>
            <a:ext cx="69972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Golbeck</a:t>
            </a:r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. </a:t>
            </a:r>
            <a:r>
              <a:rPr lang="en-US" sz="14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Filmtrust</a:t>
            </a:r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: movie recommendations from semantic web-based social networks. Consumer Communications and Networking Conference (2006) pp. 282-268</a:t>
            </a:r>
          </a:p>
        </p:txBody>
      </p:sp>
    </p:spTree>
    <p:extLst>
      <p:ext uri="{BB962C8B-B14F-4D97-AF65-F5344CB8AC3E}">
        <p14:creationId xmlns:p14="http://schemas.microsoft.com/office/powerpoint/2010/main" val="382345588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 Trust: The </a:t>
            </a:r>
            <a:r>
              <a:rPr lang="en-US" dirty="0" err="1"/>
              <a:t>Filmtrust</a:t>
            </a:r>
            <a:r>
              <a:rPr lang="en-US" dirty="0"/>
              <a:t> Example</a:t>
            </a:r>
          </a:p>
        </p:txBody>
      </p:sp>
      <p:sp>
        <p:nvSpPr>
          <p:cNvPr id="34" name="Smiley Face 33"/>
          <p:cNvSpPr/>
          <p:nvPr/>
        </p:nvSpPr>
        <p:spPr>
          <a:xfrm>
            <a:off x="3583222" y="3558186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>
                <a:solidFill>
                  <a:srgbClr val="964D2C"/>
                </a:solidFill>
              </a:rPr>
              <a:t>A</a:t>
            </a:r>
          </a:p>
        </p:txBody>
      </p:sp>
      <p:sp>
        <p:nvSpPr>
          <p:cNvPr id="36" name="Smiley Face 35"/>
          <p:cNvSpPr/>
          <p:nvPr/>
        </p:nvSpPr>
        <p:spPr>
          <a:xfrm>
            <a:off x="4543917" y="1999944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>
                <a:solidFill>
                  <a:srgbClr val="964D2C"/>
                </a:solidFill>
              </a:rPr>
              <a:t>B</a:t>
            </a:r>
          </a:p>
        </p:txBody>
      </p:sp>
      <p:cxnSp>
        <p:nvCxnSpPr>
          <p:cNvPr id="40" name="Straight Arrow Connector 39"/>
          <p:cNvCxnSpPr>
            <a:stCxn id="34" idx="7"/>
            <a:endCxn id="36" idx="3"/>
          </p:cNvCxnSpPr>
          <p:nvPr/>
        </p:nvCxnSpPr>
        <p:spPr>
          <a:xfrm flipV="1">
            <a:off x="4122460" y="2528425"/>
            <a:ext cx="513976" cy="1120434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34" idx="5"/>
            <a:endCxn id="16" idx="2"/>
          </p:cNvCxnSpPr>
          <p:nvPr/>
        </p:nvCxnSpPr>
        <p:spPr>
          <a:xfrm>
            <a:off x="4122460" y="4086667"/>
            <a:ext cx="813801" cy="741234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miley Face 15"/>
          <p:cNvSpPr/>
          <p:nvPr/>
        </p:nvSpPr>
        <p:spPr>
          <a:xfrm>
            <a:off x="4936261" y="4518324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>
                <a:solidFill>
                  <a:srgbClr val="964D2C"/>
                </a:solidFill>
              </a:rPr>
              <a:t>C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4072" y="1952839"/>
            <a:ext cx="1143212" cy="104050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339798" y="2969950"/>
            <a:ext cx="9868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Jaws</a:t>
            </a:r>
          </a:p>
        </p:txBody>
      </p:sp>
      <p:cxnSp>
        <p:nvCxnSpPr>
          <p:cNvPr id="29" name="Straight Arrow Connector 28"/>
          <p:cNvCxnSpPr>
            <a:stCxn id="36" idx="6"/>
            <a:endCxn id="13" idx="1"/>
          </p:cNvCxnSpPr>
          <p:nvPr/>
        </p:nvCxnSpPr>
        <p:spPr>
          <a:xfrm>
            <a:off x="5175674" y="2309521"/>
            <a:ext cx="1088398" cy="163569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prstDash val="dash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16" idx="7"/>
            <a:endCxn id="14" idx="1"/>
          </p:cNvCxnSpPr>
          <p:nvPr/>
        </p:nvCxnSpPr>
        <p:spPr>
          <a:xfrm flipV="1">
            <a:off x="5475499" y="3154616"/>
            <a:ext cx="864299" cy="1454381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prstDash val="dash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Smiley Face 45"/>
          <p:cNvSpPr/>
          <p:nvPr/>
        </p:nvSpPr>
        <p:spPr>
          <a:xfrm>
            <a:off x="8363013" y="3339282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>
                <a:solidFill>
                  <a:srgbClr val="964D2C"/>
                </a:solidFill>
              </a:rPr>
              <a:t>E</a:t>
            </a:r>
          </a:p>
        </p:txBody>
      </p:sp>
      <p:sp>
        <p:nvSpPr>
          <p:cNvPr id="47" name="Smiley Face 46"/>
          <p:cNvSpPr/>
          <p:nvPr/>
        </p:nvSpPr>
        <p:spPr>
          <a:xfrm>
            <a:off x="6916630" y="4918574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>
                <a:solidFill>
                  <a:srgbClr val="964D2C"/>
                </a:solidFill>
              </a:rPr>
              <a:t>D</a:t>
            </a:r>
          </a:p>
        </p:txBody>
      </p:sp>
      <p:cxnSp>
        <p:nvCxnSpPr>
          <p:cNvPr id="49" name="Straight Arrow Connector 48"/>
          <p:cNvCxnSpPr>
            <a:stCxn id="46" idx="2"/>
            <a:endCxn id="13" idx="3"/>
          </p:cNvCxnSpPr>
          <p:nvPr/>
        </p:nvCxnSpPr>
        <p:spPr>
          <a:xfrm flipH="1" flipV="1">
            <a:off x="7407284" y="2473090"/>
            <a:ext cx="955729" cy="1175769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prstDash val="dash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>
            <a:stCxn id="47" idx="2"/>
            <a:endCxn id="16" idx="6"/>
          </p:cNvCxnSpPr>
          <p:nvPr/>
        </p:nvCxnSpPr>
        <p:spPr>
          <a:xfrm flipH="1" flipV="1">
            <a:off x="5568018" y="4827901"/>
            <a:ext cx="1348612" cy="40025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47" idx="7"/>
            <a:endCxn id="46" idx="3"/>
          </p:cNvCxnSpPr>
          <p:nvPr/>
        </p:nvCxnSpPr>
        <p:spPr>
          <a:xfrm flipV="1">
            <a:off x="7455868" y="3867763"/>
            <a:ext cx="999664" cy="1141484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3903934" y="2735607"/>
            <a:ext cx="473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9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4412163" y="3992674"/>
            <a:ext cx="473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3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6264072" y="4657660"/>
            <a:ext cx="473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7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7795572" y="4458569"/>
            <a:ext cx="473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4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5459630" y="1985524"/>
            <a:ext cx="473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4*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5568018" y="3498431"/>
            <a:ext cx="473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2*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7785493" y="2703341"/>
            <a:ext cx="473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5*</a:t>
            </a:r>
          </a:p>
        </p:txBody>
      </p:sp>
      <p:sp>
        <p:nvSpPr>
          <p:cNvPr id="71" name="Content Placeholder 2"/>
          <p:cNvSpPr>
            <a:spLocks noGrp="1"/>
          </p:cNvSpPr>
          <p:nvPr>
            <p:ph sz="quarter" idx="13"/>
          </p:nvPr>
        </p:nvSpPr>
        <p:spPr>
          <a:xfrm>
            <a:off x="274319" y="1298448"/>
            <a:ext cx="3308903" cy="85861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Alice’s view is 3.5* but what about Dan?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342900" indent="-342900"/>
            <a:endParaRPr lang="en-US" dirty="0"/>
          </a:p>
        </p:txBody>
      </p:sp>
      <p:sp>
        <p:nvSpPr>
          <p:cNvPr id="37" name="Rectangle 36"/>
          <p:cNvSpPr/>
          <p:nvPr/>
        </p:nvSpPr>
        <p:spPr>
          <a:xfrm>
            <a:off x="2146786" y="6334780"/>
            <a:ext cx="69972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Golbeck</a:t>
            </a:r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. </a:t>
            </a:r>
            <a:r>
              <a:rPr lang="en-US" sz="14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Filmtrust</a:t>
            </a:r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: movie recommendations from semantic web-based social networks. Consumer Communications and Networking Conference (2006) pp. 282-268</a:t>
            </a:r>
          </a:p>
        </p:txBody>
      </p:sp>
    </p:spTree>
    <p:extLst>
      <p:ext uri="{BB962C8B-B14F-4D97-AF65-F5344CB8AC3E}">
        <p14:creationId xmlns:p14="http://schemas.microsoft.com/office/powerpoint/2010/main" val="189619532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 Trust: The </a:t>
            </a:r>
            <a:r>
              <a:rPr lang="en-US" dirty="0" err="1"/>
              <a:t>Filmtrust</a:t>
            </a:r>
            <a:r>
              <a:rPr lang="en-US" dirty="0"/>
              <a:t> Example</a:t>
            </a:r>
          </a:p>
        </p:txBody>
      </p:sp>
      <p:sp>
        <p:nvSpPr>
          <p:cNvPr id="34" name="Smiley Face 33"/>
          <p:cNvSpPr/>
          <p:nvPr/>
        </p:nvSpPr>
        <p:spPr>
          <a:xfrm>
            <a:off x="3583222" y="3558186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>
                <a:solidFill>
                  <a:srgbClr val="964D2C"/>
                </a:solidFill>
              </a:rPr>
              <a:t>A</a:t>
            </a:r>
          </a:p>
        </p:txBody>
      </p:sp>
      <p:sp>
        <p:nvSpPr>
          <p:cNvPr id="36" name="Smiley Face 35"/>
          <p:cNvSpPr/>
          <p:nvPr/>
        </p:nvSpPr>
        <p:spPr>
          <a:xfrm>
            <a:off x="4543917" y="1999944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>
                <a:solidFill>
                  <a:srgbClr val="964D2C"/>
                </a:solidFill>
              </a:rPr>
              <a:t>B</a:t>
            </a:r>
          </a:p>
        </p:txBody>
      </p:sp>
      <p:cxnSp>
        <p:nvCxnSpPr>
          <p:cNvPr id="40" name="Straight Arrow Connector 39"/>
          <p:cNvCxnSpPr>
            <a:stCxn id="34" idx="7"/>
            <a:endCxn id="36" idx="3"/>
          </p:cNvCxnSpPr>
          <p:nvPr/>
        </p:nvCxnSpPr>
        <p:spPr>
          <a:xfrm flipV="1">
            <a:off x="4122460" y="2528425"/>
            <a:ext cx="513976" cy="1120434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34" idx="5"/>
            <a:endCxn id="16" idx="2"/>
          </p:cNvCxnSpPr>
          <p:nvPr/>
        </p:nvCxnSpPr>
        <p:spPr>
          <a:xfrm>
            <a:off x="4122460" y="4086667"/>
            <a:ext cx="813801" cy="741234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miley Face 15"/>
          <p:cNvSpPr/>
          <p:nvPr/>
        </p:nvSpPr>
        <p:spPr>
          <a:xfrm>
            <a:off x="4936261" y="4518324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>
                <a:solidFill>
                  <a:srgbClr val="964D2C"/>
                </a:solidFill>
              </a:rPr>
              <a:t>C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4072" y="1952839"/>
            <a:ext cx="1143212" cy="104050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339798" y="2969950"/>
            <a:ext cx="9868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Jaws</a:t>
            </a:r>
          </a:p>
        </p:txBody>
      </p:sp>
      <p:cxnSp>
        <p:nvCxnSpPr>
          <p:cNvPr id="29" name="Straight Arrow Connector 28"/>
          <p:cNvCxnSpPr>
            <a:stCxn id="36" idx="6"/>
            <a:endCxn id="13" idx="1"/>
          </p:cNvCxnSpPr>
          <p:nvPr/>
        </p:nvCxnSpPr>
        <p:spPr>
          <a:xfrm>
            <a:off x="5175674" y="2309521"/>
            <a:ext cx="1088398" cy="163569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prstDash val="dash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16" idx="7"/>
            <a:endCxn id="14" idx="1"/>
          </p:cNvCxnSpPr>
          <p:nvPr/>
        </p:nvCxnSpPr>
        <p:spPr>
          <a:xfrm flipV="1">
            <a:off x="5475499" y="3154616"/>
            <a:ext cx="864299" cy="1454381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prstDash val="dash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Smiley Face 45"/>
          <p:cNvSpPr/>
          <p:nvPr/>
        </p:nvSpPr>
        <p:spPr>
          <a:xfrm>
            <a:off x="8363013" y="3339282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>
                <a:solidFill>
                  <a:srgbClr val="964D2C"/>
                </a:solidFill>
              </a:rPr>
              <a:t>E</a:t>
            </a:r>
          </a:p>
        </p:txBody>
      </p:sp>
      <p:sp>
        <p:nvSpPr>
          <p:cNvPr id="47" name="Smiley Face 46"/>
          <p:cNvSpPr/>
          <p:nvPr/>
        </p:nvSpPr>
        <p:spPr>
          <a:xfrm>
            <a:off x="6916630" y="4918574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>
                <a:solidFill>
                  <a:srgbClr val="964D2C"/>
                </a:solidFill>
              </a:rPr>
              <a:t>D</a:t>
            </a:r>
          </a:p>
        </p:txBody>
      </p:sp>
      <p:cxnSp>
        <p:nvCxnSpPr>
          <p:cNvPr id="49" name="Straight Arrow Connector 48"/>
          <p:cNvCxnSpPr>
            <a:stCxn id="46" idx="2"/>
            <a:endCxn id="13" idx="3"/>
          </p:cNvCxnSpPr>
          <p:nvPr/>
        </p:nvCxnSpPr>
        <p:spPr>
          <a:xfrm flipH="1" flipV="1">
            <a:off x="7407284" y="2473090"/>
            <a:ext cx="955729" cy="1175769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prstDash val="dash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>
            <a:stCxn id="47" idx="2"/>
            <a:endCxn id="16" idx="6"/>
          </p:cNvCxnSpPr>
          <p:nvPr/>
        </p:nvCxnSpPr>
        <p:spPr>
          <a:xfrm flipH="1" flipV="1">
            <a:off x="5568018" y="4827901"/>
            <a:ext cx="1348612" cy="40025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47" idx="7"/>
            <a:endCxn id="46" idx="3"/>
          </p:cNvCxnSpPr>
          <p:nvPr/>
        </p:nvCxnSpPr>
        <p:spPr>
          <a:xfrm flipV="1">
            <a:off x="7455868" y="3867763"/>
            <a:ext cx="999664" cy="1141484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3903934" y="2735607"/>
            <a:ext cx="473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9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4412163" y="3992674"/>
            <a:ext cx="473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3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6264072" y="4657660"/>
            <a:ext cx="473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7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7795572" y="4458569"/>
            <a:ext cx="473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4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5459630" y="1985524"/>
            <a:ext cx="473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4*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5568018" y="3498431"/>
            <a:ext cx="473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2*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7785493" y="2703341"/>
            <a:ext cx="473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5*</a:t>
            </a:r>
          </a:p>
        </p:txBody>
      </p:sp>
      <p:sp>
        <p:nvSpPr>
          <p:cNvPr id="71" name="Content Placeholder 2"/>
          <p:cNvSpPr>
            <a:spLocks noGrp="1"/>
          </p:cNvSpPr>
          <p:nvPr>
            <p:ph sz="quarter" idx="13"/>
          </p:nvPr>
        </p:nvSpPr>
        <p:spPr>
          <a:xfrm>
            <a:off x="274319" y="1298448"/>
            <a:ext cx="3308903" cy="85861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Alice’s view is 3.5* but what about Dan?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342900" indent="-342900"/>
            <a:endParaRPr lang="en-US" dirty="0"/>
          </a:p>
        </p:txBody>
      </p:sp>
      <p:sp>
        <p:nvSpPr>
          <p:cNvPr id="72" name="Rectangle 71"/>
          <p:cNvSpPr/>
          <p:nvPr/>
        </p:nvSpPr>
        <p:spPr>
          <a:xfrm>
            <a:off x="274319" y="2297592"/>
            <a:ext cx="32189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t(D-&gt;C) * r(C-&gt;Jaws) + t(D-&gt;E) * r(E-&gt;Jaws)</a:t>
            </a:r>
          </a:p>
          <a:p>
            <a:pPr algn="ctr"/>
            <a:endParaRPr lang="en-US" sz="1200" dirty="0"/>
          </a:p>
        </p:txBody>
      </p:sp>
      <p:sp>
        <p:nvSpPr>
          <p:cNvPr id="73" name="Rectangle 72"/>
          <p:cNvSpPr/>
          <p:nvPr/>
        </p:nvSpPr>
        <p:spPr>
          <a:xfrm>
            <a:off x="274319" y="2565679"/>
            <a:ext cx="32189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t(D-&gt;C) + t(D-&gt;E)</a:t>
            </a:r>
          </a:p>
          <a:p>
            <a:pPr algn="ctr"/>
            <a:endParaRPr lang="en-US" sz="1200" dirty="0"/>
          </a:p>
        </p:txBody>
      </p:sp>
      <p:cxnSp>
        <p:nvCxnSpPr>
          <p:cNvPr id="74" name="Straight Connector 73"/>
          <p:cNvCxnSpPr/>
          <p:nvPr/>
        </p:nvCxnSpPr>
        <p:spPr>
          <a:xfrm>
            <a:off x="413998" y="2565679"/>
            <a:ext cx="2983328" cy="0"/>
          </a:xfrm>
          <a:prstGeom prst="line">
            <a:avLst/>
          </a:prstGeom>
          <a:ln w="12700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272413" y="3198609"/>
            <a:ext cx="32189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7 * 2 + 4 *5</a:t>
            </a:r>
          </a:p>
          <a:p>
            <a:pPr algn="ctr"/>
            <a:endParaRPr lang="en-US" sz="1200" dirty="0"/>
          </a:p>
        </p:txBody>
      </p:sp>
      <p:sp>
        <p:nvSpPr>
          <p:cNvPr id="76" name="Rectangle 75"/>
          <p:cNvSpPr/>
          <p:nvPr/>
        </p:nvSpPr>
        <p:spPr>
          <a:xfrm>
            <a:off x="272413" y="3466696"/>
            <a:ext cx="32189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7 + 4</a:t>
            </a:r>
          </a:p>
          <a:p>
            <a:pPr algn="ctr"/>
            <a:endParaRPr lang="en-US" sz="1200" dirty="0"/>
          </a:p>
        </p:txBody>
      </p:sp>
      <p:cxnSp>
        <p:nvCxnSpPr>
          <p:cNvPr id="77" name="Straight Connector 76"/>
          <p:cNvCxnSpPr/>
          <p:nvPr/>
        </p:nvCxnSpPr>
        <p:spPr>
          <a:xfrm>
            <a:off x="1317936" y="3466696"/>
            <a:ext cx="1108669" cy="0"/>
          </a:xfrm>
          <a:prstGeom prst="line">
            <a:avLst/>
          </a:prstGeom>
          <a:ln w="12700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8" name="Down Arrow 77"/>
          <p:cNvSpPr/>
          <p:nvPr/>
        </p:nvSpPr>
        <p:spPr>
          <a:xfrm>
            <a:off x="1712259" y="2887522"/>
            <a:ext cx="362837" cy="311087"/>
          </a:xfrm>
          <a:prstGeom prst="downArrow">
            <a:avLst/>
          </a:prstGeom>
          <a:solidFill>
            <a:schemeClr val="bg2">
              <a:lumMod val="25000"/>
              <a:alpha val="21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Down Arrow 78"/>
          <p:cNvSpPr/>
          <p:nvPr/>
        </p:nvSpPr>
        <p:spPr>
          <a:xfrm>
            <a:off x="1712259" y="3815762"/>
            <a:ext cx="362837" cy="311087"/>
          </a:xfrm>
          <a:prstGeom prst="downArrow">
            <a:avLst/>
          </a:prstGeom>
          <a:solidFill>
            <a:schemeClr val="bg2">
              <a:lumMod val="25000"/>
              <a:alpha val="21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/>
          <p:cNvSpPr/>
          <p:nvPr/>
        </p:nvSpPr>
        <p:spPr>
          <a:xfrm>
            <a:off x="272413" y="4126849"/>
            <a:ext cx="32189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3.1*</a:t>
            </a:r>
          </a:p>
          <a:p>
            <a:pPr algn="ctr"/>
            <a:endParaRPr lang="en-US" sz="1200" dirty="0"/>
          </a:p>
        </p:txBody>
      </p:sp>
      <p:sp>
        <p:nvSpPr>
          <p:cNvPr id="82" name="Rectangle 81"/>
          <p:cNvSpPr/>
          <p:nvPr/>
        </p:nvSpPr>
        <p:spPr>
          <a:xfrm>
            <a:off x="2146786" y="6334780"/>
            <a:ext cx="69972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Golbeck</a:t>
            </a:r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. </a:t>
            </a:r>
            <a:r>
              <a:rPr lang="en-US" sz="14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Filmtrust</a:t>
            </a:r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: movie recommendations from semantic web-based social networks. Consumer Communications and Networking Conference (2006) pp. 282-268</a:t>
            </a:r>
          </a:p>
        </p:txBody>
      </p:sp>
    </p:spTree>
    <p:extLst>
      <p:ext uri="{BB962C8B-B14F-4D97-AF65-F5344CB8AC3E}">
        <p14:creationId xmlns:p14="http://schemas.microsoft.com/office/powerpoint/2010/main" val="192661959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 Trust: The </a:t>
            </a:r>
            <a:r>
              <a:rPr lang="en-US" dirty="0" err="1"/>
              <a:t>Filmtrust</a:t>
            </a:r>
            <a:r>
              <a:rPr lang="en-US" dirty="0"/>
              <a:t> Example</a:t>
            </a:r>
          </a:p>
        </p:txBody>
      </p:sp>
      <p:sp>
        <p:nvSpPr>
          <p:cNvPr id="34" name="Smiley Face 33"/>
          <p:cNvSpPr/>
          <p:nvPr/>
        </p:nvSpPr>
        <p:spPr>
          <a:xfrm>
            <a:off x="3583222" y="3558186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>
                <a:solidFill>
                  <a:srgbClr val="964D2C"/>
                </a:solidFill>
              </a:rPr>
              <a:t>A</a:t>
            </a:r>
          </a:p>
        </p:txBody>
      </p:sp>
      <p:sp>
        <p:nvSpPr>
          <p:cNvPr id="36" name="Smiley Face 35"/>
          <p:cNvSpPr/>
          <p:nvPr/>
        </p:nvSpPr>
        <p:spPr>
          <a:xfrm>
            <a:off x="4543917" y="1999944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>
                <a:solidFill>
                  <a:srgbClr val="964D2C"/>
                </a:solidFill>
              </a:rPr>
              <a:t>B</a:t>
            </a:r>
          </a:p>
        </p:txBody>
      </p:sp>
      <p:cxnSp>
        <p:nvCxnSpPr>
          <p:cNvPr id="40" name="Straight Arrow Connector 39"/>
          <p:cNvCxnSpPr>
            <a:stCxn id="34" idx="7"/>
            <a:endCxn id="36" idx="3"/>
          </p:cNvCxnSpPr>
          <p:nvPr/>
        </p:nvCxnSpPr>
        <p:spPr>
          <a:xfrm flipV="1">
            <a:off x="4122460" y="2528425"/>
            <a:ext cx="513976" cy="1120434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34" idx="5"/>
            <a:endCxn id="16" idx="2"/>
          </p:cNvCxnSpPr>
          <p:nvPr/>
        </p:nvCxnSpPr>
        <p:spPr>
          <a:xfrm>
            <a:off x="4122460" y="4086667"/>
            <a:ext cx="813801" cy="741234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miley Face 15"/>
          <p:cNvSpPr/>
          <p:nvPr/>
        </p:nvSpPr>
        <p:spPr>
          <a:xfrm>
            <a:off x="4936261" y="4518324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>
                <a:solidFill>
                  <a:srgbClr val="964D2C"/>
                </a:solidFill>
              </a:rPr>
              <a:t>C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4072" y="1952839"/>
            <a:ext cx="1143212" cy="104050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339798" y="2969950"/>
            <a:ext cx="9868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Jaws</a:t>
            </a:r>
          </a:p>
        </p:txBody>
      </p:sp>
      <p:cxnSp>
        <p:nvCxnSpPr>
          <p:cNvPr id="29" name="Straight Arrow Connector 28"/>
          <p:cNvCxnSpPr>
            <a:stCxn id="36" idx="6"/>
            <a:endCxn id="13" idx="1"/>
          </p:cNvCxnSpPr>
          <p:nvPr/>
        </p:nvCxnSpPr>
        <p:spPr>
          <a:xfrm>
            <a:off x="5175674" y="2309521"/>
            <a:ext cx="1088398" cy="163569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prstDash val="dash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16" idx="7"/>
            <a:endCxn id="14" idx="1"/>
          </p:cNvCxnSpPr>
          <p:nvPr/>
        </p:nvCxnSpPr>
        <p:spPr>
          <a:xfrm flipV="1">
            <a:off x="5475499" y="3154616"/>
            <a:ext cx="864299" cy="1454381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prstDash val="dash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Smiley Face 45"/>
          <p:cNvSpPr/>
          <p:nvPr/>
        </p:nvSpPr>
        <p:spPr>
          <a:xfrm>
            <a:off x="8363013" y="3339282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>
                <a:solidFill>
                  <a:srgbClr val="964D2C"/>
                </a:solidFill>
              </a:rPr>
              <a:t>E</a:t>
            </a:r>
          </a:p>
        </p:txBody>
      </p:sp>
      <p:sp>
        <p:nvSpPr>
          <p:cNvPr id="47" name="Smiley Face 46"/>
          <p:cNvSpPr/>
          <p:nvPr/>
        </p:nvSpPr>
        <p:spPr>
          <a:xfrm>
            <a:off x="6916630" y="4918574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>
                <a:solidFill>
                  <a:srgbClr val="964D2C"/>
                </a:solidFill>
              </a:rPr>
              <a:t>D</a:t>
            </a:r>
          </a:p>
        </p:txBody>
      </p:sp>
      <p:cxnSp>
        <p:nvCxnSpPr>
          <p:cNvPr id="49" name="Straight Arrow Connector 48"/>
          <p:cNvCxnSpPr>
            <a:stCxn id="46" idx="2"/>
            <a:endCxn id="13" idx="3"/>
          </p:cNvCxnSpPr>
          <p:nvPr/>
        </p:nvCxnSpPr>
        <p:spPr>
          <a:xfrm flipH="1" flipV="1">
            <a:off x="7407284" y="2473090"/>
            <a:ext cx="955729" cy="1175769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prstDash val="dash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>
            <a:stCxn id="47" idx="2"/>
            <a:endCxn id="16" idx="6"/>
          </p:cNvCxnSpPr>
          <p:nvPr/>
        </p:nvCxnSpPr>
        <p:spPr>
          <a:xfrm flipH="1" flipV="1">
            <a:off x="5568018" y="4827901"/>
            <a:ext cx="1348612" cy="40025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47" idx="7"/>
            <a:endCxn id="46" idx="3"/>
          </p:cNvCxnSpPr>
          <p:nvPr/>
        </p:nvCxnSpPr>
        <p:spPr>
          <a:xfrm flipV="1">
            <a:off x="7455868" y="3867763"/>
            <a:ext cx="999664" cy="1141484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3903934" y="2735607"/>
            <a:ext cx="473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9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4412163" y="3992674"/>
            <a:ext cx="473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3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6264072" y="4657660"/>
            <a:ext cx="473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7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7795572" y="4458569"/>
            <a:ext cx="473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4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5459630" y="1985524"/>
            <a:ext cx="473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4*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5568018" y="3498431"/>
            <a:ext cx="473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2*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7785493" y="2703341"/>
            <a:ext cx="473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5*</a:t>
            </a:r>
          </a:p>
        </p:txBody>
      </p:sp>
      <p:sp>
        <p:nvSpPr>
          <p:cNvPr id="71" name="Content Placeholder 2"/>
          <p:cNvSpPr>
            <a:spLocks noGrp="1"/>
          </p:cNvSpPr>
          <p:nvPr>
            <p:ph sz="quarter" idx="13"/>
          </p:nvPr>
        </p:nvSpPr>
        <p:spPr>
          <a:xfrm>
            <a:off x="274319" y="1298448"/>
            <a:ext cx="3308903" cy="52533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</a:t>
            </a:r>
            <a:r>
              <a:rPr lang="en-US" dirty="0" err="1"/>
              <a:t>Filmtrust</a:t>
            </a:r>
            <a:r>
              <a:rPr lang="en-US" dirty="0"/>
              <a:t> example uses three properties of trust in social networks:</a:t>
            </a:r>
          </a:p>
          <a:p>
            <a:pPr marL="0" indent="0">
              <a:buNone/>
            </a:pPr>
            <a:endParaRPr lang="en-US" dirty="0"/>
          </a:p>
          <a:p>
            <a:pPr marL="342900" indent="-342900"/>
            <a:r>
              <a:rPr lang="en-US" b="1" dirty="0"/>
              <a:t>Transitivity</a:t>
            </a:r>
          </a:p>
          <a:p>
            <a:pPr marL="515938" lvl="1" indent="-342900"/>
            <a:r>
              <a:rPr lang="en-US" dirty="0"/>
              <a:t>If A trusts B and B trusts J then A will also trust J</a:t>
            </a:r>
          </a:p>
          <a:p>
            <a:pPr marL="342900" indent="-342900"/>
            <a:r>
              <a:rPr lang="en-US" b="1" dirty="0"/>
              <a:t>Asymmetry</a:t>
            </a:r>
          </a:p>
          <a:p>
            <a:pPr marL="515938" lvl="1" indent="-342900"/>
            <a:r>
              <a:rPr lang="en-US" dirty="0"/>
              <a:t>If A trusts B it </a:t>
            </a:r>
            <a:r>
              <a:rPr lang="en-US" dirty="0" err="1"/>
              <a:t>doesn</a:t>
            </a:r>
            <a:r>
              <a:rPr lang="fr-FR" dirty="0"/>
              <a:t>’</a:t>
            </a:r>
            <a:r>
              <a:rPr lang="en-US" dirty="0"/>
              <a:t>t follow that B trusts A</a:t>
            </a:r>
          </a:p>
          <a:p>
            <a:pPr marL="342900" indent="-342900"/>
            <a:r>
              <a:rPr lang="en-US" b="1" dirty="0"/>
              <a:t>Personalization</a:t>
            </a:r>
          </a:p>
          <a:p>
            <a:pPr marL="515938" lvl="1" indent="-342900"/>
            <a:r>
              <a:rPr lang="en-US" dirty="0"/>
              <a:t>Trust is held from the view of a node – it is therefore </a:t>
            </a:r>
            <a:r>
              <a:rPr lang="en-US" b="1" dirty="0"/>
              <a:t>local trust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342900" indent="-342900"/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>
            <a:off x="2146786" y="6334780"/>
            <a:ext cx="69972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Golbeck</a:t>
            </a:r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. </a:t>
            </a:r>
            <a:r>
              <a:rPr lang="en-US" sz="14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Filmtrust</a:t>
            </a:r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: movie recommendations from semantic web-based social networks. Consumer Communications and Networking Conference (2006) pp. 282-268</a:t>
            </a:r>
          </a:p>
        </p:txBody>
      </p:sp>
    </p:spTree>
    <p:extLst>
      <p:ext uri="{BB962C8B-B14F-4D97-AF65-F5344CB8AC3E}">
        <p14:creationId xmlns:p14="http://schemas.microsoft.com/office/powerpoint/2010/main" val="31755771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6225" y="146957"/>
            <a:ext cx="8591550" cy="950435"/>
          </a:xfrm>
        </p:spPr>
        <p:txBody>
          <a:bodyPr/>
          <a:lstStyle/>
          <a:p>
            <a:r>
              <a:rPr lang="en-US" dirty="0"/>
              <a:t>Generalized Trust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3472180" cy="493776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Rotter </a:t>
            </a:r>
            <a:r>
              <a:rPr lang="en-US" dirty="0" err="1"/>
              <a:t>summarised</a:t>
            </a:r>
            <a:r>
              <a:rPr lang="en-US" dirty="0"/>
              <a:t> his 13 years of findings in 1980 </a:t>
            </a:r>
          </a:p>
          <a:p>
            <a:endParaRPr lang="en-US" dirty="0"/>
          </a:p>
          <a:p>
            <a:r>
              <a:rPr lang="en-US" dirty="0"/>
              <a:t>Subjects that are high in interpersonal trust tend to be:</a:t>
            </a:r>
          </a:p>
          <a:p>
            <a:pPr lvl="1"/>
            <a:r>
              <a:rPr lang="en-US" dirty="0"/>
              <a:t>more trustworthy</a:t>
            </a:r>
          </a:p>
          <a:p>
            <a:pPr lvl="1"/>
            <a:r>
              <a:rPr lang="en-US" dirty="0"/>
              <a:t>better liked</a:t>
            </a:r>
          </a:p>
          <a:p>
            <a:pPr lvl="1"/>
            <a:r>
              <a:rPr lang="en-US" dirty="0"/>
              <a:t>happier </a:t>
            </a:r>
          </a:p>
          <a:p>
            <a:endParaRPr lang="en-US" dirty="0"/>
          </a:p>
          <a:p>
            <a:r>
              <a:rPr lang="en-US" dirty="0"/>
              <a:t>Subjects low in interpersonal trust tend to exhibit untrustworthy behavior (self-reported cheating and lying)</a:t>
            </a:r>
          </a:p>
        </p:txBody>
      </p:sp>
      <p:sp>
        <p:nvSpPr>
          <p:cNvPr id="7" name="Rectangle 6"/>
          <p:cNvSpPr/>
          <p:nvPr/>
        </p:nvSpPr>
        <p:spPr>
          <a:xfrm>
            <a:off x="685286" y="6488668"/>
            <a:ext cx="845871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rgbClr val="964D2C"/>
                </a:solidFill>
              </a:rPr>
              <a:t>Rotter, J. B. (1980). Interpersonal trust, trustworthiness, and gullibility. American Psychologist, 35(1), 1-7</a:t>
            </a:r>
          </a:p>
        </p:txBody>
      </p:sp>
      <p:pic>
        <p:nvPicPr>
          <p:cNvPr id="2" name="Picture 1" descr="Rotter ITS - 11-25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44802">
            <a:off x="3845568" y="144036"/>
            <a:ext cx="4954534" cy="6176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37791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2287814"/>
            <a:ext cx="8591550" cy="1066801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Credibility</a:t>
            </a:r>
          </a:p>
        </p:txBody>
      </p:sp>
    </p:spTree>
    <p:extLst>
      <p:ext uri="{BB962C8B-B14F-4D97-AF65-F5344CB8AC3E}">
        <p14:creationId xmlns:p14="http://schemas.microsoft.com/office/powerpoint/2010/main" val="100382695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Trust vs. Credibility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Trust is typically framed as a quality between individuals</a:t>
            </a:r>
          </a:p>
          <a:p>
            <a:endParaRPr lang="en-US" b="1" dirty="0"/>
          </a:p>
          <a:p>
            <a:r>
              <a:rPr lang="en-US" b="1" dirty="0"/>
              <a:t>Credibility</a:t>
            </a:r>
            <a:r>
              <a:rPr lang="en-US" dirty="0"/>
              <a:t> is a measure of how “believable” a piece of information is (Fogg and Tseng, 1999) </a:t>
            </a:r>
          </a:p>
          <a:p>
            <a:pPr marL="170752" lvl="1" indent="0">
              <a:buNone/>
            </a:pPr>
            <a:endParaRPr lang="en-US" dirty="0"/>
          </a:p>
          <a:p>
            <a:r>
              <a:rPr lang="en-US" dirty="0"/>
              <a:t>Elaboration Likelihood Model (ELM) (Petty and </a:t>
            </a:r>
            <a:r>
              <a:rPr lang="en-US" dirty="0" err="1"/>
              <a:t>Cacioppo</a:t>
            </a:r>
            <a:r>
              <a:rPr lang="en-US" dirty="0"/>
              <a:t>, 1986):</a:t>
            </a:r>
          </a:p>
          <a:p>
            <a:pPr lvl="1"/>
            <a:r>
              <a:rPr lang="en-US" b="1" dirty="0"/>
              <a:t>Central cues </a:t>
            </a:r>
            <a:r>
              <a:rPr lang="mr-IN" dirty="0"/>
              <a:t>–</a:t>
            </a:r>
            <a:r>
              <a:rPr lang="en-US" dirty="0"/>
              <a:t> careful and thoughtful consideration of the content of the message (high effort)</a:t>
            </a:r>
          </a:p>
          <a:p>
            <a:pPr lvl="1"/>
            <a:r>
              <a:rPr lang="en-US" b="1" dirty="0"/>
              <a:t>Peripheral cues </a:t>
            </a:r>
            <a:r>
              <a:rPr lang="mr-IN" dirty="0"/>
              <a:t>–</a:t>
            </a:r>
            <a:r>
              <a:rPr lang="en-US" dirty="0"/>
              <a:t>surface-level features such as design and usability (low effort)</a:t>
            </a:r>
          </a:p>
          <a:p>
            <a:endParaRPr lang="en-US" dirty="0"/>
          </a:p>
          <a:p>
            <a:r>
              <a:rPr lang="en-US" dirty="0"/>
              <a:t>Examining central cues results in stable, long-term changes to attitude. </a:t>
            </a:r>
          </a:p>
          <a:p>
            <a:r>
              <a:rPr lang="en-US" dirty="0"/>
              <a:t>In cases where users interact with topics where they lack the requisite interest or knowledge, they are more likely to rely on peripheral cues.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-665019" y="6358531"/>
            <a:ext cx="98090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Fogg, B. J. and Tseng, H. (1999). The elements of computer credibility. In ACM CHI ’99, </a:t>
            </a:r>
            <a:r>
              <a:rPr lang="en-US" sz="12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pg</a:t>
            </a:r>
            <a:r>
              <a:rPr lang="en-US" sz="12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80–87, New York, NY, USA. </a:t>
            </a:r>
          </a:p>
          <a:p>
            <a:pPr algn="r"/>
            <a:r>
              <a:rPr lang="en-US" sz="12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Petty, R. E. and </a:t>
            </a:r>
            <a:r>
              <a:rPr lang="en-US" sz="12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Cacioppo</a:t>
            </a:r>
            <a:r>
              <a:rPr lang="en-US" sz="12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, J. T. (1986). The elaboration likelihood model of persuasion.  </a:t>
            </a:r>
            <a:r>
              <a:rPr lang="en-US" sz="12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Adv</a:t>
            </a:r>
            <a:r>
              <a:rPr lang="en-US" sz="12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in Experimental Social Psychology, 19(C):123–205. </a:t>
            </a:r>
          </a:p>
          <a:p>
            <a:pPr algn="r"/>
            <a:endParaRPr lang="en-US" sz="12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48571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Fake News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5330833" cy="4937760"/>
          </a:xfrm>
        </p:spPr>
        <p:txBody>
          <a:bodyPr>
            <a:normAutofit fontScale="92500"/>
          </a:bodyPr>
          <a:lstStyle/>
          <a:p>
            <a:r>
              <a:rPr lang="en-US" dirty="0"/>
              <a:t>First applied to satire</a:t>
            </a:r>
          </a:p>
          <a:p>
            <a:pPr lvl="1"/>
            <a:r>
              <a:rPr lang="en-US" dirty="0"/>
              <a:t>Jon Stewart</a:t>
            </a:r>
          </a:p>
          <a:p>
            <a:pPr lvl="1"/>
            <a:r>
              <a:rPr lang="en-US" dirty="0"/>
              <a:t>Stephen Colbert</a:t>
            </a:r>
          </a:p>
          <a:p>
            <a:pPr lvl="1"/>
            <a:r>
              <a:rPr lang="en-US" dirty="0"/>
              <a:t>The Onion</a:t>
            </a:r>
          </a:p>
          <a:p>
            <a:endParaRPr lang="en-US" dirty="0"/>
          </a:p>
          <a:p>
            <a:r>
              <a:rPr lang="en-US" dirty="0"/>
              <a:t>Now internet news (typical spread on social media) that is deliberately fictional </a:t>
            </a:r>
          </a:p>
          <a:p>
            <a:pPr lvl="1"/>
            <a:r>
              <a:rPr lang="en-US" dirty="0"/>
              <a:t>Fake news as political persuasion (controlling agendas)</a:t>
            </a:r>
          </a:p>
          <a:p>
            <a:pPr lvl="1"/>
            <a:r>
              <a:rPr lang="en-US" dirty="0"/>
              <a:t>Fake news as economic phenomenon (driven by advertising revenue) </a:t>
            </a:r>
            <a:r>
              <a:rPr lang="mr-IN" dirty="0"/>
              <a:t>–</a:t>
            </a:r>
            <a:r>
              <a:rPr lang="en-US" dirty="0"/>
              <a:t> clickbait!</a:t>
            </a:r>
          </a:p>
          <a:p>
            <a:pPr lvl="1"/>
            <a:endParaRPr lang="en-US" dirty="0"/>
          </a:p>
          <a:p>
            <a:r>
              <a:rPr lang="en-US" dirty="0"/>
              <a:t>Increasingly used as a slur to undermine any news that is not sympathetic or on-message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026" y="83128"/>
            <a:ext cx="38971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36755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1496291"/>
            <a:ext cx="9144000" cy="48451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Social News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303333" y="-488187"/>
            <a:ext cx="4574150" cy="8750927"/>
          </a:xfrm>
          <a:prstGeom prst="rect">
            <a:avLst/>
          </a:prstGeom>
          <a:effectLst/>
        </p:spPr>
      </p:pic>
      <p:sp>
        <p:nvSpPr>
          <p:cNvPr id="7" name="Rectangle 6"/>
          <p:cNvSpPr/>
          <p:nvPr/>
        </p:nvSpPr>
        <p:spPr>
          <a:xfrm>
            <a:off x="-665019" y="6536656"/>
            <a:ext cx="98090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Scott, Jonathan, Millard, David and Leonard, Pauline (2014) Citizen participation in news Digital Journalism, pp. 1-22. </a:t>
            </a:r>
          </a:p>
        </p:txBody>
      </p:sp>
    </p:spTree>
    <p:extLst>
      <p:ext uri="{BB962C8B-B14F-4D97-AF65-F5344CB8AC3E}">
        <p14:creationId xmlns:p14="http://schemas.microsoft.com/office/powerpoint/2010/main" val="110041000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142504"/>
            <a:ext cx="9144000" cy="61989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Social News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303333" y="-488187"/>
            <a:ext cx="4574150" cy="8750927"/>
          </a:xfrm>
          <a:prstGeom prst="rect">
            <a:avLst/>
          </a:prstGeom>
          <a:effectLst/>
        </p:spPr>
      </p:pic>
      <p:sp>
        <p:nvSpPr>
          <p:cNvPr id="7" name="Rectangle 6"/>
          <p:cNvSpPr/>
          <p:nvPr/>
        </p:nvSpPr>
        <p:spPr>
          <a:xfrm>
            <a:off x="18408" y="142505"/>
            <a:ext cx="9144000" cy="28738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4944" y="276102"/>
            <a:ext cx="3918859" cy="264819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133803" y="276102"/>
            <a:ext cx="4893350" cy="22467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dirty="0">
                <a:latin typeface="TimesNewRomanPSMT" charset="0"/>
              </a:rPr>
              <a:t>November 27th, 2011, </a:t>
            </a:r>
            <a:r>
              <a:rPr lang="en-US" sz="1400" b="1" dirty="0" err="1">
                <a:latin typeface="TimesNewRomanPSMT" charset="0"/>
              </a:rPr>
              <a:t>Youtube</a:t>
            </a:r>
            <a:r>
              <a:rPr lang="en-US" sz="1400" dirty="0">
                <a:latin typeface="TimesNewRomanPSMT" charset="0"/>
              </a:rPr>
              <a:t> user ladyk89 uploaded a video which showed a woman racially abusing passengers on a London tram. At 2:44am, the video was posted to </a:t>
            </a:r>
            <a:r>
              <a:rPr lang="en-US" sz="1400" b="1" dirty="0">
                <a:latin typeface="TimesNewRomanPSMT" charset="0"/>
              </a:rPr>
              <a:t>Reddit</a:t>
            </a:r>
            <a:r>
              <a:rPr lang="en-US" sz="1400" dirty="0">
                <a:latin typeface="TimesNewRomanPSMT" charset="0"/>
              </a:rPr>
              <a:t> under the title "I feel sorry for the kid - Racist woman on UK tram". </a:t>
            </a:r>
            <a:endParaRPr lang="en-US" sz="1400" dirty="0"/>
          </a:p>
          <a:p>
            <a:r>
              <a:rPr lang="en-US" sz="1400" dirty="0">
                <a:latin typeface="TimesNewRomanPSMT" charset="0"/>
              </a:rPr>
              <a:t>The </a:t>
            </a:r>
            <a:r>
              <a:rPr lang="en-US" sz="1400" b="1" dirty="0">
                <a:latin typeface="TimesNewRomanPSMT" charset="0"/>
              </a:rPr>
              <a:t>Telegraph</a:t>
            </a:r>
            <a:r>
              <a:rPr lang="en-US" sz="1400" dirty="0">
                <a:latin typeface="TimesNewRomanPSMT" charset="0"/>
              </a:rPr>
              <a:t> published a story about the video at 3:21pm. The </a:t>
            </a:r>
            <a:r>
              <a:rPr lang="en-US" sz="1400" b="1" dirty="0">
                <a:latin typeface="TimesNewRomanPSMT" charset="0"/>
              </a:rPr>
              <a:t>Huffington post </a:t>
            </a:r>
            <a:r>
              <a:rPr lang="en-US" sz="1400" dirty="0">
                <a:latin typeface="TimesNewRomanPSMT" charset="0"/>
              </a:rPr>
              <a:t>also wrote a piece on the video at 3:44pm quoting </a:t>
            </a:r>
            <a:r>
              <a:rPr lang="en-US" sz="1400" b="1" dirty="0" err="1">
                <a:latin typeface="TimesNewRomanPSMT" charset="0"/>
              </a:rPr>
              <a:t>Youtube</a:t>
            </a:r>
            <a:r>
              <a:rPr lang="en-US" sz="1400" dirty="0">
                <a:latin typeface="TimesNewRomanPSMT" charset="0"/>
              </a:rPr>
              <a:t> users and linking to the video. After the woman’s arrest was announced by the British Transport Police many more outlets picked up the story, including the </a:t>
            </a:r>
            <a:r>
              <a:rPr lang="en-US" sz="1400" b="1" dirty="0">
                <a:latin typeface="TimesNewRomanPSMT" charset="0"/>
              </a:rPr>
              <a:t>Guardian</a:t>
            </a:r>
            <a:r>
              <a:rPr lang="en-US" sz="1400" dirty="0">
                <a:latin typeface="TimesNewRomanPSMT" charset="0"/>
              </a:rPr>
              <a:t>, the </a:t>
            </a:r>
            <a:r>
              <a:rPr lang="en-US" sz="1400" b="1" dirty="0">
                <a:latin typeface="TimesNewRomanPSMT" charset="0"/>
              </a:rPr>
              <a:t>Daily Mail</a:t>
            </a:r>
            <a:r>
              <a:rPr lang="en-US" sz="1400" dirty="0">
                <a:latin typeface="TimesNewRomanPSMT" charset="0"/>
              </a:rPr>
              <a:t>, and the </a:t>
            </a:r>
            <a:r>
              <a:rPr lang="en-US" sz="1400" b="1" dirty="0">
                <a:latin typeface="TimesNewRomanPSMT" charset="0"/>
              </a:rPr>
              <a:t>BBC</a:t>
            </a:r>
            <a:r>
              <a:rPr lang="en-US" sz="1400" dirty="0">
                <a:latin typeface="TimesNewRomanPSMT" charset="0"/>
              </a:rPr>
              <a:t>. </a:t>
            </a:r>
            <a:endParaRPr lang="en-US" sz="1400" dirty="0"/>
          </a:p>
        </p:txBody>
      </p:sp>
      <p:sp>
        <p:nvSpPr>
          <p:cNvPr id="8" name="Rectangle 7"/>
          <p:cNvSpPr/>
          <p:nvPr/>
        </p:nvSpPr>
        <p:spPr>
          <a:xfrm>
            <a:off x="-665019" y="6536656"/>
            <a:ext cx="98090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Scott, Jonathan, Millard, David and Leonard, Pauline (2014) Citizen participation in news Digital Journalism, pp. 1-22. </a:t>
            </a:r>
          </a:p>
        </p:txBody>
      </p:sp>
    </p:spTree>
    <p:extLst>
      <p:ext uri="{BB962C8B-B14F-4D97-AF65-F5344CB8AC3E}">
        <p14:creationId xmlns:p14="http://schemas.microsoft.com/office/powerpoint/2010/main" val="65416618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Social News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4320" y="1425038"/>
            <a:ext cx="3228901" cy="4811169"/>
          </a:xfrm>
        </p:spPr>
        <p:txBody>
          <a:bodyPr>
            <a:normAutofit fontScale="92500"/>
          </a:bodyPr>
          <a:lstStyle/>
          <a:p>
            <a:r>
              <a:rPr lang="en-US" dirty="0"/>
              <a:t>Shows how social news (in the open systems) can move into mainstream media (closed systems)</a:t>
            </a:r>
          </a:p>
          <a:p>
            <a:r>
              <a:rPr lang="en-US" dirty="0"/>
              <a:t>And then back again as the story develops</a:t>
            </a:r>
          </a:p>
          <a:p>
            <a:endParaRPr lang="en-US" dirty="0"/>
          </a:p>
          <a:p>
            <a:r>
              <a:rPr lang="en-US" dirty="0"/>
              <a:t>Thus we can see social news as </a:t>
            </a:r>
            <a:r>
              <a:rPr lang="en-US" b="1" dirty="0"/>
              <a:t>part of the news ecosystem</a:t>
            </a:r>
            <a:r>
              <a:rPr lang="en-US" dirty="0"/>
              <a:t>, in a cycle with traditional news sources</a:t>
            </a:r>
          </a:p>
          <a:p>
            <a:endParaRPr lang="en-US" dirty="0"/>
          </a:p>
          <a:p>
            <a:r>
              <a:rPr lang="en-US" dirty="0"/>
              <a:t>This is the context in which fake news spreads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03221" y="1425038"/>
            <a:ext cx="5640779" cy="470064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665019" y="6536656"/>
            <a:ext cx="98090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Scott, Jonathan, Millard, David and Leonard, Pauline (2014) Citizen participation in news Digital Journalism, pp. 1-22. </a:t>
            </a:r>
          </a:p>
        </p:txBody>
      </p:sp>
    </p:spTree>
    <p:extLst>
      <p:ext uri="{BB962C8B-B14F-4D97-AF65-F5344CB8AC3E}">
        <p14:creationId xmlns:p14="http://schemas.microsoft.com/office/powerpoint/2010/main" val="139872302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100690"/>
            <a:ext cx="8591550" cy="1066801"/>
          </a:xfrm>
        </p:spPr>
        <p:txBody>
          <a:bodyPr/>
          <a:lstStyle/>
          <a:p>
            <a:r>
              <a:rPr lang="en-US" dirty="0"/>
              <a:t>Lessons Learned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4320" y="1398948"/>
            <a:ext cx="8595360" cy="493776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The Elephant of Trust</a:t>
            </a:r>
          </a:p>
          <a:p>
            <a:pPr lvl="1"/>
            <a:r>
              <a:rPr lang="en-US" dirty="0"/>
              <a:t>Psychology – Trust is a personal trait</a:t>
            </a:r>
          </a:p>
          <a:p>
            <a:pPr lvl="1"/>
            <a:r>
              <a:rPr lang="en-US" dirty="0"/>
              <a:t>Sociology – Trust is social structure</a:t>
            </a:r>
          </a:p>
          <a:p>
            <a:pPr lvl="1"/>
            <a:r>
              <a:rPr lang="en-US" dirty="0"/>
              <a:t>Economics – Trust is an economic choice structure</a:t>
            </a:r>
          </a:p>
          <a:p>
            <a:pPr lvl="1"/>
            <a:endParaRPr lang="en-US" dirty="0"/>
          </a:p>
          <a:p>
            <a:r>
              <a:rPr lang="en-US" dirty="0"/>
              <a:t>Three computational approaches to trust</a:t>
            </a:r>
          </a:p>
          <a:p>
            <a:pPr lvl="1"/>
            <a:r>
              <a:rPr lang="en-US" dirty="0"/>
              <a:t>Policy-based</a:t>
            </a:r>
          </a:p>
          <a:p>
            <a:pPr lvl="1"/>
            <a:r>
              <a:rPr lang="en-US" dirty="0"/>
              <a:t>Provenance-based</a:t>
            </a:r>
          </a:p>
          <a:p>
            <a:pPr lvl="1"/>
            <a:r>
              <a:rPr lang="en-US" dirty="0"/>
              <a:t>Reputation-based</a:t>
            </a:r>
          </a:p>
          <a:p>
            <a:pPr lvl="2"/>
            <a:r>
              <a:rPr lang="en-US" dirty="0"/>
              <a:t>Can be Global or Local (personalized)</a:t>
            </a:r>
          </a:p>
          <a:p>
            <a:pPr lvl="2"/>
            <a:r>
              <a:rPr lang="en-US" dirty="0"/>
              <a:t>Exploits properties of transitivity and symmetry</a:t>
            </a:r>
          </a:p>
          <a:p>
            <a:pPr lvl="1"/>
            <a:endParaRPr lang="en-US" dirty="0"/>
          </a:p>
          <a:p>
            <a:r>
              <a:rPr lang="en-US" dirty="0"/>
              <a:t>Credibility - Trust in Information</a:t>
            </a:r>
          </a:p>
          <a:p>
            <a:pPr lvl="1"/>
            <a:r>
              <a:rPr lang="en-US" dirty="0"/>
              <a:t>Fake News and Social News</a:t>
            </a:r>
          </a:p>
          <a:p>
            <a:pPr lvl="1"/>
            <a:r>
              <a:rPr lang="en-US" dirty="0"/>
              <a:t>An open problem</a:t>
            </a:r>
          </a:p>
        </p:txBody>
      </p:sp>
    </p:spTree>
    <p:extLst>
      <p:ext uri="{BB962C8B-B14F-4D97-AF65-F5344CB8AC3E}">
        <p14:creationId xmlns:p14="http://schemas.microsoft.com/office/powerpoint/2010/main" val="186775868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32300" dirty="0"/>
              <a:t>?</a:t>
            </a:r>
            <a:endParaRPr lang="en-US" dirty="0"/>
          </a:p>
          <a:p>
            <a:pPr marL="0" indent="0" algn="r">
              <a:buNone/>
            </a:pPr>
            <a:endParaRPr lang="en-US" sz="1800" dirty="0"/>
          </a:p>
          <a:p>
            <a:pPr marL="0" indent="0" algn="r">
              <a:buNone/>
            </a:pPr>
            <a:r>
              <a:rPr lang="en-US" sz="1800" dirty="0">
                <a:solidFill>
                  <a:schemeClr val="accent6"/>
                </a:solidFill>
              </a:rPr>
              <a:t>Dave Millard (</a:t>
            </a:r>
            <a:r>
              <a:rPr lang="en-US" sz="1800" dirty="0" err="1">
                <a:solidFill>
                  <a:schemeClr val="accent6"/>
                </a:solidFill>
              </a:rPr>
              <a:t>dem@ecs.soton.ac.uk</a:t>
            </a:r>
            <a:r>
              <a:rPr lang="en-US" sz="1800" dirty="0">
                <a:solidFill>
                  <a:schemeClr val="accent6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3979196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elephant 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2142" y="1565727"/>
            <a:ext cx="6086930" cy="474780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438149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-1" y="3873500"/>
            <a:ext cx="1723571" cy="29845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000828" y="3873500"/>
            <a:ext cx="6143172" cy="29845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277257" y="5624286"/>
            <a:ext cx="1970314" cy="1233714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190398" y="5682106"/>
            <a:ext cx="2397837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>
                <a:solidFill>
                  <a:schemeClr val="tx1">
                    <a:lumMod val="10000"/>
                    <a:lumOff val="90000"/>
                  </a:schemeClr>
                </a:solidFill>
              </a:rPr>
              <a:t>Psychology</a:t>
            </a:r>
            <a:endParaRPr lang="en-US" dirty="0">
              <a:solidFill>
                <a:schemeClr val="tx1">
                  <a:lumMod val="10000"/>
                  <a:lumOff val="90000"/>
                </a:schemeClr>
              </a:solidFill>
            </a:endParaRPr>
          </a:p>
          <a:p>
            <a:pPr algn="ctr"/>
            <a:r>
              <a:rPr lang="en-US" i="1" dirty="0">
                <a:solidFill>
                  <a:schemeClr val="tx1">
                    <a:lumMod val="10000"/>
                    <a:lumOff val="90000"/>
                  </a:schemeClr>
                </a:solidFill>
              </a:rPr>
              <a:t>Trust is a Personal Trait</a:t>
            </a:r>
          </a:p>
        </p:txBody>
      </p:sp>
    </p:spTree>
    <p:extLst>
      <p:ext uri="{BB962C8B-B14F-4D97-AF65-F5344CB8AC3E}">
        <p14:creationId xmlns:p14="http://schemas.microsoft.com/office/powerpoint/2010/main" val="21586575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16330"/>
            <a:ext cx="8591550" cy="1066801"/>
          </a:xfrm>
        </p:spPr>
        <p:txBody>
          <a:bodyPr/>
          <a:lstStyle/>
          <a:p>
            <a:r>
              <a:rPr lang="en-US" dirty="0"/>
              <a:t>Trust as Social Reality</a:t>
            </a:r>
          </a:p>
        </p:txBody>
      </p:sp>
      <p:sp>
        <p:nvSpPr>
          <p:cNvPr id="4" name="Rectangle 3"/>
          <p:cNvSpPr/>
          <p:nvPr/>
        </p:nvSpPr>
        <p:spPr>
          <a:xfrm>
            <a:off x="2503714" y="6477652"/>
            <a:ext cx="664028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rgbClr val="964D2C"/>
                </a:solidFill>
              </a:rPr>
              <a:t>Lewis and </a:t>
            </a:r>
            <a:r>
              <a:rPr lang="en-US" sz="1400" dirty="0" err="1">
                <a:solidFill>
                  <a:srgbClr val="964D2C"/>
                </a:solidFill>
              </a:rPr>
              <a:t>Weigert</a:t>
            </a:r>
            <a:r>
              <a:rPr lang="en-US" sz="1400" dirty="0">
                <a:solidFill>
                  <a:srgbClr val="964D2C"/>
                </a:solidFill>
              </a:rPr>
              <a:t>. Trust as a social reality. Social Forces (1984) vol. 63 pp. 967-985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78972" y="1962924"/>
            <a:ext cx="2345535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Cognitive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8972" y="3181453"/>
            <a:ext cx="2345535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Emotional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78972" y="4482130"/>
            <a:ext cx="2345535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Behavioral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11399" y="2689011"/>
            <a:ext cx="21316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accent4">
                    <a:lumMod val="75000"/>
                  </a:schemeClr>
                </a:solidFill>
              </a:rPr>
              <a:t>A Unitary Social Experience</a:t>
            </a:r>
          </a:p>
        </p:txBody>
      </p:sp>
      <p:cxnSp>
        <p:nvCxnSpPr>
          <p:cNvPr id="16" name="Straight Arrow Connector 15"/>
          <p:cNvCxnSpPr>
            <a:stCxn id="3" idx="3"/>
          </p:cNvCxnSpPr>
          <p:nvPr/>
        </p:nvCxnSpPr>
        <p:spPr>
          <a:xfrm>
            <a:off x="2724507" y="2255312"/>
            <a:ext cx="1186892" cy="85491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2" idx="3"/>
            <a:endCxn id="14" idx="1"/>
          </p:cNvCxnSpPr>
          <p:nvPr/>
        </p:nvCxnSpPr>
        <p:spPr>
          <a:xfrm>
            <a:off x="2724507" y="3473841"/>
            <a:ext cx="118689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3" idx="3"/>
          </p:cNvCxnSpPr>
          <p:nvPr/>
        </p:nvCxnSpPr>
        <p:spPr>
          <a:xfrm flipV="1">
            <a:off x="2724507" y="3766229"/>
            <a:ext cx="1186892" cy="100828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839758" y="2735177"/>
            <a:ext cx="202801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“individuals have no occasion or need to trust apart from social relationships”</a:t>
            </a:r>
          </a:p>
        </p:txBody>
      </p:sp>
    </p:spTree>
    <p:extLst>
      <p:ext uri="{BB962C8B-B14F-4D97-AF65-F5344CB8AC3E}">
        <p14:creationId xmlns:p14="http://schemas.microsoft.com/office/powerpoint/2010/main" val="4471527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16330"/>
            <a:ext cx="8591550" cy="1066801"/>
          </a:xfrm>
        </p:spPr>
        <p:txBody>
          <a:bodyPr/>
          <a:lstStyle/>
          <a:p>
            <a:r>
              <a:rPr lang="en-US" dirty="0"/>
              <a:t>Trust as Social Reality</a:t>
            </a:r>
          </a:p>
        </p:txBody>
      </p:sp>
      <p:sp>
        <p:nvSpPr>
          <p:cNvPr id="4" name="Rectangle 3"/>
          <p:cNvSpPr/>
          <p:nvPr/>
        </p:nvSpPr>
        <p:spPr>
          <a:xfrm>
            <a:off x="2503714" y="6477652"/>
            <a:ext cx="664028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rgbClr val="964D2C"/>
                </a:solidFill>
              </a:rPr>
              <a:t>Lewis and </a:t>
            </a:r>
            <a:r>
              <a:rPr lang="en-US" sz="1400" dirty="0" err="1">
                <a:solidFill>
                  <a:srgbClr val="964D2C"/>
                </a:solidFill>
              </a:rPr>
              <a:t>Weigert</a:t>
            </a:r>
            <a:r>
              <a:rPr lang="en-US" sz="1400" dirty="0">
                <a:solidFill>
                  <a:srgbClr val="964D2C"/>
                </a:solidFill>
              </a:rPr>
              <a:t>. Trust as a social reality. Social Forces (1984) vol. 63 pp. 967-985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2015671" y="2340427"/>
            <a:ext cx="0" cy="3202214"/>
          </a:xfrm>
          <a:prstGeom prst="straightConnector1">
            <a:avLst/>
          </a:prstGeom>
          <a:ln w="38100">
            <a:solidFill>
              <a:schemeClr val="bg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2440214" y="2030184"/>
            <a:ext cx="3766457" cy="0"/>
          </a:xfrm>
          <a:prstGeom prst="straightConnector1">
            <a:avLst/>
          </a:prstGeom>
          <a:ln w="38100">
            <a:solidFill>
              <a:schemeClr val="bg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677885" y="1315356"/>
            <a:ext cx="35287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Emotionality</a:t>
            </a:r>
          </a:p>
          <a:p>
            <a:pPr algn="ctr"/>
            <a:r>
              <a:rPr lang="en-US" i="1" dirty="0">
                <a:solidFill>
                  <a:schemeClr val="bg2">
                    <a:lumMod val="25000"/>
                  </a:schemeClr>
                </a:solidFill>
              </a:rPr>
              <a:t>High             Low            Absent</a:t>
            </a:r>
          </a:p>
        </p:txBody>
      </p:sp>
      <p:sp>
        <p:nvSpPr>
          <p:cNvPr id="11" name="TextBox 10"/>
          <p:cNvSpPr txBox="1"/>
          <p:nvPr/>
        </p:nvSpPr>
        <p:spPr>
          <a:xfrm rot="16200000">
            <a:off x="-307745" y="3681185"/>
            <a:ext cx="35287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Rationality</a:t>
            </a:r>
          </a:p>
          <a:p>
            <a:pPr algn="ctr"/>
            <a:r>
              <a:rPr lang="en-US" i="1" dirty="0">
                <a:solidFill>
                  <a:schemeClr val="bg2">
                    <a:lumMod val="25000"/>
                  </a:schemeClr>
                </a:solidFill>
              </a:rPr>
              <a:t>Absent           Low            High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210826"/>
              </p:ext>
            </p:extLst>
          </p:nvPr>
        </p:nvGraphicFramePr>
        <p:xfrm>
          <a:off x="2503714" y="2467427"/>
          <a:ext cx="3766458" cy="2957286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12554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54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54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85762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Ideological Trust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Cognitive Trust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Rational Predication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5762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Emotional Trust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Mundane, Routine Trust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Probably Anticipation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5762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Faith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Fate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Uncertainty, Panic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38868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SOHO.thmx</Template>
  <TotalTime>12202</TotalTime>
  <Words>3757</Words>
  <Application>Microsoft Macintosh PowerPoint</Application>
  <PresentationFormat>On-screen Show (4:3)</PresentationFormat>
  <Paragraphs>1297</Paragraphs>
  <Slides>67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74" baseType="lpstr">
      <vt:lpstr>Arial</vt:lpstr>
      <vt:lpstr>Calibri</vt:lpstr>
      <vt:lpstr>Candara</vt:lpstr>
      <vt:lpstr>Tahoma</vt:lpstr>
      <vt:lpstr>TimesNewRomanPSMT</vt:lpstr>
      <vt:lpstr>Tunga</vt:lpstr>
      <vt:lpstr>Soho</vt:lpstr>
      <vt:lpstr>TRUST: Part 1</vt:lpstr>
      <vt:lpstr>What is Trust?</vt:lpstr>
      <vt:lpstr>This country has a dark future unless we can attract better people into politics</vt:lpstr>
      <vt:lpstr>It is safe to believe that in spite of what people say most people are primarily interested in their own welfare</vt:lpstr>
      <vt:lpstr>Generalized Trust</vt:lpstr>
      <vt:lpstr>Generalized Trust</vt:lpstr>
      <vt:lpstr>PowerPoint Presentation</vt:lpstr>
      <vt:lpstr>Trust as Social Reality</vt:lpstr>
      <vt:lpstr>Trust as Social Reality</vt:lpstr>
      <vt:lpstr>Trust as Social Reality</vt:lpstr>
      <vt:lpstr>Trust as Social Reality</vt:lpstr>
      <vt:lpstr>Trust as Social Reality</vt:lpstr>
      <vt:lpstr>PowerPoint Presentation</vt:lpstr>
      <vt:lpstr>Trust, Reciprocity and Economics</vt:lpstr>
      <vt:lpstr>Trust, Reciprocity and Economics</vt:lpstr>
      <vt:lpstr>Trust, Reciprocity and Economics</vt:lpstr>
      <vt:lpstr>Trust, Reciprocity and Economics</vt:lpstr>
      <vt:lpstr>Trust, Reciprocity and Economics</vt:lpstr>
      <vt:lpstr>Trust, Reciprocity and Economics</vt:lpstr>
      <vt:lpstr>Trust, Reciprocity and Economics</vt:lpstr>
      <vt:lpstr>Trust, Reciprocity and Economics</vt:lpstr>
      <vt:lpstr>Trust, Reciprocity and Economics</vt:lpstr>
      <vt:lpstr>Trust, Reciprocity and Economics</vt:lpstr>
      <vt:lpstr>Trust, Reciprocity and Economics</vt:lpstr>
      <vt:lpstr>PowerPoint Presentation</vt:lpstr>
      <vt:lpstr>The Elephant of Trust</vt:lpstr>
      <vt:lpstr>Erm… So What is Trust?</vt:lpstr>
      <vt:lpstr>What is Trust: Commonality?</vt:lpstr>
      <vt:lpstr>Trust and the Social Web</vt:lpstr>
      <vt:lpstr>How Might we Calculate Trust?</vt:lpstr>
      <vt:lpstr>How Might we Calculate Trust?</vt:lpstr>
      <vt:lpstr>How Might we Calculate Trust?</vt:lpstr>
      <vt:lpstr>How Might we Calculate Trust?</vt:lpstr>
      <vt:lpstr>Policy-Based Trust</vt:lpstr>
      <vt:lpstr>Policy-Based Trust</vt:lpstr>
      <vt:lpstr>Policy-Based Trust</vt:lpstr>
      <vt:lpstr>Policy-Based Trust</vt:lpstr>
      <vt:lpstr>How Might we Calculate Trust?</vt:lpstr>
      <vt:lpstr>Provenance-Based Trust</vt:lpstr>
      <vt:lpstr>Provenance-Based Trust</vt:lpstr>
      <vt:lpstr>Provenance-Based Trust</vt:lpstr>
      <vt:lpstr>Provenance-Based Trust</vt:lpstr>
      <vt:lpstr>Provenance-Based Trust</vt:lpstr>
      <vt:lpstr>How Might we Calculate Trust?</vt:lpstr>
      <vt:lpstr>Reputation-Based Trust</vt:lpstr>
      <vt:lpstr>Reputation-Based Trust</vt:lpstr>
      <vt:lpstr>Reputation-Based Trust</vt:lpstr>
      <vt:lpstr>Reputation-Based Trust</vt:lpstr>
      <vt:lpstr>Reputation-Based Trust</vt:lpstr>
      <vt:lpstr>Approaches to Reputation-Based Trust: Global Trust</vt:lpstr>
      <vt:lpstr>Global Trust: The Ebay Example</vt:lpstr>
      <vt:lpstr>Global Trust: The Ebay Example</vt:lpstr>
      <vt:lpstr>Global Trust: The Ebay Example</vt:lpstr>
      <vt:lpstr>Approaches to Reputation-Based Trust: Local Trust</vt:lpstr>
      <vt:lpstr>Local Trust: The Filmtrust Example</vt:lpstr>
      <vt:lpstr>Local Trust: The Filmtrust Example</vt:lpstr>
      <vt:lpstr>Local Trust: The Filmtrust Example</vt:lpstr>
      <vt:lpstr>Local Trust: The Filmtrust Example</vt:lpstr>
      <vt:lpstr>Local Trust: The Filmtrust Example</vt:lpstr>
      <vt:lpstr>Credibility</vt:lpstr>
      <vt:lpstr>Trust vs. Credibility</vt:lpstr>
      <vt:lpstr>Fake News</vt:lpstr>
      <vt:lpstr>Social News</vt:lpstr>
      <vt:lpstr>Social News</vt:lpstr>
      <vt:lpstr>Social News</vt:lpstr>
      <vt:lpstr>Lessons Learned</vt:lpstr>
      <vt:lpstr>Questions…</vt:lpstr>
    </vt:vector>
  </TitlesOfParts>
  <Company>University of Southampton</Company>
  <LinksUpToDate>false</LinksUpToDate>
  <SharedDoc>false</SharedDoc>
  <HyperlinksChanged>false</HyperlinksChanged>
  <AppVersion>16.0012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Social Networking Systems</dc:title>
  <dc:creator>David Millard</dc:creator>
  <cp:lastModifiedBy>Microsoft Office User</cp:lastModifiedBy>
  <cp:revision>111</cp:revision>
  <dcterms:created xsi:type="dcterms:W3CDTF">2011-01-26T16:20:04Z</dcterms:created>
  <dcterms:modified xsi:type="dcterms:W3CDTF">2018-05-04T08:03:07Z</dcterms:modified>
</cp:coreProperties>
</file>