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09"/>
  </p:notesMasterIdLst>
  <p:handoutMasterIdLst>
    <p:handoutMasterId r:id="rId110"/>
  </p:handoutMasterIdLst>
  <p:sldIdLst>
    <p:sldId id="264" r:id="rId2"/>
    <p:sldId id="360" r:id="rId3"/>
    <p:sldId id="358" r:id="rId4"/>
    <p:sldId id="359" r:id="rId5"/>
    <p:sldId id="369" r:id="rId6"/>
    <p:sldId id="269" r:id="rId7"/>
    <p:sldId id="388" r:id="rId8"/>
    <p:sldId id="287" r:id="rId9"/>
    <p:sldId id="270" r:id="rId10"/>
    <p:sldId id="364" r:id="rId11"/>
    <p:sldId id="271" r:id="rId12"/>
    <p:sldId id="371" r:id="rId13"/>
    <p:sldId id="404" r:id="rId14"/>
    <p:sldId id="405" r:id="rId15"/>
    <p:sldId id="407" r:id="rId16"/>
    <p:sldId id="370" r:id="rId17"/>
    <p:sldId id="357" r:id="rId18"/>
    <p:sldId id="322" r:id="rId19"/>
    <p:sldId id="293" r:id="rId20"/>
    <p:sldId id="301" r:id="rId21"/>
    <p:sldId id="302" r:id="rId22"/>
    <p:sldId id="303" r:id="rId23"/>
    <p:sldId id="321" r:id="rId24"/>
    <p:sldId id="308" r:id="rId25"/>
    <p:sldId id="309" r:id="rId26"/>
    <p:sldId id="310" r:id="rId27"/>
    <p:sldId id="311" r:id="rId28"/>
    <p:sldId id="305" r:id="rId29"/>
    <p:sldId id="306" r:id="rId30"/>
    <p:sldId id="403" r:id="rId31"/>
    <p:sldId id="307" r:id="rId32"/>
    <p:sldId id="387" r:id="rId33"/>
    <p:sldId id="386" r:id="rId34"/>
    <p:sldId id="291" r:id="rId35"/>
    <p:sldId id="312" r:id="rId36"/>
    <p:sldId id="315" r:id="rId37"/>
    <p:sldId id="314" r:id="rId38"/>
    <p:sldId id="316" r:id="rId39"/>
    <p:sldId id="317" r:id="rId40"/>
    <p:sldId id="318" r:id="rId41"/>
    <p:sldId id="319" r:id="rId42"/>
    <p:sldId id="323" r:id="rId43"/>
    <p:sldId id="327" r:id="rId44"/>
    <p:sldId id="328" r:id="rId45"/>
    <p:sldId id="329" r:id="rId46"/>
    <p:sldId id="332" r:id="rId47"/>
    <p:sldId id="330" r:id="rId48"/>
    <p:sldId id="333" r:id="rId49"/>
    <p:sldId id="324" r:id="rId50"/>
    <p:sldId id="336" r:id="rId51"/>
    <p:sldId id="337" r:id="rId52"/>
    <p:sldId id="361" r:id="rId53"/>
    <p:sldId id="339" r:id="rId54"/>
    <p:sldId id="338" r:id="rId55"/>
    <p:sldId id="341" r:id="rId56"/>
    <p:sldId id="340" r:id="rId57"/>
    <p:sldId id="334" r:id="rId58"/>
    <p:sldId id="343" r:id="rId59"/>
    <p:sldId id="344" r:id="rId60"/>
    <p:sldId id="345" r:id="rId61"/>
    <p:sldId id="346" r:id="rId62"/>
    <p:sldId id="348" r:id="rId63"/>
    <p:sldId id="349" r:id="rId64"/>
    <p:sldId id="350" r:id="rId65"/>
    <p:sldId id="351" r:id="rId66"/>
    <p:sldId id="353" r:id="rId67"/>
    <p:sldId id="354" r:id="rId68"/>
    <p:sldId id="355" r:id="rId69"/>
    <p:sldId id="356" r:id="rId70"/>
    <p:sldId id="408" r:id="rId71"/>
    <p:sldId id="325" r:id="rId72"/>
    <p:sldId id="372" r:id="rId73"/>
    <p:sldId id="373" r:id="rId74"/>
    <p:sldId id="326" r:id="rId75"/>
    <p:sldId id="411" r:id="rId76"/>
    <p:sldId id="412" r:id="rId77"/>
    <p:sldId id="414" r:id="rId78"/>
    <p:sldId id="409" r:id="rId79"/>
    <p:sldId id="374" r:id="rId80"/>
    <p:sldId id="410" r:id="rId81"/>
    <p:sldId id="415" r:id="rId82"/>
    <p:sldId id="298" r:id="rId83"/>
    <p:sldId id="299" r:id="rId84"/>
    <p:sldId id="378" r:id="rId85"/>
    <p:sldId id="382" r:id="rId86"/>
    <p:sldId id="383" r:id="rId87"/>
    <p:sldId id="384" r:id="rId88"/>
    <p:sldId id="385" r:id="rId89"/>
    <p:sldId id="381" r:id="rId90"/>
    <p:sldId id="379" r:id="rId91"/>
    <p:sldId id="380" r:id="rId92"/>
    <p:sldId id="375" r:id="rId93"/>
    <p:sldId id="376" r:id="rId94"/>
    <p:sldId id="377" r:id="rId95"/>
    <p:sldId id="389" r:id="rId96"/>
    <p:sldId id="391" r:id="rId97"/>
    <p:sldId id="392" r:id="rId98"/>
    <p:sldId id="393" r:id="rId99"/>
    <p:sldId id="394" r:id="rId100"/>
    <p:sldId id="395" r:id="rId101"/>
    <p:sldId id="396" r:id="rId102"/>
    <p:sldId id="397" r:id="rId103"/>
    <p:sldId id="398" r:id="rId104"/>
    <p:sldId id="399" r:id="rId105"/>
    <p:sldId id="400" r:id="rId106"/>
    <p:sldId id="401" r:id="rId107"/>
    <p:sldId id="402" r:id="rId10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1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87102" autoAdjust="0"/>
  </p:normalViewPr>
  <p:slideViewPr>
    <p:cSldViewPr snapToGrid="0" snapToObjects="1" showGuides="1">
      <p:cViewPr>
        <p:scale>
          <a:sx n="145" d="100"/>
          <a:sy n="145" d="100"/>
        </p:scale>
        <p:origin x="-80" y="-816"/>
      </p:cViewPr>
      <p:guideLst>
        <p:guide orient="horz" pos="2160"/>
        <p:guide pos="1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680"/>
    </p:cViewPr>
  </p:sorterViewPr>
  <p:notesViewPr>
    <p:cSldViewPr snapToGrid="0" snapToObjects="1">
      <p:cViewPr varScale="1">
        <p:scale>
          <a:sx n="148" d="100"/>
          <a:sy n="148" d="100"/>
        </p:scale>
        <p:origin x="-41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1AAB8B-11A5-C448-84DF-DDCC9ACB18D7}" type="datetimeFigureOut">
              <a:rPr lang="en-US" smtClean="0"/>
              <a:t>18/02/18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62A85F-5764-5645-A43B-A3B8AB4164AC}" type="slidenum">
              <a:rPr lang="en-US" smtClean="0"/>
              <a:t>‹#›</a:t>
            </a:fld>
            <a:endParaRPr lang="en-US"/>
          </a:p>
        </p:txBody>
      </p:sp>
    </p:spTree>
    <p:extLst>
      <p:ext uri="{BB962C8B-B14F-4D97-AF65-F5344CB8AC3E}">
        <p14:creationId xmlns:p14="http://schemas.microsoft.com/office/powerpoint/2010/main" val="4023655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C2A4C-5F41-EE42-801F-DE2CCC1C7619}" type="datetimeFigureOut">
              <a:rPr lang="en-GB" smtClean="0"/>
              <a:t>18/02/18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9C0A1-F8F3-BA48-987D-8D509ECBA821}" type="slidenum">
              <a:rPr lang="en-GB" smtClean="0"/>
              <a:t>‹#›</a:t>
            </a:fld>
            <a:endParaRPr lang="en-GB"/>
          </a:p>
        </p:txBody>
      </p:sp>
    </p:spTree>
    <p:extLst>
      <p:ext uri="{BB962C8B-B14F-4D97-AF65-F5344CB8AC3E}">
        <p14:creationId xmlns:p14="http://schemas.microsoft.com/office/powerpoint/2010/main" val="189096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49</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54</a:t>
            </a:fld>
            <a:endParaRPr lang="en-GB"/>
          </a:p>
        </p:txBody>
      </p:sp>
    </p:spTree>
    <p:extLst>
      <p:ext uri="{BB962C8B-B14F-4D97-AF65-F5344CB8AC3E}">
        <p14:creationId xmlns:p14="http://schemas.microsoft.com/office/powerpoint/2010/main" val="56560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71</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79</a:t>
            </a:fld>
            <a:endParaRPr lang="en-GB"/>
          </a:p>
        </p:txBody>
      </p:sp>
    </p:spTree>
    <p:extLst>
      <p:ext uri="{BB962C8B-B14F-4D97-AF65-F5344CB8AC3E}">
        <p14:creationId xmlns:p14="http://schemas.microsoft.com/office/powerpoint/2010/main" val="856250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82</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88</a:t>
            </a:fld>
            <a:endParaRPr lang="en-GB"/>
          </a:p>
        </p:txBody>
      </p:sp>
    </p:spTree>
    <p:extLst>
      <p:ext uri="{BB962C8B-B14F-4D97-AF65-F5344CB8AC3E}">
        <p14:creationId xmlns:p14="http://schemas.microsoft.com/office/powerpoint/2010/main" val="426143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92</a:t>
            </a:fld>
            <a:endParaRPr lang="en-GB"/>
          </a:p>
        </p:txBody>
      </p:sp>
    </p:spTree>
    <p:extLst>
      <p:ext uri="{BB962C8B-B14F-4D97-AF65-F5344CB8AC3E}">
        <p14:creationId xmlns:p14="http://schemas.microsoft.com/office/powerpoint/2010/main" val="74608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95</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Exploring a single dataset</a:t>
            </a:r>
          </a:p>
          <a:p>
            <a:r>
              <a:rPr lang="en-US" dirty="0" smtClean="0"/>
              <a:t>Merging more than one dataset</a:t>
            </a:r>
          </a:p>
          <a:p>
            <a:r>
              <a:rPr lang="en-US" dirty="0" smtClean="0"/>
              <a:t>Real time dynamics</a:t>
            </a:r>
          </a:p>
          <a:p>
            <a:r>
              <a:rPr lang="en-US" dirty="0" smtClean="0"/>
              <a:t>Supporting analytics reasoning</a:t>
            </a:r>
          </a:p>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96</a:t>
            </a:fld>
            <a:endParaRPr lang="en-GB"/>
          </a:p>
        </p:txBody>
      </p:sp>
    </p:spTree>
    <p:extLst>
      <p:ext uri="{BB962C8B-B14F-4D97-AF65-F5344CB8AC3E}">
        <p14:creationId xmlns:p14="http://schemas.microsoft.com/office/powerpoint/2010/main" val="60427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98</a:t>
            </a:fld>
            <a:endParaRPr lang="en-GB"/>
          </a:p>
        </p:txBody>
      </p:sp>
    </p:spTree>
    <p:extLst>
      <p:ext uri="{BB962C8B-B14F-4D97-AF65-F5344CB8AC3E}">
        <p14:creationId xmlns:p14="http://schemas.microsoft.com/office/powerpoint/2010/main" val="350078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www.theguardian.com</a:t>
            </a:r>
            <a:r>
              <a:rPr lang="en-US" dirty="0" smtClean="0"/>
              <a:t>/news/</a:t>
            </a:r>
            <a:r>
              <a:rPr lang="en-US" dirty="0" err="1" smtClean="0"/>
              <a:t>datablog</a:t>
            </a:r>
            <a:r>
              <a:rPr lang="en-US" dirty="0" smtClean="0"/>
              <a:t>/interactive/2013/</a:t>
            </a:r>
            <a:r>
              <a:rPr lang="en-US" dirty="0" err="1" smtClean="0"/>
              <a:t>oct</a:t>
            </a:r>
            <a:r>
              <a:rPr lang="en-US" dirty="0" smtClean="0"/>
              <a:t>/27/interactive-safest-time-to-drive</a:t>
            </a:r>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99</a:t>
            </a:fld>
            <a:endParaRPr lang="en-GB"/>
          </a:p>
        </p:txBody>
      </p:sp>
    </p:spTree>
    <p:extLst>
      <p:ext uri="{BB962C8B-B14F-4D97-AF65-F5344CB8AC3E}">
        <p14:creationId xmlns:p14="http://schemas.microsoft.com/office/powerpoint/2010/main" val="1182285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www.theguardian.com</a:t>
            </a:r>
            <a:r>
              <a:rPr lang="en-US" dirty="0" smtClean="0"/>
              <a:t>/global-development-professionals-network/2017/</a:t>
            </a:r>
            <a:r>
              <a:rPr lang="en-US" dirty="0" err="1" smtClean="0"/>
              <a:t>jan</a:t>
            </a:r>
            <a:r>
              <a:rPr lang="en-US" dirty="0" smtClean="0"/>
              <a:t>/03/using-data-visualisations-to-help-explain-the-global-obesity-explosion</a:t>
            </a:r>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100</a:t>
            </a:fld>
            <a:endParaRPr lang="en-GB"/>
          </a:p>
        </p:txBody>
      </p:sp>
    </p:spTree>
    <p:extLst>
      <p:ext uri="{BB962C8B-B14F-4D97-AF65-F5344CB8AC3E}">
        <p14:creationId xmlns:p14="http://schemas.microsoft.com/office/powerpoint/2010/main" val="258357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104</a:t>
            </a:fld>
            <a:endParaRPr lang="en-GB"/>
          </a:p>
        </p:txBody>
      </p:sp>
    </p:spTree>
    <p:extLst>
      <p:ext uri="{BB962C8B-B14F-4D97-AF65-F5344CB8AC3E}">
        <p14:creationId xmlns:p14="http://schemas.microsoft.com/office/powerpoint/2010/main" val="3515004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106</a:t>
            </a:fld>
            <a:endParaRPr lang="en-GB"/>
          </a:p>
        </p:txBody>
      </p:sp>
    </p:spTree>
    <p:extLst>
      <p:ext uri="{BB962C8B-B14F-4D97-AF65-F5344CB8AC3E}">
        <p14:creationId xmlns:p14="http://schemas.microsoft.com/office/powerpoint/2010/main" val="345910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18</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20</a:t>
            </a:fld>
            <a:endParaRPr lang="en-GB"/>
          </a:p>
        </p:txBody>
      </p:sp>
    </p:spTree>
    <p:extLst>
      <p:ext uri="{BB962C8B-B14F-4D97-AF65-F5344CB8AC3E}">
        <p14:creationId xmlns:p14="http://schemas.microsoft.com/office/powerpoint/2010/main" val="229764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23</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32</a:t>
            </a:fld>
            <a:endParaRPr lang="en-GB"/>
          </a:p>
        </p:txBody>
      </p:sp>
    </p:spTree>
    <p:extLst>
      <p:ext uri="{BB962C8B-B14F-4D97-AF65-F5344CB8AC3E}">
        <p14:creationId xmlns:p14="http://schemas.microsoft.com/office/powerpoint/2010/main" val="95072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33</a:t>
            </a:fld>
            <a:endParaRPr lang="en-GB"/>
          </a:p>
        </p:txBody>
      </p:sp>
    </p:spTree>
    <p:extLst>
      <p:ext uri="{BB962C8B-B14F-4D97-AF65-F5344CB8AC3E}">
        <p14:creationId xmlns:p14="http://schemas.microsoft.com/office/powerpoint/2010/main" val="95072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42</a:t>
            </a:fld>
            <a:endParaRPr lang="en-GB"/>
          </a:p>
        </p:txBody>
      </p:sp>
    </p:spTree>
    <p:extLst>
      <p:ext uri="{BB962C8B-B14F-4D97-AF65-F5344CB8AC3E}">
        <p14:creationId xmlns:p14="http://schemas.microsoft.com/office/powerpoint/2010/main" val="95182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9C0A1-F8F3-BA48-987D-8D509ECBA821}" type="slidenum">
              <a:rPr lang="en-GB" smtClean="0"/>
              <a:t>46</a:t>
            </a:fld>
            <a:endParaRPr lang="en-GB"/>
          </a:p>
        </p:txBody>
      </p:sp>
    </p:spTree>
    <p:extLst>
      <p:ext uri="{BB962C8B-B14F-4D97-AF65-F5344CB8AC3E}">
        <p14:creationId xmlns:p14="http://schemas.microsoft.com/office/powerpoint/2010/main" val="214549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US"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US"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Split 50:50">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3"/>
          </p:nvPr>
        </p:nvSpPr>
        <p:spPr>
          <a:xfrm>
            <a:off x="323850" y="4076700"/>
            <a:ext cx="8496300" cy="211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568" userDrawn="1">
          <p15:clr>
            <a:srgbClr val="FBAE40"/>
          </p15:clr>
        </p15:guide>
        <p15:guide id="2" pos="2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Split 75:2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105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3"/>
          </p:nvPr>
        </p:nvSpPr>
        <p:spPr>
          <a:xfrm>
            <a:off x="324000" y="3005050"/>
            <a:ext cx="8496300" cy="316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884" userDrawn="1">
          <p15:clr>
            <a:srgbClr val="FBAE40"/>
          </p15:clr>
        </p15:guide>
        <p15:guide id="2" pos="2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US"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US"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US"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7999"/>
          </a:xfrm>
        </p:spPr>
        <p:txBody>
          <a:bodyPr/>
          <a:lstStyle/>
          <a:p>
            <a:r>
              <a:rPr lang="en-US" smtClean="0"/>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dirty="0"/>
          </a:p>
        </p:txBody>
      </p:sp>
      <p:sp>
        <p:nvSpPr>
          <p:cNvPr id="6" name="Text Placeholder 2"/>
          <p:cNvSpPr>
            <a:spLocks noGrp="1"/>
          </p:cNvSpPr>
          <p:nvPr>
            <p:ph type="body" idx="1" hasCustomPrompt="1"/>
          </p:nvPr>
        </p:nvSpPr>
        <p:spPr>
          <a:xfrm>
            <a:off x="324000" y="6316662"/>
            <a:ext cx="6585941"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credit</a:t>
            </a:r>
          </a:p>
        </p:txBody>
      </p:sp>
    </p:spTree>
    <p:extLst>
      <p:ext uri="{BB962C8B-B14F-4D97-AF65-F5344CB8AC3E}">
        <p14:creationId xmlns:p14="http://schemas.microsoft.com/office/powerpoint/2010/main" val="13442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US"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8"/>
          <p:cNvSpPr>
            <a:spLocks noGrp="1"/>
          </p:cNvSpPr>
          <p:nvPr>
            <p:ph type="pic" sz="quarter" idx="14"/>
          </p:nvPr>
        </p:nvSpPr>
        <p:spPr>
          <a:xfrm>
            <a:off x="327827" y="4077072"/>
            <a:ext cx="8496300" cy="2100263"/>
          </a:xfrm>
        </p:spPr>
        <p:txBody>
          <a:bodyPr/>
          <a:lstStyle/>
          <a:p>
            <a:r>
              <a:rPr lang="en-US" smtClean="0"/>
              <a:t>Drag picture to placeholder or click icon to add</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40467"/>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3884"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3" r:id="rId7"/>
    <p:sldLayoutId id="2147483750" r:id="rId8"/>
    <p:sldLayoutId id="2147483752" r:id="rId9"/>
    <p:sldLayoutId id="2147483754" r:id="rId10"/>
    <p:sldLayoutId id="2147483755" r:id="rId11"/>
    <p:sldLayoutId id="2147483744" r:id="rId12"/>
    <p:sldLayoutId id="2147483745" r:id="rId13"/>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adzuna.co.uk/jobs/salaries/software-developer%23average_vs_vacancies"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ynda.com/SVG-tutorials/Learning-SVG/622089-2.html" TargetMode="External"/><Relationship Id="rId4" Type="http://schemas.openxmlformats.org/officeDocument/2006/relationships/hyperlink" Target="https://developer.mozilla.org/en-US/docs/Learn/HTML" TargetMode="External"/><Relationship Id="rId5" Type="http://schemas.openxmlformats.org/officeDocument/2006/relationships/hyperlink" Target="http://www.htmldog.com/guides/html/" TargetMode="External"/><Relationship Id="rId6" Type="http://schemas.openxmlformats.org/officeDocument/2006/relationships/hyperlink" Target="https://www.lynda.com/Web-Development-tutorials/HTML-Essential-Training/170427-2.html" TargetMode="External"/><Relationship Id="rId1" Type="http://schemas.openxmlformats.org/officeDocument/2006/relationships/slideLayout" Target="../slideLayouts/slideLayout2.xml"/><Relationship Id="rId2" Type="http://schemas.openxmlformats.org/officeDocument/2006/relationships/hyperlink" Target="https://developer.mozilla.org/en-US/docs/Web/SVG/Tutori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loquentjavascript.net/1st_edition/contents.html" TargetMode="External"/><Relationship Id="rId4" Type="http://schemas.openxmlformats.org/officeDocument/2006/relationships/hyperlink" Target="https://www.lynda.com/JavaScript-tutorials/JavaScript-Essential-Training/574716-2.html" TargetMode="External"/><Relationship Id="rId5" Type="http://schemas.openxmlformats.org/officeDocument/2006/relationships/hyperlink" Target="http://www.htmldog.com/guides/css/beginner/" TargetMode="External"/><Relationship Id="rId6" Type="http://schemas.openxmlformats.org/officeDocument/2006/relationships/hyperlink" Target="https://www.lynda.com/CSS-tutorials/CSS-Essential-Training-1/569190-2.html" TargetMode="External"/><Relationship Id="rId1" Type="http://schemas.openxmlformats.org/officeDocument/2006/relationships/slideLayout" Target="../slideLayouts/slideLayout2.xml"/><Relationship Id="rId2" Type="http://schemas.openxmlformats.org/officeDocument/2006/relationships/hyperlink" Target="https://developer.mozilla.org/en-US/docs/Learn/JavaScrip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ynda.com/search?q=d3"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bl.ocks.org/mbostock/4062045"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mbostock.github.io/d3/talk/20111116/bundle.html"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latform.carbonculture.net/places/10-downing-street/9/" TargetMode="External"/><Relationship Id="rId3" Type="http://schemas.openxmlformats.org/officeDocument/2006/relationships/image" Target="../media/image40.png"/></Relationships>
</file>

<file path=ppt/slides/_rels/slide98.xml.rels><?xml version="1.0" encoding="UTF-8" standalone="yes"?>
<Relationships xmlns="http://schemas.openxmlformats.org/package/2006/relationships"><Relationship Id="rId3" Type="http://schemas.openxmlformats.org/officeDocument/2006/relationships/hyperlink" Target="https://www.theguardian.com/cities/2017/oct/04/hypnotic-beauty-public-transport-mapped" TargetMode="External"/><Relationship Id="rId4" Type="http://schemas.openxmlformats.org/officeDocument/2006/relationships/hyperlink" Target="https://www.theguardian.com/global-development-professionals-network/2017/jan/03/using-data-visualisations-to-help-explain-the-global-obesity-explosion"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D3.</a:t>
            </a:r>
            <a:r>
              <a:rPr lang="en-GB" dirty="0" smtClean="0"/>
              <a:t>js</a:t>
            </a:r>
            <a:endParaRPr lang="en-GB" dirty="0"/>
          </a:p>
        </p:txBody>
      </p:sp>
      <p:sp>
        <p:nvSpPr>
          <p:cNvPr id="5" name="Subtitle 4"/>
          <p:cNvSpPr>
            <a:spLocks noGrp="1"/>
          </p:cNvSpPr>
          <p:nvPr>
            <p:ph type="subTitle" idx="1"/>
          </p:nvPr>
        </p:nvSpPr>
        <p:spPr/>
        <p:txBody>
          <a:bodyPr/>
          <a:lstStyle/>
          <a:p>
            <a:r>
              <a:rPr lang="en-US" dirty="0" smtClean="0"/>
              <a:t>Data Driven Documents</a:t>
            </a:r>
            <a:endParaRPr lang="en-US" dirty="0"/>
          </a:p>
        </p:txBody>
      </p:sp>
      <p:sp>
        <p:nvSpPr>
          <p:cNvPr id="6" name="Text Placeholder 5"/>
          <p:cNvSpPr>
            <a:spLocks noGrp="1"/>
          </p:cNvSpPr>
          <p:nvPr>
            <p:ph type="body" sz="quarter" idx="10"/>
          </p:nvPr>
        </p:nvSpPr>
        <p:spPr/>
        <p:txBody>
          <a:bodyPr/>
          <a:lstStyle/>
          <a:p>
            <a:r>
              <a:rPr lang="en-US" dirty="0" err="1" smtClean="0"/>
              <a:t>Dr</a:t>
            </a:r>
            <a:r>
              <a:rPr lang="en-US" dirty="0" smtClean="0"/>
              <a:t> Heather Packer</a:t>
            </a:r>
          </a:p>
          <a:p>
            <a:r>
              <a:rPr lang="en-US" dirty="0" smtClean="0"/>
              <a:t>16/01/18</a:t>
            </a:r>
            <a:endParaRPr lang="en-US" dirty="0"/>
          </a:p>
        </p:txBody>
      </p:sp>
    </p:spTree>
    <p:extLst>
      <p:ext uri="{BB962C8B-B14F-4D97-AF65-F5344CB8AC3E}">
        <p14:creationId xmlns:p14="http://schemas.microsoft.com/office/powerpoint/2010/main" val="1760391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idx="1"/>
          </p:nvPr>
        </p:nvSpPr>
        <p:spPr/>
        <p:txBody>
          <a:bodyPr/>
          <a:lstStyle/>
          <a:p>
            <a:r>
              <a:rPr lang="en-US" dirty="0" smtClean="0"/>
              <a:t>Cascading Style Sheet </a:t>
            </a:r>
            <a:r>
              <a:rPr lang="en-US" dirty="0" smtClean="0"/>
              <a:t>CSS</a:t>
            </a:r>
          </a:p>
          <a:p>
            <a:r>
              <a:rPr lang="en-US" dirty="0" smtClean="0"/>
              <a:t>Describes presentation (style) information</a:t>
            </a:r>
          </a:p>
          <a:p>
            <a:pPr lvl="1"/>
            <a:r>
              <a:rPr lang="en-US" dirty="0" err="1" smtClean="0"/>
              <a:t>Eg</a:t>
            </a:r>
            <a:r>
              <a:rPr lang="en-US" dirty="0" smtClean="0"/>
              <a:t> </a:t>
            </a:r>
            <a:r>
              <a:rPr lang="en-US" dirty="0">
                <a:latin typeface="Courier"/>
                <a:cs typeface="Courier"/>
              </a:rPr>
              <a:t>b</a:t>
            </a:r>
            <a:r>
              <a:rPr lang="en-US" dirty="0" smtClean="0">
                <a:latin typeface="Courier"/>
                <a:cs typeface="Courier"/>
              </a:rPr>
              <a:t>ackground</a:t>
            </a:r>
            <a:r>
              <a:rPr lang="en-US" dirty="0">
                <a:latin typeface="Courier"/>
                <a:cs typeface="Courier"/>
              </a:rPr>
              <a:t>-</a:t>
            </a:r>
            <a:r>
              <a:rPr lang="en-US" dirty="0" smtClean="0">
                <a:latin typeface="Courier"/>
                <a:cs typeface="Courier"/>
              </a:rPr>
              <a:t>color</a:t>
            </a:r>
            <a:r>
              <a:rPr lang="en-US" dirty="0">
                <a:latin typeface="Courier"/>
                <a:cs typeface="Courier"/>
              </a:rPr>
              <a:t>, border, margin, font-size, stroke-</a:t>
            </a:r>
            <a:r>
              <a:rPr lang="en-US" dirty="0" smtClean="0">
                <a:latin typeface="Courier"/>
                <a:cs typeface="Courier"/>
              </a:rPr>
              <a:t>width</a:t>
            </a:r>
          </a:p>
          <a:p>
            <a:r>
              <a:rPr lang="en-US" dirty="0" smtClean="0"/>
              <a:t>Applies to HTML and SVG DOM elements</a:t>
            </a:r>
          </a:p>
          <a:p>
            <a:r>
              <a:rPr lang="en-US" dirty="0" smtClean="0"/>
              <a:t>Selectors indicate where the style applies:</a:t>
            </a:r>
          </a:p>
          <a:p>
            <a:pPr lvl="1"/>
            <a:r>
              <a:rPr lang="en-US" dirty="0" err="1" smtClean="0"/>
              <a:t>eg</a:t>
            </a:r>
            <a:r>
              <a:rPr lang="en-US" dirty="0" smtClean="0"/>
              <a:t>: i</a:t>
            </a:r>
            <a:r>
              <a:rPr lang="en-US" dirty="0" smtClean="0"/>
              <a:t>d, class, </a:t>
            </a:r>
            <a:r>
              <a:rPr lang="en-US" dirty="0" err="1" smtClean="0"/>
              <a:t>tagname</a:t>
            </a:r>
            <a:r>
              <a:rPr lang="en-US" dirty="0" smtClean="0"/>
              <a:t>, parents</a:t>
            </a:r>
          </a:p>
          <a:p>
            <a:endParaRPr lang="en-US" dirty="0" smtClean="0"/>
          </a:p>
          <a:p>
            <a:endParaRPr lang="en-US" dirty="0"/>
          </a:p>
        </p:txBody>
      </p:sp>
    </p:spTree>
    <p:extLst>
      <p:ext uri="{BB962C8B-B14F-4D97-AF65-F5344CB8AC3E}">
        <p14:creationId xmlns:p14="http://schemas.microsoft.com/office/powerpoint/2010/main" val="13292328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100</a:t>
            </a:fld>
            <a:endParaRPr lang="en-US" dirty="0"/>
          </a:p>
        </p:txBody>
      </p:sp>
      <p:pic>
        <p:nvPicPr>
          <p:cNvPr id="5" name="Picture 4" descr="Screen Shot 2018-01-17 at 12.0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13" y="1655530"/>
            <a:ext cx="8026400" cy="4381500"/>
          </a:xfrm>
          <a:prstGeom prst="rect">
            <a:avLst/>
          </a:prstGeom>
        </p:spPr>
      </p:pic>
      <p:pic>
        <p:nvPicPr>
          <p:cNvPr id="6" name="Picture 5" descr="Screen Shot 2018-01-17 at 12.01.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60" y="1622638"/>
            <a:ext cx="8001000" cy="4432300"/>
          </a:xfrm>
          <a:prstGeom prst="rect">
            <a:avLst/>
          </a:prstGeom>
        </p:spPr>
      </p:pic>
    </p:spTree>
    <p:extLst>
      <p:ext uri="{BB962C8B-B14F-4D97-AF65-F5344CB8AC3E}">
        <p14:creationId xmlns:p14="http://schemas.microsoft.com/office/powerpoint/2010/main" val="345921758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101</a:t>
            </a:fld>
            <a:endParaRPr lang="en-US" dirty="0"/>
          </a:p>
        </p:txBody>
      </p:sp>
      <p:pic>
        <p:nvPicPr>
          <p:cNvPr id="5" name="Picture 4" descr="Screen Shot 2018-01-17 at 12.01.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13" y="1655530"/>
            <a:ext cx="8026400" cy="4381500"/>
          </a:xfrm>
          <a:prstGeom prst="rect">
            <a:avLst/>
          </a:prstGeom>
        </p:spPr>
      </p:pic>
    </p:spTree>
    <p:extLst>
      <p:ext uri="{BB962C8B-B14F-4D97-AF65-F5344CB8AC3E}">
        <p14:creationId xmlns:p14="http://schemas.microsoft.com/office/powerpoint/2010/main" val="264837751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ARUP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102</a:t>
            </a:fld>
            <a:endParaRPr lang="en-US" dirty="0"/>
          </a:p>
        </p:txBody>
      </p:sp>
      <p:sp>
        <p:nvSpPr>
          <p:cNvPr id="4" name="Content Placeholder 3"/>
          <p:cNvSpPr>
            <a:spLocks noGrp="1"/>
          </p:cNvSpPr>
          <p:nvPr>
            <p:ph idx="1"/>
          </p:nvPr>
        </p:nvSpPr>
        <p:spPr/>
        <p:txBody>
          <a:bodyPr/>
          <a:lstStyle/>
          <a:p>
            <a:r>
              <a:rPr lang="en-US" dirty="0" smtClean="0"/>
              <a:t>UK based global engineering consultancy</a:t>
            </a:r>
          </a:p>
          <a:p>
            <a:r>
              <a:rPr lang="en-US" dirty="0" smtClean="0"/>
              <a:t>Uses open data as a vital part of its work with smart cities</a:t>
            </a:r>
          </a:p>
          <a:p>
            <a:r>
              <a:rPr lang="en-US" dirty="0" smtClean="0"/>
              <a:t>Uses public data about traffic, planning, and natural hazards</a:t>
            </a:r>
            <a:endParaRPr lang="en-US" dirty="0"/>
          </a:p>
        </p:txBody>
      </p:sp>
    </p:spTree>
    <p:extLst>
      <p:ext uri="{BB962C8B-B14F-4D97-AF65-F5344CB8AC3E}">
        <p14:creationId xmlns:p14="http://schemas.microsoft.com/office/powerpoint/2010/main" val="4085823732"/>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ARUP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103</a:t>
            </a:fld>
            <a:endParaRPr lang="en-US" dirty="0"/>
          </a:p>
        </p:txBody>
      </p:sp>
      <p:pic>
        <p:nvPicPr>
          <p:cNvPr id="5" name="Picture 4" descr="882x300_A465_SoundPlan_Result_credit_Ar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0207"/>
            <a:ext cx="9144000" cy="3110204"/>
          </a:xfrm>
          <a:prstGeom prst="rect">
            <a:avLst/>
          </a:prstGeom>
        </p:spPr>
      </p:pic>
    </p:spTree>
    <p:extLst>
      <p:ext uri="{BB962C8B-B14F-4D97-AF65-F5344CB8AC3E}">
        <p14:creationId xmlns:p14="http://schemas.microsoft.com/office/powerpoint/2010/main" val="227545531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Adzuma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104</a:t>
            </a:fld>
            <a:endParaRPr lang="en-US" dirty="0"/>
          </a:p>
        </p:txBody>
      </p:sp>
      <p:sp>
        <p:nvSpPr>
          <p:cNvPr id="4" name="Content Placeholder 3"/>
          <p:cNvSpPr>
            <a:spLocks noGrp="1"/>
          </p:cNvSpPr>
          <p:nvPr>
            <p:ph idx="1"/>
          </p:nvPr>
        </p:nvSpPr>
        <p:spPr/>
        <p:txBody>
          <a:bodyPr/>
          <a:lstStyle/>
          <a:p>
            <a:r>
              <a:rPr lang="en-US" dirty="0" smtClean="0"/>
              <a:t>A search engine that aggregates job adverts </a:t>
            </a:r>
          </a:p>
          <a:p>
            <a:r>
              <a:rPr lang="en-US" dirty="0" smtClean="0"/>
              <a:t>Uses open data</a:t>
            </a:r>
          </a:p>
          <a:p>
            <a:r>
              <a:rPr lang="en-US" dirty="0" err="1" smtClean="0"/>
              <a:t>Labour</a:t>
            </a:r>
            <a:r>
              <a:rPr lang="en-US" dirty="0" smtClean="0"/>
              <a:t> market statistics for </a:t>
            </a:r>
            <a:r>
              <a:rPr lang="en-US" dirty="0" err="1" smtClean="0"/>
              <a:t>itsJob</a:t>
            </a:r>
            <a:r>
              <a:rPr lang="en-US" dirty="0" smtClean="0"/>
              <a:t> index</a:t>
            </a:r>
          </a:p>
          <a:p>
            <a:r>
              <a:rPr lang="en-US" dirty="0">
                <a:hlinkClick r:id="rId3"/>
              </a:rPr>
              <a:t>https://www.adzuna.co.uk/jobs/salaries/software-developer#</a:t>
            </a:r>
            <a:r>
              <a:rPr lang="en-US" dirty="0" smtClean="0">
                <a:hlinkClick r:id="rId3"/>
              </a:rPr>
              <a:t>average_vs_vacancies</a:t>
            </a:r>
            <a:r>
              <a:rPr lang="en-US" dirty="0" smtClean="0"/>
              <a:t> </a:t>
            </a:r>
            <a:endParaRPr lang="en-US" dirty="0"/>
          </a:p>
        </p:txBody>
      </p:sp>
    </p:spTree>
    <p:extLst>
      <p:ext uri="{BB962C8B-B14F-4D97-AF65-F5344CB8AC3E}">
        <p14:creationId xmlns:p14="http://schemas.microsoft.com/office/powerpoint/2010/main" val="307634688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Adzuma</a:t>
            </a:r>
            <a:r>
              <a:rPr lang="en-US" dirty="0" smtClean="0"/>
              <a:t> </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105</a:t>
            </a:fld>
            <a:endParaRPr lang="en-US" dirty="0"/>
          </a:p>
        </p:txBody>
      </p:sp>
      <p:pic>
        <p:nvPicPr>
          <p:cNvPr id="5" name="Picture 4" descr="Screen Shot 2018-01-17 at 14.26.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82" y="1750314"/>
            <a:ext cx="4047561" cy="4906316"/>
          </a:xfrm>
          <a:prstGeom prst="rect">
            <a:avLst/>
          </a:prstGeom>
        </p:spPr>
      </p:pic>
      <p:pic>
        <p:nvPicPr>
          <p:cNvPr id="6" name="Picture 5" descr="Screen Shot 2018-01-17 at 14.27.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186" y="1827764"/>
            <a:ext cx="4384346" cy="4581838"/>
          </a:xfrm>
          <a:prstGeom prst="rect">
            <a:avLst/>
          </a:prstGeom>
        </p:spPr>
      </p:pic>
    </p:spTree>
    <p:extLst>
      <p:ext uri="{BB962C8B-B14F-4D97-AF65-F5344CB8AC3E}">
        <p14:creationId xmlns:p14="http://schemas.microsoft.com/office/powerpoint/2010/main" val="68854961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Doorda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106</a:t>
            </a:fld>
            <a:endParaRPr lang="en-US" dirty="0"/>
          </a:p>
        </p:txBody>
      </p:sp>
      <p:sp>
        <p:nvSpPr>
          <p:cNvPr id="4" name="Content Placeholder 3"/>
          <p:cNvSpPr>
            <a:spLocks noGrp="1"/>
          </p:cNvSpPr>
          <p:nvPr>
            <p:ph idx="1"/>
          </p:nvPr>
        </p:nvSpPr>
        <p:spPr/>
        <p:txBody>
          <a:bodyPr/>
          <a:lstStyle/>
          <a:p>
            <a:r>
              <a:rPr lang="en-US" dirty="0" smtClean="0"/>
              <a:t>Uses government datasets on a single map</a:t>
            </a:r>
          </a:p>
          <a:p>
            <a:r>
              <a:rPr lang="en-US" dirty="0" smtClean="0"/>
              <a:t>Consultancy </a:t>
            </a:r>
            <a:endParaRPr lang="en-US" dirty="0"/>
          </a:p>
        </p:txBody>
      </p:sp>
    </p:spTree>
    <p:extLst>
      <p:ext uri="{BB962C8B-B14F-4D97-AF65-F5344CB8AC3E}">
        <p14:creationId xmlns:p14="http://schemas.microsoft.com/office/powerpoint/2010/main" val="423887383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Doorda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107</a:t>
            </a:fld>
            <a:endParaRPr lang="en-US" dirty="0"/>
          </a:p>
        </p:txBody>
      </p:sp>
      <p:pic>
        <p:nvPicPr>
          <p:cNvPr id="5" name="Picture 4" descr="Doorda_thumb6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26" y="1929901"/>
            <a:ext cx="7790695" cy="4386761"/>
          </a:xfrm>
          <a:prstGeom prst="rect">
            <a:avLst/>
          </a:prstGeom>
        </p:spPr>
      </p:pic>
    </p:spTree>
    <p:extLst>
      <p:ext uri="{BB962C8B-B14F-4D97-AF65-F5344CB8AC3E}">
        <p14:creationId xmlns:p14="http://schemas.microsoft.com/office/powerpoint/2010/main" val="1403032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11</a:t>
            </a:fld>
            <a:endParaRPr lang="en-US" dirty="0"/>
          </a:p>
        </p:txBody>
      </p:sp>
      <p:sp>
        <p:nvSpPr>
          <p:cNvPr id="5" name="Content Placeholder 3"/>
          <p:cNvSpPr txBox="1">
            <a:spLocks/>
          </p:cNvSpPr>
          <p:nvPr/>
        </p:nvSpPr>
        <p:spPr bwMode="auto">
          <a:xfrm>
            <a:off x="324000" y="1734830"/>
            <a:ext cx="8496000" cy="4507462"/>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2000" dirty="0">
                <a:solidFill>
                  <a:srgbClr val="808080"/>
                </a:solidFill>
                <a:latin typeface="Menlo"/>
                <a:ea typeface="Menlo"/>
                <a:cs typeface="Menlo"/>
              </a:rPr>
              <a:t>&lt;!</a:t>
            </a:r>
            <a:r>
              <a:rPr lang="en-US" sz="2000" dirty="0">
                <a:solidFill>
                  <a:srgbClr val="D4D4D4"/>
                </a:solidFill>
                <a:latin typeface="Menlo"/>
                <a:ea typeface="Menlo"/>
                <a:cs typeface="Menlo"/>
              </a:rPr>
              <a:t>DOCTYPE html</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html</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head</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meta</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http-</a:t>
            </a:r>
            <a:r>
              <a:rPr lang="en-US" sz="2000" dirty="0" err="1">
                <a:solidFill>
                  <a:srgbClr val="9CDCFE"/>
                </a:solidFill>
                <a:latin typeface="Menlo"/>
                <a:ea typeface="Menlo"/>
                <a:cs typeface="Menlo"/>
              </a:rPr>
              <a:t>equiv</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"Content-</a:t>
            </a:r>
            <a:r>
              <a:rPr lang="en-US" sz="2000" dirty="0" smtClean="0">
                <a:solidFill>
                  <a:srgbClr val="CE9178"/>
                </a:solidFill>
                <a:latin typeface="Menlo"/>
                <a:ea typeface="Menlo"/>
                <a:cs typeface="Menlo"/>
              </a:rPr>
              <a:t>Type”</a:t>
            </a:r>
            <a:endParaRPr lang="en-US" sz="2000" dirty="0" smtClean="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smtClean="0">
                <a:solidFill>
                  <a:srgbClr val="D4D4D4"/>
                </a:solidFill>
                <a:latin typeface="Menlo"/>
                <a:ea typeface="Menlo"/>
                <a:cs typeface="Menlo"/>
              </a:rPr>
              <a:t>          </a:t>
            </a:r>
            <a:r>
              <a:rPr lang="en-US" sz="2000" dirty="0" smtClean="0">
                <a:solidFill>
                  <a:srgbClr val="9CDCFE"/>
                </a:solidFill>
                <a:latin typeface="Menlo"/>
                <a:ea typeface="Menlo"/>
                <a:cs typeface="Menlo"/>
              </a:rPr>
              <a:t>content</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"text/</a:t>
            </a:r>
            <a:r>
              <a:rPr lang="en-US" sz="2000" dirty="0" err="1">
                <a:solidFill>
                  <a:srgbClr val="CE9178"/>
                </a:solidFill>
                <a:latin typeface="Menlo"/>
                <a:ea typeface="Menlo"/>
                <a:cs typeface="Menlo"/>
              </a:rPr>
              <a:t>html;charset</a:t>
            </a:r>
            <a:r>
              <a:rPr lang="en-US" sz="2000" dirty="0">
                <a:solidFill>
                  <a:srgbClr val="CE9178"/>
                </a:solidFill>
                <a:latin typeface="Menlo"/>
                <a:ea typeface="Menlo"/>
                <a:cs typeface="Menlo"/>
              </a:rPr>
              <a:t>=utf-8"</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title</a:t>
            </a:r>
            <a:r>
              <a:rPr lang="en-US" sz="2000" dirty="0">
                <a:solidFill>
                  <a:srgbClr val="808080"/>
                </a:solidFill>
                <a:latin typeface="Menlo"/>
                <a:ea typeface="Menlo"/>
                <a:cs typeface="Menlo"/>
              </a:rPr>
              <a:t>&gt;</a:t>
            </a:r>
            <a:r>
              <a:rPr lang="en-US" sz="2000" dirty="0">
                <a:solidFill>
                  <a:srgbClr val="D4D4D4"/>
                </a:solidFill>
                <a:latin typeface="Menlo"/>
                <a:ea typeface="Menlo"/>
                <a:cs typeface="Menlo"/>
              </a:rPr>
              <a:t>My project</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title</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link</a:t>
            </a:r>
            <a:r>
              <a:rPr lang="en-US" sz="2000" dirty="0">
                <a:solidFill>
                  <a:srgbClr val="D4D4D4"/>
                </a:solidFill>
                <a:latin typeface="Menlo"/>
                <a:ea typeface="Menlo"/>
                <a:cs typeface="Menlo"/>
              </a:rPr>
              <a:t> </a:t>
            </a:r>
            <a:r>
              <a:rPr lang="en-US" sz="2000" dirty="0" err="1">
                <a:solidFill>
                  <a:srgbClr val="9CDCFE"/>
                </a:solidFill>
                <a:latin typeface="Menlo"/>
                <a:ea typeface="Menlo"/>
                <a:cs typeface="Menlo"/>
              </a:rPr>
              <a:t>href</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a:t>
            </a:r>
            <a:r>
              <a:rPr lang="en-US" sz="2000" dirty="0" err="1">
                <a:solidFill>
                  <a:srgbClr val="CE9178"/>
                </a:solidFill>
                <a:latin typeface="Menlo"/>
                <a:ea typeface="Menlo"/>
                <a:cs typeface="Menlo"/>
              </a:rPr>
              <a:t>style.css</a:t>
            </a:r>
            <a:r>
              <a:rPr lang="en-US" sz="2000" dirty="0">
                <a:solidFill>
                  <a:srgbClr val="CE9178"/>
                </a:solidFill>
                <a:latin typeface="Menlo"/>
                <a:ea typeface="Menlo"/>
                <a:cs typeface="Menlo"/>
              </a:rPr>
              <a:t>"</a:t>
            </a:r>
            <a:r>
              <a:rPr lang="en-US" sz="2000" dirty="0">
                <a:solidFill>
                  <a:srgbClr val="D4D4D4"/>
                </a:solidFill>
                <a:latin typeface="Menlo"/>
                <a:ea typeface="Menlo"/>
                <a:cs typeface="Menlo"/>
              </a:rPr>
              <a:t> </a:t>
            </a:r>
            <a:r>
              <a:rPr lang="en-US" sz="2000" dirty="0" err="1">
                <a:solidFill>
                  <a:srgbClr val="9CDCFE"/>
                </a:solidFill>
                <a:latin typeface="Menlo"/>
                <a:ea typeface="Menlo"/>
                <a:cs typeface="Menlo"/>
              </a:rPr>
              <a:t>rel</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a:t>
            </a:r>
            <a:r>
              <a:rPr lang="en-US" sz="2000" dirty="0" err="1">
                <a:solidFill>
                  <a:srgbClr val="CE9178"/>
                </a:solidFill>
                <a:latin typeface="Menlo"/>
                <a:ea typeface="Menlo"/>
                <a:cs typeface="Menlo"/>
              </a:rPr>
              <a:t>stylesheet</a:t>
            </a:r>
            <a:r>
              <a:rPr lang="en-US" sz="2000" dirty="0">
                <a:solidFill>
                  <a:srgbClr val="CE9178"/>
                </a:solidFill>
                <a:latin typeface="Menlo"/>
                <a:ea typeface="Menlo"/>
                <a:cs typeface="Menlo"/>
              </a:rPr>
              <a:t>"</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head</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body</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div</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id</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"chart"</a:t>
            </a:r>
            <a:r>
              <a:rPr lang="en-US" sz="2000" dirty="0">
                <a:solidFill>
                  <a:srgbClr val="808080"/>
                </a:solidFill>
                <a:latin typeface="Menlo"/>
                <a:ea typeface="Menlo"/>
                <a:cs typeface="Menlo"/>
              </a:rPr>
              <a:t>&gt;&lt;/</a:t>
            </a:r>
            <a:r>
              <a:rPr lang="en-US" sz="2000" dirty="0">
                <a:solidFill>
                  <a:srgbClr val="569CD6"/>
                </a:solidFill>
                <a:latin typeface="Menlo"/>
                <a:ea typeface="Menlo"/>
                <a:cs typeface="Menlo"/>
              </a:rPr>
              <a:t>div</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smtClean="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smtClean="0">
                <a:solidFill>
                  <a:srgbClr val="569CD6"/>
                </a:solidFill>
                <a:latin typeface="Menlo"/>
                <a:ea typeface="Menlo"/>
                <a:cs typeface="Menlo"/>
              </a:rPr>
              <a:t>script</a:t>
            </a:r>
            <a:r>
              <a:rPr lang="en-US" sz="2000" dirty="0" smtClean="0">
                <a:solidFill>
                  <a:srgbClr val="808080"/>
                </a:solidFill>
                <a:latin typeface="Menlo"/>
                <a:ea typeface="Menlo"/>
                <a:cs typeface="Menlo"/>
              </a:rPr>
              <a:t>&gt;&lt;/</a:t>
            </a:r>
            <a:r>
              <a:rPr lang="en-US" sz="2000" dirty="0" smtClean="0">
                <a:solidFill>
                  <a:srgbClr val="569CD6"/>
                </a:solidFill>
                <a:latin typeface="Menlo"/>
                <a:ea typeface="Menlo"/>
                <a:cs typeface="Menlo"/>
              </a:rPr>
              <a:t>script</a:t>
            </a:r>
            <a:r>
              <a:rPr lang="en-US" sz="2000" dirty="0" smtClean="0">
                <a:solidFill>
                  <a:srgbClr val="808080"/>
                </a:solidFill>
                <a:latin typeface="Menlo"/>
                <a:ea typeface="Menlo"/>
                <a:cs typeface="Menlo"/>
              </a:rPr>
              <a:t>&gt;</a:t>
            </a:r>
            <a:endParaRPr lang="en-US" sz="2000" dirty="0" smtClean="0">
              <a:solidFill>
                <a:srgbClr val="D4D4D4"/>
              </a:solidFill>
              <a:latin typeface="Menlo"/>
              <a:ea typeface="Menlo"/>
              <a:cs typeface="Menlo"/>
            </a:endParaRPr>
          </a:p>
          <a:p>
            <a:pPr marL="0" indent="0">
              <a:spcAft>
                <a:spcPts val="0"/>
              </a:spcAft>
              <a:buNone/>
            </a:pPr>
            <a:r>
              <a:rPr lang="en-US" sz="2000" dirty="0" smtClean="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smtClean="0">
                <a:solidFill>
                  <a:srgbClr val="569CD6"/>
                </a:solidFill>
                <a:latin typeface="Menlo"/>
                <a:ea typeface="Menlo"/>
                <a:cs typeface="Menlo"/>
              </a:rPr>
              <a:t>body</a:t>
            </a:r>
            <a:r>
              <a:rPr lang="en-US" sz="2000" dirty="0" smtClean="0">
                <a:solidFill>
                  <a:srgbClr val="808080"/>
                </a:solidFill>
                <a:latin typeface="Menlo"/>
                <a:ea typeface="Menlo"/>
                <a:cs typeface="Menlo"/>
              </a:rPr>
              <a:t>&gt;</a:t>
            </a:r>
            <a:endParaRPr lang="en-US" sz="2000" dirty="0" smtClean="0">
              <a:solidFill>
                <a:srgbClr val="D4D4D4"/>
              </a:solidFill>
              <a:latin typeface="Menlo"/>
              <a:ea typeface="Menlo"/>
              <a:cs typeface="Menlo"/>
            </a:endParaRPr>
          </a:p>
          <a:p>
            <a:pPr marL="0" indent="0">
              <a:spcAft>
                <a:spcPts val="0"/>
              </a:spcAft>
              <a:buNone/>
            </a:pPr>
            <a:r>
              <a:rPr lang="en-US" sz="2000" dirty="0" smtClean="0">
                <a:solidFill>
                  <a:srgbClr val="808080"/>
                </a:solidFill>
                <a:latin typeface="Menlo"/>
                <a:ea typeface="Menlo"/>
                <a:cs typeface="Menlo"/>
              </a:rPr>
              <a:t>&lt;</a:t>
            </a:r>
            <a:r>
              <a:rPr lang="en-US" sz="2000" dirty="0">
                <a:solidFill>
                  <a:srgbClr val="808080"/>
                </a:solidFill>
                <a:latin typeface="Menlo"/>
                <a:ea typeface="Menlo"/>
                <a:cs typeface="Menlo"/>
              </a:rPr>
              <a:t>/</a:t>
            </a:r>
            <a:r>
              <a:rPr lang="en-US" sz="2000" dirty="0">
                <a:solidFill>
                  <a:srgbClr val="569CD6"/>
                </a:solidFill>
                <a:latin typeface="Menlo"/>
                <a:ea typeface="Menlo"/>
                <a:cs typeface="Menlo"/>
              </a:rPr>
              <a:t>html</a:t>
            </a:r>
            <a:r>
              <a:rPr lang="en-US" sz="2000" dirty="0">
                <a:solidFill>
                  <a:srgbClr val="808080"/>
                </a:solidFill>
                <a:latin typeface="Menlo"/>
                <a:ea typeface="Menlo"/>
                <a:cs typeface="Menlo"/>
              </a:rPr>
              <a:t>&gt;</a:t>
            </a:r>
            <a:endParaRPr lang="en-US" sz="2000" dirty="0"/>
          </a:p>
        </p:txBody>
      </p:sp>
    </p:spTree>
    <p:extLst>
      <p:ext uri="{BB962C8B-B14F-4D97-AF65-F5344CB8AC3E}">
        <p14:creationId xmlns:p14="http://schemas.microsoft.com/office/powerpoint/2010/main" val="331682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idx="1"/>
          </p:nvPr>
        </p:nvSpPr>
        <p:spPr>
          <a:xfrm>
            <a:off x="324000" y="1692000"/>
            <a:ext cx="8496000" cy="1715702"/>
          </a:xfrm>
        </p:spPr>
        <p:txBody>
          <a:bodyPr/>
          <a:lstStyle/>
          <a:p>
            <a:r>
              <a:rPr lang="en-US" dirty="0" smtClean="0"/>
              <a:t>A programming language</a:t>
            </a:r>
          </a:p>
          <a:p>
            <a:r>
              <a:rPr lang="en-US" dirty="0" smtClean="0"/>
              <a:t>Used on webpages to make them dynamic</a:t>
            </a:r>
          </a:p>
          <a:p>
            <a:r>
              <a:rPr lang="en-US" dirty="0" smtClean="0"/>
              <a:t>All modern browsers understand it:</a:t>
            </a:r>
          </a:p>
        </p:txBody>
      </p:sp>
      <p:sp>
        <p:nvSpPr>
          <p:cNvPr id="5" name="Content Placeholder 3"/>
          <p:cNvSpPr txBox="1">
            <a:spLocks/>
          </p:cNvSpPr>
          <p:nvPr/>
        </p:nvSpPr>
        <p:spPr bwMode="auto">
          <a:xfrm>
            <a:off x="324000" y="3454172"/>
            <a:ext cx="8496000" cy="2788120"/>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dirty="0" smtClean="0">
                <a:solidFill>
                  <a:srgbClr val="808080"/>
                </a:solidFill>
                <a:latin typeface="Menlo"/>
                <a:ea typeface="Menlo"/>
                <a:cs typeface="Menlo"/>
              </a:rPr>
              <a:t>&lt;</a:t>
            </a:r>
            <a:r>
              <a:rPr lang="en-US" dirty="0" smtClean="0">
                <a:solidFill>
                  <a:srgbClr val="569CD6"/>
                </a:solidFill>
                <a:latin typeface="Menlo"/>
                <a:ea typeface="Menlo"/>
                <a:cs typeface="Menlo"/>
              </a:rPr>
              <a:t>html</a:t>
            </a:r>
            <a:r>
              <a:rPr lang="en-US" dirty="0" smtClean="0">
                <a:solidFill>
                  <a:srgbClr val="808080"/>
                </a:solidFill>
                <a:latin typeface="Menlo"/>
                <a:ea typeface="Menlo"/>
                <a:cs typeface="Menlo"/>
              </a:rPr>
              <a:t>&gt;</a:t>
            </a:r>
            <a:endParaRPr lang="en-US" dirty="0" smtClean="0">
              <a:solidFill>
                <a:srgbClr val="D4D4D4"/>
              </a:solidFill>
              <a:latin typeface="Menlo"/>
              <a:ea typeface="Menlo"/>
              <a:cs typeface="Menlo"/>
            </a:endParaRPr>
          </a:p>
          <a:p>
            <a:pPr marL="0" indent="0">
              <a:spcAft>
                <a:spcPts val="0"/>
              </a:spcAft>
              <a:buFont typeface="Arial"/>
              <a:buNone/>
            </a:pPr>
            <a:r>
              <a:rPr lang="en-US" dirty="0" smtClean="0">
                <a:solidFill>
                  <a:srgbClr val="D4D4D4"/>
                </a:solidFill>
                <a:latin typeface="Menlo"/>
                <a:ea typeface="Menlo"/>
                <a:cs typeface="Menlo"/>
              </a:rPr>
              <a:t>    </a:t>
            </a:r>
            <a:r>
              <a:rPr lang="en-US" dirty="0" smtClean="0">
                <a:solidFill>
                  <a:srgbClr val="808080"/>
                </a:solidFill>
                <a:latin typeface="Menlo"/>
                <a:ea typeface="Menlo"/>
                <a:cs typeface="Menlo"/>
              </a:rPr>
              <a:t>&lt;</a:t>
            </a:r>
            <a:r>
              <a:rPr lang="en-US" dirty="0" smtClean="0">
                <a:solidFill>
                  <a:srgbClr val="569CD6"/>
                </a:solidFill>
                <a:latin typeface="Menlo"/>
                <a:ea typeface="Menlo"/>
                <a:cs typeface="Menlo"/>
              </a:rPr>
              <a:t>body</a:t>
            </a:r>
            <a:r>
              <a:rPr lang="en-US" dirty="0" smtClean="0">
                <a:solidFill>
                  <a:srgbClr val="808080"/>
                </a:solidFill>
                <a:latin typeface="Menlo"/>
                <a:ea typeface="Menlo"/>
                <a:cs typeface="Menlo"/>
              </a:rPr>
              <a:t>&gt;</a:t>
            </a:r>
            <a:endParaRPr lang="en-US" dirty="0" smtClean="0">
              <a:solidFill>
                <a:srgbClr val="D4D4D4"/>
              </a:solidFill>
              <a:latin typeface="Menlo"/>
              <a:ea typeface="Menlo"/>
              <a:cs typeface="Menlo"/>
            </a:endParaRPr>
          </a:p>
          <a:p>
            <a:pPr marL="0" indent="0">
              <a:spcAft>
                <a:spcPts val="0"/>
              </a:spcAft>
              <a:buFont typeface="Arial"/>
              <a:buNone/>
            </a:pPr>
            <a:r>
              <a:rPr lang="en-US" dirty="0" smtClean="0">
                <a:solidFill>
                  <a:srgbClr val="D4D4D4"/>
                </a:solidFill>
                <a:latin typeface="Menlo"/>
                <a:ea typeface="Menlo"/>
                <a:cs typeface="Menlo"/>
              </a:rPr>
              <a:t>        </a:t>
            </a:r>
            <a:r>
              <a:rPr lang="en-US" dirty="0" smtClean="0">
                <a:solidFill>
                  <a:srgbClr val="808080"/>
                </a:solidFill>
                <a:latin typeface="Menlo"/>
                <a:ea typeface="Menlo"/>
                <a:cs typeface="Menlo"/>
              </a:rPr>
              <a:t>&lt;</a:t>
            </a:r>
            <a:r>
              <a:rPr lang="en-US" dirty="0" smtClean="0">
                <a:solidFill>
                  <a:srgbClr val="569CD6"/>
                </a:solidFill>
                <a:latin typeface="Menlo"/>
                <a:ea typeface="Menlo"/>
                <a:cs typeface="Menlo"/>
              </a:rPr>
              <a:t>script</a:t>
            </a:r>
            <a:r>
              <a:rPr lang="en-US" dirty="0" smtClean="0">
                <a:solidFill>
                  <a:srgbClr val="808080"/>
                </a:solidFill>
                <a:latin typeface="Menlo"/>
                <a:ea typeface="Menlo"/>
                <a:cs typeface="Menlo"/>
              </a:rPr>
              <a:t>&gt;</a:t>
            </a:r>
            <a:endParaRPr lang="en-US" dirty="0" smtClean="0">
              <a:solidFill>
                <a:srgbClr val="D4D4D4"/>
              </a:solidFill>
              <a:latin typeface="Menlo"/>
              <a:ea typeface="Menlo"/>
              <a:cs typeface="Menlo"/>
            </a:endParaRPr>
          </a:p>
          <a:p>
            <a:pPr marL="0" indent="0">
              <a:spcAft>
                <a:spcPts val="0"/>
              </a:spcAft>
              <a:buFont typeface="Arial"/>
              <a:buNone/>
            </a:pPr>
            <a:r>
              <a:rPr lang="en-US" dirty="0" smtClean="0">
                <a:solidFill>
                  <a:srgbClr val="D4D4D4"/>
                </a:solidFill>
                <a:latin typeface="Menlo"/>
                <a:ea typeface="Menlo"/>
                <a:cs typeface="Menlo"/>
              </a:rPr>
              <a:t>            </a:t>
            </a:r>
            <a:r>
              <a:rPr lang="en-US" dirty="0" smtClean="0">
                <a:solidFill>
                  <a:srgbClr val="DCDCAA"/>
                </a:solidFill>
                <a:latin typeface="Menlo"/>
                <a:ea typeface="Menlo"/>
                <a:cs typeface="Menlo"/>
              </a:rPr>
              <a:t>alert</a:t>
            </a:r>
            <a:r>
              <a:rPr lang="en-US" dirty="0" smtClean="0">
                <a:solidFill>
                  <a:srgbClr val="D4D4D4"/>
                </a:solidFill>
                <a:latin typeface="Menlo"/>
                <a:ea typeface="Menlo"/>
                <a:cs typeface="Menlo"/>
              </a:rPr>
              <a:t>(</a:t>
            </a:r>
            <a:r>
              <a:rPr lang="en-US" dirty="0" smtClean="0">
                <a:solidFill>
                  <a:srgbClr val="CE9178"/>
                </a:solidFill>
                <a:latin typeface="Menlo"/>
                <a:ea typeface="Menlo"/>
                <a:cs typeface="Menlo"/>
              </a:rPr>
              <a:t>"Hello world."</a:t>
            </a:r>
            <a:r>
              <a:rPr lang="en-US" dirty="0" smtClean="0">
                <a:solidFill>
                  <a:srgbClr val="D4D4D4"/>
                </a:solidFill>
                <a:latin typeface="Menlo"/>
                <a:ea typeface="Menlo"/>
                <a:cs typeface="Menlo"/>
              </a:rPr>
              <a:t>);</a:t>
            </a:r>
          </a:p>
          <a:p>
            <a:pPr marL="0" indent="0">
              <a:spcAft>
                <a:spcPts val="0"/>
              </a:spcAft>
              <a:buFont typeface="Arial"/>
              <a:buNone/>
            </a:pPr>
            <a:r>
              <a:rPr lang="en-US" dirty="0" smtClean="0">
                <a:solidFill>
                  <a:srgbClr val="D4D4D4"/>
                </a:solidFill>
                <a:latin typeface="Menlo"/>
                <a:ea typeface="Menlo"/>
                <a:cs typeface="Menlo"/>
              </a:rPr>
              <a:t>        </a:t>
            </a:r>
            <a:r>
              <a:rPr lang="en-US" dirty="0" smtClean="0">
                <a:solidFill>
                  <a:srgbClr val="808080"/>
                </a:solidFill>
                <a:latin typeface="Menlo"/>
                <a:ea typeface="Menlo"/>
                <a:cs typeface="Menlo"/>
              </a:rPr>
              <a:t>&lt;/</a:t>
            </a:r>
            <a:r>
              <a:rPr lang="en-US" dirty="0" smtClean="0">
                <a:solidFill>
                  <a:srgbClr val="569CD6"/>
                </a:solidFill>
                <a:latin typeface="Menlo"/>
                <a:ea typeface="Menlo"/>
                <a:cs typeface="Menlo"/>
              </a:rPr>
              <a:t>script</a:t>
            </a:r>
            <a:r>
              <a:rPr lang="en-US" dirty="0" smtClean="0">
                <a:solidFill>
                  <a:srgbClr val="808080"/>
                </a:solidFill>
                <a:latin typeface="Menlo"/>
                <a:ea typeface="Menlo"/>
                <a:cs typeface="Menlo"/>
              </a:rPr>
              <a:t>&gt;</a:t>
            </a:r>
            <a:endParaRPr lang="en-US" dirty="0" smtClean="0">
              <a:solidFill>
                <a:srgbClr val="D4D4D4"/>
              </a:solidFill>
              <a:latin typeface="Menlo"/>
              <a:ea typeface="Menlo"/>
              <a:cs typeface="Menlo"/>
            </a:endParaRPr>
          </a:p>
          <a:p>
            <a:pPr marL="0" indent="0">
              <a:spcAft>
                <a:spcPts val="0"/>
              </a:spcAft>
              <a:buFont typeface="Arial"/>
              <a:buNone/>
            </a:pPr>
            <a:r>
              <a:rPr lang="en-US" dirty="0" smtClean="0">
                <a:solidFill>
                  <a:srgbClr val="D4D4D4"/>
                </a:solidFill>
                <a:latin typeface="Menlo"/>
                <a:ea typeface="Menlo"/>
                <a:cs typeface="Menlo"/>
              </a:rPr>
              <a:t>    </a:t>
            </a:r>
            <a:r>
              <a:rPr lang="en-US" dirty="0" smtClean="0">
                <a:solidFill>
                  <a:srgbClr val="808080"/>
                </a:solidFill>
                <a:latin typeface="Menlo"/>
                <a:ea typeface="Menlo"/>
                <a:cs typeface="Menlo"/>
              </a:rPr>
              <a:t>&lt;/</a:t>
            </a:r>
            <a:r>
              <a:rPr lang="en-US" dirty="0" smtClean="0">
                <a:solidFill>
                  <a:srgbClr val="569CD6"/>
                </a:solidFill>
                <a:latin typeface="Menlo"/>
                <a:ea typeface="Menlo"/>
                <a:cs typeface="Menlo"/>
              </a:rPr>
              <a:t>body</a:t>
            </a:r>
            <a:r>
              <a:rPr lang="en-US" dirty="0" smtClean="0">
                <a:solidFill>
                  <a:srgbClr val="808080"/>
                </a:solidFill>
                <a:latin typeface="Menlo"/>
                <a:ea typeface="Menlo"/>
                <a:cs typeface="Menlo"/>
              </a:rPr>
              <a:t>&gt;</a:t>
            </a:r>
            <a:endParaRPr lang="en-US" dirty="0" smtClean="0">
              <a:solidFill>
                <a:srgbClr val="D4D4D4"/>
              </a:solidFill>
              <a:latin typeface="Menlo"/>
              <a:ea typeface="Menlo"/>
              <a:cs typeface="Menlo"/>
            </a:endParaRPr>
          </a:p>
          <a:p>
            <a:pPr marL="0" indent="0">
              <a:spcAft>
                <a:spcPts val="0"/>
              </a:spcAft>
              <a:buFont typeface="Arial"/>
              <a:buNone/>
            </a:pPr>
            <a:r>
              <a:rPr lang="en-US" dirty="0" smtClean="0">
                <a:solidFill>
                  <a:srgbClr val="808080"/>
                </a:solidFill>
                <a:latin typeface="Menlo"/>
                <a:ea typeface="Menlo"/>
                <a:cs typeface="Menlo"/>
              </a:rPr>
              <a:t>&lt;/</a:t>
            </a:r>
            <a:r>
              <a:rPr lang="en-US" dirty="0" smtClean="0">
                <a:solidFill>
                  <a:srgbClr val="569CD6"/>
                </a:solidFill>
                <a:latin typeface="Menlo"/>
                <a:ea typeface="Menlo"/>
                <a:cs typeface="Menlo"/>
              </a:rPr>
              <a:t>html</a:t>
            </a:r>
            <a:r>
              <a:rPr lang="en-US" dirty="0" smtClean="0">
                <a:solidFill>
                  <a:srgbClr val="808080"/>
                </a:solidFill>
                <a:latin typeface="Menlo"/>
                <a:ea typeface="Menlo"/>
                <a:cs typeface="Menlo"/>
              </a:rPr>
              <a:t>&gt;</a:t>
            </a:r>
            <a:endParaRPr lang="en-US" dirty="0"/>
          </a:p>
        </p:txBody>
      </p:sp>
    </p:spTree>
    <p:extLst>
      <p:ext uri="{BB962C8B-B14F-4D97-AF65-F5344CB8AC3E}">
        <p14:creationId xmlns:p14="http://schemas.microsoft.com/office/powerpoint/2010/main" val="133251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13</a:t>
            </a:fld>
            <a:endParaRPr lang="en-US" dirty="0"/>
          </a:p>
        </p:txBody>
      </p:sp>
      <p:sp>
        <p:nvSpPr>
          <p:cNvPr id="4" name="Content Placeholder 3"/>
          <p:cNvSpPr>
            <a:spLocks noGrp="1"/>
          </p:cNvSpPr>
          <p:nvPr>
            <p:ph idx="1"/>
          </p:nvPr>
        </p:nvSpPr>
        <p:spPr/>
        <p:txBody>
          <a:bodyPr/>
          <a:lstStyle/>
          <a:p>
            <a:r>
              <a:rPr lang="en-US" dirty="0" smtClean="0"/>
              <a:t>Variables </a:t>
            </a:r>
            <a:r>
              <a:rPr lang="mr-IN" dirty="0" smtClean="0"/>
              <a:t>–</a:t>
            </a:r>
            <a:r>
              <a:rPr lang="en-US" dirty="0" smtClean="0"/>
              <a:t> dynamic typing</a:t>
            </a:r>
          </a:p>
          <a:p>
            <a:pPr lvl="1"/>
            <a:r>
              <a:rPr lang="en-US" sz="1800" dirty="0" err="1" smtClean="0"/>
              <a:t>var</a:t>
            </a:r>
            <a:r>
              <a:rPr lang="en-US" sz="1800" dirty="0" smtClean="0"/>
              <a:t> number = 5;  </a:t>
            </a:r>
            <a:r>
              <a:rPr lang="en-US" sz="1800" dirty="0" err="1" smtClean="0"/>
              <a:t>var</a:t>
            </a:r>
            <a:r>
              <a:rPr lang="en-US" sz="1800" dirty="0" smtClean="0"/>
              <a:t> active = true; </a:t>
            </a:r>
            <a:r>
              <a:rPr lang="en-US" sz="1800" dirty="0" err="1" smtClean="0"/>
              <a:t>var</a:t>
            </a:r>
            <a:r>
              <a:rPr lang="en-US" sz="1800" dirty="0" smtClean="0"/>
              <a:t> text = “hello”;</a:t>
            </a:r>
          </a:p>
          <a:p>
            <a:r>
              <a:rPr lang="en-US" dirty="0" smtClean="0"/>
              <a:t>Arrays</a:t>
            </a:r>
          </a:p>
          <a:p>
            <a:pPr lvl="1"/>
            <a:r>
              <a:rPr lang="en-US" sz="1800" dirty="0" err="1" smtClean="0"/>
              <a:t>var</a:t>
            </a:r>
            <a:r>
              <a:rPr lang="en-US" sz="1800" dirty="0" smtClean="0"/>
              <a:t> </a:t>
            </a:r>
            <a:r>
              <a:rPr lang="en-US" sz="1800" dirty="0" err="1" smtClean="0"/>
              <a:t>myArray</a:t>
            </a:r>
            <a:r>
              <a:rPr lang="en-US" sz="1800" dirty="0" smtClean="0"/>
              <a:t> = [ 1, 3, 4, “hello” ];</a:t>
            </a:r>
          </a:p>
          <a:p>
            <a:r>
              <a:rPr lang="en-US" dirty="0" smtClean="0"/>
              <a:t>Objects</a:t>
            </a:r>
          </a:p>
          <a:p>
            <a:pPr lvl="1"/>
            <a:r>
              <a:rPr lang="en-US" sz="1800" dirty="0" err="1" smtClean="0"/>
              <a:t>var</a:t>
            </a:r>
            <a:r>
              <a:rPr lang="en-US" sz="1800" dirty="0" smtClean="0"/>
              <a:t> </a:t>
            </a:r>
            <a:r>
              <a:rPr lang="en-US" sz="1800" dirty="0" err="1" smtClean="0"/>
              <a:t>iceland</a:t>
            </a:r>
            <a:r>
              <a:rPr lang="en-US" sz="1800" dirty="0" smtClean="0"/>
              <a:t> = { name: “Iceland”, population: 334252, capital: “Reykjavik”} </a:t>
            </a:r>
          </a:p>
          <a:p>
            <a:r>
              <a:rPr lang="en-US" dirty="0" smtClean="0"/>
              <a:t>Objects and Arrays</a:t>
            </a:r>
          </a:p>
          <a:p>
            <a:pPr lvl="1"/>
            <a:r>
              <a:rPr lang="en-US" sz="1800" dirty="0" err="1"/>
              <a:t>v</a:t>
            </a:r>
            <a:r>
              <a:rPr lang="en-US" sz="1800" dirty="0" err="1" smtClean="0"/>
              <a:t>ar</a:t>
            </a:r>
            <a:r>
              <a:rPr lang="en-US" sz="1800" dirty="0" smtClean="0"/>
              <a:t> </a:t>
            </a:r>
            <a:r>
              <a:rPr lang="en-US" sz="1800" dirty="0" err="1" smtClean="0"/>
              <a:t>nordic</a:t>
            </a:r>
            <a:r>
              <a:rPr lang="en-US" sz="1800" dirty="0" smtClean="0"/>
              <a:t> = [ </a:t>
            </a:r>
            <a:r>
              <a:rPr lang="en-US" sz="1800" dirty="0" err="1" smtClean="0"/>
              <a:t>iceland</a:t>
            </a:r>
            <a:r>
              <a:rPr lang="en-US" sz="1800" dirty="0" smtClean="0"/>
              <a:t>, </a:t>
            </a:r>
            <a:r>
              <a:rPr lang="en-US" sz="1800" dirty="0" err="1" smtClean="0"/>
              <a:t>norway</a:t>
            </a:r>
            <a:r>
              <a:rPr lang="en-US" sz="1800" dirty="0" smtClean="0"/>
              <a:t>, </a:t>
            </a:r>
            <a:r>
              <a:rPr lang="en-US" sz="1800" dirty="0" err="1" smtClean="0"/>
              <a:t>sweden</a:t>
            </a:r>
            <a:r>
              <a:rPr lang="en-US" sz="1800" dirty="0" smtClean="0"/>
              <a:t>, </a:t>
            </a:r>
            <a:r>
              <a:rPr lang="en-US" sz="1800" dirty="0" err="1" smtClean="0"/>
              <a:t>finland</a:t>
            </a:r>
            <a:r>
              <a:rPr lang="en-US" sz="1800" dirty="0" smtClean="0"/>
              <a:t>, </a:t>
            </a:r>
            <a:r>
              <a:rPr lang="en-US" sz="1800" dirty="0" err="1" smtClean="0"/>
              <a:t>denmark</a:t>
            </a:r>
            <a:r>
              <a:rPr lang="en-US" sz="1800" dirty="0" smtClean="0"/>
              <a:t> ];</a:t>
            </a:r>
          </a:p>
        </p:txBody>
      </p:sp>
    </p:spTree>
    <p:extLst>
      <p:ext uri="{BB962C8B-B14F-4D97-AF65-F5344CB8AC3E}">
        <p14:creationId xmlns:p14="http://schemas.microsoft.com/office/powerpoint/2010/main" val="360235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921724"/>
            <a:ext cx="8496000" cy="649288"/>
          </a:xfrm>
        </p:spPr>
        <p:txBody>
          <a:bodyPr/>
          <a:lstStyle/>
          <a:p>
            <a:r>
              <a:rPr lang="en-US" dirty="0" smtClean="0"/>
              <a:t>SVG Resources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14</a:t>
            </a:fld>
            <a:endParaRPr lang="en-US" dirty="0"/>
          </a:p>
        </p:txBody>
      </p:sp>
      <p:sp>
        <p:nvSpPr>
          <p:cNvPr id="4" name="Content Placeholder 3"/>
          <p:cNvSpPr>
            <a:spLocks noGrp="1"/>
          </p:cNvSpPr>
          <p:nvPr>
            <p:ph idx="1"/>
          </p:nvPr>
        </p:nvSpPr>
        <p:spPr>
          <a:xfrm>
            <a:off x="324000" y="4713724"/>
            <a:ext cx="8496000" cy="4469088"/>
          </a:xfrm>
        </p:spPr>
        <p:txBody>
          <a:bodyPr/>
          <a:lstStyle/>
          <a:p>
            <a:r>
              <a:rPr lang="en-US" dirty="0">
                <a:hlinkClick r:id="rId2"/>
              </a:rPr>
              <a:t>https://developer.mozilla.org/en-US/docs/Web/SVG/</a:t>
            </a:r>
            <a:r>
              <a:rPr lang="en-US" dirty="0" smtClean="0">
                <a:hlinkClick r:id="rId2"/>
              </a:rPr>
              <a:t>Tutorial</a:t>
            </a:r>
            <a:endParaRPr lang="en-US" dirty="0" smtClean="0"/>
          </a:p>
          <a:p>
            <a:r>
              <a:rPr lang="en-US" dirty="0">
                <a:hlinkClick r:id="rId3"/>
              </a:rPr>
              <a:t>https://www.lynda.com/SVG-tutorials/Learning-SVG/622089-2.</a:t>
            </a:r>
            <a:r>
              <a:rPr lang="en-US" dirty="0" smtClean="0">
                <a:hlinkClick r:id="rId3"/>
              </a:rPr>
              <a:t>html</a:t>
            </a:r>
            <a:r>
              <a:rPr lang="en-US" dirty="0" smtClean="0"/>
              <a:t> </a:t>
            </a:r>
            <a:endParaRPr lang="en-US" dirty="0"/>
          </a:p>
        </p:txBody>
      </p:sp>
      <p:sp>
        <p:nvSpPr>
          <p:cNvPr id="5" name="Title 1"/>
          <p:cNvSpPr txBox="1">
            <a:spLocks/>
          </p:cNvSpPr>
          <p:nvPr/>
        </p:nvSpPr>
        <p:spPr bwMode="auto">
          <a:xfrm>
            <a:off x="324000" y="1061159"/>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a:lstStyle>
          <a:p>
            <a:r>
              <a:rPr lang="en-US" dirty="0" smtClean="0"/>
              <a:t>HTML Resources</a:t>
            </a:r>
            <a:endParaRPr lang="en-US" dirty="0"/>
          </a:p>
        </p:txBody>
      </p:sp>
      <p:sp>
        <p:nvSpPr>
          <p:cNvPr id="7" name="Content Placeholder 3"/>
          <p:cNvSpPr txBox="1">
            <a:spLocks/>
          </p:cNvSpPr>
          <p:nvPr/>
        </p:nvSpPr>
        <p:spPr bwMode="auto">
          <a:xfrm>
            <a:off x="324000" y="1687180"/>
            <a:ext cx="8496000" cy="207902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r>
              <a:rPr lang="en-US" dirty="0">
                <a:hlinkClick r:id="rId4"/>
              </a:rPr>
              <a:t>https://developer.mozilla.org/en-US/docs/Learn/</a:t>
            </a:r>
            <a:r>
              <a:rPr lang="en-US" dirty="0" smtClean="0">
                <a:hlinkClick r:id="rId4"/>
              </a:rPr>
              <a:t>HTML</a:t>
            </a:r>
            <a:endParaRPr lang="en-US" dirty="0" smtClean="0"/>
          </a:p>
          <a:p>
            <a:r>
              <a:rPr lang="en-US" dirty="0">
                <a:hlinkClick r:id="rId5"/>
              </a:rPr>
              <a:t>http://www.htmldog.com/guides/html</a:t>
            </a:r>
            <a:r>
              <a:rPr lang="en-US" dirty="0" smtClean="0">
                <a:hlinkClick r:id="rId5"/>
              </a:rPr>
              <a:t>/</a:t>
            </a:r>
            <a:r>
              <a:rPr lang="en-US" dirty="0" smtClean="0"/>
              <a:t> </a:t>
            </a:r>
          </a:p>
          <a:p>
            <a:r>
              <a:rPr lang="en-US" dirty="0">
                <a:hlinkClick r:id="rId6"/>
              </a:rPr>
              <a:t>https://www.lynda.com/Web-Development-tutorials/HTML-Essential-Training/170427-2.</a:t>
            </a:r>
            <a:r>
              <a:rPr lang="en-US" dirty="0" smtClean="0">
                <a:hlinkClick r:id="rId6"/>
              </a:rPr>
              <a:t>html</a:t>
            </a:r>
            <a:r>
              <a:rPr lang="en-US" dirty="0" smtClean="0"/>
              <a:t> </a:t>
            </a:r>
            <a:endParaRPr lang="en-US" dirty="0"/>
          </a:p>
        </p:txBody>
      </p:sp>
    </p:spTree>
    <p:extLst>
      <p:ext uri="{BB962C8B-B14F-4D97-AF65-F5344CB8AC3E}">
        <p14:creationId xmlns:p14="http://schemas.microsoft.com/office/powerpoint/2010/main" val="421101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921724"/>
            <a:ext cx="8496000" cy="649288"/>
          </a:xfrm>
        </p:spPr>
        <p:txBody>
          <a:bodyPr/>
          <a:lstStyle/>
          <a:p>
            <a:r>
              <a:rPr lang="en-US" dirty="0" smtClean="0"/>
              <a:t>JavaScript Resources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15</a:t>
            </a:fld>
            <a:endParaRPr lang="en-US" dirty="0"/>
          </a:p>
        </p:txBody>
      </p:sp>
      <p:sp>
        <p:nvSpPr>
          <p:cNvPr id="4" name="Content Placeholder 3"/>
          <p:cNvSpPr>
            <a:spLocks noGrp="1"/>
          </p:cNvSpPr>
          <p:nvPr>
            <p:ph idx="1"/>
          </p:nvPr>
        </p:nvSpPr>
        <p:spPr>
          <a:xfrm>
            <a:off x="324000" y="4713724"/>
            <a:ext cx="8496000" cy="4469088"/>
          </a:xfrm>
        </p:spPr>
        <p:txBody>
          <a:bodyPr/>
          <a:lstStyle/>
          <a:p>
            <a:r>
              <a:rPr lang="en-US" dirty="0">
                <a:hlinkClick r:id="rId2"/>
              </a:rPr>
              <a:t>https://developer.mozilla.org/en-US/docs/Learn/</a:t>
            </a:r>
            <a:r>
              <a:rPr lang="en-US" dirty="0" smtClean="0">
                <a:hlinkClick r:id="rId2"/>
              </a:rPr>
              <a:t>JavaScript</a:t>
            </a:r>
            <a:endParaRPr lang="en-US" dirty="0" smtClean="0"/>
          </a:p>
          <a:p>
            <a:r>
              <a:rPr lang="en-US" dirty="0">
                <a:hlinkClick r:id="rId3"/>
              </a:rPr>
              <a:t>http://eloquentjavascript.net/1st_edition/</a:t>
            </a:r>
            <a:r>
              <a:rPr lang="en-US" dirty="0" smtClean="0">
                <a:hlinkClick r:id="rId3"/>
              </a:rPr>
              <a:t>contents.html</a:t>
            </a:r>
            <a:endParaRPr lang="en-US" dirty="0" smtClean="0"/>
          </a:p>
          <a:p>
            <a:r>
              <a:rPr lang="en-US" dirty="0">
                <a:hlinkClick r:id="rId4"/>
              </a:rPr>
              <a:t>https://www.lynda.com/JavaScript-tutorials/JavaScript-Essential-Training/574716-2.</a:t>
            </a:r>
            <a:r>
              <a:rPr lang="en-US" dirty="0" smtClean="0">
                <a:hlinkClick r:id="rId4"/>
              </a:rPr>
              <a:t>html</a:t>
            </a:r>
            <a:r>
              <a:rPr lang="en-US" dirty="0" smtClean="0"/>
              <a:t>  </a:t>
            </a:r>
            <a:endParaRPr lang="en-US" dirty="0"/>
          </a:p>
        </p:txBody>
      </p:sp>
      <p:sp>
        <p:nvSpPr>
          <p:cNvPr id="5" name="Title 1"/>
          <p:cNvSpPr txBox="1">
            <a:spLocks/>
          </p:cNvSpPr>
          <p:nvPr/>
        </p:nvSpPr>
        <p:spPr bwMode="auto">
          <a:xfrm>
            <a:off x="324000" y="1061159"/>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a:lstStyle>
          <a:p>
            <a:r>
              <a:rPr lang="en-US" dirty="0" smtClean="0"/>
              <a:t>CSS Resources</a:t>
            </a:r>
            <a:endParaRPr lang="en-US" dirty="0"/>
          </a:p>
        </p:txBody>
      </p:sp>
      <p:sp>
        <p:nvSpPr>
          <p:cNvPr id="7" name="Content Placeholder 3"/>
          <p:cNvSpPr txBox="1">
            <a:spLocks/>
          </p:cNvSpPr>
          <p:nvPr/>
        </p:nvSpPr>
        <p:spPr bwMode="auto">
          <a:xfrm>
            <a:off x="324000" y="1687180"/>
            <a:ext cx="8496000" cy="207902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r>
              <a:rPr lang="en-US" dirty="0">
                <a:hlinkClick r:id="rId2"/>
              </a:rPr>
              <a:t>https://developer.mozilla.org/en-US/docs/Learn/</a:t>
            </a:r>
            <a:r>
              <a:rPr lang="en-US" dirty="0" smtClean="0">
                <a:hlinkClick r:id="rId2"/>
              </a:rPr>
              <a:t>JavaScript</a:t>
            </a:r>
            <a:endParaRPr lang="en-US" dirty="0" smtClean="0"/>
          </a:p>
          <a:p>
            <a:r>
              <a:rPr lang="en-US" dirty="0">
                <a:hlinkClick r:id="rId5"/>
              </a:rPr>
              <a:t>http://www.htmldog.com/guides/css/beginner</a:t>
            </a:r>
            <a:r>
              <a:rPr lang="en-US" dirty="0" smtClean="0">
                <a:hlinkClick r:id="rId5"/>
              </a:rPr>
              <a:t>/</a:t>
            </a:r>
            <a:r>
              <a:rPr lang="en-US" dirty="0" smtClean="0"/>
              <a:t> </a:t>
            </a:r>
          </a:p>
          <a:p>
            <a:r>
              <a:rPr lang="en-US" dirty="0">
                <a:hlinkClick r:id="rId6"/>
              </a:rPr>
              <a:t>https://www.lynda.com/CSS-tutorials/CSS-Essential-Training-1/569190-2.</a:t>
            </a:r>
            <a:r>
              <a:rPr lang="en-US" dirty="0" smtClean="0">
                <a:hlinkClick r:id="rId6"/>
              </a:rPr>
              <a:t>html</a:t>
            </a:r>
            <a:r>
              <a:rPr lang="en-US" dirty="0" smtClean="0"/>
              <a:t> </a:t>
            </a:r>
            <a:endParaRPr lang="en-US" dirty="0"/>
          </a:p>
        </p:txBody>
      </p:sp>
    </p:spTree>
    <p:extLst>
      <p:ext uri="{BB962C8B-B14F-4D97-AF65-F5344CB8AC3E}">
        <p14:creationId xmlns:p14="http://schemas.microsoft.com/office/powerpoint/2010/main" val="2389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D3</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4" name="Content Placeholder 3"/>
          <p:cNvSpPr>
            <a:spLocks noGrp="1"/>
          </p:cNvSpPr>
          <p:nvPr>
            <p:ph idx="1"/>
          </p:nvPr>
        </p:nvSpPr>
        <p:spPr>
          <a:xfrm>
            <a:off x="324000" y="1692000"/>
            <a:ext cx="8496000" cy="1142588"/>
          </a:xfrm>
        </p:spPr>
        <p:txBody>
          <a:bodyPr/>
          <a:lstStyle/>
          <a:p>
            <a:r>
              <a:rPr lang="en-US" dirty="0"/>
              <a:t>Create a project </a:t>
            </a:r>
            <a:r>
              <a:rPr lang="en-US" dirty="0" smtClean="0"/>
              <a:t>folder</a:t>
            </a:r>
          </a:p>
          <a:p>
            <a:r>
              <a:rPr lang="en-US" dirty="0" smtClean="0"/>
              <a:t>Write an html file and include in the head element:</a:t>
            </a:r>
            <a:endParaRPr lang="en-US" dirty="0"/>
          </a:p>
        </p:txBody>
      </p:sp>
      <p:sp>
        <p:nvSpPr>
          <p:cNvPr id="5" name="Content Placeholder 3"/>
          <p:cNvSpPr txBox="1">
            <a:spLocks/>
          </p:cNvSpPr>
          <p:nvPr/>
        </p:nvSpPr>
        <p:spPr bwMode="auto">
          <a:xfrm>
            <a:off x="324000" y="3082423"/>
            <a:ext cx="8496000" cy="46468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2000" dirty="0" smtClean="0">
                <a:solidFill>
                  <a:srgbClr val="808080"/>
                </a:solidFill>
                <a:latin typeface="Menlo"/>
                <a:ea typeface="Menlo"/>
                <a:cs typeface="Menlo"/>
              </a:rPr>
              <a:t> &lt;</a:t>
            </a:r>
            <a:r>
              <a:rPr lang="en-US" sz="2000" dirty="0" smtClean="0">
                <a:solidFill>
                  <a:srgbClr val="569CD6"/>
                </a:solidFill>
                <a:latin typeface="Menlo"/>
                <a:ea typeface="Menlo"/>
                <a:cs typeface="Menlo"/>
              </a:rPr>
              <a:t>script</a:t>
            </a:r>
            <a:r>
              <a:rPr lang="en-US" sz="2000" dirty="0" smtClean="0">
                <a:solidFill>
                  <a:srgbClr val="D4D4D4"/>
                </a:solidFill>
                <a:latin typeface="Menlo"/>
                <a:ea typeface="Menlo"/>
                <a:cs typeface="Menlo"/>
              </a:rPr>
              <a:t> </a:t>
            </a:r>
            <a:r>
              <a:rPr lang="en-US" sz="2000" dirty="0" err="1" smtClean="0">
                <a:solidFill>
                  <a:srgbClr val="9CDCFE"/>
                </a:solidFill>
                <a:latin typeface="Menlo"/>
                <a:ea typeface="Menlo"/>
                <a:cs typeface="Menlo"/>
              </a:rPr>
              <a:t>src</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"https://</a:t>
            </a:r>
            <a:r>
              <a:rPr lang="en-US" sz="2000" dirty="0" smtClean="0">
                <a:solidFill>
                  <a:srgbClr val="CE9178"/>
                </a:solidFill>
                <a:latin typeface="Menlo"/>
                <a:ea typeface="Menlo"/>
                <a:cs typeface="Menlo"/>
              </a:rPr>
              <a:t>d3js.org/d3</a:t>
            </a:r>
            <a:r>
              <a:rPr lang="en-US" sz="2000" dirty="0">
                <a:solidFill>
                  <a:srgbClr val="CE9178"/>
                </a:solidFill>
                <a:latin typeface="Menlo"/>
                <a:ea typeface="Menlo"/>
                <a:cs typeface="Menlo"/>
              </a:rPr>
              <a:t>.v4.min.js"</a:t>
            </a:r>
            <a:r>
              <a:rPr lang="en-US" sz="2000" dirty="0">
                <a:solidFill>
                  <a:srgbClr val="808080"/>
                </a:solidFill>
                <a:latin typeface="Menlo"/>
                <a:ea typeface="Menlo"/>
                <a:cs typeface="Menlo"/>
              </a:rPr>
              <a:t>&gt;&lt;/</a:t>
            </a:r>
            <a:r>
              <a:rPr lang="en-US" sz="2000" dirty="0">
                <a:solidFill>
                  <a:srgbClr val="569CD6"/>
                </a:solidFill>
                <a:latin typeface="Menlo"/>
                <a:ea typeface="Menlo"/>
                <a:cs typeface="Menlo"/>
              </a:rPr>
              <a:t>script</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endParaRPr lang="en-US" sz="2000" dirty="0"/>
          </a:p>
        </p:txBody>
      </p:sp>
    </p:spTree>
    <p:extLst>
      <p:ext uri="{BB962C8B-B14F-4D97-AF65-F5344CB8AC3E}">
        <p14:creationId xmlns:p14="http://schemas.microsoft.com/office/powerpoint/2010/main" val="326810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3 and 4</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17</a:t>
            </a:fld>
            <a:endParaRPr lang="en-US" dirty="0"/>
          </a:p>
        </p:txBody>
      </p:sp>
      <p:sp>
        <p:nvSpPr>
          <p:cNvPr id="4" name="Content Placeholder 3"/>
          <p:cNvSpPr>
            <a:spLocks noGrp="1"/>
          </p:cNvSpPr>
          <p:nvPr>
            <p:ph idx="1"/>
          </p:nvPr>
        </p:nvSpPr>
        <p:spPr/>
        <p:txBody>
          <a:bodyPr/>
          <a:lstStyle/>
          <a:p>
            <a:r>
              <a:rPr lang="en-US" dirty="0" smtClean="0"/>
              <a:t>D3 version 4 is the latest</a:t>
            </a:r>
          </a:p>
          <a:p>
            <a:r>
              <a:rPr lang="en-US" dirty="0" smtClean="0"/>
              <a:t>Significant differences</a:t>
            </a:r>
          </a:p>
          <a:p>
            <a:r>
              <a:rPr lang="en-US" dirty="0" smtClean="0"/>
              <a:t>Beware when you see code examples on the web that it might be version 3.</a:t>
            </a:r>
          </a:p>
          <a:p>
            <a:r>
              <a:rPr lang="en-US" dirty="0" smtClean="0"/>
              <a:t>ALL of the following examples are version 4</a:t>
            </a:r>
          </a:p>
        </p:txBody>
      </p:sp>
    </p:spTree>
    <p:extLst>
      <p:ext uri="{BB962C8B-B14F-4D97-AF65-F5344CB8AC3E}">
        <p14:creationId xmlns:p14="http://schemas.microsoft.com/office/powerpoint/2010/main" val="151698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Loading External Data</a:t>
            </a:r>
            <a:endParaRPr lang="en-GB" dirty="0"/>
          </a:p>
        </p:txBody>
      </p:sp>
      <p:sp>
        <p:nvSpPr>
          <p:cNvPr id="5" name="Text Placeholder 4"/>
          <p:cNvSpPr>
            <a:spLocks noGrp="1"/>
          </p:cNvSpPr>
          <p:nvPr>
            <p:ph type="body" sz="quarter" idx="10"/>
          </p:nvPr>
        </p:nvSpPr>
        <p:spPr/>
        <p:txBody>
          <a:bodyPr/>
          <a:lstStyle/>
          <a:p>
            <a:endParaRPr lang="en-US"/>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680040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CSV Data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19</a:t>
            </a:fld>
            <a:endParaRPr lang="en-US" dirty="0"/>
          </a:p>
        </p:txBody>
      </p:sp>
      <p:sp>
        <p:nvSpPr>
          <p:cNvPr id="5" name="Content Placeholder 3"/>
          <p:cNvSpPr txBox="1">
            <a:spLocks/>
          </p:cNvSpPr>
          <p:nvPr/>
        </p:nvSpPr>
        <p:spPr bwMode="auto">
          <a:xfrm>
            <a:off x="-3728" y="1720480"/>
            <a:ext cx="9147728" cy="201248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buNone/>
            </a:pPr>
            <a:endParaRPr lang="en-US" sz="1900" dirty="0">
              <a:solidFill>
                <a:srgbClr val="9CDCFE"/>
              </a:solidFill>
              <a:latin typeface="Menlo"/>
              <a:ea typeface="Menlo"/>
              <a:cs typeface="Menlo"/>
            </a:endParaRPr>
          </a:p>
          <a:p>
            <a:pPr marL="0" indent="0">
              <a:buNone/>
            </a:pPr>
            <a:r>
              <a:rPr lang="en-US" sz="1900" dirty="0" smtClean="0">
                <a:solidFill>
                  <a:srgbClr val="9CDCFE"/>
                </a:solidFill>
                <a:latin typeface="Menlo"/>
                <a:ea typeface="Menlo"/>
                <a:cs typeface="Menlo"/>
              </a:rPr>
              <a:t> dataset</a:t>
            </a: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csv</a:t>
            </a:r>
            <a:r>
              <a:rPr lang="en-US" sz="1900" dirty="0" smtClean="0">
                <a:solidFill>
                  <a:srgbClr val="D4D4D4"/>
                </a:solidFill>
                <a:latin typeface="Menlo"/>
                <a:ea typeface="Menlo"/>
                <a:cs typeface="Menlo"/>
              </a:rPr>
              <a:t>(</a:t>
            </a:r>
            <a:r>
              <a:rPr lang="en-US" sz="1900" dirty="0" err="1" smtClean="0">
                <a:solidFill>
                  <a:srgbClr val="9CDCFE"/>
                </a:solidFill>
                <a:latin typeface="Menlo"/>
                <a:ea typeface="Menlo"/>
                <a:cs typeface="Menlo"/>
              </a:rPr>
              <a:t>csv_file</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callback_function</a:t>
            </a:r>
            <a:r>
              <a:rPr lang="en-US" sz="1900" dirty="0">
                <a:solidFill>
                  <a:srgbClr val="D4D4D4"/>
                </a:solidFill>
                <a:latin typeface="Menlo"/>
                <a:ea typeface="Menlo"/>
                <a:cs typeface="Menlo"/>
              </a:rPr>
              <a:t>);</a:t>
            </a:r>
          </a:p>
          <a:p>
            <a:pPr marL="0" indent="0">
              <a:buNone/>
            </a:pPr>
            <a:r>
              <a:rPr lang="en-US" sz="1900" dirty="0" smtClean="0">
                <a:solidFill>
                  <a:srgbClr val="9CDCFE"/>
                </a:solidFill>
                <a:latin typeface="Menlo"/>
                <a:ea typeface="Menlo"/>
                <a:cs typeface="Menlo"/>
              </a:rPr>
              <a:t> dataset</a:t>
            </a: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csv</a:t>
            </a:r>
            <a:r>
              <a:rPr lang="en-US" sz="1900" dirty="0" smtClean="0">
                <a:solidFill>
                  <a:srgbClr val="D4D4D4"/>
                </a:solidFill>
                <a:latin typeface="Menlo"/>
                <a:ea typeface="Menlo"/>
                <a:cs typeface="Menlo"/>
              </a:rPr>
              <a:t>(</a:t>
            </a:r>
            <a:r>
              <a:rPr lang="en-US" sz="1900" dirty="0" err="1" smtClean="0">
                <a:solidFill>
                  <a:srgbClr val="9CDCFE"/>
                </a:solidFill>
                <a:latin typeface="Menlo"/>
                <a:ea typeface="Menlo"/>
                <a:cs typeface="Menlo"/>
              </a:rPr>
              <a:t>csv_file</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data_function</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callback_function</a:t>
            </a:r>
            <a:r>
              <a:rPr lang="en-US" sz="1900" dirty="0">
                <a:solidFill>
                  <a:srgbClr val="D4D4D4"/>
                </a:solidFill>
                <a:latin typeface="Menlo"/>
                <a:ea typeface="Menlo"/>
                <a:cs typeface="Menlo"/>
              </a:rPr>
              <a:t>)</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p:txBody>
      </p:sp>
      <p:sp>
        <p:nvSpPr>
          <p:cNvPr id="6" name="Content Placeholder 3"/>
          <p:cNvSpPr>
            <a:spLocks noGrp="1"/>
          </p:cNvSpPr>
          <p:nvPr>
            <p:ph idx="1"/>
          </p:nvPr>
        </p:nvSpPr>
        <p:spPr>
          <a:xfrm>
            <a:off x="324000" y="3996304"/>
            <a:ext cx="8496000" cy="2164783"/>
          </a:xfrm>
        </p:spPr>
        <p:txBody>
          <a:bodyPr/>
          <a:lstStyle/>
          <a:p>
            <a:r>
              <a:rPr lang="en-US" b="1" dirty="0" err="1" smtClean="0"/>
              <a:t>csv_file</a:t>
            </a:r>
            <a:r>
              <a:rPr lang="en-US" dirty="0"/>
              <a:t> </a:t>
            </a:r>
            <a:r>
              <a:rPr lang="en-US" dirty="0" smtClean="0"/>
              <a:t>- </a:t>
            </a:r>
            <a:r>
              <a:rPr lang="en-US" dirty="0" err="1" smtClean="0"/>
              <a:t>csv</a:t>
            </a:r>
            <a:r>
              <a:rPr lang="en-US" dirty="0" smtClean="0"/>
              <a:t> file path</a:t>
            </a:r>
          </a:p>
          <a:p>
            <a:r>
              <a:rPr lang="en-US" b="1" dirty="0" err="1" smtClean="0"/>
              <a:t>callback_function</a:t>
            </a:r>
            <a:r>
              <a:rPr lang="en-US" b="1" dirty="0" smtClean="0"/>
              <a:t> - </a:t>
            </a:r>
            <a:r>
              <a:rPr lang="en-US" dirty="0" smtClean="0"/>
              <a:t> d3 code</a:t>
            </a:r>
          </a:p>
          <a:p>
            <a:r>
              <a:rPr lang="en-US" b="1" dirty="0" err="1" smtClean="0"/>
              <a:t>data_function</a:t>
            </a:r>
            <a:r>
              <a:rPr lang="en-US" b="1" dirty="0" smtClean="0"/>
              <a:t> -</a:t>
            </a:r>
            <a:r>
              <a:rPr lang="en-US" dirty="0" smtClean="0"/>
              <a:t> OPTIONAL defines </a:t>
            </a:r>
            <a:r>
              <a:rPr lang="en-US" dirty="0"/>
              <a:t>data structure used in </a:t>
            </a:r>
            <a:r>
              <a:rPr lang="en-US" dirty="0" err="1"/>
              <a:t>callback_function</a:t>
            </a:r>
            <a:endParaRPr lang="en-US" dirty="0"/>
          </a:p>
          <a:p>
            <a:pPr marL="0" indent="0">
              <a:buNone/>
            </a:pPr>
            <a:endParaRPr lang="en-US" dirty="0"/>
          </a:p>
        </p:txBody>
      </p:sp>
    </p:spTree>
    <p:extLst>
      <p:ext uri="{BB962C8B-B14F-4D97-AF65-F5344CB8AC3E}">
        <p14:creationId xmlns:p14="http://schemas.microsoft.com/office/powerpoint/2010/main" val="170446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Data-Driven Documents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a:t>
            </a:fld>
            <a:endParaRPr lang="en-US" dirty="0"/>
          </a:p>
        </p:txBody>
      </p:sp>
      <p:sp>
        <p:nvSpPr>
          <p:cNvPr id="4" name="Content Placeholder 3"/>
          <p:cNvSpPr>
            <a:spLocks noGrp="1"/>
          </p:cNvSpPr>
          <p:nvPr>
            <p:ph idx="1"/>
          </p:nvPr>
        </p:nvSpPr>
        <p:spPr/>
        <p:txBody>
          <a:bodyPr/>
          <a:lstStyle/>
          <a:p>
            <a:pPr marL="0" indent="0">
              <a:buNone/>
            </a:pPr>
            <a:r>
              <a:rPr lang="en-US" dirty="0" smtClean="0"/>
              <a:t>“D3</a:t>
            </a:r>
            <a:r>
              <a:rPr lang="en-US" dirty="0"/>
              <a:t>.js is a </a:t>
            </a:r>
            <a:r>
              <a:rPr lang="en-US" b="1" dirty="0"/>
              <a:t>JavaScript library </a:t>
            </a:r>
            <a:r>
              <a:rPr lang="en-US" dirty="0"/>
              <a:t>for </a:t>
            </a:r>
            <a:r>
              <a:rPr lang="en-US" b="1" dirty="0"/>
              <a:t>manipulating documents based on data</a:t>
            </a:r>
            <a:r>
              <a:rPr lang="en-US" dirty="0"/>
              <a:t>. D3 helps you bring data to life using </a:t>
            </a:r>
            <a:r>
              <a:rPr lang="en-US" b="1" dirty="0"/>
              <a:t>HTML, SVG, and CSS</a:t>
            </a:r>
            <a:r>
              <a:rPr lang="en-US" dirty="0"/>
              <a:t>. D3’s emphasis on web standards gives you the full capabilities of modern browsers without tying yourself to a proprietary framework, combining powerful visualization components and a </a:t>
            </a:r>
            <a:r>
              <a:rPr lang="en-US" b="1" dirty="0"/>
              <a:t>data-driven</a:t>
            </a:r>
            <a:r>
              <a:rPr lang="en-US" dirty="0"/>
              <a:t> approach to </a:t>
            </a:r>
            <a:r>
              <a:rPr lang="en-US" dirty="0" smtClean="0"/>
              <a:t>DOM manipulation.”</a:t>
            </a:r>
          </a:p>
          <a:p>
            <a:endParaRPr lang="en-US" dirty="0" smtClean="0"/>
          </a:p>
          <a:p>
            <a:endParaRPr lang="en-US" dirty="0"/>
          </a:p>
        </p:txBody>
      </p:sp>
    </p:spTree>
    <p:extLst>
      <p:ext uri="{BB962C8B-B14F-4D97-AF65-F5344CB8AC3E}">
        <p14:creationId xmlns:p14="http://schemas.microsoft.com/office/powerpoint/2010/main" val="1133402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92928" y="1689500"/>
            <a:ext cx="9401496" cy="346852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buNone/>
            </a:pPr>
            <a:endParaRPr lang="en-US" sz="1950" dirty="0" smtClean="0">
              <a:solidFill>
                <a:srgbClr val="9CDCFE"/>
              </a:solidFill>
              <a:latin typeface="Menlo"/>
              <a:ea typeface="Menlo"/>
              <a:cs typeface="Menlo"/>
            </a:endParaRPr>
          </a:p>
          <a:p>
            <a:pPr marL="0" indent="0">
              <a:buNone/>
            </a:pPr>
            <a:r>
              <a:rPr lang="en-US" sz="1950" dirty="0" smtClean="0">
                <a:solidFill>
                  <a:srgbClr val="9CDCFE"/>
                </a:solidFill>
                <a:latin typeface="Menlo"/>
                <a:ea typeface="Menlo"/>
                <a:cs typeface="Menlo"/>
              </a:rPr>
              <a:t> dataset</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 </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tsv</a:t>
            </a:r>
            <a:r>
              <a:rPr lang="en-US" sz="1950" dirty="0">
                <a:solidFill>
                  <a:srgbClr val="D4D4D4"/>
                </a:solidFill>
                <a:latin typeface="Menlo"/>
                <a:ea typeface="Menlo"/>
                <a:cs typeface="Menlo"/>
              </a:rPr>
              <a:t>(</a:t>
            </a:r>
            <a:r>
              <a:rPr lang="en-US" sz="1950" dirty="0" err="1">
                <a:solidFill>
                  <a:srgbClr val="9CDCFE"/>
                </a:solidFill>
                <a:latin typeface="Menlo"/>
                <a:ea typeface="Menlo"/>
                <a:cs typeface="Menlo"/>
              </a:rPr>
              <a:t>tsv_file</a:t>
            </a:r>
            <a:r>
              <a:rPr lang="en-US" sz="1950" dirty="0">
                <a:solidFill>
                  <a:srgbClr val="D4D4D4"/>
                </a:solidFill>
                <a:latin typeface="Menlo"/>
                <a:ea typeface="Menlo"/>
                <a:cs typeface="Menlo"/>
              </a:rPr>
              <a:t>, </a:t>
            </a:r>
            <a:r>
              <a:rPr lang="en-US" sz="1950" dirty="0" err="1">
                <a:solidFill>
                  <a:srgbClr val="9CDCFE"/>
                </a:solidFill>
                <a:latin typeface="Menlo"/>
                <a:ea typeface="Menlo"/>
                <a:cs typeface="Menlo"/>
              </a:rPr>
              <a:t>callback_function</a:t>
            </a:r>
            <a:r>
              <a:rPr lang="en-US" sz="1950" dirty="0">
                <a:solidFill>
                  <a:srgbClr val="D4D4D4"/>
                </a:solidFill>
                <a:latin typeface="Menlo"/>
                <a:ea typeface="Menlo"/>
                <a:cs typeface="Menlo"/>
              </a:rPr>
              <a:t>);</a:t>
            </a:r>
          </a:p>
          <a:p>
            <a:pPr marL="0" indent="0">
              <a:buNone/>
            </a:pPr>
            <a:r>
              <a:rPr lang="en-US" sz="1950" dirty="0" smtClean="0">
                <a:solidFill>
                  <a:srgbClr val="9CDCFE"/>
                </a:solidFill>
                <a:latin typeface="Menlo"/>
                <a:ea typeface="Menlo"/>
                <a:cs typeface="Menlo"/>
              </a:rPr>
              <a:t> dataset</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 </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tsv</a:t>
            </a:r>
            <a:r>
              <a:rPr lang="en-US" sz="1950" dirty="0">
                <a:solidFill>
                  <a:srgbClr val="D4D4D4"/>
                </a:solidFill>
                <a:latin typeface="Menlo"/>
                <a:ea typeface="Menlo"/>
                <a:cs typeface="Menlo"/>
              </a:rPr>
              <a:t>(</a:t>
            </a:r>
            <a:r>
              <a:rPr lang="en-US" sz="1950" dirty="0" err="1">
                <a:solidFill>
                  <a:srgbClr val="9CDCFE"/>
                </a:solidFill>
                <a:latin typeface="Menlo"/>
                <a:ea typeface="Menlo"/>
                <a:cs typeface="Menlo"/>
              </a:rPr>
              <a:t>tsv_file</a:t>
            </a:r>
            <a:r>
              <a:rPr lang="en-US" sz="1950" dirty="0">
                <a:solidFill>
                  <a:srgbClr val="D4D4D4"/>
                </a:solidFill>
                <a:latin typeface="Menlo"/>
                <a:ea typeface="Menlo"/>
                <a:cs typeface="Menlo"/>
              </a:rPr>
              <a:t>, </a:t>
            </a:r>
            <a:r>
              <a:rPr lang="en-US" sz="1950" dirty="0" err="1">
                <a:solidFill>
                  <a:srgbClr val="9CDCFE"/>
                </a:solidFill>
                <a:latin typeface="Menlo"/>
                <a:ea typeface="Menlo"/>
                <a:cs typeface="Menlo"/>
              </a:rPr>
              <a:t>data_function</a:t>
            </a:r>
            <a:r>
              <a:rPr lang="en-US" sz="1950" dirty="0">
                <a:solidFill>
                  <a:srgbClr val="D4D4D4"/>
                </a:solidFill>
                <a:latin typeface="Menlo"/>
                <a:ea typeface="Menlo"/>
                <a:cs typeface="Menlo"/>
              </a:rPr>
              <a:t>, </a:t>
            </a:r>
            <a:r>
              <a:rPr lang="en-US" sz="1950" dirty="0" err="1">
                <a:solidFill>
                  <a:srgbClr val="9CDCFE"/>
                </a:solidFill>
                <a:latin typeface="Menlo"/>
                <a:ea typeface="Menlo"/>
                <a:cs typeface="Menlo"/>
              </a:rPr>
              <a:t>callback_function</a:t>
            </a:r>
            <a:r>
              <a:rPr lang="en-US" sz="1950" dirty="0">
                <a:solidFill>
                  <a:srgbClr val="D4D4D4"/>
                </a:solidFill>
                <a:latin typeface="Menlo"/>
                <a:ea typeface="Menlo"/>
                <a:cs typeface="Menlo"/>
              </a:rPr>
              <a:t>);</a:t>
            </a:r>
          </a:p>
          <a:p>
            <a:pPr marL="0" indent="0">
              <a:buNone/>
            </a:pPr>
            <a:endParaRPr lang="en-US" sz="1950" dirty="0">
              <a:solidFill>
                <a:srgbClr val="D4D4D4"/>
              </a:solidFill>
              <a:latin typeface="Menlo"/>
              <a:ea typeface="Menlo"/>
              <a:cs typeface="Menlo"/>
            </a:endParaRPr>
          </a:p>
          <a:p>
            <a:pPr marL="0" indent="0">
              <a:buNone/>
            </a:pPr>
            <a:r>
              <a:rPr lang="en-US" sz="1950" dirty="0" smtClean="0">
                <a:solidFill>
                  <a:srgbClr val="9CDCFE"/>
                </a:solidFill>
                <a:latin typeface="Menlo"/>
                <a:ea typeface="Menlo"/>
                <a:cs typeface="Menlo"/>
              </a:rPr>
              <a:t> dataset</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 </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json</a:t>
            </a:r>
            <a:r>
              <a:rPr lang="en-US" sz="1950" dirty="0">
                <a:solidFill>
                  <a:srgbClr val="D4D4D4"/>
                </a:solidFill>
                <a:latin typeface="Menlo"/>
                <a:ea typeface="Menlo"/>
                <a:cs typeface="Menlo"/>
              </a:rPr>
              <a:t>(</a:t>
            </a:r>
            <a:r>
              <a:rPr lang="en-US" sz="1950" dirty="0" err="1">
                <a:solidFill>
                  <a:srgbClr val="9CDCFE"/>
                </a:solidFill>
                <a:latin typeface="Menlo"/>
                <a:ea typeface="Menlo"/>
                <a:cs typeface="Menlo"/>
              </a:rPr>
              <a:t>json_file</a:t>
            </a:r>
            <a:r>
              <a:rPr lang="en-US" sz="1950" dirty="0" err="1" smtClean="0">
                <a:solidFill>
                  <a:srgbClr val="D4D4D4"/>
                </a:solidFill>
                <a:latin typeface="Menlo"/>
                <a:ea typeface="Menlo"/>
                <a:cs typeface="Menlo"/>
              </a:rPr>
              <a:t>,</a:t>
            </a:r>
            <a:r>
              <a:rPr lang="en-US" sz="1950" dirty="0" err="1" smtClean="0">
                <a:solidFill>
                  <a:srgbClr val="9CDCFE"/>
                </a:solidFill>
                <a:latin typeface="Menlo"/>
                <a:ea typeface="Menlo"/>
                <a:cs typeface="Menlo"/>
              </a:rPr>
              <a:t>callback_function</a:t>
            </a:r>
            <a:r>
              <a:rPr lang="en-US" sz="1950" dirty="0">
                <a:solidFill>
                  <a:srgbClr val="D4D4D4"/>
                </a:solidFill>
                <a:latin typeface="Menlo"/>
                <a:ea typeface="Menlo"/>
                <a:cs typeface="Menlo"/>
              </a:rPr>
              <a:t>);</a:t>
            </a:r>
          </a:p>
        </p:txBody>
      </p:sp>
      <p:sp>
        <p:nvSpPr>
          <p:cNvPr id="2" name="Title 1"/>
          <p:cNvSpPr>
            <a:spLocks noGrp="1"/>
          </p:cNvSpPr>
          <p:nvPr>
            <p:ph type="title"/>
          </p:nvPr>
        </p:nvSpPr>
        <p:spPr/>
        <p:txBody>
          <a:bodyPr/>
          <a:lstStyle/>
          <a:p>
            <a:r>
              <a:rPr lang="en-US" dirty="0" smtClean="0"/>
              <a:t>Loading TSV and JSON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20</a:t>
            </a:fld>
            <a:endParaRPr lang="en-US" dirty="0"/>
          </a:p>
        </p:txBody>
      </p:sp>
    </p:spTree>
    <p:extLst>
      <p:ext uri="{BB962C8B-B14F-4D97-AF65-F5344CB8AC3E}">
        <p14:creationId xmlns:p14="http://schemas.microsoft.com/office/powerpoint/2010/main" val="106104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More than Dataset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4" name="Content Placeholder 3"/>
          <p:cNvSpPr>
            <a:spLocks noGrp="1"/>
          </p:cNvSpPr>
          <p:nvPr>
            <p:ph idx="1"/>
          </p:nvPr>
        </p:nvSpPr>
        <p:spPr>
          <a:xfrm>
            <a:off x="324000" y="1692000"/>
            <a:ext cx="8496000" cy="3915219"/>
          </a:xfrm>
          <a:solidFill>
            <a:schemeClr val="tx1">
              <a:lumMod val="75000"/>
            </a:schemeClr>
          </a:solidFill>
        </p:spPr>
        <p:txBody>
          <a:bodyPr/>
          <a:lstStyle/>
          <a:p>
            <a:pPr marL="0" indent="0">
              <a:spcAft>
                <a:spcPts val="0"/>
              </a:spcAft>
              <a:buNone/>
            </a:pPr>
            <a:r>
              <a:rPr lang="en-US" sz="1950" dirty="0" smtClean="0">
                <a:solidFill>
                  <a:srgbClr val="9CDCFE"/>
                </a:solidFill>
                <a:latin typeface="Menlo"/>
                <a:ea typeface="Menlo"/>
                <a:cs typeface="Menlo"/>
              </a:rPr>
              <a:t>  d3</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queue</a:t>
            </a:r>
            <a:r>
              <a:rPr lang="en-US" sz="1950" dirty="0">
                <a:solidFill>
                  <a:srgbClr val="D4D4D4"/>
                </a:solidFill>
                <a:latin typeface="Menlo"/>
                <a:ea typeface="Menlo"/>
                <a:cs typeface="Menlo"/>
              </a:rPr>
              <a:t>()</a:t>
            </a:r>
          </a:p>
          <a:p>
            <a:pPr marL="0" indent="0">
              <a:spcAft>
                <a:spcPts val="0"/>
              </a:spcAft>
              <a:buNone/>
            </a:pP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defer</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d3</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csv</a:t>
            </a:r>
            <a:r>
              <a:rPr lang="en-US" sz="1950" dirty="0">
                <a:solidFill>
                  <a:srgbClr val="D4D4D4"/>
                </a:solidFill>
                <a:latin typeface="Menlo"/>
                <a:ea typeface="Menlo"/>
                <a:cs typeface="Menlo"/>
              </a:rPr>
              <a:t>, </a:t>
            </a:r>
            <a:r>
              <a:rPr lang="en-US" sz="1950" dirty="0">
                <a:solidFill>
                  <a:srgbClr val="CE9178"/>
                </a:solidFill>
                <a:latin typeface="Menlo"/>
                <a:ea typeface="Menlo"/>
                <a:cs typeface="Menlo"/>
              </a:rPr>
              <a:t>"/data</a:t>
            </a:r>
            <a:r>
              <a:rPr lang="en-US" sz="1950" dirty="0" smtClean="0">
                <a:solidFill>
                  <a:srgbClr val="CE9178"/>
                </a:solidFill>
                <a:latin typeface="Menlo"/>
                <a:ea typeface="Menlo"/>
                <a:cs typeface="Menlo"/>
              </a:rPr>
              <a:t>/</a:t>
            </a:r>
            <a:r>
              <a:rPr lang="en-US" sz="1950" dirty="0" err="1" smtClean="0">
                <a:solidFill>
                  <a:srgbClr val="CE9178"/>
                </a:solidFill>
                <a:latin typeface="Menlo"/>
                <a:ea typeface="Menlo"/>
                <a:cs typeface="Menlo"/>
              </a:rPr>
              <a:t>chocolate.csv</a:t>
            </a:r>
            <a:r>
              <a:rPr lang="en-US" sz="1950" dirty="0">
                <a:solidFill>
                  <a:srgbClr val="CE9178"/>
                </a:solidFill>
                <a:latin typeface="Menlo"/>
                <a:ea typeface="Menlo"/>
                <a:cs typeface="Menlo"/>
              </a:rPr>
              <a:t>"</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defer</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d3</a:t>
            </a:r>
            <a:r>
              <a:rPr lang="en-US" sz="1950" dirty="0" smtClean="0">
                <a:solidFill>
                  <a:srgbClr val="D4D4D4"/>
                </a:solidFill>
                <a:latin typeface="Menlo"/>
                <a:ea typeface="Menlo"/>
                <a:cs typeface="Menlo"/>
              </a:rPr>
              <a:t>.</a:t>
            </a:r>
            <a:r>
              <a:rPr lang="en-US" sz="1950" dirty="0" smtClean="0">
                <a:solidFill>
                  <a:srgbClr val="9CDCFE"/>
                </a:solidFill>
                <a:latin typeface="Menlo"/>
                <a:ea typeface="Menlo"/>
                <a:cs typeface="Menlo"/>
              </a:rPr>
              <a:t>json</a:t>
            </a:r>
            <a:r>
              <a:rPr lang="en-US" sz="1950" dirty="0" smtClean="0">
                <a:solidFill>
                  <a:srgbClr val="D4D4D4"/>
                </a:solidFill>
                <a:latin typeface="Menlo"/>
                <a:ea typeface="Menlo"/>
                <a:cs typeface="Menlo"/>
              </a:rPr>
              <a:t>, </a:t>
            </a:r>
            <a:r>
              <a:rPr lang="en-US" sz="1950" dirty="0">
                <a:solidFill>
                  <a:srgbClr val="CE9178"/>
                </a:solidFill>
                <a:latin typeface="Menlo"/>
                <a:ea typeface="Menlo"/>
                <a:cs typeface="Menlo"/>
              </a:rPr>
              <a:t>"/data</a:t>
            </a:r>
            <a:r>
              <a:rPr lang="en-US" sz="1950" dirty="0" smtClean="0">
                <a:solidFill>
                  <a:srgbClr val="CE9178"/>
                </a:solidFill>
                <a:latin typeface="Menlo"/>
                <a:ea typeface="Menlo"/>
                <a:cs typeface="Menlo"/>
              </a:rPr>
              <a:t>/</a:t>
            </a:r>
            <a:r>
              <a:rPr lang="en-US" sz="1950" dirty="0" err="1" smtClean="0">
                <a:solidFill>
                  <a:srgbClr val="CE9178"/>
                </a:solidFill>
                <a:latin typeface="Menlo"/>
                <a:ea typeface="Menlo"/>
                <a:cs typeface="Menlo"/>
              </a:rPr>
              <a:t>world.geo.json</a:t>
            </a:r>
            <a:r>
              <a:rPr lang="en-US" sz="1950" dirty="0" smtClean="0">
                <a:solidFill>
                  <a:srgbClr val="CE9178"/>
                </a:solidFill>
                <a:latin typeface="Menlo"/>
                <a:ea typeface="Menlo"/>
                <a:cs typeface="Menlo"/>
              </a:rPr>
              <a:t>"</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r>
              <a:rPr lang="en-US" sz="1950" dirty="0">
                <a:solidFill>
                  <a:srgbClr val="DCDCAA"/>
                </a:solidFill>
                <a:latin typeface="Menlo"/>
                <a:ea typeface="Menlo"/>
                <a:cs typeface="Menlo"/>
              </a:rPr>
              <a:t>await</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analyze</a:t>
            </a:r>
            <a:r>
              <a:rPr lang="en-US" sz="1950" dirty="0">
                <a:solidFill>
                  <a:srgbClr val="D4D4D4"/>
                </a:solidFill>
                <a:latin typeface="Menlo"/>
                <a:ea typeface="Menlo"/>
                <a:cs typeface="Menlo"/>
              </a:rPr>
              <a:t>);</a:t>
            </a:r>
          </a:p>
          <a:p>
            <a:pPr>
              <a:spcAft>
                <a:spcPts val="0"/>
              </a:spcAft>
            </a:pPr>
            <a:endParaRPr lang="en-US" sz="1950" dirty="0">
              <a:solidFill>
                <a:srgbClr val="D4D4D4"/>
              </a:solidFill>
              <a:latin typeface="Menlo"/>
              <a:ea typeface="Menlo"/>
              <a:cs typeface="Menlo"/>
            </a:endParaRPr>
          </a:p>
          <a:p>
            <a:pPr marL="0" indent="0">
              <a:spcAft>
                <a:spcPts val="0"/>
              </a:spcAft>
              <a:buNone/>
            </a:pPr>
            <a:r>
              <a:rPr lang="en-US" sz="1950" dirty="0" smtClean="0">
                <a:solidFill>
                  <a:srgbClr val="569CD6"/>
                </a:solidFill>
                <a:latin typeface="Menlo"/>
                <a:ea typeface="Menlo"/>
                <a:cs typeface="Menlo"/>
              </a:rPr>
              <a:t>  function</a:t>
            </a:r>
            <a:r>
              <a:rPr lang="en-US" sz="1950" dirty="0" smtClean="0">
                <a:solidFill>
                  <a:srgbClr val="D4D4D4"/>
                </a:solidFill>
                <a:latin typeface="Menlo"/>
                <a:ea typeface="Menlo"/>
                <a:cs typeface="Menlo"/>
              </a:rPr>
              <a:t> </a:t>
            </a:r>
            <a:r>
              <a:rPr lang="en-US" sz="1950" dirty="0">
                <a:solidFill>
                  <a:srgbClr val="DCDCAA"/>
                </a:solidFill>
                <a:latin typeface="Menlo"/>
                <a:ea typeface="Menlo"/>
                <a:cs typeface="Menlo"/>
              </a:rPr>
              <a:t>analyze</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error</a:t>
            </a:r>
            <a:r>
              <a:rPr lang="en-US" sz="1950" dirty="0">
                <a:solidFill>
                  <a:srgbClr val="D4D4D4"/>
                </a:solidFill>
                <a:latin typeface="Menlo"/>
                <a:ea typeface="Menlo"/>
                <a:cs typeface="Menlo"/>
              </a:rPr>
              <a:t>, </a:t>
            </a:r>
            <a:r>
              <a:rPr lang="en-US" sz="1950" dirty="0" smtClean="0">
                <a:solidFill>
                  <a:srgbClr val="9CDCFE"/>
                </a:solidFill>
                <a:latin typeface="Menlo"/>
                <a:ea typeface="Menlo"/>
                <a:cs typeface="Menlo"/>
              </a:rPr>
              <a:t>chocolate</a:t>
            </a:r>
            <a:r>
              <a:rPr lang="en-US" sz="1950" dirty="0" smtClean="0">
                <a:solidFill>
                  <a:srgbClr val="D4D4D4"/>
                </a:solidFill>
                <a:latin typeface="Menlo"/>
                <a:ea typeface="Menlo"/>
                <a:cs typeface="Menlo"/>
              </a:rPr>
              <a:t>, </a:t>
            </a:r>
            <a:r>
              <a:rPr lang="en-US" sz="1950" dirty="0" smtClean="0">
                <a:solidFill>
                  <a:srgbClr val="9CDCFE"/>
                </a:solidFill>
                <a:latin typeface="Menlo"/>
                <a:ea typeface="Menlo"/>
                <a:cs typeface="Menlo"/>
              </a:rPr>
              <a:t>world</a:t>
            </a:r>
            <a:r>
              <a:rPr lang="en-US" sz="1950" dirty="0" smtClean="0">
                <a:solidFill>
                  <a:srgbClr val="D4D4D4"/>
                </a:solidFill>
                <a:latin typeface="Menlo"/>
                <a:ea typeface="Menlo"/>
                <a:cs typeface="Menlo"/>
              </a:rPr>
              <a:t>) </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a:solidFill>
                  <a:srgbClr val="C586C0"/>
                </a:solidFill>
                <a:latin typeface="Menlo"/>
                <a:ea typeface="Menlo"/>
                <a:cs typeface="Menlo"/>
              </a:rPr>
              <a:t>if</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error</a:t>
            </a: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err="1" smtClean="0">
                <a:solidFill>
                  <a:srgbClr val="4EC9B0"/>
                </a:solidFill>
                <a:latin typeface="Menlo"/>
                <a:ea typeface="Menlo"/>
                <a:cs typeface="Menlo"/>
              </a:rPr>
              <a:t>console</a:t>
            </a:r>
            <a:r>
              <a:rPr lang="en-US" sz="1950" dirty="0" err="1" smtClean="0">
                <a:solidFill>
                  <a:srgbClr val="D4D4D4"/>
                </a:solidFill>
                <a:latin typeface="Menlo"/>
                <a:ea typeface="Menlo"/>
                <a:cs typeface="Menlo"/>
              </a:rPr>
              <a:t>.</a:t>
            </a:r>
            <a:r>
              <a:rPr lang="en-US" sz="1950" dirty="0" err="1" smtClean="0">
                <a:solidFill>
                  <a:srgbClr val="DCDCAA"/>
                </a:solidFill>
                <a:latin typeface="Menlo"/>
                <a:ea typeface="Menlo"/>
                <a:cs typeface="Menlo"/>
              </a:rPr>
              <a:t>log</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error</a:t>
            </a:r>
            <a:r>
              <a:rPr lang="en-US" sz="1950" dirty="0">
                <a:solidFill>
                  <a:srgbClr val="D4D4D4"/>
                </a:solidFill>
                <a:latin typeface="Menlo"/>
                <a:ea typeface="Menlo"/>
                <a:cs typeface="Menlo"/>
              </a:rPr>
              <a:t>)</a:t>
            </a:r>
            <a:r>
              <a:rPr lang="en-US" sz="1950" dirty="0" smtClean="0">
                <a:solidFill>
                  <a:srgbClr val="D4D4D4"/>
                </a:solidFill>
                <a:latin typeface="Menlo"/>
                <a:ea typeface="Menlo"/>
                <a:cs typeface="Menlo"/>
              </a:rPr>
              <a:t>;</a:t>
            </a:r>
          </a:p>
          <a:p>
            <a:pPr marL="0" indent="0">
              <a:spcAft>
                <a:spcPts val="0"/>
              </a:spcAft>
              <a:buNone/>
            </a:pPr>
            <a:r>
              <a:rPr lang="en-US" sz="1950" dirty="0">
                <a:solidFill>
                  <a:srgbClr val="C586C0"/>
                </a:solidFill>
                <a:latin typeface="Menlo"/>
                <a:ea typeface="Menlo"/>
                <a:cs typeface="Menlo"/>
              </a:rPr>
              <a:t> </a:t>
            </a:r>
            <a:r>
              <a:rPr lang="en-US" sz="1950" dirty="0" smtClean="0">
                <a:solidFill>
                  <a:srgbClr val="C586C0"/>
                </a:solidFill>
                <a:latin typeface="Menlo"/>
                <a:ea typeface="Menlo"/>
                <a:cs typeface="Menlo"/>
              </a:rPr>
              <a:t>     return;</a:t>
            </a:r>
            <a:r>
              <a:rPr lang="en-US" sz="1950" dirty="0" smtClean="0">
                <a:solidFill>
                  <a:srgbClr val="D4D4D4"/>
                </a:solidFill>
                <a:latin typeface="Menlo"/>
                <a:ea typeface="Menlo"/>
                <a:cs typeface="Menlo"/>
              </a:rPr>
              <a:t> </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endParaRPr lang="en-US" sz="1950" dirty="0">
              <a:solidFill>
                <a:srgbClr val="D4D4D4"/>
              </a:solidFill>
              <a:latin typeface="Menlo"/>
              <a:ea typeface="Menlo"/>
              <a:cs typeface="Menlo"/>
            </a:endParaRP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err="1">
                <a:solidFill>
                  <a:srgbClr val="4EC9B0"/>
                </a:solidFill>
                <a:latin typeface="Menlo"/>
                <a:ea typeface="Menlo"/>
                <a:cs typeface="Menlo"/>
              </a:rPr>
              <a:t>console</a:t>
            </a:r>
            <a:r>
              <a:rPr lang="en-US" sz="1950" dirty="0" err="1">
                <a:solidFill>
                  <a:srgbClr val="D4D4D4"/>
                </a:solidFill>
                <a:latin typeface="Menlo"/>
                <a:ea typeface="Menlo"/>
                <a:cs typeface="Menlo"/>
              </a:rPr>
              <a:t>.</a:t>
            </a:r>
            <a:r>
              <a:rPr lang="en-US" sz="1950" dirty="0" err="1">
                <a:solidFill>
                  <a:srgbClr val="DCDCAA"/>
                </a:solidFill>
                <a:latin typeface="Menlo"/>
                <a:ea typeface="Menlo"/>
                <a:cs typeface="Menlo"/>
              </a:rPr>
              <a:t>log</a:t>
            </a:r>
            <a:r>
              <a:rPr lang="en-US" sz="1950" dirty="0">
                <a:solidFill>
                  <a:srgbClr val="D4D4D4"/>
                </a:solidFill>
                <a:latin typeface="Menlo"/>
                <a:ea typeface="Menlo"/>
                <a:cs typeface="Menlo"/>
              </a:rPr>
              <a:t>(</a:t>
            </a:r>
            <a:r>
              <a:rPr lang="en-US" sz="1950" dirty="0" smtClean="0">
                <a:solidFill>
                  <a:srgbClr val="9CDCFE"/>
                </a:solidFill>
                <a:latin typeface="Menlo"/>
                <a:ea typeface="Menlo"/>
                <a:cs typeface="Menlo"/>
              </a:rPr>
              <a:t>chocolate</a:t>
            </a:r>
            <a:r>
              <a:rPr lang="en-US" sz="1950" dirty="0" smtClean="0">
                <a:solidFill>
                  <a:srgbClr val="D4D4D4"/>
                </a:solidFill>
                <a:latin typeface="Menlo"/>
                <a:ea typeface="Menlo"/>
                <a:cs typeface="Menlo"/>
              </a:rPr>
              <a:t>[</a:t>
            </a:r>
            <a:r>
              <a:rPr lang="en-US" sz="1950" dirty="0">
                <a:solidFill>
                  <a:srgbClr val="B5CEA8"/>
                </a:solidFill>
                <a:latin typeface="Menlo"/>
                <a:ea typeface="Menlo"/>
                <a:cs typeface="Menlo"/>
              </a:rPr>
              <a:t>0</a:t>
            </a:r>
            <a:r>
              <a:rPr lang="en-US" sz="1950" dirty="0">
                <a:solidFill>
                  <a:srgbClr val="D4D4D4"/>
                </a:solidFill>
                <a:latin typeface="Menlo"/>
                <a:ea typeface="Menlo"/>
                <a:cs typeface="Menlo"/>
              </a:rPr>
              <a:t>]);</a:t>
            </a:r>
          </a:p>
          <a:p>
            <a:pPr marL="0" indent="0">
              <a:spcAft>
                <a:spcPts val="0"/>
              </a:spcAft>
              <a:buNone/>
            </a:pPr>
            <a:r>
              <a:rPr lang="en-US" sz="1950" dirty="0">
                <a:solidFill>
                  <a:srgbClr val="D4D4D4"/>
                </a:solidFill>
                <a:latin typeface="Menlo"/>
                <a:ea typeface="Menlo"/>
                <a:cs typeface="Menlo"/>
              </a:rPr>
              <a:t> </a:t>
            </a:r>
            <a:r>
              <a:rPr lang="en-US" sz="1950" dirty="0" smtClean="0">
                <a:solidFill>
                  <a:srgbClr val="D4D4D4"/>
                </a:solidFill>
                <a:latin typeface="Menlo"/>
                <a:ea typeface="Menlo"/>
                <a:cs typeface="Menlo"/>
              </a:rPr>
              <a:t>   </a:t>
            </a:r>
            <a:r>
              <a:rPr lang="en-US" sz="1950" dirty="0" err="1">
                <a:solidFill>
                  <a:srgbClr val="4EC9B0"/>
                </a:solidFill>
                <a:latin typeface="Menlo"/>
                <a:ea typeface="Menlo"/>
                <a:cs typeface="Menlo"/>
              </a:rPr>
              <a:t>console</a:t>
            </a:r>
            <a:r>
              <a:rPr lang="en-US" sz="1950" dirty="0" err="1">
                <a:solidFill>
                  <a:srgbClr val="D4D4D4"/>
                </a:solidFill>
                <a:latin typeface="Menlo"/>
                <a:ea typeface="Menlo"/>
                <a:cs typeface="Menlo"/>
              </a:rPr>
              <a:t>.</a:t>
            </a:r>
            <a:r>
              <a:rPr lang="en-US" sz="1950" dirty="0" err="1">
                <a:solidFill>
                  <a:srgbClr val="DCDCAA"/>
                </a:solidFill>
                <a:latin typeface="Menlo"/>
                <a:ea typeface="Menlo"/>
                <a:cs typeface="Menlo"/>
              </a:rPr>
              <a:t>log</a:t>
            </a:r>
            <a:r>
              <a:rPr lang="en-US" sz="1950" dirty="0" smtClean="0">
                <a:solidFill>
                  <a:srgbClr val="D4D4D4"/>
                </a:solidFill>
                <a:latin typeface="Menlo"/>
                <a:ea typeface="Menlo"/>
                <a:cs typeface="Menlo"/>
              </a:rPr>
              <a:t>(</a:t>
            </a:r>
            <a:r>
              <a:rPr lang="en-US" sz="1950" dirty="0" smtClean="0">
                <a:solidFill>
                  <a:srgbClr val="9CDCFE"/>
                </a:solidFill>
                <a:latin typeface="Menlo"/>
                <a:ea typeface="Menlo"/>
                <a:cs typeface="Menlo"/>
              </a:rPr>
              <a:t>world</a:t>
            </a:r>
            <a:r>
              <a:rPr lang="en-US" sz="1950" dirty="0" smtClean="0">
                <a:solidFill>
                  <a:srgbClr val="D4D4D4"/>
                </a:solidFill>
                <a:latin typeface="Menlo"/>
                <a:ea typeface="Menlo"/>
                <a:cs typeface="Menlo"/>
              </a:rPr>
              <a:t>[</a:t>
            </a:r>
            <a:r>
              <a:rPr lang="en-US" sz="1950" dirty="0">
                <a:solidFill>
                  <a:srgbClr val="B5CEA8"/>
                </a:solidFill>
                <a:latin typeface="Menlo"/>
                <a:ea typeface="Menlo"/>
                <a:cs typeface="Menlo"/>
              </a:rPr>
              <a:t>0</a:t>
            </a:r>
            <a:r>
              <a:rPr lang="en-US" sz="1950" dirty="0">
                <a:solidFill>
                  <a:srgbClr val="D4D4D4"/>
                </a:solidFill>
                <a:latin typeface="Menlo"/>
                <a:ea typeface="Menlo"/>
                <a:cs typeface="Menlo"/>
              </a:rPr>
              <a:t>]);</a:t>
            </a:r>
          </a:p>
          <a:p>
            <a:pPr marL="0" indent="0">
              <a:spcAft>
                <a:spcPts val="0"/>
              </a:spcAft>
              <a:buNone/>
            </a:pPr>
            <a:r>
              <a:rPr lang="en-US" sz="1950" dirty="0" smtClean="0">
                <a:solidFill>
                  <a:srgbClr val="D4D4D4"/>
                </a:solidFill>
                <a:latin typeface="Menlo"/>
                <a:ea typeface="Menlo"/>
                <a:cs typeface="Menlo"/>
              </a:rPr>
              <a:t>  }</a:t>
            </a:r>
            <a:endParaRPr lang="en-US" sz="1950" dirty="0"/>
          </a:p>
        </p:txBody>
      </p:sp>
    </p:spTree>
    <p:extLst>
      <p:ext uri="{BB962C8B-B14F-4D97-AF65-F5344CB8AC3E}">
        <p14:creationId xmlns:p14="http://schemas.microsoft.com/office/powerpoint/2010/main" val="344171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853530"/>
            <a:ext cx="8496000" cy="649288"/>
          </a:xfrm>
        </p:spPr>
        <p:txBody>
          <a:bodyPr/>
          <a:lstStyle/>
          <a:p>
            <a:r>
              <a:rPr lang="en-US" dirty="0" smtClean="0"/>
              <a:t>OPTIONAL Data Cleaning and Structuring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22</a:t>
            </a:fld>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3"/>
          <p:cNvSpPr txBox="1">
            <a:spLocks/>
          </p:cNvSpPr>
          <p:nvPr/>
        </p:nvSpPr>
        <p:spPr bwMode="auto">
          <a:xfrm>
            <a:off x="231072" y="1784940"/>
            <a:ext cx="8648400" cy="397718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sz="1900" dirty="0" smtClean="0">
                <a:solidFill>
                  <a:srgbClr val="9CDCFE"/>
                </a:solidFill>
                <a:latin typeface="Menlo"/>
                <a:ea typeface="Menlo"/>
                <a:cs typeface="Menlo"/>
              </a:rPr>
              <a:t>  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queue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csv</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chocolate.csv</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 </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569CD6"/>
                </a:solidFill>
                <a:latin typeface="Menlo"/>
                <a:ea typeface="Menlo"/>
                <a:cs typeface="Menlo"/>
              </a:rPr>
              <a:t>function</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smtClean="0">
                <a:solidFill>
                  <a:srgbClr val="D4D4D4"/>
                </a:solidFill>
                <a:latin typeface="Menlo"/>
                <a:ea typeface="Menlo"/>
                <a:cs typeface="Menlo"/>
              </a:rPr>
              <a:t>, </a:t>
            </a:r>
            <a:r>
              <a:rPr lang="en-US" sz="1900" dirty="0" err="1" smtClean="0">
                <a:solidFill>
                  <a:srgbClr val="9CDCFE"/>
                </a:solidFill>
                <a:latin typeface="Menlo"/>
                <a:ea typeface="Menlo"/>
                <a:cs typeface="Menlo"/>
              </a:rPr>
              <a:t>i</a:t>
            </a:r>
            <a:r>
              <a:rPr lang="en-US" sz="1900" dirty="0">
                <a:solidFill>
                  <a:srgbClr val="D4D4D4"/>
                </a:solidFill>
                <a:latin typeface="Menlo"/>
                <a:ea typeface="Menlo"/>
                <a:cs typeface="Menlo"/>
              </a:rPr>
              <a:t>) {</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C586C0"/>
                </a:solidFill>
                <a:latin typeface="Menlo"/>
                <a:ea typeface="Menlo"/>
                <a:cs typeface="Menlo"/>
              </a:rPr>
              <a:t>return</a:t>
            </a: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id:</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i</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company:</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name: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"Name"</a:t>
            </a:r>
            <a:r>
              <a:rPr lang="en-US" sz="1900" dirty="0">
                <a:solidFill>
                  <a:srgbClr val="D4D4D4"/>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9CDCFE"/>
                </a:solidFill>
                <a:latin typeface="Menlo"/>
                <a:ea typeface="Menlo"/>
                <a:cs typeface="Menlo"/>
              </a:rPr>
              <a:t>         rating</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"Rating"</a:t>
            </a:r>
            <a:r>
              <a:rPr lang="en-US" sz="1900" dirty="0">
                <a:solidFill>
                  <a:srgbClr val="D4D4D4"/>
                </a:solidFill>
                <a:latin typeface="Menlo"/>
                <a:ea typeface="Menlo"/>
                <a:cs typeface="Menlo"/>
              </a:rPr>
              <a:t>],</a:t>
            </a:r>
          </a:p>
          <a:p>
            <a:pPr marL="0" indent="0">
              <a:spcAft>
                <a:spcPts val="0"/>
              </a:spcAft>
              <a:buNone/>
            </a:pPr>
            <a:r>
              <a:rPr lang="en-US" sz="1900" dirty="0" smtClean="0">
                <a:solidFill>
                  <a:srgbClr val="9CDCFE"/>
                </a:solidFill>
                <a:latin typeface="Menlo"/>
                <a:ea typeface="Menlo"/>
                <a:cs typeface="Menlo"/>
              </a:rPr>
              <a:t>         </a:t>
            </a:r>
            <a:r>
              <a:rPr lang="en-US" sz="1900" dirty="0" err="1" smtClean="0">
                <a:solidFill>
                  <a:srgbClr val="9CDCFE"/>
                </a:solidFill>
                <a:latin typeface="Menlo"/>
                <a:ea typeface="Menlo"/>
                <a:cs typeface="Menlo"/>
              </a:rPr>
              <a:t>choconame</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smtClean="0">
                <a:solidFill>
                  <a:srgbClr val="CE9178"/>
                </a:solidFill>
                <a:latin typeface="Menlo"/>
                <a:ea typeface="Menlo"/>
                <a:cs typeface="Menlo"/>
              </a:rPr>
              <a:t>Name”</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json</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world.geo.json</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1950" dirty="0" smtClean="0">
                <a:solidFill>
                  <a:srgbClr val="D4D4D4"/>
                </a:solidFill>
                <a:latin typeface="Menlo"/>
                <a:ea typeface="Menlo"/>
                <a:cs typeface="Menlo"/>
              </a:rPr>
              <a:t>   .</a:t>
            </a:r>
            <a:r>
              <a:rPr lang="en-US" sz="1950" dirty="0">
                <a:solidFill>
                  <a:srgbClr val="DCDCAA"/>
                </a:solidFill>
                <a:latin typeface="Menlo"/>
                <a:ea typeface="Menlo"/>
                <a:cs typeface="Menlo"/>
              </a:rPr>
              <a:t>await</a:t>
            </a:r>
            <a:r>
              <a:rPr lang="en-US" sz="1950" dirty="0">
                <a:solidFill>
                  <a:srgbClr val="D4D4D4"/>
                </a:solidFill>
                <a:latin typeface="Menlo"/>
                <a:ea typeface="Menlo"/>
                <a:cs typeface="Menlo"/>
              </a:rPr>
              <a:t>(</a:t>
            </a:r>
            <a:r>
              <a:rPr lang="en-US" sz="1950" dirty="0">
                <a:solidFill>
                  <a:srgbClr val="9CDCFE"/>
                </a:solidFill>
                <a:latin typeface="Menlo"/>
                <a:ea typeface="Menlo"/>
                <a:cs typeface="Menlo"/>
              </a:rPr>
              <a:t>analyze</a:t>
            </a:r>
            <a:r>
              <a:rPr lang="en-US" sz="1950" dirty="0">
                <a:solidFill>
                  <a:srgbClr val="D4D4D4"/>
                </a:solidFill>
                <a:latin typeface="Menlo"/>
                <a:ea typeface="Menlo"/>
                <a:cs typeface="Menlo"/>
              </a:rPr>
              <a:t>);</a:t>
            </a:r>
          </a:p>
          <a:p>
            <a:pPr marL="0" indent="0">
              <a:spcAft>
                <a:spcPts val="0"/>
              </a:spcAft>
              <a:buFont typeface="Arial"/>
              <a:buNone/>
            </a:pPr>
            <a:endParaRPr lang="en-US" sz="1950" dirty="0"/>
          </a:p>
        </p:txBody>
      </p:sp>
    </p:spTree>
    <p:extLst>
      <p:ext uri="{BB962C8B-B14F-4D97-AF65-F5344CB8AC3E}">
        <p14:creationId xmlns:p14="http://schemas.microsoft.com/office/powerpoint/2010/main" val="265841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Bar Chart</a:t>
            </a:r>
            <a:endParaRPr lang="en-GB" dirty="0"/>
          </a:p>
        </p:txBody>
      </p:sp>
      <p:sp>
        <p:nvSpPr>
          <p:cNvPr id="5" name="Text Placeholder 4"/>
          <p:cNvSpPr>
            <a:spLocks noGrp="1"/>
          </p:cNvSpPr>
          <p:nvPr>
            <p:ph type="body" sz="quarter" idx="10"/>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97004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Bar Dataset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24</a:t>
            </a:fld>
            <a:endParaRPr lang="en-US" dirty="0"/>
          </a:p>
        </p:txBody>
      </p:sp>
      <p:sp>
        <p:nvSpPr>
          <p:cNvPr id="4" name="Content Placeholder 3"/>
          <p:cNvSpPr>
            <a:spLocks noGrp="1"/>
          </p:cNvSpPr>
          <p:nvPr>
            <p:ph idx="1"/>
          </p:nvPr>
        </p:nvSpPr>
        <p:spPr/>
        <p:txBody>
          <a:bodyPr/>
          <a:lstStyle/>
          <a:p>
            <a:r>
              <a:rPr lang="en-US" dirty="0"/>
              <a:t>https://</a:t>
            </a:r>
            <a:r>
              <a:rPr lang="en-US" dirty="0" err="1"/>
              <a:t>public.opendatasoft.com</a:t>
            </a:r>
            <a:r>
              <a:rPr lang="en-US" dirty="0"/>
              <a:t>/explore/dataset/chocolate-bars/export/</a:t>
            </a:r>
          </a:p>
        </p:txBody>
      </p:sp>
      <p:pic>
        <p:nvPicPr>
          <p:cNvPr id="5" name="Picture 4" descr="Screen Shot 2018-02-15 at 15.3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0" y="2524775"/>
            <a:ext cx="8496222" cy="3558725"/>
          </a:xfrm>
          <a:prstGeom prst="rect">
            <a:avLst/>
          </a:prstGeom>
        </p:spPr>
      </p:pic>
    </p:spTree>
    <p:extLst>
      <p:ext uri="{BB962C8B-B14F-4D97-AF65-F5344CB8AC3E}">
        <p14:creationId xmlns:p14="http://schemas.microsoft.com/office/powerpoint/2010/main" val="1108614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Bar Dataset - Cleaning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sp>
        <p:nvSpPr>
          <p:cNvPr id="4" name="Content Placeholder 3"/>
          <p:cNvSpPr>
            <a:spLocks noGrp="1"/>
          </p:cNvSpPr>
          <p:nvPr>
            <p:ph idx="1"/>
          </p:nvPr>
        </p:nvSpPr>
        <p:spPr/>
        <p:txBody>
          <a:bodyPr/>
          <a:lstStyle/>
          <a:p>
            <a:r>
              <a:rPr lang="en-US" dirty="0" smtClean="0"/>
              <a:t>Cleaned using Open Refine </a:t>
            </a:r>
            <a:endParaRPr lang="en-US" dirty="0" smtClean="0"/>
          </a:p>
          <a:p>
            <a:r>
              <a:rPr lang="en-US" dirty="0" smtClean="0"/>
              <a:t>Clustered </a:t>
            </a:r>
            <a:r>
              <a:rPr lang="en-US" dirty="0" smtClean="0"/>
              <a:t>and Text Facet</a:t>
            </a:r>
          </a:p>
          <a:p>
            <a:pPr lvl="1"/>
            <a:r>
              <a:rPr lang="en-US" dirty="0" smtClean="0"/>
              <a:t>Company name</a:t>
            </a:r>
          </a:p>
          <a:p>
            <a:pPr lvl="1"/>
            <a:r>
              <a:rPr lang="en-US" dirty="0" smtClean="0"/>
              <a:t>Company location</a:t>
            </a:r>
          </a:p>
          <a:p>
            <a:pPr lvl="1"/>
            <a:r>
              <a:rPr lang="en-US" dirty="0" smtClean="0"/>
              <a:t>Broad Bean Origin</a:t>
            </a:r>
          </a:p>
          <a:p>
            <a:pPr lvl="1"/>
            <a:r>
              <a:rPr lang="en-US" dirty="0" smtClean="0"/>
              <a:t>Bean Types</a:t>
            </a:r>
          </a:p>
          <a:p>
            <a:r>
              <a:rPr lang="en-US" dirty="0" smtClean="0"/>
              <a:t>Deleted one duplicate entry</a:t>
            </a:r>
          </a:p>
          <a:p>
            <a:endParaRPr lang="en-US" dirty="0" smtClean="0"/>
          </a:p>
          <a:p>
            <a:endParaRPr lang="en-US" dirty="0"/>
          </a:p>
        </p:txBody>
      </p:sp>
    </p:spTree>
    <p:extLst>
      <p:ext uri="{BB962C8B-B14F-4D97-AF65-F5344CB8AC3E}">
        <p14:creationId xmlns:p14="http://schemas.microsoft.com/office/powerpoint/2010/main" val="1332580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Selecting a </a:t>
            </a:r>
            <a:r>
              <a:rPr lang="en-US" dirty="0" smtClean="0"/>
              <a:t>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26</a:t>
            </a:fld>
            <a:endParaRPr lang="en-US" dirty="0"/>
          </a:p>
        </p:txBody>
      </p:sp>
      <p:sp>
        <p:nvSpPr>
          <p:cNvPr id="4" name="Content Placeholder 3"/>
          <p:cNvSpPr>
            <a:spLocks noGrp="1"/>
          </p:cNvSpPr>
          <p:nvPr>
            <p:ph idx="1"/>
          </p:nvPr>
        </p:nvSpPr>
        <p:spPr/>
        <p:txBody>
          <a:bodyPr/>
          <a:lstStyle/>
          <a:p>
            <a:r>
              <a:rPr lang="en-US" b="1" dirty="0"/>
              <a:t>Decide on the </a:t>
            </a:r>
            <a:r>
              <a:rPr lang="en-US" b="1" dirty="0" smtClean="0"/>
              <a:t>audience: </a:t>
            </a:r>
            <a:r>
              <a:rPr lang="en-US" dirty="0" smtClean="0"/>
              <a:t>Chocolate buyers, they want to know what the worst chocolate is to avoid and best to buy</a:t>
            </a:r>
            <a:endParaRPr lang="en-US" b="1" dirty="0" smtClean="0"/>
          </a:p>
          <a:p>
            <a:r>
              <a:rPr lang="en-US" b="1" dirty="0" smtClean="0"/>
              <a:t>Decide on purpose of chart:</a:t>
            </a:r>
            <a:r>
              <a:rPr lang="en-US" dirty="0" smtClean="0"/>
              <a:t> Compare ratings of different chocolate</a:t>
            </a:r>
            <a:endParaRPr lang="en-US" b="1" dirty="0" smtClean="0"/>
          </a:p>
          <a:p>
            <a:r>
              <a:rPr lang="en-US" b="1" dirty="0" smtClean="0"/>
              <a:t>Select the type of chart:</a:t>
            </a:r>
            <a:r>
              <a:rPr lang="en-US" dirty="0" smtClean="0"/>
              <a:t> horizontal bar chart</a:t>
            </a:r>
          </a:p>
          <a:p>
            <a:pPr lvl="1"/>
            <a:r>
              <a:rPr lang="en-US" dirty="0"/>
              <a:t>Y axis </a:t>
            </a:r>
            <a:r>
              <a:rPr lang="en-US" dirty="0" err="1" smtClean="0"/>
              <a:t>choconame</a:t>
            </a:r>
            <a:r>
              <a:rPr lang="en-US" dirty="0" smtClean="0"/>
              <a:t> long text file</a:t>
            </a:r>
            <a:endParaRPr lang="en-US" dirty="0"/>
          </a:p>
          <a:p>
            <a:pPr lvl="1"/>
            <a:r>
              <a:rPr lang="en-US" dirty="0"/>
              <a:t>X axis </a:t>
            </a:r>
            <a:r>
              <a:rPr lang="en-US" dirty="0" smtClean="0"/>
              <a:t>rating 1-5</a:t>
            </a:r>
          </a:p>
        </p:txBody>
      </p:sp>
    </p:spTree>
    <p:extLst>
      <p:ext uri="{BB962C8B-B14F-4D97-AF65-F5344CB8AC3E}">
        <p14:creationId xmlns:p14="http://schemas.microsoft.com/office/powerpoint/2010/main" val="1426509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853530"/>
            <a:ext cx="8496000" cy="649288"/>
          </a:xfrm>
        </p:spPr>
        <p:txBody>
          <a:bodyPr/>
          <a:lstStyle/>
          <a:p>
            <a:r>
              <a:rPr lang="en-US" dirty="0" smtClean="0"/>
              <a:t>Loading Data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27</a:t>
            </a:fld>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3"/>
          <p:cNvSpPr txBox="1">
            <a:spLocks/>
          </p:cNvSpPr>
          <p:nvPr/>
        </p:nvSpPr>
        <p:spPr bwMode="auto">
          <a:xfrm>
            <a:off x="324000" y="1413179"/>
            <a:ext cx="8648400" cy="544482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sz="1900" dirty="0" smtClean="0">
                <a:solidFill>
                  <a:srgbClr val="9CDCFE"/>
                </a:solidFill>
                <a:latin typeface="Menlo"/>
                <a:ea typeface="Menlo"/>
                <a:cs typeface="Menlo"/>
              </a:rPr>
              <a:t>  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queue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csv</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chocolate.csv</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 </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569CD6"/>
                </a:solidFill>
                <a:latin typeface="Menlo"/>
                <a:ea typeface="Menlo"/>
                <a:cs typeface="Menlo"/>
              </a:rPr>
              <a:t>function</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smtClean="0">
                <a:solidFill>
                  <a:srgbClr val="D4D4D4"/>
                </a:solidFill>
                <a:latin typeface="Menlo"/>
                <a:ea typeface="Menlo"/>
                <a:cs typeface="Menlo"/>
              </a:rPr>
              <a:t>, </a:t>
            </a:r>
            <a:r>
              <a:rPr lang="en-US" sz="1900" dirty="0" err="1" smtClean="0">
                <a:solidFill>
                  <a:srgbClr val="9CDCFE"/>
                </a:solidFill>
                <a:latin typeface="Menlo"/>
                <a:ea typeface="Menlo"/>
                <a:cs typeface="Menlo"/>
              </a:rPr>
              <a:t>i</a:t>
            </a:r>
            <a:r>
              <a:rPr lang="en-US" sz="1900" dirty="0">
                <a:solidFill>
                  <a:srgbClr val="D4D4D4"/>
                </a:solidFill>
                <a:latin typeface="Menlo"/>
                <a:ea typeface="Menlo"/>
                <a:cs typeface="Menlo"/>
              </a:rPr>
              <a:t>) {</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C586C0"/>
                </a:solidFill>
                <a:latin typeface="Menlo"/>
                <a:ea typeface="Menlo"/>
                <a:cs typeface="Menlo"/>
              </a:rPr>
              <a:t>return</a:t>
            </a: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id:</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i</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company:</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name: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"Name"</a:t>
            </a:r>
            <a:r>
              <a:rPr lang="en-US" sz="1900" dirty="0">
                <a:solidFill>
                  <a:srgbClr val="D4D4D4"/>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ref:</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"Ref"</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percent: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"Cocoa Percent"</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err="1">
                <a:solidFill>
                  <a:srgbClr val="9CDCFE"/>
                </a:solidFill>
                <a:latin typeface="Menlo"/>
                <a:ea typeface="Menlo"/>
                <a:cs typeface="Menlo"/>
              </a:rPr>
              <a:t>loc</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 Location"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9CDCFE"/>
                </a:solidFill>
                <a:latin typeface="Menlo"/>
                <a:ea typeface="Menlo"/>
                <a:cs typeface="Menlo"/>
              </a:rPr>
              <a:t>origin</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"Broad Bean Origin"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type: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"Bean Type"</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rating:</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"Rating"</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date: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"Review Date"</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err="1">
                <a:solidFill>
                  <a:srgbClr val="9CDCFE"/>
                </a:solidFill>
                <a:latin typeface="Menlo"/>
                <a:ea typeface="Menlo"/>
                <a:cs typeface="Menlo"/>
              </a:rPr>
              <a:t>choconame</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a:t>
            </a:r>
            <a:r>
              <a:rPr lang="en-US" sz="1900" dirty="0" smtClean="0">
                <a:solidFill>
                  <a:srgbClr val="CE9178"/>
                </a:solidFill>
                <a:latin typeface="Menlo"/>
                <a:ea typeface="Menlo"/>
                <a:cs typeface="Menlo"/>
              </a:rPr>
              <a:t>Name”</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await</a:t>
            </a:r>
            <a:r>
              <a:rPr lang="en-US" sz="1900" dirty="0" smtClean="0">
                <a:solidFill>
                  <a:srgbClr val="D4D4D4"/>
                </a:solidFill>
                <a:latin typeface="Menlo"/>
                <a:ea typeface="Menlo"/>
                <a:cs typeface="Menlo"/>
              </a:rPr>
              <a:t>(</a:t>
            </a:r>
            <a:r>
              <a:rPr lang="en-US" sz="1900" dirty="0" err="1" smtClean="0">
                <a:solidFill>
                  <a:srgbClr val="D4D4D4"/>
                </a:solidFill>
                <a:latin typeface="Menlo"/>
                <a:ea typeface="Menlo"/>
                <a:cs typeface="Menlo"/>
              </a:rPr>
              <a:t>anaylse</a:t>
            </a:r>
            <a:r>
              <a:rPr lang="en-US" sz="1900" dirty="0" smtClean="0">
                <a:solidFill>
                  <a:srgbClr val="D4D4D4"/>
                </a:solidFill>
                <a:latin typeface="Menlo"/>
                <a:ea typeface="Menlo"/>
                <a:cs typeface="Menlo"/>
              </a:rPr>
              <a:t>);</a:t>
            </a:r>
            <a:endParaRPr lang="en-US" sz="1900" dirty="0" smtClean="0">
              <a:solidFill>
                <a:srgbClr val="D4D4D4"/>
              </a:solidFill>
              <a:latin typeface="Menlo"/>
              <a:ea typeface="Menlo"/>
              <a:cs typeface="Menlo"/>
            </a:endParaRPr>
          </a:p>
          <a:p>
            <a:pPr marL="0" indent="0">
              <a:spcAft>
                <a:spcPts val="0"/>
              </a:spcAft>
              <a:buFont typeface="Arial"/>
              <a:buNone/>
            </a:pPr>
            <a:r>
              <a:rPr lang="en-US" sz="1900" dirty="0" smtClean="0">
                <a:solidFill>
                  <a:srgbClr val="D4D4D4"/>
                </a:solidFill>
                <a:latin typeface="Menlo"/>
                <a:ea typeface="Menlo"/>
                <a:cs typeface="Menlo"/>
              </a:rPr>
              <a:t>   </a:t>
            </a:r>
            <a:endParaRPr lang="en-US" sz="1950" dirty="0"/>
          </a:p>
        </p:txBody>
      </p:sp>
    </p:spTree>
    <p:extLst>
      <p:ext uri="{BB962C8B-B14F-4D97-AF65-F5344CB8AC3E}">
        <p14:creationId xmlns:p14="http://schemas.microsoft.com/office/powerpoint/2010/main" val="2210839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28</a:t>
            </a:fld>
            <a:endParaRPr lang="en-US" dirty="0"/>
          </a:p>
        </p:txBody>
      </p:sp>
      <p:sp>
        <p:nvSpPr>
          <p:cNvPr id="4" name="Content Placeholder 3"/>
          <p:cNvSpPr>
            <a:spLocks noGrp="1"/>
          </p:cNvSpPr>
          <p:nvPr>
            <p:ph idx="1"/>
          </p:nvPr>
        </p:nvSpPr>
        <p:spPr>
          <a:xfrm>
            <a:off x="324000" y="4972146"/>
            <a:ext cx="8496000" cy="1188941"/>
          </a:xfrm>
        </p:spPr>
        <p:txBody>
          <a:bodyPr/>
          <a:lstStyle/>
          <a:p>
            <a:endParaRPr lang="en-US" dirty="0"/>
          </a:p>
        </p:txBody>
      </p:sp>
      <p:sp>
        <p:nvSpPr>
          <p:cNvPr id="6" name="Content Placeholder 3"/>
          <p:cNvSpPr txBox="1">
            <a:spLocks/>
          </p:cNvSpPr>
          <p:nvPr/>
        </p:nvSpPr>
        <p:spPr bwMode="auto">
          <a:xfrm>
            <a:off x="324000" y="1908859"/>
            <a:ext cx="8648400" cy="2877434"/>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analyze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if</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 </a:t>
            </a:r>
          </a:p>
          <a:p>
            <a:pPr marL="0" indent="0">
              <a:spcAft>
                <a:spcPts val="0"/>
              </a:spcAft>
              <a:buNone/>
            </a:pPr>
            <a:r>
              <a:rPr lang="en-US" sz="1800" dirty="0">
                <a:solidFill>
                  <a:srgbClr val="D4D4D4"/>
                </a:solidFill>
                <a:latin typeface="Menlo"/>
                <a:ea typeface="Menlo"/>
                <a:cs typeface="Menlo"/>
              </a:rPr>
              <a:t>    </a:t>
            </a:r>
            <a:r>
              <a:rPr lang="en-US" sz="1800" dirty="0" err="1">
                <a:solidFill>
                  <a:srgbClr val="4EC9B0"/>
                </a:solidFill>
                <a:latin typeface="Menlo"/>
                <a:ea typeface="Menlo"/>
                <a:cs typeface="Menlo"/>
              </a:rPr>
              <a:t>console</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log</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p>
          <a:p>
            <a:pPr>
              <a:spcAft>
                <a:spcPts val="0"/>
              </a:spcAft>
            </a:pPr>
            <a:endParaRPr lang="en-US" sz="1800" dirty="0" smtClean="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//add more code</a:t>
            </a:r>
            <a:endParaRPr lang="en-US" sz="1800" dirty="0">
              <a:solidFill>
                <a:srgbClr val="D4D4D4"/>
              </a:solidFill>
              <a:latin typeface="Menlo"/>
              <a:ea typeface="Menlo"/>
              <a:cs typeface="Menlo"/>
            </a:endParaRPr>
          </a:p>
          <a:p>
            <a:pPr>
              <a:spcAft>
                <a:spcPts val="0"/>
              </a:spcAft>
            </a:pP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2171005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a:t>
            </a:r>
            <a:r>
              <a:rPr lang="en-US" dirty="0" smtClean="0"/>
              <a:t>Chart </a:t>
            </a:r>
            <a:r>
              <a:rPr lang="mr-IN" dirty="0" smtClean="0"/>
              <a:t>–</a:t>
            </a:r>
            <a:r>
              <a:rPr lang="en-US" dirty="0" smtClean="0"/>
              <a:t> setting up the </a:t>
            </a:r>
            <a:r>
              <a:rPr lang="en-US" dirty="0" err="1" smtClean="0"/>
              <a:t>svg</a:t>
            </a:r>
            <a:r>
              <a:rPr lang="en-US" dirty="0" smtClean="0"/>
              <a:t> container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29</a:t>
            </a:fld>
            <a:endParaRPr lang="en-US" dirty="0"/>
          </a:p>
        </p:txBody>
      </p:sp>
      <p:sp>
        <p:nvSpPr>
          <p:cNvPr id="4" name="Content Placeholder 3"/>
          <p:cNvSpPr>
            <a:spLocks noGrp="1"/>
          </p:cNvSpPr>
          <p:nvPr>
            <p:ph idx="1"/>
          </p:nvPr>
        </p:nvSpPr>
        <p:spPr>
          <a:xfrm>
            <a:off x="324000" y="4972146"/>
            <a:ext cx="8496000" cy="1188941"/>
          </a:xfrm>
        </p:spPr>
        <p:txBody>
          <a:bodyPr/>
          <a:lstStyle/>
          <a:p>
            <a:endParaRPr lang="en-US" dirty="0"/>
          </a:p>
        </p:txBody>
      </p:sp>
      <p:sp>
        <p:nvSpPr>
          <p:cNvPr id="6" name="Content Placeholder 3"/>
          <p:cNvSpPr txBox="1">
            <a:spLocks/>
          </p:cNvSpPr>
          <p:nvPr/>
        </p:nvSpPr>
        <p:spPr bwMode="auto">
          <a:xfrm>
            <a:off x="324000" y="1549287"/>
            <a:ext cx="8648400" cy="5080113"/>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analyze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//error code here see previous slide</a:t>
            </a: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dataset</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slice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10</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margin</a:t>
            </a:r>
            <a:r>
              <a:rPr lang="en-US" sz="1800" dirty="0">
                <a:solidFill>
                  <a:srgbClr val="D4D4D4"/>
                </a:solidFill>
                <a:latin typeface="Menlo"/>
                <a:ea typeface="Menlo"/>
                <a:cs typeface="Menlo"/>
              </a:rPr>
              <a:t> = { </a:t>
            </a:r>
            <a:r>
              <a:rPr lang="en-US" sz="1800" dirty="0">
                <a:solidFill>
                  <a:srgbClr val="9CDCFE"/>
                </a:solidFill>
                <a:latin typeface="Menlo"/>
                <a:ea typeface="Menlo"/>
                <a:cs typeface="Menlo"/>
              </a:rPr>
              <a:t>top:</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right: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bottom:</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left: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 = </a:t>
            </a:r>
            <a:r>
              <a:rPr lang="en-US" sz="1800" dirty="0">
                <a:solidFill>
                  <a:srgbClr val="B5CEA8"/>
                </a:solidFill>
                <a:latin typeface="Menlo"/>
                <a:ea typeface="Menlo"/>
                <a:cs typeface="Menlo"/>
              </a:rPr>
              <a:t>800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dataset</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length</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30</a:t>
            </a:r>
            <a:r>
              <a:rPr lang="en-US" sz="1800" dirty="0">
                <a:solidFill>
                  <a:srgbClr val="D4D4D4"/>
                </a:solidFill>
                <a:latin typeface="Menlo"/>
                <a:ea typeface="Menlo"/>
                <a:cs typeface="Menlo"/>
              </a:rPr>
              <a:t>;</a:t>
            </a: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select</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'body'</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svg</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left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right</a:t>
            </a:r>
            <a:r>
              <a:rPr lang="en-US" sz="1800" dirty="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top</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bottom</a:t>
            </a:r>
            <a:r>
              <a:rPr lang="en-US" sz="1800" dirty="0">
                <a:solidFill>
                  <a:srgbClr val="D4D4D4"/>
                </a:solidFill>
                <a:latin typeface="Menlo"/>
                <a:ea typeface="Menlo"/>
                <a:cs typeface="Menlo"/>
              </a:rPr>
              <a:t>) </a:t>
            </a:r>
          </a:p>
          <a:p>
            <a:pPr marL="0" indent="0">
              <a:spcAft>
                <a:spcPts val="0"/>
              </a:spcAft>
              <a:buNone/>
            </a:pPr>
            <a:r>
              <a:rPr lang="en-US" sz="1800" dirty="0" smtClean="0">
                <a:solidFill>
                  <a:srgbClr val="D4D4D4"/>
                </a:solidFill>
                <a:latin typeface="Menlo"/>
                <a:ea typeface="Menlo"/>
                <a:cs typeface="Menlo"/>
              </a:rPr>
              <a:t>      .</a:t>
            </a:r>
            <a:r>
              <a:rPr lang="en-US" sz="1800" dirty="0" smtClean="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'transform'</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'translate('</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margin</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left</a:t>
            </a:r>
            <a:r>
              <a:rPr lang="en-US" sz="1800" dirty="0">
                <a:solidFill>
                  <a:srgbClr val="D4D4D4"/>
                </a:solidFill>
                <a:latin typeface="Menlo"/>
                <a:ea typeface="Menlo"/>
                <a:cs typeface="Menlo"/>
              </a:rPr>
              <a:t> +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 + </a:t>
            </a:r>
            <a:endParaRPr lang="en-US" sz="1800" dirty="0" smtClean="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smtClean="0">
                <a:solidFill>
                  <a:srgbClr val="9CDCFE"/>
                </a:solidFill>
                <a:latin typeface="Menlo"/>
                <a:ea typeface="Menlo"/>
                <a:cs typeface="Menlo"/>
              </a:rPr>
              <a:t>margin</a:t>
            </a:r>
            <a:r>
              <a:rPr lang="en-US" sz="1800" dirty="0" err="1" smtClean="0">
                <a:solidFill>
                  <a:srgbClr val="D4D4D4"/>
                </a:solidFill>
                <a:latin typeface="Menlo"/>
                <a:ea typeface="Menlo"/>
                <a:cs typeface="Menlo"/>
              </a:rPr>
              <a:t>.</a:t>
            </a:r>
            <a:r>
              <a:rPr lang="en-US" sz="1800" dirty="0" err="1" smtClean="0">
                <a:solidFill>
                  <a:srgbClr val="9CDCFE"/>
                </a:solidFill>
                <a:latin typeface="Menlo"/>
                <a:ea typeface="Menlo"/>
                <a:cs typeface="Menlo"/>
              </a:rPr>
              <a:t>top</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p>
          <a:p>
            <a:pPr marL="0" indent="0">
              <a:spcAft>
                <a:spcPts val="0"/>
              </a:spcAft>
              <a:buNone/>
            </a:pPr>
            <a:endParaRPr lang="en-US" sz="1800" dirty="0" smtClean="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77607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sp>
        <p:nvSpPr>
          <p:cNvPr id="4" name="Content Placeholder 3"/>
          <p:cNvSpPr>
            <a:spLocks noGrp="1"/>
          </p:cNvSpPr>
          <p:nvPr>
            <p:ph idx="1"/>
          </p:nvPr>
        </p:nvSpPr>
        <p:spPr/>
        <p:txBody>
          <a:bodyPr/>
          <a:lstStyle/>
          <a:p>
            <a:r>
              <a:rPr lang="en-US" dirty="0" smtClean="0"/>
              <a:t>Loads data into browser’s memory</a:t>
            </a:r>
          </a:p>
          <a:p>
            <a:r>
              <a:rPr lang="en-US" dirty="0" smtClean="0"/>
              <a:t>Binds data to elements within the document</a:t>
            </a:r>
          </a:p>
          <a:p>
            <a:r>
              <a:rPr lang="en-US" dirty="0" smtClean="0"/>
              <a:t>Transforms elements by interpreting each element’s bound datum and setting its visual properties</a:t>
            </a:r>
          </a:p>
          <a:p>
            <a:r>
              <a:rPr lang="en-US" dirty="0" smtClean="0"/>
              <a:t>Transitions elements between states in response to user input</a:t>
            </a:r>
            <a:endParaRPr lang="en-US" dirty="0"/>
          </a:p>
        </p:txBody>
      </p:sp>
      <p:pic>
        <p:nvPicPr>
          <p:cNvPr id="5" name="Picture 4" descr="Screen Shot 2018-02-12 at 18.55.01.png"/>
          <p:cNvPicPr>
            <a:picLocks noChangeAspect="1"/>
          </p:cNvPicPr>
          <p:nvPr/>
        </p:nvPicPr>
        <p:blipFill rotWithShape="1">
          <a:blip r:embed="rId2">
            <a:extLst>
              <a:ext uri="{28A0092B-C50C-407E-A947-70E740481C1C}">
                <a14:useLocalDpi xmlns:a14="http://schemas.microsoft.com/office/drawing/2010/main" val="0"/>
              </a:ext>
            </a:extLst>
          </a:blip>
          <a:srcRect l="39047" t="2" r="7763" b="55391"/>
          <a:stretch/>
        </p:blipFill>
        <p:spPr>
          <a:xfrm>
            <a:off x="324000" y="5055169"/>
            <a:ext cx="3722400" cy="1508400"/>
          </a:xfrm>
          <a:prstGeom prst="rect">
            <a:avLst/>
          </a:prstGeom>
        </p:spPr>
      </p:pic>
      <p:sp>
        <p:nvSpPr>
          <p:cNvPr id="6" name="TextBox 5"/>
          <p:cNvSpPr txBox="1"/>
          <p:nvPr/>
        </p:nvSpPr>
        <p:spPr>
          <a:xfrm>
            <a:off x="5823662" y="5976422"/>
            <a:ext cx="2235000" cy="369332"/>
          </a:xfrm>
          <a:prstGeom prst="rect">
            <a:avLst/>
          </a:prstGeom>
          <a:noFill/>
        </p:spPr>
        <p:txBody>
          <a:bodyPr wrap="square" rtlCol="0">
            <a:spAutoFit/>
          </a:bodyPr>
          <a:lstStyle/>
          <a:p>
            <a:r>
              <a:rPr lang="en-US" dirty="0" err="1" smtClean="0"/>
              <a:t>var</a:t>
            </a:r>
            <a:r>
              <a:rPr lang="en-US" dirty="0" smtClean="0"/>
              <a:t> data = [4,8,15];</a:t>
            </a:r>
            <a:endParaRPr lang="en-US" dirty="0"/>
          </a:p>
        </p:txBody>
      </p:sp>
    </p:spTree>
    <p:extLst>
      <p:ext uri="{BB962C8B-B14F-4D97-AF65-F5344CB8AC3E}">
        <p14:creationId xmlns:p14="http://schemas.microsoft.com/office/powerpoint/2010/main" val="377166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30</a:t>
            </a:fld>
            <a:endParaRPr lang="en-US" dirty="0"/>
          </a:p>
        </p:txBody>
      </p:sp>
      <p:sp>
        <p:nvSpPr>
          <p:cNvPr id="4" name="Content Placeholder 3"/>
          <p:cNvSpPr>
            <a:spLocks noGrp="1"/>
          </p:cNvSpPr>
          <p:nvPr>
            <p:ph idx="1"/>
          </p:nvPr>
        </p:nvSpPr>
        <p:spPr/>
        <p:txBody>
          <a:bodyPr/>
          <a:lstStyle/>
          <a:p>
            <a:pPr marL="0" indent="0">
              <a:buNone/>
            </a:pPr>
            <a:r>
              <a:rPr lang="en-US" dirty="0" smtClean="0"/>
              <a:t>&lt;body&gt;</a:t>
            </a:r>
          </a:p>
          <a:p>
            <a:pPr marL="0" indent="0">
              <a:buNone/>
            </a:pPr>
            <a:r>
              <a:rPr lang="en-US" dirty="0"/>
              <a:t> </a:t>
            </a:r>
            <a:r>
              <a:rPr lang="en-US" dirty="0" smtClean="0"/>
              <a:t>   &lt;</a:t>
            </a:r>
            <a:r>
              <a:rPr lang="en-US" dirty="0" err="1" smtClean="0"/>
              <a:t>svg</a:t>
            </a:r>
            <a:r>
              <a:rPr lang="en-US" dirty="0" smtClean="0"/>
              <a:t> width=</a:t>
            </a:r>
            <a:r>
              <a:rPr lang="en-US" dirty="0"/>
              <a:t>"</a:t>
            </a:r>
            <a:r>
              <a:rPr lang="en-US" dirty="0" smtClean="0"/>
              <a:t>830</a:t>
            </a:r>
            <a:r>
              <a:rPr lang="en-US" dirty="0"/>
              <a:t>"</a:t>
            </a:r>
            <a:r>
              <a:rPr lang="en-US" dirty="0" smtClean="0"/>
              <a:t> height=</a:t>
            </a:r>
            <a:r>
              <a:rPr lang="en-US" dirty="0"/>
              <a:t>"</a:t>
            </a:r>
            <a:r>
              <a:rPr lang="en-US" dirty="0" smtClean="0"/>
              <a:t>330</a:t>
            </a:r>
            <a:r>
              <a:rPr lang="en-US" dirty="0"/>
              <a:t>"</a:t>
            </a:r>
            <a:r>
              <a:rPr lang="en-US" dirty="0" smtClean="0"/>
              <a:t> &gt;</a:t>
            </a:r>
          </a:p>
          <a:p>
            <a:pPr marL="0" indent="0">
              <a:buNone/>
            </a:pPr>
            <a:r>
              <a:rPr lang="en-US" dirty="0"/>
              <a:t> </a:t>
            </a:r>
            <a:r>
              <a:rPr lang="en-US" dirty="0" smtClean="0"/>
              <a:t>       &lt;g transform=</a:t>
            </a:r>
            <a:r>
              <a:rPr lang="en-US" dirty="0"/>
              <a:t>"</a:t>
            </a:r>
            <a:r>
              <a:rPr lang="en-US" dirty="0" smtClean="0"/>
              <a:t>translate(30, 30)"&gt;&lt;/g&gt;</a:t>
            </a:r>
          </a:p>
          <a:p>
            <a:pPr marL="0" indent="0">
              <a:buNone/>
            </a:pPr>
            <a:r>
              <a:rPr lang="en-US" dirty="0"/>
              <a:t> </a:t>
            </a:r>
            <a:r>
              <a:rPr lang="en-US" dirty="0" smtClean="0"/>
              <a:t>   &lt;/</a:t>
            </a:r>
            <a:r>
              <a:rPr lang="en-US" dirty="0" err="1" smtClean="0"/>
              <a:t>svg</a:t>
            </a:r>
            <a:r>
              <a:rPr lang="en-US" dirty="0"/>
              <a:t>&gt;</a:t>
            </a:r>
            <a:endParaRPr lang="en-US" dirty="0" smtClean="0"/>
          </a:p>
          <a:p>
            <a:pPr marL="0" indent="0">
              <a:buNone/>
            </a:pPr>
            <a:r>
              <a:rPr lang="en-US" dirty="0" smtClean="0"/>
              <a:t>&lt;/body&gt;</a:t>
            </a:r>
            <a:endParaRPr lang="en-US" dirty="0"/>
          </a:p>
        </p:txBody>
      </p:sp>
    </p:spTree>
    <p:extLst>
      <p:ext uri="{BB962C8B-B14F-4D97-AF65-F5344CB8AC3E}">
        <p14:creationId xmlns:p14="http://schemas.microsoft.com/office/powerpoint/2010/main" val="2764074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sp>
        <p:nvSpPr>
          <p:cNvPr id="4" name="Content Placeholder 3"/>
          <p:cNvSpPr>
            <a:spLocks noGrp="1"/>
          </p:cNvSpPr>
          <p:nvPr>
            <p:ph idx="1"/>
          </p:nvPr>
        </p:nvSpPr>
        <p:spPr>
          <a:xfrm>
            <a:off x="324000" y="4972146"/>
            <a:ext cx="8496000" cy="1188941"/>
          </a:xfrm>
        </p:spPr>
        <p:txBody>
          <a:bodyPr/>
          <a:lstStyle/>
          <a:p>
            <a:endParaRPr lang="en-US" dirty="0"/>
          </a:p>
        </p:txBody>
      </p:sp>
      <p:sp>
        <p:nvSpPr>
          <p:cNvPr id="6" name="Content Placeholder 3"/>
          <p:cNvSpPr txBox="1">
            <a:spLocks/>
          </p:cNvSpPr>
          <p:nvPr/>
        </p:nvSpPr>
        <p:spPr bwMode="auto">
          <a:xfrm>
            <a:off x="324000" y="1599058"/>
            <a:ext cx="8648400" cy="470520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analyze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error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/error code here see </a:t>
            </a:r>
            <a:r>
              <a:rPr lang="en-US" sz="1800" dirty="0" smtClean="0">
                <a:solidFill>
                  <a:srgbClr val="D4D4D4"/>
                </a:solidFill>
                <a:latin typeface="Menlo"/>
                <a:ea typeface="Menlo"/>
                <a:cs typeface="Menlo"/>
              </a:rPr>
              <a:t>slide</a:t>
            </a:r>
            <a:endParaRPr lang="en-US" sz="1800" dirty="0">
              <a:solidFill>
                <a:srgbClr val="D4D4D4"/>
              </a:solidFill>
              <a:latin typeface="Menlo"/>
              <a:ea typeface="Menlo"/>
              <a:cs typeface="Menlo"/>
            </a:endParaRPr>
          </a:p>
          <a:p>
            <a:pPr marL="0" indent="0">
              <a:spcAft>
                <a:spcPts val="0"/>
              </a:spcAft>
              <a:buNone/>
            </a:pPr>
            <a:endParaRPr lang="en-US" sz="1800" dirty="0">
              <a:solidFill>
                <a:srgbClr val="D4D4D4"/>
              </a:solidFill>
              <a:latin typeface="Menlo"/>
              <a:ea typeface="Menlo"/>
              <a:cs typeface="Menlo"/>
            </a:endParaRPr>
          </a:p>
          <a:p>
            <a:pPr marL="0" indent="0">
              <a:spcAft>
                <a:spcPts val="0"/>
              </a:spcAft>
              <a:buNone/>
            </a:pPr>
            <a:r>
              <a:rPr lang="en-US" sz="1800" dirty="0" smtClean="0">
                <a:solidFill>
                  <a:srgbClr val="D4D4D4"/>
                </a:solidFill>
                <a:latin typeface="Menlo"/>
                <a:ea typeface="Menlo"/>
                <a:cs typeface="Menlo"/>
              </a:rPr>
              <a:t>  //setting up </a:t>
            </a:r>
            <a:r>
              <a:rPr lang="en-US" sz="1800" dirty="0" err="1" smtClean="0">
                <a:solidFill>
                  <a:srgbClr val="D4D4D4"/>
                </a:solidFill>
                <a:latin typeface="Menlo"/>
                <a:ea typeface="Menlo"/>
                <a:cs typeface="Menlo"/>
              </a:rPr>
              <a:t>svg</a:t>
            </a:r>
            <a:r>
              <a:rPr lang="en-US" sz="1800" dirty="0" smtClean="0">
                <a:solidFill>
                  <a:srgbClr val="D4D4D4"/>
                </a:solidFill>
                <a:latin typeface="Menlo"/>
                <a:ea typeface="Menlo"/>
                <a:cs typeface="Menlo"/>
              </a:rPr>
              <a:t> container, see previous slide</a:t>
            </a:r>
          </a:p>
          <a:p>
            <a:pPr marL="0" indent="0">
              <a:spcAft>
                <a:spcPts val="0"/>
              </a:spcAft>
              <a:buNone/>
            </a:pPr>
            <a:endParaRPr lang="en-US" sz="1800" dirty="0" smtClean="0">
              <a:solidFill>
                <a:srgbClr val="D4D4D4"/>
              </a:solidFill>
              <a:latin typeface="Menlo"/>
              <a:ea typeface="Menlo"/>
              <a:cs typeface="Menlo"/>
            </a:endParaRPr>
          </a:p>
          <a:p>
            <a:pPr marL="0" indent="0">
              <a:spcAft>
                <a:spcPts val="0"/>
              </a:spcAft>
              <a:buNone/>
            </a:pPr>
            <a:r>
              <a:rPr lang="en-US" sz="1800" dirty="0" smtClean="0">
                <a:solidFill>
                  <a:srgbClr val="569CD6"/>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bars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rect</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a:t>
            </a:r>
            <a:r>
              <a:rPr lang="en-US" sz="1800" dirty="0" smtClean="0">
                <a:solidFill>
                  <a:srgbClr val="CE9178"/>
                </a:solidFill>
                <a:latin typeface="Menlo"/>
                <a:ea typeface="Menlo"/>
                <a:cs typeface="Menlo"/>
              </a:rPr>
              <a:t>bar"</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100</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12</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p>
        </p:txBody>
      </p:sp>
    </p:spTree>
    <p:extLst>
      <p:ext uri="{BB962C8B-B14F-4D97-AF65-F5344CB8AC3E}">
        <p14:creationId xmlns:p14="http://schemas.microsoft.com/office/powerpoint/2010/main" val="77607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
        <p:nvSpPr>
          <p:cNvPr id="4" name="Content Placeholder 3"/>
          <p:cNvSpPr>
            <a:spLocks noGrp="1"/>
          </p:cNvSpPr>
          <p:nvPr>
            <p:ph idx="1"/>
          </p:nvPr>
        </p:nvSpPr>
        <p:spPr>
          <a:xfrm>
            <a:off x="324000" y="1666488"/>
            <a:ext cx="8496000" cy="4494599"/>
          </a:xfrm>
        </p:spPr>
        <p:txBody>
          <a:bodyPr/>
          <a:lstStyle/>
          <a:p>
            <a:pPr marL="0" indent="0">
              <a:buNone/>
            </a:pPr>
            <a:r>
              <a:rPr lang="en-US" dirty="0" err="1" smtClean="0"/>
              <a:t>svg.selectAll</a:t>
            </a:r>
            <a:r>
              <a:rPr lang="en-US" dirty="0" smtClean="0"/>
              <a:t>("bar"</a:t>
            </a:r>
            <a:r>
              <a:rPr lang="en-US" dirty="0"/>
              <a:t>)</a:t>
            </a:r>
          </a:p>
          <a:p>
            <a:pPr lvl="1"/>
            <a:r>
              <a:rPr lang="en-US" sz="1800" dirty="0" smtClean="0"/>
              <a:t>Selects </a:t>
            </a:r>
            <a:r>
              <a:rPr lang="en-US" sz="1800" dirty="0"/>
              <a:t>all </a:t>
            </a:r>
            <a:r>
              <a:rPr lang="en-US" sz="1800" dirty="0" smtClean="0"/>
              <a:t>bar </a:t>
            </a:r>
            <a:r>
              <a:rPr lang="en-US" sz="1800" dirty="0" err="1" smtClean="0"/>
              <a:t>divs</a:t>
            </a:r>
            <a:r>
              <a:rPr lang="en-US" sz="1800" dirty="0" smtClean="0"/>
              <a:t> DOM</a:t>
            </a:r>
            <a:r>
              <a:rPr lang="en-US" sz="1800" dirty="0"/>
              <a:t>. Because none exist yet, this returns an empty selection. </a:t>
            </a:r>
            <a:r>
              <a:rPr lang="en-US" sz="1800" dirty="0" smtClean="0"/>
              <a:t>This </a:t>
            </a:r>
            <a:r>
              <a:rPr lang="en-US" sz="1800" dirty="0"/>
              <a:t>empty selection </a:t>
            </a:r>
            <a:r>
              <a:rPr lang="en-US" sz="1800" dirty="0" smtClean="0"/>
              <a:t>represents bars </a:t>
            </a:r>
            <a:r>
              <a:rPr lang="en-US" sz="1800" dirty="0"/>
              <a:t>that will soon exist.</a:t>
            </a:r>
          </a:p>
          <a:p>
            <a:pPr marL="0" indent="0">
              <a:buNone/>
            </a:pPr>
            <a:r>
              <a:rPr lang="en-US" dirty="0"/>
              <a:t>.data(dataset)</a:t>
            </a:r>
          </a:p>
          <a:p>
            <a:pPr lvl="1"/>
            <a:r>
              <a:rPr lang="en-US" sz="1800" dirty="0"/>
              <a:t>Counts and parses our data values. There are </a:t>
            </a:r>
            <a:r>
              <a:rPr lang="en-US" sz="1800" dirty="0" smtClean="0"/>
              <a:t>10 values </a:t>
            </a:r>
            <a:r>
              <a:rPr lang="en-US" sz="1800" dirty="0"/>
              <a:t>in our array called </a:t>
            </a:r>
            <a:r>
              <a:rPr lang="en-US" sz="1800" dirty="0" smtClean="0"/>
              <a:t>dataset</a:t>
            </a:r>
            <a:r>
              <a:rPr lang="en-US" sz="1800" dirty="0"/>
              <a:t>, </a:t>
            </a:r>
            <a:r>
              <a:rPr lang="en-US" sz="1800" dirty="0" smtClean="0"/>
              <a:t>everything </a:t>
            </a:r>
            <a:r>
              <a:rPr lang="en-US" sz="1800" dirty="0"/>
              <a:t>past this point is executed </a:t>
            </a:r>
            <a:r>
              <a:rPr lang="en-US" sz="1800" dirty="0" smtClean="0"/>
              <a:t>10 </a:t>
            </a:r>
            <a:r>
              <a:rPr lang="en-US" sz="1800" dirty="0"/>
              <a:t>times, once for each value.</a:t>
            </a:r>
          </a:p>
          <a:p>
            <a:pPr marL="0" indent="0">
              <a:buNone/>
            </a:pPr>
            <a:r>
              <a:rPr lang="en-US" dirty="0"/>
              <a:t>.enter()</a:t>
            </a:r>
          </a:p>
          <a:p>
            <a:pPr lvl="1">
              <a:spcAft>
                <a:spcPts val="1800"/>
              </a:spcAft>
            </a:pPr>
            <a:r>
              <a:rPr lang="en-US" sz="1800" dirty="0"/>
              <a:t>To create new, data-bound elements, you must use enter(). This method looks at the current DOM selection, and then at the data being handed to it. If there are more data values than corresponding DOM elements, then enter() creates a new placeholder </a:t>
            </a:r>
            <a:r>
              <a:rPr lang="en-US" sz="1800" dirty="0" smtClean="0"/>
              <a:t>element. </a:t>
            </a:r>
            <a:r>
              <a:rPr lang="en-US" sz="1800" dirty="0"/>
              <a:t>It then hands off a reference to this new placeholder to the next step in the chain</a:t>
            </a:r>
            <a:r>
              <a:rPr lang="en-US" sz="1800" dirty="0" smtClean="0"/>
              <a:t>.</a:t>
            </a:r>
            <a:endParaRPr lang="en-US" sz="1800" dirty="0"/>
          </a:p>
        </p:txBody>
      </p:sp>
    </p:spTree>
    <p:extLst>
      <p:ext uri="{BB962C8B-B14F-4D97-AF65-F5344CB8AC3E}">
        <p14:creationId xmlns:p14="http://schemas.microsoft.com/office/powerpoint/2010/main" val="4098827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dirty="0"/>
          </a:p>
        </p:txBody>
      </p:sp>
      <p:sp>
        <p:nvSpPr>
          <p:cNvPr id="4" name="Content Placeholder 3"/>
          <p:cNvSpPr>
            <a:spLocks noGrp="1"/>
          </p:cNvSpPr>
          <p:nvPr>
            <p:ph idx="1"/>
          </p:nvPr>
        </p:nvSpPr>
        <p:spPr>
          <a:xfrm>
            <a:off x="323999" y="1666488"/>
            <a:ext cx="8764245" cy="4494599"/>
          </a:xfrm>
        </p:spPr>
        <p:txBody>
          <a:bodyPr/>
          <a:lstStyle/>
          <a:p>
            <a:pPr marL="0" indent="0">
              <a:buNone/>
            </a:pPr>
            <a:r>
              <a:rPr lang="en-US" dirty="0" smtClean="0"/>
              <a:t>.append(</a:t>
            </a:r>
            <a:r>
              <a:rPr lang="en-US" dirty="0"/>
              <a:t>"</a:t>
            </a:r>
            <a:r>
              <a:rPr lang="en-US" dirty="0" err="1" smtClean="0"/>
              <a:t>rect</a:t>
            </a:r>
            <a:r>
              <a:rPr lang="en-US" dirty="0"/>
              <a:t>"</a:t>
            </a:r>
            <a:r>
              <a:rPr lang="en-US" dirty="0" smtClean="0"/>
              <a:t>)</a:t>
            </a:r>
            <a:endParaRPr lang="en-US" dirty="0"/>
          </a:p>
          <a:p>
            <a:pPr lvl="1"/>
            <a:r>
              <a:rPr lang="en-US" sz="1800" dirty="0" smtClean="0"/>
              <a:t>Adds a </a:t>
            </a:r>
            <a:r>
              <a:rPr lang="en-US" sz="1800" dirty="0" err="1" smtClean="0"/>
              <a:t>svg</a:t>
            </a:r>
            <a:r>
              <a:rPr lang="en-US" sz="1800" dirty="0" smtClean="0"/>
              <a:t> rectangle shape</a:t>
            </a:r>
            <a:endParaRPr lang="en-US" sz="1800" dirty="0"/>
          </a:p>
          <a:p>
            <a:pPr marL="0" indent="0">
              <a:buNone/>
            </a:pPr>
            <a:r>
              <a:rPr lang="en-US" dirty="0" smtClean="0"/>
              <a:t>.</a:t>
            </a:r>
            <a:r>
              <a:rPr lang="en-US" dirty="0" err="1" smtClean="0"/>
              <a:t>attr</a:t>
            </a:r>
            <a:r>
              <a:rPr lang="en-US" dirty="0" smtClean="0"/>
              <a:t>(</a:t>
            </a:r>
            <a:r>
              <a:rPr lang="en-US" dirty="0"/>
              <a:t>"</a:t>
            </a:r>
            <a:r>
              <a:rPr lang="en-US" dirty="0" smtClean="0"/>
              <a:t>class</a:t>
            </a:r>
            <a:r>
              <a:rPr lang="en-US" dirty="0"/>
              <a:t>"</a:t>
            </a:r>
            <a:r>
              <a:rPr lang="en-US" dirty="0" smtClean="0"/>
              <a:t>, </a:t>
            </a:r>
            <a:r>
              <a:rPr lang="en-US" dirty="0"/>
              <a:t>"</a:t>
            </a:r>
            <a:r>
              <a:rPr lang="en-US" dirty="0" smtClean="0"/>
              <a:t>bar</a:t>
            </a:r>
            <a:r>
              <a:rPr lang="en-US" dirty="0"/>
              <a:t>"</a:t>
            </a:r>
            <a:r>
              <a:rPr lang="en-US" dirty="0" smtClean="0"/>
              <a:t>)</a:t>
            </a:r>
            <a:endParaRPr lang="en-US" dirty="0"/>
          </a:p>
          <a:p>
            <a:pPr lvl="1"/>
            <a:r>
              <a:rPr lang="en-US" sz="1800" dirty="0" smtClean="0"/>
              <a:t>Adds the class bar to the rectangle</a:t>
            </a:r>
          </a:p>
          <a:p>
            <a:pPr marL="0" indent="0">
              <a:buNone/>
            </a:pPr>
            <a:r>
              <a:rPr lang="en-US" dirty="0" smtClean="0"/>
              <a:t>.</a:t>
            </a:r>
            <a:r>
              <a:rPr lang="en-US" dirty="0" err="1" smtClean="0"/>
              <a:t>attr</a:t>
            </a:r>
            <a:r>
              <a:rPr lang="en-US" dirty="0" smtClean="0"/>
              <a:t>(</a:t>
            </a:r>
            <a:r>
              <a:rPr lang="en-US" dirty="0"/>
              <a:t>"</a:t>
            </a:r>
            <a:r>
              <a:rPr lang="en-US" dirty="0" smtClean="0"/>
              <a:t>height</a:t>
            </a:r>
            <a:r>
              <a:rPr lang="en-US" dirty="0"/>
              <a:t>"</a:t>
            </a:r>
            <a:r>
              <a:rPr lang="en-US" dirty="0" smtClean="0"/>
              <a:t>, 10)</a:t>
            </a:r>
            <a:r>
              <a:rPr lang="en-US" dirty="0"/>
              <a:t> .</a:t>
            </a:r>
            <a:r>
              <a:rPr lang="en-US" dirty="0" err="1"/>
              <a:t>attr</a:t>
            </a:r>
            <a:r>
              <a:rPr lang="en-US" dirty="0"/>
              <a:t>(width, function(d){return 100*</a:t>
            </a:r>
            <a:r>
              <a:rPr lang="en-US" dirty="0" err="1"/>
              <a:t>d.rating</a:t>
            </a:r>
            <a:r>
              <a:rPr lang="en-US" dirty="0"/>
              <a:t>})</a:t>
            </a:r>
          </a:p>
          <a:p>
            <a:pPr lvl="1"/>
            <a:r>
              <a:rPr lang="en-US" sz="1800" dirty="0" smtClean="0"/>
              <a:t>Adds the height and width of the bar, increasing the scale by 100</a:t>
            </a:r>
            <a:endParaRPr lang="en-US" sz="1800" dirty="0"/>
          </a:p>
          <a:p>
            <a:pPr marL="0" indent="0">
              <a:buNone/>
            </a:pPr>
            <a:r>
              <a:rPr lang="en-US" dirty="0" smtClean="0"/>
              <a:t>.</a:t>
            </a:r>
            <a:r>
              <a:rPr lang="en-US" dirty="0" err="1" smtClean="0"/>
              <a:t>attr</a:t>
            </a:r>
            <a:r>
              <a:rPr lang="en-US" dirty="0" smtClean="0"/>
              <a:t>(x, 0).</a:t>
            </a:r>
            <a:r>
              <a:rPr lang="en-US" dirty="0" err="1" smtClean="0"/>
              <a:t>attr</a:t>
            </a:r>
            <a:r>
              <a:rPr lang="en-US" dirty="0" smtClean="0"/>
              <a:t>(y, function(</a:t>
            </a:r>
            <a:r>
              <a:rPr lang="en-US" dirty="0" err="1" smtClean="0"/>
              <a:t>d,i</a:t>
            </a:r>
            <a:r>
              <a:rPr lang="en-US" dirty="0" smtClean="0"/>
              <a:t>){return </a:t>
            </a:r>
            <a:r>
              <a:rPr lang="en-US" dirty="0" err="1" smtClean="0"/>
              <a:t>i</a:t>
            </a:r>
            <a:r>
              <a:rPr lang="en-US" dirty="0" smtClean="0"/>
              <a:t>*12})</a:t>
            </a:r>
            <a:endParaRPr lang="en-US" dirty="0"/>
          </a:p>
          <a:p>
            <a:pPr lvl="1">
              <a:spcAft>
                <a:spcPts val="1800"/>
              </a:spcAft>
            </a:pPr>
            <a:r>
              <a:rPr lang="en-US" sz="1800" dirty="0" smtClean="0"/>
              <a:t>Sets the x and y coordinates to place the bar in the </a:t>
            </a:r>
            <a:r>
              <a:rPr lang="en-US" sz="1800" dirty="0" err="1" smtClean="0"/>
              <a:t>svg</a:t>
            </a:r>
            <a:endParaRPr lang="en-US" sz="1800" dirty="0"/>
          </a:p>
        </p:txBody>
      </p:sp>
    </p:spTree>
    <p:extLst>
      <p:ext uri="{BB962C8B-B14F-4D97-AF65-F5344CB8AC3E}">
        <p14:creationId xmlns:p14="http://schemas.microsoft.com/office/powerpoint/2010/main" val="1157217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34</a:t>
            </a:fld>
            <a:endParaRPr lang="en-US" dirty="0"/>
          </a:p>
        </p:txBody>
      </p:sp>
      <p:pic>
        <p:nvPicPr>
          <p:cNvPr id="9" name="Picture 8" descr="Screen Shot 2018-02-18 at 12.4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7784"/>
            <a:ext cx="9144000" cy="4081786"/>
          </a:xfrm>
          <a:prstGeom prst="rect">
            <a:avLst/>
          </a:prstGeom>
        </p:spPr>
      </p:pic>
    </p:spTree>
    <p:extLst>
      <p:ext uri="{BB962C8B-B14F-4D97-AF65-F5344CB8AC3E}">
        <p14:creationId xmlns:p14="http://schemas.microsoft.com/office/powerpoint/2010/main" val="165605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Axes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35</a:t>
            </a:fld>
            <a:endParaRPr lang="en-US" dirty="0"/>
          </a:p>
        </p:txBody>
      </p:sp>
      <p:sp>
        <p:nvSpPr>
          <p:cNvPr id="4" name="Content Placeholder 3"/>
          <p:cNvSpPr>
            <a:spLocks noGrp="1"/>
          </p:cNvSpPr>
          <p:nvPr>
            <p:ph idx="1"/>
          </p:nvPr>
        </p:nvSpPr>
        <p:spPr>
          <a:xfrm>
            <a:off x="324000" y="1475140"/>
            <a:ext cx="8496000" cy="5293789"/>
          </a:xfrm>
          <a:solidFill>
            <a:schemeClr val="tx1">
              <a:lumMod val="75000"/>
            </a:schemeClr>
          </a:solidFill>
        </p:spPr>
        <p:txBody>
          <a:bodyPr/>
          <a:lstStyle/>
          <a:p>
            <a:pPr marL="0" indent="0">
              <a:spcAft>
                <a:spcPts val="0"/>
              </a:spcAft>
              <a:buNone/>
            </a:pPr>
            <a:r>
              <a:rPr lang="en-US" sz="1800" dirty="0" smtClean="0">
                <a:solidFill>
                  <a:srgbClr val="D4D4D4"/>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y</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scaleBand</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dataset</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map</a:t>
            </a:r>
            <a:r>
              <a:rPr lang="en-US" sz="1800" dirty="0">
                <a:solidFill>
                  <a:srgbClr val="D4D4D4"/>
                </a:solidFill>
                <a:latin typeface="Menlo"/>
                <a:ea typeface="Menlo"/>
                <a:cs typeface="Menlo"/>
              </a:rPr>
              <a:t>(</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padding</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0.1</a:t>
            </a:r>
            <a:r>
              <a:rPr lang="en-US" sz="1800" dirty="0">
                <a:solidFill>
                  <a:srgbClr val="D4D4D4"/>
                </a:solidFill>
                <a:latin typeface="Menlo"/>
                <a:ea typeface="Menlo"/>
                <a:cs typeface="Menlo"/>
              </a:rPr>
              <a:t>);</a:t>
            </a:r>
          </a:p>
          <a:p>
            <a:pPr>
              <a:spcAft>
                <a:spcPts val="0"/>
              </a:spcAft>
            </a:pP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x</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scaleLinear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700" dirty="0" smtClean="0">
                <a:solidFill>
                  <a:srgbClr val="D4D4D4"/>
                </a:solidFill>
                <a:latin typeface="Menlo"/>
                <a:ea typeface="Menlo"/>
                <a:cs typeface="Menlo"/>
              </a:rPr>
              <a:t>.</a:t>
            </a:r>
            <a:r>
              <a:rPr lang="en-US" sz="1700" dirty="0" smtClean="0">
                <a:solidFill>
                  <a:srgbClr val="DCDCAA"/>
                </a:solidFill>
                <a:latin typeface="Menlo"/>
                <a:ea typeface="Menlo"/>
                <a:cs typeface="Menlo"/>
              </a:rPr>
              <a:t>domain</a:t>
            </a:r>
            <a:r>
              <a:rPr lang="en-US" sz="1700" dirty="0">
                <a:solidFill>
                  <a:srgbClr val="D4D4D4"/>
                </a:solidFill>
                <a:latin typeface="Menlo"/>
                <a:ea typeface="Menlo"/>
                <a:cs typeface="Menlo"/>
              </a:rPr>
              <a:t>([</a:t>
            </a:r>
            <a:r>
              <a:rPr lang="en-US" sz="1700" dirty="0">
                <a:solidFill>
                  <a:srgbClr val="B5CEA8"/>
                </a:solidFill>
                <a:latin typeface="Menlo"/>
                <a:ea typeface="Menlo"/>
                <a:cs typeface="Menlo"/>
              </a:rPr>
              <a:t>0</a:t>
            </a:r>
            <a:r>
              <a:rPr lang="en-US" sz="1700" dirty="0" smtClean="0">
                <a:solidFill>
                  <a:srgbClr val="D4D4D4"/>
                </a:solidFill>
                <a:latin typeface="Menlo"/>
                <a:ea typeface="Menlo"/>
                <a:cs typeface="Menlo"/>
              </a:rPr>
              <a:t>, </a:t>
            </a:r>
            <a:r>
              <a:rPr lang="en-US" sz="1700" dirty="0" smtClean="0">
                <a:solidFill>
                  <a:srgbClr val="9CDCFE"/>
                </a:solidFill>
                <a:latin typeface="Menlo"/>
                <a:ea typeface="Menlo"/>
                <a:cs typeface="Menlo"/>
              </a:rPr>
              <a:t>d3</a:t>
            </a:r>
            <a:r>
              <a:rPr lang="en-US" sz="1700" dirty="0">
                <a:solidFill>
                  <a:srgbClr val="D4D4D4"/>
                </a:solidFill>
                <a:latin typeface="Menlo"/>
                <a:ea typeface="Menlo"/>
                <a:cs typeface="Menlo"/>
              </a:rPr>
              <a:t>.</a:t>
            </a:r>
            <a:r>
              <a:rPr lang="en-US" sz="1700" dirty="0">
                <a:solidFill>
                  <a:srgbClr val="DCDCAA"/>
                </a:solidFill>
                <a:latin typeface="Menlo"/>
                <a:ea typeface="Menlo"/>
                <a:cs typeface="Menlo"/>
              </a:rPr>
              <a:t>max</a:t>
            </a:r>
            <a:r>
              <a:rPr lang="en-US" sz="1700" dirty="0">
                <a:solidFill>
                  <a:srgbClr val="D4D4D4"/>
                </a:solidFill>
                <a:latin typeface="Menlo"/>
                <a:ea typeface="Menlo"/>
                <a:cs typeface="Menlo"/>
              </a:rPr>
              <a:t>(</a:t>
            </a:r>
            <a:r>
              <a:rPr lang="en-US" sz="1700" dirty="0">
                <a:solidFill>
                  <a:srgbClr val="9CDCFE"/>
                </a:solidFill>
                <a:latin typeface="Menlo"/>
                <a:ea typeface="Menlo"/>
                <a:cs typeface="Menlo"/>
              </a:rPr>
              <a:t>dataset</a:t>
            </a:r>
            <a:r>
              <a:rPr lang="en-US" sz="1700" dirty="0">
                <a:solidFill>
                  <a:srgbClr val="D4D4D4"/>
                </a:solidFill>
                <a:latin typeface="Menlo"/>
                <a:ea typeface="Menlo"/>
                <a:cs typeface="Menlo"/>
              </a:rPr>
              <a:t>, </a:t>
            </a:r>
            <a:r>
              <a:rPr lang="en-US" sz="1700" dirty="0">
                <a:solidFill>
                  <a:srgbClr val="569CD6"/>
                </a:solidFill>
                <a:latin typeface="Menlo"/>
                <a:ea typeface="Menlo"/>
                <a:cs typeface="Menlo"/>
              </a:rPr>
              <a:t>function</a:t>
            </a:r>
            <a:r>
              <a:rPr lang="en-US" sz="1700" dirty="0">
                <a:solidFill>
                  <a:srgbClr val="D4D4D4"/>
                </a:solidFill>
                <a:latin typeface="Menlo"/>
                <a:ea typeface="Menlo"/>
                <a:cs typeface="Menlo"/>
              </a:rPr>
              <a:t>(</a:t>
            </a:r>
            <a:r>
              <a:rPr lang="en-US" sz="1700" dirty="0">
                <a:solidFill>
                  <a:srgbClr val="9CDCFE"/>
                </a:solidFill>
                <a:latin typeface="Menlo"/>
                <a:ea typeface="Menlo"/>
                <a:cs typeface="Menlo"/>
              </a:rPr>
              <a:t>d</a:t>
            </a:r>
            <a:r>
              <a:rPr lang="en-US" sz="1700" dirty="0" smtClean="0">
                <a:solidFill>
                  <a:srgbClr val="D4D4D4"/>
                </a:solidFill>
                <a:latin typeface="Menlo"/>
                <a:ea typeface="Menlo"/>
                <a:cs typeface="Menlo"/>
              </a:rPr>
              <a:t>){</a:t>
            </a:r>
            <a:r>
              <a:rPr lang="en-US" sz="1700" dirty="0" smtClean="0">
                <a:solidFill>
                  <a:srgbClr val="C586C0"/>
                </a:solidFill>
                <a:latin typeface="Menlo"/>
                <a:ea typeface="Menlo"/>
                <a:cs typeface="Menlo"/>
              </a:rPr>
              <a:t>return</a:t>
            </a:r>
            <a:r>
              <a:rPr lang="en-US" sz="1700" dirty="0" smtClean="0">
                <a:solidFill>
                  <a:srgbClr val="D4D4D4"/>
                </a:solidFill>
                <a:latin typeface="Menlo"/>
                <a:ea typeface="Menlo"/>
                <a:cs typeface="Menlo"/>
              </a:rPr>
              <a:t> </a:t>
            </a:r>
            <a:r>
              <a:rPr lang="en-US" sz="1700" dirty="0" err="1" smtClean="0">
                <a:solidFill>
                  <a:srgbClr val="9CDCFE"/>
                </a:solidFill>
                <a:latin typeface="Menlo"/>
                <a:ea typeface="Menlo"/>
                <a:cs typeface="Menlo"/>
              </a:rPr>
              <a:t>d</a:t>
            </a:r>
            <a:r>
              <a:rPr lang="en-US" sz="1700" dirty="0" err="1" smtClean="0">
                <a:solidFill>
                  <a:srgbClr val="D4D4D4"/>
                </a:solidFill>
                <a:latin typeface="Menlo"/>
                <a:ea typeface="Menlo"/>
                <a:cs typeface="Menlo"/>
              </a:rPr>
              <a:t>.</a:t>
            </a:r>
            <a:r>
              <a:rPr lang="en-US" sz="1700" dirty="0" err="1" smtClean="0">
                <a:solidFill>
                  <a:srgbClr val="9CDCFE"/>
                </a:solidFill>
                <a:latin typeface="Menlo"/>
                <a:ea typeface="Menlo"/>
                <a:cs typeface="Menlo"/>
              </a:rPr>
              <a:t>rating</a:t>
            </a:r>
            <a:r>
              <a:rPr lang="en-US" sz="1700" dirty="0" smtClean="0">
                <a:solidFill>
                  <a:srgbClr val="D4D4D4"/>
                </a:solidFill>
                <a:latin typeface="Menlo"/>
                <a:ea typeface="Menlo"/>
                <a:cs typeface="Menlo"/>
              </a:rPr>
              <a:t>; </a:t>
            </a:r>
            <a:r>
              <a:rPr lang="en-US" sz="1700" dirty="0">
                <a:solidFill>
                  <a:srgbClr val="D4D4D4"/>
                </a:solidFill>
                <a:latin typeface="Menlo"/>
                <a:ea typeface="Menlo"/>
                <a:cs typeface="Menlo"/>
              </a:rPr>
              <a:t>})]</a:t>
            </a:r>
            <a:r>
              <a:rPr lang="en-US" sz="1700" dirty="0" smtClean="0">
                <a:solidFill>
                  <a:srgbClr val="D4D4D4"/>
                </a:solidFill>
                <a:latin typeface="Menlo"/>
                <a:ea typeface="Menlo"/>
                <a:cs typeface="Menlo"/>
              </a:rPr>
              <a:t>)</a:t>
            </a:r>
            <a:endParaRPr lang="en-US" sz="17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smtClean="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a:t>
            </a:r>
          </a:p>
          <a:p>
            <a:pPr>
              <a:spcAft>
                <a:spcPts val="0"/>
              </a:spcAft>
            </a:pP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bars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rect</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y</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bandwidth</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p>
          <a:p>
            <a:pPr>
              <a:spcAft>
                <a:spcPts val="0"/>
              </a:spcAft>
            </a:pPr>
            <a:endParaRPr lang="en-US" sz="1800" dirty="0"/>
          </a:p>
        </p:txBody>
      </p:sp>
    </p:spTree>
    <p:extLst>
      <p:ext uri="{BB962C8B-B14F-4D97-AF65-F5344CB8AC3E}">
        <p14:creationId xmlns:p14="http://schemas.microsoft.com/office/powerpoint/2010/main" val="3091615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Axes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36</a:t>
            </a:fld>
            <a:endParaRPr lang="en-US" dirty="0"/>
          </a:p>
        </p:txBody>
      </p:sp>
      <p:sp>
        <p:nvSpPr>
          <p:cNvPr id="4" name="Content Placeholder 3"/>
          <p:cNvSpPr>
            <a:spLocks noGrp="1"/>
          </p:cNvSpPr>
          <p:nvPr>
            <p:ph idx="1"/>
          </p:nvPr>
        </p:nvSpPr>
        <p:spPr>
          <a:xfrm>
            <a:off x="324000" y="1831411"/>
            <a:ext cx="8496000" cy="3698370"/>
          </a:xfrm>
          <a:solidFill>
            <a:schemeClr val="tx1">
              <a:lumMod val="75000"/>
            </a:schemeClr>
          </a:solidFill>
        </p:spPr>
        <p:txBody>
          <a:bodyPr/>
          <a:lstStyle/>
          <a:p>
            <a:pPr marL="0" indent="0">
              <a:spcAft>
                <a:spcPts val="0"/>
              </a:spcAft>
              <a:buNone/>
            </a:pPr>
            <a:r>
              <a:rPr lang="en-US" sz="1800" dirty="0">
                <a:solidFill>
                  <a:srgbClr val="D4D4D4"/>
                </a:solidFill>
                <a:latin typeface="Menlo"/>
                <a:ea typeface="Menlo"/>
                <a:cs typeface="Menlo"/>
              </a:rPr>
              <a:t> </a:t>
            </a:r>
            <a:r>
              <a:rPr lang="en-US" sz="1800" dirty="0">
                <a:solidFill>
                  <a:srgbClr val="608B4E"/>
                </a:solidFill>
                <a:latin typeface="Menlo"/>
                <a:ea typeface="Menlo"/>
                <a:cs typeface="Menlo"/>
              </a:rPr>
              <a:t>// add the x Axis</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"transform"</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"translate(0,"</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axisBottom</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x</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608B4E"/>
                </a:solidFill>
                <a:latin typeface="Menlo"/>
                <a:ea typeface="Menlo"/>
                <a:cs typeface="Menlo"/>
              </a:rPr>
              <a:t>// add the y Axis</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axisLeft</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y</a:t>
            </a:r>
            <a:r>
              <a:rPr lang="en-US" sz="1800" dirty="0">
                <a:solidFill>
                  <a:srgbClr val="D4D4D4"/>
                </a:solidFill>
                <a:latin typeface="Menlo"/>
                <a:ea typeface="Menlo"/>
                <a:cs typeface="Menlo"/>
              </a:rPr>
              <a:t>).</a:t>
            </a:r>
            <a:r>
              <a:rPr lang="en-US" sz="1800" dirty="0" err="1">
                <a:solidFill>
                  <a:srgbClr val="DCDCAA"/>
                </a:solidFill>
                <a:latin typeface="Menlo"/>
                <a:ea typeface="Menlo"/>
                <a:cs typeface="Menlo"/>
              </a:rPr>
              <a:t>tickSize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tickFormat</a:t>
            </a:r>
            <a:r>
              <a:rPr lang="en-US" sz="1800" dirty="0">
                <a:solidFill>
                  <a:srgbClr val="D4D4D4"/>
                </a:solidFill>
                <a:latin typeface="Menlo"/>
                <a:ea typeface="Menlo"/>
                <a:cs typeface="Menlo"/>
              </a:rPr>
              <a:t>(</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i</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choconame</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endParaRPr lang="en-US" sz="1800" dirty="0"/>
          </a:p>
        </p:txBody>
      </p:sp>
    </p:spTree>
    <p:extLst>
      <p:ext uri="{BB962C8B-B14F-4D97-AF65-F5344CB8AC3E}">
        <p14:creationId xmlns:p14="http://schemas.microsoft.com/office/powerpoint/2010/main" val="409402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 with Axes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37</a:t>
            </a:fld>
            <a:endParaRPr lang="en-US" dirty="0"/>
          </a:p>
        </p:txBody>
      </p:sp>
      <p:sp>
        <p:nvSpPr>
          <p:cNvPr id="4" name="Content Placeholder 3"/>
          <p:cNvSpPr>
            <a:spLocks noGrp="1"/>
          </p:cNvSpPr>
          <p:nvPr>
            <p:ph idx="1"/>
          </p:nvPr>
        </p:nvSpPr>
        <p:spPr>
          <a:xfrm>
            <a:off x="324000" y="4399032"/>
            <a:ext cx="8496000" cy="1762055"/>
          </a:xfrm>
        </p:spPr>
        <p:txBody>
          <a:bodyPr/>
          <a:lstStyle/>
          <a:p>
            <a:endParaRPr lang="en-US" dirty="0"/>
          </a:p>
        </p:txBody>
      </p:sp>
      <p:pic>
        <p:nvPicPr>
          <p:cNvPr id="5" name="Picture 4" descr="Screen Shot 2018-02-18 at 13.15.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64" y="2129737"/>
            <a:ext cx="9972664" cy="3260627"/>
          </a:xfrm>
          <a:prstGeom prst="rect">
            <a:avLst/>
          </a:prstGeom>
        </p:spPr>
      </p:pic>
    </p:spTree>
    <p:extLst>
      <p:ext uri="{BB962C8B-B14F-4D97-AF65-F5344CB8AC3E}">
        <p14:creationId xmlns:p14="http://schemas.microsoft.com/office/powerpoint/2010/main" val="1291302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Another Dimension: Cocoa Percentage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38</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78837" y="1831410"/>
            <a:ext cx="9704552" cy="448525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colour</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scaleLinear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50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rgb</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"#d1a665"</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r>
              <a:rPr lang="en-US" sz="1800" dirty="0" smtClean="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rgb</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"#7d4e29"</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r>
              <a:rPr lang="en-US" sz="1800" dirty="0" smtClean="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rgb</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"#382001"</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bars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a:t>
            </a:r>
            <a:r>
              <a:rPr lang="en-US" sz="1800" dirty="0" err="1">
                <a:solidFill>
                  <a:srgbClr val="CE9178"/>
                </a:solidFill>
                <a:latin typeface="Menlo"/>
                <a:ea typeface="Menlo"/>
                <a:cs typeface="Menlo"/>
              </a:rPr>
              <a:t>rect</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"bar"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"height"</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y</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bandwidth</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"width"</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"fill"</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colour</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percent</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endParaRPr lang="en-US" sz="1800" dirty="0"/>
          </a:p>
        </p:txBody>
      </p:sp>
    </p:spTree>
    <p:extLst>
      <p:ext uri="{BB962C8B-B14F-4D97-AF65-F5344CB8AC3E}">
        <p14:creationId xmlns:p14="http://schemas.microsoft.com/office/powerpoint/2010/main" val="2737185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Percentage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39</a:t>
            </a:fld>
            <a:endParaRPr lang="en-US" dirty="0"/>
          </a:p>
        </p:txBody>
      </p:sp>
      <p:pic>
        <p:nvPicPr>
          <p:cNvPr id="6" name="Picture 5" descr="Screen Shot 2018-02-18 at 13.31.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80" y="1651112"/>
            <a:ext cx="9144000" cy="4752416"/>
          </a:xfrm>
          <a:prstGeom prst="rect">
            <a:avLst/>
          </a:prstGeom>
        </p:spPr>
      </p:pic>
    </p:spTree>
    <p:extLst>
      <p:ext uri="{BB962C8B-B14F-4D97-AF65-F5344CB8AC3E}">
        <p14:creationId xmlns:p14="http://schemas.microsoft.com/office/powerpoint/2010/main" val="125175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 caveats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idx="1"/>
          </p:nvPr>
        </p:nvSpPr>
        <p:spPr/>
        <p:txBody>
          <a:bodyPr/>
          <a:lstStyle/>
          <a:p>
            <a:r>
              <a:rPr lang="en-US" dirty="0" smtClean="0"/>
              <a:t>D3 doesn’t generate predefined </a:t>
            </a:r>
            <a:r>
              <a:rPr lang="en-US" dirty="0" err="1" smtClean="0"/>
              <a:t>visualisations</a:t>
            </a:r>
            <a:endParaRPr lang="en-US" dirty="0" smtClean="0"/>
          </a:p>
          <a:p>
            <a:r>
              <a:rPr lang="en-US" dirty="0" smtClean="0"/>
              <a:t>D3 doesn’t not support older browsers</a:t>
            </a:r>
          </a:p>
          <a:p>
            <a:r>
              <a:rPr lang="en-US" dirty="0" smtClean="0"/>
              <a:t>D3 doesn’t hide your original data</a:t>
            </a:r>
          </a:p>
        </p:txBody>
      </p:sp>
    </p:spTree>
    <p:extLst>
      <p:ext uri="{BB962C8B-B14F-4D97-AF65-F5344CB8AC3E}">
        <p14:creationId xmlns:p14="http://schemas.microsoft.com/office/powerpoint/2010/main" val="501979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a:t>
            </a:r>
            <a:r>
              <a:rPr lang="en-US" dirty="0"/>
              <a:t>R</a:t>
            </a:r>
            <a:r>
              <a:rPr lang="en-US" dirty="0" smtClean="0"/>
              <a:t>ating Clearer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40</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496000" cy="3032310"/>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bars</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"text"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"label"</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id</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y</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bandwidth</a:t>
            </a:r>
            <a:r>
              <a:rPr lang="en-US" sz="1800" dirty="0">
                <a:solidFill>
                  <a:srgbClr val="D4D4D4"/>
                </a:solidFill>
                <a:latin typeface="Menlo"/>
                <a:ea typeface="Menlo"/>
                <a:cs typeface="Menlo"/>
              </a:rPr>
              <a:t>() / </a:t>
            </a:r>
            <a:r>
              <a:rPr lang="en-US" sz="1800" dirty="0">
                <a:solidFill>
                  <a:srgbClr val="B5CEA8"/>
                </a:solidFill>
                <a:latin typeface="Menlo"/>
                <a:ea typeface="Menlo"/>
                <a:cs typeface="Menlo"/>
              </a:rPr>
              <a:t>2</a:t>
            </a:r>
            <a:r>
              <a:rPr lang="en-US" sz="1800" dirty="0">
                <a:solidFill>
                  <a:srgbClr val="D4D4D4"/>
                </a:solidFill>
                <a:latin typeface="Menlo"/>
                <a:ea typeface="Menlo"/>
                <a:cs typeface="Menlo"/>
              </a:rPr>
              <a:t> + </a:t>
            </a:r>
            <a:r>
              <a:rPr lang="en-US" sz="1800" dirty="0">
                <a:solidFill>
                  <a:srgbClr val="B5CEA8"/>
                </a:solidFill>
                <a:latin typeface="Menlo"/>
                <a:ea typeface="Menlo"/>
                <a:cs typeface="Menlo"/>
              </a:rPr>
              <a:t>4</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"x"</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 </a:t>
            </a:r>
            <a:r>
              <a:rPr lang="en-US" sz="1800" dirty="0">
                <a:solidFill>
                  <a:srgbClr val="B5CEA8"/>
                </a:solidFill>
                <a:latin typeface="Menlo"/>
                <a:ea typeface="Menlo"/>
                <a:cs typeface="Menlo"/>
              </a:rPr>
              <a:t>3</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text</a:t>
            </a:r>
            <a:r>
              <a:rPr lang="en-US" sz="1800" dirty="0">
                <a:solidFill>
                  <a:srgbClr val="D4D4D4"/>
                </a:solidFill>
                <a:latin typeface="Menlo"/>
                <a:ea typeface="Menlo"/>
                <a:cs typeface="Menlo"/>
              </a:rPr>
              <a:t>(</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a:solidFill>
                  <a:srgbClr val="D4D4D4"/>
                </a:solidFill>
                <a:latin typeface="Menlo"/>
                <a:ea typeface="Menlo"/>
                <a:cs typeface="Menlo"/>
              </a:rPr>
              <a:t>) {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rating</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endParaRPr lang="en-US" sz="1800" dirty="0"/>
          </a:p>
        </p:txBody>
      </p:sp>
    </p:spTree>
    <p:extLst>
      <p:ext uri="{BB962C8B-B14F-4D97-AF65-F5344CB8AC3E}">
        <p14:creationId xmlns:p14="http://schemas.microsoft.com/office/powerpoint/2010/main" val="1443453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2-18 at 13.35.44.png"/>
          <p:cNvPicPr>
            <a:picLocks noChangeAspect="1"/>
          </p:cNvPicPr>
          <p:nvPr/>
        </p:nvPicPr>
        <p:blipFill rotWithShape="1">
          <a:blip r:embed="rId2">
            <a:extLst>
              <a:ext uri="{28A0092B-C50C-407E-A947-70E740481C1C}">
                <a14:useLocalDpi xmlns:a14="http://schemas.microsoft.com/office/drawing/2010/main" val="0"/>
              </a:ext>
            </a:extLst>
          </a:blip>
          <a:srcRect b="5467"/>
          <a:stretch/>
        </p:blipFill>
        <p:spPr>
          <a:xfrm>
            <a:off x="665985" y="1537282"/>
            <a:ext cx="8038524" cy="4975200"/>
          </a:xfrm>
          <a:prstGeom prst="rect">
            <a:avLst/>
          </a:prstGeom>
        </p:spPr>
      </p:pic>
      <p:sp>
        <p:nvSpPr>
          <p:cNvPr id="2" name="Title 1"/>
          <p:cNvSpPr>
            <a:spLocks noGrp="1"/>
          </p:cNvSpPr>
          <p:nvPr>
            <p:ph type="title"/>
          </p:nvPr>
        </p:nvSpPr>
        <p:spPr/>
        <p:txBody>
          <a:bodyPr/>
          <a:lstStyle/>
          <a:p>
            <a:r>
              <a:rPr lang="en-US" dirty="0" smtClean="0"/>
              <a:t>Bar Chart with Ratings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41</a:t>
            </a:fld>
            <a:endParaRPr lang="en-US" dirty="0"/>
          </a:p>
        </p:txBody>
      </p:sp>
    </p:spTree>
    <p:extLst>
      <p:ext uri="{BB962C8B-B14F-4D97-AF65-F5344CB8AC3E}">
        <p14:creationId xmlns:p14="http://schemas.microsoft.com/office/powerpoint/2010/main" val="20931013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Scatter Chart</a:t>
            </a:r>
            <a:endParaRPr lang="en-GB" dirty="0"/>
          </a:p>
        </p:txBody>
      </p:sp>
      <p:sp>
        <p:nvSpPr>
          <p:cNvPr id="5" name="Text Placeholder 4"/>
          <p:cNvSpPr>
            <a:spLocks noGrp="1"/>
          </p:cNvSpPr>
          <p:nvPr>
            <p:ph type="body" sz="quarter" idx="10"/>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800405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X/Y Scales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43</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496000" cy="2304300"/>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err="1">
                <a:solidFill>
                  <a:srgbClr val="569CD6"/>
                </a:solidFill>
                <a:latin typeface="Menlo"/>
                <a:ea typeface="Menlo"/>
                <a:cs typeface="Menlo"/>
              </a:rPr>
              <a:t>var</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x</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scaleLinear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100</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9CDCFE"/>
                </a:solidFill>
                <a:latin typeface="Menlo"/>
                <a:ea typeface="Menlo"/>
                <a:cs typeface="Menlo"/>
              </a:rPr>
              <a:t>width</a:t>
            </a:r>
            <a:r>
              <a:rPr lang="en-US" sz="1800" dirty="0">
                <a:solidFill>
                  <a:srgbClr val="D4D4D4"/>
                </a:solidFill>
                <a:latin typeface="Menlo"/>
                <a:ea typeface="Menlo"/>
                <a:cs typeface="Menlo"/>
              </a:rPr>
              <a:t>])</a:t>
            </a:r>
            <a:r>
              <a:rPr lang="en-US" sz="1800" dirty="0" smtClean="0">
                <a:solidFill>
                  <a:srgbClr val="D4D4D4"/>
                </a:solidFill>
                <a:latin typeface="Menlo"/>
                <a:ea typeface="Menlo"/>
                <a:cs typeface="Menlo"/>
              </a:rPr>
              <a:t>;</a:t>
            </a:r>
          </a:p>
          <a:p>
            <a:pPr marL="0" indent="0">
              <a:spcAft>
                <a:spcPts val="0"/>
              </a:spcAft>
              <a:buNone/>
            </a:pPr>
            <a:r>
              <a:rPr lang="en-US" sz="1800" dirty="0" smtClean="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y</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scaleLinear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domain</a:t>
            </a:r>
            <a:r>
              <a:rPr lang="en-US" sz="1800" dirty="0">
                <a:solidFill>
                  <a:srgbClr val="D4D4D4"/>
                </a:solidFill>
                <a:latin typeface="Menlo"/>
                <a:ea typeface="Menlo"/>
                <a:cs typeface="Menlo"/>
              </a:rPr>
              <a:t>([</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5</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range</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15897497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adding points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44</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628330" cy="349699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 </a:t>
            </a:r>
            <a:r>
              <a:rPr lang="en-US" sz="1800" dirty="0" err="1" smtClean="0">
                <a:solidFill>
                  <a:srgbClr val="569CD6"/>
                </a:solidFill>
                <a:latin typeface="Menlo"/>
                <a:ea typeface="Menlo"/>
                <a:cs typeface="Menlo"/>
              </a:rPr>
              <a:t>var</a:t>
            </a:r>
            <a:r>
              <a:rPr lang="en-US" sz="1800" dirty="0" smtClean="0">
                <a:solidFill>
                  <a:srgbClr val="D4D4D4"/>
                </a:solidFill>
                <a:latin typeface="Menlo"/>
                <a:ea typeface="Menlo"/>
                <a:cs typeface="Menlo"/>
              </a:rPr>
              <a:t> </a:t>
            </a:r>
            <a:r>
              <a:rPr lang="en-US" sz="1800" dirty="0">
                <a:solidFill>
                  <a:srgbClr val="9CDCFE"/>
                </a:solidFill>
                <a:latin typeface="Menlo"/>
                <a:ea typeface="Menlo"/>
                <a:cs typeface="Menlo"/>
              </a:rPr>
              <a:t>points</a:t>
            </a:r>
            <a:r>
              <a:rPr lang="en-US" sz="1800" dirty="0">
                <a:solidFill>
                  <a:srgbClr val="D4D4D4"/>
                </a:solidFill>
                <a:latin typeface="Menlo"/>
                <a:ea typeface="Menlo"/>
                <a:cs typeface="Menlo"/>
              </a:rPr>
              <a:t> =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selectAll</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".point"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data</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dataset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enter</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r>
              <a:rPr lang="en-US" sz="1800" dirty="0">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"circle"</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"class"</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"point"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"cy"</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smtClean="0">
                <a:solidFill>
                  <a:srgbClr val="D4D4D4"/>
                </a:solidFill>
                <a:latin typeface="Menlo"/>
                <a:ea typeface="Menlo"/>
                <a:cs typeface="Menlo"/>
              </a:rPr>
              <a:t>){ </a:t>
            </a:r>
            <a:r>
              <a:rPr lang="en-US" sz="1800" dirty="0" smtClean="0">
                <a:solidFill>
                  <a:srgbClr val="C586C0"/>
                </a:solidFill>
                <a:latin typeface="Menlo"/>
                <a:ea typeface="Menlo"/>
                <a:cs typeface="Menlo"/>
              </a:rPr>
              <a:t>return</a:t>
            </a:r>
            <a:r>
              <a:rPr lang="en-US" sz="1800" dirty="0" smtClean="0">
                <a:solidFill>
                  <a:srgbClr val="D4D4D4"/>
                </a:solidFill>
                <a:latin typeface="Menlo"/>
                <a:ea typeface="Menlo"/>
                <a:cs typeface="Menlo"/>
              </a:rPr>
              <a:t> </a:t>
            </a:r>
            <a:r>
              <a:rPr lang="en-US" sz="1800" dirty="0">
                <a:solidFill>
                  <a:srgbClr val="DCDCAA"/>
                </a:solidFill>
                <a:latin typeface="Menlo"/>
                <a:ea typeface="Menlo"/>
                <a:cs typeface="Menlo"/>
              </a:rPr>
              <a:t>y</a:t>
            </a:r>
            <a:r>
              <a:rPr lang="en-US" sz="1800" dirty="0" smtClean="0">
                <a:solidFill>
                  <a:srgbClr val="D4D4D4"/>
                </a:solidFill>
                <a:latin typeface="Menlo"/>
                <a:ea typeface="Menlo"/>
                <a:cs typeface="Menlo"/>
              </a:rPr>
              <a:t>(</a:t>
            </a:r>
            <a:r>
              <a:rPr lang="en-US" sz="1800" dirty="0" err="1" smtClean="0">
                <a:solidFill>
                  <a:srgbClr val="9CDCFE"/>
                </a:solidFill>
                <a:latin typeface="Menlo"/>
                <a:ea typeface="Menlo"/>
                <a:cs typeface="Menlo"/>
              </a:rPr>
              <a:t>d</a:t>
            </a:r>
            <a:r>
              <a:rPr lang="en-US" sz="1800" dirty="0" err="1" smtClean="0">
                <a:solidFill>
                  <a:srgbClr val="D4D4D4"/>
                </a:solidFill>
                <a:latin typeface="Menlo"/>
                <a:ea typeface="Menlo"/>
                <a:cs typeface="Menlo"/>
              </a:rPr>
              <a:t>.</a:t>
            </a:r>
            <a:r>
              <a:rPr lang="en-US" sz="1800" dirty="0" err="1" smtClean="0">
                <a:solidFill>
                  <a:srgbClr val="9CDCFE"/>
                </a:solidFill>
                <a:latin typeface="Menlo"/>
                <a:ea typeface="Menlo"/>
                <a:cs typeface="Menlo"/>
              </a:rPr>
              <a:t>rating</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"cx"</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smtClean="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x</a:t>
            </a:r>
            <a:r>
              <a:rPr lang="en-US" sz="1800" dirty="0" smtClean="0">
                <a:solidFill>
                  <a:srgbClr val="D4D4D4"/>
                </a:solidFill>
                <a:latin typeface="Menlo"/>
                <a:ea typeface="Menlo"/>
                <a:cs typeface="Menlo"/>
              </a:rPr>
              <a:t>(</a:t>
            </a:r>
            <a:r>
              <a:rPr lang="en-US" sz="1800" dirty="0" err="1" smtClean="0">
                <a:solidFill>
                  <a:srgbClr val="9CDCFE"/>
                </a:solidFill>
                <a:latin typeface="Menlo"/>
                <a:ea typeface="Menlo"/>
                <a:cs typeface="Menlo"/>
              </a:rPr>
              <a:t>d</a:t>
            </a:r>
            <a:r>
              <a:rPr lang="en-US" sz="1800" dirty="0" err="1" smtClean="0">
                <a:solidFill>
                  <a:srgbClr val="D4D4D4"/>
                </a:solidFill>
                <a:latin typeface="Menlo"/>
                <a:ea typeface="Menlo"/>
                <a:cs typeface="Menlo"/>
              </a:rPr>
              <a:t>.</a:t>
            </a:r>
            <a:r>
              <a:rPr lang="en-US" sz="1800" dirty="0" err="1" smtClean="0">
                <a:solidFill>
                  <a:srgbClr val="9CDCFE"/>
                </a:solidFill>
                <a:latin typeface="Menlo"/>
                <a:ea typeface="Menlo"/>
                <a:cs typeface="Menlo"/>
              </a:rPr>
              <a:t>percent</a:t>
            </a:r>
            <a:r>
              <a:rPr lang="en-US" sz="1800" dirty="0" smtClean="0">
                <a:solidFill>
                  <a:srgbClr val="D4D4D4"/>
                </a:solidFill>
                <a:latin typeface="Menlo"/>
                <a:ea typeface="Menlo"/>
                <a:cs typeface="Menlo"/>
              </a:rPr>
              <a:t>); }</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"r"</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5</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"stroke"</a:t>
            </a:r>
            <a:r>
              <a:rPr lang="en-US" sz="1800" dirty="0">
                <a:solidFill>
                  <a:srgbClr val="D4D4D4"/>
                </a:solidFill>
                <a:latin typeface="Menlo"/>
                <a:ea typeface="Menlo"/>
                <a:cs typeface="Menlo"/>
              </a:rPr>
              <a:t>, </a:t>
            </a:r>
            <a:r>
              <a:rPr lang="en-US" sz="1800" dirty="0">
                <a:solidFill>
                  <a:srgbClr val="569CD6"/>
                </a:solidFill>
                <a:latin typeface="Menlo"/>
                <a:ea typeface="Menlo"/>
                <a:cs typeface="Menlo"/>
              </a:rPr>
              <a:t>function</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a:t>
            </a:r>
            <a:r>
              <a:rPr lang="en-US" sz="1800" dirty="0" smtClean="0">
                <a:solidFill>
                  <a:srgbClr val="D4D4D4"/>
                </a:solidFill>
                <a:latin typeface="Menlo"/>
                <a:ea typeface="Menlo"/>
                <a:cs typeface="Menlo"/>
              </a:rPr>
              <a:t>){ </a:t>
            </a:r>
            <a:r>
              <a:rPr lang="en-US" sz="1800" dirty="0">
                <a:solidFill>
                  <a:srgbClr val="C586C0"/>
                </a:solidFill>
                <a:latin typeface="Menlo"/>
                <a:ea typeface="Menlo"/>
                <a:cs typeface="Menlo"/>
              </a:rPr>
              <a:t>return</a:t>
            </a: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colour</a:t>
            </a:r>
            <a:r>
              <a:rPr lang="en-US" sz="1800" dirty="0">
                <a:solidFill>
                  <a:srgbClr val="D4D4D4"/>
                </a:solidFill>
                <a:latin typeface="Menlo"/>
                <a:ea typeface="Menlo"/>
                <a:cs typeface="Menlo"/>
              </a:rPr>
              <a:t>(</a:t>
            </a:r>
            <a:r>
              <a:rPr lang="en-US" sz="1800" dirty="0" err="1">
                <a:solidFill>
                  <a:srgbClr val="9CDCFE"/>
                </a:solidFill>
                <a:latin typeface="Menlo"/>
                <a:ea typeface="Menlo"/>
                <a:cs typeface="Menlo"/>
              </a:rPr>
              <a:t>d</a:t>
            </a:r>
            <a:r>
              <a:rPr lang="en-US" sz="1800" dirty="0" err="1">
                <a:solidFill>
                  <a:srgbClr val="D4D4D4"/>
                </a:solidFill>
                <a:latin typeface="Menlo"/>
                <a:ea typeface="Menlo"/>
                <a:cs typeface="Menlo"/>
              </a:rPr>
              <a:t>.</a:t>
            </a:r>
            <a:r>
              <a:rPr lang="en-US" sz="1800" dirty="0" err="1">
                <a:solidFill>
                  <a:srgbClr val="9CDCFE"/>
                </a:solidFill>
                <a:latin typeface="Menlo"/>
                <a:ea typeface="Menlo"/>
                <a:cs typeface="Menlo"/>
              </a:rPr>
              <a:t>percent</a:t>
            </a: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"fill"</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"none"</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"opacity"</a:t>
            </a:r>
            <a:r>
              <a:rPr lang="en-US" sz="1800" dirty="0">
                <a:solidFill>
                  <a:srgbClr val="D4D4D4"/>
                </a:solidFill>
                <a:latin typeface="Menlo"/>
                <a:ea typeface="Menlo"/>
                <a:cs typeface="Menlo"/>
              </a:rPr>
              <a:t>, </a:t>
            </a:r>
            <a:r>
              <a:rPr lang="en-US" sz="1800" dirty="0">
                <a:solidFill>
                  <a:srgbClr val="B5CEA8"/>
                </a:solidFill>
                <a:latin typeface="Menlo"/>
                <a:ea typeface="Menlo"/>
                <a:cs typeface="Menlo"/>
              </a:rPr>
              <a:t>0.8</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smtClean="0">
                <a:solidFill>
                  <a:srgbClr val="D4D4D4"/>
                </a:solidFill>
                <a:latin typeface="Menlo"/>
                <a:ea typeface="Menlo"/>
                <a:cs typeface="Menlo"/>
              </a:rPr>
              <a:t>;</a:t>
            </a:r>
            <a:endParaRPr lang="en-US" sz="1800" dirty="0">
              <a:solidFill>
                <a:srgbClr val="D4D4D4"/>
              </a:solidFill>
              <a:latin typeface="Menlo"/>
              <a:ea typeface="Menlo"/>
              <a:cs typeface="Menlo"/>
            </a:endParaRPr>
          </a:p>
          <a:p>
            <a:pPr marL="0" indent="0">
              <a:spcAft>
                <a:spcPts val="0"/>
              </a:spcAft>
              <a:buNone/>
            </a:pPr>
            <a:endParaRPr lang="en-US" sz="1800" dirty="0">
              <a:solidFill>
                <a:srgbClr val="D4D4D4"/>
              </a:solidFill>
              <a:latin typeface="Menlo"/>
              <a:ea typeface="Menlo"/>
              <a:cs typeface="Menlo"/>
            </a:endParaRPr>
          </a:p>
        </p:txBody>
      </p:sp>
    </p:spTree>
    <p:extLst>
      <p:ext uri="{BB962C8B-B14F-4D97-AF65-F5344CB8AC3E}">
        <p14:creationId xmlns:p14="http://schemas.microsoft.com/office/powerpoint/2010/main" val="16418945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add axes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45</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31411"/>
            <a:ext cx="8496000" cy="2459195"/>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800" dirty="0" smtClean="0">
                <a:solidFill>
                  <a:srgbClr val="D4D4D4"/>
                </a:solidFill>
                <a:latin typeface="Menlo"/>
                <a:ea typeface="Menlo"/>
                <a:cs typeface="Menlo"/>
              </a:rPr>
              <a:t>  </a:t>
            </a:r>
            <a:r>
              <a:rPr lang="en-US" sz="1800" dirty="0">
                <a:solidFill>
                  <a:srgbClr val="608B4E"/>
                </a:solidFill>
                <a:latin typeface="Menlo"/>
                <a:ea typeface="Menlo"/>
                <a:cs typeface="Menlo"/>
              </a:rPr>
              <a:t>// add the x Axis</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err="1">
                <a:solidFill>
                  <a:srgbClr val="DCDCAA"/>
                </a:solidFill>
                <a:latin typeface="Menlo"/>
                <a:ea typeface="Menlo"/>
                <a:cs typeface="Menlo"/>
              </a:rPr>
              <a:t>attr</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"transform"</a:t>
            </a:r>
            <a:r>
              <a:rPr lang="en-US" sz="1800" dirty="0">
                <a:solidFill>
                  <a:srgbClr val="D4D4D4"/>
                </a:solidFill>
                <a:latin typeface="Menlo"/>
                <a:ea typeface="Menlo"/>
                <a:cs typeface="Menlo"/>
              </a:rPr>
              <a:t>, </a:t>
            </a:r>
            <a:r>
              <a:rPr lang="en-US" sz="1800" dirty="0">
                <a:solidFill>
                  <a:srgbClr val="CE9178"/>
                </a:solidFill>
                <a:latin typeface="Menlo"/>
                <a:ea typeface="Menlo"/>
                <a:cs typeface="Menlo"/>
              </a:rPr>
              <a:t>"translate(0,"</a:t>
            </a:r>
            <a:r>
              <a:rPr lang="en-US" sz="1800" dirty="0">
                <a:solidFill>
                  <a:srgbClr val="D4D4D4"/>
                </a:solidFill>
                <a:latin typeface="Menlo"/>
                <a:ea typeface="Menlo"/>
                <a:cs typeface="Menlo"/>
              </a:rPr>
              <a:t> + </a:t>
            </a:r>
            <a:r>
              <a:rPr lang="en-US" sz="1800" dirty="0">
                <a:solidFill>
                  <a:srgbClr val="9CDCFE"/>
                </a:solidFill>
                <a:latin typeface="Menlo"/>
                <a:ea typeface="Menlo"/>
                <a:cs typeface="Menlo"/>
              </a:rPr>
              <a:t>height</a:t>
            </a:r>
            <a:r>
              <a:rPr lang="en-US" sz="1800" dirty="0">
                <a:solidFill>
                  <a:srgbClr val="D4D4D4"/>
                </a:solidFill>
                <a:latin typeface="Menlo"/>
                <a:ea typeface="Menlo"/>
                <a:cs typeface="Menlo"/>
              </a:rPr>
              <a:t> + </a:t>
            </a:r>
            <a:r>
              <a:rPr lang="en-US" sz="1800" dirty="0">
                <a:solidFill>
                  <a:srgbClr val="CE9178"/>
                </a:solidFill>
                <a:latin typeface="Menlo"/>
                <a:ea typeface="Menlo"/>
                <a:cs typeface="Menlo"/>
              </a:rPr>
              <a:t>")"</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axisBottom</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x</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p>
          <a:p>
            <a:pPr marL="0" indent="0">
              <a:spcAft>
                <a:spcPts val="0"/>
              </a:spcAft>
              <a:buNone/>
            </a:pPr>
            <a:r>
              <a:rPr lang="en-US" sz="1800" dirty="0">
                <a:solidFill>
                  <a:srgbClr val="D4D4D4"/>
                </a:solidFill>
                <a:latin typeface="Menlo"/>
                <a:ea typeface="Menlo"/>
                <a:cs typeface="Menlo"/>
              </a:rPr>
              <a:t>  </a:t>
            </a:r>
            <a:r>
              <a:rPr lang="en-US" sz="1800" dirty="0">
                <a:solidFill>
                  <a:srgbClr val="608B4E"/>
                </a:solidFill>
                <a:latin typeface="Menlo"/>
                <a:ea typeface="Menlo"/>
                <a:cs typeface="Menlo"/>
              </a:rPr>
              <a:t>// add the y Axis</a:t>
            </a:r>
            <a:endParaRPr lang="en-US" sz="1800" dirty="0">
              <a:solidFill>
                <a:srgbClr val="D4D4D4"/>
              </a:solidFill>
              <a:latin typeface="Menlo"/>
              <a:ea typeface="Menlo"/>
              <a:cs typeface="Menlo"/>
            </a:endParaRPr>
          </a:p>
          <a:p>
            <a:pPr marL="0" indent="0">
              <a:spcAft>
                <a:spcPts val="0"/>
              </a:spcAft>
              <a:buNone/>
            </a:pPr>
            <a:r>
              <a:rPr lang="en-US" sz="1800" dirty="0">
                <a:solidFill>
                  <a:srgbClr val="D4D4D4"/>
                </a:solidFill>
                <a:latin typeface="Menlo"/>
                <a:ea typeface="Menlo"/>
                <a:cs typeface="Menlo"/>
              </a:rPr>
              <a:t>  </a:t>
            </a:r>
            <a:r>
              <a:rPr lang="en-US" sz="1800" dirty="0" err="1">
                <a:solidFill>
                  <a:srgbClr val="9CDCFE"/>
                </a:solidFill>
                <a:latin typeface="Menlo"/>
                <a:ea typeface="Menlo"/>
                <a:cs typeface="Menlo"/>
              </a:rPr>
              <a:t>svg</a:t>
            </a:r>
            <a:r>
              <a:rPr lang="en-US" sz="1800" dirty="0" err="1">
                <a:solidFill>
                  <a:srgbClr val="D4D4D4"/>
                </a:solidFill>
                <a:latin typeface="Menlo"/>
                <a:ea typeface="Menlo"/>
                <a:cs typeface="Menlo"/>
              </a:rPr>
              <a:t>.</a:t>
            </a:r>
            <a:r>
              <a:rPr lang="en-US" sz="1800" dirty="0" err="1">
                <a:solidFill>
                  <a:srgbClr val="DCDCAA"/>
                </a:solidFill>
                <a:latin typeface="Menlo"/>
                <a:ea typeface="Menlo"/>
                <a:cs typeface="Menlo"/>
              </a:rPr>
              <a:t>append</a:t>
            </a:r>
            <a:r>
              <a:rPr lang="en-US" sz="1800" dirty="0">
                <a:solidFill>
                  <a:srgbClr val="D4D4D4"/>
                </a:solidFill>
                <a:latin typeface="Menlo"/>
                <a:ea typeface="Menlo"/>
                <a:cs typeface="Menlo"/>
              </a:rPr>
              <a:t>(</a:t>
            </a:r>
            <a:r>
              <a:rPr lang="en-US" sz="1800" dirty="0">
                <a:solidFill>
                  <a:srgbClr val="CE9178"/>
                </a:solidFill>
                <a:latin typeface="Menlo"/>
                <a:ea typeface="Menlo"/>
                <a:cs typeface="Menlo"/>
              </a:rPr>
              <a:t>"g"</a:t>
            </a:r>
            <a:r>
              <a:rPr lang="en-US" sz="1800" dirty="0">
                <a:solidFill>
                  <a:srgbClr val="D4D4D4"/>
                </a:solidFill>
                <a:latin typeface="Menlo"/>
                <a:ea typeface="Menlo"/>
                <a:cs typeface="Menlo"/>
              </a:rPr>
              <a:t>)</a:t>
            </a:r>
          </a:p>
          <a:p>
            <a:pPr marL="0" indent="0">
              <a:spcAft>
                <a:spcPts val="0"/>
              </a:spcAft>
              <a:buNone/>
            </a:pPr>
            <a:r>
              <a:rPr lang="en-US" sz="1800" dirty="0">
                <a:solidFill>
                  <a:srgbClr val="D4D4D4"/>
                </a:solidFill>
                <a:latin typeface="Menlo"/>
                <a:ea typeface="Menlo"/>
                <a:cs typeface="Menlo"/>
              </a:rPr>
              <a:t>    .</a:t>
            </a:r>
            <a:r>
              <a:rPr lang="en-US" sz="1800" dirty="0">
                <a:solidFill>
                  <a:srgbClr val="DCDCAA"/>
                </a:solidFill>
                <a:latin typeface="Menlo"/>
                <a:ea typeface="Menlo"/>
                <a:cs typeface="Menlo"/>
              </a:rPr>
              <a:t>call</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d3</a:t>
            </a:r>
            <a:r>
              <a:rPr lang="en-US" sz="1800" dirty="0">
                <a:solidFill>
                  <a:srgbClr val="D4D4D4"/>
                </a:solidFill>
                <a:latin typeface="Menlo"/>
                <a:ea typeface="Menlo"/>
                <a:cs typeface="Menlo"/>
              </a:rPr>
              <a:t>.</a:t>
            </a:r>
            <a:r>
              <a:rPr lang="en-US" sz="1800" dirty="0">
                <a:solidFill>
                  <a:srgbClr val="DCDCAA"/>
                </a:solidFill>
                <a:latin typeface="Menlo"/>
                <a:ea typeface="Menlo"/>
                <a:cs typeface="Menlo"/>
              </a:rPr>
              <a:t>axisLeft</a:t>
            </a:r>
            <a:r>
              <a:rPr lang="en-US" sz="1800" dirty="0">
                <a:solidFill>
                  <a:srgbClr val="D4D4D4"/>
                </a:solidFill>
                <a:latin typeface="Menlo"/>
                <a:ea typeface="Menlo"/>
                <a:cs typeface="Menlo"/>
              </a:rPr>
              <a:t>(</a:t>
            </a:r>
            <a:r>
              <a:rPr lang="en-US" sz="1800" dirty="0">
                <a:solidFill>
                  <a:srgbClr val="9CDCFE"/>
                </a:solidFill>
                <a:latin typeface="Menlo"/>
                <a:ea typeface="Menlo"/>
                <a:cs typeface="Menlo"/>
              </a:rPr>
              <a:t>y</a:t>
            </a:r>
            <a:r>
              <a:rPr lang="en-US" sz="1800" dirty="0">
                <a:solidFill>
                  <a:srgbClr val="D4D4D4"/>
                </a:solidFill>
                <a:latin typeface="Menlo"/>
                <a:ea typeface="Menlo"/>
                <a:cs typeface="Menlo"/>
              </a:rPr>
              <a:t>));</a:t>
            </a:r>
            <a:endParaRPr lang="en-US" sz="1800" dirty="0"/>
          </a:p>
        </p:txBody>
      </p:sp>
    </p:spTree>
    <p:extLst>
      <p:ext uri="{BB962C8B-B14F-4D97-AF65-F5344CB8AC3E}">
        <p14:creationId xmlns:p14="http://schemas.microsoft.com/office/powerpoint/2010/main" val="407494590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46</a:t>
            </a:fld>
            <a:endParaRPr lang="en-US" dirty="0"/>
          </a:p>
        </p:txBody>
      </p:sp>
      <p:pic>
        <p:nvPicPr>
          <p:cNvPr id="7" name="Picture 6" descr="Screen Shot 2018-02-18 at 14.37.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19" y="1540800"/>
            <a:ext cx="5317200" cy="5317200"/>
          </a:xfrm>
          <a:prstGeom prst="rect">
            <a:avLst/>
          </a:prstGeom>
        </p:spPr>
      </p:pic>
    </p:spTree>
    <p:extLst>
      <p:ext uri="{BB962C8B-B14F-4D97-AF65-F5344CB8AC3E}">
        <p14:creationId xmlns:p14="http://schemas.microsoft.com/office/powerpoint/2010/main" val="6666055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a:t>
            </a:r>
            <a:r>
              <a:rPr lang="mr-IN" dirty="0" smtClean="0"/>
              <a:t>–</a:t>
            </a:r>
            <a:r>
              <a:rPr lang="en-US" dirty="0" smtClean="0"/>
              <a:t> Adding Jitter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47</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jitter</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v</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vmin</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vmax</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r</a:t>
            </a:r>
            <a:r>
              <a:rPr lang="en-US" sz="1600" dirty="0" smtClean="0">
                <a:solidFill>
                  <a:srgbClr val="D4D4D4"/>
                </a:solidFill>
                <a:latin typeface="Menlo"/>
                <a:ea typeface="Menlo"/>
                <a:cs typeface="Menlo"/>
              </a:rPr>
              <a:t> = </a:t>
            </a:r>
            <a:r>
              <a:rPr lang="en-US" sz="1600" dirty="0" smtClean="0">
                <a:solidFill>
                  <a:srgbClr val="9CDCFE"/>
                </a:solidFill>
                <a:latin typeface="Menlo"/>
                <a:ea typeface="Menlo"/>
                <a:cs typeface="Menlo"/>
              </a:rPr>
              <a:t>v</a:t>
            </a:r>
            <a:r>
              <a:rPr lang="en-US" sz="1600" dirty="0" smtClean="0">
                <a:solidFill>
                  <a:srgbClr val="D4D4D4"/>
                </a:solidFill>
                <a:latin typeface="Menlo"/>
                <a:ea typeface="Menlo"/>
                <a:cs typeface="Menlo"/>
              </a:rPr>
              <a:t> + </a:t>
            </a:r>
            <a:r>
              <a:rPr lang="en-US" sz="1600" dirty="0" smtClean="0">
                <a:solidFill>
                  <a:srgbClr val="B5CEA8"/>
                </a:solidFill>
                <a:latin typeface="Menlo"/>
                <a:ea typeface="Menlo"/>
                <a:cs typeface="Menlo"/>
              </a:rPr>
              <a:t>0.01</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vmax</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vmin</a:t>
            </a:r>
            <a:r>
              <a:rPr lang="en-US" sz="1600" dirty="0" smtClean="0">
                <a:solidFill>
                  <a:srgbClr val="D4D4D4"/>
                </a:solidFill>
                <a:latin typeface="Menlo"/>
                <a:ea typeface="Menlo"/>
                <a:cs typeface="Menlo"/>
              </a:rPr>
              <a:t>) * (</a:t>
            </a:r>
            <a:r>
              <a:rPr lang="en-US" sz="1600" dirty="0" err="1" smtClean="0">
                <a:solidFill>
                  <a:srgbClr val="4EC9B0"/>
                </a:solidFill>
                <a:latin typeface="Menlo"/>
                <a:ea typeface="Menlo"/>
                <a:cs typeface="Menlo"/>
              </a:rPr>
              <a:t>Math</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random</a:t>
            </a:r>
            <a:r>
              <a:rPr lang="en-US" sz="1600" dirty="0" smtClean="0">
                <a:solidFill>
                  <a:srgbClr val="D4D4D4"/>
                </a:solidFill>
                <a:latin typeface="Menlo"/>
                <a:ea typeface="Menlo"/>
                <a:cs typeface="Menlo"/>
              </a:rPr>
              <a:t>() - </a:t>
            </a:r>
            <a:r>
              <a:rPr lang="en-US" sz="1600" dirty="0" smtClean="0">
                <a:solidFill>
                  <a:srgbClr val="B5CEA8"/>
                </a:solidFill>
                <a:latin typeface="Menlo"/>
                <a:ea typeface="Menlo"/>
                <a:cs typeface="Menlo"/>
              </a:rPr>
              <a:t>0.5</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err="1" smtClean="0">
                <a:solidFill>
                  <a:srgbClr val="4EC9B0"/>
                </a:solidFill>
                <a:latin typeface="Menlo"/>
                <a:ea typeface="Menlo"/>
                <a:cs typeface="Menlo"/>
              </a:rPr>
              <a:t>Math</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min</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vmax</a:t>
            </a:r>
            <a:r>
              <a:rPr lang="en-US" sz="1600" dirty="0" smtClean="0">
                <a:solidFill>
                  <a:srgbClr val="D4D4D4"/>
                </a:solidFill>
                <a:latin typeface="Menlo"/>
                <a:ea typeface="Menlo"/>
                <a:cs typeface="Menlo"/>
              </a:rPr>
              <a:t>, </a:t>
            </a:r>
            <a:r>
              <a:rPr lang="en-US" sz="1600" dirty="0" err="1" smtClean="0">
                <a:solidFill>
                  <a:srgbClr val="4EC9B0"/>
                </a:solidFill>
                <a:latin typeface="Menlo"/>
                <a:ea typeface="Menlo"/>
                <a:cs typeface="Menlo"/>
              </a:rPr>
              <a:t>Math</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max</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vmin</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r</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points</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svg</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selectAll</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".point"</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data</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dataset</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enter</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append</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"circle"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"class"</a:t>
            </a:r>
            <a:r>
              <a:rPr lang="en-US" sz="1600" dirty="0" smtClean="0">
                <a:solidFill>
                  <a:srgbClr val="D4D4D4"/>
                </a:solidFill>
                <a:latin typeface="Menlo"/>
                <a:ea typeface="Menlo"/>
                <a:cs typeface="Menlo"/>
              </a:rPr>
              <a:t>, </a:t>
            </a:r>
            <a:r>
              <a:rPr lang="en-US" sz="1600" dirty="0" smtClean="0">
                <a:solidFill>
                  <a:srgbClr val="CE9178"/>
                </a:solidFill>
                <a:latin typeface="Menlo"/>
                <a:ea typeface="Menlo"/>
                <a:cs typeface="Menlo"/>
              </a:rPr>
              <a:t>"point"</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"cy"</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y</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jitter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rating</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0</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5.0</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"cx"</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x</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jitter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percent</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0</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100.0</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"r"</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5</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"stroke"</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colour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percent</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"fill"</a:t>
            </a:r>
            <a:r>
              <a:rPr lang="en-US" sz="1600" dirty="0" smtClean="0">
                <a:solidFill>
                  <a:srgbClr val="D4D4D4"/>
                </a:solidFill>
                <a:latin typeface="Menlo"/>
                <a:ea typeface="Menlo"/>
                <a:cs typeface="Menlo"/>
              </a:rPr>
              <a:t>, </a:t>
            </a:r>
            <a:r>
              <a:rPr lang="en-US" sz="1600" dirty="0" smtClean="0">
                <a:solidFill>
                  <a:srgbClr val="CE9178"/>
                </a:solidFill>
                <a:latin typeface="Menlo"/>
                <a:ea typeface="Menlo"/>
                <a:cs typeface="Menlo"/>
              </a:rPr>
              <a:t>"none"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DCDCAA"/>
                </a:solidFill>
                <a:latin typeface="Menlo"/>
                <a:ea typeface="Menlo"/>
                <a:cs typeface="Menlo"/>
              </a:rPr>
              <a:t>attr</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"opacity"</a:t>
            </a:r>
            <a:r>
              <a:rPr lang="en-US" sz="1600" dirty="0" smtClean="0">
                <a:solidFill>
                  <a:srgbClr val="D4D4D4"/>
                </a:solidFill>
                <a:latin typeface="Menlo"/>
                <a:ea typeface="Menlo"/>
                <a:cs typeface="Menlo"/>
              </a:rPr>
              <a:t>, </a:t>
            </a:r>
            <a:r>
              <a:rPr lang="en-US" sz="1600" dirty="0" smtClean="0">
                <a:solidFill>
                  <a:srgbClr val="B5CEA8"/>
                </a:solidFill>
                <a:latin typeface="Menlo"/>
                <a:ea typeface="Menlo"/>
                <a:cs typeface="Menlo"/>
              </a:rPr>
              <a:t>0.8</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p:txBody>
      </p:sp>
    </p:spTree>
    <p:extLst>
      <p:ext uri="{BB962C8B-B14F-4D97-AF65-F5344CB8AC3E}">
        <p14:creationId xmlns:p14="http://schemas.microsoft.com/office/powerpoint/2010/main" val="310810658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Chart with jitter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48</a:t>
            </a:fld>
            <a:endParaRPr lang="en-US" dirty="0"/>
          </a:p>
        </p:txBody>
      </p:sp>
      <p:pic>
        <p:nvPicPr>
          <p:cNvPr id="4" name="Picture 3" descr="Screen Shot 2018-02-18 at 14.37.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570" y="1539408"/>
            <a:ext cx="5318592" cy="5318592"/>
          </a:xfrm>
          <a:prstGeom prst="rect">
            <a:avLst/>
          </a:prstGeom>
        </p:spPr>
      </p:pic>
    </p:spTree>
    <p:extLst>
      <p:ext uri="{BB962C8B-B14F-4D97-AF65-F5344CB8AC3E}">
        <p14:creationId xmlns:p14="http://schemas.microsoft.com/office/powerpoint/2010/main" val="6666055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Maps</a:t>
            </a:r>
            <a:endParaRPr lang="en-GB" dirty="0"/>
          </a:p>
        </p:txBody>
      </p:sp>
      <p:sp>
        <p:nvSpPr>
          <p:cNvPr id="5" name="Text Placeholder 4"/>
          <p:cNvSpPr>
            <a:spLocks noGrp="1"/>
          </p:cNvSpPr>
          <p:nvPr>
            <p:ph type="body" sz="quarter" idx="10"/>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80040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D3.</a:t>
            </a:r>
            <a:r>
              <a:rPr lang="en-GB" dirty="0" smtClean="0"/>
              <a:t>js technologies</a:t>
            </a:r>
            <a:endParaRPr lang="en-GB" dirty="0"/>
          </a:p>
        </p:txBody>
      </p:sp>
      <p:sp>
        <p:nvSpPr>
          <p:cNvPr id="5" name="Subtitle 4"/>
          <p:cNvSpPr>
            <a:spLocks noGrp="1"/>
          </p:cNvSpPr>
          <p:nvPr>
            <p:ph type="subTitle" idx="1"/>
          </p:nvPr>
        </p:nvSpPr>
        <p:spPr/>
        <p:txBody>
          <a:bodyPr/>
          <a:lstStyle/>
          <a:p>
            <a:r>
              <a:rPr lang="en-US" dirty="0" smtClean="0"/>
              <a:t>HTML, SVG, CSS, </a:t>
            </a:r>
            <a:r>
              <a:rPr lang="en-US" dirty="0"/>
              <a:t>and </a:t>
            </a:r>
            <a:r>
              <a:rPr lang="en-US" dirty="0" smtClean="0"/>
              <a:t>JavaScript</a:t>
            </a:r>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21083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Loading CSS and Styling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50</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3379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808080"/>
                </a:solidFill>
                <a:latin typeface="Menlo"/>
                <a:ea typeface="Menlo"/>
                <a:cs typeface="Menlo"/>
              </a:rPr>
              <a:t>&lt;!</a:t>
            </a:r>
            <a:r>
              <a:rPr lang="en-US" sz="1600" dirty="0">
                <a:solidFill>
                  <a:srgbClr val="D4D4D4"/>
                </a:solidFill>
                <a:latin typeface="Menlo"/>
                <a:ea typeface="Menlo"/>
                <a:cs typeface="Menlo"/>
              </a:rPr>
              <a:t>DOCTYPE html</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html</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head</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title</a:t>
            </a:r>
            <a:r>
              <a:rPr lang="en-US" sz="1600" dirty="0">
                <a:solidFill>
                  <a:srgbClr val="808080"/>
                </a:solidFill>
                <a:latin typeface="Menlo"/>
                <a:ea typeface="Menlo"/>
                <a:cs typeface="Menlo"/>
              </a:rPr>
              <a:t>&gt;</a:t>
            </a:r>
            <a:r>
              <a:rPr lang="en-US" sz="1600" dirty="0">
                <a:solidFill>
                  <a:srgbClr val="D4D4D4"/>
                </a:solidFill>
                <a:latin typeface="Menlo"/>
                <a:ea typeface="Menlo"/>
                <a:cs typeface="Menlo"/>
              </a:rPr>
              <a:t>Leaflet </a:t>
            </a:r>
            <a:r>
              <a:rPr lang="en-US" sz="1600" dirty="0" err="1">
                <a:solidFill>
                  <a:srgbClr val="D4D4D4"/>
                </a:solidFill>
                <a:latin typeface="Menlo"/>
                <a:ea typeface="Menlo"/>
                <a:cs typeface="Menlo"/>
              </a:rPr>
              <a:t>GeoJSON</a:t>
            </a:r>
            <a:r>
              <a:rPr lang="en-US" sz="1600" dirty="0">
                <a:solidFill>
                  <a:srgbClr val="D4D4D4"/>
                </a:solidFill>
                <a:latin typeface="Menlo"/>
                <a:ea typeface="Menlo"/>
                <a:cs typeface="Menlo"/>
              </a:rPr>
              <a:t> Example</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title</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meta</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charset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"utf-8"</a:t>
            </a:r>
            <a:r>
              <a:rPr lang="en-US" sz="1600" dirty="0">
                <a:solidFill>
                  <a:srgbClr val="808080"/>
                </a:solidFill>
                <a:latin typeface="Menlo"/>
                <a:ea typeface="Menlo"/>
                <a:cs typeface="Menlo"/>
              </a:rPr>
              <a:t> /&gt;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link</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rel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stylesheet</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href</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"http://</a:t>
            </a:r>
            <a:r>
              <a:rPr lang="en-US" sz="1600" dirty="0" err="1">
                <a:solidFill>
                  <a:srgbClr val="CE9178"/>
                </a:solidFill>
                <a:latin typeface="Menlo"/>
                <a:ea typeface="Menlo"/>
                <a:cs typeface="Menlo"/>
              </a:rPr>
              <a:t>cdn.leafletjs.com</a:t>
            </a:r>
            <a:r>
              <a:rPr lang="en-US" sz="1600" dirty="0">
                <a:solidFill>
                  <a:srgbClr val="CE9178"/>
                </a:solidFill>
                <a:latin typeface="Menlo"/>
                <a:ea typeface="Menlo"/>
                <a:cs typeface="Menlo"/>
              </a:rPr>
              <a:t>/leaflet-0.7.1/</a:t>
            </a:r>
            <a:r>
              <a:rPr lang="en-US" sz="1600" dirty="0" err="1">
                <a:solidFill>
                  <a:srgbClr val="CE9178"/>
                </a:solidFill>
                <a:latin typeface="Menlo"/>
                <a:ea typeface="Menlo"/>
                <a:cs typeface="Menlo"/>
              </a:rPr>
              <a:t>leaflet.css</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 /&gt;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script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src</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"https://d3js.org/d3.v4.min.js"</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script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script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src</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"https://d3js.org/d3-scale-chromatic.v1.min.js"</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script</a:t>
            </a:r>
            <a:r>
              <a:rPr lang="en-US" sz="1600" dirty="0" smtClean="0">
                <a:solidFill>
                  <a:srgbClr val="808080"/>
                </a:solidFill>
                <a:latin typeface="Menlo"/>
                <a:ea typeface="Menlo"/>
                <a:cs typeface="Menlo"/>
              </a:rPr>
              <a:t>&gt;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"text/</a:t>
            </a:r>
            <a:r>
              <a:rPr lang="en-US" sz="1600" dirty="0" err="1">
                <a:solidFill>
                  <a:srgbClr val="CE9178"/>
                </a:solidFill>
                <a:latin typeface="Menlo"/>
                <a:ea typeface="Menlo"/>
                <a:cs typeface="Menlo"/>
              </a:rPr>
              <a:t>css</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.leaflet-container</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#c5e8ff</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#map </a:t>
            </a:r>
            <a:r>
              <a:rPr lang="en-US" sz="1600" dirty="0" err="1">
                <a:solidFill>
                  <a:srgbClr val="D7BA7D"/>
                </a:solidFill>
                <a:latin typeface="Menlo"/>
                <a:ea typeface="Menlo"/>
                <a:cs typeface="Menlo"/>
              </a:rPr>
              <a:t>svg</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 </a:t>
            </a:r>
            <a:r>
              <a:rPr lang="en-US" sz="1600" dirty="0" err="1">
                <a:solidFill>
                  <a:srgbClr val="CE9178"/>
                </a:solidFill>
                <a:latin typeface="Menlo"/>
                <a:ea typeface="Menlo"/>
                <a:cs typeface="Menlo"/>
              </a:rPr>
              <a:t>cornflowerblue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path.country</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stroke</a:t>
            </a:r>
            <a:r>
              <a:rPr lang="en-US" sz="1600" dirty="0" err="1">
                <a:solidFill>
                  <a:srgbClr val="D4D4D4"/>
                </a:solidFill>
                <a:latin typeface="Menlo"/>
                <a:ea typeface="Menlo"/>
                <a:cs typeface="Menlo"/>
              </a:rPr>
              <a:t>:</a:t>
            </a:r>
            <a:r>
              <a:rPr lang="en-US" sz="1600" dirty="0" err="1">
                <a:solidFill>
                  <a:srgbClr val="CE9178"/>
                </a:solidFill>
                <a:latin typeface="Menlo"/>
                <a:ea typeface="Menlo"/>
                <a:cs typeface="Menlo"/>
              </a:rPr>
              <a:t>white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fill</a:t>
            </a: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rgb</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path.active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5</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head</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endParaRPr lang="en-US" sz="1600" dirty="0">
              <a:solidFill>
                <a:srgbClr val="D4D4D4"/>
              </a:solidFill>
              <a:latin typeface="Menlo"/>
              <a:ea typeface="Menlo"/>
              <a:cs typeface="Menlo"/>
            </a:endParaRPr>
          </a:p>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html</a:t>
            </a:r>
            <a:r>
              <a:rPr lang="en-US" sz="1600" dirty="0">
                <a:solidFill>
                  <a:srgbClr val="808080"/>
                </a:solidFill>
                <a:latin typeface="Menlo"/>
                <a:ea typeface="Menlo"/>
                <a:cs typeface="Menlo"/>
              </a:rPr>
              <a:t>&gt;</a:t>
            </a:r>
            <a:endParaRPr lang="en-US" sz="1600" dirty="0" smtClean="0">
              <a:solidFill>
                <a:srgbClr val="D4D4D4"/>
              </a:solidFill>
              <a:latin typeface="Menlo"/>
              <a:ea typeface="Menlo"/>
              <a:cs typeface="Menlo"/>
            </a:endParaRPr>
          </a:p>
        </p:txBody>
      </p:sp>
    </p:spTree>
    <p:extLst>
      <p:ext uri="{BB962C8B-B14F-4D97-AF65-F5344CB8AC3E}">
        <p14:creationId xmlns:p14="http://schemas.microsoft.com/office/powerpoint/2010/main" val="31515036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Setting up map size, scale and projection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51</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808080"/>
                </a:solidFill>
                <a:latin typeface="Menlo"/>
                <a:ea typeface="Menlo"/>
                <a:cs typeface="Menlo"/>
              </a:rPr>
              <a:t>&lt;</a:t>
            </a:r>
            <a:r>
              <a:rPr lang="en-US" sz="1600" dirty="0">
                <a:solidFill>
                  <a:srgbClr val="569CD6"/>
                </a:solidFill>
                <a:latin typeface="Menlo"/>
                <a:ea typeface="Menlo"/>
                <a:cs typeface="Menlo"/>
              </a:rPr>
              <a:t>body</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"map"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 1227px; height: 860px"</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script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width</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1227</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height</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860</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map</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div#map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svg</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width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"height"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height</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scale</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200</a:t>
            </a:r>
            <a:endParaRPr lang="en-US" sz="1600" dirty="0">
              <a:solidFill>
                <a:srgbClr val="D4D4D4"/>
              </a:solidFill>
              <a:latin typeface="Menlo"/>
              <a:ea typeface="Menlo"/>
              <a:cs typeface="Menlo"/>
            </a:endParaRP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projection</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geoMercator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translate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600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500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scale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scale</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path</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geoPath</a:t>
            </a:r>
            <a:r>
              <a:rPr lang="en-US" sz="1600" dirty="0">
                <a:solidFill>
                  <a:srgbClr val="D4D4D4"/>
                </a:solidFill>
                <a:latin typeface="Menlo"/>
                <a:ea typeface="Menlo"/>
                <a:cs typeface="Menlo"/>
              </a:rPr>
              <a:t>(</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projection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projection</a:t>
            </a:r>
            <a:r>
              <a:rPr lang="en-US" sz="1600" dirty="0">
                <a:solidFill>
                  <a:srgbClr val="D4D4D4"/>
                </a:solidFill>
                <a:latin typeface="Menlo"/>
                <a:ea typeface="Menlo"/>
                <a:cs typeface="Menlo"/>
              </a:rPr>
              <a:t>)</a:t>
            </a:r>
            <a:r>
              <a:rPr lang="en-US" sz="1600" dirty="0" smtClean="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p:txBody>
      </p:sp>
    </p:spTree>
    <p:extLst>
      <p:ext uri="{BB962C8B-B14F-4D97-AF65-F5344CB8AC3E}">
        <p14:creationId xmlns:p14="http://schemas.microsoft.com/office/powerpoint/2010/main" val="311684517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Projections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52</a:t>
            </a:fld>
            <a:endParaRPr lang="en-US" dirty="0"/>
          </a:p>
        </p:txBody>
      </p:sp>
      <p:sp>
        <p:nvSpPr>
          <p:cNvPr id="4" name="Content Placeholder 3"/>
          <p:cNvSpPr>
            <a:spLocks noGrp="1"/>
          </p:cNvSpPr>
          <p:nvPr>
            <p:ph idx="1"/>
          </p:nvPr>
        </p:nvSpPr>
        <p:spPr>
          <a:xfrm>
            <a:off x="664736" y="1645530"/>
            <a:ext cx="3006047" cy="2686042"/>
          </a:xfrm>
        </p:spPr>
        <p:txBody>
          <a:bodyPr/>
          <a:lstStyle/>
          <a:p>
            <a:r>
              <a:rPr lang="en-US" dirty="0" smtClean="0"/>
              <a:t>Mercator</a:t>
            </a:r>
          </a:p>
          <a:p>
            <a:r>
              <a:rPr lang="en-US" dirty="0" err="1" smtClean="0"/>
              <a:t>Homolosine</a:t>
            </a:r>
            <a:endParaRPr lang="en-US" dirty="0" smtClean="0"/>
          </a:p>
          <a:p>
            <a:r>
              <a:rPr lang="en-US" dirty="0" smtClean="0"/>
              <a:t>Robinson</a:t>
            </a:r>
          </a:p>
          <a:p>
            <a:r>
              <a:rPr lang="en-US" dirty="0" smtClean="0"/>
              <a:t>Etc..</a:t>
            </a:r>
            <a:endParaRPr lang="en-US" dirty="0"/>
          </a:p>
        </p:txBody>
      </p:sp>
      <p:pic>
        <p:nvPicPr>
          <p:cNvPr id="6" name="Picture 5" descr="Robinson_projection_S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535" y="4548432"/>
            <a:ext cx="3465730" cy="1768230"/>
          </a:xfrm>
          <a:prstGeom prst="rect">
            <a:avLst/>
          </a:prstGeom>
        </p:spPr>
      </p:pic>
      <p:pic>
        <p:nvPicPr>
          <p:cNvPr id="7" name="Picture 6" descr="Goode_homolosine_projection_S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92" y="4330921"/>
            <a:ext cx="4540728" cy="1985741"/>
          </a:xfrm>
          <a:prstGeom prst="rect">
            <a:avLst/>
          </a:prstGeom>
        </p:spPr>
      </p:pic>
      <p:pic>
        <p:nvPicPr>
          <p:cNvPr id="8" name="Picture 7" descr="350px-Mercator_projection_S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646" y="1549288"/>
            <a:ext cx="2989508" cy="2536811"/>
          </a:xfrm>
          <a:prstGeom prst="rect">
            <a:avLst/>
          </a:prstGeom>
        </p:spPr>
      </p:pic>
    </p:spTree>
    <p:extLst>
      <p:ext uri="{BB962C8B-B14F-4D97-AF65-F5344CB8AC3E}">
        <p14:creationId xmlns:p14="http://schemas.microsoft.com/office/powerpoint/2010/main" val="217586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853530"/>
            <a:ext cx="8496000" cy="649288"/>
          </a:xfrm>
        </p:spPr>
        <p:txBody>
          <a:bodyPr/>
          <a:lstStyle/>
          <a:p>
            <a:r>
              <a:rPr lang="en-US" dirty="0" smtClean="0"/>
              <a:t>Map: Load Data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53</a:t>
            </a:fld>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3"/>
          <p:cNvSpPr txBox="1">
            <a:spLocks/>
          </p:cNvSpPr>
          <p:nvPr/>
        </p:nvSpPr>
        <p:spPr bwMode="auto">
          <a:xfrm>
            <a:off x="324000" y="1537100"/>
            <a:ext cx="8648400" cy="5076944"/>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sz="1900" dirty="0" smtClean="0">
                <a:solidFill>
                  <a:srgbClr val="9CDCFE"/>
                </a:solidFill>
                <a:latin typeface="Menlo"/>
                <a:ea typeface="Menlo"/>
                <a:cs typeface="Menlo"/>
              </a:rPr>
              <a:t>  d3</a:t>
            </a:r>
            <a:r>
              <a:rPr lang="en-US" sz="1900" dirty="0" smtClean="0">
                <a:solidFill>
                  <a:srgbClr val="D4D4D4"/>
                </a:solidFill>
                <a:latin typeface="Menlo"/>
                <a:ea typeface="Menlo"/>
                <a:cs typeface="Menlo"/>
              </a:rPr>
              <a:t>.</a:t>
            </a:r>
            <a:r>
              <a:rPr lang="en-US" sz="1900" dirty="0" smtClean="0">
                <a:solidFill>
                  <a:srgbClr val="DCDCAA"/>
                </a:solidFill>
                <a:latin typeface="Menlo"/>
                <a:ea typeface="Menlo"/>
                <a:cs typeface="Menlo"/>
              </a:rPr>
              <a:t>queue</a:t>
            </a:r>
            <a:r>
              <a:rPr lang="en-US" sz="1900" dirty="0" smtClean="0">
                <a:solidFill>
                  <a:srgbClr val="D4D4D4"/>
                </a:solidFill>
                <a:latin typeface="Menlo"/>
                <a:ea typeface="Menlo"/>
                <a:cs typeface="Menlo"/>
              </a:rPr>
              <a:t>()</a:t>
            </a:r>
          </a:p>
          <a:p>
            <a:pPr marL="0" indent="0">
              <a:spcAft>
                <a:spcPts val="0"/>
              </a:spcAft>
              <a:buFont typeface="Arial"/>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defer</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d3</a:t>
            </a:r>
            <a:r>
              <a:rPr lang="en-US" sz="1900" dirty="0" smtClean="0">
                <a:solidFill>
                  <a:srgbClr val="D4D4D4"/>
                </a:solidFill>
                <a:latin typeface="Menlo"/>
                <a:ea typeface="Menlo"/>
                <a:cs typeface="Menlo"/>
              </a:rPr>
              <a:t>.</a:t>
            </a:r>
            <a:r>
              <a:rPr lang="en-US" sz="1900" dirty="0" smtClean="0">
                <a:solidFill>
                  <a:srgbClr val="9CDCFE"/>
                </a:solidFill>
                <a:latin typeface="Menlo"/>
                <a:ea typeface="Menlo"/>
                <a:cs typeface="Menlo"/>
              </a:rPr>
              <a:t>csv</a:t>
            </a:r>
            <a:r>
              <a:rPr lang="en-US" sz="1900" dirty="0" smtClean="0">
                <a:solidFill>
                  <a:srgbClr val="D4D4D4"/>
                </a:solidFill>
                <a:latin typeface="Menlo"/>
                <a:ea typeface="Menlo"/>
                <a:cs typeface="Menlo"/>
              </a:rPr>
              <a:t>, </a:t>
            </a:r>
            <a:r>
              <a:rPr lang="en-US" sz="1900" dirty="0" smtClean="0">
                <a:solidFill>
                  <a:srgbClr val="CE9178"/>
                </a:solidFill>
                <a:latin typeface="Menlo"/>
                <a:ea typeface="Menlo"/>
                <a:cs typeface="Menlo"/>
              </a:rPr>
              <a:t>"/data/</a:t>
            </a:r>
            <a:r>
              <a:rPr lang="en-US" sz="1900" dirty="0" err="1" smtClean="0">
                <a:solidFill>
                  <a:srgbClr val="CE9178"/>
                </a:solidFill>
                <a:latin typeface="Menlo"/>
                <a:ea typeface="Menlo"/>
                <a:cs typeface="Menlo"/>
              </a:rPr>
              <a:t>chocolate.csv</a:t>
            </a:r>
            <a:r>
              <a:rPr lang="en-US" sz="1900" dirty="0" smtClean="0">
                <a:solidFill>
                  <a:srgbClr val="CE9178"/>
                </a:solidFill>
                <a:latin typeface="Menlo"/>
                <a:ea typeface="Menlo"/>
                <a:cs typeface="Menlo"/>
              </a:rPr>
              <a:t>”</a:t>
            </a:r>
            <a:r>
              <a:rPr lang="en-US" sz="1900" dirty="0" smtClean="0">
                <a:solidFill>
                  <a:srgbClr val="D4D4D4"/>
                </a:solidFill>
                <a:latin typeface="Menlo"/>
                <a:ea typeface="Menlo"/>
                <a:cs typeface="Menlo"/>
              </a:rPr>
              <a:t>, </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569CD6"/>
                </a:solidFill>
                <a:latin typeface="Menlo"/>
                <a:ea typeface="Menlo"/>
                <a:cs typeface="Menlo"/>
              </a:rPr>
              <a:t>function</a:t>
            </a:r>
            <a:r>
              <a:rPr lang="en-US" sz="1900" dirty="0">
                <a:solidFill>
                  <a:srgbClr val="D4D4D4"/>
                </a:solidFill>
                <a:latin typeface="Menlo"/>
                <a:ea typeface="Menlo"/>
                <a:cs typeface="Menlo"/>
              </a:rPr>
              <a:t>(</a:t>
            </a:r>
            <a:r>
              <a:rPr lang="en-US" sz="1900" dirty="0">
                <a:solidFill>
                  <a:srgbClr val="9CDCFE"/>
                </a:solidFill>
                <a:latin typeface="Menlo"/>
                <a:ea typeface="Menlo"/>
                <a:cs typeface="Menlo"/>
              </a:rPr>
              <a:t>data</a:t>
            </a:r>
            <a:r>
              <a:rPr lang="en-US" sz="1900" dirty="0" smtClean="0">
                <a:solidFill>
                  <a:srgbClr val="D4D4D4"/>
                </a:solidFill>
                <a:latin typeface="Menlo"/>
                <a:ea typeface="Menlo"/>
                <a:cs typeface="Menlo"/>
              </a:rPr>
              <a:t>, </a:t>
            </a:r>
            <a:r>
              <a:rPr lang="en-US" sz="1900" dirty="0" err="1" smtClean="0">
                <a:solidFill>
                  <a:srgbClr val="9CDCFE"/>
                </a:solidFill>
                <a:latin typeface="Menlo"/>
                <a:ea typeface="Menlo"/>
                <a:cs typeface="Menlo"/>
              </a:rPr>
              <a:t>i</a:t>
            </a:r>
            <a:r>
              <a:rPr lang="en-US" sz="1900" dirty="0">
                <a:solidFill>
                  <a:srgbClr val="D4D4D4"/>
                </a:solidFill>
                <a:latin typeface="Menlo"/>
                <a:ea typeface="Menlo"/>
                <a:cs typeface="Menlo"/>
              </a:rPr>
              <a:t>) {</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C586C0"/>
                </a:solidFill>
                <a:latin typeface="Menlo"/>
                <a:ea typeface="Menlo"/>
                <a:cs typeface="Menlo"/>
              </a:rPr>
              <a:t>return</a:t>
            </a: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id:</a:t>
            </a:r>
            <a:r>
              <a:rPr lang="en-US" sz="1900" dirty="0">
                <a:solidFill>
                  <a:srgbClr val="D4D4D4"/>
                </a:solidFill>
                <a:latin typeface="Menlo"/>
                <a:ea typeface="Menlo"/>
                <a:cs typeface="Menlo"/>
              </a:rPr>
              <a:t> </a:t>
            </a:r>
            <a:r>
              <a:rPr lang="en-US" sz="1900" dirty="0" err="1">
                <a:solidFill>
                  <a:srgbClr val="9CDCFE"/>
                </a:solidFill>
                <a:latin typeface="Menlo"/>
                <a:ea typeface="Menlo"/>
                <a:cs typeface="Menlo"/>
              </a:rPr>
              <a:t>i</a:t>
            </a:r>
            <a:r>
              <a:rPr lang="en-US" sz="1900" dirty="0" smtClean="0">
                <a:solidFill>
                  <a:srgbClr val="D4D4D4"/>
                </a:solidFill>
                <a:latin typeface="Menlo"/>
                <a:ea typeface="Menlo"/>
                <a:cs typeface="Menlo"/>
              </a:rPr>
              <a:t>,</a:t>
            </a:r>
            <a:endParaRPr lang="en-US" sz="1900" dirty="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company:</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name: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"Name"</a:t>
            </a:r>
            <a:r>
              <a:rPr lang="en-US" sz="1900" dirty="0">
                <a:solidFill>
                  <a:srgbClr val="D4D4D4"/>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ref:</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"Ref"</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9CDCFE"/>
                </a:solidFill>
                <a:latin typeface="Menlo"/>
                <a:ea typeface="Menlo"/>
                <a:cs typeface="Menlo"/>
              </a:rPr>
              <a:t>percent: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"Cocoa Percent"</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err="1">
                <a:solidFill>
                  <a:srgbClr val="9CDCFE"/>
                </a:solidFill>
                <a:latin typeface="Menlo"/>
                <a:ea typeface="Menlo"/>
                <a:cs typeface="Menlo"/>
              </a:rPr>
              <a:t>loc</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"Company Location"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smtClean="0">
                <a:solidFill>
                  <a:srgbClr val="9CDCFE"/>
                </a:solidFill>
                <a:latin typeface="Menlo"/>
                <a:ea typeface="Menlo"/>
                <a:cs typeface="Menlo"/>
              </a:rPr>
              <a:t>origin</a:t>
            </a:r>
            <a:r>
              <a:rPr lang="en-US" sz="1900" dirty="0">
                <a:solidFill>
                  <a:srgbClr val="9CDCFE"/>
                </a:solidFill>
                <a:latin typeface="Menlo"/>
                <a:ea typeface="Menlo"/>
                <a:cs typeface="Menlo"/>
              </a:rPr>
              <a:t>:</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"Broad Bean Origin"</a:t>
            </a:r>
            <a:r>
              <a:rPr lang="en-US" sz="1900" dirty="0">
                <a:solidFill>
                  <a:srgbClr val="D4D4D4"/>
                </a:solidFill>
                <a:latin typeface="Menlo"/>
                <a:ea typeface="Menlo"/>
                <a:cs typeface="Menlo"/>
              </a:rPr>
              <a:t>],</a:t>
            </a:r>
          </a:p>
          <a:p>
            <a:pPr marL="0" indent="0">
              <a:spcAft>
                <a:spcPts val="0"/>
              </a:spcAft>
              <a:buNone/>
            </a:pP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type:</a:t>
            </a:r>
            <a:r>
              <a:rPr lang="en-US" sz="1900" dirty="0">
                <a:solidFill>
                  <a:srgbClr val="D4D4D4"/>
                </a:solidFill>
                <a:latin typeface="Menlo"/>
                <a:ea typeface="Menlo"/>
                <a:cs typeface="Menlo"/>
              </a:rPr>
              <a:t> </a:t>
            </a:r>
            <a:r>
              <a:rPr lang="en-US" sz="1900" dirty="0">
                <a:solidFill>
                  <a:srgbClr val="9CDCFE"/>
                </a:solidFill>
                <a:latin typeface="Menlo"/>
                <a:ea typeface="Menlo"/>
                <a:cs typeface="Menlo"/>
              </a:rPr>
              <a:t>data</a:t>
            </a:r>
            <a:r>
              <a:rPr lang="en-US" sz="1900" dirty="0">
                <a:solidFill>
                  <a:srgbClr val="D4D4D4"/>
                </a:solidFill>
                <a:latin typeface="Menlo"/>
                <a:ea typeface="Menlo"/>
                <a:cs typeface="Menlo"/>
              </a:rPr>
              <a:t>[</a:t>
            </a:r>
            <a:r>
              <a:rPr lang="en-US" sz="1900" dirty="0">
                <a:solidFill>
                  <a:srgbClr val="CE9178"/>
                </a:solidFill>
                <a:latin typeface="Menlo"/>
                <a:ea typeface="Menlo"/>
                <a:cs typeface="Menlo"/>
              </a:rPr>
              <a:t>"Bean Type"</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a:solidFill>
                  <a:srgbClr val="D4D4D4"/>
                </a:solidFill>
                <a:latin typeface="Menlo"/>
                <a:ea typeface="Menlo"/>
                <a:cs typeface="Menlo"/>
              </a:rPr>
              <a:t>;</a:t>
            </a:r>
          </a:p>
          <a:p>
            <a:pPr marL="0" indent="0">
              <a:spcAft>
                <a:spcPts val="0"/>
              </a:spcAft>
              <a:buNone/>
            </a:pPr>
            <a:r>
              <a:rPr lang="en-US" sz="1900" dirty="0" smtClean="0">
                <a:solidFill>
                  <a:srgbClr val="D4D4D4"/>
                </a:solidFill>
                <a:latin typeface="Menlo"/>
                <a:ea typeface="Menlo"/>
                <a:cs typeface="Menlo"/>
              </a:rPr>
              <a:t> </a:t>
            </a:r>
            <a:r>
              <a:rPr lang="en-US" sz="1900" dirty="0" smtClean="0">
                <a:solidFill>
                  <a:srgbClr val="D4D4D4"/>
                </a:solidFill>
                <a:latin typeface="Menlo"/>
                <a:ea typeface="Menlo"/>
                <a:cs typeface="Menlo"/>
              </a:rPr>
              <a:t>    }</a:t>
            </a:r>
            <a:r>
              <a:rPr lang="en-US" sz="1900" dirty="0" smtClean="0">
                <a:solidFill>
                  <a:srgbClr val="D4D4D4"/>
                </a:solidFill>
                <a:latin typeface="Menlo"/>
                <a:ea typeface="Menlo"/>
                <a:cs typeface="Menlo"/>
              </a:rPr>
              <a:t>)</a:t>
            </a:r>
            <a:r>
              <a:rPr lang="en-US" sz="1900" dirty="0" smtClean="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a:solidFill>
                  <a:srgbClr val="DCDCAA"/>
                </a:solidFill>
                <a:latin typeface="Menlo"/>
                <a:ea typeface="Menlo"/>
                <a:cs typeface="Menlo"/>
              </a:rPr>
              <a:t>defer</a:t>
            </a:r>
            <a:r>
              <a:rPr lang="en-US" sz="2000" dirty="0">
                <a:solidFill>
                  <a:srgbClr val="D4D4D4"/>
                </a:solidFill>
                <a:latin typeface="Menlo"/>
                <a:ea typeface="Menlo"/>
                <a:cs typeface="Menlo"/>
              </a:rPr>
              <a:t>(</a:t>
            </a:r>
            <a:r>
              <a:rPr lang="en-US" sz="2000" dirty="0">
                <a:solidFill>
                  <a:srgbClr val="9CDCFE"/>
                </a:solidFill>
                <a:latin typeface="Menlo"/>
                <a:ea typeface="Menlo"/>
                <a:cs typeface="Menlo"/>
              </a:rPr>
              <a:t>d3</a:t>
            </a:r>
            <a:r>
              <a:rPr lang="en-US" sz="2000" dirty="0">
                <a:solidFill>
                  <a:srgbClr val="D4D4D4"/>
                </a:solidFill>
                <a:latin typeface="Menlo"/>
                <a:ea typeface="Menlo"/>
                <a:cs typeface="Menlo"/>
              </a:rPr>
              <a:t>.</a:t>
            </a:r>
            <a:r>
              <a:rPr lang="en-US" sz="2000" dirty="0">
                <a:solidFill>
                  <a:srgbClr val="9CDCFE"/>
                </a:solidFill>
                <a:latin typeface="Menlo"/>
                <a:ea typeface="Menlo"/>
                <a:cs typeface="Menlo"/>
              </a:rPr>
              <a:t>json</a:t>
            </a:r>
            <a:r>
              <a:rPr lang="en-US" sz="2000" dirty="0">
                <a:solidFill>
                  <a:srgbClr val="D4D4D4"/>
                </a:solidFill>
                <a:latin typeface="Menlo"/>
                <a:ea typeface="Menlo"/>
                <a:cs typeface="Menlo"/>
              </a:rPr>
              <a:t>, </a:t>
            </a:r>
            <a:r>
              <a:rPr lang="en-US" sz="2000" dirty="0">
                <a:solidFill>
                  <a:srgbClr val="CE9178"/>
                </a:solidFill>
                <a:latin typeface="Menlo"/>
                <a:ea typeface="Menlo"/>
                <a:cs typeface="Menlo"/>
              </a:rPr>
              <a:t>"</a:t>
            </a:r>
            <a:r>
              <a:rPr lang="en-US" sz="2000" dirty="0" err="1" smtClean="0">
                <a:solidFill>
                  <a:srgbClr val="CE9178"/>
                </a:solidFill>
                <a:latin typeface="Menlo"/>
                <a:ea typeface="Menlo"/>
                <a:cs typeface="Menlo"/>
              </a:rPr>
              <a:t>custom.geo.json</a:t>
            </a:r>
            <a:r>
              <a:rPr lang="en-US" sz="2000" dirty="0" smtClean="0">
                <a:solidFill>
                  <a:srgbClr val="CE9178"/>
                </a:solidFill>
                <a:latin typeface="Menlo"/>
                <a:ea typeface="Menlo"/>
                <a:cs typeface="Menlo"/>
              </a:rPr>
              <a:t>”</a:t>
            </a:r>
            <a:r>
              <a:rPr lang="en-US" sz="2000" dirty="0" smtClean="0">
                <a:solidFill>
                  <a:srgbClr val="D4D4D4"/>
                </a:solidFill>
                <a:latin typeface="Menlo"/>
                <a:ea typeface="Menlo"/>
                <a:cs typeface="Menlo"/>
              </a:rPr>
              <a:t>)</a:t>
            </a:r>
            <a:endParaRPr lang="en-US" sz="1900" dirty="0" smtClean="0">
              <a:solidFill>
                <a:srgbClr val="D4D4D4"/>
              </a:solidFill>
              <a:latin typeface="Menlo"/>
              <a:ea typeface="Menlo"/>
              <a:cs typeface="Menlo"/>
            </a:endParaRPr>
          </a:p>
          <a:p>
            <a:pPr marL="0" indent="0">
              <a:spcAft>
                <a:spcPts val="0"/>
              </a:spcAft>
              <a:buNone/>
            </a:pPr>
            <a:r>
              <a:rPr lang="en-US" sz="1900" dirty="0" smtClean="0">
                <a:solidFill>
                  <a:srgbClr val="D4D4D4"/>
                </a:solidFill>
                <a:latin typeface="Menlo"/>
                <a:ea typeface="Menlo"/>
                <a:cs typeface="Menlo"/>
              </a:rPr>
              <a:t>   .</a:t>
            </a:r>
            <a:r>
              <a:rPr lang="en-US" sz="1900" dirty="0" smtClean="0">
                <a:solidFill>
                  <a:srgbClr val="DCDCAA"/>
                </a:solidFill>
                <a:latin typeface="Menlo"/>
                <a:ea typeface="Menlo"/>
                <a:cs typeface="Menlo"/>
              </a:rPr>
              <a:t>await</a:t>
            </a:r>
            <a:r>
              <a:rPr lang="en-US" sz="1900" dirty="0" smtClean="0">
                <a:solidFill>
                  <a:srgbClr val="D4D4D4"/>
                </a:solidFill>
                <a:latin typeface="Menlo"/>
                <a:ea typeface="Menlo"/>
                <a:cs typeface="Menlo"/>
              </a:rPr>
              <a:t>(</a:t>
            </a:r>
            <a:r>
              <a:rPr lang="en-US" sz="1900" dirty="0" err="1" smtClean="0">
                <a:solidFill>
                  <a:srgbClr val="D4D4D4"/>
                </a:solidFill>
                <a:latin typeface="Menlo"/>
                <a:ea typeface="Menlo"/>
                <a:cs typeface="Menlo"/>
              </a:rPr>
              <a:t>anaylse</a:t>
            </a:r>
            <a:r>
              <a:rPr lang="en-US" sz="1900" dirty="0" smtClean="0">
                <a:solidFill>
                  <a:srgbClr val="D4D4D4"/>
                </a:solidFill>
                <a:latin typeface="Menlo"/>
                <a:ea typeface="Menlo"/>
                <a:cs typeface="Menlo"/>
              </a:rPr>
              <a:t>);</a:t>
            </a:r>
            <a:endParaRPr lang="en-US" sz="1900" dirty="0" smtClean="0">
              <a:solidFill>
                <a:srgbClr val="D4D4D4"/>
              </a:solidFill>
              <a:latin typeface="Menlo"/>
              <a:ea typeface="Menlo"/>
              <a:cs typeface="Menlo"/>
            </a:endParaRPr>
          </a:p>
          <a:p>
            <a:pPr marL="0" indent="0">
              <a:spcAft>
                <a:spcPts val="0"/>
              </a:spcAft>
              <a:buFont typeface="Arial"/>
              <a:buNone/>
            </a:pPr>
            <a:r>
              <a:rPr lang="en-US" sz="1900" dirty="0" smtClean="0">
                <a:solidFill>
                  <a:srgbClr val="D4D4D4"/>
                </a:solidFill>
                <a:latin typeface="Menlo"/>
                <a:ea typeface="Menlo"/>
                <a:cs typeface="Menlo"/>
              </a:rPr>
              <a:t>   </a:t>
            </a:r>
            <a:endParaRPr lang="en-US" sz="1950" dirty="0"/>
          </a:p>
        </p:txBody>
      </p:sp>
    </p:spTree>
    <p:extLst>
      <p:ext uri="{BB962C8B-B14F-4D97-AF65-F5344CB8AC3E}">
        <p14:creationId xmlns:p14="http://schemas.microsoft.com/office/powerpoint/2010/main" val="92763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Transforming the Dataset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54</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 </a:t>
            </a:r>
            <a:r>
              <a:rPr lang="en-US" sz="1600" dirty="0" err="1" smtClean="0">
                <a:solidFill>
                  <a:srgbClr val="DCDCAA"/>
                </a:solidFill>
                <a:latin typeface="Menlo"/>
                <a:ea typeface="Menlo"/>
                <a:cs typeface="Menlo"/>
              </a:rPr>
              <a:t>analyse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error</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dataset</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world_map</a:t>
            </a:r>
            <a:r>
              <a:rPr lang="en-US" sz="1600" dirty="0">
                <a:solidFill>
                  <a:srgbClr val="D4D4D4"/>
                </a:solidFill>
                <a:latin typeface="Menlo"/>
                <a:ea typeface="Menlo"/>
                <a:cs typeface="Menlo"/>
              </a:rPr>
              <a:t>) {</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map</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selectAll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data</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world_map</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features</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enter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"d"</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"country"</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 = []</a:t>
            </a:r>
            <a:r>
              <a:rPr lang="en-US" sz="1600" dirty="0" smtClean="0">
                <a:solidFill>
                  <a:srgbClr val="D4D4D4"/>
                </a:solidFill>
                <a:latin typeface="Menlo"/>
                <a:ea typeface="Menlo"/>
                <a:cs typeface="Menlo"/>
              </a:rPr>
              <a: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dataset</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forEach</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loc</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C586C0"/>
                </a:solidFill>
                <a:latin typeface="Menlo"/>
                <a:ea typeface="Menlo"/>
                <a:cs typeface="Menlo"/>
              </a:rPr>
              <a:t>if</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C586C0"/>
                </a:solidFill>
                <a:latin typeface="Menlo"/>
                <a:ea typeface="Menlo"/>
                <a:cs typeface="Menlo"/>
              </a:rPr>
              <a:t>else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    </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countries</a:t>
            </a:r>
            <a:r>
              <a:rPr lang="en-US" sz="1600" dirty="0">
                <a:solidFill>
                  <a:srgbClr val="D4D4D4"/>
                </a:solidFill>
                <a:latin typeface="Menlo"/>
                <a:ea typeface="Menlo"/>
                <a:cs typeface="Menlo"/>
              </a:rPr>
              <a:t> = </a:t>
            </a:r>
            <a:r>
              <a:rPr lang="en-US" sz="1600" dirty="0" err="1">
                <a:solidFill>
                  <a:srgbClr val="4EC9B0"/>
                </a:solidFill>
                <a:latin typeface="Menlo"/>
                <a:ea typeface="Menlo"/>
                <a:cs typeface="Menlo"/>
              </a:rPr>
              <a:t>Object</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keys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smtClean="0">
                <a:solidFill>
                  <a:srgbClr val="D4D4D4"/>
                </a:solidFill>
                <a:latin typeface="Menlo"/>
                <a:ea typeface="Menlo"/>
                <a:cs typeface="Menlo"/>
              </a:rPr>
              <a:t>;</a:t>
            </a:r>
          </a:p>
        </p:txBody>
      </p:sp>
    </p:spTree>
    <p:extLst>
      <p:ext uri="{BB962C8B-B14F-4D97-AF65-F5344CB8AC3E}">
        <p14:creationId xmlns:p14="http://schemas.microsoft.com/office/powerpoint/2010/main" val="379198156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Transforming the Dataset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55</a:t>
            </a:fld>
            <a:endParaRPr lang="en-US" dirty="0"/>
          </a:p>
        </p:txBody>
      </p:sp>
      <p:pic>
        <p:nvPicPr>
          <p:cNvPr id="5" name="Picture 4" descr="Screen Shot 2018-02-18 at 16.27.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757" y="1688352"/>
            <a:ext cx="1969800" cy="4890828"/>
          </a:xfrm>
          <a:prstGeom prst="rect">
            <a:avLst/>
          </a:prstGeom>
        </p:spPr>
      </p:pic>
      <p:pic>
        <p:nvPicPr>
          <p:cNvPr id="6" name="Picture 5" descr="Screen Shot 2018-02-18 at 16.26.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375" y="1688352"/>
            <a:ext cx="2658247" cy="4890827"/>
          </a:xfrm>
          <a:prstGeom prst="rect">
            <a:avLst/>
          </a:prstGeom>
        </p:spPr>
      </p:pic>
    </p:spTree>
    <p:extLst>
      <p:ext uri="{BB962C8B-B14F-4D97-AF65-F5344CB8AC3E}">
        <p14:creationId xmlns:p14="http://schemas.microsoft.com/office/powerpoint/2010/main" val="3548053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Colouring the map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56</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4611800"/>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max_data</a:t>
            </a:r>
            <a:r>
              <a:rPr lang="en-US" sz="1600" dirty="0" smtClean="0">
                <a:solidFill>
                  <a:srgbClr val="D4D4D4"/>
                </a:solidFill>
                <a:latin typeface="Menlo"/>
                <a:ea typeface="Menlo"/>
                <a:cs typeface="Menlo"/>
              </a:rPr>
              <a:t> =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max</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countries</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a:t>
            </a:r>
          </a:p>
          <a:p>
            <a:pPr marL="0" indent="0">
              <a:spcAft>
                <a:spcPts val="0"/>
              </a:spcAft>
              <a:buNone/>
            </a:pP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color</a:t>
            </a:r>
            <a:r>
              <a:rPr lang="en-US" sz="1600" dirty="0" smtClean="0">
                <a:solidFill>
                  <a:srgbClr val="D4D4D4"/>
                </a:solidFill>
                <a:latin typeface="Menlo"/>
                <a:ea typeface="Menlo"/>
                <a:cs typeface="Menlo"/>
              </a:rPr>
              <a:t> = </a:t>
            </a:r>
            <a:r>
              <a:rPr lang="en-US" sz="1600" dirty="0" smtClean="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scaleQuantize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domain</a:t>
            </a:r>
            <a:r>
              <a:rPr lang="en-US" sz="1600" dirty="0" smtClean="0">
                <a:solidFill>
                  <a:srgbClr val="D4D4D4"/>
                </a:solidFill>
                <a:latin typeface="Menlo"/>
                <a:ea typeface="Menlo"/>
                <a:cs typeface="Menlo"/>
              </a:rPr>
              <a:t>([</a:t>
            </a:r>
            <a:r>
              <a:rPr lang="en-US" sz="1600" dirty="0" smtClean="0">
                <a:solidFill>
                  <a:srgbClr val="B5CEA8"/>
                </a:solidFill>
                <a:latin typeface="Menlo"/>
                <a:ea typeface="Menlo"/>
                <a:cs typeface="Menlo"/>
              </a:rPr>
              <a:t>0</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max_data</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range</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schemeReds</a:t>
            </a:r>
            <a:r>
              <a:rPr lang="en-US" sz="1600" dirty="0" smtClean="0">
                <a:solidFill>
                  <a:srgbClr val="D4D4D4"/>
                </a:solidFill>
                <a:latin typeface="Menlo"/>
                <a:ea typeface="Menlo"/>
                <a:cs typeface="Menlo"/>
              </a:rPr>
              <a:t>[</a:t>
            </a:r>
            <a:r>
              <a:rPr lang="en-US" sz="1600" dirty="0" smtClean="0">
                <a:solidFill>
                  <a:srgbClr val="B5CEA8"/>
                </a:solidFill>
                <a:latin typeface="Menlo"/>
                <a:ea typeface="Menlo"/>
                <a:cs typeface="Menlo"/>
              </a:rPr>
              <a:t>9</a:t>
            </a:r>
            <a:r>
              <a:rPr lang="en-US" sz="1600" dirty="0" smtClean="0">
                <a:solidFill>
                  <a:srgbClr val="D4D4D4"/>
                </a:solidFill>
                <a:latin typeface="Menlo"/>
                <a:ea typeface="Menlo"/>
                <a:cs typeface="Menlo"/>
              </a:rPr>
              <a:t>]);</a:t>
            </a:r>
          </a:p>
          <a:p>
            <a:pPr marL="0" indent="0">
              <a:spcAft>
                <a:spcPts val="0"/>
              </a:spcAft>
              <a:buNone/>
            </a:pP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map</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selectAll</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"path"</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style</a:t>
            </a:r>
            <a:r>
              <a:rPr lang="en-US" sz="1600" dirty="0" smtClean="0">
                <a:solidFill>
                  <a:srgbClr val="D4D4D4"/>
                </a:solidFill>
                <a:latin typeface="Menlo"/>
                <a:ea typeface="Menlo"/>
                <a:cs typeface="Menlo"/>
              </a:rPr>
              <a:t>(</a:t>
            </a:r>
            <a:r>
              <a:rPr lang="en-US" sz="1600" dirty="0" smtClean="0">
                <a:solidFill>
                  <a:srgbClr val="CE9178"/>
                </a:solidFill>
                <a:latin typeface="Menlo"/>
                <a:ea typeface="Menlo"/>
                <a:cs typeface="Menlo"/>
              </a:rPr>
              <a:t>"fill"</a:t>
            </a:r>
            <a:r>
              <a:rPr lang="en-US" sz="1600" dirty="0" smtClean="0">
                <a:solidFill>
                  <a:srgbClr val="D4D4D4"/>
                </a:solidFill>
                <a:latin typeface="Menlo"/>
                <a:ea typeface="Menlo"/>
                <a:cs typeface="Menlo"/>
              </a:rPr>
              <a:t>, </a:t>
            </a:r>
            <a:r>
              <a:rPr lang="en-US" sz="1600" dirty="0" smtClean="0">
                <a:solidFill>
                  <a:srgbClr val="569CD6"/>
                </a:solidFill>
                <a:latin typeface="Menlo"/>
                <a:ea typeface="Menlo"/>
                <a:cs typeface="Menlo"/>
              </a:rPr>
              <a:t>function</a:t>
            </a:r>
            <a:r>
              <a:rPr lang="en-US" sz="1600" dirty="0" smtClean="0">
                <a:solidFill>
                  <a:srgbClr val="D4D4D4"/>
                </a:solidFill>
                <a:latin typeface="Menlo"/>
                <a:ea typeface="Menlo"/>
                <a:cs typeface="Menlo"/>
              </a:rPr>
              <a:t>(</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all_countries</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properties</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name</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d</a:t>
            </a:r>
            <a:r>
              <a:rPr lang="en-US" sz="1600" dirty="0" err="1" smtClean="0">
                <a:solidFill>
                  <a:srgbClr val="D4D4D4"/>
                </a:solidFill>
                <a:latin typeface="Menlo"/>
                <a:ea typeface="Menlo"/>
                <a:cs typeface="Menlo"/>
              </a:rPr>
              <a:t>.</a:t>
            </a:r>
            <a:r>
              <a:rPr lang="en-US" sz="1600" dirty="0" err="1" smtClean="0">
                <a:solidFill>
                  <a:srgbClr val="9CDCFE"/>
                </a:solidFill>
                <a:latin typeface="Menlo"/>
                <a:ea typeface="Menlo"/>
                <a:cs typeface="Menlo"/>
              </a:rPr>
              <a:t>visVal</a:t>
            </a:r>
            <a:r>
              <a:rPr lang="en-US" sz="1600" dirty="0" smtClean="0">
                <a:solidFill>
                  <a:srgbClr val="D4D4D4"/>
                </a:solidFill>
                <a:latin typeface="Menlo"/>
                <a:ea typeface="Menlo"/>
                <a:cs typeface="Menlo"/>
              </a:rPr>
              <a:t> = </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if</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smtClean="0">
                <a:solidFill>
                  <a:srgbClr val="DCDCAA"/>
                </a:solidFill>
                <a:latin typeface="Menlo"/>
                <a:ea typeface="Menlo"/>
                <a:cs typeface="Menlo"/>
              </a:rPr>
              <a:t>color</a:t>
            </a:r>
            <a:r>
              <a:rPr lang="en-US" sz="1600" dirty="0" smtClean="0">
                <a:solidFill>
                  <a:srgbClr val="D4D4D4"/>
                </a:solidFill>
                <a:latin typeface="Menlo"/>
                <a:ea typeface="Menlo"/>
                <a:cs typeface="Menlo"/>
              </a:rPr>
              <a:t>(</a:t>
            </a:r>
            <a:r>
              <a:rPr lang="en-US" sz="1600" dirty="0" err="1" smtClean="0">
                <a:solidFill>
                  <a:srgbClr val="9CDCFE"/>
                </a:solidFill>
                <a:latin typeface="Menlo"/>
                <a:ea typeface="Menlo"/>
                <a:cs typeface="Menlo"/>
              </a:rPr>
              <a:t>val</a:t>
            </a:r>
            <a:r>
              <a:rPr lang="en-US" sz="1600" dirty="0" smtClean="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a:t>
            </a:r>
          </a:p>
          <a:p>
            <a:pPr marL="0" indent="0">
              <a:spcAft>
                <a:spcPts val="0"/>
              </a:spcAft>
              <a:buNone/>
            </a:pPr>
            <a:r>
              <a:rPr lang="en-US" sz="1600" dirty="0" smtClean="0">
                <a:solidFill>
                  <a:srgbClr val="D4D4D4"/>
                </a:solidFill>
                <a:latin typeface="Menlo"/>
                <a:ea typeface="Menlo"/>
                <a:cs typeface="Menlo"/>
              </a:rPr>
              <a:t>      }   </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808080"/>
                </a:solidFill>
                <a:latin typeface="Menlo"/>
                <a:ea typeface="Menlo"/>
                <a:cs typeface="Menlo"/>
              </a:rPr>
              <a:t>&lt;/</a:t>
            </a:r>
            <a:r>
              <a:rPr lang="en-US" sz="1600" dirty="0" smtClean="0">
                <a:solidFill>
                  <a:srgbClr val="569CD6"/>
                </a:solidFill>
                <a:latin typeface="Menlo"/>
                <a:ea typeface="Menlo"/>
                <a:cs typeface="Menlo"/>
              </a:rPr>
              <a:t>script</a:t>
            </a:r>
            <a:r>
              <a:rPr lang="en-US" sz="1600" dirty="0" smtClean="0">
                <a:solidFill>
                  <a:srgbClr val="808080"/>
                </a:solidFill>
                <a:latin typeface="Menlo"/>
                <a:ea typeface="Menlo"/>
                <a:cs typeface="Menlo"/>
              </a:rPr>
              <a:t>&gt;</a:t>
            </a:r>
            <a:endParaRPr lang="en-US" sz="1600" dirty="0" smtClean="0">
              <a:solidFill>
                <a:srgbClr val="D4D4D4"/>
              </a:solidFill>
              <a:latin typeface="Menlo"/>
              <a:ea typeface="Menlo"/>
              <a:cs typeface="Menlo"/>
            </a:endParaRPr>
          </a:p>
          <a:p>
            <a:pPr marL="0" indent="0">
              <a:spcAft>
                <a:spcPts val="0"/>
              </a:spcAft>
              <a:buNone/>
            </a:pPr>
            <a:r>
              <a:rPr lang="en-US" sz="1600" dirty="0" smtClean="0">
                <a:solidFill>
                  <a:srgbClr val="808080"/>
                </a:solidFill>
                <a:latin typeface="Menlo"/>
                <a:ea typeface="Menlo"/>
                <a:cs typeface="Menlo"/>
              </a:rPr>
              <a:t>&lt;/</a:t>
            </a:r>
            <a:r>
              <a:rPr lang="en-US" sz="1600" dirty="0" smtClean="0">
                <a:solidFill>
                  <a:srgbClr val="569CD6"/>
                </a:solidFill>
                <a:latin typeface="Menlo"/>
                <a:ea typeface="Menlo"/>
                <a:cs typeface="Menlo"/>
              </a:rPr>
              <a:t>body</a:t>
            </a:r>
            <a:r>
              <a:rPr lang="en-US" sz="1600" dirty="0" smtClean="0">
                <a:solidFill>
                  <a:srgbClr val="808080"/>
                </a:solidFill>
                <a:latin typeface="Menlo"/>
                <a:ea typeface="Menlo"/>
                <a:cs typeface="Menlo"/>
              </a:rPr>
              <a:t>&gt;</a:t>
            </a:r>
          </a:p>
        </p:txBody>
      </p:sp>
    </p:spTree>
    <p:extLst>
      <p:ext uri="{BB962C8B-B14F-4D97-AF65-F5344CB8AC3E}">
        <p14:creationId xmlns:p14="http://schemas.microsoft.com/office/powerpoint/2010/main" val="1292579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57</a:t>
            </a:fld>
            <a:endParaRPr lang="en-US" dirty="0"/>
          </a:p>
        </p:txBody>
      </p:sp>
      <p:sp>
        <p:nvSpPr>
          <p:cNvPr id="4" name="Content Placeholder 3"/>
          <p:cNvSpPr>
            <a:spLocks noGrp="1"/>
          </p:cNvSpPr>
          <p:nvPr>
            <p:ph idx="1"/>
          </p:nvPr>
        </p:nvSpPr>
        <p:spPr/>
        <p:txBody>
          <a:bodyPr/>
          <a:lstStyle/>
          <a:p>
            <a:pPr marL="0" indent="0">
              <a:buNone/>
            </a:pPr>
            <a:endParaRPr lang="en-US" dirty="0"/>
          </a:p>
        </p:txBody>
      </p:sp>
      <p:pic>
        <p:nvPicPr>
          <p:cNvPr id="5" name="Picture 4" descr="Screen Shot 2018-02-18 at 16.2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94"/>
            <a:ext cx="9144000" cy="6411906"/>
          </a:xfrm>
          <a:prstGeom prst="rect">
            <a:avLst/>
          </a:prstGeom>
        </p:spPr>
      </p:pic>
    </p:spTree>
    <p:extLst>
      <p:ext uri="{BB962C8B-B14F-4D97-AF65-F5344CB8AC3E}">
        <p14:creationId xmlns:p14="http://schemas.microsoft.com/office/powerpoint/2010/main" val="240639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Scale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58</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x</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scaleLinear</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domain</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max_data</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rangeRound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600</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860</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key</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map</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"g"</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"class"</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"key"</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"transform"</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"translate(0,40)"</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9CDCFE"/>
                </a:solidFill>
                <a:latin typeface="Menlo"/>
                <a:ea typeface="Menlo"/>
                <a:cs typeface="Menlo"/>
              </a:rPr>
              <a:t> </a:t>
            </a:r>
            <a:r>
              <a:rPr lang="en-US" sz="1600" dirty="0" err="1" smtClean="0">
                <a:solidFill>
                  <a:srgbClr val="9CDCFE"/>
                </a:solidFill>
                <a:latin typeface="Menlo"/>
                <a:ea typeface="Menlo"/>
                <a:cs typeface="Menlo"/>
              </a:rPr>
              <a:t>key</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selectAll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rect</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data</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color</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range</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map</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d</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color</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invertExtent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if</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 == </a:t>
            </a:r>
            <a:r>
              <a:rPr lang="en-US" sz="1600" dirty="0">
                <a:solidFill>
                  <a:srgbClr val="569CD6"/>
                </a:solidFill>
                <a:latin typeface="Menlo"/>
                <a:ea typeface="Menlo"/>
                <a:cs typeface="Menlo"/>
              </a:rPr>
              <a:t>null</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x</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domain</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if</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 == </a:t>
            </a:r>
            <a:r>
              <a:rPr lang="en-US" sz="1600" dirty="0">
                <a:solidFill>
                  <a:srgbClr val="569CD6"/>
                </a:solidFill>
                <a:latin typeface="Menlo"/>
                <a:ea typeface="Menlo"/>
                <a:cs typeface="Menlo"/>
              </a:rPr>
              <a:t>null</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x</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domain</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smtClean="0">
                <a:solidFill>
                  <a:srgbClr val="C586C0"/>
                </a:solidFill>
                <a:latin typeface="Menlo"/>
                <a:ea typeface="Menlo"/>
                <a:cs typeface="Menlo"/>
              </a:rPr>
              <a:t>return</a:t>
            </a:r>
            <a:r>
              <a:rPr lang="en-US" sz="1600" dirty="0" smtClean="0">
                <a:solidFill>
                  <a:srgbClr val="D4D4D4"/>
                </a:solidFill>
                <a:latin typeface="Menlo"/>
                <a:ea typeface="Menlo"/>
                <a:cs typeface="Menlo"/>
              </a:rPr>
              <a:t> </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enter</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rect</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"height"</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8</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"x"</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 { </a:t>
            </a:r>
            <a:r>
              <a:rPr lang="en-US" sz="1600" dirty="0">
                <a:solidFill>
                  <a:srgbClr val="C586C0"/>
                </a:solidFill>
                <a:latin typeface="Menlo"/>
                <a:ea typeface="Menlo"/>
                <a:cs typeface="Menlo"/>
              </a:rPr>
              <a:t>return</a:t>
            </a: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x</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 { </a:t>
            </a:r>
            <a:r>
              <a:rPr lang="en-US" sz="1600" dirty="0">
                <a:solidFill>
                  <a:srgbClr val="C586C0"/>
                </a:solidFill>
                <a:latin typeface="Menlo"/>
                <a:ea typeface="Menlo"/>
                <a:cs typeface="Menlo"/>
              </a:rPr>
              <a:t>return</a:t>
            </a: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x</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 - </a:t>
            </a:r>
            <a:r>
              <a:rPr lang="en-US" sz="1600" dirty="0">
                <a:solidFill>
                  <a:srgbClr val="DCDCAA"/>
                </a:solidFill>
                <a:latin typeface="Menlo"/>
                <a:ea typeface="Menlo"/>
                <a:cs typeface="Menlo"/>
              </a:rPr>
              <a:t>x</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"fill"</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 { </a:t>
            </a:r>
            <a:r>
              <a:rPr lang="en-US" sz="1600" dirty="0">
                <a:solidFill>
                  <a:srgbClr val="C586C0"/>
                </a:solidFill>
                <a:latin typeface="Menlo"/>
                <a:ea typeface="Menlo"/>
                <a:cs typeface="Menlo"/>
              </a:rPr>
              <a:t>return</a:t>
            </a: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color</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 });</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9CDCFE"/>
                </a:solidFill>
                <a:latin typeface="Menlo"/>
                <a:ea typeface="Menlo"/>
                <a:cs typeface="Menlo"/>
              </a:rPr>
              <a:t> </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263673517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Scale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59</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9CDCFE"/>
                </a:solidFill>
                <a:latin typeface="Menlo"/>
                <a:ea typeface="Menlo"/>
                <a:cs typeface="Menlo"/>
              </a:rPr>
              <a:t> </a:t>
            </a:r>
            <a:r>
              <a:rPr lang="en-US" sz="1600" dirty="0" err="1" smtClean="0">
                <a:solidFill>
                  <a:srgbClr val="9CDCFE"/>
                </a:solidFill>
                <a:latin typeface="Menlo"/>
                <a:ea typeface="Menlo"/>
                <a:cs typeface="Menlo"/>
              </a:rPr>
              <a:t>key</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"text"</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"class"</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"caption"</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"x"</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x</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range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"y"</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6</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"fill"</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"#000"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"text-anchor"</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"start"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"font-weight"</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"bold"</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text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loc</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endParaRPr lang="en-US" sz="1600" dirty="0">
              <a:solidFill>
                <a:srgbClr val="9CDCFE"/>
              </a:solidFill>
              <a:latin typeface="Menlo"/>
              <a:ea typeface="Menlo"/>
              <a:cs typeface="Menlo"/>
            </a:endParaRPr>
          </a:p>
          <a:p>
            <a:pPr marL="0" indent="0">
              <a:spcAft>
                <a:spcPts val="0"/>
              </a:spcAft>
              <a:buNone/>
            </a:pPr>
            <a:r>
              <a:rPr lang="en-US" sz="1600" dirty="0" smtClean="0">
                <a:solidFill>
                  <a:srgbClr val="9CDCFE"/>
                </a:solidFill>
                <a:latin typeface="Menlo"/>
                <a:ea typeface="Menlo"/>
                <a:cs typeface="Menlo"/>
              </a:rPr>
              <a:t> </a:t>
            </a:r>
            <a:r>
              <a:rPr lang="en-US" sz="1600" dirty="0" err="1" smtClean="0">
                <a:solidFill>
                  <a:srgbClr val="9CDCFE"/>
                </a:solidFill>
                <a:latin typeface="Menlo"/>
                <a:ea typeface="Menlo"/>
                <a:cs typeface="Menlo"/>
              </a:rPr>
              <a:t>key</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call</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axisBottom</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x</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tickSize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13</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err="1">
                <a:solidFill>
                  <a:srgbClr val="DCDCAA"/>
                </a:solidFill>
                <a:latin typeface="Menlo"/>
                <a:ea typeface="Menlo"/>
                <a:cs typeface="Menlo"/>
              </a:rPr>
              <a:t>tickFormat</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x</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i</a:t>
            </a:r>
            <a:r>
              <a:rPr lang="en-US" sz="1600" dirty="0">
                <a:solidFill>
                  <a:srgbClr val="D4D4D4"/>
                </a:solidFill>
                <a:latin typeface="Menlo"/>
                <a:ea typeface="Menlo"/>
                <a:cs typeface="Menlo"/>
              </a:rPr>
              <a:t>) { </a:t>
            </a:r>
            <a:r>
              <a:rPr lang="en-US" sz="1600" dirty="0">
                <a:solidFill>
                  <a:srgbClr val="C586C0"/>
                </a:solidFill>
                <a:latin typeface="Menlo"/>
                <a:ea typeface="Menlo"/>
                <a:cs typeface="Menlo"/>
              </a:rPr>
              <a:t>return</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x</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err="1">
                <a:solidFill>
                  <a:srgbClr val="DCDCAA"/>
                </a:solidFill>
                <a:latin typeface="Menlo"/>
                <a:ea typeface="Menlo"/>
                <a:cs typeface="Menlo"/>
              </a:rPr>
              <a:t>tickValues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color</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domain</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".domain"</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CDCAA"/>
                </a:solidFill>
                <a:latin typeface="Menlo"/>
                <a:ea typeface="Menlo"/>
                <a:cs typeface="Menlo"/>
              </a:rPr>
              <a:t>remove</a:t>
            </a:r>
            <a:r>
              <a:rPr lang="en-US" sz="1600" dirty="0">
                <a:solidFill>
                  <a:srgbClr val="D4D4D4"/>
                </a:solidFill>
                <a:latin typeface="Menlo"/>
                <a:ea typeface="Menlo"/>
                <a:cs typeface="Menlo"/>
              </a:rPr>
              <a: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30055131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a:t>
            </a:fld>
            <a:endParaRPr lang="en-US" dirty="0"/>
          </a:p>
        </p:txBody>
      </p:sp>
      <p:sp>
        <p:nvSpPr>
          <p:cNvPr id="4" name="Content Placeholder 3"/>
          <p:cNvSpPr>
            <a:spLocks noGrp="1"/>
          </p:cNvSpPr>
          <p:nvPr>
            <p:ph idx="1"/>
          </p:nvPr>
        </p:nvSpPr>
        <p:spPr/>
        <p:txBody>
          <a:bodyPr/>
          <a:lstStyle/>
          <a:p>
            <a:r>
              <a:rPr lang="en-US" dirty="0" smtClean="0"/>
              <a:t>HTML is the main markup language for displaying web pages</a:t>
            </a:r>
          </a:p>
          <a:p>
            <a:r>
              <a:rPr lang="en-US" dirty="0" smtClean="0"/>
              <a:t>A web page consists of HTML elements</a:t>
            </a:r>
          </a:p>
          <a:p>
            <a:r>
              <a:rPr lang="en-US" dirty="0" smtClean="0"/>
              <a:t>An element is a pair of tags, and may </a:t>
            </a:r>
            <a:r>
              <a:rPr lang="en-US" smtClean="0"/>
              <a:t>have content</a:t>
            </a:r>
            <a:endParaRPr lang="en-US" dirty="0" smtClean="0"/>
          </a:p>
          <a:p>
            <a:pPr marL="0" indent="0">
              <a:buNone/>
            </a:pPr>
            <a:r>
              <a:rPr lang="en-US" dirty="0" smtClean="0"/>
              <a:t>	</a:t>
            </a:r>
            <a:r>
              <a:rPr lang="en-US" sz="1800" dirty="0" smtClean="0"/>
              <a:t>&lt;</a:t>
            </a:r>
            <a:r>
              <a:rPr lang="en-US" sz="1800" dirty="0"/>
              <a:t>p&gt; Hello world!&lt;/p</a:t>
            </a:r>
            <a:r>
              <a:rPr lang="en-US" sz="1800" dirty="0" smtClean="0"/>
              <a:t>&gt;</a:t>
            </a:r>
          </a:p>
          <a:p>
            <a:r>
              <a:rPr lang="en-US" dirty="0" smtClean="0"/>
              <a:t>Inside a tag can have attributes</a:t>
            </a:r>
          </a:p>
          <a:p>
            <a:pPr marL="0" indent="0">
              <a:buNone/>
            </a:pPr>
            <a:r>
              <a:rPr lang="en-US" dirty="0"/>
              <a:t>	</a:t>
            </a:r>
            <a:r>
              <a:rPr lang="en-US" sz="1800" dirty="0" smtClean="0"/>
              <a:t>&lt;p attribute1=“value1” attribute2=</a:t>
            </a:r>
            <a:r>
              <a:rPr lang="en-US" sz="1800" dirty="0"/>
              <a:t>“</a:t>
            </a:r>
            <a:r>
              <a:rPr lang="en-US" sz="1800" dirty="0" smtClean="0"/>
              <a:t>value2”&gt; </a:t>
            </a:r>
            <a:r>
              <a:rPr lang="en-US" sz="1800" dirty="0"/>
              <a:t>Hello world!&lt;/p&gt;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398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60</a:t>
            </a:fld>
            <a:endParaRPr lang="en-US" dirty="0"/>
          </a:p>
        </p:txBody>
      </p:sp>
      <p:sp>
        <p:nvSpPr>
          <p:cNvPr id="4" name="Content Placeholder 3"/>
          <p:cNvSpPr>
            <a:spLocks noGrp="1"/>
          </p:cNvSpPr>
          <p:nvPr>
            <p:ph idx="1"/>
          </p:nvPr>
        </p:nvSpPr>
        <p:spPr/>
        <p:txBody>
          <a:bodyPr/>
          <a:lstStyle/>
          <a:p>
            <a:r>
              <a:rPr lang="en-US" dirty="0" smtClean="0"/>
              <a:t>screenshot</a:t>
            </a:r>
            <a:endParaRPr lang="en-US" dirty="0"/>
          </a:p>
        </p:txBody>
      </p:sp>
      <p:pic>
        <p:nvPicPr>
          <p:cNvPr id="5" name="Picture 4" descr="Screen Shot 2018-02-18 at 16.20.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859"/>
            <a:ext cx="9144000" cy="6427519"/>
          </a:xfrm>
          <a:prstGeom prst="rect">
            <a:avLst/>
          </a:prstGeom>
        </p:spPr>
      </p:pic>
    </p:spTree>
    <p:extLst>
      <p:ext uri="{BB962C8B-B14F-4D97-AF65-F5344CB8AC3E}">
        <p14:creationId xmlns:p14="http://schemas.microsoft.com/office/powerpoint/2010/main" val="3037491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Tooltip Style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61</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518866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"text/</a:t>
            </a:r>
            <a:r>
              <a:rPr lang="en-US" sz="1600" dirty="0" err="1">
                <a:solidFill>
                  <a:srgbClr val="CE9178"/>
                </a:solidFill>
                <a:latin typeface="Menlo"/>
                <a:ea typeface="Menlo"/>
                <a:cs typeface="Menlo"/>
              </a:rPr>
              <a:t>css</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.leaflet-container</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#c5e8ff</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7BA7D"/>
                </a:solidFill>
                <a:latin typeface="Menlo"/>
                <a:ea typeface="Menlo"/>
                <a:cs typeface="Menlo"/>
              </a:rPr>
              <a:t>#map </a:t>
            </a:r>
            <a:r>
              <a:rPr lang="en-US" sz="1600" dirty="0" err="1">
                <a:solidFill>
                  <a:srgbClr val="D7BA7D"/>
                </a:solidFill>
                <a:latin typeface="Menlo"/>
                <a:ea typeface="Menlo"/>
                <a:cs typeface="Menlo"/>
              </a:rPr>
              <a:t>svg</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background-color</a:t>
            </a:r>
            <a:r>
              <a:rPr lang="en-US" sz="1600" dirty="0">
                <a:solidFill>
                  <a:srgbClr val="D4D4D4"/>
                </a:solidFill>
                <a:latin typeface="Menlo"/>
                <a:ea typeface="Menlo"/>
                <a:cs typeface="Menlo"/>
              </a:rPr>
              <a:t>: </a:t>
            </a:r>
            <a:r>
              <a:rPr lang="en-US" sz="1600" dirty="0" err="1">
                <a:solidFill>
                  <a:srgbClr val="CE9178"/>
                </a:solidFill>
                <a:latin typeface="Menlo"/>
                <a:ea typeface="Menlo"/>
                <a:cs typeface="Menlo"/>
              </a:rPr>
              <a:t>cornflowerblue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path.country</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stroke</a:t>
            </a:r>
            <a:r>
              <a:rPr lang="en-US" sz="1600" dirty="0" err="1">
                <a:solidFill>
                  <a:srgbClr val="D4D4D4"/>
                </a:solidFill>
                <a:latin typeface="Menlo"/>
                <a:ea typeface="Menlo"/>
                <a:cs typeface="Menlo"/>
              </a:rPr>
              <a:t>:</a:t>
            </a:r>
            <a:r>
              <a:rPr lang="en-US" sz="1600" dirty="0" err="1">
                <a:solidFill>
                  <a:srgbClr val="CE9178"/>
                </a:solidFill>
                <a:latin typeface="Menlo"/>
                <a:ea typeface="Menlo"/>
                <a:cs typeface="Menlo"/>
              </a:rPr>
              <a:t>white</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fill</a:t>
            </a: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rgb</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path.active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stroke-width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5</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div.tooltip</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position</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absolute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text-align</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center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width</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60px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padding</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2px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font</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12px</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sans-serif</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background</a:t>
            </a:r>
            <a:r>
              <a:rPr lang="en-US" sz="1600" dirty="0">
                <a:solidFill>
                  <a:srgbClr val="D4D4D4"/>
                </a:solidFill>
                <a:latin typeface="Menlo"/>
                <a:ea typeface="Menlo"/>
                <a:cs typeface="Menlo"/>
              </a:rPr>
              <a:t>: </a:t>
            </a:r>
            <a:r>
              <a:rPr lang="en-US" sz="1600" dirty="0" err="1">
                <a:solidFill>
                  <a:srgbClr val="CE9178"/>
                </a:solidFill>
                <a:latin typeface="Menlo"/>
                <a:ea typeface="Menlo"/>
                <a:cs typeface="Menlo"/>
              </a:rPr>
              <a:t>lightsteelblue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border</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0px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border-radius</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8px</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pointer-events</a:t>
            </a:r>
            <a:r>
              <a:rPr lang="en-US" sz="1600" dirty="0">
                <a:solidFill>
                  <a:srgbClr val="D4D4D4"/>
                </a:solidFill>
                <a:latin typeface="Menlo"/>
                <a:ea typeface="Menlo"/>
                <a:cs typeface="Menlo"/>
              </a:rPr>
              <a:t>: </a:t>
            </a:r>
            <a:r>
              <a:rPr lang="en-US" sz="1600" dirty="0">
                <a:solidFill>
                  <a:srgbClr val="CE9178"/>
                </a:solidFill>
                <a:latin typeface="Menlo"/>
                <a:ea typeface="Menlo"/>
                <a:cs typeface="Menlo"/>
              </a:rPr>
              <a:t>none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opacity</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0</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err="1">
                <a:solidFill>
                  <a:srgbClr val="D7BA7D"/>
                </a:solidFill>
                <a:latin typeface="Menlo"/>
                <a:ea typeface="Menlo"/>
                <a:cs typeface="Menlo"/>
              </a:rPr>
              <a:t>div.tooltip.active</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opacity</a:t>
            </a:r>
            <a:r>
              <a:rPr lang="en-US" sz="1600" dirty="0">
                <a:solidFill>
                  <a:srgbClr val="D4D4D4"/>
                </a:solidFill>
                <a:latin typeface="Menlo"/>
                <a:ea typeface="Menlo"/>
                <a:cs typeface="Menlo"/>
              </a:rPr>
              <a:t>: </a:t>
            </a:r>
            <a:r>
              <a:rPr lang="en-US" sz="1600" dirty="0">
                <a:solidFill>
                  <a:srgbClr val="B5CEA8"/>
                </a:solidFill>
                <a:latin typeface="Menlo"/>
                <a:ea typeface="Menlo"/>
                <a:cs typeface="Menlo"/>
              </a:rPr>
              <a:t>0.9</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style</a:t>
            </a:r>
            <a:r>
              <a:rPr lang="en-US" sz="1600" dirty="0">
                <a:solidFill>
                  <a:srgbClr val="808080"/>
                </a:solidFill>
                <a:latin typeface="Menlo"/>
                <a:ea typeface="Menlo"/>
                <a:cs typeface="Menlo"/>
              </a:rPr>
              <a:t>&gt;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380299899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a tooltip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62</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983008"/>
            <a:ext cx="8496000" cy="1316279"/>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body</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"map"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 1227px; height: 860px"</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class</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"tooltip"</a:t>
            </a: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194633396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Interactivity to a Path</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63</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859088"/>
            <a:ext cx="8496000" cy="2493486"/>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map</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selectAll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data</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world_map</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features</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enter</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append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attr</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"d"</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path</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"country"</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on</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"click"</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 {  </a:t>
            </a:r>
          </a:p>
          <a:p>
            <a:pPr marL="0" indent="0">
              <a:spcAft>
                <a:spcPts val="0"/>
              </a:spcAft>
              <a:buNone/>
            </a:pP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updateSelected</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this</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287265102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Updating Tooltip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64</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447614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 </a:t>
            </a:r>
            <a:r>
              <a:rPr lang="en-US" sz="1600" dirty="0" err="1">
                <a:solidFill>
                  <a:srgbClr val="DCDCAA"/>
                </a:solidFill>
                <a:latin typeface="Menlo"/>
                <a:ea typeface="Menlo"/>
                <a:cs typeface="Menlo"/>
              </a:rPr>
              <a:t>updateSelected</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data</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C586C0"/>
                </a:solidFill>
                <a:latin typeface="Menlo"/>
                <a:ea typeface="Menlo"/>
                <a:cs typeface="Menlo"/>
              </a:rPr>
              <a:t>if</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false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active"</a:t>
            </a:r>
            <a:r>
              <a:rPr lang="en-US" sz="1600" dirty="0" err="1">
                <a:solidFill>
                  <a:srgbClr val="D4D4D4"/>
                </a:solidFill>
                <a:latin typeface="Menlo"/>
                <a:ea typeface="Menlo"/>
                <a:cs typeface="Menlo"/>
              </a:rPr>
              <a:t>,</a:t>
            </a:r>
            <a:r>
              <a:rPr lang="en-US" sz="1600" dirty="0" err="1">
                <a:solidFill>
                  <a:srgbClr val="569CD6"/>
                </a:solidFill>
                <a:latin typeface="Menlo"/>
                <a:ea typeface="Menlo"/>
                <a:cs typeface="Menlo"/>
              </a:rPr>
              <a:t>false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C586C0"/>
                </a:solidFill>
                <a:latin typeface="Menlo"/>
                <a:ea typeface="Menlo"/>
                <a:cs typeface="Menlo"/>
              </a:rPr>
              <a:t>return</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map</a:t>
            </a:r>
            <a:r>
              <a:rPr lang="en-US" sz="1600" dirty="0" err="1">
                <a:solidFill>
                  <a:srgbClr val="D4D4D4"/>
                </a:solidFill>
                <a:latin typeface="Menlo"/>
                <a:ea typeface="Menlo"/>
                <a:cs typeface="Menlo"/>
              </a:rPr>
              <a:t>.</a:t>
            </a:r>
            <a:r>
              <a:rPr lang="en-US" sz="1600" dirty="0" err="1">
                <a:solidFill>
                  <a:srgbClr val="DCDCAA"/>
                </a:solidFill>
                <a:latin typeface="Menlo"/>
                <a:ea typeface="Menlo"/>
                <a:cs typeface="Menlo"/>
              </a:rPr>
              <a:t>selectAll</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path.active</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false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"active"</a:t>
            </a:r>
            <a:r>
              <a:rPr lang="en-US" sz="1600" dirty="0">
                <a:solidFill>
                  <a:srgbClr val="D4D4D4"/>
                </a:solidFill>
                <a:latin typeface="Menlo"/>
                <a:ea typeface="Menlo"/>
                <a:cs typeface="Menlo"/>
              </a:rPr>
              <a:t>, </a:t>
            </a:r>
            <a:r>
              <a:rPr lang="en-US" sz="1600" dirty="0">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err="1">
                <a:solidFill>
                  <a:srgbClr val="569CD6"/>
                </a:solidFill>
                <a:latin typeface="Menlo"/>
                <a:ea typeface="Menlo"/>
                <a:cs typeface="Menlo"/>
              </a:rPr>
              <a:t>var</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msg</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data</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properties</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name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C586C0"/>
                </a:solidFill>
                <a:latin typeface="Menlo"/>
                <a:ea typeface="Menlo"/>
                <a:cs typeface="Menlo"/>
              </a:rPr>
              <a:t>if</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data</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visVal</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msg</a:t>
            </a:r>
            <a:r>
              <a:rPr lang="en-US" sz="1600" dirty="0">
                <a:solidFill>
                  <a:srgbClr val="D4D4D4"/>
                </a:solidFill>
                <a:latin typeface="Menlo"/>
                <a:ea typeface="Menlo"/>
                <a:cs typeface="Menlo"/>
              </a:rPr>
              <a:t> += </a:t>
            </a:r>
            <a:r>
              <a:rPr lang="en-US" sz="1600" dirty="0">
                <a:solidFill>
                  <a:srgbClr val="CE9178"/>
                </a:solidFill>
                <a:latin typeface="Menlo"/>
                <a:ea typeface="Menlo"/>
                <a:cs typeface="Menlo"/>
              </a:rPr>
              <a:t>"&lt;</a:t>
            </a:r>
            <a:r>
              <a:rPr lang="en-US" sz="1600" dirty="0" err="1">
                <a:solidFill>
                  <a:srgbClr val="CE9178"/>
                </a:solidFill>
                <a:latin typeface="Menlo"/>
                <a:ea typeface="Menlo"/>
                <a:cs typeface="Menlo"/>
              </a:rPr>
              <a:t>br</a:t>
            </a:r>
            <a:r>
              <a:rPr lang="en-US" sz="1600" dirty="0">
                <a:solidFill>
                  <a:srgbClr val="CE9178"/>
                </a:solidFill>
                <a:latin typeface="Menlo"/>
                <a:ea typeface="Menlo"/>
                <a:cs typeface="Menlo"/>
              </a:rPr>
              <a:t>/&gt;"</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data</a:t>
            </a:r>
            <a:r>
              <a:rPr lang="en-US" sz="1600" dirty="0" err="1">
                <a:solidFill>
                  <a:srgbClr val="D4D4D4"/>
                </a:solidFill>
                <a:latin typeface="Menlo"/>
                <a:ea typeface="Menlo"/>
                <a:cs typeface="Menlo"/>
              </a:rPr>
              <a:t>.</a:t>
            </a:r>
            <a:r>
              <a:rPr lang="en-US" sz="1600" dirty="0" err="1">
                <a:solidFill>
                  <a:srgbClr val="9CDCFE"/>
                </a:solidFill>
                <a:latin typeface="Menlo"/>
                <a:ea typeface="Menlo"/>
                <a:cs typeface="Menlo"/>
              </a:rPr>
              <a:t>visVal</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html</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msg</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"left"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event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pageX</a:t>
            </a:r>
            <a:r>
              <a:rPr lang="en-US" sz="1600" dirty="0">
                <a:solidFill>
                  <a:srgbClr val="D4D4D4"/>
                </a:solidFill>
                <a:latin typeface="Menlo"/>
                <a:ea typeface="Menlo"/>
                <a:cs typeface="Menlo"/>
              </a:rPr>
              <a:t>) + </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px</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a:solidFill>
                  <a:srgbClr val="DCDCAA"/>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"top"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event</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pageY</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28</a:t>
            </a:r>
            <a:r>
              <a:rPr lang="en-US" sz="1600" dirty="0">
                <a:solidFill>
                  <a:srgbClr val="D4D4D4"/>
                </a:solidFill>
                <a:latin typeface="Menlo"/>
                <a:ea typeface="Menlo"/>
                <a:cs typeface="Menlo"/>
              </a:rPr>
              <a:t>) + </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px</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classed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active"</a:t>
            </a:r>
            <a:r>
              <a:rPr lang="en-US" sz="1600" dirty="0" err="1">
                <a:solidFill>
                  <a:srgbClr val="D4D4D4"/>
                </a:solidFill>
                <a:latin typeface="Menlo"/>
                <a:ea typeface="Menlo"/>
                <a:cs typeface="Menlo"/>
              </a:rPr>
              <a:t>,</a:t>
            </a:r>
            <a:r>
              <a:rPr lang="en-US" sz="1600" dirty="0" err="1">
                <a:solidFill>
                  <a:srgbClr val="569CD6"/>
                </a:solidFill>
                <a:latin typeface="Menlo"/>
                <a:ea typeface="Menlo"/>
                <a:cs typeface="Menlo"/>
              </a:rPr>
              <a:t>true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38971192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65</a:t>
            </a:fld>
            <a:endParaRPr lang="en-US" dirty="0"/>
          </a:p>
        </p:txBody>
      </p:sp>
      <p:sp>
        <p:nvSpPr>
          <p:cNvPr id="4" name="Content Placeholder 3"/>
          <p:cNvSpPr>
            <a:spLocks noGrp="1"/>
          </p:cNvSpPr>
          <p:nvPr>
            <p:ph idx="1"/>
          </p:nvPr>
        </p:nvSpPr>
        <p:spPr/>
        <p:txBody>
          <a:bodyPr/>
          <a:lstStyle/>
          <a:p>
            <a:r>
              <a:rPr lang="en-US" dirty="0" smtClean="0"/>
              <a:t>Screen shot</a:t>
            </a:r>
            <a:endParaRPr lang="en-US" dirty="0"/>
          </a:p>
        </p:txBody>
      </p:sp>
      <p:pic>
        <p:nvPicPr>
          <p:cNvPr id="5" name="Picture 4" descr="Screen Shot 2018-02-18 at 16.20.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325"/>
            <a:ext cx="9144000" cy="6412675"/>
          </a:xfrm>
          <a:prstGeom prst="rect">
            <a:avLst/>
          </a:prstGeom>
        </p:spPr>
      </p:pic>
    </p:spTree>
    <p:extLst>
      <p:ext uri="{BB962C8B-B14F-4D97-AF65-F5344CB8AC3E}">
        <p14:creationId xmlns:p14="http://schemas.microsoft.com/office/powerpoint/2010/main" val="3756580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Adding Radio Button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66</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324000" y="1549288"/>
            <a:ext cx="8496000" cy="2663871"/>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body</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"map"</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style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"width: 1227px; height: 860px"</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map_tooltip</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class</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"tooltip"</a:t>
            </a: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&gt;&lt;/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id</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radio_button</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class</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"radio"</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form</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input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"radio"</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name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choco</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checked</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value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loc</a:t>
            </a:r>
            <a:r>
              <a:rPr lang="en-US" sz="1600" dirty="0">
                <a:solidFill>
                  <a:srgbClr val="CE9178"/>
                </a:solidFill>
                <a:latin typeface="Menlo"/>
                <a:ea typeface="Menlo"/>
                <a:cs typeface="Menlo"/>
              </a:rPr>
              <a:t>"</a:t>
            </a:r>
            <a:r>
              <a:rPr lang="en-US" sz="1600" dirty="0">
                <a:solidFill>
                  <a:srgbClr val="808080"/>
                </a:solidFill>
                <a:latin typeface="Menlo"/>
                <a:ea typeface="Menlo"/>
                <a:cs typeface="Menlo"/>
              </a:rPr>
              <a:t>&gt;</a:t>
            </a:r>
            <a:r>
              <a:rPr lang="en-US" sz="1600" dirty="0">
                <a:solidFill>
                  <a:srgbClr val="D4D4D4"/>
                </a:solidFill>
                <a:latin typeface="Menlo"/>
                <a:ea typeface="Menlo"/>
                <a:cs typeface="Menlo"/>
              </a:rPr>
              <a:t>Company Location</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input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type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"radio"</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name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choco</a:t>
            </a:r>
            <a:r>
              <a:rPr lang="en-US" sz="1600" dirty="0">
                <a:solidFill>
                  <a:srgbClr val="CE9178"/>
                </a:solidFill>
                <a:latin typeface="Menlo"/>
                <a:ea typeface="Menlo"/>
                <a:cs typeface="Menlo"/>
              </a:rPr>
              <a:t>"</a:t>
            </a:r>
            <a:r>
              <a:rPr lang="en-US" sz="1600" dirty="0">
                <a:solidFill>
                  <a:srgbClr val="D4D4D4"/>
                </a:solidFill>
                <a:latin typeface="Menlo"/>
                <a:ea typeface="Menlo"/>
                <a:cs typeface="Menlo"/>
              </a:rPr>
              <a:t> </a:t>
            </a:r>
            <a:r>
              <a:rPr lang="en-US" sz="1600" dirty="0">
                <a:solidFill>
                  <a:srgbClr val="9CDCFE"/>
                </a:solidFill>
                <a:latin typeface="Menlo"/>
                <a:ea typeface="Menlo"/>
                <a:cs typeface="Menlo"/>
              </a:rPr>
              <a:t>value</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"origin"</a:t>
            </a: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&gt;</a:t>
            </a:r>
            <a:r>
              <a:rPr lang="en-US" sz="1600" dirty="0">
                <a:solidFill>
                  <a:srgbClr val="D4D4D4"/>
                </a:solidFill>
                <a:latin typeface="Menlo"/>
                <a:ea typeface="Menlo"/>
                <a:cs typeface="Menlo"/>
              </a:rPr>
              <a:t>Bean Origin</a:t>
            </a: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form</a:t>
            </a:r>
            <a:r>
              <a:rPr lang="en-US" sz="1600" dirty="0">
                <a:solidFill>
                  <a:srgbClr val="808080"/>
                </a:solidFill>
                <a:latin typeface="Menlo"/>
                <a:ea typeface="Menlo"/>
                <a:cs typeface="Menlo"/>
              </a:rPr>
              <a:t>&gt;</a:t>
            </a: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a:solidFill>
                  <a:srgbClr val="808080"/>
                </a:solidFill>
                <a:latin typeface="Menlo"/>
                <a:ea typeface="Menlo"/>
                <a:cs typeface="Menlo"/>
              </a:rPr>
              <a:t>&lt;/</a:t>
            </a:r>
            <a:r>
              <a:rPr lang="en-US" sz="1600" dirty="0">
                <a:solidFill>
                  <a:srgbClr val="569CD6"/>
                </a:solidFill>
                <a:latin typeface="Menlo"/>
                <a:ea typeface="Menlo"/>
                <a:cs typeface="Menlo"/>
              </a:rPr>
              <a:t>div</a:t>
            </a:r>
            <a:r>
              <a:rPr lang="en-US" sz="1600" dirty="0">
                <a:solidFill>
                  <a:srgbClr val="808080"/>
                </a:solidFill>
                <a:latin typeface="Menlo"/>
                <a:ea typeface="Menlo"/>
                <a:cs typeface="Menlo"/>
              </a:rPr>
              <a:t>&gt;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164766808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Updating Map Colours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67</a:t>
            </a:fld>
            <a:endParaRPr lang="en-US" dirty="0"/>
          </a:p>
        </p:txBody>
      </p:sp>
      <p:sp>
        <p:nvSpPr>
          <p:cNvPr id="4" name="Content Placeholder 3"/>
          <p:cNvSpPr>
            <a:spLocks noGrp="1"/>
          </p:cNvSpPr>
          <p:nvPr>
            <p:ph idx="1"/>
          </p:nvPr>
        </p:nvSpPr>
        <p:spPr>
          <a:xfrm>
            <a:off x="324000" y="5080574"/>
            <a:ext cx="8496000" cy="1080514"/>
          </a:xfrm>
        </p:spPr>
        <p:txBody>
          <a:bodyPr/>
          <a:lstStyle/>
          <a:p>
            <a:endParaRPr lang="en-US" dirty="0"/>
          </a:p>
        </p:txBody>
      </p:sp>
      <p:sp>
        <p:nvSpPr>
          <p:cNvPr id="6" name="Content Placeholder 3"/>
          <p:cNvSpPr txBox="1">
            <a:spLocks/>
          </p:cNvSpPr>
          <p:nvPr/>
        </p:nvSpPr>
        <p:spPr bwMode="auto">
          <a:xfrm>
            <a:off x="45216" y="1549288"/>
            <a:ext cx="9077496" cy="4491638"/>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None/>
            </a:pPr>
            <a:r>
              <a:rPr lang="en-US" sz="1600" dirty="0" smtClean="0">
                <a:solidFill>
                  <a:srgbClr val="DCDCAA"/>
                </a:solidFill>
                <a:latin typeface="Menlo"/>
                <a:ea typeface="Menlo"/>
                <a:cs typeface="Menlo"/>
              </a:rPr>
              <a:t> </a:t>
            </a:r>
            <a:r>
              <a:rPr lang="en-US" sz="1600" dirty="0" err="1" smtClean="0">
                <a:solidFill>
                  <a:srgbClr val="DCDCAA"/>
                </a:solidFill>
                <a:latin typeface="Menlo"/>
                <a:ea typeface="Menlo"/>
                <a:cs typeface="Menlo"/>
              </a:rPr>
              <a:t>updateChoroplethColours</a:t>
            </a:r>
            <a:r>
              <a:rPr lang="en-US" sz="1600" dirty="0">
                <a:solidFill>
                  <a:srgbClr val="D4D4D4"/>
                </a:solidFill>
                <a:latin typeface="Menlo"/>
                <a:ea typeface="Menlo"/>
                <a:cs typeface="Menlo"/>
              </a:rPr>
              <a:t>();</a:t>
            </a:r>
          </a:p>
          <a:p>
            <a:pPr marL="0" indent="0">
              <a:spcAft>
                <a:spcPts val="0"/>
              </a:spcAft>
              <a:buNone/>
            </a:pPr>
            <a:r>
              <a:rPr lang="en-US" sz="1600" dirty="0" smtClean="0">
                <a:solidFill>
                  <a:srgbClr val="D4D4D4"/>
                </a:solidFill>
                <a:latin typeface="Menlo"/>
                <a:ea typeface="Menlo"/>
                <a:cs typeface="Menlo"/>
              </a:rPr>
              <a:t>   </a:t>
            </a:r>
            <a:r>
              <a:rPr lang="en-US" sz="1600" dirty="0" smtClean="0">
                <a:solidFill>
                  <a:srgbClr val="9CDCFE"/>
                </a:solidFill>
                <a:latin typeface="Menlo"/>
                <a:ea typeface="Menlo"/>
                <a:cs typeface="Menlo"/>
              </a:rPr>
              <a:t>d3</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radio_button</a:t>
            </a:r>
            <a:r>
              <a:rPr lang="en-US" sz="1600" dirty="0">
                <a:solidFill>
                  <a:srgbClr val="CE9178"/>
                </a:solidFill>
                <a:latin typeface="Menlo"/>
                <a:ea typeface="Menlo"/>
                <a:cs typeface="Menlo"/>
              </a:rPr>
              <a:t> form"</a:t>
            </a:r>
            <a:r>
              <a:rPr lang="en-US" sz="1600" dirty="0">
                <a:solidFill>
                  <a:srgbClr val="D4D4D4"/>
                </a:solidFill>
                <a:latin typeface="Menlo"/>
                <a:ea typeface="Menlo"/>
                <a:cs typeface="Menlo"/>
              </a:rPr>
              <a:t>).</a:t>
            </a:r>
            <a:r>
              <a:rPr lang="en-US" sz="1600" dirty="0">
                <a:solidFill>
                  <a:srgbClr val="DCDCAA"/>
                </a:solidFill>
                <a:latin typeface="Menlo"/>
                <a:ea typeface="Menlo"/>
                <a:cs typeface="Menlo"/>
              </a:rPr>
              <a:t>on</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"change"</a:t>
            </a:r>
            <a:r>
              <a:rPr lang="en-US" sz="1600" dirty="0">
                <a:solidFill>
                  <a:srgbClr val="D4D4D4"/>
                </a:solidFill>
                <a:latin typeface="Menlo"/>
                <a:ea typeface="Menlo"/>
                <a:cs typeface="Menlo"/>
              </a:rPr>
              <a:t>, </a:t>
            </a:r>
            <a:r>
              <a:rPr lang="en-US" sz="1600" dirty="0" err="1">
                <a:solidFill>
                  <a:srgbClr val="9CDCFE"/>
                </a:solidFill>
                <a:latin typeface="Menlo"/>
                <a:ea typeface="Menlo"/>
                <a:cs typeface="Menlo"/>
              </a:rPr>
              <a:t>updateChoroplethColours</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smtClean="0">
                <a:solidFill>
                  <a:srgbClr val="569CD6"/>
                </a:solidFill>
                <a:latin typeface="Menlo"/>
                <a:ea typeface="Menlo"/>
                <a:cs typeface="Menlo"/>
              </a:rPr>
              <a:t> function</a:t>
            </a:r>
            <a:r>
              <a:rPr lang="en-US" sz="1600" dirty="0" smtClean="0">
                <a:solidFill>
                  <a:srgbClr val="D4D4D4"/>
                </a:solidFill>
                <a:latin typeface="Menlo"/>
                <a:ea typeface="Menlo"/>
                <a:cs typeface="Menlo"/>
              </a:rPr>
              <a:t> </a:t>
            </a:r>
            <a:r>
              <a:rPr lang="en-US" sz="1600" dirty="0" err="1">
                <a:solidFill>
                  <a:srgbClr val="DCDCAA"/>
                </a:solidFill>
                <a:latin typeface="Menlo"/>
                <a:ea typeface="Menlo"/>
                <a:cs typeface="Menlo"/>
              </a:rPr>
              <a:t>updateChoroplethColours</a:t>
            </a:r>
            <a:r>
              <a:rPr lang="en-US" sz="1600" dirty="0">
                <a:solidFill>
                  <a:srgbClr val="D4D4D4"/>
                </a:solidFill>
                <a:latin typeface="Menlo"/>
                <a:ea typeface="Menlo"/>
                <a:cs typeface="Menlo"/>
              </a:rPr>
              <a:t>() {</a:t>
            </a:r>
          </a:p>
          <a:p>
            <a:pPr marL="0" indent="0">
              <a:spcAft>
                <a:spcPts val="0"/>
              </a:spcAft>
              <a:buNone/>
            </a:pPr>
            <a:r>
              <a:rPr lang="en-US" sz="1600" dirty="0" smtClean="0">
                <a:solidFill>
                  <a:srgbClr val="9CDCFE"/>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smtClean="0">
                <a:solidFill>
                  <a:srgbClr val="D4D4D4"/>
                </a:solidFill>
                <a:latin typeface="Menlo"/>
                <a:ea typeface="Menlo"/>
                <a:cs typeface="Menlo"/>
              </a:rPr>
              <a:t> </a:t>
            </a:r>
            <a:r>
              <a:rPr lang="en-US" sz="1600" dirty="0">
                <a:solidFill>
                  <a:srgbClr val="D4D4D4"/>
                </a:solidFill>
                <a:latin typeface="Menlo"/>
                <a:ea typeface="Menlo"/>
                <a:cs typeface="Menlo"/>
              </a:rPr>
              <a:t>= [];</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a:solidFill>
                  <a:srgbClr val="9CDCFE"/>
                </a:solidFill>
                <a:latin typeface="Menlo"/>
                <a:ea typeface="Menlo"/>
                <a:cs typeface="Menlo"/>
              </a:rPr>
              <a:t>column_name</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d3</a:t>
            </a:r>
            <a:r>
              <a:rPr lang="en-US" sz="1600" dirty="0" smtClean="0">
                <a:solidFill>
                  <a:srgbClr val="D4D4D4"/>
                </a:solidFill>
                <a:latin typeface="Menlo"/>
                <a:ea typeface="Menlo"/>
                <a:cs typeface="Menlo"/>
              </a:rPr>
              <a:t>.</a:t>
            </a:r>
            <a:r>
              <a:rPr lang="en-US" sz="1600" dirty="0" smtClean="0">
                <a:solidFill>
                  <a:srgbClr val="DCDCAA"/>
                </a:solidFill>
                <a:latin typeface="Menlo"/>
                <a:ea typeface="Menlo"/>
                <a:cs typeface="Menlo"/>
              </a:rPr>
              <a:t>select</a:t>
            </a:r>
            <a:r>
              <a:rPr lang="en-US" sz="1600" dirty="0">
                <a:solidFill>
                  <a:srgbClr val="D4D4D4"/>
                </a:solidFill>
                <a:latin typeface="Menlo"/>
                <a:ea typeface="Menlo"/>
                <a:cs typeface="Menlo"/>
              </a:rPr>
              <a:t>(</a:t>
            </a:r>
            <a:r>
              <a:rPr lang="en-US" sz="1600" dirty="0">
                <a:solidFill>
                  <a:srgbClr val="CE9178"/>
                </a:solidFill>
                <a:latin typeface="Menlo"/>
                <a:ea typeface="Menlo"/>
                <a:cs typeface="Menlo"/>
              </a:rPr>
              <a:t>'input[</a:t>
            </a:r>
            <a:r>
              <a:rPr lang="en-US" sz="1600" dirty="0" smtClean="0">
                <a:solidFill>
                  <a:srgbClr val="CE9178"/>
                </a:solidFill>
                <a:latin typeface="Menlo"/>
                <a:ea typeface="Menlo"/>
                <a:cs typeface="Menlo"/>
              </a:rPr>
              <a:t>name</a:t>
            </a:r>
            <a:r>
              <a:rPr lang="en-US" sz="1600" dirty="0">
                <a:solidFill>
                  <a:srgbClr val="CE9178"/>
                </a:solidFill>
                <a:latin typeface="Menlo"/>
                <a:ea typeface="Menlo"/>
                <a:cs typeface="Menlo"/>
              </a:rPr>
              <a:t>="</a:t>
            </a:r>
            <a:r>
              <a:rPr lang="en-US" sz="1600" dirty="0" err="1">
                <a:solidFill>
                  <a:srgbClr val="CE9178"/>
                </a:solidFill>
                <a:latin typeface="Menlo"/>
                <a:ea typeface="Menlo"/>
                <a:cs typeface="Menlo"/>
              </a:rPr>
              <a:t>choco</a:t>
            </a:r>
            <a:r>
              <a:rPr lang="en-US" sz="1600" dirty="0">
                <a:solidFill>
                  <a:srgbClr val="CE9178"/>
                </a:solidFill>
                <a:latin typeface="Menlo"/>
                <a:ea typeface="Menlo"/>
                <a:cs typeface="Menlo"/>
              </a:rPr>
              <a:t>"]:checked'</a:t>
            </a:r>
            <a:r>
              <a:rPr lang="en-US" sz="1600" dirty="0" smtClean="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a:solidFill>
                  <a:srgbClr val="DCDCAA"/>
                </a:solidFill>
                <a:latin typeface="Menlo"/>
                <a:ea typeface="Menlo"/>
                <a:cs typeface="Menlo"/>
              </a:rPr>
              <a:t>node</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value</a:t>
            </a:r>
            <a:r>
              <a:rPr lang="en-US" sz="1600" dirty="0">
                <a:solidFill>
                  <a:srgbClr val="D4D4D4"/>
                </a:solidFill>
                <a:latin typeface="Menlo"/>
                <a:ea typeface="Menlo"/>
                <a:cs typeface="Menlo"/>
              </a:rPr>
              <a:t>;</a:t>
            </a:r>
          </a:p>
          <a:p>
            <a:pPr marL="0" indent="0">
              <a:spcAft>
                <a:spcPts val="0"/>
              </a:spcAft>
              <a:buNone/>
            </a:pPr>
            <a:endParaRPr lang="en-US" sz="1600" dirty="0">
              <a:solidFill>
                <a:srgbClr val="D4D4D4"/>
              </a:solidFill>
              <a:latin typeface="Menlo"/>
              <a:ea typeface="Menlo"/>
              <a:cs typeface="Menlo"/>
            </a:endParaRPr>
          </a:p>
          <a:p>
            <a:pPr marL="0" indent="0">
              <a:spcAft>
                <a:spcPts val="0"/>
              </a:spcAft>
              <a:buNone/>
            </a:pPr>
            <a:r>
              <a:rPr lang="en-US" sz="1600" dirty="0">
                <a:solidFill>
                  <a:srgbClr val="D4D4D4"/>
                </a:solidFill>
                <a:latin typeface="Menlo"/>
                <a:ea typeface="Menlo"/>
                <a:cs typeface="Menlo"/>
              </a:rPr>
              <a:t>   </a:t>
            </a:r>
            <a:r>
              <a:rPr lang="en-US" sz="1600" dirty="0" err="1" smtClean="0">
                <a:solidFill>
                  <a:srgbClr val="9CDCFE"/>
                </a:solidFill>
                <a:latin typeface="Menlo"/>
                <a:ea typeface="Menlo"/>
                <a:cs typeface="Menlo"/>
              </a:rPr>
              <a:t>dataset</a:t>
            </a:r>
            <a:r>
              <a:rPr lang="en-US" sz="1600" dirty="0" err="1" smtClean="0">
                <a:solidFill>
                  <a:srgbClr val="D4D4D4"/>
                </a:solidFill>
                <a:latin typeface="Menlo"/>
                <a:ea typeface="Menlo"/>
                <a:cs typeface="Menlo"/>
              </a:rPr>
              <a:t>.</a:t>
            </a:r>
            <a:r>
              <a:rPr lang="en-US" sz="1600" dirty="0" err="1" smtClean="0">
                <a:solidFill>
                  <a:srgbClr val="DCDCAA"/>
                </a:solidFill>
                <a:latin typeface="Menlo"/>
                <a:ea typeface="Menlo"/>
                <a:cs typeface="Menlo"/>
              </a:rPr>
              <a:t>forEach</a:t>
            </a:r>
            <a:r>
              <a:rPr lang="en-US" sz="1600" dirty="0">
                <a:solidFill>
                  <a:srgbClr val="D4D4D4"/>
                </a:solidFill>
                <a:latin typeface="Menlo"/>
                <a:ea typeface="Menlo"/>
                <a:cs typeface="Menlo"/>
              </a:rPr>
              <a:t>(</a:t>
            </a:r>
            <a:r>
              <a:rPr lang="en-US" sz="1600" dirty="0">
                <a:solidFill>
                  <a:srgbClr val="569CD6"/>
                </a:solidFill>
                <a:latin typeface="Menlo"/>
                <a:ea typeface="Menlo"/>
                <a:cs typeface="Menlo"/>
              </a:rPr>
              <a:t>function</a:t>
            </a:r>
            <a:r>
              <a:rPr lang="en-US" sz="1600" dirty="0">
                <a:solidFill>
                  <a:srgbClr val="D4D4D4"/>
                </a:solidFill>
                <a:latin typeface="Menlo"/>
                <a:ea typeface="Menlo"/>
                <a:cs typeface="Menlo"/>
              </a:rPr>
              <a:t>(</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smtClean="0">
                <a:solidFill>
                  <a:srgbClr val="569CD6"/>
                </a:solidFill>
                <a:latin typeface="Menlo"/>
                <a:ea typeface="Menlo"/>
                <a:cs typeface="Menlo"/>
              </a:rPr>
              <a:t>var</a:t>
            </a:r>
            <a:r>
              <a:rPr lang="en-US" sz="1600" dirty="0" smtClean="0">
                <a:solidFill>
                  <a:srgbClr val="D4D4D4"/>
                </a:solidFill>
                <a:latin typeface="Menlo"/>
                <a:ea typeface="Menlo"/>
                <a:cs typeface="Menlo"/>
              </a:rPr>
              <a:t> </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9CDCFE"/>
                </a:solidFill>
                <a:latin typeface="Menlo"/>
                <a:ea typeface="Menlo"/>
                <a:cs typeface="Menlo"/>
              </a:rPr>
              <a:t>element</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column_name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C586C0"/>
                </a:solidFill>
                <a:latin typeface="Menlo"/>
                <a:ea typeface="Menlo"/>
                <a:cs typeface="Menlo"/>
              </a:rPr>
              <a:t>if</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err="1">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C586C0"/>
                </a:solidFill>
                <a:latin typeface="Menlo"/>
                <a:ea typeface="Menlo"/>
                <a:cs typeface="Menlo"/>
              </a:rPr>
              <a:t>else</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  </a:t>
            </a:r>
            <a:r>
              <a:rPr lang="en-US" sz="1600" dirty="0" err="1" smtClean="0">
                <a:solidFill>
                  <a:srgbClr val="9CDCFE"/>
                </a:solidFill>
                <a:latin typeface="Menlo"/>
                <a:ea typeface="Menlo"/>
                <a:cs typeface="Menlo"/>
              </a:rPr>
              <a:t>all_countries</a:t>
            </a:r>
            <a:r>
              <a:rPr lang="en-US" sz="1600" dirty="0">
                <a:solidFill>
                  <a:srgbClr val="D4D4D4"/>
                </a:solidFill>
                <a:latin typeface="Menlo"/>
                <a:ea typeface="Menlo"/>
                <a:cs typeface="Menlo"/>
              </a:rPr>
              <a:t>[</a:t>
            </a:r>
            <a:r>
              <a:rPr lang="en-US" sz="1600" dirty="0" err="1">
                <a:solidFill>
                  <a:srgbClr val="9CDCFE"/>
                </a:solidFill>
                <a:latin typeface="Menlo"/>
                <a:ea typeface="Menlo"/>
                <a:cs typeface="Menlo"/>
              </a:rPr>
              <a:t>bin_name</a:t>
            </a:r>
            <a:r>
              <a:rPr lang="en-US" sz="1600" dirty="0">
                <a:solidFill>
                  <a:srgbClr val="D4D4D4"/>
                </a:solidFill>
                <a:latin typeface="Menlo"/>
                <a:ea typeface="Menlo"/>
                <a:cs typeface="Menlo"/>
              </a:rPr>
              <a:t>] = </a:t>
            </a:r>
            <a:r>
              <a:rPr lang="en-US" sz="1600" dirty="0">
                <a:solidFill>
                  <a:srgbClr val="B5CEA8"/>
                </a:solidFill>
                <a:latin typeface="Menlo"/>
                <a:ea typeface="Menlo"/>
                <a:cs typeface="Menlo"/>
              </a:rPr>
              <a:t>1</a:t>
            </a:r>
            <a:r>
              <a:rPr lang="en-US" sz="1600" dirty="0">
                <a:solidFill>
                  <a:srgbClr val="D4D4D4"/>
                </a:solidFill>
                <a:latin typeface="Menlo"/>
                <a:ea typeface="Menlo"/>
                <a:cs typeface="Menlo"/>
              </a:rPr>
              <a:t>;</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4D4D4"/>
                </a:solidFill>
                <a:latin typeface="Menlo"/>
                <a:ea typeface="Menlo"/>
                <a:cs typeface="Menlo"/>
              </a:rPr>
              <a:t>;    </a:t>
            </a:r>
          </a:p>
          <a:p>
            <a:pPr marL="0" indent="0">
              <a:spcAft>
                <a:spcPts val="0"/>
              </a:spcAft>
              <a:buNone/>
            </a:pPr>
            <a:r>
              <a:rPr lang="en-US" sz="1600" dirty="0">
                <a:solidFill>
                  <a:srgbClr val="D4D4D4"/>
                </a:solidFill>
                <a:latin typeface="Menlo"/>
                <a:ea typeface="Menlo"/>
                <a:cs typeface="Menlo"/>
              </a:rPr>
              <a:t>   </a:t>
            </a:r>
            <a:r>
              <a:rPr lang="en-US" sz="1600" dirty="0" smtClean="0">
                <a:solidFill>
                  <a:srgbClr val="D4D4D4"/>
                </a:solidFill>
                <a:latin typeface="Menlo"/>
                <a:ea typeface="Menlo"/>
                <a:cs typeface="Menlo"/>
              </a:rPr>
              <a:t>}</a:t>
            </a:r>
            <a:r>
              <a:rPr lang="en-US" sz="1600" dirty="0">
                <a:solidFill>
                  <a:srgbClr val="D4D4D4"/>
                </a:solidFill>
                <a:latin typeface="Menlo"/>
                <a:ea typeface="Menlo"/>
                <a:cs typeface="Menlo"/>
              </a:rPr>
              <a:t>);</a:t>
            </a:r>
            <a:endParaRPr lang="en-US" sz="1600" dirty="0" smtClean="0">
              <a:solidFill>
                <a:srgbClr val="808080"/>
              </a:solidFill>
              <a:latin typeface="Menlo"/>
              <a:ea typeface="Menlo"/>
              <a:cs typeface="Menlo"/>
            </a:endParaRPr>
          </a:p>
        </p:txBody>
      </p:sp>
    </p:spTree>
    <p:extLst>
      <p:ext uri="{BB962C8B-B14F-4D97-AF65-F5344CB8AC3E}">
        <p14:creationId xmlns:p14="http://schemas.microsoft.com/office/powerpoint/2010/main" val="126938516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68</a:t>
            </a:fld>
            <a:endParaRPr lang="en-US" dirty="0"/>
          </a:p>
        </p:txBody>
      </p:sp>
      <p:sp>
        <p:nvSpPr>
          <p:cNvPr id="4" name="Content Placeholder 3"/>
          <p:cNvSpPr>
            <a:spLocks noGrp="1"/>
          </p:cNvSpPr>
          <p:nvPr>
            <p:ph idx="1"/>
          </p:nvPr>
        </p:nvSpPr>
        <p:spPr/>
        <p:txBody>
          <a:bodyPr/>
          <a:lstStyle/>
          <a:p>
            <a:pPr marL="0" indent="0">
              <a:buNone/>
            </a:pPr>
            <a:endParaRPr lang="en-US" dirty="0"/>
          </a:p>
        </p:txBody>
      </p:sp>
      <p:pic>
        <p:nvPicPr>
          <p:cNvPr id="6" name="Picture 5" descr="Screen Shot 2018-02-18 at 16.2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840"/>
            <a:ext cx="9174976" cy="6632154"/>
          </a:xfrm>
          <a:prstGeom prst="rect">
            <a:avLst/>
          </a:prstGeom>
        </p:spPr>
      </p:pic>
    </p:spTree>
    <p:extLst>
      <p:ext uri="{BB962C8B-B14F-4D97-AF65-F5344CB8AC3E}">
        <p14:creationId xmlns:p14="http://schemas.microsoft.com/office/powerpoint/2010/main" val="418093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69</a:t>
            </a:fld>
            <a:endParaRPr lang="en-US" dirty="0"/>
          </a:p>
        </p:txBody>
      </p:sp>
      <p:sp>
        <p:nvSpPr>
          <p:cNvPr id="4" name="Content Placeholder 3"/>
          <p:cNvSpPr>
            <a:spLocks noGrp="1"/>
          </p:cNvSpPr>
          <p:nvPr>
            <p:ph idx="1"/>
          </p:nvPr>
        </p:nvSpPr>
        <p:spPr/>
        <p:txBody>
          <a:bodyPr/>
          <a:lstStyle/>
          <a:p>
            <a:pPr marL="0" indent="0">
              <a:buNone/>
            </a:pPr>
            <a:endParaRPr lang="en-US" dirty="0"/>
          </a:p>
        </p:txBody>
      </p:sp>
      <p:pic>
        <p:nvPicPr>
          <p:cNvPr id="7" name="Picture 6" descr="Screen Shot 2018-02-18 at 16.2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176"/>
            <a:ext cx="9144000" cy="6623824"/>
          </a:xfrm>
          <a:prstGeom prst="rect">
            <a:avLst/>
          </a:prstGeom>
        </p:spPr>
      </p:pic>
    </p:spTree>
    <p:extLst>
      <p:ext uri="{BB962C8B-B14F-4D97-AF65-F5344CB8AC3E}">
        <p14:creationId xmlns:p14="http://schemas.microsoft.com/office/powerpoint/2010/main" val="108408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DOM</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a:t>
            </a:fld>
            <a:endParaRPr lang="en-US" dirty="0"/>
          </a:p>
        </p:txBody>
      </p:sp>
      <p:sp>
        <p:nvSpPr>
          <p:cNvPr id="4" name="Content Placeholder 3"/>
          <p:cNvSpPr>
            <a:spLocks noGrp="1"/>
          </p:cNvSpPr>
          <p:nvPr>
            <p:ph idx="1"/>
          </p:nvPr>
        </p:nvSpPr>
        <p:spPr/>
        <p:txBody>
          <a:bodyPr/>
          <a:lstStyle/>
          <a:p>
            <a:r>
              <a:rPr lang="en-US" dirty="0" smtClean="0"/>
              <a:t>Document Object Model</a:t>
            </a:r>
          </a:p>
          <a:p>
            <a:r>
              <a:rPr lang="en-US" dirty="0" smtClean="0"/>
              <a:t>Describes the hierarchical structure of HTML</a:t>
            </a:r>
          </a:p>
          <a:p>
            <a:r>
              <a:rPr lang="en-US" dirty="0" smtClean="0"/>
              <a:t>Each element has relationships: </a:t>
            </a:r>
          </a:p>
          <a:p>
            <a:pPr lvl="1"/>
            <a:r>
              <a:rPr lang="en-US" dirty="0" smtClean="0"/>
              <a:t>parent, child, sibling, </a:t>
            </a:r>
          </a:p>
          <a:p>
            <a:pPr marL="360000" lvl="1" indent="0">
              <a:buNone/>
            </a:pPr>
            <a:r>
              <a:rPr lang="en-US" dirty="0"/>
              <a:t> </a:t>
            </a:r>
            <a:r>
              <a:rPr lang="en-US" dirty="0" smtClean="0"/>
              <a:t>  ancestor and descendant</a:t>
            </a:r>
          </a:p>
          <a:p>
            <a:pPr lvl="1"/>
            <a:r>
              <a:rPr lang="en-US" b="1" dirty="0"/>
              <a:t>h</a:t>
            </a:r>
            <a:r>
              <a:rPr lang="en-US" b="1" dirty="0" smtClean="0"/>
              <a:t>tml</a:t>
            </a:r>
            <a:r>
              <a:rPr lang="en-US" dirty="0" smtClean="0"/>
              <a:t> is the </a:t>
            </a:r>
            <a:r>
              <a:rPr lang="en-US" i="1" dirty="0" smtClean="0"/>
              <a:t>parent</a:t>
            </a:r>
            <a:r>
              <a:rPr lang="en-US" dirty="0" smtClean="0"/>
              <a:t> of </a:t>
            </a:r>
            <a:r>
              <a:rPr lang="en-US" b="1" dirty="0" smtClean="0"/>
              <a:t>head </a:t>
            </a:r>
          </a:p>
          <a:p>
            <a:pPr marL="360000" lvl="1" indent="0">
              <a:buNone/>
            </a:pPr>
            <a:r>
              <a:rPr lang="en-US" dirty="0"/>
              <a:t> </a:t>
            </a:r>
            <a:r>
              <a:rPr lang="en-US" dirty="0" smtClean="0"/>
              <a:t>  and </a:t>
            </a:r>
            <a:r>
              <a:rPr lang="en-US" b="1" dirty="0" smtClean="0"/>
              <a:t>body</a:t>
            </a:r>
          </a:p>
          <a:p>
            <a:pPr lvl="1"/>
            <a:r>
              <a:rPr lang="en-US" b="1" dirty="0"/>
              <a:t>h</a:t>
            </a:r>
            <a:r>
              <a:rPr lang="en-US" b="1" dirty="0" smtClean="0"/>
              <a:t>ead</a:t>
            </a:r>
            <a:r>
              <a:rPr lang="en-US" dirty="0" smtClean="0"/>
              <a:t> and </a:t>
            </a:r>
            <a:r>
              <a:rPr lang="en-US" b="1" dirty="0" smtClean="0"/>
              <a:t>body</a:t>
            </a:r>
            <a:r>
              <a:rPr lang="en-US" dirty="0" smtClean="0"/>
              <a:t> are </a:t>
            </a:r>
          </a:p>
          <a:p>
            <a:pPr marL="360000" lvl="1" indent="0">
              <a:buNone/>
            </a:pPr>
            <a:r>
              <a:rPr lang="en-US" dirty="0"/>
              <a:t> </a:t>
            </a:r>
            <a:r>
              <a:rPr lang="en-US" dirty="0" smtClean="0"/>
              <a:t>  </a:t>
            </a:r>
            <a:r>
              <a:rPr lang="en-US" i="1" dirty="0" smtClean="0"/>
              <a:t>siblings</a:t>
            </a:r>
          </a:p>
          <a:p>
            <a:pPr lvl="1"/>
            <a:endParaRPr lang="en-US" dirty="0" smtClean="0"/>
          </a:p>
          <a:p>
            <a:endParaRPr lang="en-US" dirty="0"/>
          </a:p>
        </p:txBody>
      </p:sp>
      <p:sp>
        <p:nvSpPr>
          <p:cNvPr id="5" name="Content Placeholder 3"/>
          <p:cNvSpPr txBox="1">
            <a:spLocks/>
          </p:cNvSpPr>
          <p:nvPr/>
        </p:nvSpPr>
        <p:spPr bwMode="auto">
          <a:xfrm>
            <a:off x="4046483" y="3517291"/>
            <a:ext cx="4790968" cy="2790612"/>
          </a:xfrm>
          <a:prstGeom prst="rect">
            <a:avLst/>
          </a:prstGeom>
          <a:solidFill>
            <a:schemeClr val="tx1">
              <a:lumMod val="75000"/>
            </a:schemeClr>
          </a:solid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pPr marL="0" indent="0">
              <a:spcAft>
                <a:spcPts val="0"/>
              </a:spcAft>
              <a:buFont typeface="Arial"/>
              <a:buNone/>
            </a:pPr>
            <a:r>
              <a:rPr lang="en-US" sz="1800" dirty="0" smtClean="0">
                <a:solidFill>
                  <a:srgbClr val="808080"/>
                </a:solidFill>
                <a:latin typeface="Menlo"/>
                <a:ea typeface="Menlo"/>
                <a:cs typeface="Menlo"/>
              </a:rPr>
              <a:t> &lt;</a:t>
            </a:r>
            <a:r>
              <a:rPr lang="en-US" sz="1800" dirty="0" smtClean="0">
                <a:solidFill>
                  <a:srgbClr val="569CD6"/>
                </a:solidFill>
                <a:latin typeface="Menlo"/>
                <a:ea typeface="Menlo"/>
                <a:cs typeface="Menlo"/>
              </a:rPr>
              <a:t>html</a:t>
            </a:r>
            <a:r>
              <a:rPr lang="en-US" sz="1800" dirty="0" smtClean="0">
                <a:solidFill>
                  <a:srgbClr val="808080"/>
                </a:solidFill>
                <a:latin typeface="Menlo"/>
                <a:ea typeface="Menlo"/>
                <a:cs typeface="Menlo"/>
              </a:rPr>
              <a:t>&gt;</a:t>
            </a:r>
          </a:p>
          <a:p>
            <a:pPr marL="0" indent="0">
              <a:spcAft>
                <a:spcPts val="0"/>
              </a:spcAft>
              <a:buNone/>
            </a:pPr>
            <a:r>
              <a:rPr lang="en-US" sz="1800" dirty="0">
                <a:solidFill>
                  <a:srgbClr val="808080"/>
                </a:solidFill>
                <a:latin typeface="Menlo"/>
                <a:ea typeface="Menlo"/>
                <a:cs typeface="Menlo"/>
              </a:rPr>
              <a:t> </a:t>
            </a:r>
            <a:r>
              <a:rPr lang="en-US" sz="1800" dirty="0" smtClean="0">
                <a:solidFill>
                  <a:srgbClr val="808080"/>
                </a:solidFill>
                <a:latin typeface="Menlo"/>
                <a:ea typeface="Menlo"/>
                <a:cs typeface="Menlo"/>
              </a:rPr>
              <a:t>   &lt;</a:t>
            </a:r>
            <a:r>
              <a:rPr lang="en-US" sz="1800" dirty="0" smtClean="0">
                <a:solidFill>
                  <a:srgbClr val="569CD6"/>
                </a:solidFill>
                <a:latin typeface="Menlo"/>
                <a:ea typeface="Menlo"/>
                <a:cs typeface="Menlo"/>
              </a:rPr>
              <a:t>head</a:t>
            </a:r>
            <a:r>
              <a:rPr lang="en-US" sz="1800" dirty="0" smtClean="0">
                <a:solidFill>
                  <a:srgbClr val="808080"/>
                </a:solidFill>
                <a:latin typeface="Menlo"/>
                <a:ea typeface="Menlo"/>
                <a:cs typeface="Menlo"/>
              </a:rPr>
              <a:t>&gt;</a:t>
            </a:r>
            <a:endParaRPr lang="en-US" sz="1800" dirty="0">
              <a:solidFill>
                <a:srgbClr val="D4D4D4"/>
              </a:solidFill>
              <a:latin typeface="Menlo"/>
              <a:ea typeface="Menlo"/>
              <a:cs typeface="Menlo"/>
            </a:endParaRPr>
          </a:p>
          <a:p>
            <a:pPr marL="0" indent="0">
              <a:spcAft>
                <a:spcPts val="0"/>
              </a:spcAft>
              <a:buNone/>
            </a:pPr>
            <a:r>
              <a:rPr lang="en-US" sz="1800" dirty="0" smtClean="0">
                <a:solidFill>
                  <a:srgbClr val="808080"/>
                </a:solidFill>
                <a:latin typeface="Menlo"/>
                <a:ea typeface="Menlo"/>
                <a:cs typeface="Menlo"/>
              </a:rPr>
              <a:t>    &lt;/</a:t>
            </a:r>
            <a:r>
              <a:rPr lang="en-US" sz="1800" dirty="0" smtClean="0">
                <a:solidFill>
                  <a:srgbClr val="569CD6"/>
                </a:solidFill>
                <a:latin typeface="Menlo"/>
                <a:ea typeface="Menlo"/>
                <a:cs typeface="Menlo"/>
              </a:rPr>
              <a:t>head</a:t>
            </a:r>
            <a:r>
              <a:rPr lang="en-US" sz="1800" dirty="0" smtClean="0">
                <a:solidFill>
                  <a:srgbClr val="808080"/>
                </a:solidFill>
                <a:latin typeface="Menlo"/>
                <a:ea typeface="Menlo"/>
                <a:cs typeface="Menlo"/>
              </a:rPr>
              <a:t>&gt;</a:t>
            </a:r>
            <a:endParaRPr lang="en-US" sz="1800" dirty="0" smtClean="0">
              <a:solidFill>
                <a:srgbClr val="D4D4D4"/>
              </a:solidFill>
              <a:latin typeface="Menlo"/>
              <a:ea typeface="Menlo"/>
              <a:cs typeface="Menlo"/>
            </a:endParaRPr>
          </a:p>
          <a:p>
            <a:pPr marL="0" indent="0">
              <a:spcAft>
                <a:spcPts val="0"/>
              </a:spcAft>
              <a:buFont typeface="Arial"/>
              <a:buNone/>
            </a:pPr>
            <a:r>
              <a:rPr lang="en-US" sz="1800" dirty="0" smtClean="0">
                <a:solidFill>
                  <a:srgbClr val="D4D4D4"/>
                </a:solidFill>
                <a:latin typeface="Menlo"/>
                <a:ea typeface="Menlo"/>
                <a:cs typeface="Menlo"/>
              </a:rPr>
              <a:t>    </a:t>
            </a:r>
            <a:r>
              <a:rPr lang="en-US" sz="1800" dirty="0" smtClean="0">
                <a:solidFill>
                  <a:srgbClr val="808080"/>
                </a:solidFill>
                <a:latin typeface="Menlo"/>
                <a:ea typeface="Menlo"/>
                <a:cs typeface="Menlo"/>
              </a:rPr>
              <a:t>&lt;</a:t>
            </a:r>
            <a:r>
              <a:rPr lang="en-US" sz="1800" dirty="0" smtClean="0">
                <a:solidFill>
                  <a:srgbClr val="569CD6"/>
                </a:solidFill>
                <a:latin typeface="Menlo"/>
                <a:ea typeface="Menlo"/>
                <a:cs typeface="Menlo"/>
              </a:rPr>
              <a:t>body</a:t>
            </a:r>
            <a:r>
              <a:rPr lang="en-US" sz="1800" dirty="0" smtClean="0">
                <a:solidFill>
                  <a:srgbClr val="808080"/>
                </a:solidFill>
                <a:latin typeface="Menlo"/>
                <a:ea typeface="Menlo"/>
                <a:cs typeface="Menlo"/>
              </a:rPr>
              <a:t>&gt;</a:t>
            </a:r>
            <a:endParaRPr lang="en-US" sz="1800" dirty="0" smtClean="0">
              <a:solidFill>
                <a:srgbClr val="D4D4D4"/>
              </a:solidFill>
              <a:latin typeface="Menlo"/>
              <a:ea typeface="Menlo"/>
              <a:cs typeface="Menlo"/>
            </a:endParaRPr>
          </a:p>
          <a:p>
            <a:pPr marL="0" indent="0">
              <a:spcAft>
                <a:spcPts val="0"/>
              </a:spcAft>
              <a:buFont typeface="Arial"/>
              <a:buNone/>
            </a:pPr>
            <a:r>
              <a:rPr lang="en-US" sz="1800" dirty="0" smtClean="0">
                <a:solidFill>
                  <a:srgbClr val="D4D4D4"/>
                </a:solidFill>
                <a:latin typeface="Menlo"/>
                <a:ea typeface="Menlo"/>
                <a:cs typeface="Menlo"/>
              </a:rPr>
              <a:t>        </a:t>
            </a:r>
            <a:r>
              <a:rPr lang="en-US" sz="1800" dirty="0" smtClean="0">
                <a:solidFill>
                  <a:srgbClr val="808080"/>
                </a:solidFill>
                <a:latin typeface="Menlo"/>
                <a:ea typeface="Menlo"/>
                <a:cs typeface="Menlo"/>
              </a:rPr>
              <a:t>&lt;</a:t>
            </a:r>
            <a:r>
              <a:rPr lang="en-US" sz="1800" dirty="0" smtClean="0">
                <a:solidFill>
                  <a:srgbClr val="569CD6"/>
                </a:solidFill>
                <a:latin typeface="Menlo"/>
                <a:ea typeface="Menlo"/>
                <a:cs typeface="Menlo"/>
              </a:rPr>
              <a:t>script</a:t>
            </a:r>
            <a:r>
              <a:rPr lang="en-US" sz="1800" dirty="0" smtClean="0">
                <a:solidFill>
                  <a:srgbClr val="808080"/>
                </a:solidFill>
                <a:latin typeface="Menlo"/>
                <a:ea typeface="Menlo"/>
                <a:cs typeface="Menlo"/>
              </a:rPr>
              <a:t>&gt;</a:t>
            </a:r>
            <a:endParaRPr lang="en-US" sz="1800" dirty="0" smtClean="0">
              <a:solidFill>
                <a:srgbClr val="D4D4D4"/>
              </a:solidFill>
              <a:latin typeface="Menlo"/>
              <a:ea typeface="Menlo"/>
              <a:cs typeface="Menlo"/>
            </a:endParaRPr>
          </a:p>
          <a:p>
            <a:pPr marL="0" indent="0">
              <a:spcAft>
                <a:spcPts val="0"/>
              </a:spcAft>
              <a:buFont typeface="Arial"/>
              <a:buNone/>
            </a:pPr>
            <a:r>
              <a:rPr lang="en-US" sz="1800" dirty="0" smtClean="0">
                <a:solidFill>
                  <a:srgbClr val="D4D4D4"/>
                </a:solidFill>
                <a:latin typeface="Menlo"/>
                <a:ea typeface="Menlo"/>
                <a:cs typeface="Menlo"/>
              </a:rPr>
              <a:t>            </a:t>
            </a:r>
            <a:r>
              <a:rPr lang="en-US" sz="1800" dirty="0" smtClean="0">
                <a:solidFill>
                  <a:srgbClr val="DCDCAA"/>
                </a:solidFill>
                <a:latin typeface="Menlo"/>
                <a:ea typeface="Menlo"/>
                <a:cs typeface="Menlo"/>
              </a:rPr>
              <a:t>alert</a:t>
            </a:r>
            <a:r>
              <a:rPr lang="en-US" sz="1800" dirty="0" smtClean="0">
                <a:solidFill>
                  <a:srgbClr val="D4D4D4"/>
                </a:solidFill>
                <a:latin typeface="Menlo"/>
                <a:ea typeface="Menlo"/>
                <a:cs typeface="Menlo"/>
              </a:rPr>
              <a:t>(</a:t>
            </a:r>
            <a:r>
              <a:rPr lang="en-US" sz="1800" dirty="0" smtClean="0">
                <a:solidFill>
                  <a:srgbClr val="CE9178"/>
                </a:solidFill>
                <a:latin typeface="Menlo"/>
                <a:ea typeface="Menlo"/>
                <a:cs typeface="Menlo"/>
              </a:rPr>
              <a:t>"Hello world."</a:t>
            </a:r>
            <a:r>
              <a:rPr lang="en-US" sz="1800" dirty="0" smtClean="0">
                <a:solidFill>
                  <a:srgbClr val="D4D4D4"/>
                </a:solidFill>
                <a:latin typeface="Menlo"/>
                <a:ea typeface="Menlo"/>
                <a:cs typeface="Menlo"/>
              </a:rPr>
              <a:t>);</a:t>
            </a:r>
          </a:p>
          <a:p>
            <a:pPr marL="0" indent="0">
              <a:spcAft>
                <a:spcPts val="0"/>
              </a:spcAft>
              <a:buFont typeface="Arial"/>
              <a:buNone/>
            </a:pPr>
            <a:r>
              <a:rPr lang="en-US" sz="1800" dirty="0" smtClean="0">
                <a:solidFill>
                  <a:srgbClr val="D4D4D4"/>
                </a:solidFill>
                <a:latin typeface="Menlo"/>
                <a:ea typeface="Menlo"/>
                <a:cs typeface="Menlo"/>
              </a:rPr>
              <a:t>        </a:t>
            </a:r>
            <a:r>
              <a:rPr lang="en-US" sz="1800" dirty="0" smtClean="0">
                <a:solidFill>
                  <a:srgbClr val="808080"/>
                </a:solidFill>
                <a:latin typeface="Menlo"/>
                <a:ea typeface="Menlo"/>
                <a:cs typeface="Menlo"/>
              </a:rPr>
              <a:t>&lt;/</a:t>
            </a:r>
            <a:r>
              <a:rPr lang="en-US" sz="1800" dirty="0" smtClean="0">
                <a:solidFill>
                  <a:srgbClr val="569CD6"/>
                </a:solidFill>
                <a:latin typeface="Menlo"/>
                <a:ea typeface="Menlo"/>
                <a:cs typeface="Menlo"/>
              </a:rPr>
              <a:t>script</a:t>
            </a:r>
            <a:r>
              <a:rPr lang="en-US" sz="1800" dirty="0" smtClean="0">
                <a:solidFill>
                  <a:srgbClr val="808080"/>
                </a:solidFill>
                <a:latin typeface="Menlo"/>
                <a:ea typeface="Menlo"/>
                <a:cs typeface="Menlo"/>
              </a:rPr>
              <a:t>&gt;</a:t>
            </a:r>
            <a:endParaRPr lang="en-US" sz="1800" dirty="0" smtClean="0">
              <a:solidFill>
                <a:srgbClr val="D4D4D4"/>
              </a:solidFill>
              <a:latin typeface="Menlo"/>
              <a:ea typeface="Menlo"/>
              <a:cs typeface="Menlo"/>
            </a:endParaRPr>
          </a:p>
          <a:p>
            <a:pPr marL="0" indent="0">
              <a:spcAft>
                <a:spcPts val="0"/>
              </a:spcAft>
              <a:buFont typeface="Arial"/>
              <a:buNone/>
            </a:pPr>
            <a:r>
              <a:rPr lang="en-US" sz="1800" dirty="0" smtClean="0">
                <a:solidFill>
                  <a:srgbClr val="D4D4D4"/>
                </a:solidFill>
                <a:latin typeface="Menlo"/>
                <a:ea typeface="Menlo"/>
                <a:cs typeface="Menlo"/>
              </a:rPr>
              <a:t>    </a:t>
            </a:r>
            <a:r>
              <a:rPr lang="en-US" sz="1800" dirty="0" smtClean="0">
                <a:solidFill>
                  <a:srgbClr val="808080"/>
                </a:solidFill>
                <a:latin typeface="Menlo"/>
                <a:ea typeface="Menlo"/>
                <a:cs typeface="Menlo"/>
              </a:rPr>
              <a:t>&lt;/</a:t>
            </a:r>
            <a:r>
              <a:rPr lang="en-US" sz="1800" dirty="0" smtClean="0">
                <a:solidFill>
                  <a:srgbClr val="569CD6"/>
                </a:solidFill>
                <a:latin typeface="Menlo"/>
                <a:ea typeface="Menlo"/>
                <a:cs typeface="Menlo"/>
              </a:rPr>
              <a:t>body</a:t>
            </a:r>
            <a:r>
              <a:rPr lang="en-US" sz="1800" dirty="0" smtClean="0">
                <a:solidFill>
                  <a:srgbClr val="808080"/>
                </a:solidFill>
                <a:latin typeface="Menlo"/>
                <a:ea typeface="Menlo"/>
                <a:cs typeface="Menlo"/>
              </a:rPr>
              <a:t>&gt;</a:t>
            </a:r>
            <a:endParaRPr lang="en-US" sz="1800" dirty="0" smtClean="0">
              <a:solidFill>
                <a:srgbClr val="D4D4D4"/>
              </a:solidFill>
              <a:latin typeface="Menlo"/>
              <a:ea typeface="Menlo"/>
              <a:cs typeface="Menlo"/>
            </a:endParaRPr>
          </a:p>
          <a:p>
            <a:pPr marL="0" indent="0">
              <a:spcAft>
                <a:spcPts val="0"/>
              </a:spcAft>
              <a:buFont typeface="Arial"/>
              <a:buNone/>
            </a:pPr>
            <a:r>
              <a:rPr lang="en-US" sz="1800" dirty="0" smtClean="0">
                <a:solidFill>
                  <a:srgbClr val="808080"/>
                </a:solidFill>
                <a:latin typeface="Menlo"/>
                <a:ea typeface="Menlo"/>
                <a:cs typeface="Menlo"/>
              </a:rPr>
              <a:t> &lt;/</a:t>
            </a:r>
            <a:r>
              <a:rPr lang="en-US" sz="1800" dirty="0" smtClean="0">
                <a:solidFill>
                  <a:srgbClr val="569CD6"/>
                </a:solidFill>
                <a:latin typeface="Menlo"/>
                <a:ea typeface="Menlo"/>
                <a:cs typeface="Menlo"/>
              </a:rPr>
              <a:t>html</a:t>
            </a:r>
            <a:r>
              <a:rPr lang="en-US" sz="1800" dirty="0" smtClean="0">
                <a:solidFill>
                  <a:srgbClr val="808080"/>
                </a:solidFill>
                <a:latin typeface="Menlo"/>
                <a:ea typeface="Menlo"/>
                <a:cs typeface="Menlo"/>
              </a:rPr>
              <a:t>&gt;</a:t>
            </a:r>
            <a:endParaRPr lang="en-US" sz="1800" dirty="0"/>
          </a:p>
        </p:txBody>
      </p:sp>
    </p:spTree>
    <p:extLst>
      <p:ext uri="{BB962C8B-B14F-4D97-AF65-F5344CB8AC3E}">
        <p14:creationId xmlns:p14="http://schemas.microsoft.com/office/powerpoint/2010/main" val="2439412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D3 Resources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70</a:t>
            </a:fld>
            <a:endParaRPr lang="en-US" dirty="0"/>
          </a:p>
        </p:txBody>
      </p:sp>
      <p:sp>
        <p:nvSpPr>
          <p:cNvPr id="7" name="Content Placeholder 3"/>
          <p:cNvSpPr txBox="1">
            <a:spLocks/>
          </p:cNvSpPr>
          <p:nvPr/>
        </p:nvSpPr>
        <p:spPr bwMode="auto">
          <a:xfrm>
            <a:off x="324000" y="1687180"/>
            <a:ext cx="8496000" cy="4531441"/>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r>
              <a:rPr lang="en-US" dirty="0">
                <a:hlinkClick r:id="rId2"/>
              </a:rPr>
              <a:t>https://d3js.org</a:t>
            </a:r>
            <a:r>
              <a:rPr lang="en-US" dirty="0" smtClean="0">
                <a:hlinkClick r:id="rId2"/>
              </a:rPr>
              <a:t>/</a:t>
            </a:r>
          </a:p>
          <a:p>
            <a:r>
              <a:rPr lang="en-US" dirty="0" smtClean="0">
                <a:hlinkClick r:id="rId2"/>
              </a:rPr>
              <a:t>https</a:t>
            </a:r>
            <a:r>
              <a:rPr lang="en-US" dirty="0">
                <a:hlinkClick r:id="rId2"/>
              </a:rPr>
              <a:t>://www.gitbook.com/@</a:t>
            </a:r>
            <a:r>
              <a:rPr lang="en-US" dirty="0" smtClean="0">
                <a:hlinkClick r:id="rId2"/>
              </a:rPr>
              <a:t>comp6234</a:t>
            </a:r>
          </a:p>
          <a:p>
            <a:r>
              <a:rPr lang="en-US" dirty="0">
                <a:hlinkClick r:id="rId2"/>
              </a:rPr>
              <a:t>https://square.github.io/intro-to-d3/</a:t>
            </a:r>
          </a:p>
          <a:p>
            <a:r>
              <a:rPr lang="en-US" dirty="0" smtClean="0">
                <a:hlinkClick r:id="rId2"/>
              </a:rPr>
              <a:t>https</a:t>
            </a:r>
            <a:r>
              <a:rPr lang="en-US" dirty="0">
                <a:hlinkClick r:id="rId2"/>
              </a:rPr>
              <a:t>://www.lynda.com/search?q=</a:t>
            </a:r>
            <a:r>
              <a:rPr lang="en-US" dirty="0" smtClean="0">
                <a:hlinkClick r:id="rId2"/>
              </a:rPr>
              <a:t>d3</a:t>
            </a:r>
            <a:endParaRPr lang="en-US" dirty="0"/>
          </a:p>
        </p:txBody>
      </p:sp>
    </p:spTree>
    <p:extLst>
      <p:ext uri="{BB962C8B-B14F-4D97-AF65-F5344CB8AC3E}">
        <p14:creationId xmlns:p14="http://schemas.microsoft.com/office/powerpoint/2010/main" val="928733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Other D3</a:t>
            </a:r>
            <a:endParaRPr lang="en-GB" dirty="0"/>
          </a:p>
        </p:txBody>
      </p:sp>
      <p:sp>
        <p:nvSpPr>
          <p:cNvPr id="5" name="Text Placeholder 4"/>
          <p:cNvSpPr>
            <a:spLocks noGrp="1"/>
          </p:cNvSpPr>
          <p:nvPr>
            <p:ph type="body" sz="quarter" idx="10"/>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800405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 layouts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72</a:t>
            </a:fld>
            <a:endParaRPr lang="en-US" dirty="0"/>
          </a:p>
        </p:txBody>
      </p:sp>
      <p:sp>
        <p:nvSpPr>
          <p:cNvPr id="4" name="Content Placeholder 3"/>
          <p:cNvSpPr>
            <a:spLocks noGrp="1"/>
          </p:cNvSpPr>
          <p:nvPr>
            <p:ph idx="1"/>
          </p:nvPr>
        </p:nvSpPr>
        <p:spPr/>
        <p:txBody>
          <a:bodyPr numCol="2"/>
          <a:lstStyle/>
          <a:p>
            <a:r>
              <a:rPr lang="en-US" dirty="0" smtClean="0"/>
              <a:t>D3 layouts take data and transform it for a specific visual task</a:t>
            </a:r>
          </a:p>
          <a:p>
            <a:r>
              <a:rPr lang="en-US" dirty="0" smtClean="0"/>
              <a:t>Main layouts</a:t>
            </a:r>
          </a:p>
          <a:p>
            <a:pPr lvl="1"/>
            <a:r>
              <a:rPr lang="en-US" dirty="0" smtClean="0"/>
              <a:t>Bundle </a:t>
            </a:r>
            <a:endParaRPr lang="en-US" dirty="0"/>
          </a:p>
          <a:p>
            <a:pPr lvl="1"/>
            <a:r>
              <a:rPr lang="en-US" dirty="0" smtClean="0"/>
              <a:t>Chord </a:t>
            </a:r>
          </a:p>
          <a:p>
            <a:pPr lvl="1"/>
            <a:r>
              <a:rPr lang="en-US" dirty="0" smtClean="0"/>
              <a:t>Cluster </a:t>
            </a:r>
          </a:p>
          <a:p>
            <a:pPr lvl="1"/>
            <a:r>
              <a:rPr lang="en-US" dirty="0" smtClean="0"/>
              <a:t>Force </a:t>
            </a:r>
            <a:endParaRPr lang="en-US" dirty="0"/>
          </a:p>
          <a:p>
            <a:pPr lvl="1"/>
            <a:r>
              <a:rPr lang="en-US" dirty="0" smtClean="0"/>
              <a:t>Histogram </a:t>
            </a:r>
            <a:endParaRPr lang="en-US" dirty="0"/>
          </a:p>
          <a:p>
            <a:pPr lvl="1"/>
            <a:r>
              <a:rPr lang="en-US" dirty="0" smtClean="0"/>
              <a:t>Pack</a:t>
            </a:r>
            <a:endParaRPr lang="en-US" dirty="0"/>
          </a:p>
          <a:p>
            <a:pPr lvl="1"/>
            <a:r>
              <a:rPr lang="en-US" dirty="0" smtClean="0"/>
              <a:t>Partition</a:t>
            </a:r>
            <a:endParaRPr lang="en-US" dirty="0"/>
          </a:p>
          <a:p>
            <a:pPr lvl="1"/>
            <a:r>
              <a:rPr lang="en-US" dirty="0" smtClean="0"/>
              <a:t>Pie </a:t>
            </a:r>
            <a:endParaRPr lang="en-US" dirty="0"/>
          </a:p>
          <a:p>
            <a:pPr lvl="1"/>
            <a:r>
              <a:rPr lang="en-US" dirty="0" smtClean="0"/>
              <a:t>Stack</a:t>
            </a:r>
            <a:endParaRPr lang="en-US" dirty="0"/>
          </a:p>
          <a:p>
            <a:pPr lvl="1"/>
            <a:r>
              <a:rPr lang="en-US" dirty="0" smtClean="0"/>
              <a:t>Tree</a:t>
            </a:r>
          </a:p>
          <a:p>
            <a:pPr lvl="1"/>
            <a:r>
              <a:rPr lang="en-US" dirty="0" err="1" smtClean="0"/>
              <a:t>Treemap</a:t>
            </a:r>
            <a:r>
              <a:rPr lang="en-US" dirty="0" smtClean="0"/>
              <a:t> </a:t>
            </a:r>
            <a:endParaRPr lang="en-US" dirty="0"/>
          </a:p>
          <a:p>
            <a:r>
              <a:rPr lang="en-US" dirty="0" smtClean="0"/>
              <a:t>Other more specific layouts are available</a:t>
            </a:r>
            <a:endParaRPr lang="en-US" dirty="0"/>
          </a:p>
        </p:txBody>
      </p:sp>
    </p:spTree>
    <p:extLst>
      <p:ext uri="{BB962C8B-B14F-4D97-AF65-F5344CB8AC3E}">
        <p14:creationId xmlns:p14="http://schemas.microsoft.com/office/powerpoint/2010/main" val="2729933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73</a:t>
            </a:fld>
            <a:endParaRPr lang="en-US" dirty="0"/>
          </a:p>
        </p:txBody>
      </p:sp>
      <p:pic>
        <p:nvPicPr>
          <p:cNvPr id="7" name="Content Placeholder 6" descr="Screen Shot 2018-02-18 at 22.52.21.png"/>
          <p:cNvPicPr>
            <a:picLocks noGrp="1" noChangeAspect="1"/>
          </p:cNvPicPr>
          <p:nvPr>
            <p:ph idx="1"/>
          </p:nvPr>
        </p:nvPicPr>
        <p:blipFill>
          <a:blip r:embed="rId2">
            <a:extLst>
              <a:ext uri="{28A0092B-C50C-407E-A947-70E740481C1C}">
                <a14:useLocalDpi xmlns:a14="http://schemas.microsoft.com/office/drawing/2010/main" val="0"/>
              </a:ext>
            </a:extLst>
          </a:blip>
          <a:srcRect l="-45246" r="-45246"/>
          <a:stretch>
            <a:fillRect/>
          </a:stretch>
        </p:blipFill>
        <p:spPr>
          <a:xfrm>
            <a:off x="323850" y="1692275"/>
            <a:ext cx="8496300" cy="4468813"/>
          </a:xfrm>
        </p:spPr>
      </p:pic>
    </p:spTree>
    <p:extLst>
      <p:ext uri="{BB962C8B-B14F-4D97-AF65-F5344CB8AC3E}">
        <p14:creationId xmlns:p14="http://schemas.microsoft.com/office/powerpoint/2010/main" val="2393403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74</a:t>
            </a:fld>
            <a:endParaRPr lang="en-US" dirty="0"/>
          </a:p>
        </p:txBody>
      </p:sp>
      <p:sp>
        <p:nvSpPr>
          <p:cNvPr id="4" name="Content Placeholder 3"/>
          <p:cNvSpPr>
            <a:spLocks noGrp="1"/>
          </p:cNvSpPr>
          <p:nvPr>
            <p:ph idx="1"/>
          </p:nvPr>
        </p:nvSpPr>
        <p:spPr>
          <a:xfrm>
            <a:off x="324000" y="1450920"/>
            <a:ext cx="8496000" cy="4937400"/>
          </a:xfrm>
          <a:solidFill>
            <a:schemeClr val="tx1">
              <a:lumMod val="75000"/>
            </a:schemeClr>
          </a:solidFill>
        </p:spPr>
        <p:txBody>
          <a:bodyPr/>
          <a:lstStyle/>
          <a:p>
            <a:pPr marL="0" indent="0">
              <a:spcAft>
                <a:spcPts val="0"/>
              </a:spcAft>
              <a:buNone/>
            </a:pPr>
            <a:r>
              <a:rPr lang="en-US" sz="2000" dirty="0">
                <a:solidFill>
                  <a:srgbClr val="D4D4D4"/>
                </a:solidFill>
                <a:latin typeface="Menlo"/>
                <a:ea typeface="Menlo"/>
                <a:cs typeface="Menlo"/>
              </a:rPr>
              <a:t> </a:t>
            </a:r>
            <a:r>
              <a:rPr lang="en-US" sz="2000" dirty="0" err="1">
                <a:solidFill>
                  <a:srgbClr val="569CD6"/>
                </a:solidFill>
                <a:latin typeface="Menlo"/>
                <a:ea typeface="Menlo"/>
                <a:cs typeface="Menlo"/>
              </a:rPr>
              <a:t>var</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pie</a:t>
            </a:r>
            <a:r>
              <a:rPr lang="en-US" sz="2000" dirty="0">
                <a:solidFill>
                  <a:srgbClr val="D4D4D4"/>
                </a:solidFill>
                <a:latin typeface="Menlo"/>
                <a:ea typeface="Menlo"/>
                <a:cs typeface="Menlo"/>
              </a:rPr>
              <a:t> = </a:t>
            </a:r>
            <a:r>
              <a:rPr lang="en-US" sz="2000" dirty="0">
                <a:solidFill>
                  <a:srgbClr val="9CDCFE"/>
                </a:solidFill>
                <a:latin typeface="Menlo"/>
                <a:ea typeface="Menlo"/>
                <a:cs typeface="Menlo"/>
              </a:rPr>
              <a:t>d3</a:t>
            </a:r>
            <a:r>
              <a:rPr lang="en-US" sz="2000" dirty="0">
                <a:solidFill>
                  <a:srgbClr val="D4D4D4"/>
                </a:solidFill>
                <a:latin typeface="Menlo"/>
                <a:ea typeface="Menlo"/>
                <a:cs typeface="Menlo"/>
              </a:rPr>
              <a:t>.</a:t>
            </a:r>
            <a:r>
              <a:rPr lang="en-US" sz="2000" dirty="0">
                <a:solidFill>
                  <a:srgbClr val="DCDCAA"/>
                </a:solidFill>
                <a:latin typeface="Menlo"/>
                <a:ea typeface="Menlo"/>
                <a:cs typeface="Menlo"/>
              </a:rPr>
              <a:t>pie</a:t>
            </a:r>
            <a:r>
              <a:rPr lang="en-US" sz="2000" dirty="0">
                <a:solidFill>
                  <a:srgbClr val="D4D4D4"/>
                </a:solidFill>
                <a:latin typeface="Menlo"/>
                <a:ea typeface="Menlo"/>
                <a:cs typeface="Menlo"/>
              </a:rPr>
              <a:t>();</a:t>
            </a:r>
          </a:p>
          <a:p>
            <a:pPr marL="0" indent="0">
              <a:spcAft>
                <a:spcPts val="0"/>
              </a:spcAft>
              <a:buNone/>
            </a:pPr>
            <a:r>
              <a:rPr lang="en-US" sz="2000" dirty="0">
                <a:solidFill>
                  <a:srgbClr val="D4D4D4"/>
                </a:solidFill>
                <a:latin typeface="Menlo"/>
                <a:ea typeface="Menlo"/>
                <a:cs typeface="Menlo"/>
              </a:rPr>
              <a:t> </a:t>
            </a:r>
            <a:r>
              <a:rPr lang="en-US" sz="2000" dirty="0" err="1" smtClean="0">
                <a:solidFill>
                  <a:srgbClr val="569CD6"/>
                </a:solidFill>
                <a:latin typeface="Menlo"/>
                <a:ea typeface="Menlo"/>
                <a:cs typeface="Menlo"/>
              </a:rPr>
              <a:t>var</a:t>
            </a:r>
            <a:r>
              <a:rPr lang="en-US" sz="2000" dirty="0" smtClean="0">
                <a:solidFill>
                  <a:srgbClr val="D4D4D4"/>
                </a:solidFill>
                <a:latin typeface="Menlo"/>
                <a:ea typeface="Menlo"/>
                <a:cs typeface="Menlo"/>
              </a:rPr>
              <a:t> </a:t>
            </a:r>
            <a:r>
              <a:rPr lang="en-US" sz="2000" dirty="0">
                <a:solidFill>
                  <a:srgbClr val="9CDCFE"/>
                </a:solidFill>
                <a:latin typeface="Menlo"/>
                <a:ea typeface="Menlo"/>
                <a:cs typeface="Menlo"/>
              </a:rPr>
              <a:t>arc</a:t>
            </a:r>
            <a:r>
              <a:rPr lang="en-US" sz="2000" dirty="0">
                <a:solidFill>
                  <a:srgbClr val="D4D4D4"/>
                </a:solidFill>
                <a:latin typeface="Menlo"/>
                <a:ea typeface="Menlo"/>
                <a:cs typeface="Menlo"/>
              </a:rPr>
              <a:t> = </a:t>
            </a:r>
            <a:r>
              <a:rPr lang="en-US" sz="2000" dirty="0">
                <a:solidFill>
                  <a:srgbClr val="9CDCFE"/>
                </a:solidFill>
                <a:latin typeface="Menlo"/>
                <a:ea typeface="Menlo"/>
                <a:cs typeface="Menlo"/>
              </a:rPr>
              <a:t>d3</a:t>
            </a:r>
            <a:r>
              <a:rPr lang="en-US" sz="2000" dirty="0">
                <a:solidFill>
                  <a:srgbClr val="D4D4D4"/>
                </a:solidFill>
                <a:latin typeface="Menlo"/>
                <a:ea typeface="Menlo"/>
                <a:cs typeface="Menlo"/>
              </a:rPr>
              <a:t>.</a:t>
            </a:r>
            <a:r>
              <a:rPr lang="en-US" sz="2000" dirty="0">
                <a:solidFill>
                  <a:srgbClr val="DCDCAA"/>
                </a:solidFill>
                <a:latin typeface="Menlo"/>
                <a:ea typeface="Menlo"/>
                <a:cs typeface="Menlo"/>
              </a:rPr>
              <a:t>arc</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err="1">
                <a:solidFill>
                  <a:srgbClr val="DCDCAA"/>
                </a:solidFill>
                <a:latin typeface="Menlo"/>
                <a:ea typeface="Menlo"/>
                <a:cs typeface="Menlo"/>
              </a:rPr>
              <a:t>innerRadius</a:t>
            </a:r>
            <a:r>
              <a:rPr lang="en-US" sz="2000" dirty="0">
                <a:solidFill>
                  <a:srgbClr val="D4D4D4"/>
                </a:solidFill>
                <a:latin typeface="Menlo"/>
                <a:ea typeface="Menlo"/>
                <a:cs typeface="Menlo"/>
              </a:rPr>
              <a:t>(</a:t>
            </a:r>
            <a:r>
              <a:rPr lang="en-US" sz="2000" dirty="0" err="1" smtClean="0">
                <a:solidFill>
                  <a:srgbClr val="9CDCFE"/>
                </a:solidFill>
                <a:latin typeface="Menlo"/>
                <a:ea typeface="Menlo"/>
                <a:cs typeface="Menlo"/>
              </a:rPr>
              <a:t>innerRad</a:t>
            </a:r>
            <a:r>
              <a:rPr lang="en-US" sz="2000" dirty="0" smtClean="0">
                <a:solidFill>
                  <a:srgbClr val="D4D4D4"/>
                </a:solidFill>
                <a:latin typeface="Menlo"/>
                <a:ea typeface="Menlo"/>
                <a:cs typeface="Menlo"/>
              </a:rPr>
              <a:t>)</a:t>
            </a:r>
            <a:endParaRPr lang="en-US" sz="2000" dirty="0">
              <a:solidFill>
                <a:srgbClr val="D4D4D4"/>
              </a:solidFill>
              <a:latin typeface="Menlo"/>
              <a:ea typeface="Menlo"/>
              <a:cs typeface="Menlo"/>
            </a:endParaRPr>
          </a:p>
          <a:p>
            <a:pPr marL="0" indent="0">
              <a:spcAft>
                <a:spcPts val="0"/>
              </a:spcAft>
              <a:buNone/>
            </a:pPr>
            <a:r>
              <a:rPr lang="en-US" sz="2000" dirty="0" smtClean="0">
                <a:solidFill>
                  <a:srgbClr val="D4D4D4"/>
                </a:solidFill>
                <a:latin typeface="Menlo"/>
                <a:ea typeface="Menlo"/>
                <a:cs typeface="Menlo"/>
              </a:rPr>
              <a:t>	.</a:t>
            </a:r>
            <a:r>
              <a:rPr lang="en-US" sz="2000" dirty="0" err="1">
                <a:solidFill>
                  <a:srgbClr val="DCDCAA"/>
                </a:solidFill>
                <a:latin typeface="Menlo"/>
                <a:ea typeface="Menlo"/>
                <a:cs typeface="Menlo"/>
              </a:rPr>
              <a:t>outerRadius</a:t>
            </a:r>
            <a:r>
              <a:rPr lang="en-US" sz="2000" dirty="0">
                <a:solidFill>
                  <a:srgbClr val="D4D4D4"/>
                </a:solidFill>
                <a:latin typeface="Menlo"/>
                <a:ea typeface="Menlo"/>
                <a:cs typeface="Menlo"/>
              </a:rPr>
              <a:t>(</a:t>
            </a:r>
            <a:r>
              <a:rPr lang="en-US" sz="2000" dirty="0" err="1" smtClean="0">
                <a:solidFill>
                  <a:srgbClr val="9CDCFE"/>
                </a:solidFill>
                <a:latin typeface="Menlo"/>
                <a:ea typeface="Menlo"/>
                <a:cs typeface="Menlo"/>
              </a:rPr>
              <a:t>outerRad</a:t>
            </a:r>
            <a:r>
              <a:rPr lang="en-US" sz="2000" dirty="0" smtClean="0">
                <a:solidFill>
                  <a:srgbClr val="D4D4D4"/>
                </a:solidFill>
                <a:latin typeface="Menlo"/>
                <a:ea typeface="Menlo"/>
                <a:cs typeface="Menlo"/>
              </a:rPr>
              <a:t>);</a:t>
            </a:r>
          </a:p>
          <a:p>
            <a:pPr marL="0" indent="0">
              <a:spcAft>
                <a:spcPts val="0"/>
              </a:spcAft>
              <a:buNone/>
            </a:pPr>
            <a:endParaRPr lang="en-US" sz="2000" dirty="0" smtClean="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err="1">
                <a:solidFill>
                  <a:srgbClr val="569CD6"/>
                </a:solidFill>
                <a:latin typeface="Menlo"/>
                <a:ea typeface="Menlo"/>
                <a:cs typeface="Menlo"/>
              </a:rPr>
              <a:t>var</a:t>
            </a:r>
            <a:r>
              <a:rPr lang="en-US" sz="2000" dirty="0">
                <a:solidFill>
                  <a:srgbClr val="D4D4D4"/>
                </a:solidFill>
                <a:latin typeface="Menlo"/>
                <a:ea typeface="Menlo"/>
                <a:cs typeface="Menlo"/>
              </a:rPr>
              <a:t> </a:t>
            </a:r>
            <a:r>
              <a:rPr lang="en-US" sz="2000" dirty="0" smtClean="0">
                <a:solidFill>
                  <a:srgbClr val="9CDCFE"/>
                </a:solidFill>
                <a:latin typeface="Menlo"/>
                <a:ea typeface="Menlo"/>
                <a:cs typeface="Menlo"/>
              </a:rPr>
              <a:t>dataset</a:t>
            </a:r>
            <a:r>
              <a:rPr lang="en-US" sz="2000" dirty="0" smtClean="0">
                <a:solidFill>
                  <a:srgbClr val="D4D4D4"/>
                </a:solidFill>
                <a:latin typeface="Menlo"/>
                <a:ea typeface="Menlo"/>
                <a:cs typeface="Menlo"/>
              </a:rPr>
              <a:t> </a:t>
            </a:r>
            <a:r>
              <a:rPr lang="en-US" sz="2000" dirty="0">
                <a:solidFill>
                  <a:srgbClr val="D4D4D4"/>
                </a:solidFill>
                <a:latin typeface="Menlo"/>
                <a:ea typeface="Menlo"/>
                <a:cs typeface="Menlo"/>
              </a:rPr>
              <a:t>= </a:t>
            </a:r>
            <a:r>
              <a:rPr lang="en-US" sz="2000" dirty="0" smtClean="0">
                <a:solidFill>
                  <a:srgbClr val="569CD6"/>
                </a:solidFill>
                <a:latin typeface="Menlo"/>
                <a:ea typeface="Menlo"/>
                <a:cs typeface="Menlo"/>
              </a:rPr>
              <a:t>[ 5, 10, 20, 45, 6, 25 ];</a:t>
            </a:r>
            <a:endParaRPr lang="en-US" sz="2000" dirty="0">
              <a:solidFill>
                <a:srgbClr val="D4D4D4"/>
              </a:solidFill>
              <a:latin typeface="Menlo"/>
              <a:ea typeface="Menlo"/>
              <a:cs typeface="Menlo"/>
            </a:endParaRPr>
          </a:p>
          <a:p>
            <a:pPr marL="0" indent="0">
              <a:spcAft>
                <a:spcPts val="0"/>
              </a:spcAft>
              <a:buNone/>
            </a:pPr>
            <a:endParaRPr lang="en-US" sz="2000" dirty="0">
              <a:solidFill>
                <a:srgbClr val="D4D4D4"/>
              </a:solidFill>
              <a:latin typeface="Menlo"/>
              <a:ea typeface="Menlo"/>
              <a:cs typeface="Menlo"/>
            </a:endParaRPr>
          </a:p>
          <a:p>
            <a:pPr marL="0" indent="0">
              <a:spcAft>
                <a:spcPts val="0"/>
              </a:spcAft>
              <a:buNone/>
            </a:pPr>
            <a:r>
              <a:rPr lang="en-US" sz="2000" dirty="0" smtClean="0">
                <a:solidFill>
                  <a:srgbClr val="569CD6"/>
                </a:solidFill>
                <a:latin typeface="Menlo"/>
                <a:ea typeface="Menlo"/>
                <a:cs typeface="Menlo"/>
              </a:rPr>
              <a:t> </a:t>
            </a:r>
            <a:r>
              <a:rPr lang="en-US" sz="2000" dirty="0" err="1" smtClean="0">
                <a:solidFill>
                  <a:srgbClr val="569CD6"/>
                </a:solidFill>
                <a:latin typeface="Menlo"/>
                <a:ea typeface="Menlo"/>
                <a:cs typeface="Menlo"/>
              </a:rPr>
              <a:t>var</a:t>
            </a:r>
            <a:r>
              <a:rPr lang="en-US" sz="2000" dirty="0" smtClean="0">
                <a:solidFill>
                  <a:srgbClr val="D4D4D4"/>
                </a:solidFill>
                <a:latin typeface="Menlo"/>
                <a:ea typeface="Menlo"/>
                <a:cs typeface="Menlo"/>
              </a:rPr>
              <a:t> </a:t>
            </a:r>
            <a:r>
              <a:rPr lang="en-US" sz="2000" dirty="0">
                <a:solidFill>
                  <a:srgbClr val="9CDCFE"/>
                </a:solidFill>
                <a:latin typeface="Menlo"/>
                <a:ea typeface="Menlo"/>
                <a:cs typeface="Menlo"/>
              </a:rPr>
              <a:t>arcs</a:t>
            </a:r>
            <a:r>
              <a:rPr lang="en-US" sz="2000" dirty="0">
                <a:solidFill>
                  <a:srgbClr val="D4D4D4"/>
                </a:solidFill>
                <a:latin typeface="Menlo"/>
                <a:ea typeface="Menlo"/>
                <a:cs typeface="Menlo"/>
              </a:rPr>
              <a:t> = </a:t>
            </a:r>
            <a:r>
              <a:rPr lang="en-US" sz="2000" dirty="0" err="1">
                <a:solidFill>
                  <a:srgbClr val="9CDCFE"/>
                </a:solidFill>
                <a:latin typeface="Menlo"/>
                <a:ea typeface="Menlo"/>
                <a:cs typeface="Menlo"/>
              </a:rPr>
              <a:t>svg</a:t>
            </a:r>
            <a:r>
              <a:rPr lang="en-US" sz="2000" dirty="0" err="1">
                <a:solidFill>
                  <a:srgbClr val="D4D4D4"/>
                </a:solidFill>
                <a:latin typeface="Menlo"/>
                <a:ea typeface="Menlo"/>
                <a:cs typeface="Menlo"/>
              </a:rPr>
              <a:t>.</a:t>
            </a:r>
            <a:r>
              <a:rPr lang="en-US" sz="2000" dirty="0" err="1">
                <a:solidFill>
                  <a:srgbClr val="DCDCAA"/>
                </a:solidFill>
                <a:latin typeface="Menlo"/>
                <a:ea typeface="Menlo"/>
                <a:cs typeface="Menlo"/>
              </a:rPr>
              <a:t>selectAll</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a:t>
            </a:r>
            <a:r>
              <a:rPr lang="en-US" sz="2000" dirty="0" err="1">
                <a:solidFill>
                  <a:srgbClr val="CE9178"/>
                </a:solidFill>
                <a:latin typeface="Menlo"/>
                <a:ea typeface="Menlo"/>
                <a:cs typeface="Menlo"/>
              </a:rPr>
              <a:t>path.arc</a:t>
            </a:r>
            <a:r>
              <a:rPr lang="en-US" sz="2000" dirty="0">
                <a:solidFill>
                  <a:srgbClr val="CE9178"/>
                </a:solidFill>
                <a:latin typeface="Menlo"/>
                <a:ea typeface="Menlo"/>
                <a:cs typeface="Menlo"/>
              </a:rPr>
              <a:t>"</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a:solidFill>
                  <a:srgbClr val="DCDCAA"/>
                </a:solidFill>
                <a:latin typeface="Menlo"/>
                <a:ea typeface="Menlo"/>
                <a:cs typeface="Menlo"/>
              </a:rPr>
              <a:t>data</a:t>
            </a:r>
            <a:r>
              <a:rPr lang="en-US" sz="2000" dirty="0">
                <a:solidFill>
                  <a:srgbClr val="D4D4D4"/>
                </a:solidFill>
                <a:latin typeface="Menlo"/>
                <a:ea typeface="Menlo"/>
                <a:cs typeface="Menlo"/>
              </a:rPr>
              <a:t>(</a:t>
            </a:r>
            <a:r>
              <a:rPr lang="en-US" sz="2000" dirty="0">
                <a:solidFill>
                  <a:srgbClr val="DCDCAA"/>
                </a:solidFill>
                <a:latin typeface="Menlo"/>
                <a:ea typeface="Menlo"/>
                <a:cs typeface="Menlo"/>
              </a:rPr>
              <a:t>pie</a:t>
            </a:r>
            <a:r>
              <a:rPr lang="en-US" sz="2000" dirty="0">
                <a:solidFill>
                  <a:srgbClr val="D4D4D4"/>
                </a:solidFill>
                <a:latin typeface="Menlo"/>
                <a:ea typeface="Menlo"/>
                <a:cs typeface="Menlo"/>
              </a:rPr>
              <a:t>(</a:t>
            </a:r>
            <a:r>
              <a:rPr lang="en-US" sz="2000" dirty="0">
                <a:solidFill>
                  <a:srgbClr val="9CDCFE"/>
                </a:solidFill>
                <a:latin typeface="Menlo"/>
                <a:ea typeface="Menlo"/>
                <a:cs typeface="Menlo"/>
              </a:rPr>
              <a:t>dataset</a:t>
            </a:r>
            <a:r>
              <a:rPr lang="en-US" sz="2000" dirty="0" smtClean="0">
                <a:solidFill>
                  <a:srgbClr val="D4D4D4"/>
                </a:solidFill>
                <a:latin typeface="Menlo"/>
                <a:ea typeface="Menlo"/>
                <a:cs typeface="Menlo"/>
              </a:rPr>
              <a:t>))</a:t>
            </a:r>
          </a:p>
          <a:p>
            <a:pPr marL="0" indent="0">
              <a:spcAft>
                <a:spcPts val="0"/>
              </a:spcAft>
              <a:buNone/>
            </a:pPr>
            <a:r>
              <a:rPr lang="en-US" sz="2000" dirty="0">
                <a:solidFill>
                  <a:srgbClr val="D4D4D4"/>
                </a:solidFill>
                <a:latin typeface="Menlo"/>
                <a:ea typeface="Menlo"/>
                <a:cs typeface="Menlo"/>
              </a:rPr>
              <a:t>	</a:t>
            </a:r>
            <a:r>
              <a:rPr lang="en-US" sz="2000" dirty="0" smtClean="0">
                <a:solidFill>
                  <a:srgbClr val="D4D4D4"/>
                </a:solidFill>
                <a:latin typeface="Menlo"/>
                <a:ea typeface="Menlo"/>
                <a:cs typeface="Menlo"/>
              </a:rPr>
              <a:t>.</a:t>
            </a:r>
            <a:r>
              <a:rPr lang="en-US" sz="2000" dirty="0">
                <a:solidFill>
                  <a:srgbClr val="DCDCAA"/>
                </a:solidFill>
                <a:latin typeface="Menlo"/>
                <a:ea typeface="Menlo"/>
                <a:cs typeface="Menlo"/>
              </a:rPr>
              <a:t>enter</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a:solidFill>
                  <a:srgbClr val="DCDCAA"/>
                </a:solidFill>
                <a:latin typeface="Menlo"/>
                <a:ea typeface="Menlo"/>
                <a:cs typeface="Menlo"/>
              </a:rPr>
              <a:t>append</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"path"</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err="1">
                <a:solidFill>
                  <a:srgbClr val="DCDCAA"/>
                </a:solidFill>
                <a:latin typeface="Menlo"/>
                <a:ea typeface="Menlo"/>
                <a:cs typeface="Menlo"/>
              </a:rPr>
              <a:t>attr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"class"</a:t>
            </a:r>
            <a:r>
              <a:rPr lang="en-US" sz="2000" dirty="0">
                <a:solidFill>
                  <a:srgbClr val="D4D4D4"/>
                </a:solidFill>
                <a:latin typeface="Menlo"/>
                <a:ea typeface="Menlo"/>
                <a:cs typeface="Menlo"/>
              </a:rPr>
              <a:t>, </a:t>
            </a:r>
            <a:r>
              <a:rPr lang="en-US" sz="2000" dirty="0">
                <a:solidFill>
                  <a:srgbClr val="CE9178"/>
                </a:solidFill>
                <a:latin typeface="Menlo"/>
                <a:ea typeface="Menlo"/>
                <a:cs typeface="Menlo"/>
              </a:rPr>
              <a:t>"arc"</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err="1">
                <a:solidFill>
                  <a:srgbClr val="DCDCAA"/>
                </a:solidFill>
                <a:latin typeface="Menlo"/>
                <a:ea typeface="Menlo"/>
                <a:cs typeface="Menlo"/>
              </a:rPr>
              <a:t>attr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"transform"</a:t>
            </a:r>
            <a:r>
              <a:rPr lang="en-US" sz="2000" dirty="0">
                <a:solidFill>
                  <a:srgbClr val="D4D4D4"/>
                </a:solidFill>
                <a:latin typeface="Menlo"/>
                <a:ea typeface="Menlo"/>
                <a:cs typeface="Menlo"/>
              </a:rPr>
              <a:t>, </a:t>
            </a:r>
            <a:r>
              <a:rPr lang="en-US" sz="2000" dirty="0" smtClean="0">
                <a:solidFill>
                  <a:srgbClr val="D4D4D4"/>
                </a:solidFill>
                <a:latin typeface="Menlo"/>
                <a:ea typeface="Menlo"/>
                <a:cs typeface="Menlo"/>
              </a:rPr>
              <a:t>		</a:t>
            </a:r>
            <a:r>
              <a:rPr lang="en-US" sz="2000" dirty="0" smtClean="0">
                <a:solidFill>
                  <a:srgbClr val="CE9178"/>
                </a:solidFill>
                <a:latin typeface="Menlo"/>
                <a:ea typeface="Menlo"/>
                <a:cs typeface="Menlo"/>
              </a:rPr>
              <a:t>"</a:t>
            </a:r>
            <a:r>
              <a:rPr lang="en-US" sz="2000" dirty="0">
                <a:solidFill>
                  <a:srgbClr val="CE9178"/>
                </a:solidFill>
                <a:latin typeface="Menlo"/>
                <a:ea typeface="Menlo"/>
                <a:cs typeface="Menlo"/>
              </a:rPr>
              <a:t>translate("</a:t>
            </a:r>
            <a:r>
              <a:rPr lang="en-US" sz="2000" dirty="0">
                <a:solidFill>
                  <a:srgbClr val="D4D4D4"/>
                </a:solidFill>
                <a:latin typeface="Menlo"/>
                <a:ea typeface="Menlo"/>
                <a:cs typeface="Menlo"/>
              </a:rPr>
              <a:t>+</a:t>
            </a:r>
            <a:r>
              <a:rPr lang="en-US" sz="2000" dirty="0" err="1" smtClean="0">
                <a:solidFill>
                  <a:srgbClr val="9CDCFE"/>
                </a:solidFill>
                <a:latin typeface="Menlo"/>
                <a:ea typeface="Menlo"/>
                <a:cs typeface="Menlo"/>
              </a:rPr>
              <a:t>outerRad</a:t>
            </a:r>
            <a:r>
              <a:rPr lang="en-US" sz="2000" dirty="0" smtClean="0">
                <a:solidFill>
                  <a:srgbClr val="D4D4D4"/>
                </a:solidFill>
                <a:latin typeface="Menlo"/>
                <a:ea typeface="Menlo"/>
                <a:cs typeface="Menlo"/>
              </a:rPr>
              <a:t>+</a:t>
            </a:r>
            <a:r>
              <a:rPr lang="en-US" sz="2000" dirty="0">
                <a:solidFill>
                  <a:srgbClr val="CE9178"/>
                </a:solidFill>
                <a:latin typeface="Menlo"/>
                <a:ea typeface="Menlo"/>
                <a:cs typeface="Menlo"/>
              </a:rPr>
              <a:t>','</a:t>
            </a:r>
            <a:r>
              <a:rPr lang="en-US" sz="2000" dirty="0">
                <a:solidFill>
                  <a:srgbClr val="D4D4D4"/>
                </a:solidFill>
                <a:latin typeface="Menlo"/>
                <a:ea typeface="Menlo"/>
                <a:cs typeface="Menlo"/>
              </a:rPr>
              <a:t>+</a:t>
            </a:r>
            <a:r>
              <a:rPr lang="en-US" sz="2000" dirty="0" err="1" smtClean="0">
                <a:solidFill>
                  <a:srgbClr val="9CDCFE"/>
                </a:solidFill>
                <a:latin typeface="Menlo"/>
                <a:ea typeface="Menlo"/>
                <a:cs typeface="Menlo"/>
              </a:rPr>
              <a:t>outerRad</a:t>
            </a:r>
            <a:r>
              <a:rPr lang="en-US" sz="2000" dirty="0" smtClean="0">
                <a:solidFill>
                  <a:srgbClr val="D4D4D4"/>
                </a:solidFill>
                <a:latin typeface="Menlo"/>
                <a:ea typeface="Menlo"/>
                <a:cs typeface="Menlo"/>
              </a:rPr>
              <a:t>+</a:t>
            </a:r>
            <a:r>
              <a:rPr lang="en-US" sz="2000" dirty="0">
                <a:solidFill>
                  <a:srgbClr val="CE9178"/>
                </a:solidFill>
                <a:latin typeface="Menlo"/>
                <a:ea typeface="Menlo"/>
                <a:cs typeface="Menlo"/>
              </a:rPr>
              <a:t>")"</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err="1">
                <a:solidFill>
                  <a:srgbClr val="DCDCAA"/>
                </a:solidFill>
                <a:latin typeface="Menlo"/>
                <a:ea typeface="Menlo"/>
                <a:cs typeface="Menlo"/>
              </a:rPr>
              <a:t>attr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"fill"</a:t>
            </a:r>
            <a:r>
              <a:rPr lang="en-US" sz="2000" dirty="0">
                <a:solidFill>
                  <a:srgbClr val="D4D4D4"/>
                </a:solidFill>
                <a:latin typeface="Menlo"/>
                <a:ea typeface="Menlo"/>
                <a:cs typeface="Menlo"/>
              </a:rPr>
              <a:t>, </a:t>
            </a:r>
            <a:r>
              <a:rPr lang="en-US" sz="2000" dirty="0">
                <a:solidFill>
                  <a:srgbClr val="569CD6"/>
                </a:solidFill>
                <a:latin typeface="Menlo"/>
                <a:ea typeface="Menlo"/>
                <a:cs typeface="Menlo"/>
              </a:rPr>
              <a:t>function</a:t>
            </a:r>
            <a:r>
              <a:rPr lang="en-US" sz="2000" dirty="0">
                <a:solidFill>
                  <a:srgbClr val="D4D4D4"/>
                </a:solidFill>
                <a:latin typeface="Menlo"/>
                <a:ea typeface="Menlo"/>
                <a:cs typeface="Menlo"/>
              </a:rPr>
              <a:t>(</a:t>
            </a:r>
            <a:r>
              <a:rPr lang="en-US" sz="2000" dirty="0">
                <a:solidFill>
                  <a:srgbClr val="9CDCFE"/>
                </a:solidFill>
                <a:latin typeface="Menlo"/>
                <a:ea typeface="Menlo"/>
                <a:cs typeface="Menlo"/>
              </a:rPr>
              <a:t>d</a:t>
            </a:r>
            <a:r>
              <a:rPr lang="en-US" sz="2000" dirty="0">
                <a:solidFill>
                  <a:srgbClr val="D4D4D4"/>
                </a:solidFill>
                <a:latin typeface="Menlo"/>
                <a:ea typeface="Menlo"/>
                <a:cs typeface="Menlo"/>
              </a:rPr>
              <a:t>) { </a:t>
            </a:r>
            <a:r>
              <a:rPr lang="en-US" sz="2000" dirty="0">
                <a:solidFill>
                  <a:srgbClr val="C586C0"/>
                </a:solidFill>
                <a:latin typeface="Menlo"/>
                <a:ea typeface="Menlo"/>
                <a:cs typeface="Menlo"/>
              </a:rPr>
              <a:t>return</a:t>
            </a:r>
            <a:r>
              <a:rPr lang="en-US" sz="2000" dirty="0">
                <a:solidFill>
                  <a:srgbClr val="D4D4D4"/>
                </a:solidFill>
                <a:latin typeface="Menlo"/>
                <a:ea typeface="Menlo"/>
                <a:cs typeface="Menlo"/>
              </a:rPr>
              <a:t> </a:t>
            </a:r>
            <a:r>
              <a:rPr lang="en-US" sz="2000" dirty="0" err="1">
                <a:solidFill>
                  <a:srgbClr val="DCDCAA"/>
                </a:solidFill>
                <a:latin typeface="Menlo"/>
                <a:ea typeface="Menlo"/>
                <a:cs typeface="Menlo"/>
              </a:rPr>
              <a:t>colour</a:t>
            </a:r>
            <a:r>
              <a:rPr lang="en-US" sz="2000" dirty="0">
                <a:solidFill>
                  <a:srgbClr val="D4D4D4"/>
                </a:solidFill>
                <a:latin typeface="Menlo"/>
                <a:ea typeface="Menlo"/>
                <a:cs typeface="Menlo"/>
              </a:rPr>
              <a:t>(</a:t>
            </a:r>
            <a:r>
              <a:rPr lang="en-US" sz="2000" dirty="0" err="1">
                <a:solidFill>
                  <a:srgbClr val="9CDCFE"/>
                </a:solidFill>
                <a:latin typeface="Menlo"/>
                <a:ea typeface="Menlo"/>
                <a:cs typeface="Menlo"/>
              </a:rPr>
              <a:t>d</a:t>
            </a:r>
            <a:r>
              <a:rPr lang="en-US" sz="2000" dirty="0" err="1">
                <a:solidFill>
                  <a:srgbClr val="D4D4D4"/>
                </a:solidFill>
                <a:latin typeface="Menlo"/>
                <a:ea typeface="Menlo"/>
                <a:cs typeface="Menlo"/>
              </a:rPr>
              <a:t>.</a:t>
            </a:r>
            <a:r>
              <a:rPr lang="en-US" sz="2000" dirty="0" err="1">
                <a:solidFill>
                  <a:srgbClr val="9CDCFE"/>
                </a:solidFill>
                <a:latin typeface="Menlo"/>
                <a:ea typeface="Menlo"/>
                <a:cs typeface="Menlo"/>
              </a:rPr>
              <a:t>index</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err="1">
                <a:solidFill>
                  <a:srgbClr val="DCDCAA"/>
                </a:solidFill>
                <a:latin typeface="Menlo"/>
                <a:ea typeface="Menlo"/>
                <a:cs typeface="Menlo"/>
              </a:rPr>
              <a:t>attr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"d"</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arc</a:t>
            </a:r>
            <a:r>
              <a:rPr lang="en-US" sz="2000" dirty="0">
                <a:solidFill>
                  <a:srgbClr val="D4D4D4"/>
                </a:solidFill>
                <a:latin typeface="Menlo"/>
                <a:ea typeface="Menlo"/>
                <a:cs typeface="Menlo"/>
              </a:rPr>
              <a:t>);</a:t>
            </a:r>
            <a:endParaRPr lang="en-US" sz="2000" dirty="0"/>
          </a:p>
        </p:txBody>
      </p:sp>
    </p:spTree>
    <p:extLst>
      <p:ext uri="{BB962C8B-B14F-4D97-AF65-F5344CB8AC3E}">
        <p14:creationId xmlns:p14="http://schemas.microsoft.com/office/powerpoint/2010/main" val="32206666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 layout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75</a:t>
            </a:fld>
            <a:endParaRPr lang="en-US" dirty="0"/>
          </a:p>
        </p:txBody>
      </p:sp>
      <p:pic>
        <p:nvPicPr>
          <p:cNvPr id="5" name="Content Placeholder 4" descr="Screen Shot 2018-02-19 at 23.22.08.png"/>
          <p:cNvPicPr>
            <a:picLocks noGrp="1" noChangeAspect="1"/>
          </p:cNvPicPr>
          <p:nvPr>
            <p:ph idx="1"/>
          </p:nvPr>
        </p:nvPicPr>
        <p:blipFill>
          <a:blip r:embed="rId2">
            <a:extLst>
              <a:ext uri="{28A0092B-C50C-407E-A947-70E740481C1C}">
                <a14:useLocalDpi xmlns:a14="http://schemas.microsoft.com/office/drawing/2010/main" val="0"/>
              </a:ext>
            </a:extLst>
          </a:blip>
          <a:srcRect l="-11605" r="-11605"/>
          <a:stretch>
            <a:fillRect/>
          </a:stretch>
        </p:blipFill>
        <p:spPr/>
      </p:pic>
    </p:spTree>
    <p:extLst>
      <p:ext uri="{BB962C8B-B14F-4D97-AF65-F5344CB8AC3E}">
        <p14:creationId xmlns:p14="http://schemas.microsoft.com/office/powerpoint/2010/main" val="456151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 layout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76</a:t>
            </a:fld>
            <a:endParaRPr lang="en-US" dirty="0"/>
          </a:p>
        </p:txBody>
      </p:sp>
      <p:pic>
        <p:nvPicPr>
          <p:cNvPr id="6" name="Picture 5" descr="Screen Shot 2018-02-19 at 23.2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2000"/>
            <a:ext cx="9144000" cy="2165873"/>
          </a:xfrm>
          <a:prstGeom prst="rect">
            <a:avLst/>
          </a:prstGeom>
        </p:spPr>
      </p:pic>
    </p:spTree>
    <p:extLst>
      <p:ext uri="{BB962C8B-B14F-4D97-AF65-F5344CB8AC3E}">
        <p14:creationId xmlns:p14="http://schemas.microsoft.com/office/powerpoint/2010/main" val="23307735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 arc</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77</a:t>
            </a:fld>
            <a:endParaRPr lang="en-US" dirty="0"/>
          </a:p>
        </p:txBody>
      </p:sp>
      <p:grpSp>
        <p:nvGrpSpPr>
          <p:cNvPr id="9" name="Group 8"/>
          <p:cNvGrpSpPr/>
          <p:nvPr/>
        </p:nvGrpSpPr>
        <p:grpSpPr>
          <a:xfrm>
            <a:off x="2848153" y="2970325"/>
            <a:ext cx="6295847" cy="3748690"/>
            <a:chOff x="3590835" y="2951655"/>
            <a:chExt cx="6560625" cy="3906345"/>
          </a:xfrm>
        </p:grpSpPr>
        <p:pic>
          <p:nvPicPr>
            <p:cNvPr id="6" name="Content Placeholder 6" descr="Screen Shot 2018-02-18 at 22.52.21.png"/>
            <p:cNvPicPr>
              <a:picLocks noChangeAspect="1"/>
            </p:cNvPicPr>
            <p:nvPr/>
          </p:nvPicPr>
          <p:blipFill>
            <a:blip r:embed="rId2">
              <a:extLst>
                <a:ext uri="{28A0092B-C50C-407E-A947-70E740481C1C}">
                  <a14:useLocalDpi xmlns:a14="http://schemas.microsoft.com/office/drawing/2010/main" val="0"/>
                </a:ext>
              </a:extLst>
            </a:blip>
            <a:srcRect l="-45246" r="-45246"/>
            <a:stretch>
              <a:fillRect/>
            </a:stretch>
          </p:blipFill>
          <p:spPr bwMode="auto">
            <a:xfrm>
              <a:off x="3590835" y="3178697"/>
              <a:ext cx="6560625" cy="3450703"/>
            </a:xfrm>
            <a:prstGeom prst="rect">
              <a:avLst/>
            </a:prstGeom>
            <a:noFill/>
            <a:ln w="9525">
              <a:noFill/>
              <a:miter lim="800000"/>
              <a:headEnd/>
              <a:tailEnd/>
            </a:ln>
          </p:spPr>
        </p:pic>
        <p:sp>
          <p:nvSpPr>
            <p:cNvPr id="7" name="Right Triangle 6"/>
            <p:cNvSpPr/>
            <p:nvPr/>
          </p:nvSpPr>
          <p:spPr bwMode="auto">
            <a:xfrm>
              <a:off x="6875518" y="4957656"/>
              <a:ext cx="1182414" cy="1671744"/>
            </a:xfrm>
            <a:prstGeom prst="rtTriangle">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Rectangle 7"/>
            <p:cNvSpPr/>
            <p:nvPr/>
          </p:nvSpPr>
          <p:spPr bwMode="auto">
            <a:xfrm>
              <a:off x="5062483" y="2951655"/>
              <a:ext cx="1813034" cy="390634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grpSp>
      <p:sp>
        <p:nvSpPr>
          <p:cNvPr id="4" name="Content Placeholder 3"/>
          <p:cNvSpPr>
            <a:spLocks noGrp="1"/>
          </p:cNvSpPr>
          <p:nvPr>
            <p:ph idx="1"/>
          </p:nvPr>
        </p:nvSpPr>
        <p:spPr>
          <a:xfrm>
            <a:off x="324000" y="3827516"/>
            <a:ext cx="8496000" cy="2333571"/>
          </a:xfrm>
        </p:spPr>
        <p:txBody>
          <a:bodyPr/>
          <a:lstStyle/>
          <a:p>
            <a:r>
              <a:rPr lang="en-US" dirty="0"/>
              <a:t>a</a:t>
            </a:r>
            <a:r>
              <a:rPr lang="en-US" dirty="0" smtClean="0"/>
              <a:t>rc generates SVG path instructions</a:t>
            </a:r>
          </a:p>
          <a:p>
            <a:pPr lvl="1"/>
            <a:r>
              <a:rPr lang="en-US" dirty="0" smtClean="0"/>
              <a:t>M move, A arc, L Line</a:t>
            </a:r>
            <a:endParaRPr lang="en-US" dirty="0"/>
          </a:p>
        </p:txBody>
      </p:sp>
      <p:pic>
        <p:nvPicPr>
          <p:cNvPr id="5" name="Content Placeholder 6" descr="Screen Shot 2018-02-19 at 23.29.31.png"/>
          <p:cNvPicPr>
            <a:picLocks noChangeAspect="1"/>
          </p:cNvPicPr>
          <p:nvPr/>
        </p:nvPicPr>
        <p:blipFill rotWithShape="1">
          <a:blip r:embed="rId3">
            <a:extLst>
              <a:ext uri="{28A0092B-C50C-407E-A947-70E740481C1C}">
                <a14:useLocalDpi xmlns:a14="http://schemas.microsoft.com/office/drawing/2010/main" val="0"/>
              </a:ext>
            </a:extLst>
          </a:blip>
          <a:srcRect t="-156996" b="9887"/>
          <a:stretch/>
        </p:blipFill>
        <p:spPr bwMode="auto">
          <a:xfrm>
            <a:off x="332752" y="542003"/>
            <a:ext cx="8496000" cy="2667600"/>
          </a:xfrm>
          <a:prstGeom prst="rect">
            <a:avLst/>
          </a:prstGeom>
          <a:noFill/>
          <a:ln w="9525">
            <a:noFill/>
            <a:miter lim="800000"/>
            <a:headEnd/>
            <a:tailEnd/>
          </a:ln>
        </p:spPr>
      </p:pic>
    </p:spTree>
    <p:extLst>
      <p:ext uri="{BB962C8B-B14F-4D97-AF65-F5344CB8AC3E}">
        <p14:creationId xmlns:p14="http://schemas.microsoft.com/office/powerpoint/2010/main" val="9322043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78</a:t>
            </a:fld>
            <a:endParaRPr lang="en-US" dirty="0"/>
          </a:p>
        </p:txBody>
      </p:sp>
      <p:pic>
        <p:nvPicPr>
          <p:cNvPr id="5" name="Content Placeholder 4" descr="Screenshot-2018-2-19 https bl ocks org.png"/>
          <p:cNvPicPr>
            <a:picLocks noGrp="1" noChangeAspect="1"/>
          </p:cNvPicPr>
          <p:nvPr>
            <p:ph idx="1"/>
          </p:nvPr>
        </p:nvPicPr>
        <p:blipFill>
          <a:blip r:embed="rId2">
            <a:extLst>
              <a:ext uri="{28A0092B-C50C-407E-A947-70E740481C1C}">
                <a14:useLocalDpi xmlns:a14="http://schemas.microsoft.com/office/drawing/2010/main" val="0"/>
              </a:ext>
            </a:extLst>
          </a:blip>
          <a:srcRect l="-39547" r="-39547"/>
          <a:stretch>
            <a:fillRect/>
          </a:stretch>
        </p:blipFill>
        <p:spPr/>
      </p:pic>
    </p:spTree>
    <p:extLst>
      <p:ext uri="{BB962C8B-B14F-4D97-AF65-F5344CB8AC3E}">
        <p14:creationId xmlns:p14="http://schemas.microsoft.com/office/powerpoint/2010/main" val="2462841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Force-Directed Graph</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79</a:t>
            </a:fld>
            <a:endParaRPr lang="en-US" dirty="0"/>
          </a:p>
        </p:txBody>
      </p:sp>
      <p:pic>
        <p:nvPicPr>
          <p:cNvPr id="5" name="Content Placeholder 4" descr="Screen Shot 2018-02-18 at 22.55.13.png"/>
          <p:cNvPicPr>
            <a:picLocks noGrp="1" noChangeAspect="1"/>
          </p:cNvPicPr>
          <p:nvPr>
            <p:ph idx="1"/>
          </p:nvPr>
        </p:nvPicPr>
        <p:blipFill>
          <a:blip r:embed="rId3">
            <a:extLst>
              <a:ext uri="{28A0092B-C50C-407E-A947-70E740481C1C}">
                <a14:useLocalDpi xmlns:a14="http://schemas.microsoft.com/office/drawing/2010/main" val="0"/>
              </a:ext>
            </a:extLst>
          </a:blip>
          <a:srcRect l="-35802" r="-35802"/>
          <a:stretch>
            <a:fillRect/>
          </a:stretch>
        </p:blipFill>
        <p:spPr/>
      </p:pic>
      <p:sp>
        <p:nvSpPr>
          <p:cNvPr id="6" name="TextBox 5"/>
          <p:cNvSpPr txBox="1"/>
          <p:nvPr/>
        </p:nvSpPr>
        <p:spPr>
          <a:xfrm>
            <a:off x="324000" y="5947330"/>
            <a:ext cx="8496000" cy="369332"/>
          </a:xfrm>
          <a:prstGeom prst="rect">
            <a:avLst/>
          </a:prstGeom>
          <a:noFill/>
        </p:spPr>
        <p:txBody>
          <a:bodyPr wrap="square" rtlCol="0">
            <a:spAutoFit/>
          </a:bodyPr>
          <a:lstStyle/>
          <a:p>
            <a:r>
              <a:rPr lang="en-US" dirty="0">
                <a:hlinkClick r:id="rId4"/>
              </a:rPr>
              <a:t>https://bl.ocks.org/mbostock/</a:t>
            </a:r>
            <a:r>
              <a:rPr lang="en-US" dirty="0" smtClean="0">
                <a:hlinkClick r:id="rId4"/>
              </a:rPr>
              <a:t>4062045</a:t>
            </a:r>
            <a:r>
              <a:rPr lang="en-US" dirty="0" smtClean="0"/>
              <a:t> </a:t>
            </a:r>
            <a:endParaRPr lang="en-US" dirty="0"/>
          </a:p>
        </p:txBody>
      </p:sp>
    </p:spTree>
    <p:extLst>
      <p:ext uri="{BB962C8B-B14F-4D97-AF65-F5344CB8AC3E}">
        <p14:creationId xmlns:p14="http://schemas.microsoft.com/office/powerpoint/2010/main" val="35294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HTML5 page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a:t>
            </a:fld>
            <a:endParaRPr lang="en-US" dirty="0"/>
          </a:p>
        </p:txBody>
      </p:sp>
      <p:sp>
        <p:nvSpPr>
          <p:cNvPr id="4" name="Content Placeholder 3"/>
          <p:cNvSpPr>
            <a:spLocks noGrp="1"/>
          </p:cNvSpPr>
          <p:nvPr>
            <p:ph idx="1"/>
          </p:nvPr>
        </p:nvSpPr>
        <p:spPr>
          <a:xfrm>
            <a:off x="324000" y="1555710"/>
            <a:ext cx="8496000" cy="4469088"/>
          </a:xfrm>
        </p:spPr>
        <p:txBody>
          <a:bodyPr/>
          <a:lstStyle/>
          <a:p>
            <a:pPr marL="0" indent="0">
              <a:spcAft>
                <a:spcPts val="600"/>
              </a:spcAft>
              <a:buNone/>
            </a:pPr>
            <a:r>
              <a:rPr lang="en-US" sz="1800" dirty="0"/>
              <a:t>&lt;!DOCTYPE html&gt;</a:t>
            </a:r>
          </a:p>
          <a:p>
            <a:pPr marL="0" indent="0">
              <a:spcAft>
                <a:spcPts val="600"/>
              </a:spcAft>
              <a:buNone/>
            </a:pPr>
            <a:r>
              <a:rPr lang="en-US" sz="1800" dirty="0"/>
              <a:t>&lt;html&gt;</a:t>
            </a:r>
          </a:p>
          <a:p>
            <a:pPr marL="0" indent="0">
              <a:spcAft>
                <a:spcPts val="600"/>
              </a:spcAft>
              <a:buNone/>
            </a:pPr>
            <a:r>
              <a:rPr lang="en-US" sz="1800" dirty="0"/>
              <a:t> </a:t>
            </a:r>
            <a:r>
              <a:rPr lang="en-US" sz="1800" dirty="0" smtClean="0"/>
              <a:t> &lt;</a:t>
            </a:r>
            <a:r>
              <a:rPr lang="en-US" sz="1800" dirty="0"/>
              <a:t>head&gt;</a:t>
            </a:r>
          </a:p>
          <a:p>
            <a:pPr marL="0" indent="0">
              <a:spcAft>
                <a:spcPts val="600"/>
              </a:spcAft>
              <a:buNone/>
            </a:pPr>
            <a:r>
              <a:rPr lang="en-US" sz="1800" dirty="0"/>
              <a:t>   </a:t>
            </a:r>
            <a:r>
              <a:rPr lang="en-US" sz="1800" dirty="0" smtClean="0"/>
              <a:t>  &lt;</a:t>
            </a:r>
            <a:r>
              <a:rPr lang="en-US" sz="1800" dirty="0"/>
              <a:t>meta http-</a:t>
            </a:r>
            <a:r>
              <a:rPr lang="en-US" sz="1800" dirty="0" err="1"/>
              <a:t>equiv</a:t>
            </a:r>
            <a:r>
              <a:rPr lang="en-US" sz="1800" dirty="0"/>
              <a:t>="Content-Type" content="text/</a:t>
            </a:r>
            <a:r>
              <a:rPr lang="en-US" sz="1800" dirty="0" err="1"/>
              <a:t>html;charset</a:t>
            </a:r>
            <a:r>
              <a:rPr lang="en-US" sz="1800" dirty="0"/>
              <a:t>=utf-8"&gt;</a:t>
            </a:r>
          </a:p>
          <a:p>
            <a:pPr marL="0" indent="0">
              <a:spcAft>
                <a:spcPts val="600"/>
              </a:spcAft>
              <a:buNone/>
            </a:pPr>
            <a:r>
              <a:rPr lang="en-US" sz="1800" dirty="0"/>
              <a:t>   </a:t>
            </a:r>
            <a:r>
              <a:rPr lang="en-US" sz="1800" dirty="0" smtClean="0"/>
              <a:t>  &lt;</a:t>
            </a:r>
            <a:r>
              <a:rPr lang="en-US" sz="1800" dirty="0"/>
              <a:t>title&gt;My project&lt;/title</a:t>
            </a:r>
            <a:r>
              <a:rPr lang="en-US" sz="1800" dirty="0" smtClean="0"/>
              <a:t>&gt;</a:t>
            </a:r>
            <a:endParaRPr lang="en-US" sz="1800" dirty="0"/>
          </a:p>
          <a:p>
            <a:pPr marL="0" indent="0">
              <a:spcAft>
                <a:spcPts val="600"/>
              </a:spcAft>
              <a:buNone/>
            </a:pPr>
            <a:r>
              <a:rPr lang="en-US" sz="1800" dirty="0"/>
              <a:t>   </a:t>
            </a:r>
            <a:r>
              <a:rPr lang="en-US" sz="1800" dirty="0" smtClean="0"/>
              <a:t>  &lt;</a:t>
            </a:r>
            <a:r>
              <a:rPr lang="en-US" sz="1800" dirty="0"/>
              <a:t>link </a:t>
            </a:r>
            <a:r>
              <a:rPr lang="en-US" sz="1800" dirty="0" err="1"/>
              <a:t>href</a:t>
            </a:r>
            <a:r>
              <a:rPr lang="en-US" sz="1800" dirty="0"/>
              <a:t>="</a:t>
            </a:r>
            <a:r>
              <a:rPr lang="en-US" sz="1800" dirty="0" err="1"/>
              <a:t>style.css</a:t>
            </a:r>
            <a:r>
              <a:rPr lang="en-US" sz="1800" dirty="0"/>
              <a:t>" </a:t>
            </a:r>
            <a:r>
              <a:rPr lang="en-US" sz="1800" dirty="0" err="1"/>
              <a:t>rel</a:t>
            </a:r>
            <a:r>
              <a:rPr lang="en-US" sz="1800" dirty="0"/>
              <a:t>="</a:t>
            </a:r>
            <a:r>
              <a:rPr lang="en-US" sz="1800" dirty="0" err="1"/>
              <a:t>stylesheet</a:t>
            </a:r>
            <a:r>
              <a:rPr lang="en-US" sz="1800" dirty="0"/>
              <a:t>"&gt;</a:t>
            </a:r>
          </a:p>
          <a:p>
            <a:pPr marL="0" indent="0">
              <a:spcAft>
                <a:spcPts val="600"/>
              </a:spcAft>
              <a:buNone/>
            </a:pPr>
            <a:r>
              <a:rPr lang="en-US" sz="1800" dirty="0"/>
              <a:t> </a:t>
            </a:r>
            <a:r>
              <a:rPr lang="en-US" sz="1800" dirty="0" smtClean="0"/>
              <a:t> &lt;</a:t>
            </a:r>
            <a:r>
              <a:rPr lang="en-US" sz="1800" dirty="0"/>
              <a:t>/head&gt;</a:t>
            </a:r>
          </a:p>
          <a:p>
            <a:pPr marL="0" indent="0">
              <a:spcAft>
                <a:spcPts val="600"/>
              </a:spcAft>
              <a:buNone/>
            </a:pPr>
            <a:r>
              <a:rPr lang="en-US" sz="1800" dirty="0"/>
              <a:t> </a:t>
            </a:r>
            <a:r>
              <a:rPr lang="en-US" sz="1800" dirty="0" smtClean="0"/>
              <a:t> &lt;</a:t>
            </a:r>
            <a:r>
              <a:rPr lang="en-US" sz="1800" dirty="0"/>
              <a:t>body&gt;</a:t>
            </a:r>
          </a:p>
          <a:p>
            <a:pPr marL="0" indent="0">
              <a:spcAft>
                <a:spcPts val="600"/>
              </a:spcAft>
              <a:buNone/>
            </a:pPr>
            <a:r>
              <a:rPr lang="en-US" sz="1800" dirty="0"/>
              <a:t>   </a:t>
            </a:r>
            <a:r>
              <a:rPr lang="en-US" sz="1800" dirty="0" smtClean="0"/>
              <a:t>  &lt;</a:t>
            </a:r>
            <a:r>
              <a:rPr lang="en-US" sz="1800" dirty="0"/>
              <a:t>div id="</a:t>
            </a:r>
            <a:r>
              <a:rPr lang="en-US" sz="1800" dirty="0" smtClean="0"/>
              <a:t>chart”&gt;&lt;</a:t>
            </a:r>
            <a:r>
              <a:rPr lang="en-US" sz="1800" dirty="0"/>
              <a:t>/div&gt;</a:t>
            </a:r>
          </a:p>
          <a:p>
            <a:pPr marL="0" indent="0">
              <a:spcAft>
                <a:spcPts val="600"/>
              </a:spcAft>
              <a:buNone/>
            </a:pPr>
            <a:r>
              <a:rPr lang="en-US" sz="1800" dirty="0" smtClean="0"/>
              <a:t>&lt;</a:t>
            </a:r>
            <a:r>
              <a:rPr lang="en-US" sz="1800" dirty="0"/>
              <a:t>/body&gt;</a:t>
            </a:r>
          </a:p>
          <a:p>
            <a:pPr marL="0" indent="0">
              <a:spcAft>
                <a:spcPts val="600"/>
              </a:spcAft>
              <a:buNone/>
            </a:pPr>
            <a:r>
              <a:rPr lang="en-US" sz="1800" dirty="0"/>
              <a:t>&lt;/html</a:t>
            </a:r>
            <a:r>
              <a:rPr lang="en-US" sz="1800" dirty="0" smtClean="0"/>
              <a:t>&gt;</a:t>
            </a:r>
            <a:endParaRPr lang="en-US" sz="1800" dirty="0"/>
          </a:p>
        </p:txBody>
      </p:sp>
    </p:spTree>
    <p:extLst>
      <p:ext uri="{BB962C8B-B14F-4D97-AF65-F5344CB8AC3E}">
        <p14:creationId xmlns:p14="http://schemas.microsoft.com/office/powerpoint/2010/main" val="2293382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02-19 at 23.18.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93" y="1324147"/>
            <a:ext cx="7260897" cy="5208904"/>
          </a:xfrm>
          <a:prstGeom prst="rect">
            <a:avLst/>
          </a:prstGeom>
        </p:spPr>
      </p:pic>
      <p:sp>
        <p:nvSpPr>
          <p:cNvPr id="2" name="Title 1"/>
          <p:cNvSpPr>
            <a:spLocks noGrp="1"/>
          </p:cNvSpPr>
          <p:nvPr>
            <p:ph type="title"/>
          </p:nvPr>
        </p:nvSpPr>
        <p:spPr/>
        <p:txBody>
          <a:bodyPr/>
          <a:lstStyle/>
          <a:p>
            <a:r>
              <a:rPr lang="en-US" dirty="0" smtClean="0"/>
              <a:t>Chord Chart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80</a:t>
            </a:fld>
            <a:endParaRPr lang="en-US" dirty="0"/>
          </a:p>
        </p:txBody>
      </p:sp>
      <p:sp>
        <p:nvSpPr>
          <p:cNvPr id="9" name="TextBox 8"/>
          <p:cNvSpPr txBox="1"/>
          <p:nvPr/>
        </p:nvSpPr>
        <p:spPr>
          <a:xfrm>
            <a:off x="324000" y="6244897"/>
            <a:ext cx="8496000" cy="369332"/>
          </a:xfrm>
          <a:prstGeom prst="rect">
            <a:avLst/>
          </a:prstGeom>
          <a:noFill/>
        </p:spPr>
        <p:txBody>
          <a:bodyPr wrap="square" rtlCol="0">
            <a:spAutoFit/>
          </a:bodyPr>
          <a:lstStyle/>
          <a:p>
            <a:r>
              <a:rPr lang="en-US" dirty="0">
                <a:hlinkClick r:id="rId3"/>
              </a:rPr>
              <a:t>http://mbostock.github.io/d3/talk/20111116/</a:t>
            </a:r>
            <a:r>
              <a:rPr lang="en-US" dirty="0" smtClean="0">
                <a:hlinkClick r:id="rId3"/>
              </a:rPr>
              <a:t>bundle.html</a:t>
            </a:r>
            <a:r>
              <a:rPr lang="en-US" dirty="0" smtClean="0"/>
              <a:t> </a:t>
            </a:r>
            <a:endParaRPr lang="en-US" dirty="0"/>
          </a:p>
        </p:txBody>
      </p:sp>
    </p:spTree>
    <p:extLst>
      <p:ext uri="{BB962C8B-B14F-4D97-AF65-F5344CB8AC3E}">
        <p14:creationId xmlns:p14="http://schemas.microsoft.com/office/powerpoint/2010/main" val="25843501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 Conclusions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81</a:t>
            </a:fld>
            <a:endParaRPr lang="en-US" dirty="0"/>
          </a:p>
        </p:txBody>
      </p:sp>
      <p:sp>
        <p:nvSpPr>
          <p:cNvPr id="4" name="Content Placeholder 3"/>
          <p:cNvSpPr>
            <a:spLocks noGrp="1"/>
          </p:cNvSpPr>
          <p:nvPr>
            <p:ph idx="1"/>
          </p:nvPr>
        </p:nvSpPr>
        <p:spPr/>
        <p:txBody>
          <a:bodyPr/>
          <a:lstStyle/>
          <a:p>
            <a:r>
              <a:rPr lang="en-US" dirty="0" smtClean="0"/>
              <a:t>Powerful </a:t>
            </a:r>
            <a:r>
              <a:rPr lang="en-US" dirty="0" err="1" smtClean="0"/>
              <a:t>visualisation</a:t>
            </a:r>
            <a:r>
              <a:rPr lang="en-US" dirty="0" smtClean="0"/>
              <a:t> library</a:t>
            </a:r>
          </a:p>
          <a:p>
            <a:r>
              <a:rPr lang="en-US" dirty="0" smtClean="0"/>
              <a:t>Many types of </a:t>
            </a:r>
            <a:r>
              <a:rPr lang="en-US" dirty="0" err="1" smtClean="0"/>
              <a:t>visualisation</a:t>
            </a:r>
            <a:endParaRPr lang="en-US" dirty="0" smtClean="0"/>
          </a:p>
          <a:p>
            <a:r>
              <a:rPr lang="en-US" dirty="0" smtClean="0"/>
              <a:t>Plenty of tools and supporting libraries</a:t>
            </a:r>
          </a:p>
          <a:p>
            <a:r>
              <a:rPr lang="en-US" dirty="0" smtClean="0"/>
              <a:t>Examples to borrow from</a:t>
            </a:r>
            <a:endParaRPr lang="en-US" dirty="0"/>
          </a:p>
        </p:txBody>
      </p:sp>
    </p:spTree>
    <p:extLst>
      <p:ext uri="{BB962C8B-B14F-4D97-AF65-F5344CB8AC3E}">
        <p14:creationId xmlns:p14="http://schemas.microsoft.com/office/powerpoint/2010/main" val="14357751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D3 </a:t>
            </a:r>
            <a:r>
              <a:rPr lang="en-GB" dirty="0" err="1" smtClean="0"/>
              <a:t>Dev</a:t>
            </a:r>
            <a:endParaRPr lang="en-GB"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8046159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83</a:t>
            </a:fld>
            <a:endParaRPr lang="en-US" dirty="0"/>
          </a:p>
        </p:txBody>
      </p:sp>
      <p:sp>
        <p:nvSpPr>
          <p:cNvPr id="4" name="Content Placeholder 3"/>
          <p:cNvSpPr>
            <a:spLocks noGrp="1"/>
          </p:cNvSpPr>
          <p:nvPr>
            <p:ph idx="1"/>
          </p:nvPr>
        </p:nvSpPr>
        <p:spPr/>
        <p:txBody>
          <a:bodyPr/>
          <a:lstStyle/>
          <a:p>
            <a:r>
              <a:rPr lang="en-US" dirty="0" smtClean="0"/>
              <a:t>Firefox</a:t>
            </a:r>
          </a:p>
          <a:p>
            <a:pPr lvl="1"/>
            <a:r>
              <a:rPr lang="en-US" dirty="0" smtClean="0"/>
              <a:t>Create a local directory</a:t>
            </a:r>
          </a:p>
          <a:p>
            <a:r>
              <a:rPr lang="en-US" dirty="0" smtClean="0"/>
              <a:t>Chrome</a:t>
            </a:r>
          </a:p>
          <a:p>
            <a:pPr lvl="1"/>
            <a:r>
              <a:rPr lang="en-US" dirty="0" smtClean="0"/>
              <a:t>Create a local directory</a:t>
            </a:r>
            <a:endParaRPr lang="en-US" dirty="0" smtClean="0"/>
          </a:p>
          <a:p>
            <a:pPr lvl="1"/>
            <a:r>
              <a:rPr lang="en-US" dirty="0" smtClean="0"/>
              <a:t>Needs a local server</a:t>
            </a:r>
          </a:p>
          <a:p>
            <a:pPr lvl="1"/>
            <a:r>
              <a:rPr lang="en-US" dirty="0" smtClean="0"/>
              <a:t>Using Node:</a:t>
            </a:r>
            <a:endParaRPr lang="en-US" dirty="0" smtClean="0"/>
          </a:p>
          <a:p>
            <a:pPr lvl="2"/>
            <a:r>
              <a:rPr lang="en-US" dirty="0" err="1"/>
              <a:t>n</a:t>
            </a:r>
            <a:r>
              <a:rPr lang="en-US" dirty="0" err="1" smtClean="0"/>
              <a:t>pm</a:t>
            </a:r>
            <a:r>
              <a:rPr lang="en-US" dirty="0" smtClean="0"/>
              <a:t> install </a:t>
            </a:r>
            <a:r>
              <a:rPr lang="mr-IN" dirty="0" smtClean="0"/>
              <a:t>–</a:t>
            </a:r>
            <a:r>
              <a:rPr lang="en-US" dirty="0" smtClean="0"/>
              <a:t>g http-server</a:t>
            </a:r>
          </a:p>
          <a:p>
            <a:pPr lvl="2"/>
            <a:r>
              <a:rPr lang="en-US" dirty="0" smtClean="0"/>
              <a:t>http-server</a:t>
            </a:r>
          </a:p>
          <a:p>
            <a:pPr marL="360000" lvl="1" indent="0">
              <a:buNone/>
            </a:pPr>
            <a:r>
              <a:rPr lang="en-US" dirty="0" smtClean="0"/>
              <a:t>- Using Python</a:t>
            </a:r>
            <a:r>
              <a:rPr lang="en-US" dirty="0" smtClean="0"/>
              <a:t>:</a:t>
            </a:r>
          </a:p>
          <a:p>
            <a:pPr lvl="2"/>
            <a:r>
              <a:rPr lang="en-US" dirty="0"/>
              <a:t>python -m </a:t>
            </a:r>
            <a:r>
              <a:rPr lang="en-US" dirty="0" err="1"/>
              <a:t>SimpleHTTPServer</a:t>
            </a:r>
            <a:r>
              <a:rPr lang="en-US" dirty="0"/>
              <a:t> 8000</a:t>
            </a:r>
            <a:endParaRPr lang="en-US" dirty="0" smtClean="0"/>
          </a:p>
          <a:p>
            <a:pPr lvl="1"/>
            <a:endParaRPr lang="en-US" dirty="0" smtClean="0"/>
          </a:p>
        </p:txBody>
      </p:sp>
    </p:spTree>
    <p:extLst>
      <p:ext uri="{BB962C8B-B14F-4D97-AF65-F5344CB8AC3E}">
        <p14:creationId xmlns:p14="http://schemas.microsoft.com/office/powerpoint/2010/main" val="28171017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a:t>
            </a:r>
            <a:r>
              <a:rPr lang="en-US" dirty="0" smtClean="0"/>
              <a:t> Tools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84</a:t>
            </a:fld>
            <a:endParaRPr lang="en-US" dirty="0"/>
          </a:p>
        </p:txBody>
      </p:sp>
      <p:sp>
        <p:nvSpPr>
          <p:cNvPr id="8" name="Content Placeholder 7"/>
          <p:cNvSpPr>
            <a:spLocks noGrp="1"/>
          </p:cNvSpPr>
          <p:nvPr>
            <p:ph idx="1"/>
          </p:nvPr>
        </p:nvSpPr>
        <p:spPr>
          <a:xfrm>
            <a:off x="324000" y="1692000"/>
            <a:ext cx="4537268" cy="4469088"/>
          </a:xfrm>
        </p:spPr>
        <p:txBody>
          <a:bodyPr/>
          <a:lstStyle/>
          <a:p>
            <a:r>
              <a:rPr lang="en-US" dirty="0" smtClean="0"/>
              <a:t>Chrome: Browser menu -&gt; More Tools -&gt; Developer Tools</a:t>
            </a:r>
          </a:p>
          <a:p>
            <a:r>
              <a:rPr lang="en-US" dirty="0" smtClean="0"/>
              <a:t>Firefox: Browser menu -&gt; Web Developer -&gt; Toggle Tools</a:t>
            </a:r>
          </a:p>
          <a:p>
            <a:r>
              <a:rPr lang="en-US" dirty="0" smtClean="0"/>
              <a:t>Right click menu -&gt; Inspect / Inspect Element</a:t>
            </a:r>
          </a:p>
          <a:p>
            <a:endParaRPr lang="en-US" dirty="0"/>
          </a:p>
        </p:txBody>
      </p:sp>
      <p:pic>
        <p:nvPicPr>
          <p:cNvPr id="9" name="Picture 8" descr="Screen Shot 2018-02-19 at 08.3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74" y="1692000"/>
            <a:ext cx="3840226" cy="4624662"/>
          </a:xfrm>
          <a:prstGeom prst="rect">
            <a:avLst/>
          </a:prstGeom>
        </p:spPr>
      </p:pic>
    </p:spTree>
    <p:extLst>
      <p:ext uri="{BB962C8B-B14F-4D97-AF65-F5344CB8AC3E}">
        <p14:creationId xmlns:p14="http://schemas.microsoft.com/office/powerpoint/2010/main" val="36640370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a:t>
            </a:r>
            <a:r>
              <a:rPr lang="en-US" dirty="0" smtClean="0"/>
              <a:t> Tools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85</a:t>
            </a:fld>
            <a:endParaRPr lang="en-US" dirty="0"/>
          </a:p>
        </p:txBody>
      </p:sp>
      <p:sp>
        <p:nvSpPr>
          <p:cNvPr id="8" name="Content Placeholder 7"/>
          <p:cNvSpPr>
            <a:spLocks noGrp="1"/>
          </p:cNvSpPr>
          <p:nvPr>
            <p:ph idx="1"/>
          </p:nvPr>
        </p:nvSpPr>
        <p:spPr>
          <a:xfrm>
            <a:off x="324000" y="4766620"/>
            <a:ext cx="8496000" cy="1394467"/>
          </a:xfrm>
        </p:spPr>
        <p:txBody>
          <a:bodyPr/>
          <a:lstStyle/>
          <a:p>
            <a:r>
              <a:rPr lang="en-US" dirty="0" smtClean="0"/>
              <a:t>Inspector</a:t>
            </a:r>
          </a:p>
          <a:p>
            <a:r>
              <a:rPr lang="en-US" dirty="0" smtClean="0"/>
              <a:t>Console</a:t>
            </a:r>
          </a:p>
          <a:p>
            <a:r>
              <a:rPr lang="en-US" dirty="0" smtClean="0"/>
              <a:t>Debugger</a:t>
            </a:r>
          </a:p>
        </p:txBody>
      </p:sp>
      <p:pic>
        <p:nvPicPr>
          <p:cNvPr id="4" name="Picture 3" descr="Screen Shot 2018-02-19 at 08.3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9288"/>
            <a:ext cx="9144000" cy="3217333"/>
          </a:xfrm>
          <a:prstGeom prst="rect">
            <a:avLst/>
          </a:prstGeom>
        </p:spPr>
      </p:pic>
    </p:spTree>
    <p:extLst>
      <p:ext uri="{BB962C8B-B14F-4D97-AF65-F5344CB8AC3E}">
        <p14:creationId xmlns:p14="http://schemas.microsoft.com/office/powerpoint/2010/main" val="4077158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a:t>
            </a:r>
            <a:r>
              <a:rPr lang="en-US" dirty="0" smtClean="0"/>
              <a:t> Tools - Inspector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86</a:t>
            </a:fld>
            <a:endParaRPr lang="en-US" dirty="0"/>
          </a:p>
        </p:txBody>
      </p:sp>
      <p:pic>
        <p:nvPicPr>
          <p:cNvPr id="5" name="Picture 4" descr="Screen Shot 2018-02-19 at 08.44.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35" y="1446539"/>
            <a:ext cx="6870956" cy="4983564"/>
          </a:xfrm>
          <a:prstGeom prst="rect">
            <a:avLst/>
          </a:prstGeom>
        </p:spPr>
      </p:pic>
    </p:spTree>
    <p:extLst>
      <p:ext uri="{BB962C8B-B14F-4D97-AF65-F5344CB8AC3E}">
        <p14:creationId xmlns:p14="http://schemas.microsoft.com/office/powerpoint/2010/main" val="1837084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19 at 08.44.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35" y="1446539"/>
            <a:ext cx="6870957" cy="4983564"/>
          </a:xfrm>
          <a:prstGeom prst="rect">
            <a:avLst/>
          </a:prstGeom>
        </p:spPr>
      </p:pic>
      <p:sp>
        <p:nvSpPr>
          <p:cNvPr id="2" name="Title 1"/>
          <p:cNvSpPr>
            <a:spLocks noGrp="1"/>
          </p:cNvSpPr>
          <p:nvPr>
            <p:ph type="title"/>
          </p:nvPr>
        </p:nvSpPr>
        <p:spPr/>
        <p:txBody>
          <a:bodyPr/>
          <a:lstStyle/>
          <a:p>
            <a:r>
              <a:rPr lang="en-US" dirty="0" err="1" smtClean="0"/>
              <a:t>Dev</a:t>
            </a:r>
            <a:r>
              <a:rPr lang="en-US" dirty="0" smtClean="0"/>
              <a:t> Tools - Inspector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87</a:t>
            </a:fld>
            <a:endParaRPr lang="en-US" dirty="0"/>
          </a:p>
        </p:txBody>
      </p:sp>
    </p:spTree>
    <p:extLst>
      <p:ext uri="{BB962C8B-B14F-4D97-AF65-F5344CB8AC3E}">
        <p14:creationId xmlns:p14="http://schemas.microsoft.com/office/powerpoint/2010/main" val="39436571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19 at 08.44.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635" y="1446539"/>
            <a:ext cx="6870957" cy="4983564"/>
          </a:xfrm>
          <a:prstGeom prst="rect">
            <a:avLst/>
          </a:prstGeom>
        </p:spPr>
      </p:pic>
      <p:sp>
        <p:nvSpPr>
          <p:cNvPr id="2" name="Title 1"/>
          <p:cNvSpPr>
            <a:spLocks noGrp="1"/>
          </p:cNvSpPr>
          <p:nvPr>
            <p:ph type="title"/>
          </p:nvPr>
        </p:nvSpPr>
        <p:spPr/>
        <p:txBody>
          <a:bodyPr/>
          <a:lstStyle/>
          <a:p>
            <a:r>
              <a:rPr lang="en-US" dirty="0" err="1" smtClean="0"/>
              <a:t>Dev</a:t>
            </a:r>
            <a:r>
              <a:rPr lang="en-US" dirty="0" smtClean="0"/>
              <a:t> Tools - Inspector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88</a:t>
            </a:fld>
            <a:endParaRPr lang="en-US" dirty="0"/>
          </a:p>
        </p:txBody>
      </p:sp>
      <p:pic>
        <p:nvPicPr>
          <p:cNvPr id="6" name="Picture 5" descr="Screen Shot 2018-02-19 at 08.45.56.png"/>
          <p:cNvPicPr>
            <a:picLocks noChangeAspect="1"/>
          </p:cNvPicPr>
          <p:nvPr/>
        </p:nvPicPr>
        <p:blipFill rotWithShape="1">
          <a:blip r:embed="rId4">
            <a:extLst>
              <a:ext uri="{28A0092B-C50C-407E-A947-70E740481C1C}">
                <a14:useLocalDpi xmlns:a14="http://schemas.microsoft.com/office/drawing/2010/main" val="0"/>
              </a:ext>
            </a:extLst>
          </a:blip>
          <a:srcRect l="-8" r="39362"/>
          <a:stretch/>
        </p:blipFill>
        <p:spPr>
          <a:xfrm>
            <a:off x="628855" y="3367459"/>
            <a:ext cx="7680078" cy="969125"/>
          </a:xfrm>
          <a:prstGeom prst="rect">
            <a:avLst/>
          </a:prstGeom>
        </p:spPr>
      </p:pic>
    </p:spTree>
    <p:extLst>
      <p:ext uri="{BB962C8B-B14F-4D97-AF65-F5344CB8AC3E}">
        <p14:creationId xmlns:p14="http://schemas.microsoft.com/office/powerpoint/2010/main" val="417027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output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89</a:t>
            </a:fld>
            <a:endParaRPr lang="en-US" dirty="0"/>
          </a:p>
        </p:txBody>
      </p:sp>
      <p:sp>
        <p:nvSpPr>
          <p:cNvPr id="4" name="Content Placeholder 3"/>
          <p:cNvSpPr>
            <a:spLocks noGrp="1"/>
          </p:cNvSpPr>
          <p:nvPr>
            <p:ph idx="1"/>
          </p:nvPr>
        </p:nvSpPr>
        <p:spPr>
          <a:xfrm>
            <a:off x="324000" y="1692000"/>
            <a:ext cx="8496000" cy="848287"/>
          </a:xfrm>
          <a:solidFill>
            <a:schemeClr val="tx1">
              <a:lumMod val="75000"/>
            </a:schemeClr>
          </a:solidFill>
        </p:spPr>
        <p:txBody>
          <a:bodyPr/>
          <a:lstStyle/>
          <a:p>
            <a:pPr marL="0" indent="0">
              <a:spcAft>
                <a:spcPts val="0"/>
              </a:spcAft>
              <a:buNone/>
            </a:pPr>
            <a:r>
              <a:rPr lang="en-US" sz="2000" dirty="0">
                <a:solidFill>
                  <a:srgbClr val="D4D4D4"/>
                </a:solidFill>
                <a:latin typeface="Menlo"/>
                <a:ea typeface="Menlo"/>
                <a:cs typeface="Menlo"/>
              </a:rPr>
              <a:t> </a:t>
            </a:r>
            <a:r>
              <a:rPr lang="en-US" sz="2000" dirty="0" err="1">
                <a:solidFill>
                  <a:srgbClr val="4EC9B0"/>
                </a:solidFill>
                <a:latin typeface="Menlo"/>
                <a:ea typeface="Menlo"/>
                <a:cs typeface="Menlo"/>
              </a:rPr>
              <a:t>console</a:t>
            </a:r>
            <a:r>
              <a:rPr lang="en-US" sz="2000" dirty="0" err="1">
                <a:solidFill>
                  <a:srgbClr val="D4D4D4"/>
                </a:solidFill>
                <a:latin typeface="Menlo"/>
                <a:ea typeface="Menlo"/>
                <a:cs typeface="Menlo"/>
              </a:rPr>
              <a:t>.</a:t>
            </a:r>
            <a:r>
              <a:rPr lang="en-US" sz="2000" dirty="0" err="1">
                <a:solidFill>
                  <a:srgbClr val="DCDCAA"/>
                </a:solidFill>
                <a:latin typeface="Menlo"/>
                <a:ea typeface="Menlo"/>
                <a:cs typeface="Menlo"/>
              </a:rPr>
              <a:t>log</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"hello"</a:t>
            </a:r>
            <a:r>
              <a:rPr lang="en-US" sz="2000" dirty="0">
                <a:solidFill>
                  <a:srgbClr val="D4D4D4"/>
                </a:solidFill>
                <a:latin typeface="Menlo"/>
                <a:ea typeface="Menlo"/>
                <a:cs typeface="Menlo"/>
              </a:rPr>
              <a:t>)</a:t>
            </a:r>
          </a:p>
          <a:p>
            <a:pPr marL="0" indent="0">
              <a:spcAft>
                <a:spcPts val="0"/>
              </a:spcAft>
              <a:buNone/>
            </a:pPr>
            <a:r>
              <a:rPr lang="en-US" sz="2000" dirty="0">
                <a:solidFill>
                  <a:srgbClr val="D4D4D4"/>
                </a:solidFill>
                <a:latin typeface="Menlo"/>
                <a:ea typeface="Menlo"/>
                <a:cs typeface="Menlo"/>
              </a:rPr>
              <a:t> </a:t>
            </a:r>
            <a:r>
              <a:rPr lang="en-US" sz="2000" dirty="0" err="1" smtClean="0">
                <a:solidFill>
                  <a:srgbClr val="4EC9B0"/>
                </a:solidFill>
                <a:latin typeface="Menlo"/>
                <a:ea typeface="Menlo"/>
                <a:cs typeface="Menlo"/>
              </a:rPr>
              <a:t>console</a:t>
            </a:r>
            <a:r>
              <a:rPr lang="en-US" sz="2000" dirty="0" err="1" smtClean="0">
                <a:solidFill>
                  <a:srgbClr val="D4D4D4"/>
                </a:solidFill>
                <a:latin typeface="Menlo"/>
                <a:ea typeface="Menlo"/>
                <a:cs typeface="Menlo"/>
              </a:rPr>
              <a:t>.</a:t>
            </a:r>
            <a:r>
              <a:rPr lang="en-US" sz="2000" dirty="0" err="1" smtClean="0">
                <a:solidFill>
                  <a:srgbClr val="DCDCAA"/>
                </a:solidFill>
                <a:latin typeface="Menlo"/>
                <a:ea typeface="Menlo"/>
                <a:cs typeface="Menlo"/>
              </a:rPr>
              <a:t>log</a:t>
            </a:r>
            <a:r>
              <a:rPr lang="en-US" sz="2000" dirty="0">
                <a:solidFill>
                  <a:srgbClr val="D4D4D4"/>
                </a:solidFill>
                <a:latin typeface="Menlo"/>
                <a:ea typeface="Menlo"/>
                <a:cs typeface="Menlo"/>
              </a:rPr>
              <a:t>(</a:t>
            </a:r>
            <a:r>
              <a:rPr lang="en-US" sz="2000" dirty="0" err="1">
                <a:solidFill>
                  <a:srgbClr val="9CDCFE"/>
                </a:solidFill>
                <a:latin typeface="Menlo"/>
                <a:ea typeface="Menlo"/>
                <a:cs typeface="Menlo"/>
              </a:rPr>
              <a:t>graph</a:t>
            </a:r>
            <a:r>
              <a:rPr lang="en-US" sz="2000" dirty="0" err="1">
                <a:solidFill>
                  <a:srgbClr val="D4D4D4"/>
                </a:solidFill>
                <a:latin typeface="Menlo"/>
                <a:ea typeface="Menlo"/>
                <a:cs typeface="Menlo"/>
              </a:rPr>
              <a:t>.</a:t>
            </a:r>
            <a:r>
              <a:rPr lang="en-US" sz="2000" dirty="0" err="1">
                <a:solidFill>
                  <a:srgbClr val="9CDCFE"/>
                </a:solidFill>
                <a:latin typeface="Menlo"/>
                <a:ea typeface="Menlo"/>
                <a:cs typeface="Menlo"/>
              </a:rPr>
              <a:t>nodes</a:t>
            </a:r>
            <a:r>
              <a:rPr lang="en-US" sz="2000" dirty="0">
                <a:solidFill>
                  <a:srgbClr val="D4D4D4"/>
                </a:solidFill>
                <a:latin typeface="Menlo"/>
                <a:ea typeface="Menlo"/>
                <a:cs typeface="Menlo"/>
              </a:rPr>
              <a:t>);</a:t>
            </a:r>
          </a:p>
          <a:p>
            <a:pPr marL="0" indent="0">
              <a:spcAft>
                <a:spcPts val="0"/>
              </a:spcAft>
              <a:buNone/>
            </a:pPr>
            <a:r>
              <a:rPr lang="en-US" sz="2000" dirty="0">
                <a:solidFill>
                  <a:srgbClr val="D4D4D4"/>
                </a:solidFill>
                <a:latin typeface="Menlo"/>
                <a:ea typeface="Menlo"/>
                <a:cs typeface="Menlo"/>
              </a:rPr>
              <a:t> </a:t>
            </a:r>
            <a:endParaRPr lang="en-US" sz="2000" dirty="0"/>
          </a:p>
        </p:txBody>
      </p:sp>
      <p:pic>
        <p:nvPicPr>
          <p:cNvPr id="7" name="Picture 6" descr="Screen Shot 2018-02-19 at 00.32.42.png"/>
          <p:cNvPicPr>
            <a:picLocks noChangeAspect="1"/>
          </p:cNvPicPr>
          <p:nvPr/>
        </p:nvPicPr>
        <p:blipFill rotWithShape="1">
          <a:blip r:embed="rId2">
            <a:extLst>
              <a:ext uri="{28A0092B-C50C-407E-A947-70E740481C1C}">
                <a14:useLocalDpi xmlns:a14="http://schemas.microsoft.com/office/drawing/2010/main" val="0"/>
              </a:ext>
            </a:extLst>
          </a:blip>
          <a:srcRect t="11" b="50100"/>
          <a:stretch/>
        </p:blipFill>
        <p:spPr>
          <a:xfrm>
            <a:off x="122649" y="2943016"/>
            <a:ext cx="10990135" cy="2581200"/>
          </a:xfrm>
          <a:prstGeom prst="rect">
            <a:avLst/>
          </a:prstGeom>
        </p:spPr>
      </p:pic>
    </p:spTree>
    <p:extLst>
      <p:ext uri="{BB962C8B-B14F-4D97-AF65-F5344CB8AC3E}">
        <p14:creationId xmlns:p14="http://schemas.microsoft.com/office/powerpoint/2010/main" val="29516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a:t>
            </a:fld>
            <a:endParaRPr lang="en-US" dirty="0"/>
          </a:p>
        </p:txBody>
      </p:sp>
      <p:sp>
        <p:nvSpPr>
          <p:cNvPr id="4" name="Content Placeholder 3"/>
          <p:cNvSpPr>
            <a:spLocks noGrp="1"/>
          </p:cNvSpPr>
          <p:nvPr>
            <p:ph idx="1"/>
          </p:nvPr>
        </p:nvSpPr>
        <p:spPr>
          <a:xfrm>
            <a:off x="324000" y="1692000"/>
            <a:ext cx="4012769" cy="4469088"/>
          </a:xfrm>
        </p:spPr>
        <p:txBody>
          <a:bodyPr/>
          <a:lstStyle/>
          <a:p>
            <a:r>
              <a:rPr lang="en-US" dirty="0" smtClean="0"/>
              <a:t>Scalable Vector Graphics</a:t>
            </a:r>
          </a:p>
          <a:p>
            <a:r>
              <a:rPr lang="en-US" dirty="0" smtClean="0"/>
              <a:t>XML format</a:t>
            </a:r>
            <a:endParaRPr lang="en-US" dirty="0" smtClean="0"/>
          </a:p>
          <a:p>
            <a:r>
              <a:rPr lang="en-US" dirty="0" smtClean="0"/>
              <a:t>Describes pictures in terms of geometric shapes</a:t>
            </a:r>
          </a:p>
          <a:p>
            <a:pPr lvl="1"/>
            <a:r>
              <a:rPr lang="en-US" dirty="0">
                <a:latin typeface="Courier"/>
                <a:cs typeface="Courier"/>
              </a:rPr>
              <a:t>&lt;</a:t>
            </a:r>
            <a:r>
              <a:rPr lang="en-US" dirty="0" err="1" smtClean="0">
                <a:latin typeface="Courier"/>
                <a:cs typeface="Courier"/>
              </a:rPr>
              <a:t>r</a:t>
            </a:r>
            <a:r>
              <a:rPr lang="en-US" dirty="0" err="1" smtClean="0">
                <a:latin typeface="Courier"/>
                <a:cs typeface="Courier"/>
              </a:rPr>
              <a:t>ect</a:t>
            </a:r>
            <a:r>
              <a:rPr lang="en-US" dirty="0" smtClean="0">
                <a:latin typeface="Courier"/>
                <a:cs typeface="Courier"/>
              </a:rPr>
              <a:t>&gt;</a:t>
            </a:r>
          </a:p>
          <a:p>
            <a:pPr lvl="1"/>
            <a:r>
              <a:rPr lang="en-US" dirty="0" smtClean="0">
                <a:latin typeface="Courier"/>
                <a:cs typeface="Courier"/>
              </a:rPr>
              <a:t>&lt;circle&gt;</a:t>
            </a:r>
          </a:p>
          <a:p>
            <a:pPr lvl="1"/>
            <a:r>
              <a:rPr lang="en-US" dirty="0" smtClean="0">
                <a:latin typeface="Courier"/>
                <a:cs typeface="Courier"/>
              </a:rPr>
              <a:t>&lt;path&gt;</a:t>
            </a:r>
            <a:endParaRPr lang="en-US" dirty="0" smtClean="0">
              <a:latin typeface="Courier"/>
              <a:cs typeface="Courier"/>
            </a:endParaRPr>
          </a:p>
          <a:p>
            <a:endParaRPr lang="en-US" dirty="0" smtClean="0"/>
          </a:p>
          <a:p>
            <a:endParaRPr lang="en-US" dirty="0"/>
          </a:p>
        </p:txBody>
      </p:sp>
      <p:pic>
        <p:nvPicPr>
          <p:cNvPr id="5" name="Picture 4" descr="Bitmap_VS_SVG.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653" y="1692000"/>
            <a:ext cx="4141227" cy="2644173"/>
          </a:xfrm>
          <a:prstGeom prst="rect">
            <a:avLst/>
          </a:prstGeom>
        </p:spPr>
      </p:pic>
    </p:spTree>
    <p:extLst>
      <p:ext uri="{BB962C8B-B14F-4D97-AF65-F5344CB8AC3E}">
        <p14:creationId xmlns:p14="http://schemas.microsoft.com/office/powerpoint/2010/main" val="26669031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output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90</a:t>
            </a:fld>
            <a:endParaRPr lang="en-US" dirty="0"/>
          </a:p>
        </p:txBody>
      </p:sp>
      <p:sp>
        <p:nvSpPr>
          <p:cNvPr id="4" name="Content Placeholder 3"/>
          <p:cNvSpPr>
            <a:spLocks noGrp="1"/>
          </p:cNvSpPr>
          <p:nvPr>
            <p:ph idx="1"/>
          </p:nvPr>
        </p:nvSpPr>
        <p:spPr>
          <a:xfrm>
            <a:off x="324000" y="1692000"/>
            <a:ext cx="8496000" cy="492027"/>
          </a:xfrm>
          <a:solidFill>
            <a:schemeClr val="tx1">
              <a:lumMod val="75000"/>
            </a:schemeClr>
          </a:solidFill>
        </p:spPr>
        <p:txBody>
          <a:bodyPr/>
          <a:lstStyle/>
          <a:p>
            <a:pPr marL="0" indent="0">
              <a:spcAft>
                <a:spcPts val="0"/>
              </a:spcAft>
              <a:buNone/>
            </a:pPr>
            <a:r>
              <a:rPr lang="en-US" sz="2000" dirty="0" err="1" smtClean="0">
                <a:solidFill>
                  <a:srgbClr val="4EC9B0"/>
                </a:solidFill>
                <a:latin typeface="Menlo"/>
                <a:ea typeface="Menlo"/>
                <a:cs typeface="Menlo"/>
              </a:rPr>
              <a:t>console</a:t>
            </a:r>
            <a:r>
              <a:rPr lang="en-US" sz="2000" dirty="0" err="1" smtClean="0">
                <a:solidFill>
                  <a:srgbClr val="D4D4D4"/>
                </a:solidFill>
                <a:latin typeface="Menlo"/>
                <a:ea typeface="Menlo"/>
                <a:cs typeface="Menlo"/>
              </a:rPr>
              <a:t>.</a:t>
            </a:r>
            <a:r>
              <a:rPr lang="en-US" sz="2000" dirty="0" err="1" smtClean="0">
                <a:solidFill>
                  <a:srgbClr val="DCDCAA"/>
                </a:solidFill>
                <a:latin typeface="Menlo"/>
                <a:ea typeface="Menlo"/>
                <a:cs typeface="Menlo"/>
              </a:rPr>
              <a:t>table</a:t>
            </a:r>
            <a:r>
              <a:rPr lang="en-US" sz="2000" dirty="0">
                <a:solidFill>
                  <a:srgbClr val="D4D4D4"/>
                </a:solidFill>
                <a:latin typeface="Menlo"/>
                <a:ea typeface="Menlo"/>
                <a:cs typeface="Menlo"/>
              </a:rPr>
              <a:t>(</a:t>
            </a:r>
            <a:r>
              <a:rPr lang="en-US" sz="2000" dirty="0" err="1">
                <a:solidFill>
                  <a:srgbClr val="9CDCFE"/>
                </a:solidFill>
                <a:latin typeface="Menlo"/>
                <a:ea typeface="Menlo"/>
                <a:cs typeface="Menlo"/>
              </a:rPr>
              <a:t>graph</a:t>
            </a:r>
            <a:r>
              <a:rPr lang="en-US" sz="2000" dirty="0" err="1">
                <a:solidFill>
                  <a:srgbClr val="D4D4D4"/>
                </a:solidFill>
                <a:latin typeface="Menlo"/>
                <a:ea typeface="Menlo"/>
                <a:cs typeface="Menlo"/>
              </a:rPr>
              <a:t>.</a:t>
            </a:r>
            <a:r>
              <a:rPr lang="en-US" sz="2000" dirty="0" err="1">
                <a:solidFill>
                  <a:srgbClr val="9CDCFE"/>
                </a:solidFill>
                <a:latin typeface="Menlo"/>
                <a:ea typeface="Menlo"/>
                <a:cs typeface="Menlo"/>
              </a:rPr>
              <a:t>nodes</a:t>
            </a:r>
            <a:r>
              <a:rPr lang="en-US" sz="2000" dirty="0">
                <a:solidFill>
                  <a:srgbClr val="D4D4D4"/>
                </a:solidFill>
                <a:latin typeface="Menlo"/>
                <a:ea typeface="Menlo"/>
                <a:cs typeface="Menlo"/>
              </a:rPr>
              <a:t>);</a:t>
            </a:r>
            <a:endParaRPr lang="en-US" sz="2000" dirty="0"/>
          </a:p>
        </p:txBody>
      </p:sp>
      <p:pic>
        <p:nvPicPr>
          <p:cNvPr id="7" name="Picture 6" descr="Screen Shot 2018-02-19 at 00.32.42.png"/>
          <p:cNvPicPr>
            <a:picLocks noChangeAspect="1"/>
          </p:cNvPicPr>
          <p:nvPr/>
        </p:nvPicPr>
        <p:blipFill rotWithShape="1">
          <a:blip r:embed="rId2">
            <a:extLst>
              <a:ext uri="{28A0092B-C50C-407E-A947-70E740481C1C}">
                <a14:useLocalDpi xmlns:a14="http://schemas.microsoft.com/office/drawing/2010/main" val="0"/>
              </a:ext>
            </a:extLst>
          </a:blip>
          <a:srcRect t="48513" b="-48513"/>
          <a:stretch/>
        </p:blipFill>
        <p:spPr>
          <a:xfrm>
            <a:off x="-26277" y="2729940"/>
            <a:ext cx="9144000" cy="4304458"/>
          </a:xfrm>
          <a:prstGeom prst="rect">
            <a:avLst/>
          </a:prstGeom>
        </p:spPr>
      </p:pic>
    </p:spTree>
    <p:extLst>
      <p:ext uri="{BB962C8B-B14F-4D97-AF65-F5344CB8AC3E}">
        <p14:creationId xmlns:p14="http://schemas.microsoft.com/office/powerpoint/2010/main" val="35784966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at a specific line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91</a:t>
            </a:fld>
            <a:endParaRPr lang="en-US" dirty="0"/>
          </a:p>
        </p:txBody>
      </p:sp>
      <p:sp>
        <p:nvSpPr>
          <p:cNvPr id="4" name="Content Placeholder 3"/>
          <p:cNvSpPr>
            <a:spLocks noGrp="1"/>
          </p:cNvSpPr>
          <p:nvPr>
            <p:ph idx="1"/>
          </p:nvPr>
        </p:nvSpPr>
        <p:spPr>
          <a:xfrm>
            <a:off x="324000" y="1692000"/>
            <a:ext cx="8496000" cy="492027"/>
          </a:xfrm>
          <a:solidFill>
            <a:schemeClr val="tx1">
              <a:lumMod val="75000"/>
            </a:schemeClr>
          </a:solidFill>
        </p:spPr>
        <p:txBody>
          <a:bodyPr/>
          <a:lstStyle/>
          <a:p>
            <a:pPr marL="0" indent="0">
              <a:spcAft>
                <a:spcPts val="0"/>
              </a:spcAft>
              <a:buNone/>
            </a:pPr>
            <a:r>
              <a:rPr lang="en-US" sz="2000" dirty="0" smtClean="0">
                <a:solidFill>
                  <a:srgbClr val="4EC9B0"/>
                </a:solidFill>
                <a:latin typeface="Menlo"/>
                <a:ea typeface="Menlo"/>
                <a:cs typeface="Menlo"/>
              </a:rPr>
              <a:t>debugger</a:t>
            </a:r>
            <a:r>
              <a:rPr lang="en-US" sz="2000" dirty="0" smtClean="0">
                <a:solidFill>
                  <a:srgbClr val="D4D4D4"/>
                </a:solidFill>
                <a:latin typeface="Menlo"/>
                <a:ea typeface="Menlo"/>
                <a:cs typeface="Menlo"/>
              </a:rPr>
              <a:t>;</a:t>
            </a:r>
            <a:endParaRPr lang="en-US" sz="2000" dirty="0"/>
          </a:p>
        </p:txBody>
      </p:sp>
      <p:pic>
        <p:nvPicPr>
          <p:cNvPr id="5" name="Picture 4" descr="Screen Shot 2018-02-19 at 00.4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419"/>
            <a:ext cx="9144000" cy="4126124"/>
          </a:xfrm>
          <a:prstGeom prst="rect">
            <a:avLst/>
          </a:prstGeom>
        </p:spPr>
      </p:pic>
    </p:spTree>
    <p:extLst>
      <p:ext uri="{BB962C8B-B14F-4D97-AF65-F5344CB8AC3E}">
        <p14:creationId xmlns:p14="http://schemas.microsoft.com/office/powerpoint/2010/main" val="34165693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SVG Paint order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92</a:t>
            </a:fld>
            <a:endParaRPr lang="en-US" dirty="0"/>
          </a:p>
        </p:txBody>
      </p:sp>
      <p:sp>
        <p:nvSpPr>
          <p:cNvPr id="4" name="Content Placeholder 3"/>
          <p:cNvSpPr>
            <a:spLocks noGrp="1"/>
          </p:cNvSpPr>
          <p:nvPr>
            <p:ph idx="1"/>
          </p:nvPr>
        </p:nvSpPr>
        <p:spPr>
          <a:xfrm>
            <a:off x="324000" y="1692000"/>
            <a:ext cx="8496000" cy="1684723"/>
          </a:xfrm>
          <a:solidFill>
            <a:schemeClr val="tx1">
              <a:lumMod val="75000"/>
            </a:schemeClr>
          </a:solidFill>
        </p:spPr>
        <p:txBody>
          <a:bodyPr/>
          <a:lstStyle/>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circle</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cx</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a:t>
            </a:r>
            <a:r>
              <a:rPr lang="en-US" sz="2000" dirty="0" smtClean="0">
                <a:solidFill>
                  <a:srgbClr val="CE9178"/>
                </a:solidFill>
                <a:latin typeface="Menlo"/>
                <a:ea typeface="Menlo"/>
                <a:cs typeface="Menlo"/>
              </a:rPr>
              <a:t>75” </a:t>
            </a:r>
            <a:r>
              <a:rPr lang="en-US" sz="2000" dirty="0" smtClean="0">
                <a:solidFill>
                  <a:srgbClr val="D4D4D4"/>
                </a:solidFill>
                <a:latin typeface="Menlo"/>
                <a:ea typeface="Menlo"/>
                <a:cs typeface="Menlo"/>
              </a:rPr>
              <a:t> </a:t>
            </a:r>
            <a:r>
              <a:rPr lang="en-US" sz="2000" dirty="0">
                <a:solidFill>
                  <a:srgbClr val="9CDCFE"/>
                </a:solidFill>
                <a:latin typeface="Menlo"/>
                <a:ea typeface="Menlo"/>
                <a:cs typeface="Menlo"/>
              </a:rPr>
              <a:t>cy</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"250"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"70"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fill</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"red"</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a:solidFill>
                  <a:srgbClr val="569CD6"/>
                </a:solidFill>
                <a:latin typeface="Menlo"/>
                <a:ea typeface="Menlo"/>
                <a:cs typeface="Menlo"/>
              </a:rPr>
              <a:t>circle</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cx</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"175"</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cy</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"250"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"70"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fill</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"blue"</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a:solidFill>
                  <a:srgbClr val="569CD6"/>
                </a:solidFill>
                <a:latin typeface="Menlo"/>
                <a:ea typeface="Menlo"/>
                <a:cs typeface="Menlo"/>
              </a:rPr>
              <a:t>circle</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cx</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"325"</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cy</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"250"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"70"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fill</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"blue"</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smtClean="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a:solidFill>
                  <a:srgbClr val="569CD6"/>
                </a:solidFill>
                <a:latin typeface="Menlo"/>
                <a:ea typeface="Menlo"/>
                <a:cs typeface="Menlo"/>
              </a:rPr>
              <a:t>circle</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cx</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"425"</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cy</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"250"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r</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"70"</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fill</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"red"</a:t>
            </a:r>
            <a:r>
              <a:rPr lang="en-US" sz="2000" dirty="0">
                <a:solidFill>
                  <a:srgbClr val="808080"/>
                </a:solidFill>
                <a:latin typeface="Menlo"/>
                <a:ea typeface="Menlo"/>
                <a:cs typeface="Menlo"/>
              </a:rPr>
              <a:t>/&gt;</a:t>
            </a:r>
            <a:endParaRPr lang="en-US" sz="2000" dirty="0"/>
          </a:p>
        </p:txBody>
      </p:sp>
      <p:pic>
        <p:nvPicPr>
          <p:cNvPr id="5" name="Picture 4" descr="Screen Shot 2018-02-19 at 00.03.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423" y="3943350"/>
            <a:ext cx="6540500" cy="1943100"/>
          </a:xfrm>
          <a:prstGeom prst="rect">
            <a:avLst/>
          </a:prstGeom>
        </p:spPr>
      </p:pic>
    </p:spTree>
    <p:extLst>
      <p:ext uri="{BB962C8B-B14F-4D97-AF65-F5344CB8AC3E}">
        <p14:creationId xmlns:p14="http://schemas.microsoft.com/office/powerpoint/2010/main" val="42759346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Order</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93</a:t>
            </a:fld>
            <a:endParaRPr lang="en-US" dirty="0"/>
          </a:p>
        </p:txBody>
      </p:sp>
      <p:sp>
        <p:nvSpPr>
          <p:cNvPr id="4" name="Content Placeholder 3"/>
          <p:cNvSpPr>
            <a:spLocks noGrp="1"/>
          </p:cNvSpPr>
          <p:nvPr>
            <p:ph idx="1"/>
          </p:nvPr>
        </p:nvSpPr>
        <p:spPr>
          <a:xfrm>
            <a:off x="324000" y="1691999"/>
            <a:ext cx="6743400" cy="4441863"/>
          </a:xfrm>
          <a:solidFill>
            <a:schemeClr val="tx1">
              <a:lumMod val="75000"/>
            </a:schemeClr>
          </a:solidFill>
        </p:spPr>
        <p:txBody>
          <a:bodyPr/>
          <a:lstStyle/>
          <a:p>
            <a:pPr marL="0" indent="0">
              <a:spcAft>
                <a:spcPts val="0"/>
              </a:spcAft>
              <a:buNone/>
            </a:pPr>
            <a:r>
              <a:rPr lang="en-US" sz="2000" dirty="0">
                <a:solidFill>
                  <a:srgbClr val="D4D4D4"/>
                </a:solidFill>
                <a:latin typeface="Menlo"/>
                <a:ea typeface="Menlo"/>
                <a:cs typeface="Menlo"/>
              </a:rPr>
              <a:t> </a:t>
            </a:r>
            <a:r>
              <a:rPr lang="en-US" sz="2000" dirty="0">
                <a:solidFill>
                  <a:srgbClr val="808080"/>
                </a:solidFill>
                <a:latin typeface="Menlo"/>
                <a:ea typeface="Menlo"/>
                <a:cs typeface="Menlo"/>
              </a:rPr>
              <a:t>&lt;</a:t>
            </a:r>
            <a:r>
              <a:rPr lang="en-US" sz="2000" dirty="0">
                <a:solidFill>
                  <a:srgbClr val="569CD6"/>
                </a:solidFill>
                <a:latin typeface="Menlo"/>
                <a:ea typeface="Menlo"/>
                <a:cs typeface="Menlo"/>
              </a:rPr>
              <a:t>style</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smtClean="0">
                <a:solidFill>
                  <a:srgbClr val="D4D4D4"/>
                </a:solidFill>
                <a:latin typeface="Menlo"/>
                <a:ea typeface="Menlo"/>
                <a:cs typeface="Menlo"/>
              </a:rPr>
              <a:t>  </a:t>
            </a:r>
            <a:r>
              <a:rPr lang="en-US" sz="2000" dirty="0" err="1" smtClean="0">
                <a:solidFill>
                  <a:srgbClr val="D7BA7D"/>
                </a:solidFill>
                <a:latin typeface="Menlo"/>
                <a:ea typeface="Menlo"/>
                <a:cs typeface="Menlo"/>
              </a:rPr>
              <a:t>div.box</a:t>
            </a:r>
            <a:r>
              <a:rPr lang="en-US" sz="2000" dirty="0" smtClean="0">
                <a:solidFill>
                  <a:srgbClr val="D4D4D4"/>
                </a:solidFill>
                <a:latin typeface="Menlo"/>
                <a:ea typeface="Menlo"/>
                <a:cs typeface="Menlo"/>
              </a:rPr>
              <a:t> </a:t>
            </a:r>
            <a:r>
              <a:rPr lang="en-US" sz="2000" dirty="0">
                <a:solidFill>
                  <a:srgbClr val="D4D4D4"/>
                </a:solidFill>
                <a:latin typeface="Menlo"/>
                <a:ea typeface="Menlo"/>
                <a:cs typeface="Menlo"/>
              </a:rPr>
              <a:t>{</a:t>
            </a:r>
          </a:p>
          <a:p>
            <a:pPr marL="0" indent="0">
              <a:spcAft>
                <a:spcPts val="0"/>
              </a:spcAft>
              <a:buNone/>
            </a:pPr>
            <a:r>
              <a:rPr lang="en-US" sz="2000" dirty="0" smtClean="0">
                <a:solidFill>
                  <a:srgbClr val="D4D4D4"/>
                </a:solidFill>
                <a:latin typeface="Menlo"/>
                <a:ea typeface="Menlo"/>
                <a:cs typeface="Menlo"/>
              </a:rPr>
              <a:t>	</a:t>
            </a:r>
            <a:r>
              <a:rPr lang="en-US" sz="2000" dirty="0" smtClean="0">
                <a:solidFill>
                  <a:srgbClr val="9CDCFE"/>
                </a:solidFill>
                <a:latin typeface="Menlo"/>
                <a:ea typeface="Menlo"/>
                <a:cs typeface="Menlo"/>
              </a:rPr>
              <a:t>width</a:t>
            </a:r>
            <a:r>
              <a:rPr lang="en-US" sz="2000" dirty="0">
                <a:solidFill>
                  <a:srgbClr val="D4D4D4"/>
                </a:solidFill>
                <a:latin typeface="Menlo"/>
                <a:ea typeface="Menlo"/>
                <a:cs typeface="Menlo"/>
              </a:rPr>
              <a:t>:</a:t>
            </a:r>
            <a:r>
              <a:rPr lang="en-US" sz="2000" dirty="0">
                <a:solidFill>
                  <a:srgbClr val="B5CEA8"/>
                </a:solidFill>
                <a:latin typeface="Menlo"/>
                <a:ea typeface="Menlo"/>
                <a:cs typeface="Menlo"/>
              </a:rPr>
              <a:t>100px</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height</a:t>
            </a:r>
            <a:r>
              <a:rPr lang="en-US" sz="2000" dirty="0">
                <a:solidFill>
                  <a:srgbClr val="D4D4D4"/>
                </a:solidFill>
                <a:latin typeface="Menlo"/>
                <a:ea typeface="Menlo"/>
                <a:cs typeface="Menlo"/>
              </a:rPr>
              <a:t>:</a:t>
            </a:r>
            <a:r>
              <a:rPr lang="en-US" sz="2000" dirty="0">
                <a:solidFill>
                  <a:srgbClr val="B5CEA8"/>
                </a:solidFill>
                <a:latin typeface="Menlo"/>
                <a:ea typeface="Menlo"/>
                <a:cs typeface="Menlo"/>
              </a:rPr>
              <a:t>100px</a:t>
            </a:r>
            <a:r>
              <a:rPr lang="en-US" sz="2000" dirty="0">
                <a:solidFill>
                  <a:srgbClr val="D4D4D4"/>
                </a:solidFill>
                <a:latin typeface="Menlo"/>
                <a:ea typeface="Menlo"/>
                <a:cs typeface="Menlo"/>
              </a:rPr>
              <a:t>;</a:t>
            </a:r>
          </a:p>
          <a:p>
            <a:pPr marL="0" indent="0">
              <a:spcAft>
                <a:spcPts val="0"/>
              </a:spcAft>
              <a:buNone/>
            </a:pPr>
            <a:r>
              <a:rPr lang="en-US" sz="2000" dirty="0">
                <a:solidFill>
                  <a:srgbClr val="D4D4D4"/>
                </a:solidFill>
                <a:latin typeface="Menlo"/>
                <a:ea typeface="Menlo"/>
                <a:cs typeface="Menlo"/>
              </a:rPr>
              <a:t>	</a:t>
            </a:r>
            <a:r>
              <a:rPr lang="en-US" sz="2000" dirty="0" smtClean="0">
                <a:solidFill>
                  <a:srgbClr val="9CDCFE"/>
                </a:solidFill>
                <a:latin typeface="Menlo"/>
                <a:ea typeface="Menlo"/>
                <a:cs typeface="Menlo"/>
              </a:rPr>
              <a:t>background</a:t>
            </a:r>
            <a:r>
              <a:rPr lang="en-US" sz="2000" dirty="0">
                <a:solidFill>
                  <a:srgbClr val="9CDCFE"/>
                </a:solidFill>
                <a:latin typeface="Menlo"/>
                <a:ea typeface="Menlo"/>
                <a:cs typeface="Menlo"/>
              </a:rPr>
              <a:t>-color</a:t>
            </a:r>
            <a:r>
              <a:rPr lang="en-US" sz="2000" dirty="0">
                <a:solidFill>
                  <a:srgbClr val="D4D4D4"/>
                </a:solidFill>
                <a:latin typeface="Menlo"/>
                <a:ea typeface="Menlo"/>
                <a:cs typeface="Menlo"/>
              </a:rPr>
              <a:t>: </a:t>
            </a:r>
            <a:r>
              <a:rPr lang="en-US" sz="2000" dirty="0">
                <a:solidFill>
                  <a:srgbClr val="CE9178"/>
                </a:solidFill>
                <a:latin typeface="Menlo"/>
                <a:ea typeface="Menlo"/>
                <a:cs typeface="Menlo"/>
              </a:rPr>
              <a:t>blue</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margin</a:t>
            </a:r>
            <a:r>
              <a:rPr lang="en-US" sz="2000" dirty="0">
                <a:solidFill>
                  <a:srgbClr val="D4D4D4"/>
                </a:solidFill>
                <a:latin typeface="Menlo"/>
                <a:ea typeface="Menlo"/>
                <a:cs typeface="Menlo"/>
              </a:rPr>
              <a:t>:</a:t>
            </a:r>
            <a:r>
              <a:rPr lang="en-US" sz="2000" dirty="0" smtClean="0">
                <a:solidFill>
                  <a:srgbClr val="B5CEA8"/>
                </a:solidFill>
                <a:latin typeface="Menlo"/>
                <a:ea typeface="Menlo"/>
                <a:cs typeface="Menlo"/>
              </a:rPr>
              <a:t>10px</a:t>
            </a:r>
          </a:p>
          <a:p>
            <a:pPr marL="0" indent="0">
              <a:spcAft>
                <a:spcPts val="0"/>
              </a:spcAft>
              <a:buNone/>
            </a:pPr>
            <a:r>
              <a:rPr lang="en-US" sz="2000" dirty="0" smtClean="0">
                <a:solidFill>
                  <a:srgbClr val="B5CEA8"/>
                </a:solidFill>
                <a:latin typeface="Menlo"/>
                <a:ea typeface="Menlo"/>
                <a:cs typeface="Menlo"/>
              </a:rPr>
              <a:t>   </a:t>
            </a:r>
            <a:r>
              <a:rPr lang="en-US" sz="2000" dirty="0" smtClean="0">
                <a:solidFill>
                  <a:srgbClr val="D4D4D4"/>
                </a:solidFill>
                <a:latin typeface="Menlo"/>
                <a:ea typeface="Menlo"/>
                <a:cs typeface="Menlo"/>
              </a:rPr>
              <a:t>}</a:t>
            </a:r>
            <a:endParaRPr lang="en-US" sz="2000" dirty="0">
              <a:solidFill>
                <a:srgbClr val="D4D4D4"/>
              </a:solidFill>
              <a:latin typeface="Menlo"/>
              <a:ea typeface="Menlo"/>
              <a:cs typeface="Menlo"/>
            </a:endParaRPr>
          </a:p>
          <a:p>
            <a:pPr marL="0" indent="0">
              <a:spcAft>
                <a:spcPts val="0"/>
              </a:spcAft>
              <a:buNone/>
            </a:pPr>
            <a:r>
              <a:rPr lang="en-US" sz="2000" dirty="0" smtClean="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a:solidFill>
                  <a:srgbClr val="808080"/>
                </a:solidFill>
                <a:latin typeface="Menlo"/>
                <a:ea typeface="Menlo"/>
                <a:cs typeface="Menlo"/>
              </a:rPr>
              <a:t>/</a:t>
            </a:r>
            <a:r>
              <a:rPr lang="en-US" sz="2000" dirty="0">
                <a:solidFill>
                  <a:srgbClr val="569CD6"/>
                </a:solidFill>
                <a:latin typeface="Menlo"/>
                <a:ea typeface="Menlo"/>
                <a:cs typeface="Menlo"/>
              </a:rPr>
              <a:t>style</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a:solidFill>
                  <a:srgbClr val="569CD6"/>
                </a:solidFill>
                <a:latin typeface="Menlo"/>
                <a:ea typeface="Menlo"/>
                <a:cs typeface="Menlo"/>
              </a:rPr>
              <a:t>div</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class</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"box"</a:t>
            </a:r>
            <a:r>
              <a:rPr lang="en-US" sz="2000" dirty="0">
                <a:solidFill>
                  <a:srgbClr val="808080"/>
                </a:solidFill>
                <a:latin typeface="Menlo"/>
                <a:ea typeface="Menlo"/>
                <a:cs typeface="Menlo"/>
              </a:rPr>
              <a:t>&gt;&lt;/</a:t>
            </a:r>
            <a:r>
              <a:rPr lang="en-US" sz="2000" dirty="0">
                <a:solidFill>
                  <a:srgbClr val="569CD6"/>
                </a:solidFill>
                <a:latin typeface="Menlo"/>
                <a:ea typeface="Menlo"/>
                <a:cs typeface="Menlo"/>
              </a:rPr>
              <a:t>div</a:t>
            </a:r>
            <a:r>
              <a:rPr lang="en-US" sz="2000" dirty="0">
                <a:solidFill>
                  <a:srgbClr val="808080"/>
                </a:solidFill>
                <a:latin typeface="Menlo"/>
                <a:ea typeface="Menlo"/>
                <a:cs typeface="Menlo"/>
              </a:rPr>
              <a:t>&gt;</a:t>
            </a:r>
            <a:endParaRPr lang="en-US" sz="2000" dirty="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smtClean="0">
                <a:solidFill>
                  <a:srgbClr val="808080"/>
                </a:solidFill>
                <a:latin typeface="Menlo"/>
                <a:ea typeface="Menlo"/>
                <a:cs typeface="Menlo"/>
              </a:rPr>
              <a:t>&lt;</a:t>
            </a:r>
            <a:r>
              <a:rPr lang="en-US" sz="2000" dirty="0">
                <a:solidFill>
                  <a:srgbClr val="569CD6"/>
                </a:solidFill>
                <a:latin typeface="Menlo"/>
                <a:ea typeface="Menlo"/>
                <a:cs typeface="Menlo"/>
              </a:rPr>
              <a:t>div</a:t>
            </a:r>
            <a:r>
              <a:rPr lang="en-US" sz="2000" dirty="0">
                <a:solidFill>
                  <a:srgbClr val="D4D4D4"/>
                </a:solidFill>
                <a:latin typeface="Menlo"/>
                <a:ea typeface="Menlo"/>
                <a:cs typeface="Menlo"/>
              </a:rPr>
              <a:t> </a:t>
            </a:r>
            <a:r>
              <a:rPr lang="en-US" sz="2000" dirty="0">
                <a:solidFill>
                  <a:srgbClr val="9CDCFE"/>
                </a:solidFill>
                <a:latin typeface="Menlo"/>
                <a:ea typeface="Menlo"/>
                <a:cs typeface="Menlo"/>
              </a:rPr>
              <a:t>class</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a:t>
            </a:r>
            <a:r>
              <a:rPr lang="en-US" sz="2000" dirty="0" smtClean="0">
                <a:solidFill>
                  <a:srgbClr val="CE9178"/>
                </a:solidFill>
                <a:latin typeface="Menlo"/>
                <a:ea typeface="Menlo"/>
                <a:cs typeface="Menlo"/>
              </a:rPr>
              <a:t>box”</a:t>
            </a:r>
            <a:endParaRPr lang="en-US" sz="2000" dirty="0" smtClean="0">
              <a:solidFill>
                <a:srgbClr val="D4D4D4"/>
              </a:solidFill>
              <a:latin typeface="Menlo"/>
              <a:ea typeface="Menlo"/>
              <a:cs typeface="Menlo"/>
            </a:endParaRPr>
          </a:p>
          <a:p>
            <a:pPr marL="0" indent="0">
              <a:spcAft>
                <a:spcPts val="0"/>
              </a:spcAft>
              <a:buNone/>
            </a:pPr>
            <a:r>
              <a:rPr lang="en-US" sz="2000" dirty="0">
                <a:solidFill>
                  <a:srgbClr val="D4D4D4"/>
                </a:solidFill>
                <a:latin typeface="Menlo"/>
                <a:ea typeface="Menlo"/>
                <a:cs typeface="Menlo"/>
              </a:rPr>
              <a:t> </a:t>
            </a:r>
            <a:r>
              <a:rPr lang="en-US" sz="2000" dirty="0" smtClean="0">
                <a:solidFill>
                  <a:srgbClr val="D4D4D4"/>
                </a:solidFill>
                <a:latin typeface="Menlo"/>
                <a:ea typeface="Menlo"/>
                <a:cs typeface="Menlo"/>
              </a:rPr>
              <a:t>     </a:t>
            </a:r>
            <a:r>
              <a:rPr lang="en-US" sz="2000" dirty="0" smtClean="0">
                <a:solidFill>
                  <a:srgbClr val="9CDCFE"/>
                </a:solidFill>
                <a:latin typeface="Menlo"/>
                <a:ea typeface="Menlo"/>
                <a:cs typeface="Menlo"/>
              </a:rPr>
              <a:t>style</a:t>
            </a:r>
            <a:r>
              <a:rPr lang="en-US" sz="2000" dirty="0">
                <a:solidFill>
                  <a:srgbClr val="D4D4D4"/>
                </a:solidFill>
                <a:latin typeface="Menlo"/>
                <a:ea typeface="Menlo"/>
                <a:cs typeface="Menlo"/>
              </a:rPr>
              <a:t>=</a:t>
            </a:r>
            <a:r>
              <a:rPr lang="en-US" sz="2000" dirty="0">
                <a:solidFill>
                  <a:srgbClr val="CE9178"/>
                </a:solidFill>
                <a:latin typeface="Menlo"/>
                <a:ea typeface="Menlo"/>
                <a:cs typeface="Menlo"/>
              </a:rPr>
              <a:t>"background-color: red"</a:t>
            </a:r>
            <a:r>
              <a:rPr lang="en-US" sz="2000" dirty="0">
                <a:solidFill>
                  <a:srgbClr val="808080"/>
                </a:solidFill>
                <a:latin typeface="Menlo"/>
                <a:ea typeface="Menlo"/>
                <a:cs typeface="Menlo"/>
              </a:rPr>
              <a:t>&gt;&lt;/</a:t>
            </a:r>
            <a:r>
              <a:rPr lang="en-US" sz="2000" dirty="0">
                <a:solidFill>
                  <a:srgbClr val="569CD6"/>
                </a:solidFill>
                <a:latin typeface="Menlo"/>
                <a:ea typeface="Menlo"/>
                <a:cs typeface="Menlo"/>
              </a:rPr>
              <a:t>div</a:t>
            </a:r>
            <a:r>
              <a:rPr lang="en-US" sz="2000" dirty="0">
                <a:solidFill>
                  <a:srgbClr val="808080"/>
                </a:solidFill>
                <a:latin typeface="Menlo"/>
                <a:ea typeface="Menlo"/>
                <a:cs typeface="Menlo"/>
              </a:rPr>
              <a:t>&gt;</a:t>
            </a:r>
            <a:endParaRPr lang="en-US" sz="2000" dirty="0"/>
          </a:p>
        </p:txBody>
      </p:sp>
      <p:pic>
        <p:nvPicPr>
          <p:cNvPr id="6" name="Picture 5" descr="Screen Shot 2018-02-19 at 00.2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600" y="1691999"/>
            <a:ext cx="1549400" cy="2908300"/>
          </a:xfrm>
          <a:prstGeom prst="rect">
            <a:avLst/>
          </a:prstGeom>
        </p:spPr>
      </p:pic>
    </p:spTree>
    <p:extLst>
      <p:ext uri="{BB962C8B-B14F-4D97-AF65-F5344CB8AC3E}">
        <p14:creationId xmlns:p14="http://schemas.microsoft.com/office/powerpoint/2010/main" val="12660450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Order </a:t>
            </a:r>
            <a:r>
              <a:rPr lang="mr-IN" dirty="0" smtClean="0"/>
              <a:t>–</a:t>
            </a:r>
            <a:r>
              <a:rPr lang="en-US" dirty="0" smtClean="0"/>
              <a:t> inspect element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94</a:t>
            </a:fld>
            <a:endParaRPr lang="en-US" dirty="0"/>
          </a:p>
        </p:txBody>
      </p:sp>
      <p:pic>
        <p:nvPicPr>
          <p:cNvPr id="7" name="Content Placeholder 6" descr="Screen Shot 2018-02-19 at 00.16.56.png"/>
          <p:cNvPicPr>
            <a:picLocks noGrp="1" noChangeAspect="1"/>
          </p:cNvPicPr>
          <p:nvPr>
            <p:ph idx="1"/>
          </p:nvPr>
        </p:nvPicPr>
        <p:blipFill>
          <a:blip r:embed="rId2">
            <a:extLst>
              <a:ext uri="{28A0092B-C50C-407E-A947-70E740481C1C}">
                <a14:useLocalDpi xmlns:a14="http://schemas.microsoft.com/office/drawing/2010/main" val="0"/>
              </a:ext>
            </a:extLst>
          </a:blip>
          <a:srcRect l="653" r="653"/>
          <a:stretch>
            <a:fillRect/>
          </a:stretch>
        </p:blipFill>
        <p:spPr/>
      </p:pic>
    </p:spTree>
    <p:extLst>
      <p:ext uri="{BB962C8B-B14F-4D97-AF65-F5344CB8AC3E}">
        <p14:creationId xmlns:p14="http://schemas.microsoft.com/office/powerpoint/2010/main" val="26797113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99" y="2010013"/>
            <a:ext cx="8496000" cy="2160587"/>
          </a:xfrm>
        </p:spPr>
        <p:txBody>
          <a:bodyPr/>
          <a:lstStyle/>
          <a:p>
            <a:r>
              <a:rPr lang="en-GB" dirty="0" smtClean="0"/>
              <a:t>Open Data Visualisation &amp; Innovation</a:t>
            </a:r>
            <a:endParaRPr lang="en-GB" dirty="0"/>
          </a:p>
        </p:txBody>
      </p:sp>
      <p:sp>
        <p:nvSpPr>
          <p:cNvPr id="3" name="Subtitle 2"/>
          <p:cNvSpPr>
            <a:spLocks noGrp="1"/>
          </p:cNvSpPr>
          <p:nvPr>
            <p:ph type="subTitle" idx="1"/>
          </p:nvPr>
        </p:nvSpPr>
        <p:spPr>
          <a:xfrm>
            <a:off x="324000" y="4495890"/>
            <a:ext cx="8496000" cy="1946275"/>
          </a:xfrm>
        </p:spPr>
        <p:txBody>
          <a:bodyPr/>
          <a:lstStyle/>
          <a:p>
            <a:r>
              <a:rPr lang="en-GB" dirty="0" smtClean="0"/>
              <a:t>COMP 6214</a:t>
            </a:r>
            <a:endParaRPr lang="en-GB" dirty="0"/>
          </a:p>
        </p:txBody>
      </p:sp>
      <p:sp>
        <p:nvSpPr>
          <p:cNvPr id="4" name="Text Placeholder 3"/>
          <p:cNvSpPr>
            <a:spLocks noGrp="1"/>
          </p:cNvSpPr>
          <p:nvPr>
            <p:ph type="body" sz="quarter" idx="10"/>
          </p:nvPr>
        </p:nvSpPr>
        <p:spPr/>
        <p:txBody>
          <a:bodyPr/>
          <a:lstStyle/>
          <a:p>
            <a:r>
              <a:rPr lang="en-GB" dirty="0"/>
              <a:t>Heather Packer</a:t>
            </a:r>
          </a:p>
          <a:p>
            <a:r>
              <a:rPr lang="en-GB" dirty="0" smtClean="0"/>
              <a:t>16/01/18</a:t>
            </a:r>
            <a:endParaRPr lang="en-GB" dirty="0"/>
          </a:p>
        </p:txBody>
      </p:sp>
    </p:spTree>
    <p:extLst>
      <p:ext uri="{BB962C8B-B14F-4D97-AF65-F5344CB8AC3E}">
        <p14:creationId xmlns:p14="http://schemas.microsoft.com/office/powerpoint/2010/main" val="171316305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Culture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96</a:t>
            </a:fld>
            <a:endParaRPr lang="en-US" dirty="0"/>
          </a:p>
        </p:txBody>
      </p:sp>
      <p:sp>
        <p:nvSpPr>
          <p:cNvPr id="4" name="Content Placeholder 3"/>
          <p:cNvSpPr>
            <a:spLocks noGrp="1"/>
          </p:cNvSpPr>
          <p:nvPr>
            <p:ph idx="1"/>
          </p:nvPr>
        </p:nvSpPr>
        <p:spPr/>
        <p:txBody>
          <a:bodyPr/>
          <a:lstStyle/>
          <a:p>
            <a:r>
              <a:rPr lang="en-US" dirty="0" smtClean="0"/>
              <a:t>A community platform designed to help people use resources more efficiently</a:t>
            </a:r>
          </a:p>
          <a:p>
            <a:r>
              <a:rPr lang="en-US" dirty="0" smtClean="0"/>
              <a:t>They work out how to help companies, charities and NGO can reduce their carbon footprints</a:t>
            </a:r>
          </a:p>
          <a:p>
            <a:pPr lvl="1"/>
            <a:r>
              <a:rPr lang="en-US" dirty="0" smtClean="0"/>
              <a:t>Cabinet office</a:t>
            </a:r>
          </a:p>
          <a:p>
            <a:pPr lvl="1"/>
            <a:r>
              <a:rPr lang="en-US" dirty="0" smtClean="0"/>
              <a:t>10 Downing Street </a:t>
            </a:r>
          </a:p>
          <a:p>
            <a:pPr lvl="1"/>
            <a:r>
              <a:rPr lang="en-US" dirty="0" smtClean="0"/>
              <a:t>Tate Modern</a:t>
            </a:r>
          </a:p>
          <a:p>
            <a:r>
              <a:rPr lang="en-US" dirty="0" smtClean="0"/>
              <a:t>They use open data to promote awareness </a:t>
            </a:r>
            <a:endParaRPr lang="en-US" dirty="0"/>
          </a:p>
        </p:txBody>
      </p:sp>
    </p:spTree>
    <p:extLst>
      <p:ext uri="{BB962C8B-B14F-4D97-AF65-F5344CB8AC3E}">
        <p14:creationId xmlns:p14="http://schemas.microsoft.com/office/powerpoint/2010/main" val="149017425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Culture - </a:t>
            </a:r>
            <a:r>
              <a:rPr lang="en-US" dirty="0" err="1" smtClean="0"/>
              <a:t>Visualisation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97</a:t>
            </a:fld>
            <a:endParaRPr lang="en-US" dirty="0"/>
          </a:p>
        </p:txBody>
      </p:sp>
      <p:sp>
        <p:nvSpPr>
          <p:cNvPr id="4" name="Content Placeholder 3"/>
          <p:cNvSpPr>
            <a:spLocks noGrp="1"/>
          </p:cNvSpPr>
          <p:nvPr>
            <p:ph idx="1"/>
          </p:nvPr>
        </p:nvSpPr>
        <p:spPr/>
        <p:txBody>
          <a:bodyPr/>
          <a:lstStyle/>
          <a:p>
            <a:r>
              <a:rPr lang="en-US" sz="2000" dirty="0">
                <a:hlinkClick r:id="rId2"/>
              </a:rPr>
              <a:t>https://platform.carbonculture.net/places/10-downing-street/9</a:t>
            </a:r>
            <a:r>
              <a:rPr lang="en-US" sz="2000" dirty="0" smtClean="0">
                <a:hlinkClick r:id="rId2"/>
              </a:rPr>
              <a:t>/</a:t>
            </a:r>
            <a:endParaRPr lang="en-US" sz="2000" dirty="0" smtClean="0"/>
          </a:p>
          <a:p>
            <a:endParaRPr lang="en-US" dirty="0"/>
          </a:p>
        </p:txBody>
      </p:sp>
      <p:pic>
        <p:nvPicPr>
          <p:cNvPr id="5" name="Picture 4" descr="Screen Shot 2018-01-17 at 11.39.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74" y="2115672"/>
            <a:ext cx="8507826" cy="4412392"/>
          </a:xfrm>
          <a:prstGeom prst="rect">
            <a:avLst/>
          </a:prstGeom>
        </p:spPr>
      </p:pic>
    </p:spTree>
    <p:extLst>
      <p:ext uri="{BB962C8B-B14F-4D97-AF65-F5344CB8AC3E}">
        <p14:creationId xmlns:p14="http://schemas.microsoft.com/office/powerpoint/2010/main" val="171293770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Guardian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98</a:t>
            </a:fld>
            <a:endParaRPr lang="en-US" dirty="0"/>
          </a:p>
        </p:txBody>
      </p:sp>
      <p:sp>
        <p:nvSpPr>
          <p:cNvPr id="4" name="Content Placeholder 3"/>
          <p:cNvSpPr>
            <a:spLocks noGrp="1"/>
          </p:cNvSpPr>
          <p:nvPr>
            <p:ph idx="1"/>
          </p:nvPr>
        </p:nvSpPr>
        <p:spPr/>
        <p:txBody>
          <a:bodyPr/>
          <a:lstStyle/>
          <a:p>
            <a:r>
              <a:rPr lang="en-US" dirty="0">
                <a:hlinkClick r:id="rId3"/>
              </a:rPr>
              <a:t>https://www.theguardian.com/cities/2017/oct/04/hypnotic-beauty-public-transport-</a:t>
            </a:r>
            <a:r>
              <a:rPr lang="en-US" dirty="0" smtClean="0">
                <a:hlinkClick r:id="rId3"/>
              </a:rPr>
              <a:t>mapped</a:t>
            </a:r>
            <a:endParaRPr lang="en-US" dirty="0" smtClean="0"/>
          </a:p>
          <a:p>
            <a:r>
              <a:rPr lang="en-US" dirty="0">
                <a:hlinkClick r:id="rId4"/>
              </a:rPr>
              <a:t>https://www.theguardian.com/global-development-professionals-network/2017/jan/03/using-data-visualisations-to-help-explain-the-global-obesity-</a:t>
            </a:r>
            <a:r>
              <a:rPr lang="en-US" dirty="0" smtClean="0">
                <a:hlinkClick r:id="rId4"/>
              </a:rPr>
              <a:t>explosion</a:t>
            </a:r>
            <a:endParaRPr lang="en-US" dirty="0" smtClean="0"/>
          </a:p>
          <a:p>
            <a:pPr marL="0" indent="0">
              <a:buNone/>
            </a:pPr>
            <a:endParaRPr lang="en-US" dirty="0"/>
          </a:p>
        </p:txBody>
      </p:sp>
    </p:spTree>
    <p:extLst>
      <p:ext uri="{BB962C8B-B14F-4D97-AF65-F5344CB8AC3E}">
        <p14:creationId xmlns:p14="http://schemas.microsoft.com/office/powerpoint/2010/main" val="85355741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AC6681-E0FD-2C4C-B392-04A572FD2AAE}" type="slidenum">
              <a:rPr lang="en-US" smtClean="0"/>
              <a:pPr/>
              <a:t>99</a:t>
            </a:fld>
            <a:endParaRPr lang="en-US" dirty="0"/>
          </a:p>
        </p:txBody>
      </p:sp>
      <p:pic>
        <p:nvPicPr>
          <p:cNvPr id="5" name="Picture 4" descr="46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79" y="1113559"/>
            <a:ext cx="8599285" cy="5159571"/>
          </a:xfrm>
          <a:prstGeom prst="rect">
            <a:avLst/>
          </a:prstGeom>
        </p:spPr>
      </p:pic>
    </p:spTree>
    <p:extLst>
      <p:ext uri="{BB962C8B-B14F-4D97-AF65-F5344CB8AC3E}">
        <p14:creationId xmlns:p14="http://schemas.microsoft.com/office/powerpoint/2010/main" val="6359233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Custom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11 - CSS" id="{A9F95300-17D0-C845-92AA-829B010B7BE7}" vid="{A5DC916A-1AF4-684A-82FE-8F29E5F01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31659</TotalTime>
  <Words>5870</Words>
  <Application>Microsoft Macintosh PowerPoint</Application>
  <PresentationFormat>On-screen Show (4:3)</PresentationFormat>
  <Paragraphs>882</Paragraphs>
  <Slides>107</Slides>
  <Notes>23</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ECS</vt:lpstr>
      <vt:lpstr>D3.js</vt:lpstr>
      <vt:lpstr>_x0010_Data-Driven Documents</vt:lpstr>
      <vt:lpstr>D3</vt:lpstr>
      <vt:lpstr>D3 caveats</vt:lpstr>
      <vt:lpstr>D3.js technologies</vt:lpstr>
      <vt:lpstr>HTML</vt:lpstr>
      <vt:lpstr>HTML DOM</vt:lpstr>
      <vt:lpstr>Basic HTML5 page</vt:lpstr>
      <vt:lpstr>SVG</vt:lpstr>
      <vt:lpstr>CSS</vt:lpstr>
      <vt:lpstr>CSS </vt:lpstr>
      <vt:lpstr>JavaScript</vt:lpstr>
      <vt:lpstr>JavaScript</vt:lpstr>
      <vt:lpstr>SVG Resources</vt:lpstr>
      <vt:lpstr>JavaScript Resources</vt:lpstr>
      <vt:lpstr>Setting up D3</vt:lpstr>
      <vt:lpstr>Version 3 and 4</vt:lpstr>
      <vt:lpstr>Loading External Data</vt:lpstr>
      <vt:lpstr>Loading CSV Data</vt:lpstr>
      <vt:lpstr>Loading TSV and JSON</vt:lpstr>
      <vt:lpstr>Loading More than Dataset</vt:lpstr>
      <vt:lpstr>OPTIONAL Data Cleaning and Structuring</vt:lpstr>
      <vt:lpstr>Bar Chart</vt:lpstr>
      <vt:lpstr>Chocolate Bar Dataset</vt:lpstr>
      <vt:lpstr>Chocolate Bar Dataset - Cleaning</vt:lpstr>
      <vt:lpstr>Selecting a Chart</vt:lpstr>
      <vt:lpstr>Loading Data</vt:lpstr>
      <vt:lpstr>Bar Chart</vt:lpstr>
      <vt:lpstr>Bar Chart – setting up the svg container</vt:lpstr>
      <vt:lpstr>DOM</vt:lpstr>
      <vt:lpstr>Bar Chart</vt:lpstr>
      <vt:lpstr>Bar Chart</vt:lpstr>
      <vt:lpstr>Bar Chart</vt:lpstr>
      <vt:lpstr>Bar Chart</vt:lpstr>
      <vt:lpstr>Preparing for Axes</vt:lpstr>
      <vt:lpstr>Adding Axes</vt:lpstr>
      <vt:lpstr>Bar Chart with Axes</vt:lpstr>
      <vt:lpstr>Adding Another Dimension: Cocoa Percentage</vt:lpstr>
      <vt:lpstr>Cocoa Percentage</vt:lpstr>
      <vt:lpstr>Making the Rating Clearer</vt:lpstr>
      <vt:lpstr>Bar Chart with Ratings</vt:lpstr>
      <vt:lpstr>Scatter Chart</vt:lpstr>
      <vt:lpstr>Scatter Chart – X/Y Scales</vt:lpstr>
      <vt:lpstr>Scatter Chart – adding points</vt:lpstr>
      <vt:lpstr>Scatter Chart – add axes</vt:lpstr>
      <vt:lpstr>Scatter Chart</vt:lpstr>
      <vt:lpstr>Scatter Chart – Adding Jitter</vt:lpstr>
      <vt:lpstr>Scatter Chart with jitter</vt:lpstr>
      <vt:lpstr>Maps</vt:lpstr>
      <vt:lpstr>Loading CSS and Styling</vt:lpstr>
      <vt:lpstr>Map: Setting up map size, scale and projection</vt:lpstr>
      <vt:lpstr>Map Projections</vt:lpstr>
      <vt:lpstr>Map: Load Data</vt:lpstr>
      <vt:lpstr>Map: Transforming the Dataset</vt:lpstr>
      <vt:lpstr>Map: Transforming the Dataset</vt:lpstr>
      <vt:lpstr>Map: Colouring the map</vt:lpstr>
      <vt:lpstr>PowerPoint Presentation</vt:lpstr>
      <vt:lpstr>Map: Adding Scale</vt:lpstr>
      <vt:lpstr>Map: Adding Scale</vt:lpstr>
      <vt:lpstr>PowerPoint Presentation</vt:lpstr>
      <vt:lpstr>Map: Tooltip Style</vt:lpstr>
      <vt:lpstr>Map: Adding a tooltip</vt:lpstr>
      <vt:lpstr>Map: Adding Interactivity to a Path</vt:lpstr>
      <vt:lpstr>Map: Updating Tooltip</vt:lpstr>
      <vt:lpstr>PowerPoint Presentation</vt:lpstr>
      <vt:lpstr>Map: Adding Radio Button</vt:lpstr>
      <vt:lpstr>Map: Updating Map Colours</vt:lpstr>
      <vt:lpstr>PowerPoint Presentation</vt:lpstr>
      <vt:lpstr>PowerPoint Presentation</vt:lpstr>
      <vt:lpstr>D3 Resources</vt:lpstr>
      <vt:lpstr>Other D3</vt:lpstr>
      <vt:lpstr>D3 layouts</vt:lpstr>
      <vt:lpstr>Pie Chart</vt:lpstr>
      <vt:lpstr>Pie Chart</vt:lpstr>
      <vt:lpstr>Pie Chart - layout</vt:lpstr>
      <vt:lpstr>Pie Chart - layout</vt:lpstr>
      <vt:lpstr>Pie Chart - arc</vt:lpstr>
      <vt:lpstr>Bubble Chart</vt:lpstr>
      <vt:lpstr>Force-Directed Graph</vt:lpstr>
      <vt:lpstr>Chord Chart</vt:lpstr>
      <vt:lpstr>D3 Conclusions</vt:lpstr>
      <vt:lpstr>D3 Dev</vt:lpstr>
      <vt:lpstr>Setup</vt:lpstr>
      <vt:lpstr>Dev Tools</vt:lpstr>
      <vt:lpstr>Dev Tools</vt:lpstr>
      <vt:lpstr>Dev Tools - Inspector</vt:lpstr>
      <vt:lpstr>Dev Tools - Inspector</vt:lpstr>
      <vt:lpstr>Dev Tools - Inspector</vt:lpstr>
      <vt:lpstr>Console output</vt:lpstr>
      <vt:lpstr>Console output</vt:lpstr>
      <vt:lpstr>Debugging at a specific line</vt:lpstr>
      <vt:lpstr>SVG Paint order</vt:lpstr>
      <vt:lpstr>CSS Order</vt:lpstr>
      <vt:lpstr>CSS Order – inspect element</vt:lpstr>
      <vt:lpstr>Open Data Visualisation &amp; Innovation</vt:lpstr>
      <vt:lpstr>Carbon Culture</vt:lpstr>
      <vt:lpstr>Carbon Culture - Visualisation</vt:lpstr>
      <vt:lpstr>The Guardian</vt:lpstr>
      <vt:lpstr>PowerPoint Presentation</vt:lpstr>
      <vt:lpstr>PowerPoint Presentation</vt:lpstr>
      <vt:lpstr>PowerPoint Presentation</vt:lpstr>
      <vt:lpstr>ARUP</vt:lpstr>
      <vt:lpstr>ARUP</vt:lpstr>
      <vt:lpstr>Adzuma</vt:lpstr>
      <vt:lpstr>Adzuma </vt:lpstr>
      <vt:lpstr>Doorda</vt:lpstr>
      <vt:lpstr>Doorda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Cascading Stylesheets</dc:title>
  <dc:creator>Gibbins N.M.</dc:creator>
  <cp:lastModifiedBy>Heather Packer</cp:lastModifiedBy>
  <cp:revision>236</cp:revision>
  <dcterms:created xsi:type="dcterms:W3CDTF">2017-10-22T16:39:59Z</dcterms:created>
  <dcterms:modified xsi:type="dcterms:W3CDTF">2018-02-20T21:31:22Z</dcterms:modified>
</cp:coreProperties>
</file>