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91" r:id="rId8"/>
    <p:sldId id="264" r:id="rId9"/>
    <p:sldId id="314" r:id="rId10"/>
    <p:sldId id="265" r:id="rId11"/>
    <p:sldId id="266" r:id="rId12"/>
    <p:sldId id="267" r:id="rId13"/>
    <p:sldId id="293" r:id="rId14"/>
    <p:sldId id="295" r:id="rId15"/>
    <p:sldId id="296" r:id="rId16"/>
    <p:sldId id="297" r:id="rId17"/>
    <p:sldId id="298" r:id="rId18"/>
    <p:sldId id="300" r:id="rId19"/>
    <p:sldId id="299" r:id="rId20"/>
    <p:sldId id="272" r:id="rId21"/>
    <p:sldId id="316" r:id="rId22"/>
    <p:sldId id="311" r:id="rId23"/>
    <p:sldId id="312" r:id="rId24"/>
    <p:sldId id="313" r:id="rId25"/>
    <p:sldId id="274" r:id="rId26"/>
    <p:sldId id="320" r:id="rId27"/>
    <p:sldId id="321" r:id="rId28"/>
    <p:sldId id="276" r:id="rId29"/>
    <p:sldId id="322" r:id="rId30"/>
    <p:sldId id="277" r:id="rId31"/>
    <p:sldId id="278" r:id="rId32"/>
    <p:sldId id="279" r:id="rId33"/>
    <p:sldId id="280" r:id="rId34"/>
    <p:sldId id="317" r:id="rId35"/>
    <p:sldId id="281" r:id="rId36"/>
    <p:sldId id="318" r:id="rId37"/>
    <p:sldId id="302" r:id="rId38"/>
    <p:sldId id="303" r:id="rId39"/>
    <p:sldId id="304" r:id="rId40"/>
    <p:sldId id="305" r:id="rId41"/>
    <p:sldId id="319" r:id="rId42"/>
    <p:sldId id="286" r:id="rId43"/>
    <p:sldId id="287" r:id="rId44"/>
    <p:sldId id="288" r:id="rId45"/>
    <p:sldId id="289" r:id="rId46"/>
    <p:sldId id="309" r:id="rId47"/>
    <p:sldId id="29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14"/>
    <p:restoredTop sz="76269"/>
  </p:normalViewPr>
  <p:slideViewPr>
    <p:cSldViewPr snapToObjects="1" showGuides="1">
      <p:cViewPr varScale="1">
        <p:scale>
          <a:sx n="91" d="100"/>
          <a:sy n="91" d="100"/>
        </p:scale>
        <p:origin x="1304" y="176"/>
      </p:cViewPr>
      <p:guideLst>
        <p:guide orient="horz" pos="3702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CC35F-4062-BC4F-992D-884A24E3BE08}" type="slidenum">
              <a:rPr lang="en-US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766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8532B-3A25-664B-A196-EA90B55876CF}" type="slidenum">
              <a:rPr lang="en-US"/>
              <a:pPr/>
              <a:t>25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2137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54C14-93AA-D54D-A550-8469C761536A}" type="slidenum">
              <a:rPr lang="en-US"/>
              <a:pPr/>
              <a:t>28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869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853CF-5A4E-514B-BE8A-54D321307C48}" type="slidenum">
              <a:rPr lang="en-US"/>
              <a:pPr/>
              <a:t>32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336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A6AC7-AD5C-6F47-8342-D23582BC32FC}" type="slidenum">
              <a:rPr lang="en-US"/>
              <a:pPr/>
              <a:t>33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EXAMPLE: Every person</a:t>
            </a: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 is male or female</a:t>
            </a:r>
            <a:endParaRPr lang="en-GB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11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A4C09-2A30-2648-9858-9D4E0FECED92}" type="slidenum">
              <a:rPr lang="en-US"/>
              <a:pPr/>
              <a:t>35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7550" y="542925"/>
            <a:ext cx="2884488" cy="2163763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082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19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42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226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43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905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44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177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45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84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KL-ONE – 1985</a:t>
            </a:r>
          </a:p>
          <a:p>
            <a:r>
              <a:rPr lang="en-US" dirty="0"/>
              <a:t>LOOM – 1987</a:t>
            </a:r>
          </a:p>
          <a:p>
            <a:r>
              <a:rPr lang="en-US" dirty="0"/>
              <a:t>CLASSIC – 1991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A11CF-85C7-754B-83BB-EB830B4A82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8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E106E-9968-B84D-9113-2D64C0585B46}" type="slidenum">
              <a:rPr lang="en-US"/>
              <a:pPr/>
              <a:t>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Nomenclature: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Concept = class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Role = property or relation</a:t>
            </a:r>
          </a:p>
        </p:txBody>
      </p:sp>
    </p:spTree>
    <p:extLst>
      <p:ext uri="{BB962C8B-B14F-4D97-AF65-F5344CB8AC3E}">
        <p14:creationId xmlns:p14="http://schemas.microsoft.com/office/powerpoint/2010/main" val="108994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993E3-0801-1744-B4CA-0364649F43F7}" type="slidenum">
              <a:rPr lang="en-US"/>
              <a:pPr/>
              <a:t>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62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AD4A6-A621-3740-8700-850332982541}" type="slidenum">
              <a:rPr lang="en-US"/>
              <a:pPr/>
              <a:t>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18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46988-9C40-9E4D-8CCD-FE0D42352867}" type="slidenum">
              <a:rPr lang="en-US"/>
              <a:pPr/>
              <a:t>10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7550" y="542925"/>
            <a:ext cx="2884488" cy="2163763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10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4F073-678E-6341-8E58-DE06A9D55C89}" type="slidenum">
              <a:rPr lang="en-US"/>
              <a:pPr/>
              <a:t>11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252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</a:t>
            </a:r>
            <a:r>
              <a:rPr lang="en-GB" dirty="0" err="1"/>
              <a:t>felix</a:t>
            </a:r>
            <a:r>
              <a:rPr lang="en-GB" dirty="0"/>
              <a:t>, fluffy and </a:t>
            </a:r>
            <a:r>
              <a:rPr lang="en-GB" dirty="0" err="1"/>
              <a:t>fido</a:t>
            </a:r>
            <a:r>
              <a:rPr lang="en-GB" dirty="0"/>
              <a:t> are also members of the class, because none of them have pets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83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9A960-F092-3844-8CFA-6DB94CB5E0FA}" type="slidenum">
              <a:rPr lang="en-US"/>
              <a:pPr/>
              <a:t>20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7550" y="542925"/>
            <a:ext cx="2884488" cy="2163763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98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4"/>
            <a:ext cx="8496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05262"/>
            <a:ext cx="8496300" cy="2160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pos="204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2924174"/>
            <a:ext cx="8496300" cy="3241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1752" userDrawn="1">
          <p15:clr>
            <a:srgbClr val="FBAE40"/>
          </p15:clr>
        </p15:guide>
        <p15:guide id="4" orient="horz" pos="18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68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088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989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997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285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689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31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524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034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816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46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EAABB-7BF1-ED42-8394-87DB1AC3E63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44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235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219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01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08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80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/>
              <a:t>Click icon to add table</a:t>
            </a:r>
            <a:endParaRPr lang="en-US" noProof="0" dirty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51217-BEAF-3644-BE3E-7A69C2DDFE9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518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634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305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302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5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985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805487"/>
            <a:ext cx="8496000" cy="3587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700213"/>
            <a:ext cx="4103538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700213"/>
            <a:ext cx="4103537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700212"/>
            <a:ext cx="4103538" cy="622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103538" cy="38433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700212"/>
            <a:ext cx="4102547" cy="622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322511"/>
            <a:ext cx="4102547" cy="38433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03962"/>
            <a:ext cx="7632376" cy="29368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700213"/>
            <a:ext cx="8496000" cy="4465638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05263"/>
            <a:ext cx="8496300" cy="217207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805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700213"/>
            <a:ext cx="8496000" cy="4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0392" y="6303962"/>
            <a:ext cx="71960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5556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pos="2971" userDrawn="1">
          <p15:clr>
            <a:srgbClr val="F26B43"/>
          </p15:clr>
        </p15:guide>
        <p15:guide id="11" pos="2789" userDrawn="1">
          <p15:clr>
            <a:srgbClr val="F26B43"/>
          </p15:clr>
        </p15:guide>
        <p15:guide id="12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Description </a:t>
            </a:r>
            <a:br>
              <a:rPr lang="en-US" dirty="0"/>
            </a:br>
            <a:r>
              <a:rPr lang="en-US" dirty="0"/>
              <a:t>Logic Primer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COMP6215 Semantic Web Technologies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- </a:t>
            </a:r>
            <a:r>
              <a:rPr lang="en-US" dirty="0" err="1"/>
              <a:t>nmg@ecs.soton.ac.uk</a:t>
            </a:r>
            <a:endParaRPr lang="en-US" dirty="0"/>
          </a:p>
          <a:p>
            <a:r>
              <a:rPr lang="en-US" dirty="0"/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346608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Concept Constructors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7BBB8-DB06-AD44-9C12-9D423479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Used to construct complex concepts:</a:t>
                </a:r>
              </a:p>
              <a:p>
                <a:pPr lvl="1"/>
                <a:r>
                  <a:rPr lang="en-GB" dirty="0"/>
                  <a:t>Boolean concept constructors	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400" dirty="0"/>
              </a:p>
              <a:p>
                <a:pPr lvl="1"/>
                <a:r>
                  <a:rPr lang="en-GB" dirty="0"/>
                  <a:t>Restrictions on role successors	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400" dirty="0"/>
              </a:p>
              <a:p>
                <a:pPr lvl="1"/>
                <a:r>
                  <a:rPr lang="en-GB" dirty="0"/>
                  <a:t>Number restrictions (cardinality constraints) on roles </a:t>
                </a:r>
                <a:br>
                  <a:rPr lang="en-GB" dirty="0"/>
                </a:br>
                <a:r>
                  <a:rPr lang="en-GB" dirty="0"/>
                  <a:t>					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</m:t>
                    </m:r>
                  </m:oMath>
                </a14:m>
                <a:endParaRPr lang="en-GB" sz="2400" dirty="0"/>
              </a:p>
              <a:p>
                <a:pPr lvl="1"/>
                <a:r>
                  <a:rPr lang="en-GB" dirty="0"/>
                  <a:t>Nominals (singleton concepts)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Universal concept, top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Contradiction, bottom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08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C6F2EC-D5F6-1244-845F-97A6D428DFF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128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Constructors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EFB3C-095C-8143-AD79-47028609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Used to construct complex roles:</a:t>
                </a:r>
              </a:p>
              <a:p>
                <a:pPr lvl="1"/>
                <a:r>
                  <a:rPr lang="en-GB" dirty="0"/>
                  <a:t>Concrete domains (datatypes)</a:t>
                </a:r>
              </a:p>
              <a:p>
                <a:pPr lvl="1"/>
                <a:r>
                  <a:rPr lang="en-GB" dirty="0"/>
                  <a:t>Inverse roles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sz="2400" dirty="0"/>
              </a:p>
              <a:p>
                <a:pPr lvl="1"/>
                <a:r>
                  <a:rPr lang="en-GB" dirty="0"/>
                  <a:t>Role composition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400" dirty="0"/>
              </a:p>
              <a:p>
                <a:pPr lvl="1"/>
                <a:r>
                  <a:rPr lang="en-GB" dirty="0"/>
                  <a:t>Transitive roles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FDADE2-846C-D14E-BC74-E0C75E41499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2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and Description Logics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7CD946-B1E5-D54A-9844-E91AF2B0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 every description logic supports all constructors </a:t>
                </a:r>
              </a:p>
              <a:p>
                <a:r>
                  <a:rPr lang="en-US" dirty="0"/>
                  <a:t>More constructors = more expressive = higher complexity</a:t>
                </a:r>
              </a:p>
              <a:p>
                <a:r>
                  <a:rPr lang="en-US" dirty="0"/>
                  <a:t>For example , OWL DL is equivalent to the logic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𝒮ℋ𝒪ℐ𝒩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Atomic concepts and roles</a:t>
                </a:r>
              </a:p>
              <a:p>
                <a:pPr lvl="1"/>
                <a:r>
                  <a:rPr lang="en-US" dirty="0"/>
                  <a:t>Boolean operators</a:t>
                </a:r>
              </a:p>
              <a:p>
                <a:pPr lvl="1"/>
                <a:r>
                  <a:rPr lang="en-US" dirty="0"/>
                  <a:t>Universal, existential restrictions, number restrictions</a:t>
                </a:r>
              </a:p>
              <a:p>
                <a:pPr lvl="1"/>
                <a:r>
                  <a:rPr lang="en-US" dirty="0"/>
                  <a:t>Role hierarchies</a:t>
                </a:r>
              </a:p>
              <a:p>
                <a:pPr lvl="1"/>
                <a:r>
                  <a:rPr lang="en-US" dirty="0"/>
                  <a:t>Nominals</a:t>
                </a:r>
              </a:p>
              <a:p>
                <a:pPr lvl="1"/>
                <a:r>
                  <a:rPr lang="en-US" dirty="0"/>
                  <a:t>Inverse and transitive roles (but not role composition)</a:t>
                </a:r>
              </a:p>
            </p:txBody>
          </p:sp>
        </mc:Choice>
        <mc:Fallback xmlns="">
          <p:sp>
            <p:nvSpPr>
              <p:cNvPr id="849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43" t="-852" b="-2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9C8392-FE57-E545-AE45-350FAD51008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5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65617469-E783-DC45-ACAD-8BAC37C09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066" y="2808044"/>
            <a:ext cx="1029492" cy="1837988"/>
          </a:xfrm>
          <a:custGeom>
            <a:avLst/>
            <a:gdLst>
              <a:gd name="connsiteX0" fmla="*/ 527049 w 1029492"/>
              <a:gd name="connsiteY0" fmla="*/ 0 h 1837988"/>
              <a:gd name="connsiteX1" fmla="*/ 553331 w 1029492"/>
              <a:gd name="connsiteY1" fmla="*/ 15967 h 1837988"/>
              <a:gd name="connsiteX2" fmla="*/ 1029492 w 1029492"/>
              <a:gd name="connsiteY2" fmla="*/ 911520 h 1837988"/>
              <a:gd name="connsiteX3" fmla="*/ 553331 w 1029492"/>
              <a:gd name="connsiteY3" fmla="*/ 1807073 h 1837988"/>
              <a:gd name="connsiteX4" fmla="*/ 502444 w 1029492"/>
              <a:gd name="connsiteY4" fmla="*/ 1837988 h 1837988"/>
              <a:gd name="connsiteX5" fmla="*/ 476162 w 1029492"/>
              <a:gd name="connsiteY5" fmla="*/ 1822021 h 1837988"/>
              <a:gd name="connsiteX6" fmla="*/ 0 w 1029492"/>
              <a:gd name="connsiteY6" fmla="*/ 926468 h 1837988"/>
              <a:gd name="connsiteX7" fmla="*/ 476162 w 1029492"/>
              <a:gd name="connsiteY7" fmla="*/ 30915 h 18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9492" h="1837988">
                <a:moveTo>
                  <a:pt x="527049" y="0"/>
                </a:moveTo>
                <a:lnTo>
                  <a:pt x="553331" y="15967"/>
                </a:lnTo>
                <a:cubicBezTo>
                  <a:pt x="840613" y="210051"/>
                  <a:pt x="1029492" y="538728"/>
                  <a:pt x="1029492" y="911520"/>
                </a:cubicBezTo>
                <a:cubicBezTo>
                  <a:pt x="1029492" y="1284313"/>
                  <a:pt x="840613" y="1612990"/>
                  <a:pt x="553331" y="1807073"/>
                </a:cubicBezTo>
                <a:lnTo>
                  <a:pt x="502444" y="1837988"/>
                </a:lnTo>
                <a:lnTo>
                  <a:pt x="476162" y="1822021"/>
                </a:lnTo>
                <a:cubicBezTo>
                  <a:pt x="188880" y="1627938"/>
                  <a:pt x="0" y="1299261"/>
                  <a:pt x="0" y="926468"/>
                </a:cubicBezTo>
                <a:cubicBezTo>
                  <a:pt x="0" y="553676"/>
                  <a:pt x="188880" y="224999"/>
                  <a:pt x="476162" y="30915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146A18-F28F-8E47-A243-7D688AB8171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both children and happy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“Child AND Happy”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146A18-F28F-8E47-A243-7D688AB8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9F0FDA8C-8CFC-E040-B9E8-098D8801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Intersection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205DA-0E04-334C-8D8F-B0C8B207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1E7535-1970-8447-990B-FB284621DF5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1AA39375-4B1F-BA40-9647-4FE5DCC5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558" y="2642359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D824C399-2E95-B14C-95D6-3AAF1FC4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066" y="2657307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9ED127E2-CC43-DC4E-84D7-232E6EF8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040" y="2329135"/>
            <a:ext cx="968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Happy</a:t>
            </a:r>
            <a:endParaRPr lang="en-US" sz="2000" b="1" dirty="0">
              <a:solidFill>
                <a:srgbClr val="00B05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F87B2D-1B72-5648-9E7C-F92FD3D4DB03}"/>
              </a:ext>
            </a:extLst>
          </p:cNvPr>
          <p:cNvSpPr/>
          <p:nvPr/>
        </p:nvSpPr>
        <p:spPr bwMode="auto">
          <a:xfrm>
            <a:off x="4865220" y="1862020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AD9ABEF7-A8E2-B244-8CD8-B5061849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027" y="2329135"/>
            <a:ext cx="78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Child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30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D6CFDD8A-97D1-B54E-8525-5C94678FB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558" y="2642359"/>
            <a:ext cx="3290508" cy="2174948"/>
          </a:xfrm>
          <a:custGeom>
            <a:avLst/>
            <a:gdLst>
              <a:gd name="connsiteX0" fmla="*/ 1080000 w 3290508"/>
              <a:gd name="connsiteY0" fmla="*/ 0 h 2174948"/>
              <a:gd name="connsiteX1" fmla="*/ 1594793 w 3290508"/>
              <a:gd name="connsiteY1" fmla="*/ 130350 h 2174948"/>
              <a:gd name="connsiteX2" fmla="*/ 1657557 w 3290508"/>
              <a:gd name="connsiteY2" fmla="*/ 168480 h 2174948"/>
              <a:gd name="connsiteX3" fmla="*/ 1695716 w 3290508"/>
              <a:gd name="connsiteY3" fmla="*/ 145298 h 2174948"/>
              <a:gd name="connsiteX4" fmla="*/ 2210508 w 3290508"/>
              <a:gd name="connsiteY4" fmla="*/ 14948 h 2174948"/>
              <a:gd name="connsiteX5" fmla="*/ 3290508 w 3290508"/>
              <a:gd name="connsiteY5" fmla="*/ 1094948 h 2174948"/>
              <a:gd name="connsiteX6" fmla="*/ 2210508 w 3290508"/>
              <a:gd name="connsiteY6" fmla="*/ 2174948 h 2174948"/>
              <a:gd name="connsiteX7" fmla="*/ 1695716 w 3290508"/>
              <a:gd name="connsiteY7" fmla="*/ 2044598 h 2174948"/>
              <a:gd name="connsiteX8" fmla="*/ 1632952 w 3290508"/>
              <a:gd name="connsiteY8" fmla="*/ 2006468 h 2174948"/>
              <a:gd name="connsiteX9" fmla="*/ 1594793 w 3290508"/>
              <a:gd name="connsiteY9" fmla="*/ 2029650 h 2174948"/>
              <a:gd name="connsiteX10" fmla="*/ 1080000 w 3290508"/>
              <a:gd name="connsiteY10" fmla="*/ 2160000 h 2174948"/>
              <a:gd name="connsiteX11" fmla="*/ 0 w 3290508"/>
              <a:gd name="connsiteY11" fmla="*/ 1080000 h 2174948"/>
              <a:gd name="connsiteX12" fmla="*/ 1080000 w 3290508"/>
              <a:gd name="connsiteY12" fmla="*/ 0 h 217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0508" h="2174948">
                <a:moveTo>
                  <a:pt x="1080000" y="0"/>
                </a:moveTo>
                <a:cubicBezTo>
                  <a:pt x="1266397" y="0"/>
                  <a:pt x="1441764" y="47220"/>
                  <a:pt x="1594793" y="130350"/>
                </a:cubicBezTo>
                <a:lnTo>
                  <a:pt x="1657557" y="168480"/>
                </a:lnTo>
                <a:lnTo>
                  <a:pt x="1695716" y="145298"/>
                </a:lnTo>
                <a:cubicBezTo>
                  <a:pt x="1848745" y="62168"/>
                  <a:pt x="2024112" y="14948"/>
                  <a:pt x="2210508" y="14948"/>
                </a:cubicBezTo>
                <a:cubicBezTo>
                  <a:pt x="2806976" y="14948"/>
                  <a:pt x="3290508" y="498480"/>
                  <a:pt x="3290508" y="1094948"/>
                </a:cubicBezTo>
                <a:cubicBezTo>
                  <a:pt x="3290508" y="1691416"/>
                  <a:pt x="2806976" y="2174948"/>
                  <a:pt x="2210508" y="2174948"/>
                </a:cubicBezTo>
                <a:cubicBezTo>
                  <a:pt x="2024112" y="2174948"/>
                  <a:pt x="1848745" y="2127728"/>
                  <a:pt x="1695716" y="2044598"/>
                </a:cubicBezTo>
                <a:lnTo>
                  <a:pt x="1632952" y="2006468"/>
                </a:lnTo>
                <a:lnTo>
                  <a:pt x="1594793" y="2029650"/>
                </a:lnTo>
                <a:cubicBezTo>
                  <a:pt x="1441764" y="2112780"/>
                  <a:pt x="1266397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48EDAE-54A7-CD4C-BC57-B09101A032B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Rich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Famous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rich or famous (or both)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“Rich OR Famous”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48EDAE-54A7-CD4C-BC57-B09101A03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97F3E7F-00B4-8242-B79E-B19D36C2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Union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0B4B-73C8-9043-968D-0D01B731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F2E0C-052B-6945-B7FC-A71B50B2422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74151044-1294-0D4A-B92A-4534C331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558" y="2642359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94325F3C-A849-6144-9509-DA6F78A3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066" y="2657307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3C11B019-B7DD-D840-87D9-DF08442C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051" y="2329135"/>
            <a:ext cx="122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Famous</a:t>
            </a:r>
            <a:endParaRPr lang="en-US" sz="2000" b="1" dirty="0">
              <a:solidFill>
                <a:srgbClr val="00B05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E9F761-8A6B-D749-A547-5D9E9CDF0B8E}"/>
              </a:ext>
            </a:extLst>
          </p:cNvPr>
          <p:cNvSpPr/>
          <p:nvPr/>
        </p:nvSpPr>
        <p:spPr bwMode="auto">
          <a:xfrm>
            <a:off x="4865220" y="1862020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EF574B2-CEA1-D04F-99DA-474495A5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027" y="2329135"/>
            <a:ext cx="78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Rich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46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5DC5F555-AD6C-8349-9C07-24870A7F6000}"/>
              </a:ext>
            </a:extLst>
          </p:cNvPr>
          <p:cNvSpPr/>
          <p:nvPr/>
        </p:nvSpPr>
        <p:spPr bwMode="auto">
          <a:xfrm>
            <a:off x="4859338" y="1864849"/>
            <a:ext cx="3817117" cy="3816573"/>
          </a:xfrm>
          <a:custGeom>
            <a:avLst/>
            <a:gdLst>
              <a:gd name="connsiteX0" fmla="*/ 1938908 w 3817117"/>
              <a:gd name="connsiteY0" fmla="*/ 795112 h 3816573"/>
              <a:gd name="connsiteX1" fmla="*/ 858908 w 3817117"/>
              <a:gd name="connsiteY1" fmla="*/ 1875112 h 3816573"/>
              <a:gd name="connsiteX2" fmla="*/ 1938908 w 3817117"/>
              <a:gd name="connsiteY2" fmla="*/ 2955112 h 3816573"/>
              <a:gd name="connsiteX3" fmla="*/ 3018908 w 3817117"/>
              <a:gd name="connsiteY3" fmla="*/ 1875112 h 3816573"/>
              <a:gd name="connsiteX4" fmla="*/ 1938908 w 3817117"/>
              <a:gd name="connsiteY4" fmla="*/ 795112 h 3816573"/>
              <a:gd name="connsiteX5" fmla="*/ 0 w 3817117"/>
              <a:gd name="connsiteY5" fmla="*/ 0 h 3816573"/>
              <a:gd name="connsiteX6" fmla="*/ 3817117 w 3817117"/>
              <a:gd name="connsiteY6" fmla="*/ 0 h 3816573"/>
              <a:gd name="connsiteX7" fmla="*/ 3817117 w 3817117"/>
              <a:gd name="connsiteY7" fmla="*/ 3816573 h 3816573"/>
              <a:gd name="connsiteX8" fmla="*/ 0 w 3817117"/>
              <a:gd name="connsiteY8" fmla="*/ 3816573 h 381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7117" h="3816573">
                <a:moveTo>
                  <a:pt x="1938908" y="795112"/>
                </a:moveTo>
                <a:cubicBezTo>
                  <a:pt x="1342440" y="795112"/>
                  <a:pt x="858908" y="1278644"/>
                  <a:pt x="858908" y="1875112"/>
                </a:cubicBezTo>
                <a:cubicBezTo>
                  <a:pt x="858908" y="2471580"/>
                  <a:pt x="1342440" y="2955112"/>
                  <a:pt x="1938908" y="2955112"/>
                </a:cubicBezTo>
                <a:cubicBezTo>
                  <a:pt x="2535376" y="2955112"/>
                  <a:pt x="3018908" y="2471580"/>
                  <a:pt x="3018908" y="1875112"/>
                </a:cubicBezTo>
                <a:cubicBezTo>
                  <a:pt x="3018908" y="1278644"/>
                  <a:pt x="2535376" y="795112"/>
                  <a:pt x="1938908" y="795112"/>
                </a:cubicBezTo>
                <a:close/>
                <a:moveTo>
                  <a:pt x="0" y="0"/>
                </a:moveTo>
                <a:lnTo>
                  <a:pt x="3817117" y="0"/>
                </a:lnTo>
                <a:lnTo>
                  <a:pt x="3817117" y="3816573"/>
                </a:lnTo>
                <a:lnTo>
                  <a:pt x="0" y="3816573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B0F525-D61B-DA43-9B57-058FEB92FB6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not happy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“NOT Happy”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B0F525-D61B-DA43-9B57-058FEB92F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A1DC4B44-6248-8B45-BC0A-AEC86130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Complement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01D88-E962-814F-90FF-AB74D1F5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A1BC79-88EE-824B-A358-BE48A26D2CA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12BF94D1-B0C5-ED4B-BB98-05D70CE3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2657132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211BD699-FC3F-9447-A268-0F4F6C5F8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102" y="2329135"/>
            <a:ext cx="968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Happy</a:t>
            </a:r>
            <a:endParaRPr lang="en-US" sz="2000" b="1" dirty="0">
              <a:solidFill>
                <a:srgbClr val="00B05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833A5-D98B-0848-96B1-1D8C1CDFF1A2}"/>
              </a:ext>
            </a:extLst>
          </p:cNvPr>
          <p:cNvSpPr/>
          <p:nvPr/>
        </p:nvSpPr>
        <p:spPr bwMode="auto">
          <a:xfrm>
            <a:off x="4865220" y="1862020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6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have some pet that is a cat</a:t>
                </a:r>
              </a:p>
              <a:p>
                <a:pPr lvl="1"/>
                <a:r>
                  <a:rPr lang="en-US" dirty="0"/>
                  <a:t>must have at least one pet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SOME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5C402EB-662C-F447-AD79-1C8989EF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Existential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9CA68-36C3-9349-82B2-62965E75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90C7CE-7D72-DA44-B926-C0D6ACC42A3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88CC3D7F-C3A4-C74E-BA2B-E11872A6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509" y="310428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163B75B7-3F0F-E440-8A4F-4F1969E3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509" y="409338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4A7C14AF-9519-0946-AFE4-71EC8941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130" y="359123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4165B47C-532D-1348-987D-C507D228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096" y="512909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440A5511-1D3A-4C4F-9EC7-58ED5D18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803" y="221262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3A178BB-F9AB-5645-A895-1548D4AE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756" y="3742138"/>
            <a:ext cx="613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fluffy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7C8FD0EC-9F3D-224E-8832-888686DB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676" y="2633246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8EA0FDA2-5C93-EE46-BECC-FED2D15F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564" y="2648194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F2CE439-87C7-7A4D-B39C-8B34A7D0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441" y="2472921"/>
            <a:ext cx="59761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5A718-25F6-EA40-8CE7-318E9EEF3E6B}"/>
              </a:ext>
            </a:extLst>
          </p:cNvPr>
          <p:cNvSpPr/>
          <p:nvPr/>
        </p:nvSpPr>
        <p:spPr bwMode="auto">
          <a:xfrm>
            <a:off x="4859338" y="1852907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4FBBDA86-7460-044F-BB0E-526D4D71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946" y="3158766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latin typeface="Georgia" panose="02040502050405020303" pitchFamily="18" charset="0"/>
                <a:ea typeface="Arial" charset="0"/>
                <a:cs typeface="Arial" charset="0"/>
              </a:rPr>
              <a:t>felix</a:t>
            </a:r>
            <a:endParaRPr lang="en-US" sz="2000" baseline="30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C95F2F45-ECCC-0346-A980-6E890A92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554" y="3653935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latin typeface="Georgia" panose="02040502050405020303" pitchFamily="18" charset="0"/>
                <a:ea typeface="Arial" charset="0"/>
                <a:cs typeface="Arial" charset="0"/>
              </a:rPr>
              <a:t>fido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DAD605-0480-D747-BBC8-0FE3F0744AAE}"/>
              </a:ext>
            </a:extLst>
          </p:cNvPr>
          <p:cNvGrpSpPr/>
          <p:nvPr/>
        </p:nvGrpSpPr>
        <p:grpSpPr>
          <a:xfrm>
            <a:off x="6219672" y="2208670"/>
            <a:ext cx="801410" cy="3239951"/>
            <a:chOff x="6219672" y="2208670"/>
            <a:chExt cx="801410" cy="3239951"/>
          </a:xfrm>
        </p:grpSpPr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BD94B61F-6A4A-2747-AE82-1EA8FBF9F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08670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john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D596A9AA-507A-4149-A4A0-6D1921F07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9672" y="5140844"/>
              <a:ext cx="6029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jane</a:t>
              </a:r>
              <a:endParaRPr lang="en-US" sz="2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8" name="Text Box 5">
            <a:extLst>
              <a:ext uri="{FF2B5EF4-FFF2-40B4-BE49-F238E27FC236}">
                <a16:creationId xmlns:a16="http://schemas.microsoft.com/office/drawing/2014/main" id="{A9D40118-0410-7344-9342-3591AC41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975" y="2467930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FFEB5F-5367-D14F-AE0E-5115D04B28CF}"/>
              </a:ext>
            </a:extLst>
          </p:cNvPr>
          <p:cNvCxnSpPr>
            <a:cxnSpLocks/>
            <a:stCxn id="18" idx="4"/>
            <a:endCxn id="14" idx="6"/>
          </p:cNvCxnSpPr>
          <p:nvPr/>
        </p:nvCxnSpPr>
        <p:spPr bwMode="auto">
          <a:xfrm rot="5400000">
            <a:off x="5680659" y="2496935"/>
            <a:ext cx="855151" cy="43257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819EAE-E956-D44E-8870-53171C64D42C}"/>
              </a:ext>
            </a:extLst>
          </p:cNvPr>
          <p:cNvCxnSpPr/>
          <p:nvPr/>
        </p:nvCxnSpPr>
        <p:spPr bwMode="auto">
          <a:xfrm>
            <a:off x="4859338" y="5940167"/>
            <a:ext cx="6480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050181-6DB7-2F44-814F-4A1C23C69759}"/>
              </a:ext>
            </a:extLst>
          </p:cNvPr>
          <p:cNvSpPr txBox="1"/>
          <p:nvPr/>
        </p:nvSpPr>
        <p:spPr>
          <a:xfrm>
            <a:off x="5507410" y="5757894"/>
            <a:ext cx="8691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4A8E76BF-8AC3-5049-933F-B6FDE296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040" y="51400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E8B61D94-FC65-B84C-9CCA-6897C455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616" y="5151752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jenny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10F3997B-4F28-254D-8B66-63D2025ADBC2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 bwMode="auto">
          <a:xfrm rot="5400000" flipH="1" flipV="1">
            <a:off x="6115296" y="3655266"/>
            <a:ext cx="1501352" cy="144631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FB08E81-F3FA-4D48-8E5C-0DE76E825DF5}"/>
              </a:ext>
            </a:extLst>
          </p:cNvPr>
          <p:cNvCxnSpPr>
            <a:cxnSpLocks/>
            <a:stCxn id="17" idx="0"/>
            <a:endCxn id="15" idx="6"/>
          </p:cNvCxnSpPr>
          <p:nvPr/>
        </p:nvCxnSpPr>
        <p:spPr bwMode="auto">
          <a:xfrm rot="16200000" flipV="1">
            <a:off x="5517779" y="4504062"/>
            <a:ext cx="999204" cy="250869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0323B1-4818-B647-9886-8F62EAA6F0FD}"/>
              </a:ext>
            </a:extLst>
          </p:cNvPr>
          <p:cNvGrpSpPr/>
          <p:nvPr/>
        </p:nvGrpSpPr>
        <p:grpSpPr>
          <a:xfrm>
            <a:off x="6272033" y="2208670"/>
            <a:ext cx="801410" cy="3239951"/>
            <a:chOff x="6372072" y="2361070"/>
            <a:chExt cx="801410" cy="3239951"/>
          </a:xfrm>
        </p:grpSpPr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9249496E-823B-1F4A-A5E4-D0B650FA6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387" y="2361070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latin typeface="Georgia" panose="02040502050405020303" pitchFamily="18" charset="0"/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8D76D375-9732-9649-BB53-E950E7758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072" y="5293244"/>
              <a:ext cx="6029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latin typeface="Georgia" panose="02040502050405020303" pitchFamily="18" charset="0"/>
                  <a:ea typeface="Arial" charset="0"/>
                  <a:cs typeface="Arial" charset="0"/>
                </a:rPr>
                <a:t>jane</a:t>
              </a:r>
              <a:endParaRPr lang="en-US" sz="2000" b="1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all of whose pets are cats </a:t>
                </a:r>
              </a:p>
              <a:p>
                <a:pPr lvl="1"/>
                <a:r>
                  <a:rPr lang="en-US" dirty="0"/>
                  <a:t>Or, which only have pets that are cats</a:t>
                </a:r>
              </a:p>
              <a:p>
                <a:pPr lvl="1"/>
                <a:r>
                  <a:rPr lang="en-US" dirty="0"/>
                  <a:t>includes those things which have no pets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ONLY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04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16870C7-78A6-2C46-9BCD-D2B11D18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Universal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77593-BFAB-5F45-961F-29F5A4BB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480C9B-7F68-314C-89F9-D393D015C79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7F65669-BF83-AD44-BFF4-639EE563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509" y="310798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90C5595-8A41-1E41-B05E-AF2307F5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509" y="409708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65F143FA-C033-7B4B-86D7-1569C853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130" y="359493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794529ED-814B-7F46-8611-AB6044C9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096" y="513279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299EF970-9B96-5947-AD3E-F4C434A8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803" y="221632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96D2D9A4-F3EA-6E46-A06B-3690AE5C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676" y="2636945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4D4F14CA-7B7C-0040-A039-F25F856E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564" y="2651893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F664CF66-B7FB-524C-9388-25B4B39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441" y="2476620"/>
            <a:ext cx="59761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66E115-741C-D74C-B419-CA8C8B21B1CA}"/>
              </a:ext>
            </a:extLst>
          </p:cNvPr>
          <p:cNvSpPr/>
          <p:nvPr/>
        </p:nvSpPr>
        <p:spPr bwMode="auto">
          <a:xfrm>
            <a:off x="4859338" y="1856606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D83C6-A4E5-7641-BE1B-B8209C881C4A}"/>
              </a:ext>
            </a:extLst>
          </p:cNvPr>
          <p:cNvGrpSpPr/>
          <p:nvPr/>
        </p:nvGrpSpPr>
        <p:grpSpPr>
          <a:xfrm>
            <a:off x="5220756" y="3162465"/>
            <a:ext cx="2933236" cy="891149"/>
            <a:chOff x="5220756" y="3162465"/>
            <a:chExt cx="2933236" cy="891149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AFC30F3F-CCC7-124E-B3E2-D1D429692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756" y="3745837"/>
              <a:ext cx="6137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fluffy</a:t>
              </a:r>
              <a:endParaRPr lang="en-US" sz="2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50EB7765-8FFC-EC4A-A419-D314D2BB5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946" y="3162465"/>
              <a:ext cx="5709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latin typeface="Georgia" panose="02040502050405020303" pitchFamily="18" charset="0"/>
                  <a:ea typeface="Arial" charset="0"/>
                  <a:cs typeface="Arial" charset="0"/>
                </a:rPr>
                <a:t>felix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50" name="Text Box 15">
              <a:extLst>
                <a:ext uri="{FF2B5EF4-FFF2-40B4-BE49-F238E27FC236}">
                  <a16:creationId xmlns:a16="http://schemas.microsoft.com/office/drawing/2014/main" id="{E835740D-45FC-EF44-97E5-AF512E0C6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7554" y="3657634"/>
              <a:ext cx="486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latin typeface="Georgia" panose="02040502050405020303" pitchFamily="18" charset="0"/>
                  <a:ea typeface="Arial" charset="0"/>
                  <a:cs typeface="Arial" charset="0"/>
                </a:rPr>
                <a:t>fido</a:t>
              </a:r>
              <a:endParaRPr lang="en-US" sz="2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1" name="Text Box 15">
            <a:extLst>
              <a:ext uri="{FF2B5EF4-FFF2-40B4-BE49-F238E27FC236}">
                <a16:creationId xmlns:a16="http://schemas.microsoft.com/office/drawing/2014/main" id="{AA926117-EBE9-7B4E-B1FD-56165E1E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673" y="5144543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jane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3B3495F-F6CB-7145-8E79-CD8C756A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975" y="247162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C6F3EDE-BB69-A14A-992B-2803D6C37B74}"/>
              </a:ext>
            </a:extLst>
          </p:cNvPr>
          <p:cNvCxnSpPr>
            <a:cxnSpLocks/>
            <a:stCxn id="42" idx="4"/>
            <a:endCxn id="38" idx="6"/>
          </p:cNvCxnSpPr>
          <p:nvPr/>
        </p:nvCxnSpPr>
        <p:spPr bwMode="auto">
          <a:xfrm rot="5400000">
            <a:off x="5680659" y="2500634"/>
            <a:ext cx="855151" cy="43257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A55515-9A25-6146-960B-DF8FF99FB41D}"/>
              </a:ext>
            </a:extLst>
          </p:cNvPr>
          <p:cNvCxnSpPr/>
          <p:nvPr/>
        </p:nvCxnSpPr>
        <p:spPr bwMode="auto">
          <a:xfrm>
            <a:off x="4859338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491188C-7AD7-5F48-8917-092182CF0D4B}"/>
              </a:ext>
            </a:extLst>
          </p:cNvPr>
          <p:cNvSpPr txBox="1"/>
          <p:nvPr/>
        </p:nvSpPr>
        <p:spPr>
          <a:xfrm>
            <a:off x="5507410" y="5761593"/>
            <a:ext cx="8691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8925E351-C36F-7F48-B23B-851DBF75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040" y="514370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F38A547-78F4-1E4A-A8EB-CB4D12C563C3}"/>
              </a:ext>
            </a:extLst>
          </p:cNvPr>
          <p:cNvGrpSpPr/>
          <p:nvPr/>
        </p:nvGrpSpPr>
        <p:grpSpPr>
          <a:xfrm>
            <a:off x="6365987" y="2212369"/>
            <a:ext cx="1862072" cy="3250859"/>
            <a:chOff x="6365987" y="2212369"/>
            <a:chExt cx="1862072" cy="3250859"/>
          </a:xfrm>
        </p:grpSpPr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1DFF961B-DB8E-5845-8E82-B9B58009A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john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58" name="Text Box 15">
              <a:extLst>
                <a:ext uri="{FF2B5EF4-FFF2-40B4-BE49-F238E27FC236}">
                  <a16:creationId xmlns:a16="http://schemas.microsoft.com/office/drawing/2014/main" id="{69F21926-D73C-754B-8281-7DEA28FC6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jenny</a:t>
              </a:r>
              <a:endParaRPr lang="en-US" sz="2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4DD8862-1518-8C4D-B498-CA4CD616ABB0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 bwMode="auto">
          <a:xfrm rot="5400000" flipH="1" flipV="1">
            <a:off x="6115296" y="3658965"/>
            <a:ext cx="1501352" cy="144631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391C9D72-C44C-9F4B-9341-A9403E0A3692}"/>
              </a:ext>
            </a:extLst>
          </p:cNvPr>
          <p:cNvCxnSpPr>
            <a:cxnSpLocks/>
            <a:stCxn id="41" idx="0"/>
            <a:endCxn id="39" idx="6"/>
          </p:cNvCxnSpPr>
          <p:nvPr/>
        </p:nvCxnSpPr>
        <p:spPr bwMode="auto">
          <a:xfrm rot="16200000" flipV="1">
            <a:off x="5517779" y="4507761"/>
            <a:ext cx="999204" cy="250869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107612-BEA2-F243-A532-CCFF2BE6195B}"/>
              </a:ext>
            </a:extLst>
          </p:cNvPr>
          <p:cNvGrpSpPr/>
          <p:nvPr/>
        </p:nvGrpSpPr>
        <p:grpSpPr>
          <a:xfrm>
            <a:off x="6401704" y="2201461"/>
            <a:ext cx="1862072" cy="3250859"/>
            <a:chOff x="6365987" y="2212369"/>
            <a:chExt cx="1862072" cy="3250859"/>
          </a:xfrm>
        </p:grpSpPr>
        <p:sp>
          <p:nvSpPr>
            <p:cNvPr id="63" name="Text Box 15">
              <a:extLst>
                <a:ext uri="{FF2B5EF4-FFF2-40B4-BE49-F238E27FC236}">
                  <a16:creationId xmlns:a16="http://schemas.microsoft.com/office/drawing/2014/main" id="{1CB84FE0-86FC-A644-8F9A-854CC31AF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latin typeface="Georgia" panose="02040502050405020303" pitchFamily="18" charset="0"/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64" name="Text Box 15">
              <a:extLst>
                <a:ext uri="{FF2B5EF4-FFF2-40B4-BE49-F238E27FC236}">
                  <a16:creationId xmlns:a16="http://schemas.microsoft.com/office/drawing/2014/main" id="{2ACC158C-E17B-9044-8E6C-9C14D258F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latin typeface="Georgia" panose="02040502050405020303" pitchFamily="18" charset="0"/>
                  <a:ea typeface="Arial" charset="0"/>
                  <a:cs typeface="Arial" charset="0"/>
                </a:rPr>
                <a:t>jenny</a:t>
              </a:r>
              <a:endParaRPr lang="en-US" sz="2000" b="1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DFE9A-09B4-984D-B5CA-3EEFB8999B6A}"/>
              </a:ext>
            </a:extLst>
          </p:cNvPr>
          <p:cNvGrpSpPr/>
          <p:nvPr/>
        </p:nvGrpSpPr>
        <p:grpSpPr>
          <a:xfrm>
            <a:off x="5201512" y="3153338"/>
            <a:ext cx="2983449" cy="907087"/>
            <a:chOff x="5072474" y="3860465"/>
            <a:chExt cx="2983449" cy="907087"/>
          </a:xfrm>
        </p:grpSpPr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20506B91-94E1-7A4D-84E4-CFFDD19BD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474" y="4459775"/>
              <a:ext cx="7254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latin typeface="Georgia" panose="02040502050405020303" pitchFamily="18" charset="0"/>
                  <a:ea typeface="Arial" charset="0"/>
                  <a:cs typeface="Arial" charset="0"/>
                </a:rPr>
                <a:t>fluffy</a:t>
              </a:r>
              <a:endParaRPr lang="en-US" sz="2000" b="1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90C469EA-3923-D64E-B908-CECA06623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3207" y="3860465"/>
              <a:ext cx="6748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 err="1">
                  <a:latin typeface="Georgia" panose="02040502050405020303" pitchFamily="18" charset="0"/>
                  <a:ea typeface="Arial" charset="0"/>
                  <a:cs typeface="Arial" charset="0"/>
                </a:rPr>
                <a:t>felix</a:t>
              </a:r>
              <a:endParaRPr lang="en-US" sz="2000" b="1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A4180A4B-B2E1-B143-9FC4-37428D1C4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956" y="4371325"/>
              <a:ext cx="5749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 err="1">
                  <a:latin typeface="Georgia" panose="02040502050405020303" pitchFamily="18" charset="0"/>
                  <a:ea typeface="Arial" charset="0"/>
                  <a:cs typeface="Arial" charset="0"/>
                </a:rPr>
                <a:t>fido</a:t>
              </a:r>
              <a:endParaRPr lang="en-US" sz="2000" b="1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6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exactly one pet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D3026-6EE7-B44F-8BA9-140AD30C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CEC11-91DD-1947-84B1-43A25D16E4D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509" y="311399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509" y="4103090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130" y="360094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096" y="51388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803" y="222233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756" y="3751846"/>
            <a:ext cx="613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fluffy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676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564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441" y="2482629"/>
            <a:ext cx="59761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4859338" y="1862615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946" y="3168474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latin typeface="Georgia" panose="02040502050405020303" pitchFamily="18" charset="0"/>
                <a:ea typeface="Arial" charset="0"/>
                <a:cs typeface="Arial" charset="0"/>
              </a:rPr>
              <a:t>felix</a:t>
            </a:r>
            <a:endParaRPr lang="en-US" sz="2000" baseline="30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988" y="2218378"/>
            <a:ext cx="69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john</a:t>
            </a:r>
            <a:endParaRPr lang="en-US" sz="2000" baseline="30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554" y="3663643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latin typeface="Georgia" panose="02040502050405020303" pitchFamily="18" charset="0"/>
                <a:ea typeface="Arial" charset="0"/>
                <a:cs typeface="Arial" charset="0"/>
              </a:rPr>
              <a:t>fido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672" y="5150552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jane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975" y="2477638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5680659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4859338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5507410" y="5767602"/>
            <a:ext cx="8691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040" y="5149715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616" y="5161460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jenny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6115296" y="3664974"/>
            <a:ext cx="1501352" cy="144631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5517779" y="4513770"/>
            <a:ext cx="999204" cy="250869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3" name="Text Box 15">
            <a:extLst>
              <a:ext uri="{FF2B5EF4-FFF2-40B4-BE49-F238E27FC236}">
                <a16:creationId xmlns:a16="http://schemas.microsoft.com/office/drawing/2014/main" id="{9F55A2A7-40A1-AB4F-83A1-0FBB8CF1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295" y="2218378"/>
            <a:ext cx="69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b="1" dirty="0">
                <a:latin typeface="Georgia" panose="02040502050405020303" pitchFamily="18" charset="0"/>
                <a:ea typeface="Arial" charset="0"/>
                <a:cs typeface="Arial" charset="0"/>
              </a:rPr>
              <a:t>john</a:t>
            </a:r>
            <a:endParaRPr lang="en-US" sz="2000" b="1" baseline="30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≥2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at least two pets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D3026-6EE7-B44F-8BA9-140AD30C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CEC11-91DD-1947-84B1-43A25D16E4D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509" y="311399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509" y="4103090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130" y="360094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096" y="51388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803" y="222233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756" y="3751846"/>
            <a:ext cx="613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fluffy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676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564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441" y="2482629"/>
            <a:ext cx="59761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4859338" y="1862615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946" y="3168474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latin typeface="Georgia" panose="02040502050405020303" pitchFamily="18" charset="0"/>
                <a:ea typeface="Arial" charset="0"/>
                <a:cs typeface="Arial" charset="0"/>
              </a:rPr>
              <a:t>felix</a:t>
            </a:r>
            <a:endParaRPr lang="en-US" sz="2000" baseline="30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988" y="2218378"/>
            <a:ext cx="545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john</a:t>
            </a:r>
            <a:endParaRPr lang="en-US" sz="2000" baseline="30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554" y="3663643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latin typeface="Georgia" panose="02040502050405020303" pitchFamily="18" charset="0"/>
                <a:ea typeface="Arial" charset="0"/>
                <a:cs typeface="Arial" charset="0"/>
              </a:rPr>
              <a:t>fido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672" y="5150552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jane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975" y="2477638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5680659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4859338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5507410" y="5767602"/>
            <a:ext cx="8691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040" y="5149715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616" y="5161460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jenny</a:t>
            </a:r>
            <a:endParaRPr lang="en-US" sz="2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6115296" y="3664974"/>
            <a:ext cx="1501352" cy="1446315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5517779" y="4513770"/>
            <a:ext cx="999204" cy="250869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3" name="Text Box 15">
            <a:extLst>
              <a:ext uri="{FF2B5EF4-FFF2-40B4-BE49-F238E27FC236}">
                <a16:creationId xmlns:a16="http://schemas.microsoft.com/office/drawing/2014/main" id="{EA3A729A-7E76-E84D-AE3C-E7528F1FA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599" y="5149715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b="1" dirty="0">
                <a:latin typeface="Georgia" panose="02040502050405020303" pitchFamily="18" charset="0"/>
                <a:ea typeface="Arial" charset="0"/>
                <a:cs typeface="Arial" charset="0"/>
              </a:rPr>
              <a:t>jane</a:t>
            </a:r>
            <a:endParaRPr lang="en-US" sz="2000" b="1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Description Logics?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97B88-0DC2-0A45-8591-98633712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RDF Schema isn’t sufficient for all tasks</a:t>
            </a:r>
          </a:p>
          <a:p>
            <a:pPr lvl="1"/>
            <a:r>
              <a:rPr lang="en-US" dirty="0"/>
              <a:t>There are things you can’t express</a:t>
            </a:r>
          </a:p>
          <a:p>
            <a:pPr lvl="1"/>
            <a:r>
              <a:rPr lang="en-US" dirty="0"/>
              <a:t>There are things you can’t infer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DC67E-06C7-064A-9DBB-51E541979F7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1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Knowledge Bases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EAC4EE-956D-6A48-BD2F-E61CF041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description logic knowledge base (KB) has two parts:</a:t>
            </a:r>
          </a:p>
          <a:p>
            <a:r>
              <a:rPr lang="en-GB" dirty="0" err="1"/>
              <a:t>TBox</a:t>
            </a:r>
            <a:r>
              <a:rPr lang="en-GB" dirty="0"/>
              <a:t>: terminology</a:t>
            </a:r>
          </a:p>
          <a:p>
            <a:pPr lvl="1"/>
            <a:r>
              <a:rPr lang="en-GB" dirty="0"/>
              <a:t>A set of axioms describing the structure of the domain </a:t>
            </a:r>
            <a:br>
              <a:rPr lang="en-GB" dirty="0"/>
            </a:br>
            <a:r>
              <a:rPr lang="en-GB" dirty="0"/>
              <a:t>(i.e., a conceptual schema)</a:t>
            </a:r>
          </a:p>
          <a:p>
            <a:pPr lvl="1"/>
            <a:r>
              <a:rPr lang="en-GB" dirty="0"/>
              <a:t>Concepts, roles</a:t>
            </a:r>
          </a:p>
          <a:p>
            <a:r>
              <a:rPr lang="en-GB" dirty="0" err="1">
                <a:sym typeface="Zed" pitchFamily="2" charset="2"/>
              </a:rPr>
              <a:t>ABox</a:t>
            </a:r>
            <a:r>
              <a:rPr lang="en-GB" dirty="0">
                <a:sym typeface="Zed" pitchFamily="2" charset="2"/>
              </a:rPr>
              <a:t>: assertions</a:t>
            </a:r>
          </a:p>
          <a:p>
            <a:pPr lvl="1"/>
            <a:r>
              <a:rPr lang="en-GB" dirty="0">
                <a:sym typeface="Zed" pitchFamily="2" charset="2"/>
              </a:rPr>
              <a:t>A set of axioms describing a concrete situation (data)</a:t>
            </a:r>
          </a:p>
          <a:p>
            <a:pPr lvl="1"/>
            <a:r>
              <a:rPr lang="en-GB" dirty="0">
                <a:sym typeface="Zed" pitchFamily="2" charset="2"/>
              </a:rPr>
              <a:t>Instances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BF2E33-EEBD-4647-A058-96DD99C11C4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06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E04F860-F7C3-DC45-A992-EB97899F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TBox</a:t>
            </a:r>
            <a:r>
              <a:rPr lang="en-GB" dirty="0"/>
              <a:t> Axioms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AE731-681C-1949-8CDE-FFC3F198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43D447-7246-6F44-AD9D-EEC71D16B89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D3D58146-7940-2E4D-82E4-14751EB54F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9316755"/>
                  </p:ext>
                </p:extLst>
              </p:nvPr>
            </p:nvGraphicFramePr>
            <p:xfrm>
              <a:off x="323850" y="1700213"/>
              <a:ext cx="8496300" cy="4792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5400278">
                      <a:extLst>
                        <a:ext uri="{9D8B030D-6E8A-4147-A177-3AD203B41FA5}">
                          <a16:colId xmlns:a16="http://schemas.microsoft.com/office/drawing/2014/main" val="1977877500"/>
                        </a:ext>
                      </a:extLst>
                    </a:gridCol>
                    <a:gridCol w="3096022">
                      <a:extLst>
                        <a:ext uri="{9D8B030D-6E8A-4147-A177-3AD203B41FA5}">
                          <a16:colId xmlns:a16="http://schemas.microsoft.com/office/drawing/2014/main" val="27831330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a subclass of D)</a:t>
                          </a:r>
                        </a:p>
                      </a:txBody>
                      <a:tcPr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T="144000" marB="144000"/>
                    </a:tc>
                    <a:extLst>
                      <a:ext uri="{0D108BD9-81ED-4DB2-BD59-A6C34878D82A}">
                        <a16:rowId xmlns:a16="http://schemas.microsoft.com/office/drawing/2014/main" val="584758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equivalent to D)</a:t>
                          </a:r>
                        </a:p>
                      </a:txBody>
                      <a:tcPr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T="144000" marB="144000"/>
                    </a:tc>
                    <a:extLst>
                      <a:ext uri="{0D108BD9-81ED-4DB2-BD59-A6C34878D82A}">
                        <a16:rowId xmlns:a16="http://schemas.microsoft.com/office/drawing/2014/main" val="1954340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a </a:t>
                          </a:r>
                          <a:r>
                            <a:rPr lang="en-GB" sz="2000" dirty="0" err="1"/>
                            <a:t>subproperty</a:t>
                          </a:r>
                          <a:r>
                            <a:rPr lang="en-GB" sz="2000" dirty="0"/>
                            <a:t> of S)</a:t>
                          </a:r>
                        </a:p>
                      </a:txBody>
                      <a:tcPr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⊑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GB" sz="2000" dirty="0"/>
                            <a:t>	</a:t>
                          </a:r>
                        </a:p>
                      </a:txBody>
                      <a:tcPr marT="144000" marB="144000"/>
                    </a:tc>
                    <a:extLst>
                      <a:ext uri="{0D108BD9-81ED-4DB2-BD59-A6C34878D82A}">
                        <a16:rowId xmlns:a16="http://schemas.microsoft.com/office/drawing/2014/main" val="111186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equivalent to S)</a:t>
                          </a:r>
                        </a:p>
                      </a:txBody>
                      <a:tcPr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GB" sz="2000" dirty="0"/>
                            <a:t>	</a:t>
                          </a:r>
                        </a:p>
                      </a:txBody>
                      <a:tcPr marT="144000" marB="144000"/>
                    </a:tc>
                    <a:extLst>
                      <a:ext uri="{0D108BD9-81ED-4DB2-BD59-A6C34878D82A}">
                        <a16:rowId xmlns:a16="http://schemas.microsoft.com/office/drawing/2014/main" val="3444397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transitivity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composed with itself is </a:t>
                          </a:r>
                          <a:r>
                            <a:rPr lang="en-GB" sz="2000"/>
                            <a:t>a </a:t>
                          </a:r>
                          <a:br>
                            <a:rPr lang="en-GB" sz="2000"/>
                          </a:br>
                          <a:r>
                            <a:rPr lang="en-GB" sz="2000"/>
                            <a:t>subproperty </a:t>
                          </a:r>
                          <a:r>
                            <a:rPr lang="en-GB" sz="2000" dirty="0"/>
                            <a:t>of R)</a:t>
                          </a:r>
                        </a:p>
                      </a:txBody>
                      <a:tcPr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T="144000" marB="144000"/>
                    </a:tc>
                    <a:extLst>
                      <a:ext uri="{0D108BD9-81ED-4DB2-BD59-A6C34878D82A}">
                        <a16:rowId xmlns:a16="http://schemas.microsoft.com/office/drawing/2014/main" val="6373614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D3D58146-7940-2E4D-82E4-14751EB54F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9316755"/>
                  </p:ext>
                </p:extLst>
              </p:nvPr>
            </p:nvGraphicFramePr>
            <p:xfrm>
              <a:off x="323850" y="1700213"/>
              <a:ext cx="8496300" cy="44880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5400278">
                      <a:extLst>
                        <a:ext uri="{9D8B030D-6E8A-4147-A177-3AD203B41FA5}">
                          <a16:colId xmlns:a16="http://schemas.microsoft.com/office/drawing/2014/main" val="1977877500"/>
                        </a:ext>
                      </a:extLst>
                    </a:gridCol>
                    <a:gridCol w="3096022">
                      <a:extLst>
                        <a:ext uri="{9D8B030D-6E8A-4147-A177-3AD203B41FA5}">
                          <a16:colId xmlns:a16="http://schemas.microsoft.com/office/drawing/2014/main" val="2783133073"/>
                        </a:ext>
                      </a:extLst>
                    </a:gridCol>
                  </a:tblGrid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a subclass of D)</a:t>
                          </a:r>
                        </a:p>
                      </a:txBody>
                      <a:tcPr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44000" marB="144000">
                        <a:blipFill>
                          <a:blip r:embed="rId2"/>
                          <a:stretch>
                            <a:fillRect l="-174590" r="410" b="-433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758958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equivalent to D)</a:t>
                          </a:r>
                        </a:p>
                      </a:txBody>
                      <a:tcPr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44000" marB="144000">
                        <a:blipFill>
                          <a:blip r:embed="rId2"/>
                          <a:stretch>
                            <a:fillRect l="-174590" t="-100000" r="410" b="-333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340302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a </a:t>
                          </a:r>
                          <a:r>
                            <a:rPr lang="en-GB" sz="2000" dirty="0" err="1"/>
                            <a:t>subproperty</a:t>
                          </a:r>
                          <a:r>
                            <a:rPr lang="en-GB" sz="2000" dirty="0"/>
                            <a:t> of S)</a:t>
                          </a:r>
                        </a:p>
                      </a:txBody>
                      <a:tcPr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44000" marB="144000">
                        <a:blipFill>
                          <a:blip r:embed="rId2"/>
                          <a:stretch>
                            <a:fillRect l="-174590" t="-200000" r="410" b="-233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186286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equivalent to S)</a:t>
                          </a:r>
                        </a:p>
                      </a:txBody>
                      <a:tcPr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44000" marB="144000">
                        <a:blipFill>
                          <a:blip r:embed="rId2"/>
                          <a:stretch>
                            <a:fillRect l="-174590" t="-300000" r="410" b="-133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4397220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transitivity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composed with itself is </a:t>
                          </a:r>
                          <a:r>
                            <a:rPr lang="en-GB" sz="2000"/>
                            <a:t>a </a:t>
                          </a:r>
                          <a:br>
                            <a:rPr lang="en-GB" sz="2000"/>
                          </a:br>
                          <a:r>
                            <a:rPr lang="en-GB" sz="2000"/>
                            <a:t>subproperty </a:t>
                          </a:r>
                          <a:r>
                            <a:rPr lang="en-GB" sz="2000" dirty="0"/>
                            <a:t>of R)</a:t>
                          </a:r>
                        </a:p>
                      </a:txBody>
                      <a:tcPr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44000" marB="144000">
                        <a:blipFill>
                          <a:blip r:embed="rId2"/>
                          <a:stretch>
                            <a:fillRect l="-174590" t="-400000" r="410" b="-33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73614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9973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0100-BBA9-0442-99A0-9D0E0634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9D793-ACDF-9A48-85EF-31E82136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6B8C4-861E-2D43-AF7C-8AF7042E0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“Attribute A is a necessary/sufficient condition for membership of C”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Instead of talking directly about A, we can make a class expression (using the concept constructors) that represents the class of things with attribute A – call it D</a:t>
            </a:r>
          </a:p>
          <a:p>
            <a:pPr lvl="1"/>
            <a:r>
              <a:rPr lang="en-GB" dirty="0"/>
              <a:t>Membership of D is necessary/sufficient for membership of C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50BC9-E50F-0149-858F-62C1B50BFB3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34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936E-5B27-0E42-B842-FBD13425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F5AE0-75DB-2445-9215-70FA0CB3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D4D05D-A971-B641-973F-995CC11AEE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Membership of D is a necessary condition of membership of C</a:t>
                </a:r>
              </a:p>
              <a:p>
                <a:pPr marL="0" indent="0">
                  <a:buNone/>
                </a:pPr>
                <a:r>
                  <a:rPr lang="en-GB" b="0" i="1" dirty="0"/>
                  <a:t>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⊑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i="1" dirty="0"/>
              </a:p>
              <a:p>
                <a:pPr marL="0" indent="0">
                  <a:buNone/>
                </a:pPr>
                <a:r>
                  <a:rPr lang="en-GB" dirty="0"/>
                  <a:t>Membership of D is a sufficient condition of membership of C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b="0" dirty="0"/>
              </a:p>
              <a:p>
                <a:pPr marL="0" indent="0">
                  <a:buNone/>
                </a:pPr>
                <a:r>
                  <a:rPr lang="en-GB" dirty="0"/>
                  <a:t>Membership of D is both a necessary and a sufficient condition of membership of C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D4D05D-A971-B641-973F-995CC11AEE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 r="-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404BA-4CA0-254D-A824-F0F616A62CF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44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D265-AF52-594D-A803-230BA6B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4806B-C631-294E-ACB4-B4D04BB6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6FC3B4-EA1F-CF4B-A07D-84F3FF0A7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Some common terminology: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C is a </a:t>
                </a:r>
                <a:r>
                  <a:rPr lang="en-GB" i="1" dirty="0"/>
                  <a:t>primitive</a:t>
                </a:r>
                <a:r>
                  <a:rPr lang="en-GB" dirty="0"/>
                  <a:t> or </a:t>
                </a:r>
                <a:r>
                  <a:rPr lang="en-GB" i="1" dirty="0"/>
                  <a:t>partial class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C is a </a:t>
                </a:r>
                <a:r>
                  <a:rPr lang="en-GB" i="1" dirty="0"/>
                  <a:t>defined class</a:t>
                </a:r>
              </a:p>
              <a:p>
                <a:pPr lvl="1"/>
                <a:endParaRPr lang="en-GB" i="1" dirty="0"/>
              </a:p>
              <a:p>
                <a:pPr marL="0" indent="0">
                  <a:buNone/>
                </a:pPr>
                <a:r>
                  <a:rPr lang="en-GB" dirty="0"/>
                  <a:t>(you’ll see these terms used in the Protégé OWL Tutorial)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6FC3B4-EA1F-CF4B-A07D-84F3FF0A7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0A053-7906-3F42-A5B5-E2BCB0B67CC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63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ABox Axioms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80243-51FB-3C46-8E33-DFD042E2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Concept instantiation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x is of type C</a:t>
                </a:r>
              </a:p>
              <a:p>
                <a:pPr marL="0" indent="0">
                  <a:buNone/>
                </a:pPr>
                <a:r>
                  <a:rPr lang="en-US" dirty="0"/>
                  <a:t>Role instantiation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x has R of y</a:t>
                </a:r>
              </a:p>
            </p:txBody>
          </p:sp>
        </mc:Choice>
        <mc:Fallback xmlns="">
          <p:sp>
            <p:nvSpPr>
              <p:cNvPr id="1024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054A1D-1232-F640-B1D0-5A97B110DCB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5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D9B-1A54-5C4B-9618-639828A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Axiom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697E-C5DC-AB41-9ED5-8B5A110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58A80D-F553-F04D-963D-1FF130320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386612"/>
              </p:ext>
            </p:extLst>
          </p:nvPr>
        </p:nvGraphicFramePr>
        <p:xfrm>
          <a:off x="323850" y="1700213"/>
          <a:ext cx="8496300" cy="29976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112246">
                  <a:extLst>
                    <a:ext uri="{9D8B030D-6E8A-4147-A177-3AD203B41FA5}">
                      <a16:colId xmlns:a16="http://schemas.microsoft.com/office/drawing/2014/main" val="493636180"/>
                    </a:ext>
                  </a:extLst>
                </a:gridCol>
                <a:gridCol w="3384054">
                  <a:extLst>
                    <a:ext uri="{9D8B030D-6E8A-4147-A177-3AD203B41FA5}">
                      <a16:colId xmlns:a16="http://schemas.microsoft.com/office/drawing/2014/main" val="1941384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person is either living or dead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59031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happy child has a loving parent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18531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child who eats only cake is unhealthy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272079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 elephants can fly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127403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 mole is a sauce from Mexico that contains chili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27310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All Englishmen are mad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848275915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8102C-21FC-DD49-98E6-BAE1ECC5375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99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D9B-1A54-5C4B-9618-639828A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Axiom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697E-C5DC-AB41-9ED5-8B5A110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658A80D-F553-F04D-963D-1FF130320B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00075984"/>
                  </p:ext>
                </p:extLst>
              </p:nvPr>
            </p:nvGraphicFramePr>
            <p:xfrm>
              <a:off x="323850" y="1700213"/>
              <a:ext cx="8496300" cy="4216800"/>
            </p:xfrm>
            <a:graphic>
              <a:graphicData uri="http://schemas.openxmlformats.org/drawingml/2006/table">
                <a:tbl>
                  <a:tblPr bandRow="1">
                    <a:tableStyleId>{F5AB1C69-6EDB-4FF4-983F-18BD219EF322}</a:tableStyleId>
                  </a:tblPr>
                  <a:tblGrid>
                    <a:gridCol w="3816102">
                      <a:extLst>
                        <a:ext uri="{9D8B030D-6E8A-4147-A177-3AD203B41FA5}">
                          <a16:colId xmlns:a16="http://schemas.microsoft.com/office/drawing/2014/main" val="493636180"/>
                        </a:ext>
                      </a:extLst>
                    </a:gridCol>
                    <a:gridCol w="4680198">
                      <a:extLst>
                        <a:ext uri="{9D8B030D-6E8A-4147-A177-3AD203B41FA5}">
                          <a16:colId xmlns:a16="http://schemas.microsoft.com/office/drawing/2014/main" val="1941384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person is either living or dead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Person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Living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Dead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590314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happy child has a loving parent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Child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Happy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hasParent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Loving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1853180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child who eats only cake is unhealthy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Child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⊓∀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eats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Cake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eats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Cake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⊑¬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Healthy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27207965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 elephants can fly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Elephant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FlyingThing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≡ ⊥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1274030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 mole is a sauce from Mexico that contains chili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Mole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Sauce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hasOrigin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Mexico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hasIngredient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Chili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273106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All Englishmen are mad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bornIn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England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Male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Mad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848275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658A80D-F553-F04D-963D-1FF130320B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00075984"/>
                  </p:ext>
                </p:extLst>
              </p:nvPr>
            </p:nvGraphicFramePr>
            <p:xfrm>
              <a:off x="323850" y="1700213"/>
              <a:ext cx="8496300" cy="4216800"/>
            </p:xfrm>
            <a:graphic>
              <a:graphicData uri="http://schemas.openxmlformats.org/drawingml/2006/table">
                <a:tbl>
                  <a:tblPr bandRow="1">
                    <a:tableStyleId>{F5AB1C69-6EDB-4FF4-983F-18BD219EF322}</a:tableStyleId>
                  </a:tblPr>
                  <a:tblGrid>
                    <a:gridCol w="3816102">
                      <a:extLst>
                        <a:ext uri="{9D8B030D-6E8A-4147-A177-3AD203B41FA5}">
                          <a16:colId xmlns:a16="http://schemas.microsoft.com/office/drawing/2014/main" val="493636180"/>
                        </a:ext>
                      </a:extLst>
                    </a:gridCol>
                    <a:gridCol w="4680198">
                      <a:extLst>
                        <a:ext uri="{9D8B030D-6E8A-4147-A177-3AD203B41FA5}">
                          <a16:colId xmlns:a16="http://schemas.microsoft.com/office/drawing/2014/main" val="1941384700"/>
                        </a:ext>
                      </a:extLst>
                    </a:gridCol>
                  </a:tblGrid>
                  <a:tr h="753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person is either living or dead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843" t="-1667" b="-46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4287"/>
                      </a:ext>
                    </a:extLst>
                  </a:tr>
                  <a:tr h="753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happy child has a loving parent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843" t="-103390" b="-372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3180188"/>
                      </a:ext>
                    </a:extLst>
                  </a:tr>
                  <a:tr h="753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child who eats only cake is unhealthy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843" t="-200000" b="-2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0796563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 elephants can fly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843" t="-514286" b="-3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030094"/>
                      </a:ext>
                    </a:extLst>
                  </a:tr>
                  <a:tr h="10584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 mole is a sauce from Mexico that contains chili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843" t="-255952" b="-48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1068771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All Englishmen are mad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843" t="-854286" b="-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2759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8102C-21FC-DD49-98E6-BAE1ECC5375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04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Description Logic Axioms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B2DD4-1641-0F4E-A6B1-74FA69FD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single ‘correct’ answer - different modelling choices</a:t>
            </a:r>
          </a:p>
          <a:p>
            <a:r>
              <a:rPr lang="en-US" dirty="0"/>
              <a:t>Break sentence down into pieces</a:t>
            </a:r>
          </a:p>
          <a:p>
            <a:pPr lvl="1"/>
            <a:r>
              <a:rPr lang="en-US" dirty="0"/>
              <a:t>e.g. “successful man”, “spicy ingredient”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Look for nouns and adjectives (concepts)</a:t>
            </a:r>
          </a:p>
          <a:p>
            <a:pPr lvl="1"/>
            <a:r>
              <a:rPr lang="en-US" dirty="0"/>
              <a:t>Look for verb phrases (roles)</a:t>
            </a:r>
          </a:p>
          <a:p>
            <a:r>
              <a:rPr lang="en-US" dirty="0"/>
              <a:t>Look for indicators of axiom type:</a:t>
            </a:r>
          </a:p>
          <a:p>
            <a:pPr lvl="1"/>
            <a:r>
              <a:rPr lang="en-US" dirty="0"/>
              <a:t>“Every X is Y” - inclusion axiom</a:t>
            </a:r>
          </a:p>
          <a:p>
            <a:pPr lvl="1"/>
            <a:r>
              <a:rPr lang="en-US" dirty="0"/>
              <a:t>“X is Y” - equivalence axiom</a:t>
            </a:r>
          </a:p>
          <a:p>
            <a:r>
              <a:rPr lang="en-US" dirty="0"/>
              <a:t>Remember that ∀R.C is satisfied by instances which have no value for R</a:t>
            </a:r>
          </a:p>
        </p:txBody>
      </p:sp>
    </p:spTree>
    <p:extLst>
      <p:ext uri="{BB962C8B-B14F-4D97-AF65-F5344CB8AC3E}">
        <p14:creationId xmlns:p14="http://schemas.microsoft.com/office/powerpoint/2010/main" val="4105798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6A200C-E4FE-2A4C-AACC-7A4977FC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4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5A4DE-2C5B-204D-A2EB-6C886AD9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family</a:t>
            </a:r>
            <a:r>
              <a:rPr lang="en-US" dirty="0"/>
              <a:t> of knowledge representation formalisms</a:t>
            </a:r>
          </a:p>
          <a:p>
            <a:pPr lvl="1"/>
            <a:r>
              <a:rPr lang="en-US" dirty="0"/>
              <a:t>A subset of first order predicate logic (FOPL)</a:t>
            </a:r>
          </a:p>
          <a:p>
            <a:pPr lvl="1"/>
            <a:r>
              <a:rPr lang="en-US" dirty="0"/>
              <a:t>Decidable – trade-off of expressivity against algorithmic complexity</a:t>
            </a:r>
          </a:p>
          <a:p>
            <a:pPr lvl="1"/>
            <a:r>
              <a:rPr lang="en-US" dirty="0"/>
              <a:t>Well understood – derived from work in the mid-80s to early 90s</a:t>
            </a:r>
          </a:p>
          <a:p>
            <a:pPr lvl="1"/>
            <a:r>
              <a:rPr lang="en-US" dirty="0"/>
              <a:t>Model-theoretic formal semantics </a:t>
            </a:r>
          </a:p>
          <a:p>
            <a:pPr lvl="1"/>
            <a:r>
              <a:rPr lang="en-US" dirty="0"/>
              <a:t>Simpler syntax than FOPL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7C1EA-9399-2442-9C0B-5BE71EECA49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74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</p:spTree>
    <p:extLst>
      <p:ext uri="{BB962C8B-B14F-4D97-AF65-F5344CB8AC3E}">
        <p14:creationId xmlns:p14="http://schemas.microsoft.com/office/powerpoint/2010/main" val="1901324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DD5CE-7EF0-6B4C-8567-8C0547E4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Description Logics are a subset of first order Predicate Logic with a simplified syntax</a:t>
            </a:r>
          </a:p>
          <a:p>
            <a:pPr marL="0" indent="0">
              <a:buNone/>
            </a:pPr>
            <a:r>
              <a:rPr lang="en-US" dirty="0"/>
              <a:t>Every DL expression can be converted into an equivalent FOPL expression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804D7-7341-CC45-A590-3A6EC7BF10B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71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2DA03-0307-EE42-AF33-CC2437E2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0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Every concept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translated to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Every role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translated to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Boolean concept constructors:</a:t>
                </a:r>
              </a:p>
              <a:p>
                <a:pPr marL="0" indent="0">
                  <a:buNone/>
                </a:pPr>
                <a:r>
                  <a:rPr lang="en-GB" sz="2800" b="0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=¬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b="0" dirty="0"/>
                </a:br>
                <a:r>
                  <a:rPr lang="en-GB" sz="28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b="0" dirty="0">
                    <a:ea typeface="Cambria Math" panose="02040503050406030204" pitchFamily="18" charset="0"/>
                  </a:rPr>
                </a:br>
                <a:r>
                  <a:rPr lang="en-GB" sz="28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⊓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b="0" dirty="0"/>
              </a:p>
              <a:p>
                <a:pPr marL="0" indent="0">
                  <a:buNone/>
                </a:pPr>
                <a:r>
                  <a:rPr lang="en-US" dirty="0"/>
                  <a:t>Restrictions:</a:t>
                </a:r>
              </a:p>
              <a:p>
                <a:pPr marL="0" indent="0">
                  <a:buNone/>
                </a:pPr>
                <a:r>
                  <a:rPr lang="en-GB" sz="28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=∃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b="0" dirty="0">
                    <a:ea typeface="Cambria Math" panose="02040503050406030204" pitchFamily="18" charset="0"/>
                  </a:rPr>
                </a:br>
                <a:r>
                  <a:rPr lang="en-GB" sz="28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=∀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2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b="-133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847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4C9D4-54E5-4F45-B15C-7D53D742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/>
                  <a:t>Axioms are translated as follows:</a:t>
                </a:r>
              </a:p>
              <a:p>
                <a:pPr marL="0" indent="0">
                  <a:buNone/>
                </a:pPr>
                <a:r>
                  <a:rPr lang="en-US" dirty="0"/>
                  <a:t>Concept inclusion	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⊑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GB" sz="2800" b="0" dirty="0"/>
                  <a:t>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269875" indent="-269875" eaLnBrk="1" hangingPunct="1"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Concept equivalence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GB" sz="2800" b="0" dirty="0"/>
                  <a:t>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03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3E9A2-59BA-224F-A7F8-38C1AA50513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00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∧∃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𝑒𝑎𝑡𝑠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52" r="-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04CF42-D71D-334F-8F56-27836317E4B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19056A-EC73-C149-8E05-DD61E1276396}"/>
              </a:ext>
            </a:extLst>
          </p:cNvPr>
          <p:cNvGrpSpPr/>
          <p:nvPr/>
        </p:nvGrpSpPr>
        <p:grpSpPr>
          <a:xfrm>
            <a:off x="2339752" y="2348880"/>
            <a:ext cx="4311802" cy="1114561"/>
            <a:chOff x="2339752" y="2348880"/>
            <a:chExt cx="4311802" cy="11145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D966C8-C710-F046-82E0-87A412D6DEA7}"/>
                </a:ext>
              </a:extLst>
            </p:cNvPr>
            <p:cNvSpPr/>
            <p:nvPr/>
          </p:nvSpPr>
          <p:spPr bwMode="auto">
            <a:xfrm>
              <a:off x="2339752" y="2348880"/>
              <a:ext cx="2952328" cy="432048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BA9151-227D-0A4F-8933-0054D1220A73}"/>
                </a:ext>
              </a:extLst>
            </p:cNvPr>
            <p:cNvSpPr/>
            <p:nvPr/>
          </p:nvSpPr>
          <p:spPr bwMode="auto">
            <a:xfrm>
              <a:off x="3563888" y="3031393"/>
              <a:ext cx="3087666" cy="432048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A3AA6CD-544D-4F41-AD64-5BDE0F0AEAEB}"/>
                </a:ext>
              </a:extLst>
            </p:cNvPr>
            <p:cNvCxnSpPr>
              <a:cxnSpLocks/>
              <a:stCxn id="2" idx="2"/>
              <a:endCxn id="11" idx="0"/>
            </p:cNvCxnSpPr>
            <p:nvPr/>
          </p:nvCxnSpPr>
          <p:spPr bwMode="auto">
            <a:xfrm>
              <a:off x="3815916" y="2780928"/>
              <a:ext cx="1291805" cy="25894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A05360-0B86-2A4C-A4A3-EB557D595DD3}"/>
              </a:ext>
            </a:extLst>
          </p:cNvPr>
          <p:cNvGrpSpPr/>
          <p:nvPr/>
        </p:nvGrpSpPr>
        <p:grpSpPr>
          <a:xfrm>
            <a:off x="5680437" y="2348880"/>
            <a:ext cx="3032023" cy="1114562"/>
            <a:chOff x="5680437" y="2348880"/>
            <a:chExt cx="3032023" cy="11145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B63B1C-DAEE-A641-A76B-7CFF70D2BF8A}"/>
                </a:ext>
              </a:extLst>
            </p:cNvPr>
            <p:cNvSpPr/>
            <p:nvPr/>
          </p:nvSpPr>
          <p:spPr bwMode="auto">
            <a:xfrm>
              <a:off x="5680437" y="2348880"/>
              <a:ext cx="1123811" cy="432048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79CAB-C468-DD4D-8DB1-A8019F00FC24}"/>
                </a:ext>
              </a:extLst>
            </p:cNvPr>
            <p:cNvSpPr/>
            <p:nvPr/>
          </p:nvSpPr>
          <p:spPr bwMode="auto">
            <a:xfrm>
              <a:off x="7039911" y="3031394"/>
              <a:ext cx="1672549" cy="432048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67BC6-26A9-7A46-88F8-27B4FFF5BD4D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 bwMode="auto">
            <a:xfrm>
              <a:off x="6242343" y="2780928"/>
              <a:ext cx="1633843" cy="250466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73715-9236-1E45-89A8-DABC7C1BF5E6}"/>
              </a:ext>
            </a:extLst>
          </p:cNvPr>
          <p:cNvGrpSpPr/>
          <p:nvPr/>
        </p:nvGrpSpPr>
        <p:grpSpPr>
          <a:xfrm>
            <a:off x="3059833" y="2352006"/>
            <a:ext cx="3980078" cy="1112092"/>
            <a:chOff x="3059833" y="2352006"/>
            <a:chExt cx="3980078" cy="111209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AC1F3E-BB4C-3D45-8B35-BA0665D177C5}"/>
                </a:ext>
              </a:extLst>
            </p:cNvPr>
            <p:cNvSpPr/>
            <p:nvPr/>
          </p:nvSpPr>
          <p:spPr bwMode="auto">
            <a:xfrm>
              <a:off x="5292080" y="2352006"/>
              <a:ext cx="388357" cy="43204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79E1A5-58E6-354A-8EAF-BEE4CB5E4C81}"/>
                </a:ext>
              </a:extLst>
            </p:cNvPr>
            <p:cNvSpPr/>
            <p:nvPr/>
          </p:nvSpPr>
          <p:spPr bwMode="auto">
            <a:xfrm>
              <a:off x="3059833" y="3032050"/>
              <a:ext cx="504056" cy="43204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B71D39-0DB6-CD4A-BAF3-B3D0A6F9B388}"/>
                </a:ext>
              </a:extLst>
            </p:cNvPr>
            <p:cNvSpPr/>
            <p:nvPr/>
          </p:nvSpPr>
          <p:spPr bwMode="auto">
            <a:xfrm>
              <a:off x="6651554" y="3032050"/>
              <a:ext cx="388357" cy="43204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94A55-E2F4-CD40-A6FE-622D41D8F85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 bwMode="auto">
            <a:xfrm flipH="1">
              <a:off x="3311861" y="2784054"/>
              <a:ext cx="2174398" cy="247996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4762B-75AF-D245-B62C-9F94F9AF1EEB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5486259" y="2784054"/>
              <a:ext cx="1359474" cy="247996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F23FBD-7DC4-EC46-A203-865C1AF63905}"/>
              </a:ext>
            </a:extLst>
          </p:cNvPr>
          <p:cNvGrpSpPr/>
          <p:nvPr/>
        </p:nvGrpSpPr>
        <p:grpSpPr>
          <a:xfrm>
            <a:off x="2620569" y="3032743"/>
            <a:ext cx="4030985" cy="1116680"/>
            <a:chOff x="2620569" y="3035290"/>
            <a:chExt cx="4030985" cy="111668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F8C8CA-3665-9344-B391-B2B71A6103C2}"/>
                </a:ext>
              </a:extLst>
            </p:cNvPr>
            <p:cNvSpPr/>
            <p:nvPr/>
          </p:nvSpPr>
          <p:spPr bwMode="auto">
            <a:xfrm>
              <a:off x="3563886" y="3035290"/>
              <a:ext cx="3087667" cy="432048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10C013-3EBB-4D45-AC7E-EE379EE46722}"/>
                </a:ext>
              </a:extLst>
            </p:cNvPr>
            <p:cNvSpPr/>
            <p:nvPr/>
          </p:nvSpPr>
          <p:spPr bwMode="auto">
            <a:xfrm>
              <a:off x="2620569" y="3719922"/>
              <a:ext cx="1519383" cy="432048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C61DDB2-B483-A24E-BC8F-00A4CA96AABE}"/>
                </a:ext>
              </a:extLst>
            </p:cNvPr>
            <p:cNvSpPr/>
            <p:nvPr/>
          </p:nvSpPr>
          <p:spPr bwMode="auto">
            <a:xfrm>
              <a:off x="4461818" y="3719922"/>
              <a:ext cx="2189736" cy="432048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E2CABB6-256F-9E4F-990D-6191DAEC8617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 bwMode="auto">
            <a:xfrm flipH="1">
              <a:off x="3380261" y="3467338"/>
              <a:ext cx="1727459" cy="252584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7772310-65F2-DB41-AE92-F1F0861FC88B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 bwMode="auto">
            <a:xfrm>
              <a:off x="5107720" y="3467338"/>
              <a:ext cx="448966" cy="252584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366BD-DAFF-9A43-A3E3-0EA2182ED1BA}"/>
              </a:ext>
            </a:extLst>
          </p:cNvPr>
          <p:cNvGrpSpPr/>
          <p:nvPr/>
        </p:nvGrpSpPr>
        <p:grpSpPr>
          <a:xfrm>
            <a:off x="2751209" y="3714748"/>
            <a:ext cx="3900344" cy="1111383"/>
            <a:chOff x="2751209" y="3714748"/>
            <a:chExt cx="3900344" cy="111138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31A9A0-1FED-D64F-A7AD-9ECF37DEB39A}"/>
                </a:ext>
              </a:extLst>
            </p:cNvPr>
            <p:cNvSpPr/>
            <p:nvPr/>
          </p:nvSpPr>
          <p:spPr bwMode="auto">
            <a:xfrm>
              <a:off x="4460380" y="3714748"/>
              <a:ext cx="2191173" cy="432048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5FCF628-E05B-B444-B5BC-609E1A3D70CC}"/>
                </a:ext>
              </a:extLst>
            </p:cNvPr>
            <p:cNvCxnSpPr>
              <a:cxnSpLocks/>
              <a:stCxn id="42" idx="2"/>
              <a:endCxn id="47" idx="0"/>
            </p:cNvCxnSpPr>
            <p:nvPr/>
          </p:nvCxnSpPr>
          <p:spPr bwMode="auto">
            <a:xfrm flipH="1">
              <a:off x="4701381" y="4146796"/>
              <a:ext cx="854586" cy="24728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858A512-2724-9544-B357-B0F518289A7D}"/>
                </a:ext>
              </a:extLst>
            </p:cNvPr>
            <p:cNvSpPr/>
            <p:nvPr/>
          </p:nvSpPr>
          <p:spPr bwMode="auto">
            <a:xfrm>
              <a:off x="2751209" y="4394083"/>
              <a:ext cx="3900343" cy="432048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E6DBDE-8EB8-9E42-A5FF-CF11215E3E08}"/>
              </a:ext>
            </a:extLst>
          </p:cNvPr>
          <p:cNvGrpSpPr/>
          <p:nvPr/>
        </p:nvGrpSpPr>
        <p:grpSpPr>
          <a:xfrm>
            <a:off x="4139952" y="3208967"/>
            <a:ext cx="583433" cy="940456"/>
            <a:chOff x="4139952" y="3208967"/>
            <a:chExt cx="583433" cy="94045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1159D4-EC82-C940-B626-DB3A366A4B45}"/>
                </a:ext>
              </a:extLst>
            </p:cNvPr>
            <p:cNvSpPr/>
            <p:nvPr/>
          </p:nvSpPr>
          <p:spPr bwMode="auto">
            <a:xfrm>
              <a:off x="4139952" y="3717375"/>
              <a:ext cx="320428" cy="43204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4F3213-1422-424E-9A68-ABB512EE2893}"/>
                </a:ext>
              </a:extLst>
            </p:cNvPr>
            <p:cNvSpPr/>
            <p:nvPr/>
          </p:nvSpPr>
          <p:spPr bwMode="auto">
            <a:xfrm>
              <a:off x="4530199" y="3208967"/>
              <a:ext cx="193186" cy="252584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9062CA-C9E3-814E-8032-79913491D4FC}"/>
                </a:ext>
              </a:extLst>
            </p:cNvPr>
            <p:cNvCxnSpPr>
              <a:cxnSpLocks/>
              <a:stCxn id="61" idx="2"/>
              <a:endCxn id="60" idx="0"/>
            </p:cNvCxnSpPr>
            <p:nvPr/>
          </p:nvCxnSpPr>
          <p:spPr bwMode="auto">
            <a:xfrm flipH="1">
              <a:off x="4300166" y="3461551"/>
              <a:ext cx="326626" cy="255824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560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Semantics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531A2-CDE4-D846-AAB6-CF636E8E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35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6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is the domain (non-empty set of individuals)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Interpretation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(or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𝑒𝑥𝑡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GB" dirty="0"/>
                  <a:t>) maps:</a:t>
                </a:r>
              </a:p>
              <a:p>
                <a:pPr lvl="1"/>
                <a:r>
                  <a:rPr lang="en-GB" dirty="0"/>
                  <a:t>Concept expressions to their extensions </a:t>
                </a:r>
                <a:br>
                  <a:rPr lang="en-GB" dirty="0"/>
                </a:br>
                <a:r>
                  <a:rPr lang="en-GB" dirty="0"/>
                  <a:t>(set of instances of that concept,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Roles to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800" dirty="0"/>
              </a:p>
              <a:p>
                <a:pPr lvl="1"/>
                <a:r>
                  <a:rPr lang="en-GB" dirty="0"/>
                  <a:t>Individuals to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is the set of members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is the set of members of either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85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b="-1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2127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F90D3A-9583-CD47-99CC-336D5D1A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48A4-CB80-004F-A441-6C77D787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6F706FE3-CC40-9E4D-8E5E-1E67682D200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1800789"/>
                  </p:ext>
                </p:extLst>
              </p:nvPr>
            </p:nvGraphicFramePr>
            <p:xfrm>
              <a:off x="323850" y="1700213"/>
              <a:ext cx="8496300" cy="4515358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2375942">
                      <a:extLst>
                        <a:ext uri="{9D8B030D-6E8A-4147-A177-3AD203B41FA5}">
                          <a16:colId xmlns:a16="http://schemas.microsoft.com/office/drawing/2014/main" val="2269005379"/>
                        </a:ext>
                      </a:extLst>
                    </a:gridCol>
                    <a:gridCol w="4104456">
                      <a:extLst>
                        <a:ext uri="{9D8B030D-6E8A-4147-A177-3AD203B41FA5}">
                          <a16:colId xmlns:a16="http://schemas.microsoft.com/office/drawing/2014/main" val="3249089783"/>
                        </a:ext>
                      </a:extLst>
                    </a:gridCol>
                    <a:gridCol w="2015902">
                      <a:extLst>
                        <a:ext uri="{9D8B030D-6E8A-4147-A177-3AD203B41FA5}">
                          <a16:colId xmlns:a16="http://schemas.microsoft.com/office/drawing/2014/main" val="1154359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Syntax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Semantics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6716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⊓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Conjunction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3428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⊔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Disjunction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0295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¬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4068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∃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|∃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Existential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9549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∀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|∀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Universal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2005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 cardinality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1333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 cardinality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6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Exact cardinality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263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Bottom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64743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9723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6F706FE3-CC40-9E4D-8E5E-1E67682D200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1800789"/>
                  </p:ext>
                </p:extLst>
              </p:nvPr>
            </p:nvGraphicFramePr>
            <p:xfrm>
              <a:off x="323850" y="1700213"/>
              <a:ext cx="8496300" cy="4515358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2375942">
                      <a:extLst>
                        <a:ext uri="{9D8B030D-6E8A-4147-A177-3AD203B41FA5}">
                          <a16:colId xmlns:a16="http://schemas.microsoft.com/office/drawing/2014/main" val="2269005379"/>
                        </a:ext>
                      </a:extLst>
                    </a:gridCol>
                    <a:gridCol w="4104456">
                      <a:extLst>
                        <a:ext uri="{9D8B030D-6E8A-4147-A177-3AD203B41FA5}">
                          <a16:colId xmlns:a16="http://schemas.microsoft.com/office/drawing/2014/main" val="3249089783"/>
                        </a:ext>
                      </a:extLst>
                    </a:gridCol>
                    <a:gridCol w="2015902">
                      <a:extLst>
                        <a:ext uri="{9D8B030D-6E8A-4147-A177-3AD203B41FA5}">
                          <a16:colId xmlns:a16="http://schemas.microsoft.com/office/drawing/2014/main" val="11543593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Syntax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Semantics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6716890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5" t="-103125" r="-258824" b="-9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025" t="-103125" r="-49383" b="-9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Conjunction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3428721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5" t="-203125" r="-258824" b="-8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025" t="-203125" r="-49383" b="-8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Disjunction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0295746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5" t="-303125" r="-258824" b="-7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025" t="-303125" r="-49383" b="-7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4068063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5" t="-416129" r="-258824" b="-6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025" t="-416129" r="-49383" b="-6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Existential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2954939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5" t="-500000" r="-258824" b="-5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025" t="-500000" r="-49383" b="-5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Universal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2005062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5" t="-548571" r="-258824" b="-3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025" t="-548571" r="-49383" b="-3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 cardinality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1333911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5" t="-667647" r="-258824" b="-2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025" t="-667647" r="-49383" b="-2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 cardinality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67403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5" t="-767647" r="-258824" b="-1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025" t="-767647" r="-49383" b="-1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Exact cardinality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263596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5" t="-921875" r="-258824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025" t="-921875" r="-49383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Bottom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6474324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5" t="-1021875" r="-258824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025" t="-1021875" r="-49383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9723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2CD55F-11DF-2B4C-9887-C251B400AFF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52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24000" y="1700213"/>
                <a:ext cx="4248000" cy="44656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b="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br>
                  <a:rPr lang="en-GB" sz="2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b="0" dirty="0">
                  <a:latin typeface="Symbol" charset="2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4000" y="1700213"/>
                <a:ext cx="4248000" cy="4465638"/>
              </a:xfrm>
              <a:blipFill>
                <a:blip r:embed="rId3"/>
                <a:stretch>
                  <a:fillRect l="-23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969D8-A4D2-3147-BF98-4F89D126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B1673-3F0D-5945-BE75-4678B039715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4859338" y="1862020"/>
            <a:ext cx="3817117" cy="3816573"/>
            <a:chOff x="4859338" y="1844675"/>
            <a:chExt cx="3817117" cy="381657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4180FA1F-7608-5E46-990D-28E5A27391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97871" y="2444238"/>
                  <a:ext cx="338660" cy="313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 anchor="ctr" anchorCtr="1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rgbClr val="9933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GB" sz="2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ℐ</m:t>
                            </m:r>
                          </m:sup>
                        </m:sSup>
                      </m:oMath>
                    </m:oMathPara>
                  </a14:m>
                  <a:endParaRPr lang="en-US" sz="2000" i="1" baseline="30000" dirty="0">
                    <a:solidFill>
                      <a:srgbClr val="00B050"/>
                    </a:solidFill>
                    <a:latin typeface="Georgia" panose="02040502050405020303" pitchFamily="18" charset="0"/>
                    <a:ea typeface="Arial" charset="0"/>
                    <a:cs typeface="Arial" charset="0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4180FA1F-7608-5E46-990D-28E5A2739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97871" y="2444238"/>
                  <a:ext cx="338660" cy="313291"/>
                </a:xfrm>
                <a:prstGeom prst="rect">
                  <a:avLst/>
                </a:prstGeom>
                <a:blipFill>
                  <a:blip r:embed="rId4"/>
                  <a:stretch>
                    <a:fillRect l="-22222" b="-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5"/>
              <a:ext cx="3817117" cy="3816573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E29E770E-EFEE-CD45-AAD4-6BC6BBB7C4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5817" y="2444239"/>
                  <a:ext cx="343480" cy="313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 anchor="ctr" anchorCtr="1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rgbClr val="9933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GB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ℐ</m:t>
                            </m:r>
                          </m:sup>
                        </m:sSup>
                      </m:oMath>
                    </m:oMathPara>
                  </a14:m>
                  <a:endParaRPr lang="en-US" sz="2000" i="1" baseline="30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charset="0"/>
                    <a:cs typeface="Arial" charset="0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E29E770E-EFEE-CD45-AAD4-6BC6BBB7C4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05817" y="2444239"/>
                  <a:ext cx="343480" cy="313291"/>
                </a:xfrm>
                <a:prstGeom prst="rect">
                  <a:avLst/>
                </a:prstGeom>
                <a:blipFill>
                  <a:blip r:embed="rId5"/>
                  <a:stretch>
                    <a:fillRect l="-17857" b="-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6273535-7A29-A649-9DAF-E65A1852BBD9}"/>
              </a:ext>
            </a:extLst>
          </p:cNvPr>
          <p:cNvSpPr txBox="1"/>
          <p:nvPr/>
        </p:nvSpPr>
        <p:spPr>
          <a:xfrm>
            <a:off x="6655156" y="1619127"/>
            <a:ext cx="237244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12D947-E127-1743-974E-E5E9964A6954}"/>
              </a:ext>
            </a:extLst>
          </p:cNvPr>
          <p:cNvCxnSpPr/>
          <p:nvPr/>
        </p:nvCxnSpPr>
        <p:spPr bwMode="auto">
          <a:xfrm>
            <a:off x="4859338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88AF03-7221-A844-A8E5-0BB4B3FD6A8D}"/>
              </a:ext>
            </a:extLst>
          </p:cNvPr>
          <p:cNvSpPr txBox="1"/>
          <p:nvPr/>
        </p:nvSpPr>
        <p:spPr>
          <a:xfrm>
            <a:off x="5507410" y="5761593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9626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.¬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⊓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0" dirty="0">
                  <a:latin typeface="Arial Narrow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969D8-A4D2-3147-BF98-4F89D126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B1673-3F0D-5945-BE75-4678B039715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4859338" y="1862020"/>
            <a:ext cx="3817117" cy="3816573"/>
            <a:chOff x="4859338" y="1844675"/>
            <a:chExt cx="3817117" cy="381657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5"/>
              <a:ext cx="3817117" cy="3816573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FDE481A-EB30-5C41-B902-1A578A3A831A}"/>
              </a:ext>
            </a:extLst>
          </p:cNvPr>
          <p:cNvSpPr txBox="1"/>
          <p:nvPr/>
        </p:nvSpPr>
        <p:spPr>
          <a:xfrm>
            <a:off x="6655156" y="1619127"/>
            <a:ext cx="237244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56C37B4-0CD5-F244-9872-B659DB8ED3E2}"/>
              </a:ext>
            </a:extLst>
          </p:cNvPr>
          <p:cNvCxnSpPr/>
          <p:nvPr/>
        </p:nvCxnSpPr>
        <p:spPr bwMode="auto">
          <a:xfrm>
            <a:off x="4859338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56A48DA-35C2-0C47-A051-D10ACC6DF653}"/>
              </a:ext>
            </a:extLst>
          </p:cNvPr>
          <p:cNvSpPr txBox="1"/>
          <p:nvPr/>
        </p:nvSpPr>
        <p:spPr>
          <a:xfrm>
            <a:off x="5507410" y="5761593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407A0A44-7CF7-B646-8E5C-B41E928FC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7871" y="2461583"/>
                <a:ext cx="33866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𝑩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00B05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407A0A44-7CF7-B646-8E5C-B41E928FC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7871" y="2461583"/>
                <a:ext cx="338660" cy="313291"/>
              </a:xfrm>
              <a:prstGeom prst="rect">
                <a:avLst/>
              </a:prstGeom>
              <a:blipFill>
                <a:blip r:embed="rId3"/>
                <a:stretch>
                  <a:fillRect l="-22222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01C0D216-4B69-5543-8B6B-8FD5DE8FA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5817" y="2461584"/>
                <a:ext cx="34348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𝑨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FF000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01C0D216-4B69-5543-8B6B-8FD5DE8FA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5817" y="2461584"/>
                <a:ext cx="343480" cy="313291"/>
              </a:xfrm>
              <a:prstGeom prst="rect">
                <a:avLst/>
              </a:prstGeom>
              <a:blipFill>
                <a:blip r:embed="rId4"/>
                <a:stretch>
                  <a:fillRect l="-17857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504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{}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.¬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⊓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.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969D8-A4D2-3147-BF98-4F89D126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34B15BF-F497-C749-A317-FFA2D7D037E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4859338" y="1862020"/>
            <a:ext cx="3817117" cy="3816573"/>
            <a:chOff x="4859338" y="1844675"/>
            <a:chExt cx="3817117" cy="381657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5"/>
              <a:ext cx="3817117" cy="3816573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7C33192-A1F6-A74B-89CD-BED3C263846B}"/>
              </a:ext>
            </a:extLst>
          </p:cNvPr>
          <p:cNvSpPr txBox="1"/>
          <p:nvPr/>
        </p:nvSpPr>
        <p:spPr>
          <a:xfrm>
            <a:off x="6655156" y="1619127"/>
            <a:ext cx="237244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8">
                <a:extLst>
                  <a:ext uri="{FF2B5EF4-FFF2-40B4-BE49-F238E27FC236}">
                    <a16:creationId xmlns:a16="http://schemas.microsoft.com/office/drawing/2014/main" id="{219FF09F-B3FD-DA4B-9257-BA24A1CEF6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7871" y="2461583"/>
                <a:ext cx="33866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𝑩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00B05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7" name="Text Box 18">
                <a:extLst>
                  <a:ext uri="{FF2B5EF4-FFF2-40B4-BE49-F238E27FC236}">
                    <a16:creationId xmlns:a16="http://schemas.microsoft.com/office/drawing/2014/main" id="{219FF09F-B3FD-DA4B-9257-BA24A1CE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7871" y="2461583"/>
                <a:ext cx="338660" cy="313291"/>
              </a:xfrm>
              <a:prstGeom prst="rect">
                <a:avLst/>
              </a:prstGeom>
              <a:blipFill>
                <a:blip r:embed="rId3"/>
                <a:stretch>
                  <a:fillRect l="-22222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BD32E5E8-45DB-3244-8AF0-D6D0EE881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5817" y="2461584"/>
                <a:ext cx="34348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𝑨</m:t>
                          </m:r>
                        </m:e>
                        <m:sup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FF000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BD32E5E8-45DB-3244-8AF0-D6D0EE881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5817" y="2461584"/>
                <a:ext cx="343480" cy="313291"/>
              </a:xfrm>
              <a:prstGeom prst="rect">
                <a:avLst/>
              </a:prstGeom>
              <a:blipFill>
                <a:blip r:embed="rId4"/>
                <a:stretch>
                  <a:fillRect l="-17857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B4E31C4-C664-7843-B5EA-8A61825F25A2}"/>
              </a:ext>
            </a:extLst>
          </p:cNvPr>
          <p:cNvCxnSpPr/>
          <p:nvPr/>
        </p:nvCxnSpPr>
        <p:spPr bwMode="auto">
          <a:xfrm>
            <a:off x="4859338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64C1DB0-BCCB-A545-BCE2-FFC2D6F5A555}"/>
              </a:ext>
            </a:extLst>
          </p:cNvPr>
          <p:cNvSpPr txBox="1"/>
          <p:nvPr/>
        </p:nvSpPr>
        <p:spPr>
          <a:xfrm>
            <a:off x="5507410" y="5761593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51823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Description Logics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A72F0-F0EB-4741-A8C6-93E90272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0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Description logics restrict the predicate types that can be used</a:t>
                </a:r>
              </a:p>
              <a:p>
                <a:pPr lvl="1"/>
                <a:r>
                  <a:rPr lang="en-GB" dirty="0"/>
                  <a:t>Unary predicates denote class (concept) membership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𝑃𝑒𝑟𝑠𝑜𝑛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Binary predicates denote relations (roles) between instances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h𝑎𝑠𝐶h𝑖𝑙𝑑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7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 r="-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B5A8E-015F-AE4F-93CE-8B11B98BD29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24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840C-0B7B-C148-AA18-87A38FEF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Reasoning Revisited</a:t>
            </a:r>
          </a:p>
        </p:txBody>
      </p:sp>
    </p:spTree>
    <p:extLst>
      <p:ext uri="{BB962C8B-B14F-4D97-AF65-F5344CB8AC3E}">
        <p14:creationId xmlns:p14="http://schemas.microsoft.com/office/powerpoint/2010/main" val="148960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AE18-D650-9A45-9D4B-E0A104B3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 Reasoning Revisited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4D8E5-1D15-A749-92DF-C7A7BC85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6960A0-2D29-E148-8E57-23D6A5A9B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 description logic knowledge base comprises:</a:t>
                </a:r>
              </a:p>
              <a:p>
                <a:pPr lvl="1"/>
                <a:r>
                  <a:rPr lang="en-GB" dirty="0"/>
                  <a:t> A </a:t>
                </a:r>
                <a:r>
                  <a:rPr lang="en-GB" dirty="0" err="1"/>
                  <a:t>TBox</a:t>
                </a:r>
                <a:r>
                  <a:rPr lang="en-GB" dirty="0"/>
                  <a:t> defining concepts and roles</a:t>
                </a:r>
              </a:p>
              <a:p>
                <a:pPr lvl="1"/>
                <a:r>
                  <a:rPr lang="en-GB" dirty="0"/>
                  <a:t>An </a:t>
                </a:r>
                <a:r>
                  <a:rPr lang="en-GB" dirty="0" err="1"/>
                  <a:t>ABox</a:t>
                </a:r>
                <a:r>
                  <a:rPr lang="en-GB" dirty="0"/>
                  <a:t> containing </a:t>
                </a:r>
                <a:r>
                  <a:rPr lang="en-GB" dirty="0" err="1"/>
                  <a:t>assertations</a:t>
                </a:r>
                <a:r>
                  <a:rPr lang="en-GB" dirty="0"/>
                  <a:t> about instances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𝑇𝐵𝑜𝑥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𝐴𝐵𝑜𝑥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construct an interpretation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which maps the instances, concepts and roles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onto a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via an interpretation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redefine the reasoning tasks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6960A0-2D29-E148-8E57-23D6A5A9B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A2E1E8-4B16-2742-9495-0E6D282772F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20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Satisfaction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D35AD-C620-1044-9652-BD74B626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42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“Can this class have any instances?”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satisfiable</a:t>
                </a:r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there exists an interpretation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34B354-D5AB-2248-850D-0C66C119472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63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Subsumption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52552-174D-8A42-8FF3-B6E27547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43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every instance of this class necessarily an instance of this other class?”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subsumed by a class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819E0-011C-8846-83B5-923F0EACE0A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29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Equivalence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1254C-5652-CD41-8030-65941783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44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every instance of this class necessarily an instance of this other class, and vice versa?”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equivalent to 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64EF09-2302-6B4E-8F1A-0CF6F5DF6C4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69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E6AC5-70D9-0842-9DF2-A7ADCD9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this individual necessarily an instance of this class?”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An individual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an instance of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GB" dirty="0"/>
                  <a:t> wrt a KB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95928-541E-0F46-BDE2-CD57388CAED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67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C964-2677-E447-BF31-8338939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 to Satisfaction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03CF1-9883-AD4F-ABC0-43ADFC90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B1F2AC-12A9-B041-A363-F4177F2D0E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Tableau-based reasoners for description logics (the predominant modern approach) reduce all reasoning tasks to satisfaction:</a:t>
                </a:r>
              </a:p>
              <a:p>
                <a:pPr marL="0" indent="0">
                  <a:buNone/>
                </a:pPr>
                <a:r>
                  <a:rPr lang="en-GB" dirty="0" err="1"/>
                  <a:t>Subsumption</a:t>
                </a:r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subsumed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⊓¬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unsatisfiable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Equivalence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equivalent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both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are </a:t>
                </a:r>
                <a:r>
                  <a:rPr lang="en-GB" dirty="0" err="1"/>
                  <a:t>unsatisfiable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Classification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an instance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</m:t>
                    </m:r>
                    <m:d>
                      <m:dPr>
                        <m:begChr m:val="{"/>
                        <m:endChr m:val="}"/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unsatisfiable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B1F2AC-12A9-B041-A363-F4177F2D0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 b="-1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EBCEB-A88F-5D46-9552-2C3D483167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73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D1DB-09B9-B043-A204-64CB56A3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Lecture:</a:t>
            </a:r>
            <a:br>
              <a:rPr lang="en-GB"/>
            </a:br>
            <a:r>
              <a:rPr lang="en-GB"/>
              <a:t>OWL</a:t>
            </a:r>
          </a:p>
        </p:txBody>
      </p:sp>
    </p:spTree>
    <p:extLst>
      <p:ext uri="{BB962C8B-B14F-4D97-AF65-F5344CB8AC3E}">
        <p14:creationId xmlns:p14="http://schemas.microsoft.com/office/powerpoint/2010/main" val="346572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ontologies with Description Logics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A5690-19DF-FA4C-9AD5-7155FB57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Describe classes (concepts) in terms of their necessary and sufficient conditions</a:t>
            </a:r>
          </a:p>
          <a:p>
            <a:pPr marL="0" indent="0">
              <a:buNone/>
            </a:pPr>
            <a:r>
              <a:rPr lang="en-GB" dirty="0"/>
              <a:t>Consider an attribute A of a class C:</a:t>
            </a:r>
          </a:p>
          <a:p>
            <a:r>
              <a:rPr lang="en-GB" dirty="0"/>
              <a:t>Attribute A is a necessary condition for membership of C</a:t>
            </a:r>
          </a:p>
          <a:p>
            <a:pPr lvl="1"/>
            <a:r>
              <a:rPr lang="en-GB" dirty="0"/>
              <a:t>If an object is an instance of C, then it has A</a:t>
            </a:r>
          </a:p>
          <a:p>
            <a:r>
              <a:rPr lang="en-GB" dirty="0"/>
              <a:t>Attribute A is a sufficient condition for membership of C</a:t>
            </a:r>
          </a:p>
          <a:p>
            <a:pPr lvl="1"/>
            <a:r>
              <a:rPr lang="en-US" dirty="0"/>
              <a:t>If an object has A, then it is an instance of 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188B2E-94FD-2542-B0E9-8689DB92560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20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Description Logic Reasoning Tasks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F48FB5-2603-3D41-9898-3B6BCC42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Satisfaction</a:t>
            </a:r>
          </a:p>
          <a:p>
            <a:pPr lvl="1"/>
            <a:r>
              <a:rPr lang="en-GB" dirty="0"/>
              <a:t>“Can this class have any instances?"</a:t>
            </a:r>
          </a:p>
          <a:p>
            <a:pPr marL="0" indent="0">
              <a:buNone/>
            </a:pPr>
            <a:r>
              <a:rPr lang="en-GB" dirty="0" err="1"/>
              <a:t>Subsumption</a:t>
            </a:r>
            <a:endParaRPr lang="en-GB" dirty="0"/>
          </a:p>
          <a:p>
            <a:pPr lvl="1"/>
            <a:r>
              <a:rPr lang="en-GB" dirty="0"/>
              <a:t>"Is every instance of class C necessarily an instance of class D?"</a:t>
            </a:r>
          </a:p>
          <a:p>
            <a:pPr marL="0" indent="0">
              <a:buNone/>
            </a:pPr>
            <a:r>
              <a:rPr lang="en-GB" dirty="0"/>
              <a:t>Classification</a:t>
            </a:r>
          </a:p>
          <a:p>
            <a:pPr lvl="1"/>
            <a:r>
              <a:rPr lang="en-GB" dirty="0"/>
              <a:t>"What classes is this object an instance of?"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2E3004-85B1-4543-B7FA-16A852924B2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50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Classes as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DC9419-F9C0-C044-B757-C6FCF9B3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D1D1B02-BE1C-A34F-B5D0-DB5F6E83355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9877" name="Oval 6"/>
          <p:cNvSpPr>
            <a:spLocks noChangeArrowheads="1"/>
          </p:cNvSpPr>
          <p:nvPr/>
        </p:nvSpPr>
        <p:spPr bwMode="auto">
          <a:xfrm>
            <a:off x="3539674" y="3123510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8" name="Oval 7"/>
          <p:cNvSpPr>
            <a:spLocks noChangeArrowheads="1"/>
          </p:cNvSpPr>
          <p:nvPr/>
        </p:nvSpPr>
        <p:spPr bwMode="auto">
          <a:xfrm>
            <a:off x="3539674" y="416118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9" name="Oval 8"/>
          <p:cNvSpPr>
            <a:spLocks noChangeArrowheads="1"/>
          </p:cNvSpPr>
          <p:nvPr/>
        </p:nvSpPr>
        <p:spPr bwMode="auto">
          <a:xfrm>
            <a:off x="5701631" y="3123510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0" name="Oval 9"/>
          <p:cNvSpPr>
            <a:spLocks noChangeArrowheads="1"/>
          </p:cNvSpPr>
          <p:nvPr/>
        </p:nvSpPr>
        <p:spPr bwMode="auto">
          <a:xfrm>
            <a:off x="5701631" y="5132185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1" name="Oval 10"/>
          <p:cNvSpPr>
            <a:spLocks noChangeArrowheads="1"/>
          </p:cNvSpPr>
          <p:nvPr/>
        </p:nvSpPr>
        <p:spPr bwMode="auto">
          <a:xfrm>
            <a:off x="4644639" y="3662467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6" name="Text Box 15"/>
          <p:cNvSpPr txBox="1">
            <a:spLocks noChangeArrowheads="1"/>
          </p:cNvSpPr>
          <p:nvPr/>
        </p:nvSpPr>
        <p:spPr bwMode="auto">
          <a:xfrm>
            <a:off x="3675312" y="4145491"/>
            <a:ext cx="189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w</a:t>
            </a:r>
            <a:endParaRPr lang="en-US" sz="2000" baseline="30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79887" name="Oval 16"/>
          <p:cNvSpPr>
            <a:spLocks noChangeArrowheads="1"/>
          </p:cNvSpPr>
          <p:nvPr/>
        </p:nvSpPr>
        <p:spPr bwMode="auto">
          <a:xfrm>
            <a:off x="3010138" y="2627501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8" name="Oval 17"/>
          <p:cNvSpPr>
            <a:spLocks noChangeArrowheads="1"/>
          </p:cNvSpPr>
          <p:nvPr/>
        </p:nvSpPr>
        <p:spPr bwMode="auto">
          <a:xfrm>
            <a:off x="4140646" y="2642449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9" name="Text Box 18"/>
          <p:cNvSpPr txBox="1">
            <a:spLocks noChangeArrowheads="1"/>
          </p:cNvSpPr>
          <p:nvPr/>
        </p:nvSpPr>
        <p:spPr bwMode="auto">
          <a:xfrm>
            <a:off x="5170138" y="2458664"/>
            <a:ext cx="16831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B</a:t>
            </a:r>
            <a:endParaRPr lang="en-US" sz="2000" b="1" dirty="0">
              <a:solidFill>
                <a:srgbClr val="00B05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99B735-3900-9A43-9D06-B23F6E0FB8D6}"/>
              </a:ext>
            </a:extLst>
          </p:cNvPr>
          <p:cNvSpPr/>
          <p:nvPr/>
        </p:nvSpPr>
        <p:spPr bwMode="auto">
          <a:xfrm>
            <a:off x="2771800" y="1847162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BE29DD73-F252-FF4E-977E-71570CB7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01" y="3144330"/>
            <a:ext cx="126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v</a:t>
            </a:r>
            <a:endParaRPr lang="en-US" sz="2000" baseline="30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58FFEBDE-61F6-E540-B098-72D9DB687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824" y="3658514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x</a:t>
            </a:r>
            <a:endParaRPr lang="en-US" sz="2000" baseline="30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7E7AD13C-BF4B-2240-9B91-FBF83201D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208" y="3143455"/>
            <a:ext cx="126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y</a:t>
            </a:r>
            <a:endParaRPr lang="en-US" sz="2000" baseline="30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6CABF92D-CC7A-0544-9804-47F5763C4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208" y="5143929"/>
            <a:ext cx="11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latin typeface="Georgia" panose="02040502050405020303" pitchFamily="18" charset="0"/>
                <a:ea typeface="Arial" charset="0"/>
                <a:cs typeface="Arial" charset="0"/>
              </a:rPr>
              <a:t>z</a:t>
            </a:r>
            <a:endParaRPr lang="en-US" sz="2000" baseline="30000" dirty="0"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3973502" y="2458664"/>
            <a:ext cx="17152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A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8ECE5907-573D-9840-88B1-DA8ED26F62BE}"/>
              </a:ext>
            </a:extLst>
          </p:cNvPr>
          <p:cNvCxnSpPr>
            <a:cxnSpLocks/>
            <a:stCxn id="79877" idx="2"/>
            <a:endCxn id="79878" idx="2"/>
          </p:cNvCxnSpPr>
          <p:nvPr/>
        </p:nvCxnSpPr>
        <p:spPr bwMode="auto">
          <a:xfrm rot="10800000" flipV="1">
            <a:off x="3539674" y="3160022"/>
            <a:ext cx="12700" cy="1037673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1704D7AC-4066-DF40-B104-23F10F560828}"/>
              </a:ext>
            </a:extLst>
          </p:cNvPr>
          <p:cNvCxnSpPr>
            <a:cxnSpLocks/>
            <a:stCxn id="79877" idx="0"/>
            <a:endCxn id="79881" idx="0"/>
          </p:cNvCxnSpPr>
          <p:nvPr/>
        </p:nvCxnSpPr>
        <p:spPr bwMode="auto">
          <a:xfrm rot="16200000" flipH="1">
            <a:off x="3858396" y="2840506"/>
            <a:ext cx="538957" cy="1104965"/>
          </a:xfrm>
          <a:prstGeom prst="curvedConnector3">
            <a:avLst>
              <a:gd name="adj1" fmla="val -42415"/>
            </a:avLst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938418A8-44F3-1644-B621-D5248583708F}"/>
              </a:ext>
            </a:extLst>
          </p:cNvPr>
          <p:cNvCxnSpPr>
            <a:cxnSpLocks/>
            <a:stCxn id="79879" idx="4"/>
            <a:endCxn id="79881" idx="6"/>
          </p:cNvCxnSpPr>
          <p:nvPr/>
        </p:nvCxnSpPr>
        <p:spPr bwMode="auto">
          <a:xfrm rot="5400000">
            <a:off x="4975491" y="2937120"/>
            <a:ext cx="502445" cy="1021274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11275BCF-D80C-CE42-B182-136C0E0C386C}"/>
              </a:ext>
            </a:extLst>
          </p:cNvPr>
          <p:cNvCxnSpPr>
            <a:cxnSpLocks/>
            <a:stCxn id="79881" idx="4"/>
            <a:endCxn id="79880" idx="2"/>
          </p:cNvCxnSpPr>
          <p:nvPr/>
        </p:nvCxnSpPr>
        <p:spPr bwMode="auto">
          <a:xfrm rot="16200000" flipH="1">
            <a:off x="4474391" y="3941458"/>
            <a:ext cx="1433206" cy="1021273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333402-F41B-304C-8A62-AFC3068F0107}"/>
              </a:ext>
            </a:extLst>
          </p:cNvPr>
          <p:cNvCxnSpPr/>
          <p:nvPr/>
        </p:nvCxnSpPr>
        <p:spPr bwMode="auto">
          <a:xfrm>
            <a:off x="2771800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674779D-9AB6-9A4A-8225-6703E4799129}"/>
              </a:ext>
            </a:extLst>
          </p:cNvPr>
          <p:cNvSpPr txBox="1"/>
          <p:nvPr/>
        </p:nvSpPr>
        <p:spPr>
          <a:xfrm>
            <a:off x="3419872" y="5761593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1667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379254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DFE8-16A8-1A4F-BB42-6D721B34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B918A-B428-D848-A1B9-1ACD1A0C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9814D-0E39-9C4E-8792-25FF623EC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 expressions consist of:</a:t>
            </a:r>
          </a:p>
          <a:p>
            <a:r>
              <a:rPr lang="en-GB" dirty="0"/>
              <a:t>Concept and role descriptions:</a:t>
            </a:r>
          </a:p>
          <a:p>
            <a:pPr lvl="1"/>
            <a:r>
              <a:rPr lang="en-GB" dirty="0"/>
              <a:t>Atomic concepts: Person</a:t>
            </a:r>
          </a:p>
          <a:p>
            <a:pPr lvl="1"/>
            <a:r>
              <a:rPr lang="en-GB" dirty="0"/>
              <a:t>Atomic roles: </a:t>
            </a:r>
            <a:r>
              <a:rPr lang="en-GB" dirty="0" err="1"/>
              <a:t>hasChild</a:t>
            </a:r>
            <a:endParaRPr lang="en-GB" dirty="0"/>
          </a:p>
          <a:p>
            <a:pPr lvl="1"/>
            <a:r>
              <a:rPr lang="en-GB" dirty="0"/>
              <a:t>Complex concepts: “person with two living parents”</a:t>
            </a:r>
          </a:p>
          <a:p>
            <a:pPr lvl="1"/>
            <a:r>
              <a:rPr lang="en-GB" dirty="0"/>
              <a:t>Complex roles: “has parent’s brother”</a:t>
            </a:r>
          </a:p>
          <a:p>
            <a:r>
              <a:rPr lang="en-GB" dirty="0"/>
              <a:t>Axioms that make statements about how concepts or roles are related to each other:</a:t>
            </a:r>
          </a:p>
          <a:p>
            <a:pPr lvl="1"/>
            <a:r>
              <a:rPr lang="en-GB" dirty="0"/>
              <a:t>“Every person with two living parents is thankful”</a:t>
            </a:r>
          </a:p>
          <a:p>
            <a:pPr lvl="1"/>
            <a:r>
              <a:rPr lang="en-GB" dirty="0"/>
              <a:t>“</a:t>
            </a:r>
            <a:r>
              <a:rPr lang="en-GB" dirty="0" err="1"/>
              <a:t>hasUncle</a:t>
            </a:r>
            <a:r>
              <a:rPr lang="en-GB" dirty="0"/>
              <a:t> is equivalent to has parent’s brother”</a:t>
            </a:r>
          </a:p>
        </p:txBody>
      </p:sp>
    </p:spTree>
    <p:extLst>
      <p:ext uri="{BB962C8B-B14F-4D97-AF65-F5344CB8AC3E}">
        <p14:creationId xmlns:p14="http://schemas.microsoft.com/office/powerpoint/2010/main" val="2795192917"/>
      </p:ext>
    </p:extLst>
  </p:cSld>
  <p:clrMapOvr>
    <a:masterClrMapping/>
  </p:clrMapOvr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38DC480-9643-A24F-B715-10D11C408960}" vid="{00BB0084-C1B6-FE48-AD8A-BE9A2BF8D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ECS</Template>
  <TotalTime>1547</TotalTime>
  <Words>1679</Words>
  <Application>Microsoft Macintosh PowerPoint</Application>
  <PresentationFormat>On-screen Show (4:3)</PresentationFormat>
  <Paragraphs>442</Paragraphs>
  <Slides>47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ＭＳ Ｐゴシック</vt:lpstr>
      <vt:lpstr>Arial</vt:lpstr>
      <vt:lpstr>Arial Narrow</vt:lpstr>
      <vt:lpstr>Calibri</vt:lpstr>
      <vt:lpstr>Cambria Math</vt:lpstr>
      <vt:lpstr>Georgia</vt:lpstr>
      <vt:lpstr>Lucida Grande</vt:lpstr>
      <vt:lpstr>Lucida Sans</vt:lpstr>
      <vt:lpstr>Symbol</vt:lpstr>
      <vt:lpstr>Zed</vt:lpstr>
      <vt:lpstr>ECS</vt:lpstr>
      <vt:lpstr>A Description  Logic Primer</vt:lpstr>
      <vt:lpstr>Why do we need Description Logics?</vt:lpstr>
      <vt:lpstr>Description Logics</vt:lpstr>
      <vt:lpstr>Description Logics</vt:lpstr>
      <vt:lpstr>Defining ontologies with Description Logics</vt:lpstr>
      <vt:lpstr>Description Logic Reasoning Tasks</vt:lpstr>
      <vt:lpstr>Classes as sets</vt:lpstr>
      <vt:lpstr>Syntax</vt:lpstr>
      <vt:lpstr>Expressions</vt:lpstr>
      <vt:lpstr>Concept Constructors</vt:lpstr>
      <vt:lpstr>Role Constructors</vt:lpstr>
      <vt:lpstr>OWL and Description Logics</vt:lpstr>
      <vt:lpstr>Boolean Concept Constructors: Intersection</vt:lpstr>
      <vt:lpstr>Boolean Concept Constructors: Union</vt:lpstr>
      <vt:lpstr>Boolean Concept Constructors: Complement</vt:lpstr>
      <vt:lpstr>Restrictions: Existential</vt:lpstr>
      <vt:lpstr>Restrictions: Universal</vt:lpstr>
      <vt:lpstr>Restrictions: Number</vt:lpstr>
      <vt:lpstr>Restrictions: Number</vt:lpstr>
      <vt:lpstr>Knowledge Bases</vt:lpstr>
      <vt:lpstr>TBox Axioms</vt:lpstr>
      <vt:lpstr>Revisiting Necessary and Sufficient Conditions</vt:lpstr>
      <vt:lpstr>Revisiting Necessary and Sufficient Conditions</vt:lpstr>
      <vt:lpstr>Revisiting Necessary and Sufficient Conditions</vt:lpstr>
      <vt:lpstr>ABox Axioms</vt:lpstr>
      <vt:lpstr>Axiom Examples</vt:lpstr>
      <vt:lpstr>Axiom Examples</vt:lpstr>
      <vt:lpstr>Tips for Description Logic Axioms</vt:lpstr>
      <vt:lpstr>PowerPoint Presentation</vt:lpstr>
      <vt:lpstr>Semantics</vt:lpstr>
      <vt:lpstr>Description Logics and Predicate Logic</vt:lpstr>
      <vt:lpstr>Description Logics and Predicate logic</vt:lpstr>
      <vt:lpstr>Description Logics and Predicate logic</vt:lpstr>
      <vt:lpstr>Example</vt:lpstr>
      <vt:lpstr>Description Logic Semantics</vt:lpstr>
      <vt:lpstr>Description Logic Semantics</vt:lpstr>
      <vt:lpstr>Interpretation Example</vt:lpstr>
      <vt:lpstr>Interpretation Example</vt:lpstr>
      <vt:lpstr>Answers</vt:lpstr>
      <vt:lpstr>Description Logic Reasoning Revisited</vt:lpstr>
      <vt:lpstr>DL Reasoning Revisited</vt:lpstr>
      <vt:lpstr>Satisfaction</vt:lpstr>
      <vt:lpstr>Subsumption</vt:lpstr>
      <vt:lpstr>Equivalence</vt:lpstr>
      <vt:lpstr>Classification</vt:lpstr>
      <vt:lpstr>Reduction to Satisfaction</vt:lpstr>
      <vt:lpstr>Next Lecture: OWL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Description  Logic Primer</dc:title>
  <dc:creator>Gibbins N.M.</dc:creator>
  <cp:lastModifiedBy>Gibbins N.M.</cp:lastModifiedBy>
  <cp:revision>74</cp:revision>
  <dcterms:created xsi:type="dcterms:W3CDTF">2018-02-14T15:17:36Z</dcterms:created>
  <dcterms:modified xsi:type="dcterms:W3CDTF">2018-02-17T00:11:36Z</dcterms:modified>
</cp:coreProperties>
</file>