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98"/>
  </p:notesMasterIdLst>
  <p:sldIdLst>
    <p:sldId id="257" r:id="rId2"/>
    <p:sldId id="258" r:id="rId3"/>
    <p:sldId id="355" r:id="rId4"/>
    <p:sldId id="260" r:id="rId5"/>
    <p:sldId id="359" r:id="rId6"/>
    <p:sldId id="360" r:id="rId7"/>
    <p:sldId id="356" r:id="rId8"/>
    <p:sldId id="389" r:id="rId9"/>
    <p:sldId id="261" r:id="rId10"/>
    <p:sldId id="361" r:id="rId11"/>
    <p:sldId id="262" r:id="rId12"/>
    <p:sldId id="264" r:id="rId13"/>
    <p:sldId id="265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371" r:id="rId22"/>
    <p:sldId id="372" r:id="rId23"/>
    <p:sldId id="374" r:id="rId24"/>
    <p:sldId id="290" r:id="rId25"/>
    <p:sldId id="365" r:id="rId26"/>
    <p:sldId id="277" r:id="rId27"/>
    <p:sldId id="278" r:id="rId28"/>
    <p:sldId id="279" r:id="rId29"/>
    <p:sldId id="366" r:id="rId30"/>
    <p:sldId id="282" r:id="rId31"/>
    <p:sldId id="367" r:id="rId32"/>
    <p:sldId id="368" r:id="rId33"/>
    <p:sldId id="369" r:id="rId34"/>
    <p:sldId id="287" r:id="rId35"/>
    <p:sldId id="370" r:id="rId36"/>
    <p:sldId id="381" r:id="rId37"/>
    <p:sldId id="382" r:id="rId38"/>
    <p:sldId id="293" r:id="rId39"/>
    <p:sldId id="294" r:id="rId40"/>
    <p:sldId id="295" r:id="rId41"/>
    <p:sldId id="296" r:id="rId42"/>
    <p:sldId id="390" r:id="rId43"/>
    <p:sldId id="391" r:id="rId44"/>
    <p:sldId id="297" r:id="rId45"/>
    <p:sldId id="383" r:id="rId46"/>
    <p:sldId id="298" r:id="rId47"/>
    <p:sldId id="299" r:id="rId48"/>
    <p:sldId id="305" r:id="rId49"/>
    <p:sldId id="378" r:id="rId50"/>
    <p:sldId id="380" r:id="rId51"/>
    <p:sldId id="306" r:id="rId52"/>
    <p:sldId id="307" r:id="rId53"/>
    <p:sldId id="309" r:id="rId54"/>
    <p:sldId id="311" r:id="rId55"/>
    <p:sldId id="362" r:id="rId56"/>
    <p:sldId id="363" r:id="rId57"/>
    <p:sldId id="36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5" r:id="rId67"/>
    <p:sldId id="384" r:id="rId68"/>
    <p:sldId id="323" r:id="rId69"/>
    <p:sldId id="385" r:id="rId70"/>
    <p:sldId id="326" r:id="rId71"/>
    <p:sldId id="327" r:id="rId72"/>
    <p:sldId id="386" r:id="rId73"/>
    <p:sldId id="329" r:id="rId74"/>
    <p:sldId id="388" r:id="rId75"/>
    <p:sldId id="331" r:id="rId76"/>
    <p:sldId id="333" r:id="rId77"/>
    <p:sldId id="335" r:id="rId78"/>
    <p:sldId id="337" r:id="rId79"/>
    <p:sldId id="338" r:id="rId80"/>
    <p:sldId id="387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25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16"/>
    <p:restoredTop sz="94650"/>
  </p:normalViewPr>
  <p:slideViewPr>
    <p:cSldViewPr snapToObjects="1" showGuides="1">
      <p:cViewPr>
        <p:scale>
          <a:sx n="80" d="100"/>
          <a:sy n="80" d="100"/>
        </p:scale>
        <p:origin x="520" y="1104"/>
      </p:cViewPr>
      <p:guideLst>
        <p:guide orient="horz" pos="2387"/>
        <p:guide pos="25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17/02/2018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5905F-5CF5-B041-8577-C46FC00FED57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9866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68AD-4EFC-F348-9769-ED97C96A9245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079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6F082-7448-304A-8B48-4F14A5E92615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103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9E345-F561-CE43-8B6E-6A0A22AE4274}" type="slidenum">
              <a:rPr lang="en-US"/>
              <a:pPr/>
              <a:t>16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881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2B4BC-DCBF-3444-A075-925397F48C57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757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2B4BC-DCBF-3444-A075-925397F48C57}" type="slidenum">
              <a:rPr lang="en-US"/>
              <a:pPr/>
              <a:t>18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953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2D7A5-7B56-4149-910A-BB25420C5E0D}" type="slidenum">
              <a:rPr lang="en-US"/>
              <a:pPr/>
              <a:t>19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435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2DEE7-84B3-C747-B6EE-2C8DBCE6CE18}" type="slidenum">
              <a:rPr lang="en-US"/>
              <a:pPr/>
              <a:t>20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4277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21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1478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22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297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23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62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C9DF6-A8C6-C848-A89E-8DDF9E7E50EE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991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8FBA9-69F1-D447-BD25-364E7E42D0D4}" type="slidenum">
              <a:rPr lang="en-US"/>
              <a:pPr/>
              <a:t>24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8312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60BEA-B69D-094D-A939-EB1D35D51A29}" type="slidenum">
              <a:rPr lang="en-US"/>
              <a:pPr/>
              <a:t>26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633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019F3-97BF-B24A-A585-7223A86B061D}" type="slidenum">
              <a:rPr lang="en-US"/>
              <a:pPr/>
              <a:t>27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788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72C4A-48E7-624F-88C8-7D8B28FDBCE1}" type="slidenum">
              <a:rPr lang="en-US"/>
              <a:pPr/>
              <a:t>28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362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BBB24-2B7D-1A40-AA4C-5C36A8FDCD61}" type="slidenum">
              <a:rPr lang="en-US"/>
              <a:pPr/>
              <a:t>30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9563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57DC8-467C-7441-8532-13A9421E3CC8}" type="slidenum">
              <a:rPr lang="en-US"/>
              <a:pPr/>
              <a:t>34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099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1467D-9713-4A4D-B9A8-1985C276F025}" type="slidenum">
              <a:rPr lang="en-US"/>
              <a:pPr/>
              <a:t>36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9239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144F-4F3E-674C-B080-5E5C1F6D7533}" type="slidenum">
              <a:rPr lang="en-US"/>
              <a:pPr/>
              <a:t>38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3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03EDF-E990-7347-8336-92925B28926B}" type="slidenum">
              <a:rPr lang="en-US"/>
              <a:pPr/>
              <a:t>41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35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A8CF0-9B65-8C46-8B5C-E5BEC10ED8F2}" type="slidenum">
              <a:rPr lang="en-US"/>
              <a:pPr/>
              <a:t>44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68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Dec 1995 IETF HTML WG disbanded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Feb 1996 HTML ERB/WG formed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May 1996 HTML Tables (RFC1942)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Nov 1996 XML WD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Feb 1998 XML 1.0 W3C REC</a:t>
            </a:r>
          </a:p>
          <a:p>
            <a:r>
              <a:rPr lang="en-US" baseline="0" dirty="0"/>
              <a:t>Dec 1998 Reformulating HTML in XML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Jan 2000 XHTML 1.0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49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CD70B-1785-3740-85BF-0A2F9D23012B}" type="slidenum">
              <a:rPr lang="en-US"/>
              <a:pPr/>
              <a:t>48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226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BA5BE-3B00-7045-AF4A-A45A42B4AEFE}" type="slidenum">
              <a:rPr lang="en-US"/>
              <a:pPr/>
              <a:t>49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1424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2AB05-DC1A-9346-828D-CADF735CFC8C}" type="slidenum">
              <a:rPr lang="en-US"/>
              <a:pPr/>
              <a:t>51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208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7BB4E-FC3A-D047-B8A1-5C73E4255BC9}" type="slidenum">
              <a:rPr lang="en-US"/>
              <a:pPr/>
              <a:t>52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123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EFA3C-0CC5-4D42-A74A-3CCFC88184EE}" type="slidenum">
              <a:rPr lang="en-US"/>
              <a:pPr/>
              <a:t>53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603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00446-77B8-3240-9FC2-F249136FD4CF}" type="slidenum">
              <a:rPr lang="en-US"/>
              <a:pPr/>
              <a:t>54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National Insurance Number</a:t>
            </a:r>
          </a:p>
        </p:txBody>
      </p:sp>
    </p:spTree>
    <p:extLst>
      <p:ext uri="{BB962C8B-B14F-4D97-AF65-F5344CB8AC3E}">
        <p14:creationId xmlns:p14="http://schemas.microsoft.com/office/powerpoint/2010/main" val="957644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F2FC9-F736-FC42-A22D-8CE018F803F7}" type="slidenum">
              <a:rPr lang="en-US"/>
              <a:pPr/>
              <a:t>55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2735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535A4-D103-464E-B6BD-403637A8C8A6}" type="slidenum">
              <a:rPr lang="en-US"/>
              <a:pPr/>
              <a:t>56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385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6C52A-EB95-DF45-840B-ADFC34970700}" type="slidenum">
              <a:rPr lang="en-US"/>
              <a:pPr/>
              <a:t>57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4616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18D3B-3723-6143-8DA3-4D4A8B3BA7CE}" type="slidenum">
              <a:rPr lang="en-US"/>
              <a:pPr/>
              <a:t>58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6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Dec 1995 IETF HTML WG disbanded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Feb 1996 HTML ERB/WG formed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May 1996 HTML Tables (RFC1942)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Nov 1996 XML WD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Feb 1998 XML 1.0 W3C REC</a:t>
            </a:r>
          </a:p>
          <a:p>
            <a:r>
              <a:rPr lang="en-US" baseline="0" dirty="0"/>
              <a:t>Dec 1998 Reformulating HTML in XML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Jan 2000 XHTML 1.0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200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4F77F-AD91-BE48-9AF5-76A0715BDB0B}" type="slidenum">
              <a:rPr lang="en-US"/>
              <a:pPr/>
              <a:t>59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9743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7D138-871E-1A48-940B-F5051F32570D}" type="slidenum">
              <a:rPr lang="en-US"/>
              <a:pPr/>
              <a:t>60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63987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3D42F-5140-3A45-8D3E-0F274AE22096}" type="slidenum">
              <a:rPr lang="en-US"/>
              <a:pPr/>
              <a:t>61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4240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3D1B-F0B5-7D4A-B9EE-76CE2821F4EA}" type="slidenum">
              <a:rPr lang="en-US"/>
              <a:pPr/>
              <a:t>62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25287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Love – </a:t>
            </a:r>
            <a:r>
              <a:rPr lang="de-DE" dirty="0" err="1"/>
              <a:t>hates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9828BE-6828-3B4E-AF8A-0BF5438505B5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382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locatedIn </a:t>
            </a:r>
            <a:r>
              <a:rPr lang="en-GB">
                <a:latin typeface="Georgia" charset="0"/>
                <a:ea typeface="Georgia" charset="0"/>
                <a:cs typeface="Georgia" charset="0"/>
              </a:rPr>
              <a:t>≡ part of o locatedIn</a:t>
            </a: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F148C-78FD-7C4C-9601-FDFD97850C5E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169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3D1B-F0B5-7D4A-B9EE-76CE2821F4EA}" type="slidenum">
              <a:rPr lang="en-US"/>
              <a:pPr/>
              <a:t>86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1876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F7EBF-0CEC-A84C-B5A6-6B8FE4217AEF}" type="slidenum">
              <a:rPr lang="en-US"/>
              <a:pPr/>
              <a:t>91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9894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A735C-6A6F-3B41-AE21-9DD4DA5CCCF9}" type="slidenum">
              <a:rPr lang="en-US"/>
              <a:pPr/>
              <a:t>92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5450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A5322-79C3-3B40-98AD-0B401138D41D}" type="slidenum">
              <a:rPr lang="en-US"/>
              <a:pPr/>
              <a:t>93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68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FF44C-86FE-2446-9CA0-714DD5A39033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14440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2E915-58AE-5F43-96C4-14EAA17E90A1}" type="slidenum">
              <a:rPr lang="en-US"/>
              <a:pPr/>
              <a:t>94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2421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A567-F797-2244-BFF2-3F44B2ED9D03}" type="slidenum">
              <a:rPr lang="en-US"/>
              <a:pPr/>
              <a:t>95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9549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ABE86-D6C3-FC4D-9770-4EEE4A31B700}" type="slidenum">
              <a:rPr lang="en-US"/>
              <a:pPr/>
              <a:t>96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56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CDB12-2046-5740-A2AC-E34C06BF4C5B}" type="slidenum">
              <a:rPr lang="en-US"/>
              <a:pPr/>
              <a:t>9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16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FEDAB-35F8-9444-8A56-651C1C0F0905}" type="slidenum">
              <a:rPr lang="en-US"/>
              <a:pPr/>
              <a:t>11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040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0EFE9-312E-1C4A-924F-9037027AB94B}" type="slidenum">
              <a:rPr lang="en-US"/>
              <a:pPr/>
              <a:t>12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480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00838-946B-624B-9357-F102A71FB0A6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07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4"/>
            <a:ext cx="8496000" cy="2160586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790575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05262"/>
            <a:ext cx="8496300" cy="21605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pos="204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2924174"/>
            <a:ext cx="8496300" cy="3241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1752" userDrawn="1">
          <p15:clr>
            <a:srgbClr val="FBAE40"/>
          </p15:clr>
        </p15:guide>
        <p15:guide id="4" orient="horz" pos="184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C7F11-764F-B64C-88A0-70215E62E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6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955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641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81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2C918-0CCE-BD42-A04D-04AFE72315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32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76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380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775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940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331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477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649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720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06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052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28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05274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01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111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894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993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4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110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055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86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945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37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985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805487"/>
            <a:ext cx="8496000" cy="3587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18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876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741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754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7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110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064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715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7289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45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700213"/>
            <a:ext cx="4103538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1700213"/>
            <a:ext cx="4103537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896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142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6518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955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31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3847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1134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986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954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16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700212"/>
            <a:ext cx="4103538" cy="622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103538" cy="38433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700212"/>
            <a:ext cx="4102547" cy="622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322511"/>
            <a:ext cx="4102547" cy="38433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440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5606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306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35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15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2412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570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1652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3071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75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03962"/>
            <a:ext cx="7632376" cy="29368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5279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696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662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2021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3921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251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5489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2516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9658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12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700213"/>
            <a:ext cx="8496000" cy="4465638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2540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9295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3109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4950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069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6678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2976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9521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2313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7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700212"/>
            <a:ext cx="84960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05263"/>
            <a:ext cx="8496300" cy="217207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24000" y="6308725"/>
            <a:ext cx="7632376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432" userDrawn="1">
          <p15:clr>
            <a:srgbClr val="FBAE40"/>
          </p15:clr>
        </p15:guide>
        <p15:guide id="4" orient="horz" pos="2523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9457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058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096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B601-823F-204D-BC2C-EF64FD718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805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700213"/>
            <a:ext cx="8496000" cy="44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0392" y="6303962"/>
            <a:ext cx="71960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  <p:sldLayoutId id="2147483756" r:id="rId14"/>
    <p:sldLayoutId id="2147483757" r:id="rId15"/>
    <p:sldLayoutId id="2147483758" r:id="rId16"/>
    <p:sldLayoutId id="2147483759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1" r:id="rId37"/>
    <p:sldLayoutId id="2147483783" r:id="rId38"/>
    <p:sldLayoutId id="2147483784" r:id="rId39"/>
    <p:sldLayoutId id="2147483786" r:id="rId40"/>
    <p:sldLayoutId id="2147483787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96" r:id="rId49"/>
    <p:sldLayoutId id="2147483798" r:id="rId50"/>
    <p:sldLayoutId id="2147483800" r:id="rId51"/>
    <p:sldLayoutId id="2147483801" r:id="rId52"/>
    <p:sldLayoutId id="2147483802" r:id="rId53"/>
    <p:sldLayoutId id="2147483803" r:id="rId54"/>
    <p:sldLayoutId id="2147483804" r:id="rId55"/>
    <p:sldLayoutId id="2147483805" r:id="rId56"/>
    <p:sldLayoutId id="2147483806" r:id="rId57"/>
    <p:sldLayoutId id="2147483807" r:id="rId58"/>
    <p:sldLayoutId id="2147483808" r:id="rId59"/>
    <p:sldLayoutId id="2147483809" r:id="rId60"/>
    <p:sldLayoutId id="2147483810" r:id="rId61"/>
    <p:sldLayoutId id="2147483811" r:id="rId62"/>
    <p:sldLayoutId id="2147483812" r:id="rId63"/>
    <p:sldLayoutId id="2147483813" r:id="rId64"/>
    <p:sldLayoutId id="2147483814" r:id="rId65"/>
    <p:sldLayoutId id="2147483815" r:id="rId66"/>
    <p:sldLayoutId id="2147483816" r:id="rId67"/>
    <p:sldLayoutId id="2147483817" r:id="rId68"/>
    <p:sldLayoutId id="2147483818" r:id="rId69"/>
    <p:sldLayoutId id="2147483819" r:id="rId70"/>
    <p:sldLayoutId id="2147483820" r:id="rId71"/>
    <p:sldLayoutId id="2147483821" r:id="rId72"/>
    <p:sldLayoutId id="2147483822" r:id="rId73"/>
    <p:sldLayoutId id="2147483823" r:id="rId74"/>
    <p:sldLayoutId id="2147483825" r:id="rId75"/>
    <p:sldLayoutId id="2147483827" r:id="rId76"/>
    <p:sldLayoutId id="2147483829" r:id="rId77"/>
    <p:sldLayoutId id="2147483831" r:id="rId78"/>
    <p:sldLayoutId id="2147483832" r:id="rId79"/>
    <p:sldLayoutId id="2147483833" r:id="rId80"/>
    <p:sldLayoutId id="2147483834" r:id="rId81"/>
    <p:sldLayoutId id="2147483835" r:id="rId82"/>
    <p:sldLayoutId id="2147483836" r:id="rId83"/>
    <p:sldLayoutId id="2147483837" r:id="rId84"/>
    <p:sldLayoutId id="2147483838" r:id="rId85"/>
    <p:sldLayoutId id="2147483839" r:id="rId86"/>
    <p:sldLayoutId id="2147483840" r:id="rId87"/>
    <p:sldLayoutId id="2147483841" r:id="rId88"/>
    <p:sldLayoutId id="2147483842" r:id="rId89"/>
    <p:sldLayoutId id="2147483843" r:id="rId90"/>
    <p:sldLayoutId id="2147483844" r:id="rId91"/>
    <p:sldLayoutId id="2147483845" r:id="rId9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pos="5556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1071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pos="2971" userDrawn="1">
          <p15:clr>
            <a:srgbClr val="F26B43"/>
          </p15:clr>
        </p15:guide>
        <p15:guide id="11" pos="2789" userDrawn="1">
          <p15:clr>
            <a:srgbClr val="F26B43"/>
          </p15:clr>
        </p15:guide>
        <p15:guide id="12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Semantic Web </a:t>
            </a:r>
            <a:br>
              <a:rPr lang="en-GB"/>
            </a:br>
            <a:r>
              <a:rPr lang="en-GB"/>
              <a:t>in Depth</a:t>
            </a:r>
            <a:endParaRPr lang="en-US" dirty="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Web Ontology Language (OWL)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Dr Nicholas Gibbins - nmg@ecs.soton.ac.uk</a:t>
            </a:r>
          </a:p>
          <a:p>
            <a:r>
              <a:rPr lang="en-US"/>
              <a:t>2017-2018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8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3C76-AF9A-E348-954E-8E12306E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Logic Navigator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05173-C235-8A46-8418-B72F8E98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C0E3D-633B-4C45-B333-B64B4B32018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http://</a:t>
            </a:r>
            <a:r>
              <a:rPr lang="en-GB" dirty="0" err="1"/>
              <a:t>www.cs.man.ac.uk</a:t>
            </a:r>
            <a:r>
              <a:rPr lang="en-GB" dirty="0"/>
              <a:t>/~</a:t>
            </a:r>
            <a:r>
              <a:rPr lang="en-GB" dirty="0" err="1"/>
              <a:t>ezolin</a:t>
            </a:r>
            <a:r>
              <a:rPr lang="en-GB" dirty="0"/>
              <a:t>/dl/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A274D-2A05-414A-863F-0C604B04D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557339"/>
            <a:ext cx="8573940" cy="4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7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OWL species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9B84CB-1C5F-B943-9C58-063F6090A3F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4365625"/>
            <a:ext cx="2879725" cy="5048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RDF(S)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124200" y="3717925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Lite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124200" y="3070225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DL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124200" y="2420938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Full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28194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63246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454150" y="3114675"/>
            <a:ext cx="139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>
                <a:latin typeface="Georgia" charset="0"/>
                <a:ea typeface="Georgia" charset="0"/>
                <a:cs typeface="Georgia" charset="0"/>
              </a:rPr>
              <a:t>Increasing</a:t>
            </a:r>
          </a:p>
          <a:p>
            <a:pPr algn="r"/>
            <a:r>
              <a:rPr lang="en-GB">
                <a:latin typeface="Georgia" charset="0"/>
                <a:ea typeface="Georgia" charset="0"/>
                <a:cs typeface="Georgia" charset="0"/>
              </a:rPr>
              <a:t>expressivity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324600" y="3098800"/>
            <a:ext cx="1304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Georgia" charset="0"/>
                <a:ea typeface="Georgia" charset="0"/>
                <a:cs typeface="Georgia" charset="0"/>
              </a:rPr>
              <a:t>Increasing</a:t>
            </a:r>
          </a:p>
          <a:p>
            <a:r>
              <a:rPr lang="en-GB">
                <a:latin typeface="Georgia" charset="0"/>
                <a:ea typeface="Georgia" charset="0"/>
                <a:cs typeface="Georgia" charset="0"/>
              </a:rPr>
              <a:t>complexity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523BF-B46A-2647-8B95-102AE86E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Lite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698" name="Rectangle 7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Based on the description logic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𝒮ℋℐℱ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Less complex reasoning at the expense of less expressive language</a:t>
                </a:r>
              </a:p>
              <a:p>
                <a:pPr lvl="1"/>
                <a:r>
                  <a:rPr lang="en-GB" dirty="0"/>
                  <a:t>Concept satisfiability is EXPTIME-complete</a:t>
                </a:r>
              </a:p>
              <a:p>
                <a:pPr marL="0" indent="0">
                  <a:buNone/>
                </a:pPr>
                <a:r>
                  <a:rPr lang="en-GB" dirty="0"/>
                  <a:t>Features:</a:t>
                </a:r>
              </a:p>
              <a:p>
                <a:pPr lvl="1"/>
                <a:r>
                  <a:rPr lang="en-GB" dirty="0"/>
                  <a:t>No enumerated classes, </a:t>
                </a:r>
                <a:r>
                  <a:rPr lang="en-GB" dirty="0" err="1"/>
                  <a:t>boolean</a:t>
                </a:r>
                <a:r>
                  <a:rPr lang="en-GB" dirty="0"/>
                  <a:t> constructors, or disjoint classes</a:t>
                </a:r>
              </a:p>
              <a:p>
                <a:pPr lvl="1"/>
                <a:r>
                  <a:rPr lang="en-GB" dirty="0"/>
                  <a:t>Restricted cardinality restrictions</a:t>
                </a:r>
                <a:br>
                  <a:rPr lang="en-GB" dirty="0"/>
                </a:br>
                <a:r>
                  <a:rPr lang="en-GB" dirty="0"/>
                  <a:t>(values of 0 or 1 – required, permitted and excluded)</a:t>
                </a:r>
              </a:p>
              <a:p>
                <a:pPr lvl="1"/>
                <a:r>
                  <a:rPr lang="en-GB" dirty="0"/>
                  <a:t>No value restrictions</a:t>
                </a:r>
              </a:p>
              <a:p>
                <a:pPr lvl="1"/>
                <a:r>
                  <a:rPr lang="en-GB" dirty="0" err="1"/>
                  <a:t>equivalentClass</a:t>
                </a:r>
                <a:r>
                  <a:rPr lang="en-GB" dirty="0"/>
                  <a:t>/</a:t>
                </a:r>
                <a:r>
                  <a:rPr lang="en-GB" dirty="0" err="1"/>
                  <a:t>subClassOf</a:t>
                </a:r>
                <a:r>
                  <a:rPr lang="en-GB" dirty="0"/>
                  <a:t> cannot be applied to class expressions</a:t>
                </a:r>
              </a:p>
            </p:txBody>
          </p:sp>
        </mc:Choice>
        <mc:Fallback>
          <p:sp>
            <p:nvSpPr>
              <p:cNvPr id="29698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21AAF-0EE0-0049-8319-7C110FDBF97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98D8B6-E6B4-7046-B396-8CA5F7B3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7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DL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74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Based on the description logic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𝒮ℋ𝒪ℐ𝒩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Higher worst-case complexity than OWL </a:t>
                </a:r>
                <a:r>
                  <a:rPr lang="en-GB" dirty="0" err="1"/>
                  <a:t>Lite</a:t>
                </a:r>
                <a:endParaRPr lang="en-GB" dirty="0"/>
              </a:p>
              <a:p>
                <a:pPr lvl="1"/>
                <a:r>
                  <a:rPr lang="en-GB" dirty="0"/>
                  <a:t>Concept satisfiability is NEXPTIME-complete</a:t>
                </a:r>
              </a:p>
              <a:p>
                <a:pPr marL="0" indent="0">
                  <a:buNone/>
                </a:pPr>
                <a:r>
                  <a:rPr lang="en-GB" dirty="0"/>
                  <a:t>Supports all OWL constructs, with some restrictions:</a:t>
                </a:r>
              </a:p>
              <a:p>
                <a:pPr lvl="1"/>
                <a:r>
                  <a:rPr lang="en-GB" dirty="0"/>
                  <a:t>Properties that take datatype values cannot be marked as inverse functional</a:t>
                </a:r>
              </a:p>
              <a:p>
                <a:pPr lvl="1"/>
                <a:r>
                  <a:rPr lang="en-GB" dirty="0"/>
                  <a:t>Classes, properties, individuals and datatype values are disjoint</a:t>
                </a:r>
                <a:endParaRPr lang="en-US" dirty="0"/>
              </a:p>
            </p:txBody>
          </p:sp>
        </mc:Choice>
        <mc:Fallback>
          <p:sp>
            <p:nvSpPr>
              <p:cNvPr id="317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0C5DB4-1249-3E45-9762-AA64F389F79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B917EA-52E8-1A4A-9D52-63174870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2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Full</a:t>
            </a:r>
            <a:endParaRPr lang="en-US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 restrictions on use of language constructs</a:t>
            </a:r>
          </a:p>
          <a:p>
            <a:pPr lvl="1"/>
            <a:r>
              <a:rPr lang="en-GB" dirty="0"/>
              <a:t>All OWL DL and RDFS constructs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Potentially undecidable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A77B9D-C32A-7940-BB23-4CAB6EF319E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D068A7-C845-C046-BDA1-1D635065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8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class types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03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000" dirty="0">
                    <a:latin typeface="Lucida Console" panose="020B0609040504020204" pitchFamily="49" charset="0"/>
                  </a:rPr>
                  <a:t>owl:Class</a:t>
                </a:r>
              </a:p>
              <a:p>
                <a:pPr lvl="1"/>
                <a:r>
                  <a:rPr lang="en-GB" dirty="0"/>
                  <a:t>Distinct from </a:t>
                </a:r>
                <a:r>
                  <a:rPr lang="en-GB" dirty="0" err="1"/>
                  <a:t>rdfs:Class</a:t>
                </a:r>
                <a:endParaRPr lang="en-GB" dirty="0"/>
              </a:p>
              <a:p>
                <a:pPr lvl="1"/>
                <a:r>
                  <a:rPr lang="en-GB" dirty="0"/>
                  <a:t>Needed for OWL </a:t>
                </a:r>
                <a:r>
                  <a:rPr lang="en-GB" dirty="0" err="1"/>
                  <a:t>Lite</a:t>
                </a:r>
                <a:r>
                  <a:rPr lang="en-GB" dirty="0"/>
                  <a:t>/DL due to reflexive definition of RDFS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sz="2000" dirty="0" err="1">
                    <a:latin typeface="Lucida Console" panose="020B0609040504020204" pitchFamily="49" charset="0"/>
                  </a:rPr>
                  <a:t>owl:Thing</a:t>
                </a:r>
                <a:r>
                  <a:rPr lang="en-GB" sz="2000" dirty="0">
                    <a:latin typeface="Lucida Console" panose="020B0609040504020204" pitchFamily="49" charset="0"/>
                  </a:rPr>
                  <a:t> 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The class that includes everything</a:t>
                </a:r>
              </a:p>
              <a:p>
                <a:pPr marL="0" indent="0">
                  <a:buNone/>
                </a:pPr>
                <a:r>
                  <a:rPr lang="en-GB" sz="2000" dirty="0" err="1">
                    <a:latin typeface="Lucida Console" panose="020B0609040504020204" pitchFamily="49" charset="0"/>
                  </a:rPr>
                  <a:t>owl:Nothing</a:t>
                </a:r>
                <a:r>
                  <a:rPr lang="en-GB" sz="2000" dirty="0">
                    <a:latin typeface="Lucida Console" panose="020B0609040504020204" pitchFamily="49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The empty class</a:t>
                </a:r>
                <a:endParaRPr lang="en-US" dirty="0"/>
              </a:p>
            </p:txBody>
          </p:sp>
        </mc:Choice>
        <mc:Fallback>
          <p:sp>
            <p:nvSpPr>
              <p:cNvPr id="440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94" t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B1742E-668B-D649-B682-FCF89CF65E9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184E9-780C-6645-A5CA-04B23C1E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5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property types</a:t>
            </a:r>
            <a:endParaRPr lang="en-US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err="1">
                <a:latin typeface="Lucida Console" panose="020B0609040504020204" pitchFamily="49" charset="0"/>
              </a:rPr>
              <a:t>owl:ObjectProperty</a:t>
            </a:r>
            <a:endParaRPr lang="en-GB" sz="20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The class of resource-valued properties</a:t>
            </a:r>
          </a:p>
          <a:p>
            <a:pPr marL="0" indent="0">
              <a:buNone/>
            </a:pPr>
            <a:r>
              <a:rPr lang="en-GB" sz="2000" dirty="0" err="1">
                <a:latin typeface="Lucida Console" panose="020B0609040504020204" pitchFamily="49" charset="0"/>
              </a:rPr>
              <a:t>owl:DatatypeProperty</a:t>
            </a:r>
            <a:endParaRPr lang="en-GB" sz="20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The class of literal-valued properties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2000" dirty="0" err="1">
                <a:latin typeface="Lucida Console" panose="020B0609040504020204" pitchFamily="49" charset="0"/>
              </a:rPr>
              <a:t>owl:AnnotationProperty</a:t>
            </a:r>
            <a:endParaRPr lang="en-GB" sz="20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Used to type properties which annotate classes and properties (needed for OWL </a:t>
            </a:r>
            <a:r>
              <a:rPr lang="en-GB" dirty="0" err="1"/>
              <a:t>Lite</a:t>
            </a:r>
            <a:r>
              <a:rPr lang="en-GB" dirty="0"/>
              <a:t>/DL)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540C97-E09A-744B-83A8-353F082A3FC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7BB39-8934-0842-BFB1-FC33606B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21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versus RDF Schema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Recall that the semantics of a description logic is specified by interpretation functions which map:</a:t>
                </a:r>
              </a:p>
              <a:p>
                <a:pPr lvl="1"/>
                <a:r>
                  <a:rPr lang="en-GB" dirty="0"/>
                  <a:t>Individuals to members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400" dirty="0"/>
              </a:p>
              <a:p>
                <a:pPr lvl="1"/>
                <a:r>
                  <a:rPr lang="en-GB" dirty="0"/>
                  <a:t>Concepts to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400" dirty="0"/>
              </a:p>
              <a:p>
                <a:pPr lvl="1"/>
                <a:r>
                  <a:rPr lang="en-GB" dirty="0"/>
                  <a:t>Roles to sets of pairs drawn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400" dirty="0"/>
              </a:p>
              <a:p>
                <a:pPr marL="0" indent="0">
                  <a:buNone/>
                </a:pPr>
                <a:r>
                  <a:rPr lang="en-GB" dirty="0"/>
                  <a:t>Reflexive definitions of RDF Schema means that some resources are treated as both classes and instances, or instances and properties</a:t>
                </a:r>
              </a:p>
            </p:txBody>
          </p:sp>
        </mc:Choice>
        <mc:Fallback xmlns="">
          <p:sp>
            <p:nvSpPr>
              <p:cNvPr id="481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D7629-E322-5146-B69E-92A5C311A1D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DCB53C-79C7-3148-A956-36872515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72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 versus RDF Schema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Ambiguous semantics for these resources</a:t>
            </a:r>
          </a:p>
          <a:p>
            <a:pPr lvl="1"/>
            <a:r>
              <a:rPr lang="en-GB" dirty="0"/>
              <a:t>Can’t tell from context whether they’re instances or classes</a:t>
            </a:r>
          </a:p>
          <a:p>
            <a:pPr lvl="1"/>
            <a:r>
              <a:rPr lang="en-GB" dirty="0"/>
              <a:t>Can’t select the appropriate interpretation function</a:t>
            </a:r>
          </a:p>
          <a:p>
            <a:pPr marL="0" indent="0">
              <a:buNone/>
            </a:pPr>
            <a:r>
              <a:rPr lang="en-GB" dirty="0"/>
              <a:t>The introduction of </a:t>
            </a:r>
            <a:r>
              <a:rPr lang="en-GB" sz="2000" dirty="0" err="1">
                <a:latin typeface="Lucida Console" panose="020B0609040504020204" pitchFamily="49" charset="0"/>
              </a:rPr>
              <a:t>owl:Class</a:t>
            </a:r>
            <a:r>
              <a:rPr lang="en-GB" dirty="0"/>
              <a:t>, </a:t>
            </a:r>
            <a:r>
              <a:rPr lang="en-GB" sz="2000" dirty="0" err="1">
                <a:latin typeface="Lucida Console" panose="020B0609040504020204" pitchFamily="49" charset="0"/>
              </a:rPr>
              <a:t>owl:ObjectProperty</a:t>
            </a:r>
            <a:r>
              <a:rPr lang="en-GB" sz="2000" dirty="0">
                <a:latin typeface="Lucida Console" panose="020B0609040504020204" pitchFamily="49" charset="0"/>
              </a:rPr>
              <a:t> </a:t>
            </a:r>
            <a:r>
              <a:rPr lang="en-GB" dirty="0"/>
              <a:t>and </a:t>
            </a:r>
            <a:r>
              <a:rPr lang="en-GB" sz="2000" dirty="0" err="1">
                <a:latin typeface="Lucida Console" panose="020B0609040504020204" pitchFamily="49" charset="0"/>
              </a:rPr>
              <a:t>owl:DatatypeProperty</a:t>
            </a:r>
            <a:r>
              <a:rPr lang="en-GB" sz="2000" dirty="0">
                <a:latin typeface="Lucida Console" panose="020B0609040504020204" pitchFamily="49" charset="0"/>
              </a:rPr>
              <a:t> </a:t>
            </a:r>
            <a:r>
              <a:rPr lang="en-GB" dirty="0"/>
              <a:t>eliminates this ambiguity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727E69-25BF-3943-BA1B-86188729441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4E008-DACD-4D47-B82E-C91F40F7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0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OWL’s Dirty Secret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7838AB-CABF-F245-BE48-C9B264F7094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276600" y="4365625"/>
            <a:ext cx="2879725" cy="5048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RDF(S)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276600" y="3717925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Lite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276600" y="3070225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DL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276600" y="2420938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Full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3FF94F-7CC4-C84E-BF21-050DF68A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9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many, RDF Schema is a sufficiently expressive ontology language</a:t>
            </a:r>
          </a:p>
          <a:p>
            <a:pPr marL="0" indent="0">
              <a:buNone/>
            </a:pPr>
            <a:r>
              <a:rPr lang="en-GB" dirty="0"/>
              <a:t>However, there are use cases which require a more expressive formalism:</a:t>
            </a:r>
          </a:p>
          <a:p>
            <a:pPr lvl="1"/>
            <a:r>
              <a:rPr lang="en-GB" dirty="0"/>
              <a:t>Instance classification</a:t>
            </a:r>
          </a:p>
          <a:p>
            <a:pPr lvl="1"/>
            <a:r>
              <a:rPr lang="en-GB" dirty="0"/>
              <a:t>Consistency checking</a:t>
            </a:r>
          </a:p>
          <a:p>
            <a:pPr lvl="1"/>
            <a:r>
              <a:rPr lang="en-GB" dirty="0" err="1"/>
              <a:t>Subsumption</a:t>
            </a:r>
            <a:r>
              <a:rPr lang="en-GB" dirty="0"/>
              <a:t> reasoning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Introducing OWL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CFE4B02-9AA4-2A46-9862-0E3EB453A8D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4" name="Picture 5" descr="w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1052736"/>
            <a:ext cx="4555165" cy="47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22A30B-94A1-5743-971D-B055551F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5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OWL’s Dirty Secret Uncovered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7F5298-6033-9442-BDEF-5AA2DEC99AF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716463" y="3717925"/>
            <a:ext cx="2303462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Lite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716463" y="3068638"/>
            <a:ext cx="230187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DL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268538" y="2420938"/>
            <a:ext cx="4751387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Full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268538" y="4365625"/>
            <a:ext cx="2303462" cy="504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RDF(S)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268538" y="5013325"/>
            <a:ext cx="4751387" cy="504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RDF(S)’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V="1">
            <a:off x="5867400" y="42211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3419475" y="2924175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1A8BA-1335-5E40-B188-7C809158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19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Necessary Class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94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Primitive/partial classes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⊑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60000" lvl="1" indent="0">
                  <a:buNone/>
                </a:pPr>
                <a:r>
                  <a:rPr lang="en-US" dirty="0"/>
                  <a:t>“If something belongs to this class, then it fulfils these conditions...”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2000" dirty="0" err="1">
                    <a:latin typeface="Lucida Console" panose="020B0609040504020204" pitchFamily="49" charset="0"/>
                  </a:rPr>
                  <a:t>rdfs:subClassOf</a:t>
                </a:r>
                <a:endParaRPr lang="en-US" sz="2000" dirty="0">
                  <a:latin typeface="Lucida Console" panose="020B0609040504020204" pitchFamily="49" charset="0"/>
                </a:endParaRPr>
              </a:p>
            </p:txBody>
          </p:sp>
        </mc:Choice>
        <mc:Fallback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E35FC0-A2D9-3848-AE1B-917233C8940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98F728-0C6B-EC4C-8A80-4583EAF5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16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Sufficient Class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94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Describes a subset of the class (</a:t>
                </a:r>
                <a:r>
                  <a:rPr lang="de-DE" b="0" i="0" dirty="0">
                    <a:latin typeface="+mj-lt"/>
                    <a:ea typeface="Courier" charset="0"/>
                    <a:cs typeface="Courier" charset="0"/>
                  </a:rPr>
                  <a:t>⊒</a:t>
                </a:r>
                <a:r>
                  <a:rPr lang="en-US" dirty="0"/>
                  <a:t>)</a:t>
                </a:r>
              </a:p>
              <a:p>
                <a:pPr marL="360000" lvl="1" indent="0">
                  <a:buNone/>
                </a:pPr>
                <a:r>
                  <a:rPr lang="en-US" dirty="0"/>
                  <a:t>“If something fulfils these conditions, then it belongs to this class...”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2000" dirty="0" err="1">
                    <a:latin typeface="Lucida Console" panose="020B0609040504020204" pitchFamily="49" charset="0"/>
                  </a:rPr>
                  <a:t>rdfs:subClassOf</a:t>
                </a:r>
                <a:r>
                  <a:rPr lang="en-US" sz="2000" dirty="0">
                    <a:latin typeface="Lucida Console" panose="020B0609040504020204" pitchFamily="49" charset="0"/>
                  </a:rPr>
                  <a:t> </a:t>
                </a:r>
                <a:r>
                  <a:rPr lang="en-US" dirty="0"/>
                  <a:t>– in the other direction</a:t>
                </a:r>
              </a:p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Person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⊒∃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hasNationalInsuranceNumber</m:t>
                      </m:r>
                    </m:oMath>
                  </m:oMathPara>
                </a14:m>
                <a:endParaRPr lang="de-DE" dirty="0">
                  <a:latin typeface="Courier" charset="0"/>
                  <a:ea typeface="Courier" charset="0"/>
                  <a:cs typeface="Courier" charset="0"/>
                </a:endParaRPr>
              </a:p>
              <a:p>
                <a:endParaRPr lang="de-DE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C1687D-4D16-0441-AB22-EF8E6168495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A19F05-BE34-834F-8E95-F2908D53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76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Necessary and Sufficient Class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94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Defined/complete classes (</a:t>
                </a:r>
                <a:r>
                  <a:rPr lang="en-GB" dirty="0"/>
                  <a:t>≡)</a:t>
                </a:r>
                <a:endParaRPr lang="en-US" dirty="0"/>
              </a:p>
              <a:p>
                <a:pPr marL="360000" lvl="1" indent="0">
                  <a:buNone/>
                </a:pPr>
                <a:r>
                  <a:rPr lang="en-US" dirty="0"/>
                  <a:t>“If something belongs to this class, then it fulfils these conditions...”</a:t>
                </a:r>
              </a:p>
              <a:p>
                <a:pPr marL="360000" lvl="1" indent="0">
                  <a:buNone/>
                </a:pPr>
                <a:r>
                  <a:rPr lang="en-US" dirty="0"/>
                  <a:t>“If something fulfils these conditions, then it belongs to this class...”</a:t>
                </a:r>
              </a:p>
              <a:p>
                <a:pPr marL="0" indent="0">
                  <a:buNone/>
                </a:pPr>
                <a:r>
                  <a:rPr lang="en-US" dirty="0"/>
                  <a:t>Defined using </a:t>
                </a:r>
                <a:r>
                  <a:rPr lang="en-US" sz="2000" dirty="0" err="1">
                    <a:latin typeface="Lucida Console" panose="020B0609040504020204" pitchFamily="49" charset="0"/>
                  </a:rPr>
                  <a:t>owl:equivalentClass</a:t>
                </a:r>
                <a:endParaRPr lang="en-US" sz="20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Student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Person</m:t>
                      </m:r>
                      <m:r>
                        <a:rPr lang="de-DE" b="0" i="1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⊓</m:t>
                      </m:r>
                      <m:r>
                        <a:rPr lang="de-DE" i="1">
                          <a:latin typeface="Cambria Math" charset="0"/>
                          <a:ea typeface="Courier" charset="0"/>
                          <a:cs typeface="Courier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is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Enrolled</m:t>
                      </m:r>
                      <m:r>
                        <m:rPr>
                          <m:sty m:val="p"/>
                        </m:rPr>
                        <a:rPr lang="de-DE" b="0" i="0" smtClean="0">
                          <a:latin typeface="Cambria Math" charset="0"/>
                          <a:ea typeface="Courier" charset="0"/>
                          <a:cs typeface="Courier" charset="0"/>
                        </a:rPr>
                        <m:t>At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ourier" charset="0"/>
                          <a:cs typeface="Courier" charset="0"/>
                        </a:rPr>
                        <m:t>University</m:t>
                      </m:r>
                    </m:oMath>
                  </m:oMathPara>
                </a14:m>
                <a:endParaRPr lang="de-DE" b="0" dirty="0">
                  <a:latin typeface="Courier" charset="0"/>
                  <a:ea typeface="Courier" charset="0"/>
                  <a:cs typeface="Courier" charset="0"/>
                </a:endParaRPr>
              </a:p>
              <a:p>
                <a:pPr marL="0" indent="0">
                  <a:buNone/>
                </a:pPr>
                <a:r>
                  <a:rPr lang="de-DE" dirty="0"/>
                  <a:t>Note: </a:t>
                </a:r>
                <a:r>
                  <a:rPr lang="de-DE" dirty="0" err="1"/>
                  <a:t>It</a:t>
                </a:r>
                <a:r>
                  <a:rPr lang="de-DE" dirty="0"/>
                  <a:t> will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rather</a:t>
                </a:r>
                <a:r>
                  <a:rPr lang="de-DE" dirty="0"/>
                  <a:t> </a:t>
                </a:r>
                <a:r>
                  <a:rPr lang="de-DE" dirty="0" err="1"/>
                  <a:t>difficult</a:t>
                </a:r>
                <a:r>
                  <a:rPr lang="de-DE" dirty="0"/>
                  <a:t>, </a:t>
                </a:r>
                <a:r>
                  <a:rPr lang="de-DE" dirty="0" err="1"/>
                  <a:t>if</a:t>
                </a:r>
                <a:r>
                  <a:rPr lang="de-DE" dirty="0"/>
                  <a:t> not </a:t>
                </a:r>
                <a:r>
                  <a:rPr lang="de-DE" dirty="0" err="1"/>
                  <a:t>impossible</a:t>
                </a:r>
                <a:r>
                  <a:rPr lang="de-DE" dirty="0"/>
                  <a:t>,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give</a:t>
                </a:r>
                <a:r>
                  <a:rPr lang="de-DE" dirty="0"/>
                  <a:t> </a:t>
                </a:r>
                <a:r>
                  <a:rPr lang="de-DE" dirty="0" err="1"/>
                  <a:t>conditions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both</a:t>
                </a:r>
                <a:r>
                  <a:rPr lang="de-DE" dirty="0"/>
                  <a:t> </a:t>
                </a:r>
                <a:r>
                  <a:rPr lang="de-DE" dirty="0" err="1"/>
                  <a:t>sufficient</a:t>
                </a:r>
                <a:r>
                  <a:rPr lang="de-DE" dirty="0"/>
                  <a:t> </a:t>
                </a:r>
                <a:r>
                  <a:rPr lang="de-DE" b="1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necessary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</a:t>
                </a:r>
                <a:r>
                  <a:rPr lang="de-DE" dirty="0" err="1"/>
                  <a:t>class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complex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charset="0"/>
                        <a:ea typeface="Courier" charset="0"/>
                        <a:cs typeface="Courier" charset="0"/>
                      </a:rPr>
                      <m:t>Person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 b="-3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4F4092-26FA-4A46-A03D-DBF1903DBB8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FE7214-A758-634B-96EA-A4B27B148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79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70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000" dirty="0">
                    <a:latin typeface="Lucida Console" panose="020B0609040504020204" pitchFamily="49" charset="0"/>
                  </a:rPr>
                  <a:t>owl:intersectionOf	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⊓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sz="2000" dirty="0" err="1">
                    <a:latin typeface="Lucida Console" panose="020B0609040504020204" pitchFamily="49" charset="0"/>
                  </a:rPr>
                  <a:t>owl:unionOf</a:t>
                </a:r>
                <a:r>
                  <a:rPr lang="en-GB" sz="2000" dirty="0">
                    <a:latin typeface="Lucida Console" panose="020B0609040504020204" pitchFamily="49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⊔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sz="2000" dirty="0" err="1">
                    <a:latin typeface="Lucida Console" panose="020B0609040504020204" pitchFamily="49" charset="0"/>
                  </a:rPr>
                  <a:t>owl:complementOf</a:t>
                </a:r>
                <a:r>
                  <a:rPr lang="en-GB" sz="2000" dirty="0">
                    <a:latin typeface="Lucida Console" panose="020B06090405040202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Restrictions on use with OWL </a:t>
                </a:r>
                <a:r>
                  <a:rPr lang="en-GB" dirty="0" err="1"/>
                  <a:t>Lite</a:t>
                </a:r>
                <a:endParaRPr lang="en-GB" dirty="0"/>
              </a:p>
              <a:p>
                <a:pPr lvl="1"/>
                <a:r>
                  <a:rPr lang="en-GB" sz="1800" dirty="0" err="1">
                    <a:latin typeface="Lucida Console" panose="020B0609040504020204" pitchFamily="49" charset="0"/>
                  </a:rPr>
                  <a:t>owl:unionOf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and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owl:complementOf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cannot be used</a:t>
                </a:r>
              </a:p>
              <a:p>
                <a:pPr lvl="1"/>
                <a:r>
                  <a:rPr lang="en-GB" sz="1800" dirty="0" err="1">
                    <a:latin typeface="Lucida Console" panose="020B0609040504020204" pitchFamily="49" charset="0"/>
                  </a:rPr>
                  <a:t>owl:intersectionOf</a:t>
                </a:r>
                <a:r>
                  <a:rPr lang="en-GB" sz="18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can be used with named classes (not </a:t>
                </a:r>
                <a:r>
                  <a:rPr lang="en-GB" dirty="0" err="1"/>
                  <a:t>bNodes</a:t>
                </a:r>
                <a:r>
                  <a:rPr lang="en-GB" dirty="0"/>
                  <a:t>) and OWL restrictions only</a:t>
                </a:r>
              </a:p>
            </p:txBody>
          </p:sp>
        </mc:Choice>
        <mc:Fallback>
          <p:sp>
            <p:nvSpPr>
              <p:cNvPr id="727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F33DC-C777-5D47-A614-EEF0BC9975D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CE81A2-A42B-0C49-8C53-A10007DC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01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B7286E5E-9390-224A-822C-F7400AFC0138}"/>
              </a:ext>
            </a:extLst>
          </p:cNvPr>
          <p:cNvGrpSpPr/>
          <p:nvPr/>
        </p:nvGrpSpPr>
        <p:grpSpPr>
          <a:xfrm>
            <a:off x="1259632" y="1717515"/>
            <a:ext cx="5616623" cy="2721125"/>
            <a:chOff x="1259632" y="1717515"/>
            <a:chExt cx="5616623" cy="2721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191E3E-21F0-4646-BA25-CC3A00F2C2DA}"/>
                </a:ext>
              </a:extLst>
            </p:cNvPr>
            <p:cNvSpPr/>
            <p:nvPr/>
          </p:nvSpPr>
          <p:spPr bwMode="auto">
            <a:xfrm>
              <a:off x="5292080" y="1717515"/>
              <a:ext cx="1584175" cy="432048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D5E508-C50F-034A-ADC3-CA62893084E8}"/>
                </a:ext>
              </a:extLst>
            </p:cNvPr>
            <p:cNvSpPr/>
            <p:nvPr/>
          </p:nvSpPr>
          <p:spPr bwMode="auto">
            <a:xfrm>
              <a:off x="1259632" y="4198505"/>
              <a:ext cx="4320480" cy="240135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2E6A8FE-78EC-F94D-A326-C9B90166D64E}"/>
                </a:ext>
              </a:extLst>
            </p:cNvPr>
            <p:cNvCxnSpPr>
              <a:cxnSpLocks/>
              <a:stCxn id="15" idx="2"/>
              <a:endCxn id="19" idx="3"/>
            </p:cNvCxnSpPr>
            <p:nvPr/>
          </p:nvCxnSpPr>
          <p:spPr bwMode="auto">
            <a:xfrm flipH="1">
              <a:off x="5580112" y="2149563"/>
              <a:ext cx="504056" cy="2169010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BEC3FF-44A1-1E44-98CE-6638A274FA01}"/>
              </a:ext>
            </a:extLst>
          </p:cNvPr>
          <p:cNvGrpSpPr/>
          <p:nvPr/>
        </p:nvGrpSpPr>
        <p:grpSpPr>
          <a:xfrm>
            <a:off x="1259632" y="1717515"/>
            <a:ext cx="3744416" cy="2480529"/>
            <a:chOff x="1259632" y="1717515"/>
            <a:chExt cx="3744416" cy="24805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A95F7B-1B3B-2C4C-836D-8DBACACF9558}"/>
                </a:ext>
              </a:extLst>
            </p:cNvPr>
            <p:cNvSpPr/>
            <p:nvPr/>
          </p:nvSpPr>
          <p:spPr bwMode="auto">
            <a:xfrm>
              <a:off x="4174022" y="1717515"/>
              <a:ext cx="758018" cy="432048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A4B433-EAD1-8644-A05D-EE9086FABFBC}"/>
                </a:ext>
              </a:extLst>
            </p:cNvPr>
            <p:cNvSpPr/>
            <p:nvPr/>
          </p:nvSpPr>
          <p:spPr bwMode="auto">
            <a:xfrm>
              <a:off x="1259632" y="3934424"/>
              <a:ext cx="3744416" cy="26362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699CDC1-1276-6F43-A67B-368C7DF8470E}"/>
                </a:ext>
              </a:extLst>
            </p:cNvPr>
            <p:cNvCxnSpPr>
              <a:cxnSpLocks/>
              <a:stCxn id="13" idx="2"/>
              <a:endCxn id="18" idx="3"/>
            </p:cNvCxnSpPr>
            <p:nvPr/>
          </p:nvCxnSpPr>
          <p:spPr bwMode="auto">
            <a:xfrm>
              <a:off x="4553031" y="2149563"/>
              <a:ext cx="451017" cy="1916671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30FA0C-C48A-1844-8635-BDCAFFC5010A}"/>
              </a:ext>
            </a:extLst>
          </p:cNvPr>
          <p:cNvGrpSpPr/>
          <p:nvPr/>
        </p:nvGrpSpPr>
        <p:grpSpPr>
          <a:xfrm>
            <a:off x="765343" y="1717515"/>
            <a:ext cx="6038905" cy="3209105"/>
            <a:chOff x="765343" y="1717515"/>
            <a:chExt cx="6038905" cy="320910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453202-A890-4D40-A66A-174C9694B547}"/>
                </a:ext>
              </a:extLst>
            </p:cNvPr>
            <p:cNvSpPr/>
            <p:nvPr/>
          </p:nvSpPr>
          <p:spPr bwMode="auto">
            <a:xfrm>
              <a:off x="4932041" y="1717515"/>
              <a:ext cx="360040" cy="43204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148F6D-561A-6B42-9754-001347D4B8B7}"/>
                </a:ext>
              </a:extLst>
            </p:cNvPr>
            <p:cNvSpPr/>
            <p:nvPr/>
          </p:nvSpPr>
          <p:spPr bwMode="auto">
            <a:xfrm>
              <a:off x="1063142" y="3682330"/>
              <a:ext cx="5741106" cy="26254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9D5D5B-5378-D24E-96DC-807526DF1BF4}"/>
                </a:ext>
              </a:extLst>
            </p:cNvPr>
            <p:cNvSpPr/>
            <p:nvPr/>
          </p:nvSpPr>
          <p:spPr bwMode="auto">
            <a:xfrm>
              <a:off x="1063142" y="4440823"/>
              <a:ext cx="2572754" cy="26254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0E7CC7-5CAB-9843-8E44-295187058118}"/>
                </a:ext>
              </a:extLst>
            </p:cNvPr>
            <p:cNvSpPr/>
            <p:nvPr/>
          </p:nvSpPr>
          <p:spPr bwMode="auto">
            <a:xfrm>
              <a:off x="765343" y="3427904"/>
              <a:ext cx="1436148" cy="26254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23651A8-857E-5A43-9F1E-83B92DCC3316}"/>
                </a:ext>
              </a:extLst>
            </p:cNvPr>
            <p:cNvSpPr/>
            <p:nvPr/>
          </p:nvSpPr>
          <p:spPr bwMode="auto">
            <a:xfrm>
              <a:off x="765343" y="4664076"/>
              <a:ext cx="1436148" cy="26254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EB2D0CB-358E-9041-8E4C-FBCFEBB38565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 bwMode="auto">
            <a:xfrm flipH="1">
              <a:off x="3933695" y="2149563"/>
              <a:ext cx="1178366" cy="1532767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FFC00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3BBD8D-DC36-104B-8B32-29F3B17E0C74}"/>
              </a:ext>
            </a:extLst>
          </p:cNvPr>
          <p:cNvGrpSpPr/>
          <p:nvPr/>
        </p:nvGrpSpPr>
        <p:grpSpPr>
          <a:xfrm>
            <a:off x="549318" y="1717515"/>
            <a:ext cx="3624704" cy="3469119"/>
            <a:chOff x="549318" y="1717515"/>
            <a:chExt cx="3624704" cy="34691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8FB60F-93D6-CD4C-99BC-9AF8F930DA7F}"/>
                </a:ext>
              </a:extLst>
            </p:cNvPr>
            <p:cNvSpPr/>
            <p:nvPr/>
          </p:nvSpPr>
          <p:spPr bwMode="auto">
            <a:xfrm>
              <a:off x="3785665" y="1717515"/>
              <a:ext cx="388357" cy="432048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1A33B80-0888-CB46-8BB4-22C947DD4082}"/>
                </a:ext>
              </a:extLst>
            </p:cNvPr>
            <p:cNvSpPr/>
            <p:nvPr/>
          </p:nvSpPr>
          <p:spPr bwMode="auto">
            <a:xfrm>
              <a:off x="549318" y="3177900"/>
              <a:ext cx="2150474" cy="262544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6B9B931-7E25-DC48-AF77-2CC3DB615DBD}"/>
                </a:ext>
              </a:extLst>
            </p:cNvPr>
            <p:cNvSpPr/>
            <p:nvPr/>
          </p:nvSpPr>
          <p:spPr bwMode="auto">
            <a:xfrm>
              <a:off x="549318" y="4924090"/>
              <a:ext cx="2222482" cy="262544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BD53D81-A90C-BF48-B173-4EC243324B12}"/>
                </a:ext>
              </a:extLst>
            </p:cNvPr>
            <p:cNvCxnSpPr>
              <a:cxnSpLocks/>
              <a:stCxn id="12" idx="2"/>
              <a:endCxn id="21" idx="3"/>
            </p:cNvCxnSpPr>
            <p:nvPr/>
          </p:nvCxnSpPr>
          <p:spPr bwMode="auto">
            <a:xfrm flipH="1">
              <a:off x="2699792" y="2149563"/>
              <a:ext cx="1280052" cy="1159609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FCAAE7-3476-2940-8746-EBF69A04A6FE}"/>
              </a:ext>
            </a:extLst>
          </p:cNvPr>
          <p:cNvGrpSpPr/>
          <p:nvPr/>
        </p:nvGrpSpPr>
        <p:grpSpPr>
          <a:xfrm>
            <a:off x="323529" y="1717515"/>
            <a:ext cx="4176463" cy="3726005"/>
            <a:chOff x="323529" y="1717515"/>
            <a:chExt cx="4176463" cy="37260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27A5BB-2AC5-6743-AA9E-E579A3B3B1B0}"/>
                </a:ext>
              </a:extLst>
            </p:cNvPr>
            <p:cNvSpPr/>
            <p:nvPr/>
          </p:nvSpPr>
          <p:spPr bwMode="auto">
            <a:xfrm>
              <a:off x="2201491" y="1717515"/>
              <a:ext cx="1584175" cy="432048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0A12DA-606C-2B4D-AE3B-3F2D9A04DAC8}"/>
                </a:ext>
              </a:extLst>
            </p:cNvPr>
            <p:cNvSpPr/>
            <p:nvPr/>
          </p:nvSpPr>
          <p:spPr bwMode="auto">
            <a:xfrm>
              <a:off x="323529" y="2924944"/>
              <a:ext cx="4176463" cy="26362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7AA443-8E7B-5F40-AE6F-5C60D8C39A10}"/>
                </a:ext>
              </a:extLst>
            </p:cNvPr>
            <p:cNvSpPr/>
            <p:nvPr/>
          </p:nvSpPr>
          <p:spPr bwMode="auto">
            <a:xfrm>
              <a:off x="323529" y="5179900"/>
              <a:ext cx="1512168" cy="26362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B17A588-FD37-E24B-B1E8-78E7F2E4B7A1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 bwMode="auto">
            <a:xfrm flipH="1">
              <a:off x="2411761" y="2149563"/>
              <a:ext cx="581818" cy="775381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7421DA-B514-0A49-B6B2-C4DB67BB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61FE57-F1F0-924F-85D7-2A70DEF7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2393A1-4CD2-4145-ACAC-EE1EF9A9A37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98E6D5-73BA-B249-9CDF-2783E43294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latin typeface="Lucida Console" panose="020B0609040504020204" pitchFamily="49" charset="0"/>
              </a:rPr>
              <a:t>GreenApple</a:t>
            </a:r>
            <a:r>
              <a:rPr lang="en-GB" sz="1600" dirty="0">
                <a:latin typeface="Lucida Console" panose="020B0609040504020204" pitchFamily="49" charset="0"/>
              </a:rPr>
              <a:t>”&gt;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rdfs:subClassOf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&lt;</a:t>
            </a:r>
            <a:r>
              <a:rPr lang="en-GB" sz="1600" dirty="0" err="1">
                <a:latin typeface="Lucida Console" panose="020B0609040504020204" pitchFamily="49" charset="0"/>
              </a:rPr>
              <a:t>owl:intersectionOf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rdf:parseType</a:t>
            </a:r>
            <a:r>
              <a:rPr lang="en-GB" sz="1600" dirty="0">
                <a:latin typeface="Lucida Console" panose="020B0609040504020204" pitchFamily="49" charset="0"/>
              </a:rPr>
              <a:t>=“Collection”&gt;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&lt;</a:t>
            </a:r>
            <a:r>
              <a:rPr lang="en-GB" sz="1600" dirty="0" err="1"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latin typeface="Lucida Console" panose="020B0609040504020204" pitchFamily="49" charset="0"/>
              </a:rPr>
              <a:t>=“#Apple”/&gt;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&lt;</a:t>
            </a:r>
            <a:r>
              <a:rPr lang="en-GB" sz="1600" dirty="0" err="1"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latin typeface="Lucida Console" panose="020B0609040504020204" pitchFamily="49" charset="0"/>
              </a:rPr>
              <a:t>GreenThing</a:t>
            </a:r>
            <a:r>
              <a:rPr lang="en-GB" sz="1600" dirty="0">
                <a:latin typeface="Lucida Console" panose="020B0609040504020204" pitchFamily="49" charset="0"/>
              </a:rPr>
              <a:t>”/&gt;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&lt;/</a:t>
            </a:r>
            <a:r>
              <a:rPr lang="en-GB" sz="1600" dirty="0" err="1">
                <a:latin typeface="Lucida Console" panose="020B0609040504020204" pitchFamily="49" charset="0"/>
              </a:rPr>
              <a:t>owl:intersectionOf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&lt;/</a:t>
            </a:r>
            <a:r>
              <a:rPr lang="en-GB" sz="1600" dirty="0" err="1"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</a:t>
            </a:r>
            <a:r>
              <a:rPr lang="en-GB" sz="1600" dirty="0" err="1">
                <a:latin typeface="Lucida Console" panose="020B0609040504020204" pitchFamily="49" charset="0"/>
              </a:rPr>
              <a:t>rdfs:subClassOf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03201-B11D-8E43-A8AE-A8892388F2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GreenApple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Apple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</a:rPr>
                        <m:t>GreenThing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03201-B11D-8E43-A8AE-A8892388F2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2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274" name="Rectangle 5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Number restrictions (local cardinality constraints)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𝑛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sym typeface="Zed" pitchFamily="2" charset="2"/>
                      </a:rPr>
                      <m:t>𝑅</m:t>
                    </m:r>
                  </m:oMath>
                </a14:m>
                <a:r>
                  <a:rPr lang="en-GB" dirty="0">
                    <a:sym typeface="Zed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Existential/universal restrictions (local range constraints)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Value restrictions (local value constraints)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.{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4274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F9BE1D-5B3F-614E-B603-429D3A2B53B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0AC8D-2BBC-4744-ADB2-1E883E41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50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OWL Restriction Syntax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ABC60C-5990-6348-B4EE-B0BB63AC7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owl:Restriction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owl:onProperty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rdf:resource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=“</a:t>
            </a:r>
            <a:r>
              <a:rPr lang="en-GB" sz="1800" i="1" dirty="0">
                <a:solidFill>
                  <a:schemeClr val="tx2"/>
                </a:solidFill>
                <a:latin typeface="Lucida Console" panose="020B0609040504020204" pitchFamily="49" charset="0"/>
              </a:rPr>
              <a:t>property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”/&gt;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</a:t>
            </a:r>
            <a:r>
              <a:rPr lang="en-GB" sz="1800" i="1" dirty="0">
                <a:solidFill>
                  <a:schemeClr val="tx2"/>
                </a:solidFill>
                <a:latin typeface="Lucida Console" panose="020B0609040504020204" pitchFamily="49" charset="0"/>
              </a:rPr>
              <a:t>constraint expression</a:t>
            </a:r>
            <a:br>
              <a:rPr lang="en-GB" sz="1800" i="1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&lt;/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owl:Restriction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endParaRPr lang="en-US" sz="1800" b="1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8ACF4-D60F-8F41-B231-04AF4444825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EB853-4752-114A-9606-A6CB3187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65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OWL Number Restrictions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370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000" dirty="0" err="1">
                    <a:latin typeface="Lucida Console" panose="020B0609040504020204" pitchFamily="49" charset="0"/>
                  </a:rPr>
                  <a:t>owl:minCardinality</a:t>
                </a:r>
                <a:r>
                  <a:rPr lang="en-GB" sz="20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“the class of things for which property R has at least n values”</a:t>
                </a:r>
              </a:p>
              <a:p>
                <a:pPr marL="0" indent="0">
                  <a:buNone/>
                </a:pPr>
                <a:r>
                  <a:rPr lang="en-GB" sz="2000" dirty="0" err="1">
                    <a:latin typeface="Lucida Console" panose="020B0609040504020204" pitchFamily="49" charset="0"/>
                  </a:rPr>
                  <a:t>owl:maxCardinality</a:t>
                </a:r>
                <a:r>
                  <a:rPr lang="en-GB" sz="2000" dirty="0">
                    <a:latin typeface="Lucida Console" panose="020B060904050402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dirty="0">
                        <a:latin typeface="Cambria Math" panose="02040503050406030204" pitchFamily="18" charset="0"/>
                        <a:sym typeface="Zed" pitchFamily="2" charset="2"/>
                      </a:rPr>
                      <m:t>𝑛</m:t>
                    </m:r>
                    <m:r>
                      <a:rPr lang="en-GB" dirty="0">
                        <a:latin typeface="Cambria Math" panose="02040503050406030204" pitchFamily="18" charset="0"/>
                        <a:sym typeface="Zed" pitchFamily="2" charset="2"/>
                      </a:rPr>
                      <m:t> </m:t>
                    </m:r>
                    <m:r>
                      <a:rPr lang="en-GB" dirty="0">
                        <a:latin typeface="Cambria Math" panose="02040503050406030204" pitchFamily="18" charset="0"/>
                        <a:sym typeface="Zed" pitchFamily="2" charset="2"/>
                      </a:rPr>
                      <m:t>𝑅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“the class of things for which property R has at most n values”</a:t>
                </a:r>
              </a:p>
              <a:p>
                <a:pPr marL="0" indent="0">
                  <a:buNone/>
                </a:pPr>
                <a:r>
                  <a:rPr lang="en-GB" sz="2000" dirty="0" err="1">
                    <a:latin typeface="Lucida Console" panose="020B0609040504020204" pitchFamily="49" charset="0"/>
                  </a:rPr>
                  <a:t>owl:cardinality</a:t>
                </a:r>
                <a:r>
                  <a:rPr lang="en-GB" sz="2000" dirty="0">
                    <a:latin typeface="Lucida Console" panose="020B0609040504020204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“the class of things for which property R has exactly n values”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OWL </a:t>
                </a:r>
                <a:r>
                  <a:rPr lang="en-GB" dirty="0" err="1"/>
                  <a:t>Lite</a:t>
                </a:r>
                <a:r>
                  <a:rPr lang="en-GB" dirty="0"/>
                  <a:t> has restricted cardinalities</a:t>
                </a:r>
              </a:p>
            </p:txBody>
          </p:sp>
        </mc:Choice>
        <mc:Fallback>
          <p:sp>
            <p:nvSpPr>
              <p:cNvPr id="583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28536-BCED-BC49-A520-FB4334EB1FB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A2613B-61E7-814C-82AD-039CE8C2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92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BE8DB6D4-4A9A-D54B-9FA6-51A54A597A17}"/>
              </a:ext>
            </a:extLst>
          </p:cNvPr>
          <p:cNvGrpSpPr/>
          <p:nvPr/>
        </p:nvGrpSpPr>
        <p:grpSpPr>
          <a:xfrm>
            <a:off x="1403648" y="1700213"/>
            <a:ext cx="6552728" cy="3745011"/>
            <a:chOff x="1403648" y="1700213"/>
            <a:chExt cx="6552728" cy="37450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E4AC6A-7640-9146-A69F-513D709B5DE8}"/>
                </a:ext>
              </a:extLst>
            </p:cNvPr>
            <p:cNvSpPr/>
            <p:nvPr/>
          </p:nvSpPr>
          <p:spPr bwMode="auto">
            <a:xfrm>
              <a:off x="5569835" y="1700213"/>
              <a:ext cx="2058032" cy="432048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E2BF35-B620-1443-8FF9-C956AEE35440}"/>
                </a:ext>
              </a:extLst>
            </p:cNvPr>
            <p:cNvSpPr/>
            <p:nvPr/>
          </p:nvSpPr>
          <p:spPr bwMode="auto">
            <a:xfrm>
              <a:off x="1403648" y="4328988"/>
              <a:ext cx="6552728" cy="1116236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85A1C4-19C5-E54B-9889-61A40740350C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 bwMode="auto">
            <a:xfrm flipH="1">
              <a:off x="4680012" y="2132261"/>
              <a:ext cx="1918839" cy="2196727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569905-7F59-7840-8A48-C3AA996C8C79}"/>
              </a:ext>
            </a:extLst>
          </p:cNvPr>
          <p:cNvGrpSpPr/>
          <p:nvPr/>
        </p:nvGrpSpPr>
        <p:grpSpPr>
          <a:xfrm>
            <a:off x="1662732" y="1712056"/>
            <a:ext cx="4195135" cy="3445136"/>
            <a:chOff x="1662732" y="1712056"/>
            <a:chExt cx="4195135" cy="34451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080F3B-414E-134F-BD60-CE78504F1D46}"/>
                </a:ext>
              </a:extLst>
            </p:cNvPr>
            <p:cNvSpPr/>
            <p:nvPr/>
          </p:nvSpPr>
          <p:spPr bwMode="auto">
            <a:xfrm>
              <a:off x="5569835" y="1712056"/>
              <a:ext cx="288032" cy="43204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0678EB-A822-2A45-9980-D678D1EF44D0}"/>
                </a:ext>
              </a:extLst>
            </p:cNvPr>
            <p:cNvSpPr/>
            <p:nvPr/>
          </p:nvSpPr>
          <p:spPr bwMode="auto">
            <a:xfrm>
              <a:off x="1662732" y="4869160"/>
              <a:ext cx="2405212" cy="288032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AA686AF-C1EF-BD43-96A3-69B270C608AC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 bwMode="auto">
            <a:xfrm flipH="1">
              <a:off x="2865338" y="2144104"/>
              <a:ext cx="2848513" cy="2725056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FFC00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32A71E9-F1BC-E146-8A75-36A608BD775E}"/>
              </a:ext>
            </a:extLst>
          </p:cNvPr>
          <p:cNvGrpSpPr/>
          <p:nvPr/>
        </p:nvGrpSpPr>
        <p:grpSpPr>
          <a:xfrm>
            <a:off x="4067944" y="1708762"/>
            <a:ext cx="2075567" cy="3434862"/>
            <a:chOff x="4067944" y="1708762"/>
            <a:chExt cx="2075567" cy="34348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965E25-EFB1-B347-9736-2FF01C37FCE5}"/>
                </a:ext>
              </a:extLst>
            </p:cNvPr>
            <p:cNvSpPr/>
            <p:nvPr/>
          </p:nvSpPr>
          <p:spPr bwMode="auto">
            <a:xfrm>
              <a:off x="5855479" y="1708762"/>
              <a:ext cx="288032" cy="432048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2E3EE6-5D09-0547-85B0-8B3DC7AF3198}"/>
                </a:ext>
              </a:extLst>
            </p:cNvPr>
            <p:cNvSpPr/>
            <p:nvPr/>
          </p:nvSpPr>
          <p:spPr bwMode="auto">
            <a:xfrm>
              <a:off x="4067944" y="4869160"/>
              <a:ext cx="144016" cy="27446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1F50B1F-F553-7F41-B5ED-9A10E92F0D68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 bwMode="auto">
            <a:xfrm flipH="1">
              <a:off x="4139952" y="2140810"/>
              <a:ext cx="1859543" cy="2728350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FFFF0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4C3C2B-8A1E-7D41-AC29-D26DF123B889}"/>
              </a:ext>
            </a:extLst>
          </p:cNvPr>
          <p:cNvGrpSpPr/>
          <p:nvPr/>
        </p:nvGrpSpPr>
        <p:grpSpPr>
          <a:xfrm>
            <a:off x="5825084" y="1708761"/>
            <a:ext cx="1802783" cy="3178345"/>
            <a:chOff x="5825084" y="1708761"/>
            <a:chExt cx="1802783" cy="317834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3EB2C7-EEE1-4E49-BEBB-855DEB1E8E72}"/>
                </a:ext>
              </a:extLst>
            </p:cNvPr>
            <p:cNvSpPr/>
            <p:nvPr/>
          </p:nvSpPr>
          <p:spPr bwMode="auto">
            <a:xfrm>
              <a:off x="6141123" y="1708761"/>
              <a:ext cx="1486744" cy="432048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CA6F3F-D8E7-CD4E-BBBB-A871BA0C258C}"/>
                </a:ext>
              </a:extLst>
            </p:cNvPr>
            <p:cNvSpPr/>
            <p:nvPr/>
          </p:nvSpPr>
          <p:spPr bwMode="auto">
            <a:xfrm>
              <a:off x="5825084" y="4581128"/>
              <a:ext cx="1699244" cy="305978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FC259B8-EF00-4648-9E4C-80F8F98BC446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 bwMode="auto">
            <a:xfrm flipH="1">
              <a:off x="6674706" y="2140809"/>
              <a:ext cx="209789" cy="2440319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B6C9AB-39F0-7D4A-802B-CFDF3A00D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owl:Class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rdf:about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=“#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SingleMaltWhisky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”&gt;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owl:equivalentClass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  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owl:Class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    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owl:intersectionOf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rdf:parseType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="Collection"&gt;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      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owl:Class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rdf:about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=“#Whisky”/&gt;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      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owl:Restriction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        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owl:onProperty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rdf:resource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=“#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distilledBy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”/&gt;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        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owl:cardinality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&gt;1&lt;/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owl:cardinality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      &lt;/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owl:Restriction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    &lt;/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owl:intersectionOf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  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owl:Class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&lt;/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owl:equivalentClass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&lt;/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owl:Class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1800" dirty="0">
              <a:latin typeface="Lucida Console" panose="020B06090405040202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DE945F-FE1B-354F-910D-2D51D82C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A0B75B-0C84-BE41-B5F1-D83DB393E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A98EA-103A-0F49-9C79-412DF1C80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SingleMaltWhisky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Whisky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 =1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distilledBy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A98EA-103A-0F49-9C79-412DF1C80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19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2364-BB03-9B47-9412-CA1B7F5A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OWL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D61DAF-ADCC-9042-B43F-AE0F083A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3F13C-A37A-314A-A482-A7E0CEDEA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OWL is a description logic-based language</a:t>
            </a:r>
          </a:p>
          <a:p>
            <a:r>
              <a:rPr lang="en-GB" dirty="0"/>
              <a:t>It has a syntax that expresses DL axioms in RDF triples</a:t>
            </a:r>
          </a:p>
          <a:p>
            <a:pPr lvl="1"/>
            <a:r>
              <a:rPr lang="en-GB" dirty="0"/>
              <a:t>Designed so that the triples used to express OWL axioms are (fairly) meaningful when interpreted as RDF</a:t>
            </a:r>
          </a:p>
          <a:p>
            <a:pPr lvl="1"/>
            <a:r>
              <a:rPr lang="en-GB" dirty="0"/>
              <a:t>Other syntaxes exist: functional, XML, Manchester</a:t>
            </a:r>
          </a:p>
          <a:p>
            <a:r>
              <a:rPr lang="en-GB" dirty="0"/>
              <a:t>It has two complementary semantics</a:t>
            </a:r>
          </a:p>
          <a:p>
            <a:pPr lvl="1"/>
            <a:r>
              <a:rPr lang="en-GB" dirty="0"/>
              <a:t>Direct semantics (similar to that introduced last lecture)</a:t>
            </a:r>
          </a:p>
          <a:p>
            <a:pPr lvl="1"/>
            <a:r>
              <a:rPr lang="en-GB" dirty="0"/>
              <a:t>RDF-based semantics (compatible with RDF’s less orthodox approach)</a:t>
            </a:r>
          </a:p>
          <a:p>
            <a:pPr lvl="1"/>
            <a:r>
              <a:rPr lang="en-GB" dirty="0"/>
              <a:t>Correspondence theorem proving the equivalence of the above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8BE93-EC8B-3C4F-9A9C-94F733272D0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52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OWL Existential/Universal Restrictions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46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000" dirty="0" err="1">
                    <a:latin typeface="Lucida Console" panose="020B0609040504020204" pitchFamily="49" charset="0"/>
                  </a:rPr>
                  <a:t>owl:someValuesFrom</a:t>
                </a: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“the class of things that have some value for property R of class C”</a:t>
                </a:r>
              </a:p>
              <a:p>
                <a:pPr marL="0" indent="0">
                  <a:buNone/>
                </a:pPr>
                <a:r>
                  <a:rPr lang="en-GB" sz="2000" dirty="0" err="1">
                    <a:latin typeface="Lucida Console" panose="020B0609040504020204" pitchFamily="49" charset="0"/>
                  </a:rPr>
                  <a:t>owl:allValuesFrom</a:t>
                </a:r>
                <a:r>
                  <a:rPr lang="en-GB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“the class of things that only have values for property R of class C”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Can only be used with named classes or datatypes in OWL </a:t>
                </a:r>
                <a:r>
                  <a:rPr lang="en-GB" dirty="0" err="1"/>
                  <a:t>Lite</a:t>
                </a:r>
                <a:endParaRPr lang="en-GB" dirty="0"/>
              </a:p>
            </p:txBody>
          </p:sp>
        </mc:Choice>
        <mc:Fallback>
          <p:sp>
            <p:nvSpPr>
              <p:cNvPr id="624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r="-1046" b="-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A332B2-8A98-3B4E-A91B-C281BA612EF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9ACE3E-9C84-7C4C-A899-91A71028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10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8E5724-EF0C-174E-AD17-7270F4B2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915FD-46F2-CF48-B8EB-796D96B3C7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/>
                        <m:t>Carnivores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are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things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b="0" i="0" dirty="0" smtClean="0"/>
                        <m:t>that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eat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some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animals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Carnivore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Animal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915FD-46F2-CF48-B8EB-796D96B3C7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E6F246D-B848-8C40-BEB6-6CC93BDF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DCE1AA-1D2A-FA45-B343-BAD5F307B7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  <a:t>&lt;owl:Class rdf:about=“#Carnivore”&gt;</a:t>
            </a:r>
            <a:b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  <a:t>  &lt;owl:equivalentClass&gt;</a:t>
            </a:r>
            <a:b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  <a:t>    &lt;owl:Restriction&gt;</a:t>
            </a:r>
            <a:b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  <a:t>      &lt;owl:onProperty rdf:resource=“#eats”/&gt;</a:t>
            </a:r>
            <a:b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  <a:t>      &lt;owl:someValuesFrom rdf:resource=“#Animal”/&gt;</a:t>
            </a:r>
            <a:b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  <a:t>    &lt;/owl:Restriction&gt;</a:t>
            </a:r>
            <a:b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  <a:t>  &lt;/owl:equivalentClass&gt;</a:t>
            </a:r>
            <a:b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>
                <a:solidFill>
                  <a:schemeClr val="tx2"/>
                </a:solidFill>
                <a:latin typeface="Lucida Console" panose="020B0609040504020204" pitchFamily="49" charset="0"/>
              </a:rPr>
              <a:t>&lt;/owl:Class&gt;</a:t>
            </a:r>
            <a:endParaRPr lang="en-US" sz="180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1800" dirty="0">
              <a:latin typeface="Lucida Console" panose="020B060904050402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37A493-63F4-604E-B255-A19AAD3DE57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27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C750F8-3929-734A-870A-F928ADF9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222AD-688C-124F-B73F-43821DE48A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dirty="0"/>
                        <m:t>Vegetarians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are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things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b="0" i="0" dirty="0" smtClean="0"/>
                        <m:t>that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eat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only</m:t>
                      </m:r>
                      <m:r>
                        <m:rPr>
                          <m:nor/>
                        </m:rPr>
                        <a:rPr lang="en-GB" dirty="0"/>
                        <m:t> </m:t>
                      </m:r>
                      <m:r>
                        <m:rPr>
                          <m:nor/>
                        </m:rPr>
                        <a:rPr lang="en-GB" dirty="0"/>
                        <m:t>plants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Vegetarian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≡∀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Plant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222AD-688C-124F-B73F-43821DE48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63"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A07BE109-984E-1D45-AC6F-49BFED00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3E0199-89DF-5B47-B7AA-CCFD2ADC85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owl:Class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rdf:about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=“#Vegetarian”&gt;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owl:equivalentClass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  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owl:Restriction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    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owl:onProperty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rdf:resource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=“#eats”/&gt;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    &lt;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owl:allValuesFrom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rdf:resource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=“#Plant”/&gt;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  &lt;/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owl:Restriction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  &lt;/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owl:equivalentClass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&lt;/</a:t>
            </a:r>
            <a:r>
              <a:rPr lang="en-GB" sz="18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owl:Class</a:t>
            </a:r>
            <a:r>
              <a:rPr lang="en-GB" sz="18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endParaRPr lang="en-US" sz="1800" dirty="0">
              <a:latin typeface="Lucida Console" panose="020B060904050402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8825C4-CDBB-EB4A-8137-710ADD59166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03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B9A8A6-024D-1841-8FDD-98D8AFC4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RDFS range/domain as OWL restrictions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986210-1C7A-8446-8967-8DC6073B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F1ED10-BDB8-014F-964A-9E4514F535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RDFS defines global domains and ranges for properties</a:t>
                </a:r>
              </a:p>
              <a:p>
                <a:pPr lvl="1"/>
                <a:r>
                  <a:rPr lang="en-GB" sz="1800" dirty="0" err="1">
                    <a:latin typeface="Lucida Console" panose="020B0609040504020204" pitchFamily="49" charset="0"/>
                  </a:rPr>
                  <a:t>rdfs:domain</a:t>
                </a:r>
                <a:r>
                  <a:rPr lang="en-GB" dirty="0"/>
                  <a:t>,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rdfs:range</a:t>
                </a:r>
                <a:endParaRPr lang="en-GB" sz="18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GB" dirty="0"/>
                  <a:t>In DL notation:</a:t>
                </a:r>
              </a:p>
              <a:p>
                <a:pPr lvl="1"/>
                <a:r>
                  <a:rPr lang="en-GB" sz="1800" dirty="0">
                    <a:latin typeface="Lucida Console" panose="020B0609040504020204" pitchFamily="49" charset="0"/>
                  </a:rPr>
                  <a:t>R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rdfs:domain</a:t>
                </a:r>
                <a:r>
                  <a:rPr lang="en-GB" sz="1800" dirty="0">
                    <a:latin typeface="Lucida Console" panose="020B0609040504020204" pitchFamily="49" charset="0"/>
                  </a:rPr>
                  <a:t> C . </a:t>
                </a:r>
                <a:r>
                  <a:rPr lang="en-GB" dirty="0"/>
                  <a:t>is equivalent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.⊤⊑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dirty="0"/>
              </a:p>
              <a:p>
                <a:pPr lvl="1"/>
                <a:r>
                  <a:rPr lang="en-GB" sz="1800" dirty="0">
                    <a:latin typeface="Lucida Console" panose="020B0609040504020204" pitchFamily="49" charset="0"/>
                  </a:rPr>
                  <a:t>R </a:t>
                </a:r>
                <a:r>
                  <a:rPr lang="en-GB" sz="1800" dirty="0" err="1">
                    <a:latin typeface="Lucida Console" panose="020B0609040504020204" pitchFamily="49" charset="0"/>
                  </a:rPr>
                  <a:t>rdfs:range</a:t>
                </a:r>
                <a:r>
                  <a:rPr lang="en-GB" sz="1800" dirty="0">
                    <a:latin typeface="Lucida Console" panose="020B0609040504020204" pitchFamily="49" charset="0"/>
                  </a:rPr>
                  <a:t> C . </a:t>
                </a:r>
                <a:r>
                  <a:rPr lang="en-GB" dirty="0"/>
                  <a:t>is equivalent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.⊤⊑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09F1ED10-BDB8-014F-964A-9E4514F53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A33826-B449-BE45-AA75-9B15D76017C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3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 value constraints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610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Defines a class based on a particular property value</a:t>
                </a:r>
              </a:p>
              <a:p>
                <a:pPr marL="0" indent="0">
                  <a:buNone/>
                </a:pPr>
                <a:r>
                  <a:rPr lang="en-GB" sz="2000" dirty="0" err="1">
                    <a:latin typeface="Lucida Console" panose="020B0609040504020204" pitchFamily="49" charset="0"/>
                  </a:rPr>
                  <a:t>owl:hasValue</a:t>
                </a:r>
                <a:r>
                  <a:rPr lang="en-GB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“the class of things that have a value for property R which is x”</a:t>
                </a:r>
              </a:p>
              <a:p>
                <a:pPr lvl="1"/>
                <a:r>
                  <a:rPr lang="en-GB" dirty="0"/>
                  <a:t>Effectively the combination of an existential restriction with an enumerated singleton class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Cannot be used in OWL </a:t>
                </a:r>
                <a:r>
                  <a:rPr lang="en-GB" dirty="0" err="1"/>
                  <a:t>Lite</a:t>
                </a:r>
                <a:r>
                  <a:rPr lang="en-GB" dirty="0"/>
                  <a:t> (no enumerated classes)</a:t>
                </a:r>
              </a:p>
            </p:txBody>
          </p:sp>
        </mc:Choice>
        <mc:Fallback>
          <p:sp>
            <p:nvSpPr>
              <p:cNvPr id="686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46E88-5646-674E-AA52-00CF9345F16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3DA4BA-71A9-D64D-97BF-37ED4B7D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93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23FBC-8F26-BA47-A84C-0D146C93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272219-5D78-8642-BF00-72B6649F1B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GreenThing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hasColour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.{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green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272219-5D78-8642-BF00-72B6649F1B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BF2FB7D-BD94-1F49-8F38-ACCB1463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727245-AD95-2E4E-AB23-46403714F9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GreenThing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”&gt;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owl:equivalentClass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owl:Restriction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    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owl:onProperty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rdf:resource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hasColour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”/&gt;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    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owl:hasValue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rdf:resource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=“#Green”/&gt;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  &lt;/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owl:Restriction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&lt;/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owl:equivalentClass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endParaRPr lang="en-US" sz="1600" dirty="0">
              <a:latin typeface="Lucida Console" panose="020B060904050402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5CFAEC-725F-714F-85C1-EA3CB313A18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9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Enumerated classes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28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000" dirty="0">
                    <a:latin typeface="Lucida Console" panose="020B0609040504020204" pitchFamily="49" charset="0"/>
                  </a:rPr>
                  <a:t>owl:one</a:t>
                </a:r>
                <a:r>
                  <a:rPr lang="en-GB" sz="2000" dirty="0" err="1">
                    <a:latin typeface="Lucida Console" panose="020B0609040504020204" pitchFamily="49" charset="0"/>
                  </a:rPr>
                  <a:t>Of</a:t>
                </a:r>
                <a:endParaRPr lang="en-GB" sz="2000" dirty="0">
                  <a:latin typeface="Lucida Console" panose="020B0609040504020204" pitchFamily="49" charset="0"/>
                </a:endParaRPr>
              </a:p>
              <a:p>
                <a:pPr lvl="1"/>
                <a:r>
                  <a:rPr lang="en-GB" dirty="0"/>
                  <a:t>Defines a class as a direct enumeration of its members</a:t>
                </a:r>
                <a:r>
                  <a:rPr lang="en-GB" dirty="0">
                    <a:latin typeface="Lucida Console" panose="020B0609040504020204" pitchFamily="49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GB" dirty="0"/>
                  <a:t>In DL notation: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≡{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,…}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Cannot be extended (closed set – uses RDF Collections)</a:t>
                </a:r>
              </a:p>
              <a:p>
                <a:pPr marL="0" indent="0">
                  <a:buNone/>
                </a:pPr>
                <a:r>
                  <a:rPr lang="en-GB" dirty="0"/>
                  <a:t>Cannot be used in OWL </a:t>
                </a:r>
                <a:r>
                  <a:rPr lang="en-GB" dirty="0" err="1"/>
                  <a:t>Lite</a:t>
                </a:r>
                <a:r>
                  <a:rPr lang="en-GB" dirty="0"/>
                  <a:t> (no enumerated classes)</a:t>
                </a:r>
              </a:p>
            </p:txBody>
          </p:sp>
        </mc:Choice>
        <mc:Fallback>
          <p:sp>
            <p:nvSpPr>
              <p:cNvPr id="972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568"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418366-F7AA-044F-854E-6A9CFEBBF10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A3ECFB-557C-F84E-8F17-63623189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62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606E3F-99AA-0E40-BD45-E436A5C7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3D7BE6-5D0B-2945-B154-CD5AD4CDC2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Beatles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≡{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john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paul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george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ringo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3D7BE6-5D0B-2945-B154-CD5AD4CDC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951314D-854D-5F47-8B2C-34E87ED6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723289-1ED6-D047-BEEF-FD69EED1B8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eaLnBrk="0" hangingPunct="0">
              <a:buNone/>
            </a:pP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=“#Beatles”&gt;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owl:oneOf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rdf:parseType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=“Collection”&gt;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owl:Thing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JohnLennon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”/&gt;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owl:Thing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PaulMcCartney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”/&gt;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owl:Thing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GeorgeHarrison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”/&gt;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owl:Thing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RingoStarr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”/&gt;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&lt;/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owl:oneOf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</a:p>
          <a:p>
            <a:pPr marL="0" indent="0" eaLnBrk="0" hangingPunct="0">
              <a:buNone/>
            </a:pP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F5A0E1-E009-AE4F-8603-83FC0CD5686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20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680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Useful for ontology mapping</a:t>
                </a:r>
              </a:p>
              <a:p>
                <a:pPr marL="0" indent="0">
                  <a:buNone/>
                </a:pPr>
                <a:r>
                  <a:rPr lang="en-GB" sz="2000" dirty="0" err="1">
                    <a:latin typeface="Lucida Console" panose="020B0609040504020204" pitchFamily="49" charset="0"/>
                  </a:rPr>
                  <a:t>owl:sameAs</a:t>
                </a:r>
                <a:r>
                  <a:rPr lang="en-GB" sz="2000" dirty="0">
                    <a:latin typeface="Lucida Console" panose="020B0609040504020204" pitchFamily="49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Lucida Console" panose="020B0609040504020204" pitchFamily="49" charset="0"/>
                  </a:rPr>
                  <a:t> </a:t>
                </a:r>
                <a:r>
                  <a:rPr lang="en-GB" dirty="0">
                    <a:latin typeface="Georgia" panose="02040502050405020303" pitchFamily="18" charset="0"/>
                  </a:rPr>
                  <a:t>(for individuals)</a:t>
                </a:r>
              </a:p>
              <a:p>
                <a:pPr marL="0" indent="0">
                  <a:buNone/>
                </a:pPr>
                <a:r>
                  <a:rPr lang="en-GB" sz="2000" dirty="0" err="1">
                    <a:latin typeface="Lucida Console" panose="020B0609040504020204" pitchFamily="49" charset="0"/>
                  </a:rPr>
                  <a:t>owl:equivalentClass</a:t>
                </a:r>
                <a:r>
                  <a:rPr lang="en-GB" sz="2000" dirty="0">
                    <a:latin typeface="Lucida Console" panose="020B060904050402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dirty="0" smtClean="0"/>
                      <m:t>𝐶</m:t>
                    </m:r>
                    <m:r>
                      <a:rPr lang="en-GB" dirty="0" smtClean="0"/>
                      <m:t>≡</m:t>
                    </m:r>
                    <m:r>
                      <a:rPr lang="en-GB" dirty="0" smtClean="0"/>
                      <m:t>𝐷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sz="2000" dirty="0" err="1">
                    <a:latin typeface="Lucida Console" panose="020B0609040504020204" pitchFamily="49" charset="0"/>
                  </a:rPr>
                  <a:t>owl:equivalentProperty</a:t>
                </a:r>
                <a:r>
                  <a:rPr lang="en-GB" sz="2000" dirty="0">
                    <a:latin typeface="Lucida Console" panose="020B060904050402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dirty="0" smtClean="0"/>
                      <m:t>𝑅</m:t>
                    </m:r>
                    <m:r>
                      <a:rPr lang="en-GB" dirty="0" smtClean="0"/>
                      <m:t>≡</m:t>
                    </m:r>
                    <m:r>
                      <a:rPr lang="en-GB" dirty="0" smtClean="0"/>
                      <m:t>𝑆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768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1754" b="-81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Equivalence and identity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64A42-FCC5-5847-BAFC-DD0511E1DC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latin typeface="Lucida Console" panose="020B0609040504020204" pitchFamily="49" charset="0"/>
              </a:rPr>
              <a:t>owl:Thing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latin typeface="Lucida Console" panose="020B0609040504020204" pitchFamily="49" charset="0"/>
              </a:rPr>
              <a:t>MorningStar</a:t>
            </a:r>
            <a:r>
              <a:rPr lang="en-GB" sz="1600" dirty="0">
                <a:latin typeface="Lucida Console" panose="020B0609040504020204" pitchFamily="49" charset="0"/>
              </a:rPr>
              <a:t>”&gt;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owl:sameAs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rdf:resource</a:t>
            </a:r>
            <a:r>
              <a:rPr lang="en-GB" sz="1600" dirty="0"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latin typeface="Lucida Console" panose="020B0609040504020204" pitchFamily="49" charset="0"/>
              </a:rPr>
              <a:t>EveningStar</a:t>
            </a:r>
            <a:r>
              <a:rPr lang="en-GB" sz="1600" dirty="0">
                <a:latin typeface="Lucida Console" panose="020B0609040504020204" pitchFamily="49" charset="0"/>
              </a:rPr>
              <a:t>”/&gt;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owl:Thing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654263-A6E0-614B-BFF3-6AFC9FCBFED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3EA1F-1FA6-524C-A23A-A07CE3ED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46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Identity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Are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same?</a:t>
            </a:r>
          </a:p>
          <a:p>
            <a:pPr lvl="1"/>
            <a:r>
              <a:rPr lang="de-DE" dirty="0"/>
              <a:t>https://</a:t>
            </a:r>
            <a:r>
              <a:rPr lang="de-DE" dirty="0" err="1"/>
              <a:t>twitter.com</a:t>
            </a:r>
            <a:r>
              <a:rPr lang="de-DE" dirty="0"/>
              <a:t>/</a:t>
            </a:r>
            <a:r>
              <a:rPr lang="de-DE" dirty="0" err="1"/>
              <a:t>SteffenStaab</a:t>
            </a:r>
            <a:endParaRPr lang="de-DE" dirty="0"/>
          </a:p>
          <a:p>
            <a:pPr lvl="1"/>
            <a:r>
              <a:rPr lang="de-DE" dirty="0"/>
              <a:t>https://</a:t>
            </a:r>
            <a:r>
              <a:rPr lang="de-DE" dirty="0" err="1"/>
              <a:t>www.facebook.com</a:t>
            </a:r>
            <a:r>
              <a:rPr lang="de-DE" dirty="0"/>
              <a:t>/steffen.staab.1</a:t>
            </a:r>
          </a:p>
          <a:p>
            <a:pPr lvl="1"/>
            <a:r>
              <a:rPr lang="de-DE" dirty="0"/>
              <a:t>https://</a:t>
            </a:r>
            <a:r>
              <a:rPr lang="de-DE" dirty="0" err="1"/>
              <a:t>www.linkedin.com</a:t>
            </a:r>
            <a:r>
              <a:rPr lang="de-DE" dirty="0"/>
              <a:t>/in/steffen-staab-35809414/</a:t>
            </a:r>
          </a:p>
          <a:p>
            <a:pPr lvl="1"/>
            <a:r>
              <a:rPr lang="fr-FR" dirty="0"/>
              <a:t>https://</a:t>
            </a:r>
            <a:r>
              <a:rPr lang="fr-FR" dirty="0" err="1"/>
              <a:t>plus.google.com</a:t>
            </a:r>
            <a:r>
              <a:rPr lang="fr-FR" dirty="0"/>
              <a:t>/100610036735969444694?hl=de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B7167-E761-734A-B8A6-05465E76352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DDF9C-C057-854B-A00F-68EBE6FD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9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OWL versions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versions of OWL:</a:t>
            </a:r>
          </a:p>
          <a:p>
            <a:pPr lvl="1"/>
            <a:r>
              <a:rPr lang="en-US" dirty="0"/>
              <a:t>OWL (became a W3C Recommendation on 10 Feb 2004)</a:t>
            </a:r>
          </a:p>
          <a:p>
            <a:pPr lvl="1"/>
            <a:r>
              <a:rPr lang="en-US" dirty="0"/>
              <a:t>OWL 2 (became a W3C Recommendation on 29 Oct 2009)</a:t>
            </a:r>
          </a:p>
          <a:p>
            <a:pPr marL="0" indent="0">
              <a:buNone/>
            </a:pPr>
            <a:r>
              <a:rPr lang="en-US" dirty="0"/>
              <a:t>OWL 2 is more expressive than OWL</a:t>
            </a:r>
          </a:p>
          <a:p>
            <a:pPr lvl="1"/>
            <a:r>
              <a:rPr lang="en-US" dirty="0"/>
              <a:t>Takes advantage of improvements in DL reasoning techniques between 2004 and 2007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initially concentrate on OWL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067B7-ADCB-554E-930D-B7B4CB453A3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712800-923A-3E4A-AA6B-2DB5853D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84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Identity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Are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same?</a:t>
            </a:r>
          </a:p>
          <a:p>
            <a:pPr lvl="1"/>
            <a:r>
              <a:rPr lang="de-DE" dirty="0"/>
              <a:t>Norma </a:t>
            </a:r>
            <a:r>
              <a:rPr lang="de-DE" dirty="0" err="1"/>
              <a:t>Jeane</a:t>
            </a:r>
            <a:r>
              <a:rPr lang="de-DE" dirty="0"/>
              <a:t> Baker</a:t>
            </a:r>
          </a:p>
          <a:p>
            <a:pPr lvl="1"/>
            <a:r>
              <a:rPr lang="de-DE" dirty="0"/>
              <a:t>Norma </a:t>
            </a:r>
            <a:r>
              <a:rPr lang="de-DE" dirty="0" err="1"/>
              <a:t>Jeane</a:t>
            </a:r>
            <a:r>
              <a:rPr lang="de-DE" dirty="0"/>
              <a:t> </a:t>
            </a:r>
            <a:r>
              <a:rPr lang="de-DE" dirty="0" err="1"/>
              <a:t>Mortenson</a:t>
            </a:r>
            <a:endParaRPr lang="de-DE" dirty="0"/>
          </a:p>
          <a:p>
            <a:pPr lvl="1"/>
            <a:r>
              <a:rPr lang="de-DE" dirty="0"/>
              <a:t>Stefani Joanne Angelina </a:t>
            </a:r>
            <a:r>
              <a:rPr lang="de-DE" dirty="0" err="1"/>
              <a:t>Germanotta</a:t>
            </a:r>
            <a:r>
              <a:rPr lang="de-DE" dirty="0"/>
              <a:t> </a:t>
            </a:r>
          </a:p>
          <a:p>
            <a:pPr lvl="1"/>
            <a:r>
              <a:rPr lang="de-DE" dirty="0"/>
              <a:t>Marilyn Monroe</a:t>
            </a:r>
          </a:p>
          <a:p>
            <a:pPr lvl="1"/>
            <a:r>
              <a:rPr lang="de-DE" dirty="0"/>
              <a:t>Lady </a:t>
            </a:r>
            <a:r>
              <a:rPr lang="de-DE" dirty="0" err="1"/>
              <a:t>Gaga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E290E-F6F6-9F4E-AEEB-34266E704E1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1BB79-E0D3-134A-95B2-70ED5233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99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Non-equivalence relations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850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000" dirty="0">
                    <a:latin typeface="Lucida Console" panose="020B0609040504020204" pitchFamily="49" charset="0"/>
                  </a:rPr>
                  <a:t>owl:differentFrom</a:t>
                </a:r>
              </a:p>
              <a:p>
                <a:pPr lvl="1"/>
                <a:r>
                  <a:rPr lang="en-GB" dirty="0"/>
                  <a:t>Used to specify that two individuals are different from each other</a:t>
                </a:r>
              </a:p>
              <a:p>
                <a:pPr lvl="1"/>
                <a:r>
                  <a:rPr lang="en-GB" dirty="0"/>
                  <a:t>A limited unique name assumption</a:t>
                </a:r>
              </a:p>
              <a:p>
                <a:pPr marL="0" indent="0">
                  <a:buNone/>
                </a:pPr>
                <a:r>
                  <a:rPr lang="en-GB" dirty="0"/>
                  <a:t>In DL notation: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OWL (and DLs in general) make the Open World Assumption</a:t>
                </a:r>
              </a:p>
              <a:p>
                <a:pPr lvl="1"/>
                <a:r>
                  <a:rPr lang="en-GB" dirty="0"/>
                  <a:t>Knowledge of world is incomplete</a:t>
                </a:r>
              </a:p>
              <a:p>
                <a:pPr lvl="1"/>
                <a:r>
                  <a:rPr lang="en-GB" dirty="0"/>
                  <a:t>If something cannot be proven true, then it isn’t assumed to be false</a:t>
                </a:r>
              </a:p>
              <a:p>
                <a:pPr lvl="1"/>
                <a:r>
                  <a:rPr lang="en-GB" dirty="0"/>
                  <a:t>If we don’t tell a reasoner that two individuals are different from each other, it may assume that they’re a single individual</a:t>
                </a:r>
              </a:p>
            </p:txBody>
          </p:sp>
        </mc:Choice>
        <mc:Fallback>
          <p:sp>
            <p:nvSpPr>
              <p:cNvPr id="788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568" b="-11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809F3-D532-174D-A2D2-5D68AAFCE85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A157A-A480-9E40-91BB-EDC6B07C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75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6FF457-AC4A-CF4A-BED3-D47D12FE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81EE19-0CDB-0944-98E1-B97BEB730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harrycorbett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harryhcorbett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81EE19-0CDB-0944-98E1-B97BEB730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F71921A3-641B-1D46-BF31-4420C2DE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B31DDE-074B-3C4D-9B2C-19BA3D04DB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latin typeface="Lucida Console" panose="020B0609040504020204" pitchFamily="49" charset="0"/>
              </a:rPr>
              <a:t>rdf:Description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latin typeface="Lucida Console" panose="020B0609040504020204" pitchFamily="49" charset="0"/>
              </a:rPr>
              <a:t>HarryCorbett</a:t>
            </a:r>
            <a:r>
              <a:rPr lang="en-GB" sz="1600" dirty="0">
                <a:latin typeface="Lucida Console" panose="020B0609040504020204" pitchFamily="49" charset="0"/>
              </a:rPr>
              <a:t>”&gt;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owl:differentFrom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rdf:resource</a:t>
            </a:r>
            <a:r>
              <a:rPr lang="en-GB" sz="1600" dirty="0"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latin typeface="Lucida Console" panose="020B0609040504020204" pitchFamily="49" charset="0"/>
              </a:rPr>
              <a:t>HarryHCorbett</a:t>
            </a:r>
            <a:r>
              <a:rPr lang="en-GB" sz="1600" dirty="0">
                <a:latin typeface="Lucida Console" panose="020B0609040504020204" pitchFamily="49" charset="0"/>
              </a:rPr>
              <a:t>”/&gt;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rdf:Description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A635EC-2A99-0A41-BEA3-C1840D58F2A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450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BC35E4-18A7-E543-BC4D-8A1CE94C2D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450" r="9754"/>
          <a:stretch/>
        </p:blipFill>
        <p:spPr>
          <a:xfrm>
            <a:off x="323999" y="1709876"/>
            <a:ext cx="4103539" cy="446563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BB8B9B-9CA5-1E4F-AE22-3E4FF027A1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1821" r="26379"/>
          <a:stretch/>
        </p:blipFill>
        <p:spPr>
          <a:xfrm>
            <a:off x="4716463" y="1709876"/>
            <a:ext cx="4103537" cy="445597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9344CD-0F16-7440-85AF-A05526A3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863EE-9BFA-2442-A815-1F8A8829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6F0B66-CC6F-E14C-B953-4122DCD63D4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44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Non-equivalence relations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89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000" dirty="0">
                    <a:latin typeface="Lucida Console" panose="020B0609040504020204" pitchFamily="49" charset="0"/>
                  </a:rPr>
                  <a:t>owl:AllDifferent </a:t>
                </a:r>
                <a:r>
                  <a:rPr lang="en-GB" dirty="0"/>
                  <a:t>and </a:t>
                </a:r>
                <a:r>
                  <a:rPr lang="en-GB" sz="2000" dirty="0" err="1">
                    <a:latin typeface="Lucida Console" panose="020B0609040504020204" pitchFamily="49" charset="0"/>
                  </a:rPr>
                  <a:t>owl:distinctMembers</a:t>
                </a:r>
                <a:endParaRPr lang="en-GB" sz="2000" dirty="0">
                  <a:latin typeface="Lucida Console" panose="020B0609040504020204" pitchFamily="49" charset="0"/>
                </a:endParaRPr>
              </a:p>
              <a:p>
                <a:pPr lvl="1"/>
                <a:r>
                  <a:rPr lang="en-GB" dirty="0"/>
                  <a:t>Used to specify a group of mutually distinct individuals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Syntactic sugar for </a:t>
                </a:r>
                <a:r>
                  <a:rPr lang="en-GB" sz="2000" dirty="0" err="1">
                    <a:latin typeface="Lucida Console" panose="020B0609040504020204" pitchFamily="49" charset="0"/>
                  </a:rPr>
                  <a:t>owl:differentFrom</a:t>
                </a:r>
                <a:r>
                  <a:rPr lang="en-GB" sz="2000" dirty="0">
                    <a:latin typeface="Lucida Console" panose="020B0609040504020204" pitchFamily="49" charset="0"/>
                  </a:rPr>
                  <a:t> 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In DL notation (assuming individuals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08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B12E3-79D0-214F-AC16-2CC4B7E326C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B0531-50B5-EB48-A68D-C914DCDA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97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969262-2348-B243-818B-BBCA6463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3CF5EFD-5C01-7B4D-846F-D18F65604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𝑗𝑜h𝑛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𝑝𝑎𝑢𝑙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𝑗𝑜h𝑛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𝑔𝑒𝑜𝑟𝑔𝑒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𝑗𝑜h𝑛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𝑟𝑖𝑛𝑔𝑜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𝑝𝑎𝑢𝑙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𝑔𝑒𝑜𝑟𝑔𝑒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𝑝𝑎𝑢𝑙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𝑟𝑖𝑛𝑔𝑜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𝑔𝑒𝑜𝑟𝑔𝑒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𝑟𝑖𝑛𝑔𝑜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3CF5EFD-5C01-7B4D-846F-D18F65604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8F23F7CA-5D95-CF46-B0D9-ADBD302F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4B63A9-0EBB-C54A-9A1E-1EEA0C10D3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latin typeface="Lucida Console" panose="020B0609040504020204" pitchFamily="49" charset="0"/>
              </a:rPr>
              <a:t>owl:AllDifferent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owl:distinctMembers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rdf:parseType</a:t>
            </a:r>
            <a:r>
              <a:rPr lang="en-GB" sz="1600" dirty="0">
                <a:latin typeface="Lucida Console" panose="020B0609040504020204" pitchFamily="49" charset="0"/>
              </a:rPr>
              <a:t>=“Collection”&gt;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latin typeface="Lucida Console" panose="020B0609040504020204" pitchFamily="49" charset="0"/>
              </a:rPr>
              <a:t>rdf:Description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latin typeface="Lucida Console" panose="020B0609040504020204" pitchFamily="49" charset="0"/>
              </a:rPr>
              <a:t>=“#John”/&gt;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latin typeface="Lucida Console" panose="020B0609040504020204" pitchFamily="49" charset="0"/>
              </a:rPr>
              <a:t>rdf:Description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latin typeface="Lucida Console" panose="020B0609040504020204" pitchFamily="49" charset="0"/>
              </a:rPr>
              <a:t>=“#Paul”/&gt;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latin typeface="Lucida Console" panose="020B0609040504020204" pitchFamily="49" charset="0"/>
              </a:rPr>
              <a:t>rdf:Description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latin typeface="Lucida Console" panose="020B0609040504020204" pitchFamily="49" charset="0"/>
              </a:rPr>
              <a:t>=“#George”/&gt;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latin typeface="Lucida Console" panose="020B0609040504020204" pitchFamily="49" charset="0"/>
              </a:rPr>
              <a:t>rdf:Description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latin typeface="Lucida Console" panose="020B0609040504020204" pitchFamily="49" charset="0"/>
              </a:rPr>
              <a:t>=“#Ringo”/&gt;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</a:t>
            </a:r>
            <a:r>
              <a:rPr lang="en-GB" sz="1600" dirty="0" err="1">
                <a:latin typeface="Lucida Console" panose="020B0609040504020204" pitchFamily="49" charset="0"/>
              </a:rPr>
              <a:t>owl:distinctMembers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owl:AllDifferent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endParaRPr lang="en-US" sz="1600" dirty="0">
              <a:latin typeface="Lucida Console" panose="020B0609040504020204" pitchFamily="49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A8D4A1-2681-E84E-BF2F-216B92C13FD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770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79512" y="755366"/>
            <a:ext cx="8856984" cy="4489450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owl:Class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rdf:ID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Wine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"&gt;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	&lt;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rdfs:subClassOf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	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owl:Restriction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owl:onProperty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hasWineSugar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”/&gt;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owl:cardinality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&gt;1&lt;/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owl:cardinality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    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owl:Restriction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  <a:endParaRPr lang="de-DE" b="1" dirty="0">
              <a:solidFill>
                <a:schemeClr val="tx2"/>
              </a:solidFill>
              <a:latin typeface="Courier New" charset="0"/>
              <a:ea typeface="Arial" charset="0"/>
              <a:cs typeface="Arial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	&lt;/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rdfs:subClassOf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&lt;/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owl:Class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  <a:latin typeface="Courier New" charset="0"/>
              <a:ea typeface="Arial" charset="0"/>
              <a:cs typeface="Arial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WineSugar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	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rdf:ID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="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OffDry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"&gt; &lt;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owl:differentFrom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	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rdf:resource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="#Dry"/&gt; &lt;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owl:differentFrom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	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rdf:resource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="#Sweet"/&gt;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&lt;/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WineSugar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  <a:latin typeface="Courier New" charset="0"/>
              <a:ea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exp:Wine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myWine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”&gt;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exp:hasWineSugar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=“#Dry”/&gt;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exp:hasWineSugar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=“#Sweet”/&gt;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rdf:Description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-27384"/>
            <a:ext cx="8496000" cy="649288"/>
          </a:xfrm>
        </p:spPr>
        <p:txBody>
          <a:bodyPr/>
          <a:lstStyle/>
          <a:p>
            <a:r>
              <a:rPr lang="de-DE" dirty="0" err="1"/>
              <a:t>Implications</a:t>
            </a:r>
            <a:r>
              <a:rPr lang="de-DE" dirty="0"/>
              <a:t> 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90F8D-A333-2B45-AAFC-2DACEA95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C7F11-764F-B64C-88A0-70215E62EAC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4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79512" y="755366"/>
            <a:ext cx="8856984" cy="4489450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owl:Class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rdf:ID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Wine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"&gt;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	&lt;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rdfs:subClassOf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	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owl:Restriction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owl:onProperty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hasWineSugar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”/&gt;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owl:cardinality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&gt;1&lt;/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owl:cardinality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    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owl:Restriction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  <a:endParaRPr lang="de-DE" b="1" dirty="0">
              <a:solidFill>
                <a:schemeClr val="tx2"/>
              </a:solidFill>
              <a:latin typeface="Courier New" charset="0"/>
              <a:ea typeface="Arial" charset="0"/>
              <a:cs typeface="Arial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	&lt;/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rdfs:subClassOf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&lt;/</a:t>
            </a:r>
            <a:r>
              <a:rPr lang="de-DE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owl:Class</a:t>
            </a:r>
            <a:r>
              <a:rPr lang="de-DE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  <a:latin typeface="Courier New" charset="0"/>
              <a:ea typeface="Arial" charset="0"/>
              <a:cs typeface="Arial" charset="0"/>
            </a:endParaRPr>
          </a:p>
          <a:p>
            <a:pPr marL="0" indent="0" eaLnBrk="0" hangingPunct="0">
              <a:spcAft>
                <a:spcPts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owl:AllDifferent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</a:p>
          <a:p>
            <a:pPr marL="0" indent="0" eaLnBrk="0" hangingPunct="0">
              <a:spcAft>
                <a:spcPts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owl:distinctMembers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rdf:parseType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=“Collection”&gt;</a:t>
            </a:r>
          </a:p>
          <a:p>
            <a:pPr marL="0" indent="0" eaLnBrk="0" hangingPunct="0">
              <a:spcAft>
                <a:spcPts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rdf:Description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OffDry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”/&gt;</a:t>
            </a:r>
          </a:p>
          <a:p>
            <a:pPr marL="0" indent="0" eaLnBrk="0" hangingPunct="0">
              <a:spcAft>
                <a:spcPts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rdf:Description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=“#Dry”/&gt;</a:t>
            </a:r>
          </a:p>
          <a:p>
            <a:pPr marL="0" indent="0" eaLnBrk="0" hangingPunct="0">
              <a:spcAft>
                <a:spcPts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rdf:Description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=“#Sweet”/&gt;</a:t>
            </a:r>
          </a:p>
          <a:p>
            <a:pPr marL="0" indent="0" eaLnBrk="0" hangingPunct="0">
              <a:spcAft>
                <a:spcPts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owl:distinctMembers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 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owl:AllDifferent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endParaRPr lang="de-DE" b="1" dirty="0">
              <a:solidFill>
                <a:schemeClr val="tx2"/>
              </a:solidFill>
              <a:latin typeface="Courier New" charset="0"/>
              <a:ea typeface="Arial" charset="0"/>
              <a:cs typeface="Arial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  <a:latin typeface="Courier New" charset="0"/>
              <a:ea typeface="Arial" charset="0"/>
              <a:cs typeface="Arial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exp:Wine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myWine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”&gt;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exp:hasWineSugar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=“#Dry”/&gt;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exp:hasWineSugar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=“#Sweet”/&gt;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rdf:Description</a:t>
            </a:r>
            <a:r>
              <a:rPr lang="en-GB" b="1" dirty="0">
                <a:solidFill>
                  <a:schemeClr val="tx2"/>
                </a:solidFill>
                <a:latin typeface="Courier New" charset="0"/>
                <a:ea typeface="Arial" charset="0"/>
                <a:cs typeface="Arial" charset="0"/>
              </a:rPr>
              <a:t>&gt;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-27384"/>
            <a:ext cx="8496000" cy="649288"/>
          </a:xfrm>
        </p:spPr>
        <p:txBody>
          <a:bodyPr/>
          <a:lstStyle/>
          <a:p>
            <a:r>
              <a:rPr lang="de-DE" dirty="0" err="1"/>
              <a:t>Implications</a:t>
            </a:r>
            <a:r>
              <a:rPr lang="de-DE" dirty="0"/>
              <a:t>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FA1AA-E0B4-DD49-9C6E-06073A71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C7F11-764F-B64C-88A0-70215E62EAC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96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499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Allows us to define a property as the inverse of another property</a:t>
                </a:r>
              </a:p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In DL notation: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≡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𝑆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Font typeface="Arial" charset="0"/>
                  <a:buChar char="•"/>
                </a:pPr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FontTx/>
                  <a:buNone/>
                </a:pPr>
                <a:endParaRPr lang="en-GB" sz="2000" dirty="0">
                  <a:ea typeface="Georgia" charset="0"/>
                  <a:cs typeface="Georgia" charset="0"/>
                </a:endParaRPr>
              </a:p>
            </p:txBody>
          </p:sp>
        </mc:Choice>
        <mc:Fallback>
          <p:sp>
            <p:nvSpPr>
              <p:cNvPr id="849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Inverse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9A6B6-F286-8740-9B6F-2A88BFE207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eaLnBrk="0" hangingPunct="0">
              <a:buNone/>
            </a:pP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owl:ObjectProperty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hasAuthor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”&gt;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owl:inverseOf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rdf:resource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=“#wrote”/&gt;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owl:ObjectProperty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endParaRPr lang="en-US" sz="1600" dirty="0">
              <a:solidFill>
                <a:schemeClr val="tx2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5C661-EDED-4C4C-AFAD-243DB7CC62C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6D6EB-D9A0-5E4F-8891-715AFAF5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36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Disjoint classes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234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000" dirty="0">
                    <a:latin typeface="Lucida Console" panose="020B0609040504020204" pitchFamily="49" charset="0"/>
                  </a:rPr>
                  <a:t>owl:disjointWith</a:t>
                </a:r>
              </a:p>
              <a:p>
                <a:pPr lvl="1"/>
                <a:r>
                  <a:rPr lang="en-GB" dirty="0"/>
                  <a:t>members of one class cannot also be members of some other class</a:t>
                </a:r>
              </a:p>
              <a:p>
                <a:pPr marL="0" indent="0">
                  <a:buNone/>
                </a:pPr>
                <a:r>
                  <a:rPr lang="en-GB" dirty="0"/>
                  <a:t>In DL notation: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≡⊥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Cannot be used in OWL </a:t>
                </a:r>
                <a:r>
                  <a:rPr lang="en-GB" dirty="0" err="1"/>
                  <a:t>Lite</a:t>
                </a:r>
                <a:r>
                  <a:rPr lang="en-GB" dirty="0"/>
                  <a:t> (no </a:t>
                </a:r>
                <a:r>
                  <a:rPr lang="en-GB" dirty="0" err="1"/>
                  <a:t>boolean</a:t>
                </a:r>
                <a:r>
                  <a:rPr lang="en-GB" dirty="0"/>
                  <a:t> constructors)</a:t>
                </a:r>
              </a:p>
            </p:txBody>
          </p:sp>
        </mc:Choice>
        <mc:Fallback>
          <p:sp>
            <p:nvSpPr>
              <p:cNvPr id="952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568" b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559413-9EA7-514E-9693-EE7448C8ECE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2A4F75-6DB8-0945-A44A-8D4F76F1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6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of the Semantic Web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0000" y="2003482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900000" y="3802236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900000" y="5607349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3442" y="181415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442" y="358486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442" y="542268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2005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00000" y="2363482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00000" y="2723648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00000" y="308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0000" y="344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900000" y="416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00000" y="452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00000" y="488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00000" y="524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1403350" y="2160193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PICS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563350" y="2162983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MCF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DF0615-2267-024E-8117-498BFAF8B836}"/>
              </a:ext>
            </a:extLst>
          </p:cNvPr>
          <p:cNvSpPr/>
          <p:nvPr/>
        </p:nvSpPr>
        <p:spPr bwMode="auto">
          <a:xfrm>
            <a:off x="5717122" y="4702741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OWL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B2438C4-4844-534C-9939-1D18BC448DF1}"/>
              </a:ext>
            </a:extLst>
          </p:cNvPr>
          <p:cNvSpPr/>
          <p:nvPr/>
        </p:nvSpPr>
        <p:spPr bwMode="auto">
          <a:xfrm>
            <a:off x="4648272" y="3609467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Georgia"/>
                <a:ea typeface="ＭＳ Ｐゴシック" pitchFamily="-106" charset="-128"/>
                <a:cs typeface="Georgia"/>
              </a:rPr>
              <a:t>OIL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8EAE1AC-24E6-144E-97D3-B9418DD67F0F}"/>
              </a:ext>
            </a:extLst>
          </p:cNvPr>
          <p:cNvSpPr/>
          <p:nvPr/>
        </p:nvSpPr>
        <p:spPr bwMode="auto">
          <a:xfrm>
            <a:off x="6804525" y="3609363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Georgia"/>
                <a:ea typeface="ＭＳ Ｐゴシック" pitchFamily="-106" charset="-128"/>
                <a:cs typeface="Georgia"/>
              </a:rPr>
              <a:t>DAML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CF37DFF-677E-AF43-9A21-CCD8D56FDFCE}"/>
              </a:ext>
            </a:extLst>
          </p:cNvPr>
          <p:cNvSpPr/>
          <p:nvPr/>
        </p:nvSpPr>
        <p:spPr bwMode="auto">
          <a:xfrm>
            <a:off x="2483938" y="3249467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RDF(S)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FBF0AC9-7E4A-6242-8E89-1E481E010BE4}"/>
              </a:ext>
            </a:extLst>
          </p:cNvPr>
          <p:cNvSpPr/>
          <p:nvPr/>
        </p:nvSpPr>
        <p:spPr bwMode="auto">
          <a:xfrm>
            <a:off x="5724525" y="3967014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Georgia"/>
                <a:ea typeface="ＭＳ Ｐゴシック" pitchFamily="-106" charset="-128"/>
                <a:cs typeface="Georgia"/>
              </a:rPr>
              <a:t>DAML+OIL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E821F2A-73B3-5747-8251-D8E450DA3ABF}"/>
              </a:ext>
            </a:extLst>
          </p:cNvPr>
          <p:cNvSpPr/>
          <p:nvPr/>
        </p:nvSpPr>
        <p:spPr bwMode="auto">
          <a:xfrm>
            <a:off x="6804025" y="2168211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Georgia"/>
                <a:ea typeface="ＭＳ Ｐゴシック" pitchFamily="-106" charset="-128"/>
                <a:cs typeface="Georgia"/>
              </a:rPr>
              <a:t>SHOE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FC3F56-73FF-934A-944A-E5AD43D90782}"/>
              </a:ext>
            </a:extLst>
          </p:cNvPr>
          <p:cNvSpPr/>
          <p:nvPr/>
        </p:nvSpPr>
        <p:spPr bwMode="auto">
          <a:xfrm>
            <a:off x="900000" y="3967013"/>
            <a:ext cx="1079613" cy="146975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RDF Core WG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Georgia"/>
                <a:ea typeface="ＭＳ Ｐゴシック" pitchFamily="-106" charset="-128"/>
                <a:cs typeface="Georgia"/>
              </a:rPr>
              <a:t>WEBONT WG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2D92BB3-FAB6-1941-AFB5-5E2B3CD965B9}"/>
              </a:ext>
            </a:extLst>
          </p:cNvPr>
          <p:cNvSpPr/>
          <p:nvPr/>
        </p:nvSpPr>
        <p:spPr bwMode="auto">
          <a:xfrm>
            <a:off x="2483937" y="4708938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RDF(S)</a:t>
            </a: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B6833F56-5202-8449-9205-0F40E6AB80B7}"/>
              </a:ext>
            </a:extLst>
          </p:cNvPr>
          <p:cNvCxnSpPr>
            <a:stCxn id="23" idx="3"/>
            <a:endCxn id="56" idx="0"/>
          </p:cNvCxnSpPr>
          <p:nvPr/>
        </p:nvCxnSpPr>
        <p:spPr bwMode="auto">
          <a:xfrm>
            <a:off x="2483350" y="2340193"/>
            <a:ext cx="540588" cy="909274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B5360B24-A966-0F48-8951-E0BA7A49483F}"/>
              </a:ext>
            </a:extLst>
          </p:cNvPr>
          <p:cNvCxnSpPr>
            <a:stCxn id="26" idx="1"/>
            <a:endCxn id="56" idx="0"/>
          </p:cNvCxnSpPr>
          <p:nvPr/>
        </p:nvCxnSpPr>
        <p:spPr bwMode="auto">
          <a:xfrm rot="10800000" flipV="1">
            <a:off x="3023938" y="2342983"/>
            <a:ext cx="539412" cy="906484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ED47ADF1-95D1-9349-B599-CB148381D7F4}"/>
              </a:ext>
            </a:extLst>
          </p:cNvPr>
          <p:cNvCxnSpPr>
            <a:cxnSpLocks/>
            <a:stCxn id="58" idx="2"/>
            <a:endCxn id="53" idx="0"/>
          </p:cNvCxnSpPr>
          <p:nvPr/>
        </p:nvCxnSpPr>
        <p:spPr bwMode="auto">
          <a:xfrm rot="16200000" flipH="1">
            <a:off x="6803699" y="3068537"/>
            <a:ext cx="1081152" cy="5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Elbow Connector 64">
            <a:extLst>
              <a:ext uri="{FF2B5EF4-FFF2-40B4-BE49-F238E27FC236}">
                <a16:creationId xmlns:a16="http://schemas.microsoft.com/office/drawing/2014/main" id="{870FDA04-635F-6F4C-B4CD-68245878214A}"/>
              </a:ext>
            </a:extLst>
          </p:cNvPr>
          <p:cNvCxnSpPr>
            <a:cxnSpLocks/>
            <a:stCxn id="52" idx="3"/>
            <a:endCxn id="57" idx="0"/>
          </p:cNvCxnSpPr>
          <p:nvPr/>
        </p:nvCxnSpPr>
        <p:spPr bwMode="auto">
          <a:xfrm>
            <a:off x="5728272" y="3789467"/>
            <a:ext cx="536253" cy="177547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0D39698B-26D5-B346-BA7F-162B7DFDF7A7}"/>
              </a:ext>
            </a:extLst>
          </p:cNvPr>
          <p:cNvCxnSpPr>
            <a:cxnSpLocks/>
            <a:stCxn id="53" idx="1"/>
            <a:endCxn id="57" idx="0"/>
          </p:cNvCxnSpPr>
          <p:nvPr/>
        </p:nvCxnSpPr>
        <p:spPr bwMode="auto">
          <a:xfrm rot="10800000" flipV="1">
            <a:off x="6264525" y="3789362"/>
            <a:ext cx="540000" cy="177651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981CED1C-D32A-9542-B5CE-FEF5A6B42FFF}"/>
              </a:ext>
            </a:extLst>
          </p:cNvPr>
          <p:cNvCxnSpPr>
            <a:cxnSpLocks/>
            <a:stCxn id="57" idx="2"/>
            <a:endCxn id="51" idx="0"/>
          </p:cNvCxnSpPr>
          <p:nvPr/>
        </p:nvCxnSpPr>
        <p:spPr bwMode="auto">
          <a:xfrm rot="5400000">
            <a:off x="6072961" y="4511176"/>
            <a:ext cx="375727" cy="740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7C2DA7B1-4741-E44F-B874-9B4080CBA5F1}"/>
              </a:ext>
            </a:extLst>
          </p:cNvPr>
          <p:cNvCxnSpPr>
            <a:cxnSpLocks/>
            <a:stCxn id="56" idx="2"/>
            <a:endCxn id="55" idx="0"/>
          </p:cNvCxnSpPr>
          <p:nvPr/>
        </p:nvCxnSpPr>
        <p:spPr bwMode="auto">
          <a:xfrm rot="5400000">
            <a:off x="2474203" y="4159202"/>
            <a:ext cx="1099471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40C6761E-3030-7445-84B6-864274D54D99}"/>
              </a:ext>
            </a:extLst>
          </p:cNvPr>
          <p:cNvCxnSpPr>
            <a:cxnSpLocks/>
            <a:stCxn id="55" idx="2"/>
          </p:cNvCxnSpPr>
          <p:nvPr/>
        </p:nvCxnSpPr>
        <p:spPr bwMode="auto">
          <a:xfrm rot="16200000" flipH="1">
            <a:off x="2573648" y="5519227"/>
            <a:ext cx="900581" cy="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EB917FFF-E318-0C43-94CE-F3C98C051ABB}"/>
              </a:ext>
            </a:extLst>
          </p:cNvPr>
          <p:cNvCxnSpPr>
            <a:cxnSpLocks/>
            <a:stCxn id="51" idx="2"/>
          </p:cNvCxnSpPr>
          <p:nvPr/>
        </p:nvCxnSpPr>
        <p:spPr bwMode="auto">
          <a:xfrm rot="16200000" flipH="1">
            <a:off x="5802864" y="5516998"/>
            <a:ext cx="908516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8BAA6D36-651E-4F47-AEA2-6E94F10BACC5}"/>
              </a:ext>
            </a:extLst>
          </p:cNvPr>
          <p:cNvCxnSpPr>
            <a:cxnSpLocks/>
            <a:stCxn id="56" idx="3"/>
            <a:endCxn id="53" idx="0"/>
          </p:cNvCxnSpPr>
          <p:nvPr/>
        </p:nvCxnSpPr>
        <p:spPr bwMode="auto">
          <a:xfrm>
            <a:off x="3563938" y="3429467"/>
            <a:ext cx="3780587" cy="179896"/>
          </a:xfrm>
          <a:prstGeom prst="bentConnector2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69B58350-384A-8A4F-8AD6-BAEFD241426C}"/>
              </a:ext>
            </a:extLst>
          </p:cNvPr>
          <p:cNvCxnSpPr>
            <a:cxnSpLocks/>
            <a:stCxn id="51" idx="1"/>
            <a:endCxn id="55" idx="3"/>
          </p:cNvCxnSpPr>
          <p:nvPr/>
        </p:nvCxnSpPr>
        <p:spPr bwMode="auto">
          <a:xfrm rot="10800000" flipV="1">
            <a:off x="3563938" y="4882740"/>
            <a:ext cx="2153185" cy="61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65084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33067B-90D9-6C40-B9AA-D844795A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55EA669-5D00-4943-8D19-CACDE258E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MaleHuman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FemaleHuman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MaleHuman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Human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55EA669-5D00-4943-8D19-CACDE258E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F5AD350-CE5D-814D-B70B-C7291049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F42E9C-1804-AD4B-A2FB-4D89D58B6B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latin typeface="Lucida Console" panose="020B0609040504020204" pitchFamily="49" charset="0"/>
              </a:rPr>
              <a:t>MaleHuman</a:t>
            </a:r>
            <a:r>
              <a:rPr lang="en-GB" sz="1600" dirty="0">
                <a:latin typeface="Lucida Console" panose="020B0609040504020204" pitchFamily="49" charset="0"/>
              </a:rPr>
              <a:t>”&gt;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rdfs:subClassOf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rdf:resource</a:t>
            </a:r>
            <a:r>
              <a:rPr lang="en-GB" sz="1600" dirty="0">
                <a:latin typeface="Lucida Console" panose="020B0609040504020204" pitchFamily="49" charset="0"/>
              </a:rPr>
              <a:t>=“#Human”/&gt;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owl:disjointWith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rdf:resource</a:t>
            </a:r>
            <a:r>
              <a:rPr lang="en-GB" sz="1600" dirty="0"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latin typeface="Lucida Console" panose="020B0609040504020204" pitchFamily="49" charset="0"/>
              </a:rPr>
              <a:t>FemaleHuman</a:t>
            </a:r>
            <a:r>
              <a:rPr lang="en-GB" sz="1600" dirty="0">
                <a:latin typeface="Lucida Console" panose="020B0609040504020204" pitchFamily="49" charset="0"/>
              </a:rPr>
              <a:t>”/&gt;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D7E6B1-9A3D-D44B-ABE9-8145478A746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1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704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Symmetric properties satisfy the axiom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⇔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)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FontTx/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In DL notation: </a:t>
                </a:r>
                <a:endParaRPr lang="en-GB" b="0" i="1" dirty="0">
                  <a:latin typeface="Cambria Math" panose="02040503050406030204" pitchFamily="18" charset="0"/>
                  <a:ea typeface="Georgia" charset="0"/>
                  <a:cs typeface="Georgia" charset="0"/>
                </a:endParaRPr>
              </a:p>
              <a:p>
                <a:pPr marL="269875" indent="-269875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≡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GB" dirty="0">
                  <a:ea typeface="Georgia" charset="0"/>
                  <a:cs typeface="Georgia" charset="0"/>
                  <a:sym typeface="Wingdings" charset="2"/>
                </a:endParaRPr>
              </a:p>
              <a:p>
                <a:pPr marL="269875" indent="-269875">
                  <a:buFontTx/>
                  <a:buNone/>
                </a:pPr>
                <a:endParaRPr lang="en-GB" dirty="0">
                  <a:ea typeface="Georgia" charset="0"/>
                  <a:cs typeface="Georgia" charset="0"/>
                  <a:sym typeface="Wingdings" charset="2"/>
                </a:endParaRPr>
              </a:p>
            </p:txBody>
          </p:sp>
        </mc:Choice>
        <mc:Fallback>
          <p:sp>
            <p:nvSpPr>
              <p:cNvPr id="870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1754" b="-2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Property Characteristics: Symmetric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8FCD4-86E0-B446-8312-B5DE838C76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  <a:sym typeface="Wingdings" charset="2"/>
              </a:rPr>
              <a:t>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  <a:sym typeface="Wingdings" charset="2"/>
              </a:rPr>
              <a:t>owl:SymmetricProperty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  <a:sym typeface="Wingdings" charset="2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  <a:sym typeface="Wingdings" charset="2"/>
              </a:rPr>
              <a:t>rdf:about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  <a:sym typeface="Wingdings" charset="2"/>
              </a:rPr>
              <a:t>=“#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  <a:sym typeface="Wingdings" charset="2"/>
              </a:rPr>
              <a:t>hasSibling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  <a:sym typeface="Wingdings" charset="2"/>
              </a:rPr>
              <a:t>”/&gt;</a:t>
            </a:r>
            <a:endParaRPr lang="en-GB" sz="1600" dirty="0">
              <a:solidFill>
                <a:schemeClr val="tx2"/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840BC-02E4-1542-8958-B6D57F4C3F4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7600D-D79C-E045-ABAC-3DE23863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73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9090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Transitive properties satisfy the axiom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∧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)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FontTx/>
                  <a:buNone/>
                </a:pPr>
                <a:r>
                  <a:rPr lang="en-GB" dirty="0">
                    <a:ea typeface="Georgia" charset="0"/>
                    <a:cs typeface="Georgia" charset="0"/>
                  </a:rPr>
                  <a:t>In DL notation:</a:t>
                </a:r>
              </a:p>
              <a:p>
                <a:pPr marL="269875" indent="-269875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Georgia" charset="0"/>
                              <a:cs typeface="Georgia" charset="0"/>
                            </a:rPr>
                            <m:t>+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⊑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Georgia" charset="0"/>
                          <a:cs typeface="Georgia" charset="0"/>
                        </a:rPr>
                        <m:t>𝑅</m:t>
                      </m:r>
                    </m:oMath>
                  </m:oMathPara>
                </a14:m>
                <a:endParaRPr lang="en-GB" dirty="0">
                  <a:ea typeface="Georgia" charset="0"/>
                  <a:cs typeface="Georgia" charset="0"/>
                </a:endParaRPr>
              </a:p>
              <a:p>
                <a:pPr marL="269875" indent="-269875">
                  <a:buFontTx/>
                  <a:buNone/>
                </a:pPr>
                <a:endParaRPr lang="en-GB" dirty="0">
                  <a:ea typeface="Georgia" charset="0"/>
                  <a:cs typeface="Georgia" charset="0"/>
                </a:endParaRPr>
              </a:p>
            </p:txBody>
          </p:sp>
        </mc:Choice>
        <mc:Fallback>
          <p:sp>
            <p:nvSpPr>
              <p:cNvPr id="890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1754" b="-2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Property Characteristics: Transitive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0A3A-FA77-7640-8471-BAD86E0C97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owl:TransitiveProperty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=“#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hasAncestor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”/&gt;</a:t>
            </a:r>
            <a:endParaRPr lang="en-US" sz="1600" dirty="0">
              <a:latin typeface="Lucida Console" panose="020B060904050402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1B823-74B6-4941-9AA4-94B24338380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A7869-DAFF-4544-A9CD-8511333B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15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Property Characteristics: Functional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13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Functional properties satisfy the axiom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/>
                        <m:t>𝑅</m:t>
                      </m:r>
                      <m:d>
                        <m:dPr>
                          <m:ctrlPr>
                            <a:rPr lang="en-GB" smtClean="0"/>
                          </m:ctrlPr>
                        </m:dPr>
                        <m:e>
                          <m:r>
                            <a:rPr lang="en-GB" smtClean="0"/>
                            <m:t>𝑥</m:t>
                          </m:r>
                          <m:r>
                            <a:rPr lang="en-GB" smtClean="0"/>
                            <m:t>,</m:t>
                          </m:r>
                          <m:r>
                            <a:rPr lang="en-GB" smtClean="0"/>
                            <m:t>𝑦</m:t>
                          </m:r>
                        </m:e>
                      </m:d>
                      <m:r>
                        <a:rPr lang="en-GB" smtClean="0"/>
                        <m:t>∧</m:t>
                      </m:r>
                      <m:r>
                        <a:rPr lang="en-GB" smtClean="0"/>
                        <m:t>𝑅</m:t>
                      </m:r>
                      <m:d>
                        <m:dPr>
                          <m:ctrlPr>
                            <a:rPr lang="en-GB" smtClean="0"/>
                          </m:ctrlPr>
                        </m:dPr>
                        <m:e>
                          <m:r>
                            <a:rPr lang="en-GB" smtClean="0"/>
                            <m:t>𝑥</m:t>
                          </m:r>
                          <m:r>
                            <a:rPr lang="en-GB" smtClean="0"/>
                            <m:t>,</m:t>
                          </m:r>
                          <m:r>
                            <a:rPr lang="en-GB" smtClean="0"/>
                            <m:t>𝑧</m:t>
                          </m:r>
                        </m:e>
                      </m:d>
                      <m:r>
                        <a:rPr lang="en-GB" smtClean="0"/>
                        <m:t>⇒</m:t>
                      </m:r>
                      <m:r>
                        <a:rPr lang="en-GB" smtClean="0"/>
                        <m:t>𝑦</m:t>
                      </m:r>
                      <m:r>
                        <a:rPr lang="en-GB" smtClean="0"/>
                        <m:t>=</m:t>
                      </m:r>
                      <m:r>
                        <a:rPr lang="en-GB" smtClean="0"/>
                        <m:t>𝑧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1600" dirty="0">
                    <a:latin typeface="Lucida Console" panose="020B0609040504020204" pitchFamily="49" charset="0"/>
                  </a:rPr>
                  <a:t>&lt;</a:t>
                </a:r>
                <a:r>
                  <a:rPr lang="en-GB" sz="1600" dirty="0" err="1">
                    <a:latin typeface="Lucida Console" panose="020B0609040504020204" pitchFamily="49" charset="0"/>
                  </a:rPr>
                  <a:t>owl:FunctionalProperty</a:t>
                </a:r>
                <a:r>
                  <a:rPr lang="en-GB" sz="1600" dirty="0">
                    <a:latin typeface="Lucida Console" panose="020B0609040504020204" pitchFamily="49" charset="0"/>
                  </a:rPr>
                  <a:t> </a:t>
                </a:r>
                <a:r>
                  <a:rPr lang="en-GB" sz="1600" dirty="0" err="1">
                    <a:latin typeface="Lucida Console" panose="020B0609040504020204" pitchFamily="49" charset="0"/>
                  </a:rPr>
                  <a:t>rdf:about</a:t>
                </a:r>
                <a:r>
                  <a:rPr lang="en-GB" sz="1600" dirty="0">
                    <a:latin typeface="Lucida Console" panose="020B0609040504020204" pitchFamily="49" charset="0"/>
                  </a:rPr>
                  <a:t>=“#</a:t>
                </a:r>
                <a:r>
                  <a:rPr lang="en-GB" sz="1600" dirty="0" err="1">
                    <a:latin typeface="Lucida Console" panose="020B0609040504020204" pitchFamily="49" charset="0"/>
                  </a:rPr>
                  <a:t>hasNINumber</a:t>
                </a:r>
                <a:r>
                  <a:rPr lang="en-GB" sz="1600" dirty="0">
                    <a:latin typeface="Lucida Console" panose="020B0609040504020204" pitchFamily="49" charset="0"/>
                  </a:rPr>
                  <a:t>”/&gt;</a:t>
                </a:r>
                <a:endParaRPr lang="en-US" sz="1600" dirty="0">
                  <a:latin typeface="Lucida Console" panose="020B0609040504020204" pitchFamily="49" charset="0"/>
                </a:endParaRPr>
              </a:p>
              <a:p>
                <a:pPr marL="3600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(everyone has only one NI number)</a:t>
                </a:r>
                <a:br>
                  <a:rPr lang="en-GB" dirty="0"/>
                </a:br>
                <a:r>
                  <a:rPr lang="en-GB" dirty="0"/>
                  <a:t>(everyone has only one birthdate)</a:t>
                </a:r>
                <a:br>
                  <a:rPr lang="en-GB" dirty="0"/>
                </a:br>
                <a:r>
                  <a:rPr lang="en-GB" dirty="0"/>
                  <a:t>(but: people may have several means of identification)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911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82D4F-B011-E541-B9DB-00D44DE7813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AE317-9FB7-F94B-B65D-9D915963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80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Property Characteristics: Inverse Functional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18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Inverse functional properties satisfy the axiom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/>
                        <m:t>𝑅</m:t>
                      </m:r>
                      <m:d>
                        <m:dPr>
                          <m:ctrlPr>
                            <a:rPr lang="en-GB" smtClean="0"/>
                          </m:ctrlPr>
                        </m:dPr>
                        <m:e>
                          <m:r>
                            <a:rPr lang="en-GB" smtClean="0"/>
                            <m:t>𝑦</m:t>
                          </m:r>
                          <m:r>
                            <a:rPr lang="en-GB" smtClean="0"/>
                            <m:t>,</m:t>
                          </m:r>
                          <m:r>
                            <a:rPr lang="en-GB" smtClean="0"/>
                            <m:t>𝑥</m:t>
                          </m:r>
                        </m:e>
                      </m:d>
                      <m:r>
                        <a:rPr lang="en-GB" smtClean="0"/>
                        <m:t>∧</m:t>
                      </m:r>
                      <m:r>
                        <a:rPr lang="en-GB" smtClean="0"/>
                        <m:t>𝑅</m:t>
                      </m:r>
                      <m:d>
                        <m:dPr>
                          <m:ctrlPr>
                            <a:rPr lang="en-GB" smtClean="0"/>
                          </m:ctrlPr>
                        </m:dPr>
                        <m:e>
                          <m:r>
                            <a:rPr lang="en-GB" smtClean="0"/>
                            <m:t>𝑧</m:t>
                          </m:r>
                          <m:r>
                            <a:rPr lang="en-GB" smtClean="0"/>
                            <m:t>,</m:t>
                          </m:r>
                          <m:r>
                            <a:rPr lang="en-GB" smtClean="0"/>
                            <m:t>𝑥</m:t>
                          </m:r>
                        </m:e>
                      </m:d>
                      <m:r>
                        <a:rPr lang="en-GB" smtClean="0"/>
                        <m:t>⇒</m:t>
                      </m:r>
                      <m:r>
                        <a:rPr lang="en-GB" smtClean="0"/>
                        <m:t>𝑦</m:t>
                      </m:r>
                      <m:r>
                        <a:rPr lang="en-GB" smtClean="0"/>
                        <m:t>=</m:t>
                      </m:r>
                      <m:r>
                        <a:rPr lang="en-GB" smtClean="0"/>
                        <m:t>𝑧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sz="1600" dirty="0">
                    <a:latin typeface="Lucida Console" panose="020B0609040504020204" pitchFamily="49" charset="0"/>
                  </a:rPr>
                  <a:t>&lt;</a:t>
                </a:r>
                <a:r>
                  <a:rPr lang="en-GB" sz="1600" dirty="0" err="1">
                    <a:latin typeface="Lucida Console" panose="020B0609040504020204" pitchFamily="49" charset="0"/>
                  </a:rPr>
                  <a:t>owl:InverseFunctionalProperty</a:t>
                </a:r>
                <a:r>
                  <a:rPr lang="en-GB" sz="1600" dirty="0">
                    <a:latin typeface="Lucida Console" panose="020B0609040504020204" pitchFamily="49" charset="0"/>
                  </a:rPr>
                  <a:t> </a:t>
                </a:r>
                <a:r>
                  <a:rPr lang="en-GB" sz="1600" dirty="0" err="1">
                    <a:latin typeface="Lucida Console" panose="020B0609040504020204" pitchFamily="49" charset="0"/>
                  </a:rPr>
                  <a:t>rdf:about</a:t>
                </a:r>
                <a:r>
                  <a:rPr lang="en-GB" sz="1600" dirty="0">
                    <a:latin typeface="Lucida Console" panose="020B0609040504020204" pitchFamily="49" charset="0"/>
                  </a:rPr>
                  <a:t>=“#</a:t>
                </a:r>
                <a:r>
                  <a:rPr lang="en-GB" sz="1600" dirty="0" err="1">
                    <a:latin typeface="Lucida Console" panose="020B0609040504020204" pitchFamily="49" charset="0"/>
                  </a:rPr>
                  <a:t>hasNINumber</a:t>
                </a:r>
                <a:r>
                  <a:rPr lang="en-GB" sz="1600" dirty="0">
                    <a:latin typeface="Lucida Console" panose="020B0609040504020204" pitchFamily="49" charset="0"/>
                  </a:rPr>
                  <a:t>”/&gt;</a:t>
                </a:r>
                <a:endParaRPr lang="en-US" sz="160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(people with the same NI number are the same person)</a:t>
                </a:r>
                <a:br>
                  <a:rPr lang="en-GB" dirty="0"/>
                </a:br>
                <a:r>
                  <a:rPr lang="en-GB" dirty="0"/>
                  <a:t>(each identification points to only one person)</a:t>
                </a:r>
                <a:br>
                  <a:rPr lang="en-GB" dirty="0"/>
                </a:br>
                <a:r>
                  <a:rPr lang="en-GB" dirty="0"/>
                  <a:t>(but: many people have the same birthdate)</a:t>
                </a:r>
              </a:p>
              <a:p>
                <a:pPr marL="0" indent="0">
                  <a:buNone/>
                </a:pPr>
                <a:r>
                  <a:rPr lang="en-GB" dirty="0"/>
                  <a:t>Cannot be used with </a:t>
                </a:r>
                <a:r>
                  <a:rPr lang="en-GB" dirty="0" err="1"/>
                  <a:t>owl:DatatypeProperty</a:t>
                </a:r>
                <a:r>
                  <a:rPr lang="en-GB" dirty="0"/>
                  <a:t> in OWL </a:t>
                </a:r>
                <a:r>
                  <a:rPr lang="en-GB" dirty="0" err="1"/>
                  <a:t>Lite</a:t>
                </a:r>
                <a:r>
                  <a:rPr lang="en-GB" dirty="0"/>
                  <a:t>/DL</a:t>
                </a:r>
              </a:p>
            </p:txBody>
          </p:sp>
        </mc:Choice>
        <mc:Fallback>
          <p:sp>
            <p:nvSpPr>
              <p:cNvPr id="9318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 b="-7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023FDC-A2F4-864A-82F6-8EA3E5ACC1B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C78D467-D997-A748-B79B-E68E61F3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450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Ontology header for metadata about an ontology</a:t>
            </a:r>
          </a:p>
          <a:p>
            <a:endParaRPr lang="en-GB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Ontology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6C46-1ACA-DE42-BA5D-2F264D58A7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eaLnBrk="0" hangingPunct="0">
              <a:buNone/>
            </a:pP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owl:Ontology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=“”&gt;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owl:versionInfo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&gt;1.4&lt;/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owl:versionInfo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rdfs:comment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&gt;An example ontology&lt;/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rdfs:comment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owl:imports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rdf:resource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="http://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www.example.org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/base"/&gt;</a:t>
            </a:r>
            <a:b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owl:Ontology</a:t>
            </a:r>
            <a:r>
              <a:rPr lang="en-GB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&gt; </a:t>
            </a:r>
            <a:endParaRPr lang="en-US" sz="1600" dirty="0">
              <a:solidFill>
                <a:schemeClr val="tx2"/>
              </a:solidFill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502EB-307C-D147-8A73-EA1B64BAD10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9C076-C61D-4C45-95B9-6A252E98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474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Versioning support</a:t>
            </a:r>
            <a:endParaRPr lang="en-US"/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err="1">
                <a:latin typeface="Lucida Console" panose="020B0609040504020204" pitchFamily="49" charset="0"/>
              </a:rPr>
              <a:t>owl:versionInfo</a:t>
            </a:r>
            <a:endParaRPr lang="en-GB" sz="20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Version number, </a:t>
            </a:r>
            <a:r>
              <a:rPr lang="en-GB" dirty="0" err="1"/>
              <a:t>etc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sz="2000" dirty="0" err="1">
                <a:latin typeface="Lucida Console" panose="020B0609040504020204" pitchFamily="49" charset="0"/>
              </a:rPr>
              <a:t>owl:priorVersion</a:t>
            </a:r>
            <a:endParaRPr lang="en-GB" sz="20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Indicates that an ontology is a previous version of this ontology</a:t>
            </a:r>
          </a:p>
          <a:p>
            <a:pPr marL="0" indent="0">
              <a:buNone/>
            </a:pPr>
            <a:r>
              <a:rPr lang="en-GB" sz="2000" dirty="0" err="1">
                <a:latin typeface="Lucida Console" panose="020B0609040504020204" pitchFamily="49" charset="0"/>
              </a:rPr>
              <a:t>owl:backwardCompatibleWith</a:t>
            </a:r>
            <a:endParaRPr lang="en-GB" sz="20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Indicates that an ontology is a previous version of this ontology, and that this is compatible with it</a:t>
            </a:r>
          </a:p>
          <a:p>
            <a:pPr marL="0" indent="0">
              <a:buNone/>
            </a:pPr>
            <a:r>
              <a:rPr lang="en-GB" sz="2000" dirty="0" err="1">
                <a:latin typeface="Lucida Console" panose="020B0609040504020204" pitchFamily="49" charset="0"/>
              </a:rPr>
              <a:t>owl:incompatibleWith</a:t>
            </a:r>
            <a:endParaRPr lang="en-GB" sz="2000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Indicates that an ontology is a previous version of this ontology, but that this is incompatible with it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7037C9-08A2-2D4E-91E8-2B8D829FA3F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790E-31DE-714F-85F2-0AAF4E105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7014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Versioning support</a:t>
            </a:r>
            <a:endParaRPr lang="en-US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Classes and properties may be marked as deprecated:</a:t>
            </a:r>
          </a:p>
          <a:p>
            <a:pPr marL="0" indent="0">
              <a:buNone/>
            </a:pPr>
            <a:r>
              <a:rPr lang="en-GB" sz="2000" dirty="0" err="1">
                <a:latin typeface="Lucida Console" panose="020B0609040504020204" pitchFamily="49" charset="0"/>
              </a:rPr>
              <a:t>owl:DeprecatedClass</a:t>
            </a:r>
            <a:endParaRPr lang="en-GB" sz="20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000" dirty="0" err="1">
                <a:latin typeface="Lucida Console" panose="020B0609040504020204" pitchFamily="49" charset="0"/>
              </a:rPr>
              <a:t>owl:DeprecatedProperty</a:t>
            </a:r>
            <a:endParaRPr lang="en-GB" sz="20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practice, OWL versioning support is rarely used</a:t>
            </a:r>
          </a:p>
          <a:p>
            <a:pPr lvl="1"/>
            <a:r>
              <a:rPr lang="en-GB" dirty="0"/>
              <a:t>Purely informative</a:t>
            </a:r>
          </a:p>
          <a:p>
            <a:pPr lvl="1"/>
            <a:r>
              <a:rPr lang="en-GB" dirty="0"/>
              <a:t>Doesn’t affect the behaviour of reasoners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592A1-CE1C-5742-9055-AA51FD24A4A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66CA2-23B5-A34F-81A3-5612BAED4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488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Ontology modularisation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err="1">
                <a:latin typeface="Lucida Console" panose="020B0609040504020204" pitchFamily="49" charset="0"/>
              </a:rPr>
              <a:t>owl:imports</a:t>
            </a:r>
            <a:r>
              <a:rPr lang="en-GB" sz="2000" dirty="0">
                <a:latin typeface="Lucida Console" panose="020B0609040504020204" pitchFamily="49" charset="0"/>
              </a:rPr>
              <a:t> </a:t>
            </a:r>
          </a:p>
          <a:p>
            <a:pPr lvl="1"/>
            <a:r>
              <a:rPr lang="en-GB" dirty="0"/>
              <a:t>This ontology includes the definitions contained in another ontology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Also possible to use terms from other ontologies without explicitly importing them</a:t>
            </a:r>
          </a:p>
          <a:p>
            <a:pPr lvl="1"/>
            <a:r>
              <a:rPr lang="en-GB" dirty="0"/>
              <a:t>Importing another ontology requires certain entailments</a:t>
            </a:r>
          </a:p>
          <a:p>
            <a:pPr lvl="1"/>
            <a:r>
              <a:rPr lang="en-GB" dirty="0"/>
              <a:t>Simple use of a term from another ontology does not require (but also does not prevent) those entailments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8688C-5BBF-7347-85B2-71D69F92E1A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207FA-9D31-AC4F-8CF7-A0BC37BC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18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4000" y="1700213"/>
            <a:ext cx="4103538" cy="44656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 1 (ont1) contains: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BBB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</a:t>
            </a: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Ontology-2 (ont2) contains: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ont2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owl:imports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</a:t>
            </a:r>
            <a:br>
              <a:rPr lang="en-GB" sz="20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BBB</a:t>
            </a:r>
          </a:p>
          <a:p>
            <a:pPr marL="269875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Ontology-2 </a:t>
            </a:r>
            <a:r>
              <a:rPr lang="en-GB" b="1" dirty="0">
                <a:ea typeface="Georgia" charset="0"/>
                <a:cs typeface="Georgia" charset="0"/>
              </a:rPr>
              <a:t>must</a:t>
            </a:r>
            <a:r>
              <a:rPr lang="en-GB" dirty="0">
                <a:ea typeface="Georgia" charset="0"/>
                <a:cs typeface="Georgia" charset="0"/>
              </a:rPr>
              <a:t> entail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6F2CF-EA61-C14A-9DF9-125C950F2C3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538B3-B189-DB49-A827-4C295053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5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of the Semantic Web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0000" y="2003482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900000" y="3802236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900000" y="5607349"/>
            <a:ext cx="792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13442" y="181415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442" y="3584863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442" y="542268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00000" y="2363482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900000" y="2723648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00000" y="308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900000" y="344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900000" y="4162236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00000" y="452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00000" y="488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00000" y="5247349"/>
            <a:ext cx="79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 bwMode="auto">
          <a:xfrm>
            <a:off x="900001" y="2560861"/>
            <a:ext cx="1079712" cy="10346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OWL WG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DF0615-2267-024E-8117-498BFAF8B836}"/>
              </a:ext>
            </a:extLst>
          </p:cNvPr>
          <p:cNvSpPr/>
          <p:nvPr/>
        </p:nvSpPr>
        <p:spPr bwMode="auto">
          <a:xfrm>
            <a:off x="5724128" y="3244858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OWL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E821F2A-73B3-5747-8251-D8E450DA3ABF}"/>
              </a:ext>
            </a:extLst>
          </p:cNvPr>
          <p:cNvSpPr/>
          <p:nvPr/>
        </p:nvSpPr>
        <p:spPr bwMode="auto">
          <a:xfrm>
            <a:off x="5724248" y="252242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Georgia"/>
                <a:ea typeface="ＭＳ Ｐゴシック" pitchFamily="-106" charset="-128"/>
                <a:cs typeface="Georgia"/>
              </a:rPr>
              <a:t>OWL 1.1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655E2F-66C4-ED4B-B68E-79655A5D0DA9}"/>
              </a:ext>
            </a:extLst>
          </p:cNvPr>
          <p:cNvSpPr/>
          <p:nvPr/>
        </p:nvSpPr>
        <p:spPr bwMode="auto">
          <a:xfrm>
            <a:off x="900000" y="1814150"/>
            <a:ext cx="1079613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First OWLED Workshop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B1AADE-DD70-6747-8F95-D266D117921C}"/>
              </a:ext>
            </a:extLst>
          </p:cNvPr>
          <p:cNvSpPr/>
          <p:nvPr/>
        </p:nvSpPr>
        <p:spPr bwMode="auto">
          <a:xfrm>
            <a:off x="5724525" y="4336107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OWL 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929B5D-E0C2-4A49-B4D9-95D33F579ED6}"/>
              </a:ext>
            </a:extLst>
          </p:cNvPr>
          <p:cNvSpPr/>
          <p:nvPr/>
        </p:nvSpPr>
        <p:spPr bwMode="auto">
          <a:xfrm>
            <a:off x="900000" y="3989301"/>
            <a:ext cx="1079613" cy="143338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RDF WG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AE5AE18E-12B1-4F49-9E4C-5272DF66B763}"/>
              </a:ext>
            </a:extLst>
          </p:cNvPr>
          <p:cNvCxnSpPr>
            <a:cxnSpLocks/>
            <a:endCxn id="55" idx="0"/>
          </p:cNvCxnSpPr>
          <p:nvPr/>
        </p:nvCxnSpPr>
        <p:spPr bwMode="auto">
          <a:xfrm rot="5400000">
            <a:off x="1340872" y="3383782"/>
            <a:ext cx="3367134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D2CF061E-A055-6C44-919F-BB429719426F}"/>
              </a:ext>
            </a:extLst>
          </p:cNvPr>
          <p:cNvCxnSpPr>
            <a:cxnSpLocks/>
            <a:endCxn id="58" idx="0"/>
          </p:cNvCxnSpPr>
          <p:nvPr/>
        </p:nvCxnSpPr>
        <p:spPr bwMode="auto">
          <a:xfrm rot="16200000" flipH="1">
            <a:off x="5861033" y="2119204"/>
            <a:ext cx="806311" cy="1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D0DF2766-C62A-E34D-B2D0-476CA8A2218C}"/>
              </a:ext>
            </a:extLst>
          </p:cNvPr>
          <p:cNvCxnSpPr>
            <a:cxnSpLocks/>
            <a:stCxn id="58" idx="2"/>
            <a:endCxn id="51" idx="0"/>
          </p:cNvCxnSpPr>
          <p:nvPr/>
        </p:nvCxnSpPr>
        <p:spPr bwMode="auto">
          <a:xfrm rot="5400000">
            <a:off x="6082969" y="3063579"/>
            <a:ext cx="362438" cy="1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B0B66D95-106F-0A40-84A0-E57313925A52}"/>
              </a:ext>
            </a:extLst>
          </p:cNvPr>
          <p:cNvCxnSpPr>
            <a:cxnSpLocks/>
            <a:stCxn id="51" idx="2"/>
            <a:endCxn id="30" idx="0"/>
          </p:cNvCxnSpPr>
          <p:nvPr/>
        </p:nvCxnSpPr>
        <p:spPr bwMode="auto">
          <a:xfrm rot="16200000" flipH="1">
            <a:off x="5898702" y="3970283"/>
            <a:ext cx="731249" cy="3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2D92BB3-FAB6-1941-AFB5-5E2B3CD965B9}"/>
              </a:ext>
            </a:extLst>
          </p:cNvPr>
          <p:cNvSpPr/>
          <p:nvPr/>
        </p:nvSpPr>
        <p:spPr bwMode="auto">
          <a:xfrm>
            <a:off x="2484438" y="5067349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pitchFamily="-106" charset="-128"/>
                <a:cs typeface="Georgia"/>
              </a:rPr>
              <a:t>RDF 1.1</a:t>
            </a:r>
          </a:p>
        </p:txBody>
      </p:sp>
    </p:spTree>
    <p:extLst>
      <p:ext uri="{BB962C8B-B14F-4D97-AF65-F5344CB8AC3E}">
        <p14:creationId xmlns:p14="http://schemas.microsoft.com/office/powerpoint/2010/main" val="872907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 1 (ont1) contains: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BBB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AAA</a:t>
            </a: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Ontology-3 (ont3) contains: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ont1:BBB</a:t>
            </a:r>
            <a:b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</a:br>
            <a:endParaRPr lang="en-GB" sz="1800" dirty="0">
              <a:latin typeface="Lucida Console" panose="020B0609040504020204" pitchFamily="49" charset="0"/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Ontology-3 </a:t>
            </a:r>
            <a:r>
              <a:rPr lang="en-GB" b="1" dirty="0">
                <a:ea typeface="Georgia" charset="0"/>
                <a:cs typeface="Georgia" charset="0"/>
              </a:rPr>
              <a:t>may</a:t>
            </a:r>
            <a:r>
              <a:rPr lang="en-GB" dirty="0">
                <a:ea typeface="Georgia" charset="0"/>
                <a:cs typeface="Georgia" charset="0"/>
              </a:rPr>
              <a:t> entail</a:t>
            </a:r>
            <a:br>
              <a:rPr lang="en-GB" dirty="0">
                <a:ea typeface="Georgia" charset="0"/>
                <a:cs typeface="Georgia" charset="0"/>
              </a:rPr>
            </a:b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CCC </a:t>
            </a:r>
            <a:r>
              <a:rPr lang="en-GB" sz="1800" dirty="0" err="1">
                <a:latin typeface="Lucida Console" panose="020B0609040504020204" pitchFamily="49" charset="0"/>
                <a:ea typeface="Georgia" charset="0"/>
                <a:cs typeface="Georgia" charset="0"/>
              </a:rPr>
              <a:t>rdfs:subClassOf</a:t>
            </a:r>
            <a:r>
              <a:rPr lang="en-GB" sz="1800" dirty="0">
                <a:latin typeface="Lucida Console" panose="020B0609040504020204" pitchFamily="49" charset="0"/>
                <a:ea typeface="Georgia" charset="0"/>
                <a:cs typeface="Georgia" charset="0"/>
              </a:rPr>
              <a:t> ont1:AAA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C9EDD-2D54-7C45-8494-6C655639325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2BD3C-AC12-254D-A47C-CDE52447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54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OWL Status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ea typeface="Georgia" charset="0"/>
                <a:cs typeface="Georgia" charset="0"/>
              </a:rPr>
              <a:t>WebOnt</a:t>
            </a:r>
            <a:r>
              <a:rPr lang="en-GB" dirty="0">
                <a:ea typeface="Georgia" charset="0"/>
                <a:cs typeface="Georgia" charset="0"/>
              </a:rPr>
              <a:t> working group formed Nov 2001</a:t>
            </a: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W3C Recommendations published in Feb 2004</a:t>
            </a:r>
          </a:p>
          <a:p>
            <a:pPr marL="269875" indent="-269875">
              <a:buFont typeface="Arial" charset="0"/>
              <a:buChar char="•"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OWL Experiences and Directions workshops started in 2005...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DD7F5B-72E1-CD4A-B6F2-6A0FE4AA8F8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8A2E3-9199-3948-B6F3-B5D14C69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674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OWL References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Web Ontology Working Group homepage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http://www.w3.org/2001/</a:t>
            </a:r>
            <a:r>
              <a:rPr lang="en-GB" dirty="0" err="1">
                <a:ea typeface="Georgia" charset="0"/>
                <a:cs typeface="Georgia" charset="0"/>
              </a:rPr>
              <a:t>sw</a:t>
            </a:r>
            <a:r>
              <a:rPr lang="en-GB" dirty="0">
                <a:ea typeface="Georgia" charset="0"/>
                <a:cs typeface="Georgia" charset="0"/>
              </a:rPr>
              <a:t>/</a:t>
            </a:r>
            <a:r>
              <a:rPr lang="en-GB" dirty="0" err="1">
                <a:ea typeface="Georgia" charset="0"/>
                <a:cs typeface="Georgia" charset="0"/>
              </a:rPr>
              <a:t>WebOnt</a:t>
            </a:r>
            <a:r>
              <a:rPr lang="en-GB" dirty="0">
                <a:ea typeface="Georgia" charset="0"/>
                <a:cs typeface="Georgia" charset="0"/>
              </a:rPr>
              <a:t>/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B2A15F-F9C3-F64C-89D0-140E0D643FF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A89-C167-CF48-8AA7-363043C3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232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2</a:t>
            </a:r>
          </a:p>
        </p:txBody>
      </p:sp>
    </p:spTree>
    <p:extLst>
      <p:ext uri="{BB962C8B-B14F-4D97-AF65-F5344CB8AC3E}">
        <p14:creationId xmlns:p14="http://schemas.microsoft.com/office/powerpoint/2010/main" val="2124936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OWL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design based on contemporary understanding of techniques for decidable, sound and complete reasoning in description logics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Our understanding has improved since 2004</a:t>
            </a:r>
          </a:p>
          <a:p>
            <a:pPr marL="0" indent="0">
              <a:buNone/>
            </a:pPr>
            <a:r>
              <a:rPr lang="en-US" dirty="0"/>
              <a:t>Some things that looked intractable have been shown to be possible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7B5DAD-B5D5-1449-AED7-97BD2550F2E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90195F-33CB-0D48-85D1-F3EE5AD3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46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OWL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Changes fall into the following categories:</a:t>
            </a:r>
          </a:p>
          <a:p>
            <a:pPr lvl="1"/>
            <a:r>
              <a:rPr lang="en-US" dirty="0"/>
              <a:t>Syntactic sugar (making it easier to say things we could already say)</a:t>
            </a:r>
          </a:p>
          <a:p>
            <a:pPr lvl="1"/>
            <a:r>
              <a:rPr lang="en-US" dirty="0"/>
              <a:t>Constructs for increased expressivity</a:t>
            </a:r>
          </a:p>
          <a:p>
            <a:pPr lvl="1"/>
            <a:r>
              <a:rPr lang="en-US" dirty="0" err="1"/>
              <a:t>Datatype</a:t>
            </a:r>
            <a:r>
              <a:rPr lang="en-US" dirty="0"/>
              <a:t> support</a:t>
            </a:r>
          </a:p>
          <a:p>
            <a:pPr lvl="1"/>
            <a:r>
              <a:rPr lang="en-US" dirty="0" err="1"/>
              <a:t>Metamodelling</a:t>
            </a:r>
            <a:endParaRPr lang="en-US" dirty="0"/>
          </a:p>
          <a:p>
            <a:pPr lvl="1"/>
            <a:r>
              <a:rPr lang="en-US" dirty="0"/>
              <a:t>Annotation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B6D716-1BAB-F34F-B2A8-1852909C396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FFF4E2-A2A5-E94F-8630-7CBACDA7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767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Syntactic Sugar: Disjoint Classes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690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OWL lets us state that two classes are disjoint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OWL 2 lets us state that a set of classes are pairwise disjoint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endParaRPr lang="en-US" sz="2000" b="1" kern="1200" dirty="0">
                  <a:solidFill>
                    <a:schemeClr val="tx2"/>
                  </a:solidFill>
                  <a:latin typeface="Courier New" charset="0"/>
                  <a:ea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14690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4664D-43DC-FE47-A289-ED5A8EF8DE5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CEC77-7B83-5547-AA07-2C872242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567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B16F66-E620-4E47-BEC0-3840E292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A730106-186C-5A4E-96B4-18E0B7FE6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Bacteria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Archaea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Bacteria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Eukaryota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Archaea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Eukaryota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A730106-186C-5A4E-96B4-18E0B7FE6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85256DF-7C6F-0944-9C9D-D85D7049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3D41-7A88-2641-AE9E-8CD2D9B37F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</a:t>
            </a:r>
            <a:r>
              <a:rPr lang="en-US" sz="1600" dirty="0" err="1">
                <a:latin typeface="Lucida Console" panose="020B0609040504020204" pitchFamily="49" charset="0"/>
              </a:rPr>
              <a:t>owl:AllDisjointClasses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</a:t>
            </a:r>
            <a:r>
              <a:rPr lang="en-US" sz="1600" dirty="0" err="1">
                <a:latin typeface="Lucida Console" panose="020B0609040504020204" pitchFamily="49" charset="0"/>
              </a:rPr>
              <a:t>owl:members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rdf:parseType</a:t>
            </a:r>
            <a:r>
              <a:rPr lang="en-US" sz="1600" dirty="0">
                <a:latin typeface="Lucida Console" panose="020B0609040504020204" pitchFamily="49" charset="0"/>
              </a:rPr>
              <a:t>="Collection"&gt;            	&lt;</a:t>
            </a:r>
            <a:r>
              <a:rPr lang="en-US" sz="1600" dirty="0" err="1">
                <a:latin typeface="Lucida Console" panose="020B0609040504020204" pitchFamily="49" charset="0"/>
              </a:rPr>
              <a:t>rdf:Description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</a:rPr>
              <a:t>=”#Bacteria"/&gt;            	&lt;</a:t>
            </a:r>
            <a:r>
              <a:rPr lang="en-US" sz="1600" dirty="0" err="1">
                <a:latin typeface="Lucida Console" panose="020B0609040504020204" pitchFamily="49" charset="0"/>
              </a:rPr>
              <a:t>rdf:Description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</a:rPr>
              <a:t>="#Archaea"/&gt;            	&lt;</a:t>
            </a:r>
            <a:r>
              <a:rPr lang="en-US" sz="1600" dirty="0" err="1">
                <a:latin typeface="Lucida Console" panose="020B0609040504020204" pitchFamily="49" charset="0"/>
              </a:rPr>
              <a:t>rdf:Description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</a:rPr>
              <a:t>="#</a:t>
            </a:r>
            <a:r>
              <a:rPr lang="en-US" sz="1600" dirty="0" err="1">
                <a:latin typeface="Lucida Console" panose="020B0609040504020204" pitchFamily="49" charset="0"/>
              </a:rPr>
              <a:t>Eukaryota</a:t>
            </a:r>
            <a:r>
              <a:rPr lang="en-US" sz="1600" dirty="0">
                <a:latin typeface="Lucida Console" panose="020B0609040504020204" pitchFamily="49" charset="0"/>
              </a:rPr>
              <a:t>"/&gt;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&lt;/</a:t>
            </a:r>
            <a:r>
              <a:rPr lang="en-US" sz="1600" dirty="0" err="1">
                <a:latin typeface="Lucida Console" panose="020B0609040504020204" pitchFamily="49" charset="0"/>
              </a:rPr>
              <a:t>owl:members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&lt;/</a:t>
            </a:r>
            <a:r>
              <a:rPr lang="en-US" sz="1600" dirty="0" err="1">
                <a:latin typeface="Lucida Console" panose="020B0609040504020204" pitchFamily="49" charset="0"/>
              </a:rPr>
              <a:t>owl:AllDistinctClasses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F1088E4-F145-9C42-8D35-07D1B48B28E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324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Syntactic Sugar: Disjoint Union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666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Allows us to define a class as the union of a number of other classes, all of which are pairwise disjoint</a:t>
                </a:r>
              </a:p>
              <a:p>
                <a:pPr marL="0" indent="0">
                  <a:buNone/>
                </a:pPr>
                <a:r>
                  <a:rPr lang="en-US" dirty="0"/>
                  <a:t>In DL notation: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⊔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⊔…⊔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≡⊥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We’ll look at this modelling pattern more in later lectures</a:t>
                </a:r>
              </a:p>
              <a:p>
                <a:pPr marL="539750" lvl="1" indent="-269875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11366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13960B-03A8-E447-86F9-F55F90477B9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A0CCE3-24DA-F841-ACA0-E35EBD16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030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B16F66-E620-4E47-BEC0-3840E292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A730106-186C-5A4E-96B4-18E0B7FE6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/>
                        <m:t>Domain</m:t>
                      </m:r>
                      <m:r>
                        <a:rPr lang="en-GB" smtClean="0"/>
                        <m:t>≡</m:t>
                      </m:r>
                      <m:r>
                        <m:rPr>
                          <m:sty m:val="p"/>
                        </m:rPr>
                        <a:rPr lang="en-GB" smtClean="0"/>
                        <m:t>Bacteria</m:t>
                      </m:r>
                      <m:r>
                        <a:rPr lang="en-GB" smtClean="0"/>
                        <m:t>⊔</m:t>
                      </m:r>
                      <m:r>
                        <m:rPr>
                          <m:sty m:val="p"/>
                        </m:rPr>
                        <a:rPr lang="en-GB" smtClean="0"/>
                        <m:t>Archaea</m:t>
                      </m:r>
                      <m:r>
                        <a:rPr lang="en-GB" smtClean="0"/>
                        <m:t>⊔</m:t>
                      </m:r>
                      <m:r>
                        <m:rPr>
                          <m:sty m:val="p"/>
                        </m:rPr>
                        <a:rPr lang="en-GB" smtClean="0"/>
                        <m:t>Eukaryota</m:t>
                      </m:r>
                      <m:r>
                        <a:rPr lang="en-GB"/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/>
                        <m:t>Bacteria</m:t>
                      </m:r>
                      <m:r>
                        <a:rPr lang="en-GB" smtClean="0"/>
                        <m:t>⊓</m:t>
                      </m:r>
                      <m:r>
                        <m:rPr>
                          <m:sty m:val="p"/>
                        </m:rPr>
                        <a:rPr lang="en-GB" smtClean="0"/>
                        <m:t>Archaea</m:t>
                      </m:r>
                      <m:r>
                        <a:rPr lang="en-GB" smtClean="0"/>
                        <m:t>≡⊥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/>
                        <m:t>Bacteria</m:t>
                      </m:r>
                      <m:r>
                        <a:rPr lang="en-GB" smtClean="0"/>
                        <m:t>⊓</m:t>
                      </m:r>
                      <m:r>
                        <m:rPr>
                          <m:sty m:val="p"/>
                        </m:rPr>
                        <a:rPr lang="en-GB" smtClean="0"/>
                        <m:t>Eukaryota</m:t>
                      </m:r>
                      <m:r>
                        <a:rPr lang="en-GB" smtClean="0"/>
                        <m:t>≡⊥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/>
                        <m:t>Archaea</m:t>
                      </m:r>
                      <m:r>
                        <a:rPr lang="en-GB" smtClean="0"/>
                        <m:t>⊓</m:t>
                      </m:r>
                      <m:r>
                        <m:rPr>
                          <m:sty m:val="p"/>
                        </m:rPr>
                        <a:rPr lang="en-GB" smtClean="0"/>
                        <m:t>Eukaryota</m:t>
                      </m:r>
                      <m:r>
                        <a:rPr lang="en-GB" smtClean="0"/>
                        <m:t>≡⊥</m:t>
                      </m:r>
                    </m:oMath>
                  </m:oMathPara>
                </a14:m>
                <a:br>
                  <a:rPr lang="en-GB" dirty="0"/>
                </a:br>
                <a:endParaRPr lang="en-GB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A730106-186C-5A4E-96B4-18E0B7FE6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85256DF-7C6F-0944-9C9D-D85D7049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EE3D41-7A88-2641-AE9E-8CD2D9B37F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</a:t>
            </a:r>
            <a:r>
              <a:rPr lang="en-US" sz="1600" dirty="0" err="1">
                <a:latin typeface="Lucida Console" panose="020B0609040504020204" pitchFamily="49" charset="0"/>
              </a:rPr>
              <a:t>owl:Class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</a:rPr>
              <a:t>=“#Domain”&gt;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</a:t>
            </a:r>
            <a:r>
              <a:rPr lang="en-US" sz="1600" dirty="0" err="1">
                <a:latin typeface="Lucida Console" panose="020B0609040504020204" pitchFamily="49" charset="0"/>
              </a:rPr>
              <a:t>owl:disjointUnionOf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rdf:parseType</a:t>
            </a:r>
            <a:r>
              <a:rPr lang="en-US" sz="1600" dirty="0">
                <a:latin typeface="Lucida Console" panose="020B0609040504020204" pitchFamily="49" charset="0"/>
              </a:rPr>
              <a:t>="Collection"&gt;            	&lt;</a:t>
            </a:r>
            <a:r>
              <a:rPr lang="en-US" sz="1600" dirty="0" err="1">
                <a:latin typeface="Lucida Console" panose="020B0609040504020204" pitchFamily="49" charset="0"/>
              </a:rPr>
              <a:t>rdf:Description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</a:rPr>
              <a:t>=”#Bacteria"/&gt;            	&lt;</a:t>
            </a:r>
            <a:r>
              <a:rPr lang="en-US" sz="1600" dirty="0" err="1">
                <a:latin typeface="Lucida Console" panose="020B0609040504020204" pitchFamily="49" charset="0"/>
              </a:rPr>
              <a:t>rdf:Description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</a:rPr>
              <a:t>="#Archaea"/&gt;            	&lt;</a:t>
            </a:r>
            <a:r>
              <a:rPr lang="en-US" sz="1600" dirty="0" err="1">
                <a:latin typeface="Lucida Console" panose="020B0609040504020204" pitchFamily="49" charset="0"/>
              </a:rPr>
              <a:t>rdf:Description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</a:rPr>
              <a:t>="#</a:t>
            </a:r>
            <a:r>
              <a:rPr lang="en-US" sz="1600" dirty="0" err="1">
                <a:latin typeface="Lucida Console" panose="020B0609040504020204" pitchFamily="49" charset="0"/>
              </a:rPr>
              <a:t>Eukaryota</a:t>
            </a:r>
            <a:r>
              <a:rPr lang="en-US" sz="1600" dirty="0">
                <a:latin typeface="Lucida Console" panose="020B0609040504020204" pitchFamily="49" charset="0"/>
              </a:rPr>
              <a:t>"/&gt;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&lt;/</a:t>
            </a:r>
            <a:r>
              <a:rPr lang="en-US" sz="1600" dirty="0" err="1">
                <a:latin typeface="Lucida Console" panose="020B0609040504020204" pitchFamily="49" charset="0"/>
              </a:rPr>
              <a:t>owl:disjointUnionOf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&lt;/</a:t>
            </a:r>
            <a:r>
              <a:rPr lang="en-US" sz="1600" dirty="0" err="1">
                <a:latin typeface="Lucida Console" panose="020B0609040504020204" pitchFamily="49" charset="0"/>
              </a:rPr>
              <a:t>owl:Class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BA49AF0-8533-CB4E-AA80-A66919541D8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4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FDE7A-7B74-C447-9826-EA393137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OWL</a:t>
            </a:r>
          </a:p>
        </p:txBody>
      </p:sp>
    </p:spTree>
    <p:extLst>
      <p:ext uri="{BB962C8B-B14F-4D97-AF65-F5344CB8AC3E}">
        <p14:creationId xmlns:p14="http://schemas.microsoft.com/office/powerpoint/2010/main" val="10498863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Syntactic Sugar: Negative Property Assertions</a:t>
            </a:r>
          </a:p>
        </p:txBody>
      </p:sp>
      <p:sp>
        <p:nvSpPr>
          <p:cNvPr id="1157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lets us assert property values for an individual</a:t>
            </a:r>
          </a:p>
          <a:p>
            <a:pPr marL="0" indent="0">
              <a:buNone/>
            </a:pPr>
            <a:r>
              <a:rPr lang="en-US" dirty="0"/>
              <a:t>OWL 2 also lets us assert that an individual does not have a particular property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  <a:cs typeface="Courier New"/>
              </a:rPr>
              <a:t>&lt;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owl:NegativePropertyAssertion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&gt;</a:t>
            </a:r>
            <a:br>
              <a:rPr lang="en-US" sz="1600" dirty="0">
                <a:latin typeface="Lucida Console" panose="020B0609040504020204" pitchFamily="49" charset="0"/>
                <a:cs typeface="Courier New"/>
              </a:rPr>
            </a:br>
            <a:r>
              <a:rPr lang="en-US" sz="1600" dirty="0">
                <a:latin typeface="Lucida Console" panose="020B0609040504020204" pitchFamily="49" charset="0"/>
                <a:cs typeface="Courier New"/>
              </a:rPr>
              <a:t>  &lt;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owl:sourceIndividual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rdf:resource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=“#john”/&gt;</a:t>
            </a:r>
            <a:br>
              <a:rPr lang="en-US" sz="1600" dirty="0">
                <a:latin typeface="Lucida Console" panose="020B0609040504020204" pitchFamily="49" charset="0"/>
                <a:cs typeface="Courier New"/>
              </a:rPr>
            </a:br>
            <a:r>
              <a:rPr lang="en-US" sz="1600" dirty="0">
                <a:latin typeface="Lucida Console" panose="020B0609040504020204" pitchFamily="49" charset="0"/>
                <a:cs typeface="Courier New"/>
              </a:rPr>
              <a:t>  &lt;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owl:assertionProperty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rdf:resource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=“#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hasChild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”/&gt;</a:t>
            </a:r>
            <a:br>
              <a:rPr lang="en-US" sz="1600" dirty="0">
                <a:latin typeface="Lucida Console" panose="020B0609040504020204" pitchFamily="49" charset="0"/>
                <a:cs typeface="Courier New"/>
              </a:rPr>
            </a:br>
            <a:r>
              <a:rPr lang="en-US" sz="1600" dirty="0">
                <a:latin typeface="Lucida Console" panose="020B0609040504020204" pitchFamily="49" charset="0"/>
                <a:cs typeface="Courier New"/>
              </a:rPr>
              <a:t>  &lt;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owl:targetIndividual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rdf:resource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=“#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susan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”/&gt;</a:t>
            </a:r>
            <a:br>
              <a:rPr lang="en-US" sz="1600" dirty="0">
                <a:latin typeface="Lucida Console" panose="020B0609040504020204" pitchFamily="49" charset="0"/>
                <a:cs typeface="Courier New"/>
              </a:rPr>
            </a:br>
            <a:r>
              <a:rPr lang="en-US" sz="1600" dirty="0">
                <a:latin typeface="Lucida Console" panose="020B0609040504020204" pitchFamily="49" charset="0"/>
                <a:cs typeface="Courier New"/>
              </a:rPr>
              <a:t>&lt;/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owl:NegativePropertyAssertion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&gt;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944AB3-CAEB-A84E-A497-69C7D0B5E53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352B6E-1A31-5E47-A787-A1E8D31F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729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Self Restriction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73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a class of individuals which are related to to themselves by a given property (self reflexivity)</a:t>
                </a:r>
              </a:p>
              <a:p>
                <a:pPr marL="0" indent="0">
                  <a:buNone/>
                </a:pPr>
                <a:r>
                  <a:rPr lang="en-US" dirty="0"/>
                  <a:t>In DL Notation: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Self</m:t>
                      </m:r>
                    </m:oMath>
                  </m:oMathPara>
                </a14:m>
                <a:endParaRPr lang="en-US" dirty="0"/>
              </a:p>
              <a:p>
                <a:pPr marL="269875" indent="-269875">
                  <a:buFont typeface="Arial" charset="0"/>
                  <a:buChar char="•"/>
                </a:pPr>
                <a:endParaRPr lang="en-US" dirty="0"/>
              </a:p>
              <a:p>
                <a:pPr marL="0" indent="0">
                  <a:buFont typeface="Arial" charset="0"/>
                  <a:buNone/>
                </a:pP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&lt;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owl:Restriction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&gt;</a:t>
                </a:r>
                <a:br>
                  <a:rPr lang="en-US" sz="1600" dirty="0">
                    <a:latin typeface="Lucida Console" panose="020B0609040504020204" pitchFamily="49" charset="0"/>
                    <a:cs typeface="Courier New"/>
                  </a:rPr>
                </a:b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  &lt;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owl:onProperty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 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rdf:resource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=“...”/&gt;</a:t>
                </a:r>
                <a:br>
                  <a:rPr lang="en-US" sz="1600" dirty="0">
                    <a:latin typeface="Lucida Console" panose="020B0609040504020204" pitchFamily="49" charset="0"/>
                    <a:cs typeface="Courier New"/>
                  </a:rPr>
                </a:b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  &lt;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owl:hasSelf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 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rdf:datatype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=“&amp;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xsd;boolean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”&gt;true&lt;/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owl:hasSelf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&gt;</a:t>
                </a:r>
                <a:br>
                  <a:rPr lang="en-US" sz="1600" dirty="0">
                    <a:latin typeface="Lucida Console" panose="020B0609040504020204" pitchFamily="49" charset="0"/>
                    <a:cs typeface="Courier New"/>
                  </a:rPr>
                </a:b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&lt;/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owl:Restriction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&gt;</a:t>
                </a:r>
              </a:p>
            </p:txBody>
          </p:sp>
        </mc:Choice>
        <mc:Fallback>
          <p:sp>
            <p:nvSpPr>
              <p:cNvPr id="11673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 r="-1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8AB1C5-1389-FF45-99FC-6E28696E1BB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C91A7-E8E1-3B4D-85E7-A640DFB0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455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980160-6FB2-0646-B590-CD424E14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58CC9EF-A697-484B-ACAA-6AF5670716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A narcissist is a person who loves themselves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Narcissist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Person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loves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Self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58CC9EF-A697-484B-ACAA-6AF5670716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>
            <a:extLst>
              <a:ext uri="{FF2B5EF4-FFF2-40B4-BE49-F238E27FC236}">
                <a16:creationId xmlns:a16="http://schemas.microsoft.com/office/drawing/2014/main" id="{258C5181-78EF-DC4C-8ED1-DFD3F5F5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A0FC04-A4A1-8C48-9A89-5A6009E9B2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2924174"/>
            <a:ext cx="8568480" cy="3241676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latin typeface="Lucida Console" panose="020B0609040504020204" pitchFamily="49" charset="0"/>
              </a:rPr>
              <a:t>=“#Narcissist”&gt;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</a:rPr>
              <a:t>owl:equivalentClass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&lt;</a:t>
            </a:r>
            <a:r>
              <a:rPr lang="en-GB" sz="1600" dirty="0" err="1">
                <a:latin typeface="Lucida Console" panose="020B0609040504020204" pitchFamily="49" charset="0"/>
              </a:rPr>
              <a:t>owl:intersectionOf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rdf:parseType</a:t>
            </a:r>
            <a:r>
              <a:rPr lang="en-GB" sz="1600" dirty="0">
                <a:latin typeface="Lucida Console" panose="020B0609040504020204" pitchFamily="49" charset="0"/>
              </a:rPr>
              <a:t>="Collection"&gt;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&lt;</a:t>
            </a:r>
            <a:r>
              <a:rPr lang="en-GB" sz="1600" dirty="0" err="1"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rdf:about</a:t>
            </a:r>
            <a:r>
              <a:rPr lang="en-GB" sz="1600" dirty="0">
                <a:latin typeface="Lucida Console" panose="020B0609040504020204" pitchFamily="49" charset="0"/>
              </a:rPr>
              <a:t>=“#Person”/&gt;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&lt;</a:t>
            </a:r>
            <a:r>
              <a:rPr lang="en-GB" sz="1600" dirty="0" err="1">
                <a:latin typeface="Lucida Console" panose="020B0609040504020204" pitchFamily="49" charset="0"/>
              </a:rPr>
              <a:t>owl:Restriction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&lt;</a:t>
            </a:r>
            <a:r>
              <a:rPr lang="en-GB" sz="1600" dirty="0" err="1">
                <a:latin typeface="Lucida Console" panose="020B0609040504020204" pitchFamily="49" charset="0"/>
              </a:rPr>
              <a:t>owl:onProperty</a:t>
            </a:r>
            <a:r>
              <a:rPr lang="en-GB" sz="1600" dirty="0">
                <a:latin typeface="Lucida Console" panose="020B0609040504020204" pitchFamily="49" charset="0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</a:rPr>
              <a:t>rdf:resource</a:t>
            </a:r>
            <a:r>
              <a:rPr lang="en-GB" sz="1600" dirty="0">
                <a:latin typeface="Lucida Console" panose="020B0609040504020204" pitchFamily="49" charset="0"/>
              </a:rPr>
              <a:t>=“#loves”/&gt;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</a:t>
            </a:r>
            <a:r>
              <a:rPr lang="en-US" sz="1600" dirty="0">
                <a:latin typeface="Lucida Console" panose="020B0609040504020204" pitchFamily="49" charset="0"/>
              </a:rPr>
              <a:t>&lt;</a:t>
            </a:r>
            <a:r>
              <a:rPr lang="en-US" sz="1600" dirty="0" err="1">
                <a:latin typeface="Lucida Console" panose="020B0609040504020204" pitchFamily="49" charset="0"/>
              </a:rPr>
              <a:t>owl:hasSelf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rdf:datatype</a:t>
            </a:r>
            <a:r>
              <a:rPr lang="en-US" sz="1600" dirty="0">
                <a:latin typeface="Lucida Console" panose="020B0609040504020204" pitchFamily="49" charset="0"/>
              </a:rPr>
              <a:t>=“&amp;</a:t>
            </a:r>
            <a:r>
              <a:rPr lang="en-US" sz="1600" dirty="0" err="1">
                <a:latin typeface="Lucida Console" panose="020B0609040504020204" pitchFamily="49" charset="0"/>
              </a:rPr>
              <a:t>xsd;boolean</a:t>
            </a:r>
            <a:r>
              <a:rPr lang="en-US" sz="1600" dirty="0">
                <a:latin typeface="Lucida Console" panose="020B0609040504020204" pitchFamily="49" charset="0"/>
              </a:rPr>
              <a:t>”&gt;true&lt;/</a:t>
            </a:r>
            <a:r>
              <a:rPr lang="en-US" sz="1600" dirty="0" err="1">
                <a:latin typeface="Lucida Console" panose="020B0609040504020204" pitchFamily="49" charset="0"/>
              </a:rPr>
              <a:t>owl:hasSelf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&lt;/</a:t>
            </a:r>
            <a:r>
              <a:rPr lang="en-GB" sz="1600" dirty="0" err="1">
                <a:latin typeface="Lucida Console" panose="020B0609040504020204" pitchFamily="49" charset="0"/>
              </a:rPr>
              <a:t>owl:Restriction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&lt;/</a:t>
            </a:r>
            <a:r>
              <a:rPr lang="en-GB" sz="1600" dirty="0" err="1">
                <a:latin typeface="Lucida Console" panose="020B0609040504020204" pitchFamily="49" charset="0"/>
              </a:rPr>
              <a:t>owl:intersectionOf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</a:t>
            </a:r>
            <a:r>
              <a:rPr lang="en-GB" sz="1600" dirty="0" err="1"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</a:t>
            </a:r>
            <a:r>
              <a:rPr lang="en-GB" sz="1600" dirty="0" err="1">
                <a:latin typeface="Lucida Console" panose="020B0609040504020204" pitchFamily="49" charset="0"/>
              </a:rPr>
              <a:t>owl:equivalentClass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owl:Class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1A6D1D-A749-4540-9D37-1B7A39A1BF5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011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Qualified Cardinality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776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OWL lets us either specify the local range of a property, </a:t>
                </a:r>
                <a:br>
                  <a:rPr lang="en-US" dirty="0"/>
                </a:br>
                <a:r>
                  <a:rPr lang="en-US" dirty="0"/>
                  <a:t>or the number of values taken by the property</a:t>
                </a:r>
              </a:p>
              <a:p>
                <a:pPr marL="0" indent="0">
                  <a:buNone/>
                </a:pPr>
                <a:r>
                  <a:rPr lang="en-US" dirty="0"/>
                  <a:t>OWL 2 lets us specify both together</a:t>
                </a:r>
              </a:p>
              <a:p>
                <a:pPr marL="0" indent="0">
                  <a:buNone/>
                </a:pPr>
                <a:r>
                  <a:rPr lang="en-US" dirty="0"/>
                  <a:t>In DL notation: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776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7CB025-BCF7-854F-803D-DC9284FB676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CB4CA3-96D4-8543-A7A2-7147DB77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999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E56C41-07A8-F346-8709-06EC22E2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45F5C5E-7B4E-7143-BA84-E361D71BC5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“the class of things with exactly four parts that are wheels”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hasPart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Wheel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45F5C5E-7B4E-7143-BA84-E361D71BC5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488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4609CAF-221E-5146-8658-2692E389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543054-ADD9-874C-9444-2AED619B2E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</a:t>
            </a:r>
            <a:r>
              <a:rPr lang="en-US" sz="1600" dirty="0" err="1">
                <a:latin typeface="Lucida Console" panose="020B0609040504020204" pitchFamily="49" charset="0"/>
              </a:rPr>
              <a:t>owl:Restriction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</a:t>
            </a:r>
            <a:r>
              <a:rPr lang="en-US" sz="1600" dirty="0" err="1">
                <a:latin typeface="Lucida Console" panose="020B0609040504020204" pitchFamily="49" charset="0"/>
              </a:rPr>
              <a:t>owl:onProperty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rdf:resource</a:t>
            </a:r>
            <a:r>
              <a:rPr lang="en-US" sz="1600" dirty="0">
                <a:latin typeface="Lucida Console" panose="020B0609040504020204" pitchFamily="49" charset="0"/>
              </a:rPr>
              <a:t>=“#</a:t>
            </a:r>
            <a:r>
              <a:rPr lang="en-US" sz="1600" dirty="0" err="1">
                <a:latin typeface="Lucida Console" panose="020B0609040504020204" pitchFamily="49" charset="0"/>
              </a:rPr>
              <a:t>hasPart</a:t>
            </a:r>
            <a:r>
              <a:rPr lang="en-US" sz="1600" dirty="0">
                <a:latin typeface="Lucida Console" panose="020B0609040504020204" pitchFamily="49" charset="0"/>
              </a:rPr>
              <a:t>”/&gt;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</a:t>
            </a:r>
            <a:r>
              <a:rPr lang="en-US" sz="1600" dirty="0" err="1">
                <a:latin typeface="Lucida Console" panose="020B0609040504020204" pitchFamily="49" charset="0"/>
              </a:rPr>
              <a:t>owl:onClass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rdf:resource</a:t>
            </a:r>
            <a:r>
              <a:rPr lang="en-US" sz="1600" dirty="0">
                <a:latin typeface="Lucida Console" panose="020B0609040504020204" pitchFamily="49" charset="0"/>
              </a:rPr>
              <a:t>=“#Wheel”/&gt;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</a:t>
            </a:r>
            <a:r>
              <a:rPr lang="en-US" sz="1600" dirty="0" err="1">
                <a:latin typeface="Lucida Console" panose="020B0609040504020204" pitchFamily="49" charset="0"/>
              </a:rPr>
              <a:t>owl:cardinality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rdf:datatype</a:t>
            </a:r>
            <a:r>
              <a:rPr lang="en-US" sz="1600" dirty="0">
                <a:latin typeface="Lucida Console" panose="020B0609040504020204" pitchFamily="49" charset="0"/>
              </a:rPr>
              <a:t>=“&amp;</a:t>
            </a:r>
            <a:r>
              <a:rPr lang="en-US" sz="1600" dirty="0" err="1">
                <a:latin typeface="Lucida Console" panose="020B0609040504020204" pitchFamily="49" charset="0"/>
              </a:rPr>
              <a:t>xsd;integer</a:t>
            </a:r>
            <a:r>
              <a:rPr lang="en-US" sz="1600" dirty="0">
                <a:latin typeface="Lucida Console" panose="020B0609040504020204" pitchFamily="49" charset="0"/>
              </a:rPr>
              <a:t>”&gt;4&lt;/</a:t>
            </a:r>
            <a:r>
              <a:rPr lang="en-US" sz="1600" dirty="0" err="1">
                <a:latin typeface="Lucida Console" panose="020B0609040504020204" pitchFamily="49" charset="0"/>
              </a:rPr>
              <a:t>owl:cardinality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&lt;/</a:t>
            </a:r>
            <a:r>
              <a:rPr lang="en-US" sz="1600" dirty="0" err="1">
                <a:latin typeface="Lucida Console" panose="020B0609040504020204" pitchFamily="49" charset="0"/>
              </a:rPr>
              <a:t>owl:Restriction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</a:p>
          <a:p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9BE2A79-C748-BF4B-BD5B-72D70CF3D0D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2716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Reflexive Properties</a:t>
            </a:r>
            <a:endParaRPr lang="en-US" dirty="0"/>
          </a:p>
        </p:txBody>
      </p:sp>
      <p:sp>
        <p:nvSpPr>
          <p:cNvPr id="1187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Allows us to assert that a property is globally reflexive </a:t>
            </a:r>
            <a:br>
              <a:rPr lang="en-US" dirty="0"/>
            </a:br>
            <a:r>
              <a:rPr lang="en-US" dirty="0"/>
              <a:t>(relates every object to itself)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</a:t>
            </a:r>
            <a:r>
              <a:rPr lang="en-US" sz="1600" dirty="0" err="1">
                <a:latin typeface="Lucida Console" panose="020B0609040504020204" pitchFamily="49" charset="0"/>
              </a:rPr>
              <a:t>owl:ReflexiveProperty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</a:rPr>
              <a:t>=“</a:t>
            </a:r>
            <a:r>
              <a:rPr lang="en-US" sz="1600" dirty="0" err="1">
                <a:latin typeface="Lucida Console" panose="020B0609040504020204" pitchFamily="49" charset="0"/>
              </a:rPr>
              <a:t>sameAgeAs</a:t>
            </a:r>
            <a:r>
              <a:rPr lang="en-US" sz="1600" dirty="0">
                <a:latin typeface="Lucida Console" panose="020B0609040504020204" pitchFamily="49" charset="0"/>
              </a:rPr>
              <a:t>”/&gt;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AE8EB6-7B03-8340-8EE5-4276B20FE00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384B7-5655-E947-8903-3404DD82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222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</a:t>
            </a:r>
            <a:r>
              <a:rPr lang="en-US" dirty="0" err="1"/>
              <a:t>Irreflexive</a:t>
            </a:r>
            <a:r>
              <a:rPr lang="en-US" dirty="0"/>
              <a:t> Properties</a:t>
            </a:r>
          </a:p>
        </p:txBody>
      </p:sp>
      <p:sp>
        <p:nvSpPr>
          <p:cNvPr id="1198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Allows us to assert that a property relates no object to itself</a:t>
            </a:r>
          </a:p>
          <a:p>
            <a:pPr marL="269875" indent="-269875">
              <a:buFont typeface="Arial" charset="0"/>
              <a:buChar char="•"/>
            </a:pPr>
            <a:endParaRPr lang="en-US" dirty="0"/>
          </a:p>
          <a:p>
            <a:pPr marL="0" indent="0">
              <a:buFont typeface="Arial" charset="0"/>
              <a:buNone/>
            </a:pPr>
            <a:r>
              <a:rPr lang="en-US" sz="1600" dirty="0">
                <a:latin typeface="Lucida Console" panose="020B0609040504020204" pitchFamily="49" charset="0"/>
                <a:cs typeface="Courier New"/>
              </a:rPr>
              <a:t>&lt;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owl:IrreflexiveProperty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=“#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strictlyTallerThan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”/&gt;</a:t>
            </a: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  <a:cs typeface="Courier New"/>
              </a:rPr>
              <a:t>&lt;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owl:IrreflexiveProperty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=“#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marriedTo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”/&gt;</a:t>
            </a:r>
          </a:p>
          <a:p>
            <a:pPr marL="0" indent="0">
              <a:buFont typeface="Arial" charset="0"/>
              <a:buNone/>
            </a:pP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3D966-3AB7-FC46-9D43-1573A9E1CBF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1E579-AC90-0145-8A5E-AC22FCA2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336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Asymmetric Properties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0834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Allows us to assert that a property is asymmetric: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mtClean="0"/>
                        <m:t>𝑅</m:t>
                      </m:r>
                      <m:d>
                        <m:dPr>
                          <m:ctrlPr>
                            <a:rPr lang="en-GB" smtClean="0"/>
                          </m:ctrlPr>
                        </m:dPr>
                        <m:e>
                          <m:r>
                            <a:rPr lang="en-GB" smtClean="0"/>
                            <m:t>𝑥</m:t>
                          </m:r>
                          <m:r>
                            <a:rPr lang="en-GB" smtClean="0"/>
                            <m:t>,</m:t>
                          </m:r>
                          <m:r>
                            <a:rPr lang="en-GB" smtClean="0"/>
                            <m:t>𝑦</m:t>
                          </m:r>
                        </m:e>
                      </m:d>
                      <m:r>
                        <a:rPr lang="en-GB" smtClean="0"/>
                        <m:t>⇒¬</m:t>
                      </m:r>
                      <m:r>
                        <a:rPr lang="en-GB" smtClean="0"/>
                        <m:t>𝑅</m:t>
                      </m:r>
                      <m:r>
                        <a:rPr lang="en-GB" smtClean="0"/>
                        <m:t>(</m:t>
                      </m:r>
                      <m:r>
                        <a:rPr lang="en-GB" smtClean="0"/>
                        <m:t>𝑦</m:t>
                      </m:r>
                      <m:r>
                        <a:rPr lang="en-GB" smtClean="0"/>
                        <m:t>,</m:t>
                      </m:r>
                      <m:r>
                        <a:rPr lang="en-GB" smtClean="0"/>
                        <m:t>𝑥</m:t>
                      </m:r>
                      <m:r>
                        <a:rPr lang="en-GB" smtClean="0"/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600" dirty="0">
                    <a:latin typeface="Lucida Console" panose="020B0609040504020204" pitchFamily="49" charset="0"/>
                  </a:rPr>
                  <a:t>&lt;</a:t>
                </a:r>
                <a:r>
                  <a:rPr lang="en-US" sz="1600" dirty="0" err="1">
                    <a:latin typeface="Lucida Console" panose="020B0609040504020204" pitchFamily="49" charset="0"/>
                  </a:rPr>
                  <a:t>owl:AsymmetricProperty</a:t>
                </a:r>
                <a:r>
                  <a:rPr lang="en-US" sz="1600" dirty="0">
                    <a:latin typeface="Lucida Console" panose="020B0609040504020204" pitchFamily="49" charset="0"/>
                  </a:rPr>
                  <a:t> </a:t>
                </a:r>
                <a:r>
                  <a:rPr lang="en-US" sz="1600" dirty="0" err="1">
                    <a:latin typeface="Lucida Console" panose="020B0609040504020204" pitchFamily="49" charset="0"/>
                  </a:rPr>
                  <a:t>rdf:about</a:t>
                </a:r>
                <a:r>
                  <a:rPr lang="en-US" sz="1600" dirty="0">
                    <a:latin typeface="Lucida Console" panose="020B0609040504020204" pitchFamily="49" charset="0"/>
                  </a:rPr>
                  <a:t>=“#</a:t>
                </a:r>
                <a:r>
                  <a:rPr lang="en-US" sz="1600" dirty="0" err="1">
                    <a:latin typeface="Lucida Console" panose="020B0609040504020204" pitchFamily="49" charset="0"/>
                  </a:rPr>
                  <a:t>strictlyTallerThan</a:t>
                </a:r>
                <a:r>
                  <a:rPr lang="en-US" sz="1600" dirty="0">
                    <a:latin typeface="Lucida Console" panose="020B0609040504020204" pitchFamily="49" charset="0"/>
                  </a:rPr>
                  <a:t>”/&gt;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But:</a:t>
                </a:r>
              </a:p>
              <a:p>
                <a:pPr marL="0" indent="0">
                  <a:buNone/>
                </a:pPr>
                <a:r>
                  <a:rPr lang="en-US" sz="1600" dirty="0">
                    <a:latin typeface="Lucida Console" panose="020B0609040504020204" pitchFamily="49" charset="0"/>
                  </a:rPr>
                  <a:t>&lt;</a:t>
                </a:r>
                <a:r>
                  <a:rPr lang="en-US" sz="1600" dirty="0" err="1">
                    <a:latin typeface="Lucida Console" panose="020B0609040504020204" pitchFamily="49" charset="0"/>
                  </a:rPr>
                  <a:t>owl:SymmetricProperty</a:t>
                </a:r>
                <a:r>
                  <a:rPr lang="en-US" sz="1600" dirty="0">
                    <a:latin typeface="Lucida Console" panose="020B0609040504020204" pitchFamily="49" charset="0"/>
                  </a:rPr>
                  <a:t> </a:t>
                </a:r>
                <a:r>
                  <a:rPr lang="en-US" sz="1600" dirty="0" err="1">
                    <a:latin typeface="Lucida Console" panose="020B0609040504020204" pitchFamily="49" charset="0"/>
                  </a:rPr>
                  <a:t>rdf:about</a:t>
                </a:r>
                <a:r>
                  <a:rPr lang="en-US" sz="1600" dirty="0">
                    <a:latin typeface="Lucida Console" panose="020B0609040504020204" pitchFamily="49" charset="0"/>
                  </a:rPr>
                  <a:t>=“#</a:t>
                </a:r>
                <a:r>
                  <a:rPr lang="en-US" sz="1600" dirty="0" err="1">
                    <a:latin typeface="Lucida Console" panose="020B0609040504020204" pitchFamily="49" charset="0"/>
                  </a:rPr>
                  <a:t>marriedTo</a:t>
                </a:r>
                <a:r>
                  <a:rPr lang="en-US" sz="1600" dirty="0">
                    <a:latin typeface="Lucida Console" panose="020B0609040504020204" pitchFamily="49" charset="0"/>
                  </a:rPr>
                  <a:t>”/&gt;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2083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F6005-102E-E04D-B24D-9A8C837DC68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AC735-64E3-B040-98AF-5C74C0A3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7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Constructs: Disjoint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858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Allows us to state that two individuals cannot be related to each other by two different properties that have been declared disjoint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∩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GB" b="0" dirty="0">
                  <a:latin typeface="Lucida Console" panose="020B0609040504020204" pitchFamily="49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&lt;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owl:ObjectProperty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 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rdf:about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=“#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separatedFrom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”&gt;</a:t>
                </a:r>
                <a:br>
                  <a:rPr lang="en-US" sz="1600" dirty="0">
                    <a:latin typeface="Lucida Console" panose="020B0609040504020204" pitchFamily="49" charset="0"/>
                    <a:cs typeface="Courier New"/>
                  </a:rPr>
                </a:b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  &lt;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owl:propertyDisjointWithrdf:resource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=“#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contiguousWith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”/&gt;</a:t>
                </a:r>
                <a:br>
                  <a:rPr lang="en-US" sz="1600" dirty="0">
                    <a:latin typeface="Lucida Console" panose="020B0609040504020204" pitchFamily="49" charset="0"/>
                    <a:cs typeface="Courier New"/>
                  </a:rPr>
                </a:b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&lt;/</a:t>
                </a:r>
                <a:r>
                  <a:rPr lang="en-US" sz="1600" dirty="0" err="1">
                    <a:latin typeface="Lucida Console" panose="020B0609040504020204" pitchFamily="49" charset="0"/>
                    <a:cs typeface="Courier New"/>
                  </a:rPr>
                  <a:t>owl:ObjectProperty</a:t>
                </a:r>
                <a:r>
                  <a:rPr lang="en-US" sz="1600" dirty="0">
                    <a:latin typeface="Lucida Console" panose="020B0609040504020204" pitchFamily="49" charset="0"/>
                    <a:cs typeface="Courier New"/>
                  </a:rPr>
                  <a:t>&gt;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US" dirty="0"/>
                  <a:t>Typical examples include antonymic relationships:</a:t>
                </a:r>
              </a:p>
              <a:p>
                <a:pPr lvl="1"/>
                <a:r>
                  <a:rPr lang="en-US" dirty="0" err="1"/>
                  <a:t>closeTo</a:t>
                </a:r>
                <a:r>
                  <a:rPr lang="en-US" dirty="0"/>
                  <a:t> – </a:t>
                </a:r>
                <a:r>
                  <a:rPr lang="en-US" dirty="0" err="1"/>
                  <a:t>farFrom</a:t>
                </a:r>
                <a:endParaRPr lang="en-US" dirty="0"/>
              </a:p>
              <a:p>
                <a:pPr lvl="1"/>
                <a:r>
                  <a:rPr lang="en-US" dirty="0"/>
                  <a:t>loves – hates (?)</a:t>
                </a:r>
              </a:p>
              <a:p>
                <a:pPr marL="0" indent="0">
                  <a:buFont typeface="Arial" charset="0"/>
                  <a:buNone/>
                </a:pPr>
                <a:endParaRPr lang="en-US" sz="1800" b="1" dirty="0">
                  <a:latin typeface="Courier New"/>
                  <a:cs typeface="Courier New"/>
                </a:endParaRPr>
              </a:p>
            </p:txBody>
          </p:sp>
        </mc:Choice>
        <mc:Fallback>
          <p:sp>
            <p:nvSpPr>
              <p:cNvPr id="12185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 r="-1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D66654-C765-7346-BE1A-B423AE8F82D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C0E6F-8AD3-A84D-B7F6-52F89CE2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265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Property Chain Inclusion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88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OWL 1 does not let us define a property as a composition (chain) of other properties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OWL 2 lets us define such property compositions</a:t>
                </a:r>
              </a:p>
              <a:p>
                <a:pPr marL="0" indent="0">
                  <a:buNone/>
                </a:pPr>
                <a:r>
                  <a:rPr lang="en-GB" dirty="0"/>
                  <a:t>In DL notation: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⊑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∘…∘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2288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C1A0F6-DEB9-3847-AB78-C8C74128492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DA0A9-689F-0347-BC80-48BCAF65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5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OWL feature summary</a:t>
            </a:r>
            <a:endParaRPr lang="en-US" dirty="0"/>
          </a:p>
        </p:txBody>
      </p:sp>
      <p:sp>
        <p:nvSpPr>
          <p:cNvPr id="2253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Necessary and sufficient conditions for class membership</a:t>
            </a:r>
          </a:p>
          <a:p>
            <a:r>
              <a:rPr lang="en-GB" dirty="0"/>
              <a:t>Property restrictions</a:t>
            </a:r>
          </a:p>
          <a:p>
            <a:pPr lvl="1"/>
            <a:r>
              <a:rPr lang="en-GB" dirty="0"/>
              <a:t>Local range, cardinality, value constraints</a:t>
            </a:r>
          </a:p>
          <a:p>
            <a:r>
              <a:rPr lang="en-GB" dirty="0"/>
              <a:t>Complex classes</a:t>
            </a:r>
          </a:p>
          <a:p>
            <a:pPr lvl="1"/>
            <a:r>
              <a:rPr lang="en-GB" dirty="0"/>
              <a:t>Set operators, enumerated classes, disjoint classes</a:t>
            </a:r>
            <a:endParaRPr lang="en-US" dirty="0"/>
          </a:p>
          <a:p>
            <a:r>
              <a:rPr lang="en-GB" dirty="0"/>
              <a:t>Equivalence and identity relations</a:t>
            </a:r>
          </a:p>
          <a:p>
            <a:r>
              <a:rPr lang="en-GB" dirty="0"/>
              <a:t>Property characteristics</a:t>
            </a:r>
          </a:p>
          <a:p>
            <a:pPr lvl="1"/>
            <a:r>
              <a:rPr lang="en-GB" dirty="0"/>
              <a:t>Transitive, symmetric, functional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5B8B9-D550-1C44-984C-9724DAE0D87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129B29-2126-D546-82F4-B29BE966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639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1AC49-F903-5944-9D97-C1557B90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D2A410A-C774-A84A-8B0D-8A70CCBB95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hasUncle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hasParent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hasBrother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0D2A410A-C774-A84A-8B0D-8A70CCBB95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86B6EE0B-E298-6F4C-A90A-439B67F4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92991C-10CF-4E45-8213-64A2E98BD5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  <a:cs typeface="Courier New"/>
              </a:rPr>
              <a:t>&lt;</a:t>
            </a:r>
            <a:r>
              <a:rPr lang="en-GB" sz="1600" dirty="0" err="1">
                <a:latin typeface="Lucida Console" panose="020B0609040504020204" pitchFamily="49" charset="0"/>
                <a:cs typeface="Courier New"/>
              </a:rPr>
              <a:t>owl:ObjectProperty</a:t>
            </a:r>
            <a:r>
              <a:rPr lang="en-GB" sz="1600" dirty="0">
                <a:latin typeface="Lucida Console" panose="020B0609040504020204" pitchFamily="49" charset="0"/>
                <a:cs typeface="Courier New"/>
              </a:rPr>
              <a:t> </a:t>
            </a:r>
            <a:r>
              <a:rPr lang="en-GB" sz="1600" dirty="0" err="1">
                <a:latin typeface="Lucida Console" panose="020B0609040504020204" pitchFamily="49" charset="0"/>
                <a:cs typeface="Courier New"/>
              </a:rPr>
              <a:t>rdf:about</a:t>
            </a:r>
            <a:r>
              <a:rPr lang="en-GB" sz="1600" dirty="0">
                <a:latin typeface="Lucida Console" panose="020B0609040504020204" pitchFamily="49" charset="0"/>
                <a:cs typeface="Courier New"/>
              </a:rPr>
              <a:t>=“</a:t>
            </a:r>
            <a:r>
              <a:rPr lang="en-GB" sz="1600" dirty="0" err="1">
                <a:latin typeface="Lucida Console" panose="020B0609040504020204" pitchFamily="49" charset="0"/>
                <a:cs typeface="Courier New"/>
              </a:rPr>
              <a:t>hasUncle</a:t>
            </a:r>
            <a:r>
              <a:rPr lang="en-GB" sz="1600" dirty="0">
                <a:latin typeface="Lucida Console" panose="020B0609040504020204" pitchFamily="49" charset="0"/>
                <a:cs typeface="Courier New"/>
              </a:rPr>
              <a:t>”&gt;</a:t>
            </a:r>
            <a:br>
              <a:rPr lang="en-GB" sz="1600" dirty="0">
                <a:latin typeface="Lucida Console" panose="020B0609040504020204" pitchFamily="49" charset="0"/>
                <a:cs typeface="Courier New"/>
              </a:rPr>
            </a:br>
            <a:r>
              <a:rPr lang="en-GB" sz="1600" dirty="0">
                <a:latin typeface="Lucida Console" panose="020B0609040504020204" pitchFamily="49" charset="0"/>
                <a:cs typeface="Courier New"/>
              </a:rPr>
              <a:t>  &lt;</a:t>
            </a:r>
            <a:r>
              <a:rPr lang="en-GB" sz="1600" dirty="0" err="1">
                <a:latin typeface="Lucida Console" panose="020B0609040504020204" pitchFamily="49" charset="0"/>
                <a:cs typeface="Courier New"/>
              </a:rPr>
              <a:t>owl:propertyChainAxiom</a:t>
            </a:r>
            <a:r>
              <a:rPr lang="en-GB" sz="1600" dirty="0">
                <a:latin typeface="Lucida Console" panose="020B0609040504020204" pitchFamily="49" charset="0"/>
                <a:cs typeface="Courier New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rdf:parseType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=“Collection”&gt;</a:t>
            </a:r>
            <a:br>
              <a:rPr lang="en-US" sz="1600" dirty="0">
                <a:latin typeface="Lucida Console" panose="020B0609040504020204" pitchFamily="49" charset="0"/>
                <a:cs typeface="Courier New"/>
              </a:rPr>
            </a:br>
            <a:r>
              <a:rPr lang="en-US" sz="1600" dirty="0">
                <a:latin typeface="Lucida Console" panose="020B0609040504020204" pitchFamily="49" charset="0"/>
                <a:cs typeface="Courier New"/>
              </a:rPr>
              <a:t>    &lt;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owl:ObjectProperty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=“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hasParent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”/&gt;</a:t>
            </a:r>
            <a:br>
              <a:rPr lang="en-US" sz="1600" dirty="0">
                <a:latin typeface="Lucida Console" panose="020B0609040504020204" pitchFamily="49" charset="0"/>
                <a:cs typeface="Courier New"/>
              </a:rPr>
            </a:br>
            <a:r>
              <a:rPr lang="en-US" sz="1600" dirty="0">
                <a:latin typeface="Lucida Console" panose="020B0609040504020204" pitchFamily="49" charset="0"/>
                <a:cs typeface="Courier New"/>
              </a:rPr>
              <a:t>    &lt;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owl:ObjectProperty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=“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hasBrother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”/&gt;</a:t>
            </a:r>
            <a:br>
              <a:rPr lang="en-US" sz="1600" dirty="0">
                <a:latin typeface="Lucida Console" panose="020B0609040504020204" pitchFamily="49" charset="0"/>
                <a:cs typeface="Courier New"/>
              </a:rPr>
            </a:br>
            <a:r>
              <a:rPr lang="en-US" sz="1600" dirty="0">
                <a:latin typeface="Lucida Console" panose="020B0609040504020204" pitchFamily="49" charset="0"/>
                <a:cs typeface="Courier New"/>
              </a:rPr>
              <a:t>  &lt;/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owl:propertyChainAxiom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&gt;</a:t>
            </a:r>
            <a:br>
              <a:rPr lang="en-GB" sz="1600" dirty="0">
                <a:latin typeface="Lucida Console" panose="020B0609040504020204" pitchFamily="49" charset="0"/>
                <a:cs typeface="Courier New"/>
              </a:rPr>
            </a:br>
            <a:r>
              <a:rPr lang="en-GB" sz="1600" dirty="0">
                <a:latin typeface="Lucida Console" panose="020B0609040504020204" pitchFamily="49" charset="0"/>
                <a:cs typeface="Courier New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  <a:cs typeface="Courier New"/>
              </a:rPr>
              <a:t>owl:ObjectProperty</a:t>
            </a:r>
            <a:r>
              <a:rPr lang="en-GB" sz="1600" dirty="0">
                <a:latin typeface="Lucida Console" panose="020B0609040504020204" pitchFamily="49" charset="0"/>
                <a:cs typeface="Courier New"/>
              </a:rPr>
              <a:t>&gt;</a:t>
            </a:r>
            <a:endParaRPr lang="en-US" sz="1600" dirty="0">
              <a:latin typeface="Lucida Console" panose="020B0609040504020204" pitchFamily="49" charset="0"/>
              <a:cs typeface="Courier New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55AF57-E783-FE44-90A1-966D0C90B69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216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Keys</a:t>
            </a:r>
          </a:p>
        </p:txBody>
      </p:sp>
      <p:sp>
        <p:nvSpPr>
          <p:cNvPr id="1249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lets us define a property to be functional, so that individuals can be uniquely identified by values of that property</a:t>
            </a:r>
          </a:p>
          <a:p>
            <a:pPr marL="0" indent="0">
              <a:buNone/>
            </a:pPr>
            <a:r>
              <a:rPr lang="en-US" dirty="0"/>
              <a:t>OWL 2 lets us define uniquely identifying keys that comprise several properties</a:t>
            </a:r>
          </a:p>
          <a:p>
            <a:pPr marL="269875" indent="-269875">
              <a:buFont typeface="Arial" charset="0"/>
              <a:buChar char="•"/>
            </a:pPr>
            <a:endParaRPr lang="en-US" dirty="0"/>
          </a:p>
          <a:p>
            <a:pPr marL="0" indent="0">
              <a:buFont typeface="Arial" charset="0"/>
              <a:buNone/>
            </a:pPr>
            <a:r>
              <a:rPr lang="en-US" sz="1600" dirty="0">
                <a:latin typeface="Lucida Console" panose="020B0609040504020204" pitchFamily="49" charset="0"/>
                <a:cs typeface="Courier New"/>
              </a:rPr>
              <a:t>&lt;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owl:Class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=“Person”&gt;</a:t>
            </a:r>
            <a:br>
              <a:rPr lang="en-US" sz="1600" dirty="0">
                <a:latin typeface="Lucida Console" panose="020B0609040504020204" pitchFamily="49" charset="0"/>
                <a:cs typeface="Courier New"/>
              </a:rPr>
            </a:br>
            <a:r>
              <a:rPr lang="en-US" sz="1600" dirty="0">
                <a:latin typeface="Lucida Console" panose="020B0609040504020204" pitchFamily="49" charset="0"/>
                <a:cs typeface="Courier New"/>
              </a:rPr>
              <a:t>  &lt;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owl:hasKey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rdf:parseType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=“Collection”&gt;</a:t>
            </a:r>
            <a:br>
              <a:rPr lang="en-US" sz="1600" dirty="0">
                <a:latin typeface="Lucida Console" panose="020B0609040504020204" pitchFamily="49" charset="0"/>
                <a:cs typeface="Courier New"/>
              </a:rPr>
            </a:br>
            <a:r>
              <a:rPr lang="en-US" sz="1600" dirty="0">
                <a:latin typeface="Lucida Console" panose="020B0609040504020204" pitchFamily="49" charset="0"/>
                <a:cs typeface="Courier New"/>
              </a:rPr>
              <a:t>    &lt;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owl:DatatypeProperty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=“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hasSSN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”/&gt;</a:t>
            </a:r>
            <a:br>
              <a:rPr lang="en-US" sz="1600" dirty="0">
                <a:latin typeface="Lucida Console" panose="020B0609040504020204" pitchFamily="49" charset="0"/>
                <a:cs typeface="Courier New"/>
              </a:rPr>
            </a:br>
            <a:r>
              <a:rPr lang="en-US" sz="1600" dirty="0">
                <a:latin typeface="Lucida Console" panose="020B0609040504020204" pitchFamily="49" charset="0"/>
                <a:cs typeface="Courier New"/>
              </a:rPr>
              <a:t>    &lt;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owl:DatatypeProperty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rdf:about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=“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birthDate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”/&gt;</a:t>
            </a:r>
            <a:br>
              <a:rPr lang="en-US" sz="1600" dirty="0">
                <a:latin typeface="Lucida Console" panose="020B0609040504020204" pitchFamily="49" charset="0"/>
                <a:cs typeface="Courier New"/>
              </a:rPr>
            </a:br>
            <a:r>
              <a:rPr lang="en-US" sz="1600" dirty="0">
                <a:latin typeface="Lucida Console" panose="020B0609040504020204" pitchFamily="49" charset="0"/>
                <a:cs typeface="Courier New"/>
              </a:rPr>
              <a:t>  &lt;/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owl:hasKey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&gt;</a:t>
            </a:r>
            <a:br>
              <a:rPr lang="en-US" sz="1600" dirty="0">
                <a:latin typeface="Lucida Console" panose="020B0609040504020204" pitchFamily="49" charset="0"/>
                <a:cs typeface="Courier New"/>
              </a:rPr>
            </a:br>
            <a:r>
              <a:rPr lang="en-US" sz="1600" dirty="0">
                <a:latin typeface="Lucida Console" panose="020B0609040504020204" pitchFamily="49" charset="0"/>
                <a:cs typeface="Courier New"/>
              </a:rPr>
              <a:t>&lt;/</a:t>
            </a:r>
            <a:r>
              <a:rPr lang="en-US" sz="1600" dirty="0" err="1">
                <a:latin typeface="Lucida Console" panose="020B0609040504020204" pitchFamily="49" charset="0"/>
                <a:cs typeface="Courier New"/>
              </a:rPr>
              <a:t>owl:Class</a:t>
            </a:r>
            <a:r>
              <a:rPr lang="en-US" sz="1600" dirty="0">
                <a:latin typeface="Lucida Console" panose="020B0609040504020204" pitchFamily="49" charset="0"/>
                <a:cs typeface="Courier New"/>
              </a:rPr>
              <a:t>&gt;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0C33-225D-A849-892B-880C42BE1B8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CE7D79-EB97-1546-A240-C0B3FD91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643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25954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Allows us to define subsets of datatypes that constrain the range of values allowed by a datatype</a:t>
                </a:r>
              </a:p>
              <a:p>
                <a:pPr marL="0" indent="0">
                  <a:buNone/>
                </a:pPr>
                <a:r>
                  <a:rPr lang="en-US" dirty="0"/>
                  <a:t>For example, the datatype of integers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>
          <p:sp>
            <p:nvSpPr>
              <p:cNvPr id="12595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9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Constructs: Datatype Restrictions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AFB4B-D41C-A341-93FA-23361AD6DF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850" y="4005262"/>
            <a:ext cx="8712646" cy="216058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</a:t>
            </a:r>
            <a:r>
              <a:rPr lang="en-US" sz="1600" dirty="0" err="1">
                <a:latin typeface="Lucida Console" panose="020B0609040504020204" pitchFamily="49" charset="0"/>
              </a:rPr>
              <a:t>owl:Datatype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</a:t>
            </a:r>
            <a:r>
              <a:rPr lang="en-US" sz="1600" dirty="0" err="1">
                <a:latin typeface="Lucida Console" panose="020B0609040504020204" pitchFamily="49" charset="0"/>
              </a:rPr>
              <a:t>owl:onDatatype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rdf:resource</a:t>
            </a:r>
            <a:r>
              <a:rPr lang="en-US" sz="1600" dirty="0">
                <a:latin typeface="Lucida Console" panose="020B0609040504020204" pitchFamily="49" charset="0"/>
              </a:rPr>
              <a:t>=“&amp;</a:t>
            </a:r>
            <a:r>
              <a:rPr lang="en-US" sz="1600" dirty="0" err="1">
                <a:latin typeface="Lucida Console" panose="020B0609040504020204" pitchFamily="49" charset="0"/>
              </a:rPr>
              <a:t>xsd;integer</a:t>
            </a:r>
            <a:r>
              <a:rPr lang="en-US" sz="1600" dirty="0">
                <a:latin typeface="Lucida Console" panose="020B0609040504020204" pitchFamily="49" charset="0"/>
              </a:rPr>
              <a:t>”/&gt;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</a:t>
            </a:r>
            <a:r>
              <a:rPr lang="en-US" sz="1600" dirty="0" err="1">
                <a:latin typeface="Lucida Console" panose="020B0609040504020204" pitchFamily="49" charset="0"/>
              </a:rPr>
              <a:t>owl:withRestrictions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rdf:parseType</a:t>
            </a:r>
            <a:r>
              <a:rPr lang="en-US" sz="1600" dirty="0">
                <a:latin typeface="Lucida Console" panose="020B0609040504020204" pitchFamily="49" charset="0"/>
              </a:rPr>
              <a:t>=“Collection”&gt;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&lt;</a:t>
            </a:r>
            <a:r>
              <a:rPr lang="en-US" sz="1600" dirty="0" err="1">
                <a:latin typeface="Lucida Console" panose="020B0609040504020204" pitchFamily="49" charset="0"/>
              </a:rPr>
              <a:t>xsd:minInclusive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</a:rPr>
              <a:t>rdf:datatype</a:t>
            </a:r>
            <a:r>
              <a:rPr lang="en-US" sz="1600" dirty="0">
                <a:latin typeface="Lucida Console" panose="020B0609040504020204" pitchFamily="49" charset="0"/>
              </a:rPr>
              <a:t>=“&amp;</a:t>
            </a:r>
            <a:r>
              <a:rPr lang="en-US" sz="1600" dirty="0" err="1">
                <a:latin typeface="Lucida Console" panose="020B0609040504020204" pitchFamily="49" charset="0"/>
              </a:rPr>
              <a:t>xsd;integer</a:t>
            </a:r>
            <a:r>
              <a:rPr lang="en-US" sz="1600" dirty="0">
                <a:latin typeface="Lucida Console" panose="020B0609040504020204" pitchFamily="49" charset="0"/>
              </a:rPr>
              <a:t>”&gt;5&lt;/</a:t>
            </a:r>
            <a:r>
              <a:rPr lang="en-US" sz="1600" dirty="0" err="1">
                <a:latin typeface="Lucida Console" panose="020B0609040504020204" pitchFamily="49" charset="0"/>
              </a:rPr>
              <a:t>xsd:minInclusive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&lt;/</a:t>
            </a:r>
            <a:r>
              <a:rPr lang="en-US" sz="1600" dirty="0" err="1">
                <a:latin typeface="Lucida Console" panose="020B0609040504020204" pitchFamily="49" charset="0"/>
              </a:rPr>
              <a:t>owl:withRestrictions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&lt;/</a:t>
            </a:r>
            <a:r>
              <a:rPr lang="en-US" sz="1600" dirty="0" err="1">
                <a:latin typeface="Lucida Console" panose="020B0609040504020204" pitchFamily="49" charset="0"/>
              </a:rPr>
              <a:t>owl:Datatype</a:t>
            </a:r>
            <a:r>
              <a:rPr lang="en-US" sz="1600" dirty="0">
                <a:latin typeface="Lucida Console" panose="020B0609040504020204" pitchFamily="49" charset="0"/>
              </a:rPr>
              <a:t>&gt;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414D7F-9D4E-5B40-BA48-E75EC9FFD90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B5BDFE-AA65-A24D-8DD2-9371B1F0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294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Metamodelling: Punning</a:t>
            </a:r>
          </a:p>
        </p:txBody>
      </p:sp>
      <p:sp>
        <p:nvSpPr>
          <p:cNvPr id="1269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1 required the names used to identify classes, properties, individuals and </a:t>
            </a:r>
            <a:r>
              <a:rPr lang="en-US" dirty="0" err="1"/>
              <a:t>datatypes</a:t>
            </a:r>
            <a:r>
              <a:rPr lang="en-US" dirty="0"/>
              <a:t> to be disjoint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OWL 2 relaxes this</a:t>
            </a:r>
          </a:p>
          <a:p>
            <a:pPr lvl="1"/>
            <a:r>
              <a:rPr lang="en-US" dirty="0"/>
              <a:t>The same name (URI) can be used for both a class and an individual</a:t>
            </a:r>
          </a:p>
          <a:p>
            <a:pPr marL="0" indent="0">
              <a:buNone/>
            </a:pPr>
            <a:r>
              <a:rPr lang="en-US" dirty="0"/>
              <a:t>However:</a:t>
            </a:r>
          </a:p>
          <a:p>
            <a:pPr lvl="1"/>
            <a:r>
              <a:rPr lang="en-US" dirty="0"/>
              <a:t>A name cannot be used for both a class and a </a:t>
            </a:r>
            <a:r>
              <a:rPr lang="en-US" dirty="0" err="1"/>
              <a:t>datatype</a:t>
            </a:r>
            <a:endParaRPr lang="en-US" dirty="0"/>
          </a:p>
          <a:p>
            <a:pPr lvl="1"/>
            <a:r>
              <a:rPr lang="en-US" dirty="0"/>
              <a:t>A name cannot be used for more than one type of property (</a:t>
            </a:r>
            <a:r>
              <a:rPr lang="en-US" dirty="0" err="1"/>
              <a:t>DataProperty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ObjectProperty</a:t>
            </a:r>
            <a:r>
              <a:rPr lang="en-US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7812A0-2808-5046-B560-49204667ADA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F47EB-B9C7-6D4C-B1ED-924CE467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156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>
                <a:latin typeface="Lucida Console" panose="020B0609040504020204" pitchFamily="49" charset="0"/>
              </a:rPr>
              <a:t>a:Harry</a:t>
            </a:r>
            <a:r>
              <a:rPr lang="de-DE" sz="2000" dirty="0">
                <a:latin typeface="Lucida Console" panose="020B0609040504020204" pitchFamily="49" charset="0"/>
              </a:rPr>
              <a:t> </a:t>
            </a:r>
            <a:r>
              <a:rPr lang="de-DE" sz="2000" dirty="0" err="1">
                <a:latin typeface="Lucida Console" panose="020B0609040504020204" pitchFamily="49" charset="0"/>
              </a:rPr>
              <a:t>rdf:type</a:t>
            </a:r>
            <a:r>
              <a:rPr lang="de-DE" sz="2000" dirty="0">
                <a:latin typeface="Lucida Console" panose="020B0609040504020204" pitchFamily="49" charset="0"/>
              </a:rPr>
              <a:t> </a:t>
            </a:r>
            <a:r>
              <a:rPr lang="de-DE" sz="2000" dirty="0" err="1">
                <a:latin typeface="Lucida Console" panose="020B0609040504020204" pitchFamily="49" charset="0"/>
              </a:rPr>
              <a:t>a:Eagle</a:t>
            </a:r>
            <a:br>
              <a:rPr lang="de-DE" sz="2000" dirty="0">
                <a:latin typeface="Lucida Console" panose="020B0609040504020204" pitchFamily="49" charset="0"/>
              </a:rPr>
            </a:br>
            <a:r>
              <a:rPr lang="de-DE" sz="2000" dirty="0" err="1">
                <a:latin typeface="Lucida Console" panose="020B0609040504020204" pitchFamily="49" charset="0"/>
              </a:rPr>
              <a:t>a:Eagle</a:t>
            </a:r>
            <a:r>
              <a:rPr lang="de-DE" sz="2000" dirty="0">
                <a:latin typeface="Lucida Console" panose="020B0609040504020204" pitchFamily="49" charset="0"/>
              </a:rPr>
              <a:t> </a:t>
            </a:r>
            <a:r>
              <a:rPr lang="de-DE" sz="2000" dirty="0" err="1">
                <a:latin typeface="Lucida Console" panose="020B0609040504020204" pitchFamily="49" charset="0"/>
              </a:rPr>
              <a:t>rdf:type</a:t>
            </a:r>
            <a:r>
              <a:rPr lang="de-DE" sz="2000" dirty="0">
                <a:latin typeface="Lucida Console" panose="020B0609040504020204" pitchFamily="49" charset="0"/>
              </a:rPr>
              <a:t> </a:t>
            </a:r>
            <a:r>
              <a:rPr lang="de-DE" sz="2000" dirty="0" err="1">
                <a:latin typeface="Lucida Console" panose="020B0609040504020204" pitchFamily="49" charset="0"/>
              </a:rPr>
              <a:t>a:EndangeredSpecies</a:t>
            </a:r>
            <a:endParaRPr lang="de-DE" sz="2000" dirty="0">
              <a:latin typeface="Lucida Console" panose="020B0609040504020204" pitchFamily="49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2904EB-3A59-CC41-989A-5F00844EF5A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2340000" y="4078665"/>
            <a:ext cx="4464000" cy="86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</a:schemeClr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00" dirty="0" err="1">
                <a:solidFill>
                  <a:srgbClr val="00B0F0"/>
                </a:solidFill>
              </a:rPr>
              <a:t>a:Raptor</a:t>
            </a:r>
            <a:r>
              <a:rPr lang="de-DE" sz="1600" dirty="0">
                <a:solidFill>
                  <a:srgbClr val="00B0F0"/>
                </a:solidFill>
              </a:rPr>
              <a:t> </a:t>
            </a:r>
            <a:r>
              <a:rPr lang="de-DE" sz="1600" dirty="0" err="1">
                <a:solidFill>
                  <a:srgbClr val="00B0F0"/>
                </a:solidFill>
              </a:rPr>
              <a:t>rdfs:subclassOf</a:t>
            </a:r>
            <a:r>
              <a:rPr lang="de-DE" sz="1600" dirty="0">
                <a:solidFill>
                  <a:srgbClr val="00B0F0"/>
                </a:solidFill>
              </a:rPr>
              <a:t> </a:t>
            </a:r>
            <a:r>
              <a:rPr lang="de-DE" sz="1600" dirty="0" err="1">
                <a:solidFill>
                  <a:srgbClr val="00B0F0"/>
                </a:solidFill>
              </a:rPr>
              <a:t>a:Bird</a:t>
            </a:r>
            <a:endParaRPr lang="de-DE" sz="1600" dirty="0">
              <a:solidFill>
                <a:srgbClr val="00B0F0"/>
              </a:solidFill>
            </a:endParaRPr>
          </a:p>
          <a:p>
            <a:pPr algn="ctr"/>
            <a:r>
              <a:rPr lang="de-DE" sz="1600" dirty="0" err="1">
                <a:solidFill>
                  <a:srgbClr val="00B0F0"/>
                </a:solidFill>
              </a:rPr>
              <a:t>a:Eagle</a:t>
            </a:r>
            <a:r>
              <a:rPr lang="de-DE" sz="1600" dirty="0">
                <a:solidFill>
                  <a:srgbClr val="00B0F0"/>
                </a:solidFill>
              </a:rPr>
              <a:t> </a:t>
            </a:r>
            <a:r>
              <a:rPr lang="de-DE" sz="1600" dirty="0" err="1">
                <a:solidFill>
                  <a:srgbClr val="00B0F0"/>
                </a:solidFill>
              </a:rPr>
              <a:t>rdfs:subclassOf</a:t>
            </a:r>
            <a:r>
              <a:rPr lang="de-DE" sz="1600" dirty="0">
                <a:solidFill>
                  <a:srgbClr val="00B0F0"/>
                </a:solidFill>
              </a:rPr>
              <a:t> </a:t>
            </a:r>
            <a:r>
              <a:rPr lang="de-DE" sz="1600" dirty="0" err="1">
                <a:solidFill>
                  <a:srgbClr val="00B0F0"/>
                </a:solidFill>
              </a:rPr>
              <a:t>a:Raptor</a:t>
            </a:r>
            <a:endParaRPr lang="de-DE" sz="1600" dirty="0">
              <a:solidFill>
                <a:srgbClr val="00B0F0"/>
              </a:solidFill>
            </a:endParaRPr>
          </a:p>
          <a:p>
            <a:pPr algn="ctr"/>
            <a:r>
              <a:rPr lang="de-DE" sz="1600" dirty="0" err="1">
                <a:solidFill>
                  <a:srgbClr val="92D050"/>
                </a:solidFill>
              </a:rPr>
              <a:t>a:Eagle</a:t>
            </a:r>
            <a:r>
              <a:rPr lang="de-DE" sz="1600" dirty="0">
                <a:solidFill>
                  <a:srgbClr val="92D050"/>
                </a:solidFill>
              </a:rPr>
              <a:t> </a:t>
            </a:r>
            <a:r>
              <a:rPr lang="de-DE" sz="1600" dirty="0" err="1">
                <a:solidFill>
                  <a:srgbClr val="92D050"/>
                </a:solidFill>
              </a:rPr>
              <a:t>rdf:type</a:t>
            </a:r>
            <a:r>
              <a:rPr lang="de-DE" sz="1600" dirty="0">
                <a:solidFill>
                  <a:srgbClr val="92D050"/>
                </a:solidFill>
              </a:rPr>
              <a:t> </a:t>
            </a:r>
            <a:r>
              <a:rPr lang="de-DE" sz="1600" dirty="0" err="1">
                <a:solidFill>
                  <a:srgbClr val="92D050"/>
                </a:solidFill>
              </a:rPr>
              <a:t>a:EndangeredSpecies</a:t>
            </a:r>
            <a:endParaRPr lang="de-DE" sz="1600" dirty="0">
              <a:solidFill>
                <a:srgbClr val="92D05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40000" y="4936389"/>
            <a:ext cx="4464000" cy="86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</a:schemeClr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00" dirty="0" err="1">
                <a:solidFill>
                  <a:srgbClr val="92D050"/>
                </a:solidFill>
              </a:rPr>
              <a:t>a:Harry</a:t>
            </a:r>
            <a:r>
              <a:rPr lang="de-DE" sz="1600" dirty="0">
                <a:solidFill>
                  <a:srgbClr val="92D050"/>
                </a:solidFill>
              </a:rPr>
              <a:t> </a:t>
            </a:r>
            <a:r>
              <a:rPr lang="de-DE" sz="1600" dirty="0" err="1">
                <a:solidFill>
                  <a:srgbClr val="92D050"/>
                </a:solidFill>
              </a:rPr>
              <a:t>rdf:type</a:t>
            </a:r>
            <a:r>
              <a:rPr lang="de-DE" sz="1600" dirty="0">
                <a:solidFill>
                  <a:srgbClr val="92D050"/>
                </a:solidFill>
              </a:rPr>
              <a:t> </a:t>
            </a:r>
            <a:r>
              <a:rPr lang="de-DE" sz="1600" dirty="0" err="1">
                <a:solidFill>
                  <a:srgbClr val="92D050"/>
                </a:solidFill>
              </a:rPr>
              <a:t>a:Eagle</a:t>
            </a:r>
            <a:endParaRPr lang="de-DE" sz="1600" dirty="0">
              <a:solidFill>
                <a:srgbClr val="92D05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40000" y="3214665"/>
            <a:ext cx="4464000" cy="86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</a:schemeClr>
            </a:solidFill>
            <a:prstDash val="solid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1600" dirty="0" err="1">
                <a:solidFill>
                  <a:srgbClr val="00B0F0"/>
                </a:solidFill>
              </a:rPr>
              <a:t>a:EndangeredSpecies</a:t>
            </a:r>
            <a:r>
              <a:rPr lang="de-DE" sz="1600" dirty="0">
                <a:solidFill>
                  <a:srgbClr val="00B0F0"/>
                </a:solidFill>
              </a:rPr>
              <a:t> </a:t>
            </a:r>
            <a:r>
              <a:rPr lang="de-DE" sz="1600" dirty="0" err="1">
                <a:solidFill>
                  <a:srgbClr val="00B0F0"/>
                </a:solidFill>
              </a:rPr>
              <a:t>rdfs:subclassOf</a:t>
            </a:r>
            <a:r>
              <a:rPr lang="de-DE" sz="1600" dirty="0">
                <a:solidFill>
                  <a:srgbClr val="00B0F0"/>
                </a:solidFill>
              </a:rPr>
              <a:t> </a:t>
            </a:r>
            <a:r>
              <a:rPr lang="de-DE" sz="1600" dirty="0" err="1">
                <a:solidFill>
                  <a:srgbClr val="00B0F0"/>
                </a:solidFill>
              </a:rPr>
              <a:t>a:Species</a:t>
            </a:r>
            <a:endParaRPr lang="de-DE" sz="1600" dirty="0">
              <a:solidFill>
                <a:srgbClr val="00B0F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55576" y="43259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T-Box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55576" y="519037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A-Box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948264" y="345830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T-Box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948264" y="43259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</a:schemeClr>
                </a:solidFill>
              </a:rPr>
              <a:t>A-Box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E6A0084-20F7-FD42-A712-A7A0DE44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59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Profiles</a:t>
            </a:r>
          </a:p>
        </p:txBody>
      </p:sp>
      <p:sp>
        <p:nvSpPr>
          <p:cNvPr id="1280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 has three dialects: OWL Lite, OWL DL and OWL Full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OWL 2 introduces three profiles with useful computational properties (reasoning, conjunctive queries):</a:t>
            </a:r>
          </a:p>
          <a:p>
            <a:pPr lvl="1"/>
            <a:r>
              <a:rPr lang="en-US" dirty="0"/>
              <a:t>OWL 2 EL (PTIME-complete, PSPACE-complete)</a:t>
            </a:r>
          </a:p>
          <a:p>
            <a:pPr lvl="1"/>
            <a:r>
              <a:rPr lang="en-US" dirty="0"/>
              <a:t>OWL 2 QL (NLOGSPACE-complete, NP-complete)</a:t>
            </a:r>
          </a:p>
          <a:p>
            <a:pPr lvl="1"/>
            <a:r>
              <a:rPr lang="en-US" dirty="0"/>
              <a:t>OWL 2 RL (PTIME-complete, NP-complete)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OWL DL (NEXPTIME-complete, decidability open)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020EEA-81B7-2543-94EB-9CDDB06208E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CD62D-AE77-2647-AEBF-41A3C95E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260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OWL2 references</a:t>
            </a:r>
            <a:endParaRPr lang="en-US" dirty="0"/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OWL 2 New Features and Rationale</a:t>
            </a:r>
          </a:p>
          <a:p>
            <a:pPr lvl="1"/>
            <a:r>
              <a:rPr lang="en-GB" dirty="0"/>
              <a:t>http://www.w3.org/TR/owl2-new-features/</a:t>
            </a:r>
          </a:p>
          <a:p>
            <a:pPr marL="0" indent="0">
              <a:buNone/>
            </a:pPr>
            <a:r>
              <a:rPr lang="en-GB" dirty="0"/>
              <a:t>OWL2 Primer</a:t>
            </a:r>
          </a:p>
          <a:p>
            <a:pPr lvl="1"/>
            <a:r>
              <a:rPr lang="en-GB" dirty="0"/>
              <a:t>http://www.w3.org/TR/owl2-primer/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C706E-5542-B740-AA0C-89EBC698B77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6F2034-B579-9548-A150-206C8865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670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Manchester </a:t>
            </a:r>
            <a:br>
              <a:rPr lang="en-US" dirty="0"/>
            </a:br>
            <a:r>
              <a:rPr lang="en-US" dirty="0"/>
              <a:t>DL Syntax</a:t>
            </a:r>
          </a:p>
        </p:txBody>
      </p:sp>
    </p:spTree>
    <p:extLst>
      <p:ext uri="{BB962C8B-B14F-4D97-AF65-F5344CB8AC3E}">
        <p14:creationId xmlns:p14="http://schemas.microsoft.com/office/powerpoint/2010/main" val="40862275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Plethora of Syntaxes</a:t>
            </a:r>
          </a:p>
        </p:txBody>
      </p:sp>
      <p:sp>
        <p:nvSpPr>
          <p:cNvPr id="13005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DL syntax we’ve used so far is a ‘traditional’ syntax for logical expressions</a:t>
            </a:r>
          </a:p>
          <a:p>
            <a:pPr lvl="1"/>
            <a:r>
              <a:rPr lang="en-US" dirty="0"/>
              <a:t>Clear relationship with FOPL</a:t>
            </a:r>
          </a:p>
          <a:p>
            <a:pPr lvl="1"/>
            <a:r>
              <a:rPr lang="en-US" dirty="0"/>
              <a:t>Not well understood by non-logicians</a:t>
            </a:r>
          </a:p>
          <a:p>
            <a:pPr lvl="1"/>
            <a:r>
              <a:rPr lang="en-US" dirty="0"/>
              <a:t>Lots of symbols that don’t appear on keyboards!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Manchester DL syntax was introduced as a more user-friendly syntax for use in tools</a:t>
            </a:r>
          </a:p>
          <a:p>
            <a:pPr lvl="1"/>
            <a:r>
              <a:rPr lang="en-US" dirty="0"/>
              <a:t>Used in Protégé – the subject of our next lecture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2E30D-71C6-834B-ABB7-1BB35F94948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A1CEA-C9D3-A547-AA7F-FE168297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49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Manchester Syntax 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700213"/>
          <a:ext cx="8496300" cy="48209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24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Traditional DL Syntax</a:t>
                      </a:r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Manchester</a:t>
                      </a:r>
                      <a:r>
                        <a:rPr lang="en-US" baseline="0" dirty="0"/>
                        <a:t> Syntax</a:t>
                      </a:r>
                      <a:endParaRPr lang="en-US" dirty="0"/>
                    </a:p>
                  </a:txBody>
                  <a:tcPr marL="92687" marR="926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and D</a:t>
                      </a:r>
                    </a:p>
                  </a:txBody>
                  <a:tcPr marL="92687" marR="926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or D</a:t>
                      </a:r>
                    </a:p>
                  </a:txBody>
                  <a:tcPr marL="92687" marR="9268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C</a:t>
                      </a:r>
                    </a:p>
                  </a:txBody>
                  <a:tcPr marL="92687" marR="9268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some C</a:t>
                      </a:r>
                    </a:p>
                  </a:txBody>
                  <a:tcPr marL="92687" marR="9268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only C</a:t>
                      </a:r>
                    </a:p>
                  </a:txBody>
                  <a:tcPr marL="92687" marR="9268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min </a:t>
                      </a:r>
                      <a:r>
                        <a:rPr lang="en-US" dirty="0" err="1"/>
                        <a:t>n</a:t>
                      </a:r>
                      <a:endParaRPr lang="en-US" dirty="0"/>
                    </a:p>
                  </a:txBody>
                  <a:tcPr marL="92687" marR="9268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max </a:t>
                      </a:r>
                      <a:r>
                        <a:rPr lang="en-US" dirty="0" err="1"/>
                        <a:t>n</a:t>
                      </a:r>
                      <a:endParaRPr lang="en-US" dirty="0"/>
                    </a:p>
                  </a:txBody>
                  <a:tcPr marL="92687" marR="9268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exactly </a:t>
                      </a:r>
                      <a:r>
                        <a:rPr lang="en-US" dirty="0" err="1"/>
                        <a:t>n</a:t>
                      </a:r>
                      <a:endParaRPr lang="en-US" dirty="0"/>
                    </a:p>
                  </a:txBody>
                  <a:tcPr marL="92687" marR="9268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value 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 marL="92687" marR="9268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min </a:t>
                      </a:r>
                      <a:r>
                        <a:rPr lang="en-US" dirty="0" err="1"/>
                        <a:t>n</a:t>
                      </a:r>
                      <a:r>
                        <a:rPr lang="en-US" dirty="0"/>
                        <a:t> C</a:t>
                      </a:r>
                    </a:p>
                  </a:txBody>
                  <a:tcPr marL="92687" marR="9268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Reflexive</a:t>
                      </a:r>
                      <a:r>
                        <a:rPr lang="en-US" baseline="0" dirty="0"/>
                        <a:t> property</a:t>
                      </a:r>
                      <a:endParaRPr lang="en-US" dirty="0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Self</a:t>
                      </a:r>
                    </a:p>
                  </a:txBody>
                  <a:tcPr marL="92687" marR="9268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Datatype</a:t>
                      </a:r>
                      <a:r>
                        <a:rPr lang="en-US" dirty="0"/>
                        <a:t> restrictions</a:t>
                      </a:r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int</a:t>
                      </a:r>
                      <a:r>
                        <a:rPr lang="en-US" dirty="0"/>
                        <a:t>[&gt;=2,</a:t>
                      </a:r>
                      <a:r>
                        <a:rPr lang="en-US" baseline="0" dirty="0"/>
                        <a:t> &lt;=15]</a:t>
                      </a:r>
                      <a:endParaRPr lang="en-US" dirty="0"/>
                    </a:p>
                  </a:txBody>
                  <a:tcPr marL="92687" marR="9268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8EC17B-28D8-374C-A682-3CB86CB50C5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1118" name="Picture 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32856"/>
            <a:ext cx="711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19" name="Picture 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531889"/>
            <a:ext cx="711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0" name="Picture 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882727"/>
            <a:ext cx="393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1" name="Picture 7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063" y="3258964"/>
            <a:ext cx="6223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2" name="Picture 8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0713" y="3619327"/>
            <a:ext cx="635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3" name="Picture 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4050" y="3966989"/>
            <a:ext cx="71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4" name="Picture 1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4050" y="4328939"/>
            <a:ext cx="71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5" name="Picture 11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17700" y="4702002"/>
            <a:ext cx="7239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6" name="Picture 12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31988" y="5117927"/>
            <a:ext cx="812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7" name="Picture 13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49438" y="5468764"/>
            <a:ext cx="977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6818B-8FA9-C442-A164-742AD9FC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OWL species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subsets of OWL features give rise to the following sublanguages (colloquially known as species):</a:t>
            </a:r>
          </a:p>
          <a:p>
            <a:pPr lvl="1"/>
            <a:r>
              <a:rPr lang="en-US" dirty="0"/>
              <a:t>OWL Lite</a:t>
            </a:r>
          </a:p>
          <a:p>
            <a:pPr lvl="1"/>
            <a:r>
              <a:rPr lang="en-US" dirty="0"/>
              <a:t>OWL DL</a:t>
            </a:r>
          </a:p>
          <a:p>
            <a:pPr lvl="1"/>
            <a:r>
              <a:rPr lang="en-US" dirty="0"/>
              <a:t>OWL Full</a:t>
            </a:r>
          </a:p>
          <a:p>
            <a:pPr marL="0" indent="0" algn="ctr">
              <a:buNone/>
            </a:pPr>
            <a:r>
              <a:rPr lang="en-US" dirty="0">
                <a:sym typeface="Symbol" charset="2"/>
              </a:rPr>
              <a:t>“There is a tradeoff between the expressiveness of a representation language and the difficulty of reasoning over the representations built using that language.”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B3A48F-D067-2343-9EE0-9B7B22A7B69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/>
              <a:t>Brachman, R. J., and H. J. Levesque. (1984). The tractability of subsumption in frame-based description languages. In Proceedings of the 4th National Conference of the American Association for Artificial Intelligence (AAAI-84). Austin, TX, pp. 34-37.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D62F0F-818C-814B-A597-56591145C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251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OWL2 Manchester Syntax</a:t>
            </a:r>
          </a:p>
          <a:p>
            <a:pPr lvl="1"/>
            <a:r>
              <a:rPr lang="en-US" dirty="0"/>
              <a:t>http://www.w3.org/TR/owl2-manchester-syntax/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10FA3-6B32-E146-A8F2-E478F113B32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E0C7D-06B3-DF42-87D8-76C6360E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025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The Protégé Ontology Editor</a:t>
            </a:r>
          </a:p>
        </p:txBody>
      </p:sp>
    </p:spTree>
    <p:extLst>
      <p:ext uri="{BB962C8B-B14F-4D97-AF65-F5344CB8AC3E}">
        <p14:creationId xmlns:p14="http://schemas.microsoft.com/office/powerpoint/2010/main" val="7263283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Protégé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Leading open source OWL ontology editor</a:t>
            </a:r>
          </a:p>
          <a:p>
            <a:r>
              <a:rPr lang="en-GB" dirty="0"/>
              <a:t>Download from http://</a:t>
            </a:r>
            <a:r>
              <a:rPr lang="en-GB" dirty="0" err="1"/>
              <a:t>protege.stanford.edu</a:t>
            </a:r>
            <a:r>
              <a:rPr lang="en-GB" dirty="0"/>
              <a:t>/</a:t>
            </a:r>
          </a:p>
          <a:p>
            <a:r>
              <a:rPr lang="en-GB" dirty="0"/>
              <a:t>Early implementer of OWL (but was around before OWL)</a:t>
            </a:r>
          </a:p>
          <a:p>
            <a:r>
              <a:rPr lang="en-GB" dirty="0"/>
              <a:t>Thriving user community</a:t>
            </a:r>
          </a:p>
          <a:p>
            <a:pPr lvl="1"/>
            <a:r>
              <a:rPr lang="en-GB" dirty="0"/>
              <a:t>Annual user conference</a:t>
            </a:r>
          </a:p>
          <a:p>
            <a:pPr lvl="1"/>
            <a:r>
              <a:rPr lang="en-GB" dirty="0"/>
              <a:t>Many third party plugins for visualisation,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Version 5.2 strongly recommended for coursework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418D0B-9C8B-A44C-8C5B-FB1E5C52001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86CFD-AB07-1342-90DE-3CCAF10F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6963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Protégé and DL Reasoners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Protégé integrates reasoning into the ontology design process</a:t>
            </a:r>
          </a:p>
          <a:p>
            <a:pPr lvl="1"/>
            <a:r>
              <a:rPr lang="en-GB" dirty="0"/>
              <a:t>Checks your ontology for consistency, </a:t>
            </a:r>
            <a:r>
              <a:rPr lang="en-GB" dirty="0" err="1"/>
              <a:t>subsumption</a:t>
            </a:r>
            <a:r>
              <a:rPr lang="en-GB" dirty="0"/>
              <a:t>, </a:t>
            </a:r>
            <a:r>
              <a:rPr lang="en-GB" dirty="0" err="1"/>
              <a:t>etc</a:t>
            </a:r>
            <a:endParaRPr lang="en-GB" dirty="0"/>
          </a:p>
          <a:p>
            <a:pPr lvl="1"/>
            <a:r>
              <a:rPr lang="en-GB" dirty="0"/>
              <a:t>Variety of available reasoners</a:t>
            </a:r>
          </a:p>
          <a:p>
            <a:pPr marL="0" indent="0">
              <a:buNone/>
            </a:pPr>
            <a:r>
              <a:rPr lang="en-GB" dirty="0" err="1"/>
              <a:t>HermiT</a:t>
            </a:r>
            <a:endParaRPr lang="en-GB" dirty="0"/>
          </a:p>
          <a:p>
            <a:pPr lvl="1"/>
            <a:r>
              <a:rPr lang="en-GB" dirty="0"/>
              <a:t>http://</a:t>
            </a:r>
            <a:r>
              <a:rPr lang="en-GB" dirty="0" err="1"/>
              <a:t>www.hermit-reasoner.com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GB" dirty="0"/>
              <a:t>Pellet</a:t>
            </a:r>
          </a:p>
          <a:p>
            <a:pPr lvl="1"/>
            <a:r>
              <a:rPr lang="en-GB" dirty="0"/>
              <a:t>http://</a:t>
            </a:r>
            <a:r>
              <a:rPr lang="en-GB" dirty="0" err="1"/>
              <a:t>pellet.owldl.com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GB" dirty="0" err="1"/>
              <a:t>FaCT</a:t>
            </a:r>
            <a:r>
              <a:rPr lang="en-GB" dirty="0"/>
              <a:t>++</a:t>
            </a:r>
          </a:p>
          <a:p>
            <a:pPr lvl="1"/>
            <a:r>
              <a:rPr lang="en-GB" dirty="0"/>
              <a:t>http://</a:t>
            </a:r>
            <a:r>
              <a:rPr lang="en-GB" dirty="0" err="1"/>
              <a:t>owl.man.ac.uk</a:t>
            </a:r>
            <a:r>
              <a:rPr lang="en-GB" dirty="0"/>
              <a:t>/</a:t>
            </a:r>
            <a:r>
              <a:rPr lang="en-GB" dirty="0" err="1"/>
              <a:t>factplusplus</a:t>
            </a:r>
            <a:r>
              <a:rPr lang="en-GB" dirty="0"/>
              <a:t>/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9E0106-DC8D-944E-A564-1569A6D3555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3F19D-11BA-6644-B7C8-54A99454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274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ESSENTIAL READING!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ea typeface="Georgia" charset="0"/>
                <a:cs typeface="Georgia" charset="0"/>
              </a:rPr>
              <a:t>Horridge</a:t>
            </a:r>
            <a:r>
              <a:rPr lang="en-GB" dirty="0">
                <a:ea typeface="Georgia" charset="0"/>
                <a:cs typeface="Georgia" charset="0"/>
              </a:rPr>
              <a:t> et al, A Practical Guide to Building OWL Ontologies using the Protégé 4 and CO-ODE Tools, 2011</a:t>
            </a:r>
          </a:p>
          <a:p>
            <a:pPr marL="0" indent="0">
              <a:buNone/>
            </a:pPr>
            <a:r>
              <a:rPr lang="en-GB" sz="1600" dirty="0">
                <a:ea typeface="Georgia" charset="0"/>
                <a:cs typeface="Georgia" charset="0"/>
              </a:rPr>
              <a:t>http://</a:t>
            </a:r>
            <a:r>
              <a:rPr lang="en-GB" sz="1600" dirty="0" err="1">
                <a:ea typeface="Georgia" charset="0"/>
                <a:cs typeface="Georgia" charset="0"/>
              </a:rPr>
              <a:t>owl.cs.manchester.ac.uk</a:t>
            </a:r>
            <a:r>
              <a:rPr lang="en-GB" sz="1600" dirty="0">
                <a:ea typeface="Georgia" charset="0"/>
                <a:cs typeface="Georgia" charset="0"/>
              </a:rPr>
              <a:t>/publications/talks-and-tutorials/</a:t>
            </a:r>
            <a:r>
              <a:rPr lang="en-GB" sz="1600" dirty="0" err="1">
                <a:ea typeface="Georgia" charset="0"/>
                <a:cs typeface="Georgia" charset="0"/>
              </a:rPr>
              <a:t>protg</a:t>
            </a:r>
            <a:r>
              <a:rPr lang="en-GB" sz="1600" dirty="0">
                <a:ea typeface="Georgia" charset="0"/>
                <a:cs typeface="Georgia" charset="0"/>
              </a:rPr>
              <a:t>-owl-tutorial/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09AA2A-5ADB-6E4E-BAA0-F6A555A973E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7A91EC-6519-C545-948F-C4ED0481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876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te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834"/>
            <a:ext cx="9144000" cy="668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051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9F030-B608-6B47-9AC9-C37C886FEA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Build an ontology for describing pizzas and their ingredients</a:t>
            </a:r>
          </a:p>
          <a:p>
            <a:r>
              <a:rPr lang="en-GB" dirty="0">
                <a:ea typeface="Georgia" charset="0"/>
                <a:cs typeface="Georgia" charset="0"/>
              </a:rPr>
              <a:t>Must be able to determine whether pizzas are vegetarian, spicy, </a:t>
            </a:r>
            <a:r>
              <a:rPr lang="en-GB" dirty="0" err="1">
                <a:ea typeface="Georgia" charset="0"/>
                <a:cs typeface="Georgia" charset="0"/>
              </a:rPr>
              <a:t>etc</a:t>
            </a:r>
            <a:endParaRPr lang="en-GB" dirty="0">
              <a:ea typeface="Georgia" charset="0"/>
              <a:cs typeface="Georgia" charset="0"/>
            </a:endParaRPr>
          </a:p>
          <a:p>
            <a:endParaRPr lang="en-GB" dirty="0">
              <a:ea typeface="Georgia" charset="0"/>
              <a:cs typeface="Georgia" charset="0"/>
            </a:endParaRPr>
          </a:p>
          <a:p>
            <a:endParaRPr lang="en-GB" dirty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Example ontology: OWL Pizzas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3"/>
          </p:nvPr>
        </p:nvSpPr>
        <p:spPr/>
        <p:txBody>
          <a:bodyPr/>
          <a:lstStyle/>
          <a:p>
            <a:endParaRPr lang="en-GB" sz="2000" dirty="0">
              <a:ea typeface="Georgia" charset="0"/>
              <a:cs typeface="Georgia" charset="0"/>
            </a:endParaRP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3810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54692-1DF0-714F-BBC2-04E20507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9718"/>
      </p:ext>
    </p:extLst>
  </p:cSld>
  <p:clrMapOvr>
    <a:masterClrMapping/>
  </p:clrMapOvr>
</p:sld>
</file>

<file path=ppt/theme/theme1.xml><?xml version="1.0" encoding="utf-8"?>
<a:theme xmlns:a="http://schemas.openxmlformats.org/drawingml/2006/main" name="EC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38DC480-9643-A24F-B715-10D11C408960}" vid="{00BB0084-C1B6-FE48-AD8A-BE9A2BF8DE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ECS</Template>
  <TotalTime>530</TotalTime>
  <Words>3538</Words>
  <Application>Microsoft Macintosh PowerPoint</Application>
  <PresentationFormat>On-screen Show (4:3)</PresentationFormat>
  <Paragraphs>784</Paragraphs>
  <Slides>96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10" baseType="lpstr">
      <vt:lpstr>ＭＳ Ｐゴシック</vt:lpstr>
      <vt:lpstr>Arial</vt:lpstr>
      <vt:lpstr>Calibri</vt:lpstr>
      <vt:lpstr>Cambria Math</vt:lpstr>
      <vt:lpstr>Courier</vt:lpstr>
      <vt:lpstr>Courier New</vt:lpstr>
      <vt:lpstr>Georgia</vt:lpstr>
      <vt:lpstr>Lucida Console</vt:lpstr>
      <vt:lpstr>Lucida Grande</vt:lpstr>
      <vt:lpstr>Lucida Sans</vt:lpstr>
      <vt:lpstr>Symbol</vt:lpstr>
      <vt:lpstr>Wingdings</vt:lpstr>
      <vt:lpstr>Zed</vt:lpstr>
      <vt:lpstr>ECS</vt:lpstr>
      <vt:lpstr>Semantic Web  in Depth</vt:lpstr>
      <vt:lpstr>Introducing OWL</vt:lpstr>
      <vt:lpstr>Introducing OWL</vt:lpstr>
      <vt:lpstr>OWL versions</vt:lpstr>
      <vt:lpstr>Languages of the Semantic Web</vt:lpstr>
      <vt:lpstr>Languages of the Semantic Web</vt:lpstr>
      <vt:lpstr>OWL</vt:lpstr>
      <vt:lpstr>OWL feature summary</vt:lpstr>
      <vt:lpstr>OWL species</vt:lpstr>
      <vt:lpstr>Description Logic Navigator</vt:lpstr>
      <vt:lpstr>OWL species</vt:lpstr>
      <vt:lpstr>OWL Lite</vt:lpstr>
      <vt:lpstr>OWL DL</vt:lpstr>
      <vt:lpstr>OWL Full</vt:lpstr>
      <vt:lpstr>OWL class types</vt:lpstr>
      <vt:lpstr>OWL property types</vt:lpstr>
      <vt:lpstr>OWL versus RDF Schema</vt:lpstr>
      <vt:lpstr>OWL versus RDF Schema</vt:lpstr>
      <vt:lpstr>OWL’s Dirty Secret</vt:lpstr>
      <vt:lpstr>OWL’s Dirty Secret Uncovered</vt:lpstr>
      <vt:lpstr>Necessary Class Definitions</vt:lpstr>
      <vt:lpstr>Sufficient Class Definitions</vt:lpstr>
      <vt:lpstr>Necessary and Sufficient Class Definitions</vt:lpstr>
      <vt:lpstr>Boolean Concept Constructors</vt:lpstr>
      <vt:lpstr>Example</vt:lpstr>
      <vt:lpstr>Restrictions</vt:lpstr>
      <vt:lpstr>OWL Restriction Syntax</vt:lpstr>
      <vt:lpstr>OWL Number Restrictions</vt:lpstr>
      <vt:lpstr>Example</vt:lpstr>
      <vt:lpstr>OWL Existential/Universal Restrictions</vt:lpstr>
      <vt:lpstr>Example</vt:lpstr>
      <vt:lpstr>Example</vt:lpstr>
      <vt:lpstr>RDFS range/domain as OWL restrictions</vt:lpstr>
      <vt:lpstr>Local value constraints</vt:lpstr>
      <vt:lpstr>Example</vt:lpstr>
      <vt:lpstr>Enumerated classes</vt:lpstr>
      <vt:lpstr>Example</vt:lpstr>
      <vt:lpstr>Equivalence and identity relations</vt:lpstr>
      <vt:lpstr>Identity</vt:lpstr>
      <vt:lpstr>Identity</vt:lpstr>
      <vt:lpstr>Non-equivalence relations</vt:lpstr>
      <vt:lpstr>Example</vt:lpstr>
      <vt:lpstr>PowerPoint Presentation</vt:lpstr>
      <vt:lpstr>Non-equivalence relations</vt:lpstr>
      <vt:lpstr>Example</vt:lpstr>
      <vt:lpstr>Implications (1)</vt:lpstr>
      <vt:lpstr>Implications (2)</vt:lpstr>
      <vt:lpstr>Inverse Properties</vt:lpstr>
      <vt:lpstr>Disjoint classes</vt:lpstr>
      <vt:lpstr>Example</vt:lpstr>
      <vt:lpstr>Property Characteristics: Symmetric</vt:lpstr>
      <vt:lpstr>Property Characteristics: Transitive</vt:lpstr>
      <vt:lpstr>Property Characteristics: Functional</vt:lpstr>
      <vt:lpstr>Property Characteristics: Inverse Functional</vt:lpstr>
      <vt:lpstr>Ontology header</vt:lpstr>
      <vt:lpstr>Versioning support</vt:lpstr>
      <vt:lpstr>Versioning support</vt:lpstr>
      <vt:lpstr>Ontology modularisation</vt:lpstr>
      <vt:lpstr>Example</vt:lpstr>
      <vt:lpstr>Example</vt:lpstr>
      <vt:lpstr>OWL Status</vt:lpstr>
      <vt:lpstr>OWL References</vt:lpstr>
      <vt:lpstr>OWL 2</vt:lpstr>
      <vt:lpstr>From OWL to OWL 2</vt:lpstr>
      <vt:lpstr>From OWL to OWL 2</vt:lpstr>
      <vt:lpstr>Syntactic Sugar: Disjoint Classes</vt:lpstr>
      <vt:lpstr>Example</vt:lpstr>
      <vt:lpstr>Syntactic Sugar: Disjoint Union</vt:lpstr>
      <vt:lpstr>Example</vt:lpstr>
      <vt:lpstr>Syntactic Sugar: Negative Property Assertions</vt:lpstr>
      <vt:lpstr>New Constructs: Self Restriction</vt:lpstr>
      <vt:lpstr>Example</vt:lpstr>
      <vt:lpstr>New Constructs: Qualified Cardinality</vt:lpstr>
      <vt:lpstr>Example</vt:lpstr>
      <vt:lpstr>New Constructs: Reflexive Properties</vt:lpstr>
      <vt:lpstr>New Constructs: Irreflexive Properties</vt:lpstr>
      <vt:lpstr>New Constructs: Asymmetric Properties</vt:lpstr>
      <vt:lpstr>New Constructs: Disjoint Properties</vt:lpstr>
      <vt:lpstr>New Constructs: Property Chain Inclusion</vt:lpstr>
      <vt:lpstr>Example</vt:lpstr>
      <vt:lpstr>New Constructs: Keys</vt:lpstr>
      <vt:lpstr>New Constructs: Datatype Restrictions</vt:lpstr>
      <vt:lpstr>Metamodelling: Punning</vt:lpstr>
      <vt:lpstr>Example</vt:lpstr>
      <vt:lpstr>Language Profiles</vt:lpstr>
      <vt:lpstr>OWL2 references</vt:lpstr>
      <vt:lpstr>Manchester  DL Syntax</vt:lpstr>
      <vt:lpstr>A Plethora of Syntaxes</vt:lpstr>
      <vt:lpstr>Manchester Syntax Summary</vt:lpstr>
      <vt:lpstr>Further Reading</vt:lpstr>
      <vt:lpstr>The Protégé Ontology Editor</vt:lpstr>
      <vt:lpstr>Protégé</vt:lpstr>
      <vt:lpstr>Protégé and DL Reasoners</vt:lpstr>
      <vt:lpstr>ESSENTIAL READING!</vt:lpstr>
      <vt:lpstr>PowerPoint Presentation</vt:lpstr>
      <vt:lpstr>Example ontology: OWL Pizzas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Web  in Depth</dc:title>
  <dc:creator>Gibbins N.M.</dc:creator>
  <cp:lastModifiedBy>Gibbins N.M.</cp:lastModifiedBy>
  <cp:revision>108</cp:revision>
  <dcterms:created xsi:type="dcterms:W3CDTF">2018-02-16T21:33:48Z</dcterms:created>
  <dcterms:modified xsi:type="dcterms:W3CDTF">2018-02-17T16:11:42Z</dcterms:modified>
</cp:coreProperties>
</file>