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</p:sldMasterIdLst>
  <p:notesMasterIdLst>
    <p:notesMasterId r:id="rId2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57" userDrawn="1">
          <p15:clr>
            <a:srgbClr val="A4A3A4"/>
          </p15:clr>
        </p15:guide>
        <p15:guide id="2" pos="13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0298"/>
    <p:restoredTop sz="94688"/>
  </p:normalViewPr>
  <p:slideViewPr>
    <p:cSldViewPr snapToObjects="1" showGuides="1">
      <p:cViewPr varScale="1">
        <p:scale>
          <a:sx n="97" d="100"/>
          <a:sy n="97" d="100"/>
        </p:scale>
        <p:origin x="328" y="200"/>
      </p:cViewPr>
      <p:guideLst>
        <p:guide orient="horz" pos="3657"/>
        <p:guide pos="138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EC2A4C-5F41-EE42-801F-DE2CCC1C7619}" type="datetimeFigureOut">
              <a:rPr lang="en-GB" smtClean="0"/>
              <a:t>13/02/2018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C9C0A1-F8F3-BA48-987D-8D509ECBA8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0966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90EF34-C31F-0F41-874B-68618BA389A4}" type="slidenum">
              <a:rPr lang="en-US"/>
              <a:pPr/>
              <a:t>1</a:t>
            </a:fld>
            <a:endParaRPr lang="en-US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89354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22D839-E36B-9740-8BF6-34E493CF836A}" type="slidenum">
              <a:rPr lang="en-US"/>
              <a:pPr/>
              <a:t>10</a:t>
            </a:fld>
            <a:endParaRPr lang="en-US"/>
          </a:p>
        </p:txBody>
      </p:sp>
      <p:sp>
        <p:nvSpPr>
          <p:cNvPr id="10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61918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2DCB18-BA3F-F748-B69F-87D304D5C6B3}" type="slidenum">
              <a:rPr lang="en-US"/>
              <a:pPr/>
              <a:t>11</a:t>
            </a:fld>
            <a:endParaRPr lang="en-US"/>
          </a:p>
        </p:txBody>
      </p:sp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9244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EA98AD-6592-3E43-A95E-D3198DE8F701}" type="slidenum">
              <a:rPr lang="en-US"/>
              <a:pPr/>
              <a:t>12</a:t>
            </a:fld>
            <a:endParaRPr lang="en-US"/>
          </a:p>
        </p:txBody>
      </p:sp>
      <p:sp>
        <p:nvSpPr>
          <p:cNvPr id="10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243620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A20346C-3CDA-EE4E-98F0-A2C5D4C3D15F}" type="slidenum">
              <a:rPr lang="en-US"/>
              <a:pPr/>
              <a:t>13</a:t>
            </a:fld>
            <a:endParaRPr lang="en-US"/>
          </a:p>
        </p:txBody>
      </p:sp>
      <p:sp>
        <p:nvSpPr>
          <p:cNvPr id="10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892671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9967AF-F214-F944-98CE-46BE9E7C2C8F}" type="slidenum">
              <a:rPr lang="en-US"/>
              <a:pPr/>
              <a:t>14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595767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431FB4-8592-CA40-A57F-755AD61DE72A}" type="slidenum">
              <a:rPr lang="en-US"/>
              <a:pPr/>
              <a:t>15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221368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405E01-D9A8-6642-91D1-3AFEB8DC3380}" type="slidenum">
              <a:rPr lang="en-US"/>
              <a:pPr/>
              <a:t>16</a:t>
            </a:fld>
            <a:endParaRPr lang="en-US"/>
          </a:p>
        </p:txBody>
      </p:sp>
      <p:sp>
        <p:nvSpPr>
          <p:cNvPr id="114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350032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663905-6A98-6B4E-B499-658BA45C16B2}" type="slidenum">
              <a:rPr lang="en-US"/>
              <a:pPr/>
              <a:t>17</a:t>
            </a:fld>
            <a:endParaRPr lang="en-US"/>
          </a:p>
        </p:txBody>
      </p:sp>
      <p:sp>
        <p:nvSpPr>
          <p:cNvPr id="116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641901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97B6EC-9014-C14C-AD41-5ACB102F3CA0}" type="slidenum">
              <a:rPr lang="en-US"/>
              <a:pPr/>
              <a:t>18</a:t>
            </a:fld>
            <a:endParaRPr lang="en-US"/>
          </a:p>
        </p:txBody>
      </p:sp>
      <p:sp>
        <p:nvSpPr>
          <p:cNvPr id="11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57852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592722-A03F-D54F-BA5B-75592C6872BF}" type="slidenum">
              <a:rPr lang="en-US"/>
              <a:pPr/>
              <a:t>2</a:t>
            </a:fld>
            <a:endParaRPr lang="en-US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45633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E47720-7A72-4E4B-8F06-1989CA87B9C4}" type="slidenum">
              <a:rPr lang="en-US"/>
              <a:pPr/>
              <a:t>3</a:t>
            </a:fld>
            <a:endParaRPr lang="en-US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33339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0F5DA7-3771-4444-8B5F-C1802C61C294}" type="slidenum">
              <a:rPr lang="en-US"/>
              <a:pPr/>
              <a:t>4</a:t>
            </a:fld>
            <a:endParaRPr lang="en-US"/>
          </a:p>
        </p:txBody>
      </p:sp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17283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7933C3-7CF4-8044-82BA-97147B49D4ED}" type="slidenum">
              <a:rPr lang="en-US"/>
              <a:pPr/>
              <a:t>5</a:t>
            </a:fld>
            <a:endParaRPr lang="en-US"/>
          </a:p>
        </p:txBody>
      </p:sp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52718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640EDC-FB51-F746-9E17-F70588F2463B}" type="slidenum">
              <a:rPr lang="en-US"/>
              <a:pPr/>
              <a:t>6</a:t>
            </a:fld>
            <a:endParaRPr lang="en-US"/>
          </a:p>
        </p:txBody>
      </p:sp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91914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4ACC3E-B15D-EE49-94CE-0F56213F304B}" type="slidenum">
              <a:rPr lang="en-US"/>
              <a:pPr/>
              <a:t>7</a:t>
            </a:fld>
            <a:endParaRPr lang="en-US"/>
          </a:p>
        </p:txBody>
      </p:sp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52568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8E044C-B054-4544-8D8F-5ED0D3F16EF2}" type="slidenum">
              <a:rPr lang="en-US"/>
              <a:pPr/>
              <a:t>8</a:t>
            </a:fld>
            <a:endParaRPr lang="en-US"/>
          </a:p>
        </p:txBody>
      </p:sp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54627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4155FC-DE1A-1E41-82D0-EF922850E1B1}" type="slidenum">
              <a:rPr lang="en-US"/>
              <a:pPr/>
              <a:t>9</a:t>
            </a:fld>
            <a:endParaRPr lang="en-US"/>
          </a:p>
        </p:txBody>
      </p:sp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2651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4"/>
            <a:ext cx="8496000" cy="2160586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790575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/>
              <a:t>Click to add author </a:t>
            </a:r>
            <a:br>
              <a:rPr lang="en-US" dirty="0"/>
            </a:br>
            <a:r>
              <a:rPr lang="en-US" dirty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50: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700212"/>
            <a:ext cx="8496000" cy="216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323850" y="4005262"/>
            <a:ext cx="8496300" cy="216058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Text Placeholder 2"/>
          <p:cNvSpPr>
            <a:spLocks noGrp="1"/>
          </p:cNvSpPr>
          <p:nvPr>
            <p:ph type="body" idx="14" hasCustomPrompt="1"/>
          </p:nvPr>
        </p:nvSpPr>
        <p:spPr>
          <a:xfrm>
            <a:off x="324000" y="6308725"/>
            <a:ext cx="7632376" cy="288925"/>
          </a:xfrm>
          <a:effectLst/>
        </p:spPr>
        <p:txBody>
          <a:bodyPr anchor="b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/>
  </p:cSld>
  <p:clrMapOvr>
    <a:masterClrMapping/>
  </p:clrMapOvr>
  <p:extLst mod="1">
    <p:ext uri="{DCECCB84-F9BA-43D5-87BE-67443E8EF086}">
      <p15:sldGuideLst xmlns:p15="http://schemas.microsoft.com/office/powerpoint/2012/main">
        <p15:guide id="2" pos="204" userDrawn="1">
          <p15:clr>
            <a:srgbClr val="FBAE40"/>
          </p15:clr>
        </p15:guide>
        <p15:guide id="3" orient="horz" pos="2432" userDrawn="1">
          <p15:clr>
            <a:srgbClr val="FBAE40"/>
          </p15:clr>
        </p15:guide>
        <p15:guide id="4" orient="horz" pos="2523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75: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700212"/>
            <a:ext cx="8496000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324000" y="2924174"/>
            <a:ext cx="8496300" cy="32416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Text Placeholder 2"/>
          <p:cNvSpPr>
            <a:spLocks noGrp="1"/>
          </p:cNvSpPr>
          <p:nvPr>
            <p:ph type="body" idx="14" hasCustomPrompt="1"/>
          </p:nvPr>
        </p:nvSpPr>
        <p:spPr>
          <a:xfrm>
            <a:off x="324000" y="6308725"/>
            <a:ext cx="7632376" cy="288925"/>
          </a:xfrm>
          <a:effectLst/>
        </p:spPr>
        <p:txBody>
          <a:bodyPr anchor="b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/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3884" userDrawn="1">
          <p15:clr>
            <a:srgbClr val="FBAE40"/>
          </p15:clr>
        </p15:guide>
        <p15:guide id="2" pos="204">
          <p15:clr>
            <a:srgbClr val="FBAE40"/>
          </p15:clr>
        </p15:guide>
        <p15:guide id="3" orient="horz" pos="1752" userDrawn="1">
          <p15:clr>
            <a:srgbClr val="FBAE40"/>
          </p15:clr>
        </p15:guide>
        <p15:guide id="4" orient="horz" pos="1842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324000" y="6308725"/>
            <a:ext cx="7632376" cy="288925"/>
          </a:xfrm>
          <a:effectLst/>
        </p:spPr>
        <p:txBody>
          <a:bodyPr anchor="b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/>
              <a:t>Click to add reference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7853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45032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8154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23980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7772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5757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700212"/>
            <a:ext cx="8496000" cy="446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324000" y="6308725"/>
            <a:ext cx="7632376" cy="288925"/>
          </a:xfrm>
          <a:effectLst/>
        </p:spPr>
        <p:txBody>
          <a:bodyPr anchor="b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/>
              <a:t>Click to add reference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64825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10197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59101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66988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6030394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62163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59270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8404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468567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0250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05274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8206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985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805487"/>
            <a:ext cx="8496000" cy="3587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700213"/>
            <a:ext cx="4103538" cy="4465638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6463" y="1700213"/>
            <a:ext cx="4103537" cy="4465637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324000" y="6308725"/>
            <a:ext cx="7632376" cy="288925"/>
          </a:xfrm>
          <a:effectLst/>
        </p:spPr>
        <p:txBody>
          <a:bodyPr anchor="b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/>
              <a:t>Click to add reference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700212"/>
            <a:ext cx="4103538" cy="622299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103538" cy="384333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6016" y="1700212"/>
            <a:ext cx="4102547" cy="622299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6016" y="2322511"/>
            <a:ext cx="4102547" cy="384333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324000" y="6308725"/>
            <a:ext cx="7632376" cy="288925"/>
          </a:xfrm>
          <a:effectLst/>
        </p:spPr>
        <p:txBody>
          <a:bodyPr anchor="b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/>
              <a:t>Click to add reference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red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7999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6303962"/>
            <a:ext cx="7632376" cy="293688"/>
          </a:xfrm>
          <a:effectLst/>
        </p:spPr>
        <p:txBody>
          <a:bodyPr anchor="b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/>
              <a:t>Click to add image credit</a:t>
            </a:r>
          </a:p>
        </p:txBody>
      </p:sp>
    </p:spTree>
    <p:extLst>
      <p:ext uri="{BB962C8B-B14F-4D97-AF65-F5344CB8AC3E}">
        <p14:creationId xmlns:p14="http://schemas.microsoft.com/office/powerpoint/2010/main" val="1344296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700213"/>
            <a:ext cx="8496000" cy="4465638"/>
          </a:xfrm>
        </p:spPr>
        <p:txBody>
          <a:bodyPr/>
          <a:lstStyle/>
          <a:p>
            <a:pPr lvl="0"/>
            <a:r>
              <a:rPr lang="en-US" noProof="0"/>
              <a:t>Click icon to add table</a:t>
            </a:r>
            <a:endParaRPr lang="en-US" noProof="0" dirty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324000" y="6308725"/>
            <a:ext cx="7632376" cy="288925"/>
          </a:xfrm>
          <a:effectLst/>
        </p:spPr>
        <p:txBody>
          <a:bodyPr anchor="b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/>
              <a:t>Click to add reference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700212"/>
            <a:ext cx="8496000" cy="216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327827" y="4005263"/>
            <a:ext cx="8496300" cy="2172073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324000" y="6308725"/>
            <a:ext cx="7632376" cy="288925"/>
          </a:xfrm>
          <a:effectLst/>
        </p:spPr>
        <p:txBody>
          <a:bodyPr anchor="b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15234046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3884" userDrawn="1">
          <p15:clr>
            <a:srgbClr val="FBAE40"/>
          </p15:clr>
        </p15:guide>
        <p15:guide id="2" pos="2880" userDrawn="1">
          <p15:clr>
            <a:srgbClr val="FBAE40"/>
          </p15:clr>
        </p15:guide>
        <p15:guide id="3" orient="horz" pos="2432" userDrawn="1">
          <p15:clr>
            <a:srgbClr val="FBAE40"/>
          </p15:clr>
        </p15:guide>
        <p15:guide id="4" orient="horz" pos="2523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805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700213"/>
            <a:ext cx="8496000" cy="4460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00392" y="6303962"/>
            <a:ext cx="719608" cy="29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51" r:id="rId4"/>
    <p:sldLayoutId id="2147483742" r:id="rId5"/>
    <p:sldLayoutId id="2147483743" r:id="rId6"/>
    <p:sldLayoutId id="2147483753" r:id="rId7"/>
    <p:sldLayoutId id="2147483750" r:id="rId8"/>
    <p:sldLayoutId id="2147483752" r:id="rId9"/>
    <p:sldLayoutId id="2147483754" r:id="rId10"/>
    <p:sldLayoutId id="2147483755" r:id="rId11"/>
    <p:sldLayoutId id="2147483744" r:id="rId12"/>
    <p:sldLayoutId id="2147483745" r:id="rId13"/>
    <p:sldLayoutId id="2147483756" r:id="rId14"/>
    <p:sldLayoutId id="2147483757" r:id="rId15"/>
    <p:sldLayoutId id="2147483758" r:id="rId16"/>
    <p:sldLayoutId id="2147483759" r:id="rId17"/>
    <p:sldLayoutId id="2147483760" r:id="rId18"/>
    <p:sldLayoutId id="2147483761" r:id="rId19"/>
    <p:sldLayoutId id="2147483762" r:id="rId20"/>
    <p:sldLayoutId id="2147483763" r:id="rId21"/>
    <p:sldLayoutId id="2147483764" r:id="rId22"/>
    <p:sldLayoutId id="2147483765" r:id="rId23"/>
    <p:sldLayoutId id="2147483766" r:id="rId24"/>
    <p:sldLayoutId id="2147483767" r:id="rId25"/>
    <p:sldLayoutId id="2147483768" r:id="rId26"/>
    <p:sldLayoutId id="2147483769" r:id="rId27"/>
    <p:sldLayoutId id="2147483770" r:id="rId28"/>
    <p:sldLayoutId id="2147483771" r:id="rId29"/>
    <p:sldLayoutId id="2147483772" r:id="rId30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04" userDrawn="1">
          <p15:clr>
            <a:srgbClr val="F26B43"/>
          </p15:clr>
        </p15:guide>
        <p15:guide id="2" pos="5556" userDrawn="1">
          <p15:clr>
            <a:srgbClr val="F26B43"/>
          </p15:clr>
        </p15:guide>
        <p15:guide id="3" orient="horz" pos="572" userDrawn="1">
          <p15:clr>
            <a:srgbClr val="F26B43"/>
          </p15:clr>
        </p15:guide>
        <p15:guide id="4" orient="horz" pos="981" userDrawn="1">
          <p15:clr>
            <a:srgbClr val="F26B43"/>
          </p15:clr>
        </p15:guide>
        <p15:guide id="5" orient="horz" pos="1071" userDrawn="1">
          <p15:clr>
            <a:srgbClr val="F26B43"/>
          </p15:clr>
        </p15:guide>
        <p15:guide id="6" orient="horz" pos="3884" userDrawn="1">
          <p15:clr>
            <a:srgbClr val="F26B43"/>
          </p15:clr>
        </p15:guide>
        <p15:guide id="7" orient="horz" pos="3974" userDrawn="1">
          <p15:clr>
            <a:srgbClr val="F26B43"/>
          </p15:clr>
        </p15:guide>
        <p15:guide id="8" orient="horz" pos="4156" userDrawn="1">
          <p15:clr>
            <a:srgbClr val="F26B43"/>
          </p15:clr>
        </p15:guide>
        <p15:guide id="9" pos="2880" userDrawn="1">
          <p15:clr>
            <a:srgbClr val="F26B43"/>
          </p15:clr>
        </p15:guide>
        <p15:guide id="10" pos="2971" userDrawn="1">
          <p15:clr>
            <a:srgbClr val="F26B43"/>
          </p15:clr>
        </p15:guide>
        <p15:guide id="11" pos="2789" userDrawn="1">
          <p15:clr>
            <a:srgbClr val="F26B43"/>
          </p15:clr>
        </p15:guide>
        <p15:guide id="12" orient="horz" pos="365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Semantic Web</a:t>
            </a:r>
            <a:br>
              <a:rPr lang="en-GB"/>
            </a:br>
            <a:r>
              <a:rPr lang="en-GB"/>
              <a:t>in </a:t>
            </a:r>
            <a:r>
              <a:rPr lang="en-GB" dirty="0"/>
              <a:t>Depth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RDF Schema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/>
              <a:t>Dr</a:t>
            </a:r>
            <a:r>
              <a:rPr lang="en-US" dirty="0"/>
              <a:t> Nicholas Gibbins – </a:t>
            </a:r>
            <a:r>
              <a:rPr lang="en-US" dirty="0" err="1"/>
              <a:t>nmg@ecs.soton.ac.uk</a:t>
            </a:r>
            <a:endParaRPr lang="en-US" dirty="0"/>
          </a:p>
          <a:p>
            <a:r>
              <a:rPr lang="en-US" dirty="0"/>
              <a:t>2017-2018</a:t>
            </a:r>
          </a:p>
        </p:txBody>
      </p:sp>
    </p:spTree>
    <p:extLst>
      <p:ext uri="{BB962C8B-B14F-4D97-AF65-F5344CB8AC3E}">
        <p14:creationId xmlns:p14="http://schemas.microsoft.com/office/powerpoint/2010/main" val="9529172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GB" sz="2000" dirty="0"/>
              <a:t>The property </a:t>
            </a:r>
            <a:r>
              <a:rPr lang="en-GB" sz="2000" dirty="0" err="1"/>
              <a:t>worksFor</a:t>
            </a:r>
            <a:r>
              <a:rPr lang="en-GB" sz="2000" dirty="0"/>
              <a:t> relates objects of class Employee to objects of class Company</a:t>
            </a:r>
            <a:endParaRPr lang="en-US" sz="2000" dirty="0"/>
          </a:p>
        </p:txBody>
      </p:sp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property definitions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3A0008-E343-C949-A03D-7BF674CA481B}"/>
              </a:ext>
            </a:extLst>
          </p:cNvPr>
          <p:cNvSpPr>
            <a:spLocks noGrp="1"/>
          </p:cNvSpPr>
          <p:nvPr>
            <p:ph type="body" idx="1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1380" name="Text Box 4"/>
          <p:cNvSpPr txBox="1">
            <a:spLocks noChangeArrowheads="1"/>
          </p:cNvSpPr>
          <p:nvPr/>
        </p:nvSpPr>
        <p:spPr bwMode="auto">
          <a:xfrm>
            <a:off x="1655763" y="5251123"/>
            <a:ext cx="712787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dirty="0" err="1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ex:worksFor</a:t>
            </a:r>
            <a:r>
              <a:rPr lang="en-GB" sz="2000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</a:t>
            </a:r>
            <a:r>
              <a:rPr lang="en-GB" sz="2000" dirty="0" err="1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rdf:type</a:t>
            </a:r>
            <a:r>
              <a:rPr lang="en-GB" sz="2000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</a:t>
            </a:r>
            <a:r>
              <a:rPr lang="en-GB" sz="2000" dirty="0" err="1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rdf:Property</a:t>
            </a:r>
            <a:r>
              <a:rPr lang="en-GB" sz="2000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;</a:t>
            </a:r>
            <a:br>
              <a:rPr lang="en-US" sz="2000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</a:br>
            <a:r>
              <a:rPr lang="en-US" sz="2000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           </a:t>
            </a:r>
            <a:r>
              <a:rPr lang="en-US" sz="2000" dirty="0" err="1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rdfs:domain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ex:Employee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;</a:t>
            </a:r>
            <a:br>
              <a:rPr lang="en-US" sz="2000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</a:br>
            <a:r>
              <a:rPr lang="en-US" sz="2000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           </a:t>
            </a:r>
            <a:r>
              <a:rPr lang="en-US" sz="2000" dirty="0" err="1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rdfs:range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ex:Company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.</a:t>
            </a:r>
            <a:endParaRPr lang="en-GB" sz="2000" dirty="0">
              <a:solidFill>
                <a:schemeClr val="tx1">
                  <a:lumMod val="50000"/>
                </a:schemeClr>
              </a:solidFill>
              <a:latin typeface="Lucida Console" panose="020B0609040504020204" pitchFamily="49" charset="0"/>
              <a:ea typeface="Arial" charset="0"/>
              <a:cs typeface="Arial" charset="0"/>
            </a:endParaRPr>
          </a:p>
        </p:txBody>
      </p:sp>
      <p:sp>
        <p:nvSpPr>
          <p:cNvPr id="101382" name="AutoShape 6"/>
          <p:cNvSpPr>
            <a:spLocks noChangeArrowheads="1"/>
          </p:cNvSpPr>
          <p:nvPr/>
        </p:nvSpPr>
        <p:spPr bwMode="auto">
          <a:xfrm>
            <a:off x="3810000" y="3573463"/>
            <a:ext cx="1547813" cy="576262"/>
          </a:xfrm>
          <a:prstGeom prst="roundRect">
            <a:avLst>
              <a:gd name="adj" fmla="val 50000"/>
            </a:avLst>
          </a:prstGeom>
          <a:solidFill>
            <a:schemeClr val="tx2">
              <a:lumMod val="25000"/>
              <a:lumOff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/>
              <a:t>ex:worksFor</a:t>
            </a:r>
            <a:endParaRPr lang="en-US" dirty="0"/>
          </a:p>
        </p:txBody>
      </p:sp>
      <p:sp>
        <p:nvSpPr>
          <p:cNvPr id="101385" name="AutoShape 9"/>
          <p:cNvSpPr>
            <a:spLocks noChangeArrowheads="1"/>
          </p:cNvSpPr>
          <p:nvPr/>
        </p:nvSpPr>
        <p:spPr bwMode="auto">
          <a:xfrm>
            <a:off x="6372225" y="3573463"/>
            <a:ext cx="1476375" cy="576262"/>
          </a:xfrm>
          <a:prstGeom prst="roundRect">
            <a:avLst>
              <a:gd name="adj" fmla="val 50000"/>
            </a:avLst>
          </a:prstGeom>
          <a:solidFill>
            <a:schemeClr val="tx2">
              <a:lumMod val="25000"/>
              <a:lumOff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/>
              <a:t>rdf:Property</a:t>
            </a:r>
            <a:endParaRPr lang="en-US" dirty="0"/>
          </a:p>
        </p:txBody>
      </p:sp>
      <p:cxnSp>
        <p:nvCxnSpPr>
          <p:cNvPr id="101387" name="AutoShape 11"/>
          <p:cNvCxnSpPr>
            <a:cxnSpLocks noChangeShapeType="1"/>
            <a:stCxn id="101382" idx="3"/>
            <a:endCxn id="101385" idx="1"/>
          </p:cNvCxnSpPr>
          <p:nvPr/>
        </p:nvCxnSpPr>
        <p:spPr bwMode="auto">
          <a:xfrm>
            <a:off x="5357813" y="3862388"/>
            <a:ext cx="101441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01388" name="Text Box 12"/>
          <p:cNvSpPr txBox="1">
            <a:spLocks noChangeArrowheads="1"/>
          </p:cNvSpPr>
          <p:nvPr/>
        </p:nvSpPr>
        <p:spPr bwMode="auto">
          <a:xfrm>
            <a:off x="5508625" y="3524250"/>
            <a:ext cx="8620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rdf:type</a:t>
            </a:r>
            <a:endParaRPr lang="en-US" sz="1600">
              <a:ea typeface="Arial" charset="0"/>
              <a:cs typeface="Arial" charset="0"/>
            </a:endParaRPr>
          </a:p>
        </p:txBody>
      </p:sp>
      <p:sp>
        <p:nvSpPr>
          <p:cNvPr id="101390" name="AutoShape 14"/>
          <p:cNvSpPr>
            <a:spLocks noChangeArrowheads="1"/>
          </p:cNvSpPr>
          <p:nvPr/>
        </p:nvSpPr>
        <p:spPr bwMode="auto">
          <a:xfrm>
            <a:off x="1676400" y="4149725"/>
            <a:ext cx="1587500" cy="576263"/>
          </a:xfrm>
          <a:prstGeom prst="roundRect">
            <a:avLst>
              <a:gd name="adj" fmla="val 50000"/>
            </a:avLst>
          </a:prstGeom>
          <a:solidFill>
            <a:schemeClr val="tx2">
              <a:lumMod val="25000"/>
              <a:lumOff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/>
              <a:t>ex:Employee</a:t>
            </a:r>
            <a:endParaRPr lang="en-US" dirty="0"/>
          </a:p>
        </p:txBody>
      </p:sp>
      <p:sp>
        <p:nvSpPr>
          <p:cNvPr id="101393" name="AutoShape 17"/>
          <p:cNvSpPr>
            <a:spLocks noChangeArrowheads="1"/>
          </p:cNvSpPr>
          <p:nvPr/>
        </p:nvSpPr>
        <p:spPr bwMode="auto">
          <a:xfrm>
            <a:off x="1676400" y="2997200"/>
            <a:ext cx="1590675" cy="576263"/>
          </a:xfrm>
          <a:prstGeom prst="roundRect">
            <a:avLst>
              <a:gd name="adj" fmla="val 50000"/>
            </a:avLst>
          </a:prstGeom>
          <a:solidFill>
            <a:schemeClr val="tx2">
              <a:lumMod val="25000"/>
              <a:lumOff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/>
              <a:t>ex:Company</a:t>
            </a:r>
            <a:endParaRPr lang="en-US" dirty="0"/>
          </a:p>
        </p:txBody>
      </p:sp>
      <p:sp>
        <p:nvSpPr>
          <p:cNvPr id="101395" name="Text Box 19"/>
          <p:cNvSpPr txBox="1">
            <a:spLocks noChangeArrowheads="1"/>
          </p:cNvSpPr>
          <p:nvPr/>
        </p:nvSpPr>
        <p:spPr bwMode="auto">
          <a:xfrm>
            <a:off x="3563938" y="4389438"/>
            <a:ext cx="12461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rdfs:domain</a:t>
            </a:r>
            <a:endParaRPr lang="en-US" sz="1600">
              <a:ea typeface="Arial" charset="0"/>
              <a:cs typeface="Arial" charset="0"/>
            </a:endParaRPr>
          </a:p>
        </p:txBody>
      </p:sp>
      <p:sp>
        <p:nvSpPr>
          <p:cNvPr id="101396" name="Text Box 20"/>
          <p:cNvSpPr txBox="1">
            <a:spLocks noChangeArrowheads="1"/>
          </p:cNvSpPr>
          <p:nvPr/>
        </p:nvSpPr>
        <p:spPr bwMode="auto">
          <a:xfrm>
            <a:off x="3636963" y="2947988"/>
            <a:ext cx="10985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rdfs:range</a:t>
            </a:r>
            <a:endParaRPr lang="en-US" sz="1600">
              <a:ea typeface="Arial" charset="0"/>
              <a:cs typeface="Arial" charset="0"/>
            </a:endParaRPr>
          </a:p>
        </p:txBody>
      </p:sp>
      <p:cxnSp>
        <p:nvCxnSpPr>
          <p:cNvPr id="101397" name="AutoShape 21"/>
          <p:cNvCxnSpPr>
            <a:cxnSpLocks noChangeShapeType="1"/>
            <a:stCxn id="101382" idx="0"/>
            <a:endCxn id="101393" idx="3"/>
          </p:cNvCxnSpPr>
          <p:nvPr/>
        </p:nvCxnSpPr>
        <p:spPr bwMode="auto">
          <a:xfrm rot="5400000" flipH="1">
            <a:off x="3782219" y="2770981"/>
            <a:ext cx="287338" cy="131762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01398" name="AutoShape 22"/>
          <p:cNvCxnSpPr>
            <a:cxnSpLocks noChangeShapeType="1"/>
            <a:stCxn id="101382" idx="2"/>
            <a:endCxn id="101390" idx="3"/>
          </p:cNvCxnSpPr>
          <p:nvPr/>
        </p:nvCxnSpPr>
        <p:spPr bwMode="auto">
          <a:xfrm rot="5400000">
            <a:off x="3779837" y="3633788"/>
            <a:ext cx="288925" cy="13208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6805197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GB" dirty="0"/>
              <a:t>Specialisation exists in properties as well as classes</a:t>
            </a:r>
          </a:p>
          <a:p>
            <a:pPr marL="692150" lvl="1" indent="-347663">
              <a:lnSpc>
                <a:spcPct val="90000"/>
              </a:lnSpc>
            </a:pPr>
            <a:r>
              <a:rPr lang="en-GB" dirty="0" err="1"/>
              <a:t>worksFor</a:t>
            </a:r>
            <a:r>
              <a:rPr lang="en-GB" dirty="0"/>
              <a:t> is a </a:t>
            </a:r>
            <a:r>
              <a:rPr lang="en-GB" dirty="0" err="1"/>
              <a:t>subproperty</a:t>
            </a:r>
            <a:r>
              <a:rPr lang="en-GB" dirty="0"/>
              <a:t> of </a:t>
            </a:r>
            <a:r>
              <a:rPr lang="en-GB" dirty="0" err="1"/>
              <a:t>affiliatedTo</a:t>
            </a:r>
            <a:endParaRPr lang="en-US" dirty="0"/>
          </a:p>
        </p:txBody>
      </p:sp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property definitions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E01542-62AE-BC45-B932-55151278316D}"/>
              </a:ext>
            </a:extLst>
          </p:cNvPr>
          <p:cNvSpPr>
            <a:spLocks noGrp="1"/>
          </p:cNvSpPr>
          <p:nvPr>
            <p:ph type="body" idx="1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3428" name="Text Box 4"/>
          <p:cNvSpPr txBox="1">
            <a:spLocks noChangeArrowheads="1"/>
          </p:cNvSpPr>
          <p:nvPr/>
        </p:nvSpPr>
        <p:spPr bwMode="auto">
          <a:xfrm>
            <a:off x="1008063" y="5527675"/>
            <a:ext cx="7416800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err="1">
                <a:solidFill>
                  <a:schemeClr val="tx2"/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e</a:t>
            </a:r>
            <a:r>
              <a:rPr lang="en-GB" sz="1800" dirty="0" err="1">
                <a:solidFill>
                  <a:schemeClr val="tx2"/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x:worksFor</a:t>
            </a:r>
            <a:r>
              <a:rPr lang="en-GB" sz="1800" dirty="0">
                <a:solidFill>
                  <a:schemeClr val="tx2"/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</a:t>
            </a:r>
            <a:r>
              <a:rPr lang="en-GB" sz="1800" dirty="0" err="1">
                <a:solidFill>
                  <a:schemeClr val="tx2"/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rdf:type</a:t>
            </a:r>
            <a:r>
              <a:rPr lang="en-GB" sz="1800" dirty="0">
                <a:solidFill>
                  <a:schemeClr val="tx2"/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</a:t>
            </a:r>
            <a:r>
              <a:rPr lang="en-GB" sz="1800" dirty="0" err="1">
                <a:solidFill>
                  <a:schemeClr val="tx2"/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rdf:</a:t>
            </a:r>
            <a:r>
              <a:rPr lang="en-GB" sz="2000" dirty="0" err="1">
                <a:solidFill>
                  <a:schemeClr val="tx2"/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Property</a:t>
            </a:r>
            <a:r>
              <a:rPr lang="en-GB" sz="1800" dirty="0">
                <a:solidFill>
                  <a:schemeClr val="tx2"/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;</a:t>
            </a:r>
            <a:br>
              <a:rPr lang="en-GB" sz="1800" dirty="0">
                <a:solidFill>
                  <a:schemeClr val="tx2"/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</a:br>
            <a:r>
              <a:rPr lang="en-GB" sz="1800" dirty="0">
                <a:solidFill>
                  <a:schemeClr val="tx2"/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           </a:t>
            </a:r>
            <a:r>
              <a:rPr lang="en-GB" sz="1800" dirty="0" err="1">
                <a:solidFill>
                  <a:schemeClr val="tx2"/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rdfs:subPropertyOf</a:t>
            </a:r>
            <a:r>
              <a:rPr lang="en-GB" sz="1800" dirty="0">
                <a:solidFill>
                  <a:schemeClr val="tx2"/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</a:t>
            </a:r>
            <a:r>
              <a:rPr lang="en-GB" sz="1800" dirty="0" err="1">
                <a:solidFill>
                  <a:schemeClr val="tx2"/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ex:affiliatedTo</a:t>
            </a:r>
            <a:endParaRPr lang="en-US" sz="1800" dirty="0">
              <a:solidFill>
                <a:schemeClr val="tx2"/>
              </a:solidFill>
              <a:latin typeface="Lucida Console" panose="020B0609040504020204" pitchFamily="49" charset="0"/>
              <a:ea typeface="Arial" charset="0"/>
              <a:cs typeface="Arial" charset="0"/>
            </a:endParaRPr>
          </a:p>
        </p:txBody>
      </p:sp>
      <p:sp>
        <p:nvSpPr>
          <p:cNvPr id="103430" name="AutoShape 6"/>
          <p:cNvSpPr>
            <a:spLocks noChangeArrowheads="1"/>
          </p:cNvSpPr>
          <p:nvPr/>
        </p:nvSpPr>
        <p:spPr bwMode="auto">
          <a:xfrm>
            <a:off x="2060403" y="4652963"/>
            <a:ext cx="1719485" cy="576262"/>
          </a:xfrm>
          <a:prstGeom prst="roundRect">
            <a:avLst>
              <a:gd name="adj" fmla="val 50000"/>
            </a:avLst>
          </a:prstGeom>
          <a:solidFill>
            <a:schemeClr val="tx2">
              <a:lumMod val="25000"/>
              <a:lumOff val="75000"/>
            </a:schemeClr>
          </a:solidFill>
          <a:ln w="9525">
            <a:solidFill>
              <a:schemeClr val="tx1">
                <a:lumMod val="50000"/>
              </a:schemeClr>
            </a:solidFill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/>
              <a:t>ex:worksFor</a:t>
            </a:r>
            <a:endParaRPr lang="en-US" dirty="0"/>
          </a:p>
        </p:txBody>
      </p:sp>
      <p:sp>
        <p:nvSpPr>
          <p:cNvPr id="103433" name="AutoShape 9"/>
          <p:cNvSpPr>
            <a:spLocks noChangeArrowheads="1"/>
          </p:cNvSpPr>
          <p:nvPr/>
        </p:nvSpPr>
        <p:spPr bwMode="auto">
          <a:xfrm>
            <a:off x="5372770" y="4652963"/>
            <a:ext cx="1611312" cy="576262"/>
          </a:xfrm>
          <a:prstGeom prst="roundRect">
            <a:avLst>
              <a:gd name="adj" fmla="val 50000"/>
            </a:avLst>
          </a:prstGeom>
          <a:solidFill>
            <a:schemeClr val="tx2">
              <a:lumMod val="25000"/>
              <a:lumOff val="75000"/>
            </a:schemeClr>
          </a:solidFill>
          <a:ln w="9525">
            <a:solidFill>
              <a:schemeClr val="tx1">
                <a:lumMod val="50000"/>
              </a:schemeClr>
            </a:solidFill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/>
              <a:t>rdf:Property</a:t>
            </a:r>
            <a:endParaRPr lang="en-US" dirty="0"/>
          </a:p>
        </p:txBody>
      </p:sp>
      <p:cxnSp>
        <p:nvCxnSpPr>
          <p:cNvPr id="103435" name="AutoShape 11"/>
          <p:cNvCxnSpPr>
            <a:cxnSpLocks noChangeShapeType="1"/>
            <a:stCxn id="103430" idx="3"/>
            <a:endCxn id="103433" idx="1"/>
          </p:cNvCxnSpPr>
          <p:nvPr/>
        </p:nvCxnSpPr>
        <p:spPr bwMode="auto">
          <a:xfrm>
            <a:off x="3779888" y="4941094"/>
            <a:ext cx="159288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03436" name="Text Box 12"/>
          <p:cNvSpPr txBox="1">
            <a:spLocks noChangeArrowheads="1"/>
          </p:cNvSpPr>
          <p:nvPr/>
        </p:nvSpPr>
        <p:spPr bwMode="auto">
          <a:xfrm>
            <a:off x="4148634" y="4615259"/>
            <a:ext cx="8620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 dirty="0" err="1">
                <a:ea typeface="Arial" charset="0"/>
                <a:cs typeface="Arial" charset="0"/>
              </a:rPr>
              <a:t>rdf:type</a:t>
            </a:r>
            <a:endParaRPr lang="en-US" sz="1600" dirty="0">
              <a:ea typeface="Arial" charset="0"/>
              <a:cs typeface="Arial" charset="0"/>
            </a:endParaRPr>
          </a:p>
        </p:txBody>
      </p:sp>
      <p:sp>
        <p:nvSpPr>
          <p:cNvPr id="103438" name="AutoShape 14"/>
          <p:cNvSpPr>
            <a:spLocks noChangeArrowheads="1"/>
          </p:cNvSpPr>
          <p:nvPr/>
        </p:nvSpPr>
        <p:spPr bwMode="auto">
          <a:xfrm>
            <a:off x="2060402" y="3213100"/>
            <a:ext cx="1719486" cy="576263"/>
          </a:xfrm>
          <a:prstGeom prst="roundRect">
            <a:avLst>
              <a:gd name="adj" fmla="val 50000"/>
            </a:avLst>
          </a:prstGeom>
          <a:solidFill>
            <a:schemeClr val="tx2">
              <a:lumMod val="25000"/>
              <a:lumOff val="75000"/>
            </a:schemeClr>
          </a:solidFill>
          <a:ln w="9525">
            <a:solidFill>
              <a:schemeClr val="tx1">
                <a:lumMod val="50000"/>
              </a:schemeClr>
            </a:solidFill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/>
              <a:t>ex:affiliatedTo</a:t>
            </a:r>
            <a:endParaRPr lang="en-US" dirty="0"/>
          </a:p>
        </p:txBody>
      </p:sp>
      <p:cxnSp>
        <p:nvCxnSpPr>
          <p:cNvPr id="103440" name="AutoShape 16"/>
          <p:cNvCxnSpPr>
            <a:cxnSpLocks noChangeShapeType="1"/>
            <a:stCxn id="103430" idx="0"/>
            <a:endCxn id="103438" idx="2"/>
          </p:cNvCxnSpPr>
          <p:nvPr/>
        </p:nvCxnSpPr>
        <p:spPr bwMode="auto">
          <a:xfrm flipH="1" flipV="1">
            <a:off x="2920145" y="3789363"/>
            <a:ext cx="1" cy="863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03441" name="Text Box 17"/>
          <p:cNvSpPr txBox="1">
            <a:spLocks noChangeArrowheads="1"/>
          </p:cNvSpPr>
          <p:nvPr/>
        </p:nvSpPr>
        <p:spPr bwMode="auto">
          <a:xfrm>
            <a:off x="971600" y="4039393"/>
            <a:ext cx="18891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 dirty="0" err="1">
                <a:ea typeface="Arial" charset="0"/>
                <a:cs typeface="Arial" charset="0"/>
              </a:rPr>
              <a:t>rdfs:subPropertyOf</a:t>
            </a:r>
            <a:endParaRPr lang="en-US" sz="1600" dirty="0">
              <a:ea typeface="Arial" charset="0"/>
              <a:cs typeface="Arial" charset="0"/>
            </a:endParaRPr>
          </a:p>
        </p:txBody>
      </p:sp>
      <p:sp>
        <p:nvSpPr>
          <p:cNvPr id="103442" name="Rectangle 18"/>
          <p:cNvSpPr>
            <a:spLocks noChangeArrowheads="1"/>
          </p:cNvSpPr>
          <p:nvPr/>
        </p:nvSpPr>
        <p:spPr bwMode="auto">
          <a:xfrm>
            <a:off x="2333675" y="35480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/>
            <a:endParaRPr lang="en-US" sz="1800"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37300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err="1"/>
              <a:t>rdfs:subPropertyOf</a:t>
            </a:r>
            <a:r>
              <a:rPr lang="en-GB" dirty="0"/>
              <a:t> is transitive and reflexive</a:t>
            </a:r>
          </a:p>
          <a:p>
            <a:pPr lvl="1"/>
            <a:r>
              <a:rPr lang="en-GB" dirty="0"/>
              <a:t>Entailment of </a:t>
            </a:r>
            <a:r>
              <a:rPr lang="en-GB" dirty="0" err="1"/>
              <a:t>superproperties</a:t>
            </a:r>
            <a:endParaRPr lang="en-US" dirty="0"/>
          </a:p>
        </p:txBody>
      </p:sp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property semantics</a:t>
            </a:r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830DA69-925C-DF47-963F-75BCA8E30D26}"/>
              </a:ext>
            </a:extLst>
          </p:cNvPr>
          <p:cNvSpPr>
            <a:spLocks noGrp="1"/>
          </p:cNvSpPr>
          <p:nvPr>
            <p:ph type="body" idx="1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5477" name="AutoShape 5"/>
          <p:cNvSpPr>
            <a:spLocks noChangeArrowheads="1"/>
          </p:cNvSpPr>
          <p:nvPr/>
        </p:nvSpPr>
        <p:spPr bwMode="auto">
          <a:xfrm>
            <a:off x="2051050" y="5084763"/>
            <a:ext cx="1368425" cy="576262"/>
          </a:xfrm>
          <a:prstGeom prst="roundRect">
            <a:avLst>
              <a:gd name="adj" fmla="val 50000"/>
            </a:avLst>
          </a:prstGeom>
          <a:solidFill>
            <a:schemeClr val="tx2">
              <a:lumMod val="25000"/>
              <a:lumOff val="75000"/>
            </a:schemeClr>
          </a:solidFill>
          <a:ln w="9525">
            <a:solidFill>
              <a:schemeClr val="tx1">
                <a:lumMod val="50000"/>
              </a:schemeClr>
            </a:solidFill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/>
              <a:t>JohnSmith</a:t>
            </a:r>
            <a:endParaRPr lang="en-US" dirty="0"/>
          </a:p>
        </p:txBody>
      </p:sp>
      <p:sp>
        <p:nvSpPr>
          <p:cNvPr id="105480" name="AutoShape 8"/>
          <p:cNvSpPr>
            <a:spLocks noChangeArrowheads="1"/>
          </p:cNvSpPr>
          <p:nvPr/>
        </p:nvSpPr>
        <p:spPr bwMode="auto">
          <a:xfrm>
            <a:off x="5724525" y="5084763"/>
            <a:ext cx="1368425" cy="576262"/>
          </a:xfrm>
          <a:prstGeom prst="roundRect">
            <a:avLst>
              <a:gd name="adj" fmla="val 50000"/>
            </a:avLst>
          </a:prstGeom>
          <a:solidFill>
            <a:schemeClr val="tx2">
              <a:lumMod val="25000"/>
              <a:lumOff val="75000"/>
            </a:schemeClr>
          </a:solidFill>
          <a:ln w="9525">
            <a:solidFill>
              <a:schemeClr val="tx1">
                <a:lumMod val="50000"/>
              </a:schemeClr>
            </a:solidFill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/>
              <a:t>Example Inc.</a:t>
            </a:r>
          </a:p>
        </p:txBody>
      </p:sp>
      <p:cxnSp>
        <p:nvCxnSpPr>
          <p:cNvPr id="105482" name="AutoShape 10"/>
          <p:cNvCxnSpPr>
            <a:cxnSpLocks noChangeShapeType="1"/>
            <a:stCxn id="105477" idx="3"/>
            <a:endCxn id="105480" idx="1"/>
          </p:cNvCxnSpPr>
          <p:nvPr/>
        </p:nvCxnSpPr>
        <p:spPr bwMode="auto">
          <a:xfrm>
            <a:off x="3419475" y="5373688"/>
            <a:ext cx="2305050" cy="0"/>
          </a:xfrm>
          <a:prstGeom prst="straightConnector1">
            <a:avLst/>
          </a:prstGeom>
          <a:noFill/>
          <a:ln w="9525">
            <a:solidFill>
              <a:schemeClr val="tx1">
                <a:lumMod val="50000"/>
              </a:schemeClr>
            </a:solidFill>
            <a:round/>
            <a:headEnd/>
            <a:tailEnd type="triangle" w="med" len="med"/>
          </a:ln>
          <a:effectLst/>
        </p:spPr>
      </p:cxnSp>
      <p:sp>
        <p:nvSpPr>
          <p:cNvPr id="105483" name="Text Box 11"/>
          <p:cNvSpPr txBox="1">
            <a:spLocks noChangeArrowheads="1"/>
          </p:cNvSpPr>
          <p:nvPr/>
        </p:nvSpPr>
        <p:spPr bwMode="auto">
          <a:xfrm>
            <a:off x="3915409" y="5403607"/>
            <a:ext cx="131318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 dirty="0" err="1">
                <a:solidFill>
                  <a:schemeClr val="tx1">
                    <a:lumMod val="50000"/>
                  </a:schemeClr>
                </a:solidFill>
                <a:ea typeface="Arial" charset="0"/>
                <a:cs typeface="Arial" charset="0"/>
              </a:rPr>
              <a:t>ex:worksFor</a:t>
            </a:r>
            <a:endParaRPr lang="en-US" sz="1600" dirty="0">
              <a:solidFill>
                <a:schemeClr val="tx1">
                  <a:lumMod val="50000"/>
                </a:schemeClr>
              </a:solidFill>
              <a:ea typeface="Arial" charset="0"/>
              <a:cs typeface="Arial" charset="0"/>
            </a:endParaRPr>
          </a:p>
        </p:txBody>
      </p:sp>
      <p:sp>
        <p:nvSpPr>
          <p:cNvPr id="105484" name="Text Box 12"/>
          <p:cNvSpPr txBox="1">
            <a:spLocks noChangeArrowheads="1"/>
          </p:cNvSpPr>
          <p:nvPr/>
        </p:nvSpPr>
        <p:spPr bwMode="auto">
          <a:xfrm>
            <a:off x="3711027" y="3355558"/>
            <a:ext cx="172194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 b="1" dirty="0" err="1">
                <a:solidFill>
                  <a:schemeClr val="tx1">
                    <a:lumMod val="50000"/>
                  </a:schemeClr>
                </a:solidFill>
                <a:ea typeface="Arial" charset="0"/>
                <a:cs typeface="Arial" charset="0"/>
              </a:rPr>
              <a:t>ex:affiliatedTo</a:t>
            </a:r>
            <a:endParaRPr lang="en-US" sz="1600" b="1" dirty="0">
              <a:solidFill>
                <a:schemeClr val="tx1">
                  <a:lumMod val="50000"/>
                </a:schemeClr>
              </a:solidFill>
              <a:ea typeface="Arial" charset="0"/>
              <a:cs typeface="Arial" charset="0"/>
            </a:endParaRPr>
          </a:p>
        </p:txBody>
      </p:sp>
      <p:cxnSp>
        <p:nvCxnSpPr>
          <p:cNvPr id="105485" name="AutoShape 13"/>
          <p:cNvCxnSpPr>
            <a:cxnSpLocks noChangeShapeType="1"/>
            <a:stCxn id="105477" idx="0"/>
            <a:endCxn id="105480" idx="0"/>
          </p:cNvCxnSpPr>
          <p:nvPr/>
        </p:nvCxnSpPr>
        <p:spPr bwMode="auto">
          <a:xfrm rot="5400000" flipV="1">
            <a:off x="4571207" y="3248819"/>
            <a:ext cx="1587" cy="3673475"/>
          </a:xfrm>
          <a:prstGeom prst="curvedConnector3">
            <a:avLst>
              <a:gd name="adj1" fmla="val -87335791"/>
            </a:avLst>
          </a:prstGeom>
          <a:noFill/>
          <a:ln w="19050">
            <a:solidFill>
              <a:schemeClr val="tx1">
                <a:lumMod val="50000"/>
              </a:schemeClr>
            </a:solidFill>
            <a:round/>
            <a:headEnd/>
            <a:tailEnd type="triangle" w="med" len="med"/>
          </a:ln>
          <a:effectLst/>
        </p:spPr>
      </p:cxnSp>
      <p:sp>
        <p:nvSpPr>
          <p:cNvPr id="105486" name="Line 14"/>
          <p:cNvSpPr>
            <a:spLocks noChangeShapeType="1"/>
          </p:cNvSpPr>
          <p:nvPr/>
        </p:nvSpPr>
        <p:spPr bwMode="auto">
          <a:xfrm flipV="1">
            <a:off x="4572000" y="3716338"/>
            <a:ext cx="0" cy="1655762"/>
          </a:xfrm>
          <a:prstGeom prst="line">
            <a:avLst/>
          </a:prstGeom>
          <a:noFill/>
          <a:ln w="9525">
            <a:solidFill>
              <a:schemeClr val="tx1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487" name="Text Box 15"/>
          <p:cNvSpPr txBox="1">
            <a:spLocks noChangeArrowheads="1"/>
          </p:cNvSpPr>
          <p:nvPr/>
        </p:nvSpPr>
        <p:spPr bwMode="auto">
          <a:xfrm>
            <a:off x="3132138" y="4387850"/>
            <a:ext cx="193835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solidFill>
                  <a:schemeClr val="tx1">
                    <a:lumMod val="50000"/>
                  </a:schemeClr>
                </a:solidFill>
                <a:ea typeface="Arial" charset="0"/>
                <a:cs typeface="Arial" charset="0"/>
              </a:rPr>
              <a:t>rdfs:subPropertyOf</a:t>
            </a:r>
            <a:endParaRPr lang="en-US" sz="1600">
              <a:solidFill>
                <a:schemeClr val="tx1">
                  <a:lumMod val="50000"/>
                </a:schemeClr>
              </a:solidFill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6445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5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5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84" grpId="0"/>
      <p:bldP spid="105486" grpId="0" animBg="1"/>
      <p:bldP spid="10548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GB" dirty="0"/>
              <a:t>Type entailments from range and domain constraints</a:t>
            </a:r>
            <a:endParaRPr lang="en-US" dirty="0"/>
          </a:p>
        </p:txBody>
      </p:sp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property semantics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2FEBDD-0B40-EF43-AB74-DF0237CD5B9E}"/>
              </a:ext>
            </a:extLst>
          </p:cNvPr>
          <p:cNvSpPr>
            <a:spLocks noGrp="1"/>
          </p:cNvSpPr>
          <p:nvPr>
            <p:ph type="body" idx="1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7525" name="AutoShape 5"/>
          <p:cNvSpPr>
            <a:spLocks noChangeArrowheads="1"/>
          </p:cNvSpPr>
          <p:nvPr/>
        </p:nvSpPr>
        <p:spPr bwMode="auto">
          <a:xfrm>
            <a:off x="1905000" y="5084763"/>
            <a:ext cx="1514475" cy="576262"/>
          </a:xfrm>
          <a:prstGeom prst="roundRect">
            <a:avLst>
              <a:gd name="adj" fmla="val 50000"/>
            </a:avLst>
          </a:prstGeom>
          <a:solidFill>
            <a:schemeClr val="tx2">
              <a:lumMod val="25000"/>
              <a:lumOff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/>
              <a:t>John Smith</a:t>
            </a:r>
          </a:p>
        </p:txBody>
      </p:sp>
      <p:sp>
        <p:nvSpPr>
          <p:cNvPr id="107528" name="AutoShape 8"/>
          <p:cNvSpPr>
            <a:spLocks noChangeArrowheads="1"/>
          </p:cNvSpPr>
          <p:nvPr/>
        </p:nvSpPr>
        <p:spPr bwMode="auto">
          <a:xfrm>
            <a:off x="5724525" y="5084763"/>
            <a:ext cx="1514475" cy="576262"/>
          </a:xfrm>
          <a:prstGeom prst="roundRect">
            <a:avLst>
              <a:gd name="adj" fmla="val 50000"/>
            </a:avLst>
          </a:prstGeom>
          <a:solidFill>
            <a:schemeClr val="tx2">
              <a:lumMod val="25000"/>
              <a:lumOff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/>
              <a:t>Example Inc.</a:t>
            </a:r>
          </a:p>
        </p:txBody>
      </p:sp>
      <p:cxnSp>
        <p:nvCxnSpPr>
          <p:cNvPr id="107530" name="AutoShape 10"/>
          <p:cNvCxnSpPr>
            <a:cxnSpLocks noChangeShapeType="1"/>
            <a:stCxn id="107525" idx="3"/>
            <a:endCxn id="107528" idx="1"/>
          </p:cNvCxnSpPr>
          <p:nvPr/>
        </p:nvCxnSpPr>
        <p:spPr bwMode="auto">
          <a:xfrm>
            <a:off x="3419475" y="5373688"/>
            <a:ext cx="230505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07531" name="Text Box 11"/>
          <p:cNvSpPr txBox="1">
            <a:spLocks noChangeArrowheads="1"/>
          </p:cNvSpPr>
          <p:nvPr/>
        </p:nvSpPr>
        <p:spPr bwMode="auto">
          <a:xfrm>
            <a:off x="3915410" y="5417987"/>
            <a:ext cx="131318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600" dirty="0" err="1">
                <a:ea typeface="Arial" charset="0"/>
                <a:cs typeface="Arial" charset="0"/>
              </a:rPr>
              <a:t>ex:worksFor</a:t>
            </a:r>
            <a:endParaRPr lang="en-US" sz="1600" dirty="0">
              <a:ea typeface="Arial" charset="0"/>
              <a:cs typeface="Arial" charset="0"/>
            </a:endParaRPr>
          </a:p>
        </p:txBody>
      </p:sp>
      <p:sp>
        <p:nvSpPr>
          <p:cNvPr id="107532" name="Text Box 12"/>
          <p:cNvSpPr txBox="1">
            <a:spLocks noChangeArrowheads="1"/>
          </p:cNvSpPr>
          <p:nvPr/>
        </p:nvSpPr>
        <p:spPr bwMode="auto">
          <a:xfrm>
            <a:off x="3250294" y="4275440"/>
            <a:ext cx="130356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600" dirty="0" err="1">
                <a:ea typeface="Arial" charset="0"/>
                <a:cs typeface="Arial" charset="0"/>
              </a:rPr>
              <a:t>rdfs:domain</a:t>
            </a:r>
            <a:endParaRPr lang="en-US" sz="1600" dirty="0">
              <a:ea typeface="Arial" charset="0"/>
              <a:cs typeface="Arial" charset="0"/>
            </a:endParaRPr>
          </a:p>
        </p:txBody>
      </p:sp>
      <p:sp>
        <p:nvSpPr>
          <p:cNvPr id="107534" name="AutoShape 14"/>
          <p:cNvSpPr>
            <a:spLocks noChangeArrowheads="1"/>
          </p:cNvSpPr>
          <p:nvPr/>
        </p:nvSpPr>
        <p:spPr bwMode="auto">
          <a:xfrm>
            <a:off x="1873250" y="3284538"/>
            <a:ext cx="1543050" cy="576262"/>
          </a:xfrm>
          <a:prstGeom prst="roundRect">
            <a:avLst>
              <a:gd name="adj" fmla="val 50000"/>
            </a:avLst>
          </a:prstGeom>
          <a:solidFill>
            <a:schemeClr val="tx2">
              <a:lumMod val="25000"/>
              <a:lumOff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/>
              <a:t>ex:Employee</a:t>
            </a:r>
            <a:endParaRPr lang="en-US" dirty="0"/>
          </a:p>
        </p:txBody>
      </p:sp>
      <p:sp>
        <p:nvSpPr>
          <p:cNvPr id="107537" name="AutoShape 17"/>
          <p:cNvSpPr>
            <a:spLocks noChangeArrowheads="1"/>
          </p:cNvSpPr>
          <p:nvPr/>
        </p:nvSpPr>
        <p:spPr bwMode="auto">
          <a:xfrm>
            <a:off x="5726113" y="3284538"/>
            <a:ext cx="1498600" cy="576262"/>
          </a:xfrm>
          <a:prstGeom prst="roundRect">
            <a:avLst>
              <a:gd name="adj" fmla="val 50000"/>
            </a:avLst>
          </a:prstGeom>
          <a:solidFill>
            <a:schemeClr val="tx2">
              <a:lumMod val="25000"/>
              <a:lumOff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/>
              <a:t>ex:Company</a:t>
            </a:r>
            <a:endParaRPr lang="en-US" dirty="0"/>
          </a:p>
        </p:txBody>
      </p:sp>
      <p:sp>
        <p:nvSpPr>
          <p:cNvPr id="107539" name="Text Box 19"/>
          <p:cNvSpPr txBox="1">
            <a:spLocks noChangeArrowheads="1"/>
          </p:cNvSpPr>
          <p:nvPr/>
        </p:nvSpPr>
        <p:spPr bwMode="auto">
          <a:xfrm>
            <a:off x="4417205" y="3654384"/>
            <a:ext cx="111921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600" dirty="0" err="1">
                <a:ea typeface="Arial" charset="0"/>
                <a:cs typeface="Arial" charset="0"/>
              </a:rPr>
              <a:t>rdfs:range</a:t>
            </a:r>
            <a:endParaRPr lang="en-US" sz="1600" dirty="0">
              <a:ea typeface="Arial" charset="0"/>
              <a:cs typeface="Arial" charset="0"/>
            </a:endParaRPr>
          </a:p>
        </p:txBody>
      </p:sp>
      <p:sp>
        <p:nvSpPr>
          <p:cNvPr id="107540" name="Text Box 20"/>
          <p:cNvSpPr txBox="1">
            <a:spLocks noChangeArrowheads="1"/>
          </p:cNvSpPr>
          <p:nvPr/>
        </p:nvSpPr>
        <p:spPr bwMode="auto">
          <a:xfrm>
            <a:off x="1595580" y="4267786"/>
            <a:ext cx="103265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600" b="1" dirty="0" err="1">
                <a:solidFill>
                  <a:schemeClr val="tx2"/>
                </a:solidFill>
                <a:ea typeface="Arial" charset="0"/>
                <a:cs typeface="Arial" charset="0"/>
              </a:rPr>
              <a:t>rdf:type</a:t>
            </a:r>
            <a:endParaRPr lang="en-US" sz="1600" b="1" dirty="0">
              <a:solidFill>
                <a:schemeClr val="tx2"/>
              </a:solidFill>
              <a:ea typeface="Arial" charset="0"/>
              <a:cs typeface="Arial" charset="0"/>
            </a:endParaRPr>
          </a:p>
        </p:txBody>
      </p:sp>
      <p:sp>
        <p:nvSpPr>
          <p:cNvPr id="107541" name="Line 21"/>
          <p:cNvSpPr>
            <a:spLocks noChangeShapeType="1"/>
          </p:cNvSpPr>
          <p:nvPr/>
        </p:nvSpPr>
        <p:spPr bwMode="auto">
          <a:xfrm flipH="1" flipV="1">
            <a:off x="3419475" y="3573463"/>
            <a:ext cx="1152525" cy="1800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7542" name="Line 22"/>
          <p:cNvSpPr>
            <a:spLocks noChangeShapeType="1"/>
          </p:cNvSpPr>
          <p:nvPr/>
        </p:nvSpPr>
        <p:spPr bwMode="auto">
          <a:xfrm flipV="1">
            <a:off x="4572000" y="3573463"/>
            <a:ext cx="1152525" cy="1800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107543" name="AutoShape 23"/>
          <p:cNvCxnSpPr>
            <a:cxnSpLocks noChangeShapeType="1"/>
            <a:stCxn id="107525" idx="0"/>
            <a:endCxn id="107534" idx="2"/>
          </p:cNvCxnSpPr>
          <p:nvPr/>
        </p:nvCxnSpPr>
        <p:spPr bwMode="auto">
          <a:xfrm flipH="1" flipV="1">
            <a:off x="2644775" y="3860800"/>
            <a:ext cx="17463" cy="1223963"/>
          </a:xfrm>
          <a:prstGeom prst="straightConnector1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ffectLst/>
        </p:spPr>
      </p:cxnSp>
      <p:cxnSp>
        <p:nvCxnSpPr>
          <p:cNvPr id="107544" name="AutoShape 24"/>
          <p:cNvCxnSpPr>
            <a:cxnSpLocks noChangeShapeType="1"/>
            <a:stCxn id="107528" idx="0"/>
            <a:endCxn id="107537" idx="2"/>
          </p:cNvCxnSpPr>
          <p:nvPr/>
        </p:nvCxnSpPr>
        <p:spPr bwMode="auto">
          <a:xfrm flipH="1" flipV="1">
            <a:off x="6475413" y="3860800"/>
            <a:ext cx="6350" cy="1223963"/>
          </a:xfrm>
          <a:prstGeom prst="straightConnector1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ffectLst/>
        </p:spPr>
      </p:cxnSp>
      <p:sp>
        <p:nvSpPr>
          <p:cNvPr id="107545" name="Text Box 25"/>
          <p:cNvSpPr txBox="1">
            <a:spLocks noChangeArrowheads="1"/>
          </p:cNvSpPr>
          <p:nvPr/>
        </p:nvSpPr>
        <p:spPr bwMode="auto">
          <a:xfrm>
            <a:off x="6514843" y="4267786"/>
            <a:ext cx="103265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600" b="1" dirty="0" err="1">
                <a:solidFill>
                  <a:schemeClr val="tx2"/>
                </a:solidFill>
                <a:ea typeface="Arial" charset="0"/>
                <a:cs typeface="Arial" charset="0"/>
              </a:rPr>
              <a:t>rdf:type</a:t>
            </a:r>
            <a:endParaRPr lang="en-US" sz="1600" b="1" dirty="0">
              <a:solidFill>
                <a:schemeClr val="tx2"/>
              </a:solidFill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0590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32" grpId="0"/>
      <p:bldP spid="107539" grpId="0"/>
      <p:bldP spid="107540" grpId="0"/>
      <p:bldP spid="107541" grpId="0" animBg="1"/>
      <p:bldP spid="107542" grpId="0" animBg="1"/>
      <p:bldP spid="10754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predefined classes</a:t>
            </a:r>
            <a:endParaRPr lang="en-US"/>
          </a:p>
        </p:txBody>
      </p:sp>
      <p:sp>
        <p:nvSpPr>
          <p:cNvPr id="1095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rdfs:Class</a:t>
            </a:r>
          </a:p>
          <a:p>
            <a:r>
              <a:rPr lang="en-GB"/>
              <a:t>rdf:Property (note different namespace)</a:t>
            </a:r>
          </a:p>
          <a:p>
            <a:r>
              <a:rPr lang="en-GB"/>
              <a:t>rdfs:Resource</a:t>
            </a:r>
          </a:p>
          <a:p>
            <a:r>
              <a:rPr lang="en-GB"/>
              <a:t>rdfs:Literal</a:t>
            </a:r>
          </a:p>
          <a:p>
            <a:r>
              <a:rPr lang="en-GB"/>
              <a:t>rdfs:Datatype</a:t>
            </a:r>
          </a:p>
          <a:p>
            <a:r>
              <a:rPr lang="en-GB"/>
              <a:t>rdf:XMLLiteral</a:t>
            </a:r>
            <a:endParaRPr lang="en-US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0967980-B2C1-9E4B-A4E0-52D4B74CF0FF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77675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predefined classes</a:t>
            </a:r>
            <a:endParaRPr lang="en-US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5B7899D-80FF-9A41-99E4-197943AAEA57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1619" name="Text Box 3"/>
          <p:cNvSpPr txBox="1">
            <a:spLocks noChangeArrowheads="1"/>
          </p:cNvSpPr>
          <p:nvPr/>
        </p:nvSpPr>
        <p:spPr bwMode="auto">
          <a:xfrm>
            <a:off x="2238375" y="2228057"/>
            <a:ext cx="16303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600">
                <a:solidFill>
                  <a:schemeClr val="tx1">
                    <a:lumMod val="50000"/>
                  </a:schemeClr>
                </a:solidFill>
                <a:ea typeface="Arial" charset="0"/>
                <a:cs typeface="Arial" charset="0"/>
              </a:rPr>
              <a:t>rdfs:subClassOf</a:t>
            </a:r>
            <a:endParaRPr lang="en-US" sz="1600">
              <a:solidFill>
                <a:schemeClr val="tx1">
                  <a:lumMod val="50000"/>
                </a:schemeClr>
              </a:solidFill>
              <a:ea typeface="Arial" charset="0"/>
              <a:cs typeface="Arial" charset="0"/>
            </a:endParaRPr>
          </a:p>
        </p:txBody>
      </p:sp>
      <p:sp>
        <p:nvSpPr>
          <p:cNvPr id="111621" name="AutoShape 5"/>
          <p:cNvSpPr>
            <a:spLocks noChangeArrowheads="1"/>
          </p:cNvSpPr>
          <p:nvPr/>
        </p:nvSpPr>
        <p:spPr bwMode="auto">
          <a:xfrm>
            <a:off x="3849688" y="1628775"/>
            <a:ext cx="1689100" cy="576263"/>
          </a:xfrm>
          <a:prstGeom prst="roundRect">
            <a:avLst>
              <a:gd name="adj" fmla="val 50000"/>
            </a:avLst>
          </a:prstGeom>
          <a:solidFill>
            <a:schemeClr val="tx2">
              <a:lumMod val="25000"/>
              <a:lumOff val="75000"/>
            </a:schemeClr>
          </a:solidFill>
          <a:ln w="9525">
            <a:solidFill>
              <a:schemeClr val="tx1">
                <a:lumMod val="50000"/>
              </a:schemeClr>
            </a:solidFill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>
                <a:solidFill>
                  <a:schemeClr val="tx1">
                    <a:lumMod val="50000"/>
                  </a:schemeClr>
                </a:solidFill>
              </a:rPr>
              <a:t>rdfs:Resource</a:t>
            </a:r>
            <a:endParaRPr lang="en-US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11624" name="AutoShape 8"/>
          <p:cNvSpPr>
            <a:spLocks noChangeArrowheads="1"/>
          </p:cNvSpPr>
          <p:nvPr/>
        </p:nvSpPr>
        <p:spPr bwMode="auto">
          <a:xfrm>
            <a:off x="1258888" y="3068638"/>
            <a:ext cx="1368425" cy="576262"/>
          </a:xfrm>
          <a:prstGeom prst="roundRect">
            <a:avLst>
              <a:gd name="adj" fmla="val 50000"/>
            </a:avLst>
          </a:prstGeom>
          <a:solidFill>
            <a:schemeClr val="tx2">
              <a:lumMod val="25000"/>
              <a:lumOff val="75000"/>
            </a:schemeClr>
          </a:solidFill>
          <a:ln w="9525">
            <a:solidFill>
              <a:schemeClr val="tx1">
                <a:lumMod val="50000"/>
              </a:schemeClr>
            </a:solidFill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>
                <a:solidFill>
                  <a:schemeClr val="tx1">
                    <a:lumMod val="50000"/>
                  </a:schemeClr>
                </a:solidFill>
              </a:rPr>
              <a:t>rdfs:Class</a:t>
            </a:r>
            <a:endParaRPr lang="en-US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11627" name="AutoShape 11"/>
          <p:cNvSpPr>
            <a:spLocks noChangeArrowheads="1"/>
          </p:cNvSpPr>
          <p:nvPr/>
        </p:nvSpPr>
        <p:spPr bwMode="auto">
          <a:xfrm>
            <a:off x="3995738" y="3068638"/>
            <a:ext cx="1368425" cy="576262"/>
          </a:xfrm>
          <a:prstGeom prst="roundRect">
            <a:avLst>
              <a:gd name="adj" fmla="val 50000"/>
            </a:avLst>
          </a:prstGeom>
          <a:solidFill>
            <a:schemeClr val="tx2">
              <a:lumMod val="25000"/>
              <a:lumOff val="75000"/>
            </a:schemeClr>
          </a:solidFill>
          <a:ln w="9525">
            <a:solidFill>
              <a:schemeClr val="tx1">
                <a:lumMod val="50000"/>
              </a:schemeClr>
            </a:solidFill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>
                <a:solidFill>
                  <a:schemeClr val="tx1">
                    <a:lumMod val="50000"/>
                  </a:schemeClr>
                </a:solidFill>
              </a:rPr>
              <a:t>rdfs:Literal</a:t>
            </a:r>
            <a:endParaRPr lang="en-US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11630" name="AutoShape 14"/>
          <p:cNvSpPr>
            <a:spLocks noChangeArrowheads="1"/>
          </p:cNvSpPr>
          <p:nvPr/>
        </p:nvSpPr>
        <p:spPr bwMode="auto">
          <a:xfrm>
            <a:off x="1141413" y="4508500"/>
            <a:ext cx="1601787" cy="576263"/>
          </a:xfrm>
          <a:prstGeom prst="roundRect">
            <a:avLst>
              <a:gd name="adj" fmla="val 50000"/>
            </a:avLst>
          </a:prstGeom>
          <a:solidFill>
            <a:schemeClr val="tx2">
              <a:lumMod val="25000"/>
              <a:lumOff val="75000"/>
            </a:schemeClr>
          </a:solidFill>
          <a:ln w="9525">
            <a:solidFill>
              <a:schemeClr val="tx1">
                <a:lumMod val="50000"/>
              </a:schemeClr>
            </a:solidFill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>
                <a:solidFill>
                  <a:schemeClr val="tx1">
                    <a:lumMod val="50000"/>
                  </a:schemeClr>
                </a:solidFill>
              </a:rPr>
              <a:t>rdfs:Datatype</a:t>
            </a:r>
            <a:endParaRPr lang="en-US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11633" name="AutoShape 17"/>
          <p:cNvSpPr>
            <a:spLocks noChangeArrowheads="1"/>
          </p:cNvSpPr>
          <p:nvPr/>
        </p:nvSpPr>
        <p:spPr bwMode="auto">
          <a:xfrm>
            <a:off x="5386388" y="4508500"/>
            <a:ext cx="1663700" cy="576263"/>
          </a:xfrm>
          <a:prstGeom prst="roundRect">
            <a:avLst>
              <a:gd name="adj" fmla="val 50000"/>
            </a:avLst>
          </a:prstGeom>
          <a:solidFill>
            <a:schemeClr val="tx2">
              <a:lumMod val="25000"/>
              <a:lumOff val="75000"/>
            </a:schemeClr>
          </a:solidFill>
          <a:ln w="9525">
            <a:solidFill>
              <a:schemeClr val="tx1">
                <a:lumMod val="50000"/>
              </a:schemeClr>
            </a:solidFill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>
                <a:solidFill>
                  <a:schemeClr val="tx1">
                    <a:lumMod val="50000"/>
                  </a:schemeClr>
                </a:solidFill>
              </a:rPr>
              <a:t>rdf:XMLLiteral</a:t>
            </a:r>
            <a:endParaRPr lang="en-US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11636" name="AutoShape 20"/>
          <p:cNvSpPr>
            <a:spLocks noChangeArrowheads="1"/>
          </p:cNvSpPr>
          <p:nvPr/>
        </p:nvSpPr>
        <p:spPr bwMode="auto">
          <a:xfrm>
            <a:off x="6732588" y="3068638"/>
            <a:ext cx="1497012" cy="576262"/>
          </a:xfrm>
          <a:prstGeom prst="roundRect">
            <a:avLst>
              <a:gd name="adj" fmla="val 50000"/>
            </a:avLst>
          </a:prstGeom>
          <a:solidFill>
            <a:schemeClr val="tx2">
              <a:lumMod val="25000"/>
              <a:lumOff val="75000"/>
            </a:schemeClr>
          </a:solidFill>
          <a:ln w="9525">
            <a:solidFill>
              <a:schemeClr val="tx1">
                <a:lumMod val="50000"/>
              </a:schemeClr>
            </a:solidFill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>
                <a:solidFill>
                  <a:schemeClr val="tx1">
                    <a:lumMod val="50000"/>
                  </a:schemeClr>
                </a:solidFill>
              </a:rPr>
              <a:t>rdf:Property</a:t>
            </a:r>
            <a:endParaRPr lang="en-US" dirty="0">
              <a:solidFill>
                <a:schemeClr val="tx1">
                  <a:lumMod val="50000"/>
                </a:schemeClr>
              </a:solidFill>
            </a:endParaRPr>
          </a:p>
        </p:txBody>
      </p:sp>
      <p:cxnSp>
        <p:nvCxnSpPr>
          <p:cNvPr id="111638" name="AutoShape 22"/>
          <p:cNvCxnSpPr>
            <a:cxnSpLocks noChangeShapeType="1"/>
            <a:stCxn id="111630" idx="0"/>
            <a:endCxn id="111624" idx="2"/>
          </p:cNvCxnSpPr>
          <p:nvPr/>
        </p:nvCxnSpPr>
        <p:spPr bwMode="auto">
          <a:xfrm flipV="1">
            <a:off x="1943100" y="3644900"/>
            <a:ext cx="0" cy="863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11639" name="AutoShape 23"/>
          <p:cNvCxnSpPr>
            <a:cxnSpLocks noChangeShapeType="1"/>
            <a:stCxn id="111627" idx="0"/>
            <a:endCxn id="111621" idx="2"/>
          </p:cNvCxnSpPr>
          <p:nvPr/>
        </p:nvCxnSpPr>
        <p:spPr bwMode="auto">
          <a:xfrm flipV="1">
            <a:off x="4679950" y="2205038"/>
            <a:ext cx="14288" cy="863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11640" name="AutoShape 24"/>
          <p:cNvCxnSpPr>
            <a:cxnSpLocks noChangeShapeType="1"/>
            <a:stCxn id="111636" idx="0"/>
            <a:endCxn id="111621" idx="2"/>
          </p:cNvCxnSpPr>
          <p:nvPr/>
        </p:nvCxnSpPr>
        <p:spPr bwMode="auto">
          <a:xfrm flipH="1" flipV="1">
            <a:off x="4694238" y="2205038"/>
            <a:ext cx="2787650" cy="863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11641" name="AutoShape 25"/>
          <p:cNvCxnSpPr>
            <a:cxnSpLocks noChangeShapeType="1"/>
            <a:stCxn id="111624" idx="0"/>
            <a:endCxn id="111621" idx="2"/>
          </p:cNvCxnSpPr>
          <p:nvPr/>
        </p:nvCxnSpPr>
        <p:spPr bwMode="auto">
          <a:xfrm flipV="1">
            <a:off x="1943100" y="2205038"/>
            <a:ext cx="2751138" cy="863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11642" name="Text Box 26"/>
          <p:cNvSpPr txBox="1">
            <a:spLocks noChangeArrowheads="1"/>
          </p:cNvSpPr>
          <p:nvPr/>
        </p:nvSpPr>
        <p:spPr bwMode="auto">
          <a:xfrm>
            <a:off x="5940425" y="2155825"/>
            <a:ext cx="16303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600">
                <a:solidFill>
                  <a:schemeClr val="tx1">
                    <a:lumMod val="50000"/>
                  </a:schemeClr>
                </a:solidFill>
                <a:ea typeface="Arial" charset="0"/>
                <a:cs typeface="Arial" charset="0"/>
              </a:rPr>
              <a:t>rdfs:subClassOf</a:t>
            </a:r>
            <a:endParaRPr lang="en-US" sz="1600">
              <a:solidFill>
                <a:schemeClr val="tx1">
                  <a:lumMod val="50000"/>
                </a:schemeClr>
              </a:solidFill>
              <a:ea typeface="Arial" charset="0"/>
              <a:cs typeface="Arial" charset="0"/>
            </a:endParaRPr>
          </a:p>
        </p:txBody>
      </p:sp>
      <p:sp>
        <p:nvSpPr>
          <p:cNvPr id="111643" name="Text Box 27"/>
          <p:cNvSpPr txBox="1">
            <a:spLocks noChangeArrowheads="1"/>
          </p:cNvSpPr>
          <p:nvPr/>
        </p:nvSpPr>
        <p:spPr bwMode="auto">
          <a:xfrm>
            <a:off x="376239" y="3883026"/>
            <a:ext cx="16303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600" dirty="0" err="1">
                <a:solidFill>
                  <a:schemeClr val="tx1">
                    <a:lumMod val="50000"/>
                  </a:schemeClr>
                </a:solidFill>
                <a:ea typeface="Arial" charset="0"/>
                <a:cs typeface="Arial" charset="0"/>
              </a:rPr>
              <a:t>rdfs:subClassOf</a:t>
            </a:r>
            <a:endParaRPr lang="en-US" sz="1600" dirty="0">
              <a:solidFill>
                <a:schemeClr val="tx1">
                  <a:lumMod val="50000"/>
                </a:schemeClr>
              </a:solidFill>
              <a:ea typeface="Arial" charset="0"/>
              <a:cs typeface="Arial" charset="0"/>
            </a:endParaRPr>
          </a:p>
        </p:txBody>
      </p:sp>
      <p:sp>
        <p:nvSpPr>
          <p:cNvPr id="111644" name="Text Box 28"/>
          <p:cNvSpPr txBox="1">
            <a:spLocks noChangeArrowheads="1"/>
          </p:cNvSpPr>
          <p:nvPr/>
        </p:nvSpPr>
        <p:spPr bwMode="auto">
          <a:xfrm>
            <a:off x="4643438" y="2443163"/>
            <a:ext cx="16303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600">
                <a:solidFill>
                  <a:schemeClr val="tx1">
                    <a:lumMod val="50000"/>
                  </a:schemeClr>
                </a:solidFill>
                <a:ea typeface="Arial" charset="0"/>
                <a:cs typeface="Arial" charset="0"/>
              </a:rPr>
              <a:t>rdfs:subClassOf</a:t>
            </a:r>
            <a:endParaRPr lang="en-US" sz="1600">
              <a:solidFill>
                <a:schemeClr val="tx1">
                  <a:lumMod val="50000"/>
                </a:schemeClr>
              </a:solidFill>
              <a:ea typeface="Arial" charset="0"/>
              <a:cs typeface="Arial" charset="0"/>
            </a:endParaRPr>
          </a:p>
        </p:txBody>
      </p:sp>
      <p:cxnSp>
        <p:nvCxnSpPr>
          <p:cNvPr id="111645" name="AutoShape 29"/>
          <p:cNvCxnSpPr>
            <a:cxnSpLocks noChangeShapeType="1"/>
            <a:stCxn id="111633" idx="0"/>
            <a:endCxn id="111627" idx="2"/>
          </p:cNvCxnSpPr>
          <p:nvPr/>
        </p:nvCxnSpPr>
        <p:spPr bwMode="auto">
          <a:xfrm flipH="1" flipV="1">
            <a:off x="4679950" y="3644900"/>
            <a:ext cx="1538288" cy="863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grpSp>
        <p:nvGrpSpPr>
          <p:cNvPr id="111646" name="Group 30"/>
          <p:cNvGrpSpPr>
            <a:grpSpLocks/>
          </p:cNvGrpSpPr>
          <p:nvPr/>
        </p:nvGrpSpPr>
        <p:grpSpPr bwMode="auto">
          <a:xfrm>
            <a:off x="3059113" y="4437063"/>
            <a:ext cx="2160587" cy="1223962"/>
            <a:chOff x="1882" y="2886"/>
            <a:chExt cx="1361" cy="771"/>
          </a:xfrm>
        </p:grpSpPr>
        <p:sp>
          <p:nvSpPr>
            <p:cNvPr id="111648" name="AutoShape 32"/>
            <p:cNvSpPr>
              <a:spLocks noChangeArrowheads="1"/>
            </p:cNvSpPr>
            <p:nvPr/>
          </p:nvSpPr>
          <p:spPr bwMode="auto">
            <a:xfrm>
              <a:off x="1973" y="2976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tx2">
                <a:lumMod val="25000"/>
                <a:lumOff val="75000"/>
              </a:schemeClr>
            </a:solidFill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  <a:effectLst/>
          </p:spPr>
          <p:txBody>
            <a:bodyPr wrap="none" lIns="0" tIns="0" rIns="0" bIns="0" anchor="ctr">
              <a:prstTxWarp prst="textNoShape">
                <a:avLst/>
              </a:prstTxWarp>
            </a:bodyPr>
            <a:lstStyle/>
            <a:p>
              <a:pPr algn="ctr"/>
              <a:r>
                <a:rPr lang="en-US" dirty="0" err="1">
                  <a:solidFill>
                    <a:schemeClr val="tx1">
                      <a:lumMod val="50000"/>
                    </a:schemeClr>
                  </a:solidFill>
                </a:rPr>
                <a:t>xsd:String</a:t>
              </a:r>
              <a:endParaRPr lang="en-US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111651" name="AutoShape 35"/>
            <p:cNvSpPr>
              <a:spLocks noChangeArrowheads="1"/>
            </p:cNvSpPr>
            <p:nvPr/>
          </p:nvSpPr>
          <p:spPr bwMode="auto">
            <a:xfrm>
              <a:off x="2290" y="3203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tx2">
                <a:lumMod val="25000"/>
                <a:lumOff val="75000"/>
              </a:schemeClr>
            </a:solidFill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  <a:effectLst/>
          </p:spPr>
          <p:txBody>
            <a:bodyPr wrap="none" lIns="0" tIns="0" rIns="0" bIns="0" anchor="ctr">
              <a:prstTxWarp prst="textNoShape">
                <a:avLst/>
              </a:prstTxWarp>
            </a:bodyPr>
            <a:lstStyle/>
            <a:p>
              <a:pPr algn="ctr"/>
              <a:r>
                <a:rPr lang="en-US" dirty="0" err="1">
                  <a:solidFill>
                    <a:schemeClr val="tx1">
                      <a:lumMod val="50000"/>
                    </a:schemeClr>
                  </a:solidFill>
                </a:rPr>
                <a:t>xsd:integer</a:t>
              </a:r>
              <a:endParaRPr lang="en-US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111653" name="Rectangle 37"/>
            <p:cNvSpPr>
              <a:spLocks noChangeArrowheads="1"/>
            </p:cNvSpPr>
            <p:nvPr/>
          </p:nvSpPr>
          <p:spPr bwMode="auto">
            <a:xfrm>
              <a:off x="1882" y="2886"/>
              <a:ext cx="1361" cy="771"/>
            </a:xfrm>
            <a:prstGeom prst="rect">
              <a:avLst/>
            </a:prstGeom>
            <a:noFill/>
            <a:ln w="9525">
              <a:solidFill>
                <a:schemeClr val="tx1">
                  <a:lumMod val="50000"/>
                </a:schemeClr>
              </a:solidFill>
              <a:prstDash val="dash"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cxnSp>
        <p:nvCxnSpPr>
          <p:cNvPr id="111654" name="AutoShape 38"/>
          <p:cNvCxnSpPr>
            <a:cxnSpLocks noChangeShapeType="1"/>
            <a:stCxn id="111653" idx="0"/>
            <a:endCxn id="111627" idx="2"/>
          </p:cNvCxnSpPr>
          <p:nvPr/>
        </p:nvCxnSpPr>
        <p:spPr bwMode="auto">
          <a:xfrm flipV="1">
            <a:off x="4140200" y="3644900"/>
            <a:ext cx="539750" cy="7921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11655" name="Text Box 39"/>
          <p:cNvSpPr txBox="1">
            <a:spLocks noChangeArrowheads="1"/>
          </p:cNvSpPr>
          <p:nvPr/>
        </p:nvSpPr>
        <p:spPr bwMode="auto">
          <a:xfrm>
            <a:off x="2743013" y="3883026"/>
            <a:ext cx="16303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600">
                <a:solidFill>
                  <a:schemeClr val="tx1">
                    <a:lumMod val="50000"/>
                  </a:schemeClr>
                </a:solidFill>
                <a:ea typeface="Arial" charset="0"/>
                <a:cs typeface="Arial" charset="0"/>
              </a:rPr>
              <a:t>rdfs:subClassOf</a:t>
            </a:r>
            <a:endParaRPr lang="en-US" sz="1600">
              <a:solidFill>
                <a:schemeClr val="tx1">
                  <a:lumMod val="50000"/>
                </a:schemeClr>
              </a:solidFill>
              <a:ea typeface="Arial" charset="0"/>
              <a:cs typeface="Arial" charset="0"/>
            </a:endParaRPr>
          </a:p>
        </p:txBody>
      </p:sp>
      <p:sp>
        <p:nvSpPr>
          <p:cNvPr id="111656" name="Text Box 40"/>
          <p:cNvSpPr txBox="1">
            <a:spLocks noChangeArrowheads="1"/>
          </p:cNvSpPr>
          <p:nvPr/>
        </p:nvSpPr>
        <p:spPr bwMode="auto">
          <a:xfrm>
            <a:off x="5508625" y="3884613"/>
            <a:ext cx="16303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600" dirty="0" err="1">
                <a:solidFill>
                  <a:schemeClr val="tx1">
                    <a:lumMod val="50000"/>
                  </a:schemeClr>
                </a:solidFill>
                <a:ea typeface="Arial" charset="0"/>
                <a:cs typeface="Arial" charset="0"/>
              </a:rPr>
              <a:t>rdfs:subClassOf</a:t>
            </a:r>
            <a:endParaRPr lang="en-US" sz="1600" dirty="0">
              <a:solidFill>
                <a:schemeClr val="tx1">
                  <a:lumMod val="50000"/>
                </a:schemeClr>
              </a:solidFill>
              <a:ea typeface="Arial" charset="0"/>
              <a:cs typeface="Arial" charset="0"/>
            </a:endParaRPr>
          </a:p>
        </p:txBody>
      </p:sp>
      <p:cxnSp>
        <p:nvCxnSpPr>
          <p:cNvPr id="111657" name="AutoShape 41"/>
          <p:cNvCxnSpPr>
            <a:cxnSpLocks noChangeShapeType="1"/>
            <a:stCxn id="111653" idx="2"/>
            <a:endCxn id="111630" idx="2"/>
          </p:cNvCxnSpPr>
          <p:nvPr/>
        </p:nvCxnSpPr>
        <p:spPr bwMode="auto">
          <a:xfrm rot="16200000" flipV="1">
            <a:off x="2753519" y="4274344"/>
            <a:ext cx="576262" cy="2197100"/>
          </a:xfrm>
          <a:prstGeom prst="curvedConnector3">
            <a:avLst>
              <a:gd name="adj1" fmla="val -39671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11658" name="Text Box 42"/>
          <p:cNvSpPr txBox="1">
            <a:spLocks noChangeArrowheads="1"/>
          </p:cNvSpPr>
          <p:nvPr/>
        </p:nvSpPr>
        <p:spPr bwMode="auto">
          <a:xfrm>
            <a:off x="2771775" y="5827713"/>
            <a:ext cx="90601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600">
                <a:solidFill>
                  <a:schemeClr val="tx1">
                    <a:lumMod val="50000"/>
                  </a:schemeClr>
                </a:solidFill>
                <a:ea typeface="Arial" charset="0"/>
                <a:cs typeface="Arial" charset="0"/>
              </a:rPr>
              <a:t>rdf:type</a:t>
            </a:r>
            <a:endParaRPr lang="en-US" sz="1600">
              <a:solidFill>
                <a:schemeClr val="tx1">
                  <a:lumMod val="50000"/>
                </a:schemeClr>
              </a:solidFill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6114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ancillary features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err="1"/>
              <a:t>rdfs:label</a:t>
            </a:r>
            <a:r>
              <a:rPr lang="en-GB" dirty="0"/>
              <a:t> is used to give a human-readable name for a resource</a:t>
            </a:r>
          </a:p>
          <a:p>
            <a:pPr marL="0" indent="0">
              <a:buNone/>
            </a:pPr>
            <a:r>
              <a:rPr lang="en-GB" sz="2000" dirty="0">
                <a:latin typeface="Lucida Console" panose="020B0609040504020204" pitchFamily="49" charset="0"/>
              </a:rPr>
              <a:t>&lt;#person-01269&gt; </a:t>
            </a:r>
            <a:r>
              <a:rPr lang="en-GB" sz="2000" dirty="0" err="1">
                <a:latin typeface="Lucida Console" panose="020B0609040504020204" pitchFamily="49" charset="0"/>
              </a:rPr>
              <a:t>rdfs:label</a:t>
            </a:r>
            <a:r>
              <a:rPr lang="en-GB" sz="2000" dirty="0">
                <a:latin typeface="Lucida Console" panose="020B0609040504020204" pitchFamily="49" charset="0"/>
              </a:rPr>
              <a:t> “John Smith” .</a:t>
            </a:r>
            <a:endParaRPr lang="en-US" sz="2000" dirty="0">
              <a:latin typeface="Lucida Console" panose="020B0609040504020204" pitchFamily="49" charset="0"/>
            </a:endParaRP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err="1"/>
              <a:t>rdfs:comment</a:t>
            </a:r>
            <a:r>
              <a:rPr lang="en-GB" dirty="0"/>
              <a:t> is used to give a human-readable description for a resource</a:t>
            </a:r>
          </a:p>
          <a:p>
            <a:pPr marL="0" indent="0">
              <a:buNone/>
            </a:pPr>
            <a:r>
              <a:rPr lang="en-GB" sz="2000" dirty="0">
                <a:latin typeface="Lucida Console" panose="020B0609040504020204" pitchFamily="49" charset="0"/>
              </a:rPr>
              <a:t>&lt;#Employee&gt; </a:t>
            </a:r>
            <a:r>
              <a:rPr lang="en-GB" sz="2000" dirty="0" err="1">
                <a:latin typeface="Lucida Console" panose="020B0609040504020204" pitchFamily="49" charset="0"/>
              </a:rPr>
              <a:t>rds:comment</a:t>
            </a:r>
            <a:r>
              <a:rPr lang="en-GB" sz="2000" dirty="0">
                <a:latin typeface="Lucida Console" panose="020B0609040504020204" pitchFamily="49" charset="0"/>
              </a:rPr>
              <a:t> “A person who works.” .</a:t>
            </a:r>
            <a:endParaRPr lang="en-US" sz="2000" dirty="0">
              <a:latin typeface="Lucida Console" panose="020B0609040504020204" pitchFamily="49" charset="0"/>
            </a:endParaRP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B5096D-5236-9B43-AF55-E6D4608546C3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50304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ancillary features</a:t>
            </a:r>
            <a:endParaRPr lang="en-US"/>
          </a:p>
        </p:txBody>
      </p:sp>
      <p:sp>
        <p:nvSpPr>
          <p:cNvPr id="1157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err="1"/>
              <a:t>rdfs:seeAlso</a:t>
            </a:r>
            <a:r>
              <a:rPr lang="en-GB" dirty="0"/>
              <a:t> is used to indicate a resource which can be retrieved to give more information about something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 err="1"/>
              <a:t>rdfs:isDefinedBy</a:t>
            </a:r>
            <a:r>
              <a:rPr lang="en-GB" dirty="0"/>
              <a:t> indicates a resource which is responsible for the definition of something</a:t>
            </a:r>
          </a:p>
          <a:p>
            <a:pPr lvl="1"/>
            <a:r>
              <a:rPr lang="en-GB" dirty="0"/>
              <a:t>A </a:t>
            </a:r>
            <a:r>
              <a:rPr lang="en-GB" dirty="0" err="1"/>
              <a:t>subproperty</a:t>
            </a:r>
            <a:r>
              <a:rPr lang="en-GB" dirty="0"/>
              <a:t> of </a:t>
            </a:r>
            <a:r>
              <a:rPr lang="en-GB" dirty="0" err="1"/>
              <a:t>rdfs:seeAlso</a:t>
            </a:r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3A5A598-E9A2-4140-85B0-D128B048779A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4559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Status</a:t>
            </a:r>
            <a:endParaRPr lang="en-US"/>
          </a:p>
        </p:txBody>
      </p:sp>
      <p:sp>
        <p:nvSpPr>
          <p:cNvPr id="1177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Original version contemporary with RDF</a:t>
            </a:r>
          </a:p>
          <a:p>
            <a:r>
              <a:rPr lang="en-GB" dirty="0"/>
              <a:t>Revised version published in early 2004</a:t>
            </a:r>
          </a:p>
          <a:p>
            <a:r>
              <a:rPr lang="en-GB" dirty="0"/>
              <a:t>Second revision published </a:t>
            </a:r>
            <a:r>
              <a:rPr lang="en-GB"/>
              <a:t>in early 2014</a:t>
            </a:r>
            <a:endParaRPr lang="en-US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A3F6063-769A-EB45-815B-1E0028DCBFF0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87006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F30F58-71E6-694D-A073-937E21D64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Lecture:</a:t>
            </a:r>
            <a:br>
              <a:rPr lang="en-GB"/>
            </a:br>
            <a:r>
              <a:rPr lang="en-GB"/>
              <a:t>Description Logic</a:t>
            </a:r>
          </a:p>
        </p:txBody>
      </p:sp>
    </p:spTree>
    <p:extLst>
      <p:ext uri="{BB962C8B-B14F-4D97-AF65-F5344CB8AC3E}">
        <p14:creationId xmlns:p14="http://schemas.microsoft.com/office/powerpoint/2010/main" val="622335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Using RDF to define RDFS</a:t>
            </a:r>
            <a:endParaRPr lang="en-US"/>
          </a:p>
        </p:txBody>
      </p:sp>
      <p:sp>
        <p:nvSpPr>
          <p:cNvPr id="84997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RDFS is an RDF vocabulary which contains:</a:t>
            </a:r>
          </a:p>
          <a:p>
            <a:endParaRPr lang="en-GB" dirty="0"/>
          </a:p>
          <a:p>
            <a:r>
              <a:rPr lang="en-GB" dirty="0"/>
              <a:t>Classes for defining classes and properties</a:t>
            </a:r>
          </a:p>
          <a:p>
            <a:r>
              <a:rPr lang="en-GB" dirty="0"/>
              <a:t>Properties for defining basic characteristics of classes and properties</a:t>
            </a:r>
          </a:p>
          <a:p>
            <a:pPr lvl="1"/>
            <a:r>
              <a:rPr lang="en-GB" dirty="0"/>
              <a:t>Global property domains and ranges</a:t>
            </a:r>
          </a:p>
          <a:p>
            <a:r>
              <a:rPr lang="en-GB" dirty="0"/>
              <a:t>Some ancillary properties</a:t>
            </a:r>
          </a:p>
          <a:p>
            <a:pPr lvl="1"/>
            <a:r>
              <a:rPr lang="en-GB" dirty="0"/>
              <a:t>Defined by, see also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4239C06-49CD-BC4D-95F0-B0B3AB106332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8346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GB" dirty="0"/>
              <a:t>We wish to define the class Person:</a:t>
            </a:r>
            <a:endParaRPr lang="en-US" dirty="0"/>
          </a:p>
        </p:txBody>
      </p:sp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class definitions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9DB383-3048-D84D-A5CE-9547F54FFB9F}"/>
              </a:ext>
            </a:extLst>
          </p:cNvPr>
          <p:cNvSpPr>
            <a:spLocks noGrp="1"/>
          </p:cNvSpPr>
          <p:nvPr>
            <p:ph type="body" idx="14"/>
          </p:nvPr>
        </p:nvSpPr>
        <p:spPr/>
        <p:txBody>
          <a:bodyPr/>
          <a:lstStyle/>
          <a:p>
            <a:endParaRPr lang="en-GB" dirty="0"/>
          </a:p>
        </p:txBody>
      </p:sp>
      <p:grpSp>
        <p:nvGrpSpPr>
          <p:cNvPr id="87044" name="Group 4"/>
          <p:cNvGrpSpPr>
            <a:grpSpLocks/>
          </p:cNvGrpSpPr>
          <p:nvPr/>
        </p:nvGrpSpPr>
        <p:grpSpPr bwMode="auto">
          <a:xfrm>
            <a:off x="2051050" y="3284537"/>
            <a:ext cx="5041900" cy="625475"/>
            <a:chOff x="1292" y="1721"/>
            <a:chExt cx="3176" cy="394"/>
          </a:xfrm>
        </p:grpSpPr>
        <p:sp>
          <p:nvSpPr>
            <p:cNvPr id="87046" name="AutoShape 6"/>
            <p:cNvSpPr>
              <a:spLocks noChangeArrowheads="1"/>
            </p:cNvSpPr>
            <p:nvPr/>
          </p:nvSpPr>
          <p:spPr bwMode="auto">
            <a:xfrm>
              <a:off x="1292" y="1752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tx2">
                <a:lumMod val="25000"/>
                <a:lumOff val="75000"/>
              </a:schemeClr>
            </a:solidFill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  <a:effectLst/>
          </p:spPr>
          <p:txBody>
            <a:bodyPr wrap="none" lIns="0" tIns="0" rIns="0" bIns="0" anchor="ctr">
              <a:prstTxWarp prst="textNoShape">
                <a:avLst/>
              </a:prstTxWarp>
            </a:bodyPr>
            <a:lstStyle/>
            <a:p>
              <a:pPr algn="ctr"/>
              <a:r>
                <a:rPr lang="en-US" dirty="0" err="1"/>
                <a:t>ex:Person</a:t>
              </a:r>
              <a:endParaRPr lang="en-US" dirty="0"/>
            </a:p>
          </p:txBody>
        </p:sp>
        <p:sp>
          <p:nvSpPr>
            <p:cNvPr id="87049" name="AutoShape 9"/>
            <p:cNvSpPr>
              <a:spLocks noChangeArrowheads="1"/>
            </p:cNvSpPr>
            <p:nvPr/>
          </p:nvSpPr>
          <p:spPr bwMode="auto">
            <a:xfrm>
              <a:off x="3606" y="1752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tx2">
                <a:lumMod val="25000"/>
                <a:lumOff val="75000"/>
              </a:schemeClr>
            </a:solidFill>
            <a:ln w="9525">
              <a:solidFill>
                <a:schemeClr val="tx1">
                  <a:lumMod val="50000"/>
                </a:schemeClr>
              </a:solidFill>
              <a:round/>
              <a:headEnd/>
              <a:tailEnd/>
            </a:ln>
            <a:effectLst/>
          </p:spPr>
          <p:txBody>
            <a:bodyPr wrap="none" lIns="0" tIns="0" rIns="0" bIns="0" anchor="ctr">
              <a:prstTxWarp prst="textNoShape">
                <a:avLst/>
              </a:prstTxWarp>
            </a:bodyPr>
            <a:lstStyle/>
            <a:p>
              <a:pPr algn="ctr"/>
              <a:r>
                <a:rPr lang="en-US" dirty="0" err="1"/>
                <a:t>rdfs:Class</a:t>
              </a:r>
              <a:endParaRPr lang="en-US" dirty="0"/>
            </a:p>
          </p:txBody>
        </p:sp>
        <p:cxnSp>
          <p:nvCxnSpPr>
            <p:cNvPr id="87051" name="AutoShape 11"/>
            <p:cNvCxnSpPr>
              <a:cxnSpLocks noChangeShapeType="1"/>
              <a:stCxn id="87046" idx="3"/>
              <a:endCxn id="87049" idx="1"/>
            </p:cNvCxnSpPr>
            <p:nvPr/>
          </p:nvCxnSpPr>
          <p:spPr bwMode="auto">
            <a:xfrm>
              <a:off x="2154" y="1934"/>
              <a:ext cx="1452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87052" name="Text Box 12"/>
            <p:cNvSpPr txBox="1">
              <a:spLocks noChangeArrowheads="1"/>
            </p:cNvSpPr>
            <p:nvPr/>
          </p:nvSpPr>
          <p:spPr bwMode="auto">
            <a:xfrm>
              <a:off x="2608" y="1721"/>
              <a:ext cx="543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>
                  <a:ea typeface="Arial" charset="0"/>
                  <a:cs typeface="Arial" charset="0"/>
                </a:rPr>
                <a:t>rdf:type</a:t>
              </a:r>
              <a:endParaRPr lang="en-US" sz="1600">
                <a:ea typeface="Arial" charset="0"/>
                <a:cs typeface="Arial" charset="0"/>
              </a:endParaRPr>
            </a:p>
          </p:txBody>
        </p:sp>
      </p:grpSp>
      <p:sp>
        <p:nvSpPr>
          <p:cNvPr id="87053" name="Text Box 13"/>
          <p:cNvSpPr txBox="1">
            <a:spLocks noChangeArrowheads="1"/>
          </p:cNvSpPr>
          <p:nvPr/>
        </p:nvSpPr>
        <p:spPr bwMode="auto">
          <a:xfrm>
            <a:off x="1680856" y="5497711"/>
            <a:ext cx="57822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000" dirty="0" err="1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ex:Person</a:t>
            </a:r>
            <a:r>
              <a:rPr lang="en-GB" sz="2000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</a:t>
            </a:r>
            <a:r>
              <a:rPr lang="en-GB" sz="2000" dirty="0" err="1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rdf:type</a:t>
            </a:r>
            <a:r>
              <a:rPr lang="en-GB" sz="2000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</a:t>
            </a:r>
            <a:r>
              <a:rPr lang="en-GB" sz="2000" dirty="0" err="1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rdfs:Class</a:t>
            </a:r>
            <a:r>
              <a:rPr lang="en-GB" sz="2000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.</a:t>
            </a:r>
            <a:endParaRPr lang="en-US" sz="2000" dirty="0">
              <a:solidFill>
                <a:schemeClr val="tx1">
                  <a:lumMod val="50000"/>
                </a:schemeClr>
              </a:solidFill>
              <a:latin typeface="Lucida Console" panose="020B0609040504020204" pitchFamily="49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9868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GB" dirty="0"/>
              <a:t>Employee is a subclass of Person</a:t>
            </a:r>
            <a:endParaRPr lang="en-US" dirty="0"/>
          </a:p>
        </p:txBody>
      </p:sp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class definitions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12DC2B-6254-1C47-87C8-86F281A12B59}"/>
              </a:ext>
            </a:extLst>
          </p:cNvPr>
          <p:cNvSpPr>
            <a:spLocks noGrp="1"/>
          </p:cNvSpPr>
          <p:nvPr>
            <p:ph type="body" idx="14"/>
          </p:nvPr>
        </p:nvSpPr>
        <p:spPr/>
        <p:txBody>
          <a:bodyPr/>
          <a:lstStyle/>
          <a:p>
            <a:endParaRPr lang="en-GB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69E424A-F0B0-944F-9910-21D7390E794B}"/>
              </a:ext>
            </a:extLst>
          </p:cNvPr>
          <p:cNvGrpSpPr/>
          <p:nvPr/>
        </p:nvGrpSpPr>
        <p:grpSpPr>
          <a:xfrm>
            <a:off x="1547664" y="2937531"/>
            <a:ext cx="4840288" cy="1766888"/>
            <a:chOff x="1676400" y="2743200"/>
            <a:chExt cx="4840288" cy="1766888"/>
          </a:xfrm>
        </p:grpSpPr>
        <p:sp>
          <p:nvSpPr>
            <p:cNvPr id="89093" name="AutoShape 5"/>
            <p:cNvSpPr>
              <a:spLocks noChangeArrowheads="1"/>
            </p:cNvSpPr>
            <p:nvPr/>
          </p:nvSpPr>
          <p:spPr bwMode="auto">
            <a:xfrm>
              <a:off x="2468488" y="3933825"/>
              <a:ext cx="1668537" cy="576263"/>
            </a:xfrm>
            <a:prstGeom prst="roundRect">
              <a:avLst>
                <a:gd name="adj" fmla="val 50000"/>
              </a:avLst>
            </a:prstGeom>
            <a:solidFill>
              <a:schemeClr val="tx2">
                <a:lumMod val="25000"/>
                <a:lumOff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0" tIns="0" rIns="0" bIns="0" anchor="ctr">
              <a:prstTxWarp prst="textNoShape">
                <a:avLst/>
              </a:prstTxWarp>
            </a:bodyPr>
            <a:lstStyle/>
            <a:p>
              <a:pPr algn="ctr"/>
              <a:r>
                <a:rPr lang="en-US" dirty="0" err="1"/>
                <a:t>ex:Employee</a:t>
              </a:r>
              <a:endParaRPr lang="en-US" dirty="0"/>
            </a:p>
          </p:txBody>
        </p:sp>
        <p:sp>
          <p:nvSpPr>
            <p:cNvPr id="89096" name="AutoShape 8"/>
            <p:cNvSpPr>
              <a:spLocks noChangeArrowheads="1"/>
            </p:cNvSpPr>
            <p:nvPr/>
          </p:nvSpPr>
          <p:spPr bwMode="auto">
            <a:xfrm>
              <a:off x="5148263" y="3933825"/>
              <a:ext cx="1368425" cy="576263"/>
            </a:xfrm>
            <a:prstGeom prst="roundRect">
              <a:avLst>
                <a:gd name="adj" fmla="val 50000"/>
              </a:avLst>
            </a:prstGeom>
            <a:solidFill>
              <a:schemeClr val="tx2">
                <a:lumMod val="25000"/>
                <a:lumOff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0" tIns="0" rIns="0" bIns="0" anchor="ctr">
              <a:prstTxWarp prst="textNoShape">
                <a:avLst/>
              </a:prstTxWarp>
            </a:bodyPr>
            <a:lstStyle/>
            <a:p>
              <a:pPr algn="ctr"/>
              <a:r>
                <a:rPr lang="en-US" dirty="0" err="1"/>
                <a:t>rdfs:Class</a:t>
              </a:r>
              <a:endParaRPr lang="en-US" dirty="0"/>
            </a:p>
          </p:txBody>
        </p:sp>
        <p:cxnSp>
          <p:nvCxnSpPr>
            <p:cNvPr id="89098" name="AutoShape 10"/>
            <p:cNvCxnSpPr>
              <a:cxnSpLocks noChangeShapeType="1"/>
              <a:stCxn id="89093" idx="3"/>
              <a:endCxn id="89096" idx="1"/>
            </p:cNvCxnSpPr>
            <p:nvPr/>
          </p:nvCxnSpPr>
          <p:spPr bwMode="auto">
            <a:xfrm>
              <a:off x="4137025" y="4221957"/>
              <a:ext cx="1011238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89099" name="Text Box 11"/>
            <p:cNvSpPr txBox="1">
              <a:spLocks noChangeArrowheads="1"/>
            </p:cNvSpPr>
            <p:nvPr/>
          </p:nvSpPr>
          <p:spPr bwMode="auto">
            <a:xfrm>
              <a:off x="4211638" y="3884613"/>
              <a:ext cx="862012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>
                  <a:ea typeface="Arial" charset="0"/>
                  <a:cs typeface="Arial" charset="0"/>
                </a:rPr>
                <a:t>rdf:type</a:t>
              </a:r>
              <a:endParaRPr lang="en-US" sz="1600">
                <a:ea typeface="Arial" charset="0"/>
                <a:cs typeface="Arial" charset="0"/>
              </a:endParaRPr>
            </a:p>
          </p:txBody>
        </p:sp>
        <p:sp>
          <p:nvSpPr>
            <p:cNvPr id="89101" name="AutoShape 13"/>
            <p:cNvSpPr>
              <a:spLocks noChangeArrowheads="1"/>
            </p:cNvSpPr>
            <p:nvPr/>
          </p:nvSpPr>
          <p:spPr bwMode="auto">
            <a:xfrm>
              <a:off x="2540496" y="2743200"/>
              <a:ext cx="1512168" cy="576263"/>
            </a:xfrm>
            <a:prstGeom prst="roundRect">
              <a:avLst>
                <a:gd name="adj" fmla="val 50000"/>
              </a:avLst>
            </a:prstGeom>
            <a:solidFill>
              <a:schemeClr val="tx2">
                <a:lumMod val="25000"/>
                <a:lumOff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0" tIns="0" rIns="0" bIns="0" anchor="ctr">
              <a:prstTxWarp prst="textNoShape">
                <a:avLst/>
              </a:prstTxWarp>
            </a:bodyPr>
            <a:lstStyle/>
            <a:p>
              <a:pPr algn="ctr"/>
              <a:r>
                <a:rPr lang="en-US" dirty="0" err="1"/>
                <a:t>ex:Person</a:t>
              </a:r>
              <a:endParaRPr lang="en-US" dirty="0"/>
            </a:p>
          </p:txBody>
        </p:sp>
        <p:sp>
          <p:nvSpPr>
            <p:cNvPr id="89103" name="Text Box 15"/>
            <p:cNvSpPr txBox="1">
              <a:spLocks noChangeArrowheads="1"/>
            </p:cNvSpPr>
            <p:nvPr/>
          </p:nvSpPr>
          <p:spPr bwMode="auto">
            <a:xfrm>
              <a:off x="1676400" y="3429000"/>
              <a:ext cx="1630363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>
                  <a:ea typeface="Arial" charset="0"/>
                  <a:cs typeface="Arial" charset="0"/>
                </a:rPr>
                <a:t>rdfs:subClassOf</a:t>
              </a:r>
              <a:endParaRPr lang="en-US" sz="1600">
                <a:ea typeface="Arial" charset="0"/>
                <a:cs typeface="Arial" charset="0"/>
              </a:endParaRPr>
            </a:p>
          </p:txBody>
        </p:sp>
        <p:cxnSp>
          <p:nvCxnSpPr>
            <p:cNvPr id="89104" name="AutoShape 16"/>
            <p:cNvCxnSpPr>
              <a:cxnSpLocks noChangeShapeType="1"/>
              <a:stCxn id="89093" idx="0"/>
              <a:endCxn id="89101" idx="2"/>
            </p:cNvCxnSpPr>
            <p:nvPr/>
          </p:nvCxnSpPr>
          <p:spPr bwMode="auto">
            <a:xfrm flipH="1" flipV="1">
              <a:off x="3296580" y="3319463"/>
              <a:ext cx="6177" cy="6143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</p:grpSp>
      <p:sp>
        <p:nvSpPr>
          <p:cNvPr id="89105" name="Text Box 17"/>
          <p:cNvSpPr txBox="1">
            <a:spLocks noChangeArrowheads="1"/>
          </p:cNvSpPr>
          <p:nvPr/>
        </p:nvSpPr>
        <p:spPr bwMode="auto">
          <a:xfrm>
            <a:off x="1494234" y="5517232"/>
            <a:ext cx="6155531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dirty="0" err="1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ex:Employee</a:t>
            </a:r>
            <a:r>
              <a:rPr lang="en-GB" sz="2000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</a:t>
            </a:r>
            <a:r>
              <a:rPr lang="en-GB" sz="2000" dirty="0" err="1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rdf:type</a:t>
            </a:r>
            <a:r>
              <a:rPr lang="en-GB" sz="2000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</a:t>
            </a:r>
            <a:r>
              <a:rPr lang="en-GB" sz="2000" dirty="0" err="1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rdfs:Class</a:t>
            </a:r>
            <a:r>
              <a:rPr lang="en-GB" sz="2000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; </a:t>
            </a:r>
            <a:br>
              <a:rPr lang="en-GB" sz="2000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</a:br>
            <a:r>
              <a:rPr lang="en-GB" sz="2000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           </a:t>
            </a:r>
            <a:r>
              <a:rPr lang="en-GB" sz="2000" dirty="0" err="1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rdfs:subClassOf</a:t>
            </a:r>
            <a:r>
              <a:rPr lang="en-GB" sz="2000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</a:t>
            </a:r>
            <a:r>
              <a:rPr lang="en-GB" sz="2000" dirty="0" err="1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ex:Person</a:t>
            </a:r>
            <a:r>
              <a:rPr lang="en-GB" sz="2000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. </a:t>
            </a:r>
            <a:endParaRPr lang="en-US" sz="2000" dirty="0">
              <a:solidFill>
                <a:schemeClr val="tx1">
                  <a:lumMod val="50000"/>
                </a:schemeClr>
              </a:solidFill>
              <a:latin typeface="Lucida Console" panose="020B0609040504020204" pitchFamily="49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22501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err="1"/>
              <a:t>rdfs:subClassOf</a:t>
            </a:r>
            <a:r>
              <a:rPr lang="en-GB" dirty="0"/>
              <a:t> is transitive</a:t>
            </a:r>
          </a:p>
          <a:p>
            <a:pPr marL="360000" lvl="1" indent="0">
              <a:buNone/>
            </a:pPr>
            <a:r>
              <a:rPr lang="en-GB" dirty="0"/>
              <a:t>(A </a:t>
            </a:r>
            <a:r>
              <a:rPr lang="en-GB" dirty="0" err="1"/>
              <a:t>rdfs:subClassOf</a:t>
            </a:r>
            <a:r>
              <a:rPr lang="en-GB" dirty="0"/>
              <a:t> B) and (B </a:t>
            </a:r>
            <a:r>
              <a:rPr lang="en-GB" dirty="0" err="1"/>
              <a:t>rdfs:subClassOf</a:t>
            </a:r>
            <a:r>
              <a:rPr lang="en-GB" dirty="0"/>
              <a:t> C) </a:t>
            </a:r>
            <a:br>
              <a:rPr lang="en-GB" dirty="0"/>
            </a:br>
            <a:r>
              <a:rPr lang="en-GB" dirty="0"/>
              <a:t>implies (A </a:t>
            </a:r>
            <a:r>
              <a:rPr lang="en-GB" dirty="0" err="1"/>
              <a:t>rdfs:subClassOf</a:t>
            </a:r>
            <a:r>
              <a:rPr lang="en-GB" dirty="0"/>
              <a:t> C)</a:t>
            </a:r>
          </a:p>
        </p:txBody>
      </p:sp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class semantics</a:t>
            </a:r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F6F0447-7216-904A-891A-886D22F50D95}"/>
              </a:ext>
            </a:extLst>
          </p:cNvPr>
          <p:cNvSpPr>
            <a:spLocks noGrp="1"/>
          </p:cNvSpPr>
          <p:nvPr>
            <p:ph type="body" idx="1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1141" name="AutoShape 5"/>
          <p:cNvSpPr>
            <a:spLocks noChangeArrowheads="1"/>
          </p:cNvSpPr>
          <p:nvPr/>
        </p:nvSpPr>
        <p:spPr bwMode="auto">
          <a:xfrm>
            <a:off x="3749675" y="5373017"/>
            <a:ext cx="1644650" cy="576263"/>
          </a:xfrm>
          <a:prstGeom prst="roundRect">
            <a:avLst>
              <a:gd name="adj" fmla="val 50000"/>
            </a:avLst>
          </a:prstGeom>
          <a:solidFill>
            <a:schemeClr val="tx2">
              <a:lumMod val="25000"/>
              <a:lumOff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/>
              <a:t>Ex:PartTime</a:t>
            </a:r>
            <a:r>
              <a:rPr lang="en-US" dirty="0"/>
              <a:t> Employee</a:t>
            </a:r>
          </a:p>
        </p:txBody>
      </p:sp>
      <p:sp>
        <p:nvSpPr>
          <p:cNvPr id="91144" name="AutoShape 8"/>
          <p:cNvSpPr>
            <a:spLocks noChangeArrowheads="1"/>
          </p:cNvSpPr>
          <p:nvPr/>
        </p:nvSpPr>
        <p:spPr bwMode="auto">
          <a:xfrm>
            <a:off x="3749675" y="4323680"/>
            <a:ext cx="1644650" cy="576262"/>
          </a:xfrm>
          <a:prstGeom prst="roundRect">
            <a:avLst>
              <a:gd name="adj" fmla="val 50000"/>
            </a:avLst>
          </a:prstGeom>
          <a:solidFill>
            <a:schemeClr val="tx2">
              <a:lumMod val="25000"/>
              <a:lumOff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/>
              <a:t>ex:Employee</a:t>
            </a:r>
            <a:endParaRPr lang="en-US" dirty="0"/>
          </a:p>
        </p:txBody>
      </p:sp>
      <p:sp>
        <p:nvSpPr>
          <p:cNvPr id="91146" name="Text Box 10"/>
          <p:cNvSpPr txBox="1">
            <a:spLocks noChangeArrowheads="1"/>
          </p:cNvSpPr>
          <p:nvPr/>
        </p:nvSpPr>
        <p:spPr bwMode="auto">
          <a:xfrm>
            <a:off x="2819400" y="4915817"/>
            <a:ext cx="16303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rdfs:subClassOf</a:t>
            </a:r>
            <a:endParaRPr lang="en-US" sz="1600">
              <a:ea typeface="Arial" charset="0"/>
              <a:cs typeface="Arial" charset="0"/>
            </a:endParaRPr>
          </a:p>
        </p:txBody>
      </p:sp>
      <p:cxnSp>
        <p:nvCxnSpPr>
          <p:cNvPr id="91147" name="AutoShape 11"/>
          <p:cNvCxnSpPr>
            <a:cxnSpLocks noChangeShapeType="1"/>
            <a:stCxn id="91141" idx="0"/>
            <a:endCxn id="91144" idx="2"/>
          </p:cNvCxnSpPr>
          <p:nvPr/>
        </p:nvCxnSpPr>
        <p:spPr bwMode="auto">
          <a:xfrm flipV="1">
            <a:off x="4572000" y="4899942"/>
            <a:ext cx="0" cy="4730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91149" name="AutoShape 13"/>
          <p:cNvSpPr>
            <a:spLocks noChangeArrowheads="1"/>
          </p:cNvSpPr>
          <p:nvPr/>
        </p:nvSpPr>
        <p:spPr bwMode="auto">
          <a:xfrm>
            <a:off x="3749675" y="3315617"/>
            <a:ext cx="1644650" cy="576263"/>
          </a:xfrm>
          <a:prstGeom prst="roundRect">
            <a:avLst>
              <a:gd name="adj" fmla="val 50000"/>
            </a:avLst>
          </a:prstGeom>
          <a:solidFill>
            <a:schemeClr val="tx2">
              <a:lumMod val="25000"/>
              <a:lumOff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/>
              <a:t>ex:Person</a:t>
            </a:r>
            <a:endParaRPr lang="en-US" dirty="0"/>
          </a:p>
        </p:txBody>
      </p:sp>
      <p:sp>
        <p:nvSpPr>
          <p:cNvPr id="91151" name="Text Box 15"/>
          <p:cNvSpPr txBox="1">
            <a:spLocks noChangeArrowheads="1"/>
          </p:cNvSpPr>
          <p:nvPr/>
        </p:nvSpPr>
        <p:spPr bwMode="auto">
          <a:xfrm>
            <a:off x="2819400" y="3907755"/>
            <a:ext cx="16303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rdfs:subClassOf</a:t>
            </a:r>
            <a:endParaRPr lang="en-US" sz="1600">
              <a:ea typeface="Arial" charset="0"/>
              <a:cs typeface="Arial" charset="0"/>
            </a:endParaRPr>
          </a:p>
        </p:txBody>
      </p:sp>
      <p:cxnSp>
        <p:nvCxnSpPr>
          <p:cNvPr id="91152" name="AutoShape 16"/>
          <p:cNvCxnSpPr>
            <a:cxnSpLocks noChangeShapeType="1"/>
            <a:stCxn id="91144" idx="0"/>
            <a:endCxn id="91149" idx="2"/>
          </p:cNvCxnSpPr>
          <p:nvPr/>
        </p:nvCxnSpPr>
        <p:spPr bwMode="auto">
          <a:xfrm flipV="1">
            <a:off x="4572000" y="3891880"/>
            <a:ext cx="0" cy="431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91153" name="AutoShape 17"/>
          <p:cNvCxnSpPr>
            <a:cxnSpLocks noChangeShapeType="1"/>
            <a:stCxn id="91141" idx="3"/>
            <a:endCxn id="91149" idx="3"/>
          </p:cNvCxnSpPr>
          <p:nvPr/>
        </p:nvCxnSpPr>
        <p:spPr bwMode="auto">
          <a:xfrm flipV="1">
            <a:off x="5394325" y="3603749"/>
            <a:ext cx="12700" cy="2057400"/>
          </a:xfrm>
          <a:prstGeom prst="curvedConnector3">
            <a:avLst>
              <a:gd name="adj1" fmla="val 4957898"/>
            </a:avLst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ffectLst/>
        </p:spPr>
      </p:cxnSp>
      <p:sp>
        <p:nvSpPr>
          <p:cNvPr id="91154" name="Text Box 18"/>
          <p:cNvSpPr txBox="1">
            <a:spLocks noChangeArrowheads="1"/>
          </p:cNvSpPr>
          <p:nvPr/>
        </p:nvSpPr>
        <p:spPr bwMode="auto">
          <a:xfrm>
            <a:off x="6046788" y="4418930"/>
            <a:ext cx="17653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 b="1">
                <a:solidFill>
                  <a:schemeClr val="tx2"/>
                </a:solidFill>
                <a:ea typeface="Arial" charset="0"/>
                <a:cs typeface="Arial" charset="0"/>
              </a:rPr>
              <a:t>rdfs:subClassOf</a:t>
            </a:r>
            <a:endParaRPr lang="en-US" sz="1600" b="1">
              <a:solidFill>
                <a:schemeClr val="tx2"/>
              </a:solidFill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5017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5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err="1"/>
              <a:t>rdfs:subClassOf</a:t>
            </a:r>
            <a:r>
              <a:rPr lang="en-GB" dirty="0"/>
              <a:t> is reflexive</a:t>
            </a:r>
          </a:p>
          <a:p>
            <a:pPr lvl="1"/>
            <a:r>
              <a:rPr lang="en-GB" dirty="0"/>
              <a:t>All classes are subclasses of themselves</a:t>
            </a:r>
          </a:p>
        </p:txBody>
      </p:sp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class semantics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FE1ECF-17FC-0A46-B70D-676E0ABBF222}"/>
              </a:ext>
            </a:extLst>
          </p:cNvPr>
          <p:cNvSpPr>
            <a:spLocks noGrp="1"/>
          </p:cNvSpPr>
          <p:nvPr>
            <p:ph type="body" idx="1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3189" name="AutoShape 5"/>
          <p:cNvSpPr>
            <a:spLocks noChangeArrowheads="1"/>
          </p:cNvSpPr>
          <p:nvPr/>
        </p:nvSpPr>
        <p:spPr bwMode="auto">
          <a:xfrm>
            <a:off x="3887787" y="3968750"/>
            <a:ext cx="1368425" cy="576262"/>
          </a:xfrm>
          <a:prstGeom prst="roundRect">
            <a:avLst>
              <a:gd name="adj" fmla="val 50000"/>
            </a:avLst>
          </a:prstGeom>
          <a:solidFill>
            <a:schemeClr val="tx2">
              <a:lumMod val="25000"/>
              <a:lumOff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/>
              <a:t>ex:Person</a:t>
            </a:r>
            <a:endParaRPr lang="en-US" dirty="0"/>
          </a:p>
        </p:txBody>
      </p:sp>
      <p:sp>
        <p:nvSpPr>
          <p:cNvPr id="93191" name="Text Box 7"/>
          <p:cNvSpPr txBox="1">
            <a:spLocks noChangeArrowheads="1"/>
          </p:cNvSpPr>
          <p:nvPr/>
        </p:nvSpPr>
        <p:spPr bwMode="auto">
          <a:xfrm>
            <a:off x="5472112" y="4064000"/>
            <a:ext cx="17653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 b="1">
                <a:solidFill>
                  <a:schemeClr val="tx2"/>
                </a:solidFill>
                <a:ea typeface="Arial" charset="0"/>
                <a:cs typeface="Arial" charset="0"/>
              </a:rPr>
              <a:t>rdfs:subClassOf</a:t>
            </a:r>
            <a:endParaRPr lang="en-US" sz="1600" b="1">
              <a:solidFill>
                <a:schemeClr val="tx2"/>
              </a:solidFill>
              <a:ea typeface="Arial" charset="0"/>
              <a:cs typeface="Arial" charset="0"/>
            </a:endParaRPr>
          </a:p>
        </p:txBody>
      </p:sp>
      <p:cxnSp>
        <p:nvCxnSpPr>
          <p:cNvPr id="93192" name="AutoShape 8"/>
          <p:cNvCxnSpPr>
            <a:cxnSpLocks noChangeShapeType="1"/>
            <a:stCxn id="93189" idx="0"/>
            <a:endCxn id="93189" idx="2"/>
          </p:cNvCxnSpPr>
          <p:nvPr/>
        </p:nvCxnSpPr>
        <p:spPr bwMode="auto">
          <a:xfrm rot="5400000" flipV="1">
            <a:off x="4284662" y="4256087"/>
            <a:ext cx="576262" cy="1588"/>
          </a:xfrm>
          <a:prstGeom prst="curvedConnector5">
            <a:avLst>
              <a:gd name="adj1" fmla="val -39671"/>
              <a:gd name="adj2" fmla="val 57500000"/>
              <a:gd name="adj3" fmla="val 139671"/>
            </a:avLst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351690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9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err="1"/>
              <a:t>rdf:type</a:t>
            </a:r>
            <a:r>
              <a:rPr lang="en-GB" dirty="0"/>
              <a:t> distributes over </a:t>
            </a:r>
            <a:r>
              <a:rPr lang="en-GB" dirty="0" err="1"/>
              <a:t>rdf:subClassOf</a:t>
            </a:r>
            <a:endParaRPr lang="en-GB" dirty="0"/>
          </a:p>
          <a:p>
            <a:pPr lvl="1"/>
            <a:r>
              <a:rPr lang="en-GB" dirty="0"/>
              <a:t>(A </a:t>
            </a:r>
            <a:r>
              <a:rPr lang="en-GB" dirty="0" err="1"/>
              <a:t>rdfs:subClassOf</a:t>
            </a:r>
            <a:r>
              <a:rPr lang="en-GB" dirty="0"/>
              <a:t> B) and (C </a:t>
            </a:r>
            <a:r>
              <a:rPr lang="en-GB" dirty="0" err="1"/>
              <a:t>rdf:type</a:t>
            </a:r>
            <a:r>
              <a:rPr lang="en-GB" dirty="0"/>
              <a:t> A)</a:t>
            </a:r>
            <a:br>
              <a:rPr lang="en-GB" dirty="0"/>
            </a:br>
            <a:r>
              <a:rPr lang="en-GB" dirty="0"/>
              <a:t>implies (C </a:t>
            </a:r>
            <a:r>
              <a:rPr lang="en-GB" dirty="0" err="1"/>
              <a:t>rdf:type</a:t>
            </a:r>
            <a:r>
              <a:rPr lang="en-GB" dirty="0"/>
              <a:t> B)</a:t>
            </a:r>
            <a:endParaRPr lang="en-US" dirty="0"/>
          </a:p>
        </p:txBody>
      </p:sp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class semantics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0D35A9-31FA-AD4D-B357-4032B9C0EA76}"/>
              </a:ext>
            </a:extLst>
          </p:cNvPr>
          <p:cNvSpPr>
            <a:spLocks noGrp="1"/>
          </p:cNvSpPr>
          <p:nvPr>
            <p:ph type="body" idx="1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5237" name="AutoShape 5"/>
          <p:cNvSpPr>
            <a:spLocks noChangeArrowheads="1"/>
          </p:cNvSpPr>
          <p:nvPr/>
        </p:nvSpPr>
        <p:spPr bwMode="auto">
          <a:xfrm>
            <a:off x="5291113" y="4865966"/>
            <a:ext cx="1600200" cy="576263"/>
          </a:xfrm>
          <a:prstGeom prst="roundRect">
            <a:avLst>
              <a:gd name="adj" fmla="val 50000"/>
            </a:avLst>
          </a:prstGeom>
          <a:solidFill>
            <a:schemeClr val="tx2">
              <a:lumMod val="25000"/>
              <a:lumOff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/>
              <a:t>John Smith</a:t>
            </a:r>
          </a:p>
        </p:txBody>
      </p:sp>
      <p:sp>
        <p:nvSpPr>
          <p:cNvPr id="95240" name="AutoShape 8"/>
          <p:cNvSpPr>
            <a:spLocks noChangeArrowheads="1"/>
          </p:cNvSpPr>
          <p:nvPr/>
        </p:nvSpPr>
        <p:spPr bwMode="auto">
          <a:xfrm>
            <a:off x="2195513" y="4865966"/>
            <a:ext cx="1512168" cy="576263"/>
          </a:xfrm>
          <a:prstGeom prst="roundRect">
            <a:avLst>
              <a:gd name="adj" fmla="val 50000"/>
            </a:avLst>
          </a:prstGeom>
          <a:solidFill>
            <a:schemeClr val="tx2">
              <a:lumMod val="25000"/>
              <a:lumOff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/>
              <a:t>ex:Employee</a:t>
            </a:r>
            <a:endParaRPr lang="en-US" dirty="0"/>
          </a:p>
        </p:txBody>
      </p:sp>
      <p:sp>
        <p:nvSpPr>
          <p:cNvPr id="95242" name="Text Box 10"/>
          <p:cNvSpPr txBox="1">
            <a:spLocks noChangeArrowheads="1"/>
          </p:cNvSpPr>
          <p:nvPr/>
        </p:nvSpPr>
        <p:spPr bwMode="auto">
          <a:xfrm>
            <a:off x="4211613" y="4816754"/>
            <a:ext cx="8620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rdf:type</a:t>
            </a:r>
            <a:endParaRPr lang="en-US" sz="1600">
              <a:ea typeface="Arial" charset="0"/>
              <a:cs typeface="Arial" charset="0"/>
            </a:endParaRPr>
          </a:p>
        </p:txBody>
      </p:sp>
      <p:cxnSp>
        <p:nvCxnSpPr>
          <p:cNvPr id="95243" name="AutoShape 11"/>
          <p:cNvCxnSpPr>
            <a:cxnSpLocks noChangeShapeType="1"/>
            <a:stCxn id="95237" idx="1"/>
            <a:endCxn id="95240" idx="3"/>
          </p:cNvCxnSpPr>
          <p:nvPr/>
        </p:nvCxnSpPr>
        <p:spPr bwMode="auto">
          <a:xfrm flipH="1">
            <a:off x="3707681" y="5154098"/>
            <a:ext cx="158343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95245" name="AutoShape 13"/>
          <p:cNvSpPr>
            <a:spLocks noChangeArrowheads="1"/>
          </p:cNvSpPr>
          <p:nvPr/>
        </p:nvSpPr>
        <p:spPr bwMode="auto">
          <a:xfrm>
            <a:off x="2195513" y="3642004"/>
            <a:ext cx="1512168" cy="576262"/>
          </a:xfrm>
          <a:prstGeom prst="roundRect">
            <a:avLst>
              <a:gd name="adj" fmla="val 50000"/>
            </a:avLst>
          </a:prstGeom>
          <a:solidFill>
            <a:schemeClr val="tx2">
              <a:lumMod val="25000"/>
              <a:lumOff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/>
              <a:t>ex:Person</a:t>
            </a:r>
            <a:endParaRPr lang="en-US" dirty="0"/>
          </a:p>
        </p:txBody>
      </p:sp>
      <p:sp>
        <p:nvSpPr>
          <p:cNvPr id="95247" name="Text Box 15"/>
          <p:cNvSpPr txBox="1">
            <a:spLocks noChangeArrowheads="1"/>
          </p:cNvSpPr>
          <p:nvPr/>
        </p:nvSpPr>
        <p:spPr bwMode="auto">
          <a:xfrm>
            <a:off x="1252513" y="4399241"/>
            <a:ext cx="16303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rdfs:subClassOf</a:t>
            </a:r>
            <a:endParaRPr lang="en-US" sz="1600">
              <a:ea typeface="Arial" charset="0"/>
              <a:cs typeface="Arial" charset="0"/>
            </a:endParaRPr>
          </a:p>
        </p:txBody>
      </p:sp>
      <p:cxnSp>
        <p:nvCxnSpPr>
          <p:cNvPr id="95248" name="AutoShape 16"/>
          <p:cNvCxnSpPr>
            <a:cxnSpLocks noChangeShapeType="1"/>
            <a:stCxn id="95240" idx="0"/>
            <a:endCxn id="95245" idx="2"/>
          </p:cNvCxnSpPr>
          <p:nvPr/>
        </p:nvCxnSpPr>
        <p:spPr bwMode="auto">
          <a:xfrm flipV="1">
            <a:off x="2951597" y="4218266"/>
            <a:ext cx="0" cy="647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95249" name="AutoShape 17"/>
          <p:cNvCxnSpPr>
            <a:cxnSpLocks noChangeShapeType="1"/>
            <a:stCxn id="95237" idx="0"/>
            <a:endCxn id="95245" idx="3"/>
          </p:cNvCxnSpPr>
          <p:nvPr/>
        </p:nvCxnSpPr>
        <p:spPr bwMode="auto">
          <a:xfrm rot="16200000" flipV="1">
            <a:off x="4431532" y="3206285"/>
            <a:ext cx="935831" cy="2383532"/>
          </a:xfrm>
          <a:prstGeom prst="curvedConnector2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ffectLst/>
        </p:spPr>
      </p:cxnSp>
      <p:sp>
        <p:nvSpPr>
          <p:cNvPr id="95250" name="Text Box 18"/>
          <p:cNvSpPr txBox="1">
            <a:spLocks noChangeArrowheads="1"/>
          </p:cNvSpPr>
          <p:nvPr/>
        </p:nvSpPr>
        <p:spPr bwMode="auto">
          <a:xfrm>
            <a:off x="5148238" y="3808691"/>
            <a:ext cx="939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 b="1">
                <a:solidFill>
                  <a:schemeClr val="tx2"/>
                </a:solidFill>
                <a:ea typeface="Arial" charset="0"/>
                <a:cs typeface="Arial" charset="0"/>
              </a:rPr>
              <a:t>rdf:type</a:t>
            </a:r>
            <a:endParaRPr lang="en-US" sz="1600" b="1">
              <a:solidFill>
                <a:schemeClr val="tx2"/>
              </a:solidFill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9618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5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We wish to define the property </a:t>
            </a:r>
            <a:r>
              <a:rPr lang="en-GB" dirty="0" err="1"/>
              <a:t>worksFor</a:t>
            </a:r>
            <a:r>
              <a:rPr lang="en-GB" dirty="0"/>
              <a:t>:</a:t>
            </a:r>
            <a:endParaRPr lang="en-US" dirty="0"/>
          </a:p>
        </p:txBody>
      </p:sp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property definitions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477774-B84D-9346-9E01-6D06DA9B42A2}"/>
              </a:ext>
            </a:extLst>
          </p:cNvPr>
          <p:cNvSpPr>
            <a:spLocks noGrp="1"/>
          </p:cNvSpPr>
          <p:nvPr>
            <p:ph type="body" idx="1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7285" name="AutoShape 5"/>
          <p:cNvSpPr>
            <a:spLocks noChangeArrowheads="1"/>
          </p:cNvSpPr>
          <p:nvPr/>
        </p:nvSpPr>
        <p:spPr bwMode="auto">
          <a:xfrm>
            <a:off x="1841103" y="3284761"/>
            <a:ext cx="1571625" cy="576263"/>
          </a:xfrm>
          <a:prstGeom prst="roundRect">
            <a:avLst>
              <a:gd name="adj" fmla="val 50000"/>
            </a:avLst>
          </a:prstGeom>
          <a:solidFill>
            <a:schemeClr val="tx2">
              <a:lumMod val="25000"/>
              <a:lumOff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/>
              <a:t>ex:WorksFor</a:t>
            </a:r>
            <a:endParaRPr lang="en-US" dirty="0"/>
          </a:p>
        </p:txBody>
      </p:sp>
      <p:sp>
        <p:nvSpPr>
          <p:cNvPr id="97288" name="AutoShape 8"/>
          <p:cNvSpPr>
            <a:spLocks noChangeArrowheads="1"/>
          </p:cNvSpPr>
          <p:nvPr/>
        </p:nvSpPr>
        <p:spPr bwMode="auto">
          <a:xfrm>
            <a:off x="5724128" y="3284761"/>
            <a:ext cx="1527175" cy="576263"/>
          </a:xfrm>
          <a:prstGeom prst="roundRect">
            <a:avLst>
              <a:gd name="adj" fmla="val 50000"/>
            </a:avLst>
          </a:prstGeom>
          <a:solidFill>
            <a:schemeClr val="tx2">
              <a:lumMod val="25000"/>
              <a:lumOff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 err="1"/>
              <a:t>rdf:Property</a:t>
            </a:r>
            <a:endParaRPr lang="en-US" dirty="0"/>
          </a:p>
        </p:txBody>
      </p:sp>
      <p:cxnSp>
        <p:nvCxnSpPr>
          <p:cNvPr id="97290" name="AutoShape 10"/>
          <p:cNvCxnSpPr>
            <a:cxnSpLocks noChangeShapeType="1"/>
            <a:stCxn id="97285" idx="3"/>
            <a:endCxn id="97288" idx="1"/>
          </p:cNvCxnSpPr>
          <p:nvPr/>
        </p:nvCxnSpPr>
        <p:spPr bwMode="auto">
          <a:xfrm>
            <a:off x="3412728" y="3573686"/>
            <a:ext cx="23114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97291" name="Text Box 11"/>
          <p:cNvSpPr txBox="1">
            <a:spLocks noChangeArrowheads="1"/>
          </p:cNvSpPr>
          <p:nvPr/>
        </p:nvSpPr>
        <p:spPr bwMode="auto">
          <a:xfrm>
            <a:off x="4139803" y="3235549"/>
            <a:ext cx="8620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rdf:type</a:t>
            </a:r>
            <a:endParaRPr lang="en-US" sz="1600">
              <a:ea typeface="Arial" charset="0"/>
              <a:cs typeface="Arial" charset="0"/>
            </a:endParaRPr>
          </a:p>
        </p:txBody>
      </p:sp>
      <p:sp>
        <p:nvSpPr>
          <p:cNvPr id="97292" name="Text Box 12"/>
          <p:cNvSpPr txBox="1">
            <a:spLocks noChangeArrowheads="1"/>
          </p:cNvSpPr>
          <p:nvPr/>
        </p:nvSpPr>
        <p:spPr bwMode="auto">
          <a:xfrm>
            <a:off x="1008062" y="5497487"/>
            <a:ext cx="71278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dirty="0" err="1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ex:</a:t>
            </a:r>
            <a:r>
              <a:rPr lang="en-GB" sz="2000" dirty="0" err="1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WorksFor</a:t>
            </a:r>
            <a:r>
              <a:rPr lang="en-GB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</a:t>
            </a:r>
            <a:r>
              <a:rPr lang="en-GB" dirty="0" err="1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rdf:type</a:t>
            </a:r>
            <a:r>
              <a:rPr lang="en-GB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</a:t>
            </a:r>
            <a:r>
              <a:rPr lang="en-GB" dirty="0" err="1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rdf:Property</a:t>
            </a:r>
            <a:r>
              <a:rPr lang="en-GB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ea typeface="Arial" charset="0"/>
                <a:cs typeface="Arial" charset="0"/>
              </a:rPr>
              <a:t> .</a:t>
            </a:r>
            <a:endParaRPr lang="en-US" sz="1800" dirty="0">
              <a:solidFill>
                <a:schemeClr val="tx1">
                  <a:lumMod val="50000"/>
                </a:schemeClr>
              </a:solidFill>
              <a:latin typeface="Lucida Console" panose="020B0609040504020204" pitchFamily="49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46066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property definitions</a:t>
            </a:r>
            <a:endParaRPr lang="en-US"/>
          </a:p>
        </p:txBody>
      </p:sp>
      <p:sp>
        <p:nvSpPr>
          <p:cNvPr id="993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GB" sz="2000" dirty="0"/>
              <a:t>Important difference between RDF and object oriented programming languages</a:t>
            </a:r>
          </a:p>
          <a:p>
            <a:pPr marL="692150" lvl="1" indent="-347663">
              <a:lnSpc>
                <a:spcPct val="90000"/>
              </a:lnSpc>
            </a:pPr>
            <a:r>
              <a:rPr lang="en-GB" sz="2000" dirty="0"/>
              <a:t>OO languages define classes in terms of the properties they have</a:t>
            </a:r>
          </a:p>
          <a:p>
            <a:pPr marL="692150" lvl="1" indent="-347663">
              <a:lnSpc>
                <a:spcPct val="90000"/>
              </a:lnSpc>
            </a:pPr>
            <a:r>
              <a:rPr lang="en-GB" sz="2000" dirty="0"/>
              <a:t>RDF defines properties in terms of the classes whose instances they relate to each other</a:t>
            </a:r>
          </a:p>
          <a:p>
            <a:pPr marL="692150" lvl="1" indent="-347663">
              <a:lnSpc>
                <a:spcPct val="90000"/>
              </a:lnSpc>
            </a:pPr>
            <a:endParaRPr lang="en-GB" sz="2000" dirty="0"/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/>
              <a:t>The </a:t>
            </a:r>
            <a:r>
              <a:rPr lang="en-GB" sz="2000" i="1" dirty="0"/>
              <a:t>domain</a:t>
            </a:r>
            <a:r>
              <a:rPr lang="en-GB" sz="2000" dirty="0"/>
              <a:t> of a property is the class that the property runs </a:t>
            </a:r>
            <a:r>
              <a:rPr lang="en-GB" sz="2000" i="1" dirty="0"/>
              <a:t>from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000" dirty="0"/>
              <a:t>The </a:t>
            </a:r>
            <a:r>
              <a:rPr lang="en-GB" sz="2000" i="1" dirty="0"/>
              <a:t>range</a:t>
            </a:r>
            <a:r>
              <a:rPr lang="en-GB" sz="2000" dirty="0"/>
              <a:t> of a property is the class that a property runs </a:t>
            </a:r>
            <a:r>
              <a:rPr lang="en-GB" sz="2000" i="1" dirty="0"/>
              <a:t>to</a:t>
            </a:r>
            <a:endParaRPr lang="en-US" sz="2000" i="1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CC78A02-53EF-574D-B520-D9331B7F46EF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2372945"/>
      </p:ext>
    </p:extLst>
  </p:cSld>
  <p:clrMapOvr>
    <a:masterClrMapping/>
  </p:clrMapOvr>
</p:sld>
</file>

<file path=ppt/theme/theme1.xml><?xml version="1.0" encoding="utf-8"?>
<a:theme xmlns:a="http://schemas.openxmlformats.org/drawingml/2006/main" name="ECS">
  <a:themeElements>
    <a:clrScheme name="uos_ppt__template_electronics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E38DC480-9643-A24F-B715-10D11C408960}" vid="{00BB0084-C1B6-FE48-AD8A-BE9A2BF8DE6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ECS</Template>
  <TotalTime>52</TotalTime>
  <Words>698</Words>
  <Application>Microsoft Macintosh PowerPoint</Application>
  <PresentationFormat>On-screen Show (4:3)</PresentationFormat>
  <Paragraphs>157</Paragraphs>
  <Slides>19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ＭＳ Ｐゴシック</vt:lpstr>
      <vt:lpstr>Arial</vt:lpstr>
      <vt:lpstr>Calibri</vt:lpstr>
      <vt:lpstr>Georgia</vt:lpstr>
      <vt:lpstr>Lucida Console</vt:lpstr>
      <vt:lpstr>Lucida Grande</vt:lpstr>
      <vt:lpstr>ECS</vt:lpstr>
      <vt:lpstr>Semantic Web in Depth</vt:lpstr>
      <vt:lpstr>Using RDF to define RDFS</vt:lpstr>
      <vt:lpstr>RDF Schema class definitions</vt:lpstr>
      <vt:lpstr>RDF Schema class definitions</vt:lpstr>
      <vt:lpstr>RDF Schema class semantics</vt:lpstr>
      <vt:lpstr>RDF Schema class semantics</vt:lpstr>
      <vt:lpstr>RDF Schema class semantics</vt:lpstr>
      <vt:lpstr>RDF Schema property definitions</vt:lpstr>
      <vt:lpstr>RDF Schema property definitions</vt:lpstr>
      <vt:lpstr>RDF Schema property definitions</vt:lpstr>
      <vt:lpstr>RDF Schema property definitions</vt:lpstr>
      <vt:lpstr>RDF Schema property semantics</vt:lpstr>
      <vt:lpstr>RDF Schema property semantics</vt:lpstr>
      <vt:lpstr>RDF Schema predefined classes</vt:lpstr>
      <vt:lpstr>RDF Schema predefined classes</vt:lpstr>
      <vt:lpstr>RDF Schema ancillary features</vt:lpstr>
      <vt:lpstr>RDF Schema ancillary features</vt:lpstr>
      <vt:lpstr>RDF Schema Status</vt:lpstr>
      <vt:lpstr>Next Lecture: Description Logic</vt:lpstr>
    </vt:vector>
  </TitlesOfParts>
  <Company/>
  <LinksUpToDate>false</LinksUpToDate>
  <SharedDoc>false</SharedDoc>
  <HyperlinksChanged>false</HyperlinksChanged>
  <AppVersion>16.0009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Semantic Web in Depth</dc:title>
  <dc:creator>Gibbins N.M.</dc:creator>
  <cp:lastModifiedBy>Gibbins N.M.</cp:lastModifiedBy>
  <cp:revision>8</cp:revision>
  <dcterms:created xsi:type="dcterms:W3CDTF">2018-02-11T21:17:45Z</dcterms:created>
  <dcterms:modified xsi:type="dcterms:W3CDTF">2018-02-13T16:25:28Z</dcterms:modified>
</cp:coreProperties>
</file>