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2" r:id="rId1"/>
  </p:sldMasterIdLst>
  <p:notesMasterIdLst>
    <p:notesMasterId r:id="rId51"/>
  </p:notesMasterIdLst>
  <p:handoutMasterIdLst>
    <p:handoutMasterId r:id="rId52"/>
  </p:handoutMasterIdLst>
  <p:sldIdLst>
    <p:sldId id="256" r:id="rId2"/>
    <p:sldId id="295" r:id="rId3"/>
    <p:sldId id="308" r:id="rId4"/>
    <p:sldId id="299" r:id="rId5"/>
    <p:sldId id="258" r:id="rId6"/>
    <p:sldId id="302" r:id="rId7"/>
    <p:sldId id="297" r:id="rId8"/>
    <p:sldId id="259" r:id="rId9"/>
    <p:sldId id="260" r:id="rId10"/>
    <p:sldId id="301" r:id="rId11"/>
    <p:sldId id="300" r:id="rId12"/>
    <p:sldId id="261" r:id="rId13"/>
    <p:sldId id="262" r:id="rId14"/>
    <p:sldId id="263" r:id="rId15"/>
    <p:sldId id="264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303" r:id="rId40"/>
    <p:sldId id="306" r:id="rId41"/>
    <p:sldId id="265" r:id="rId42"/>
    <p:sldId id="266" r:id="rId43"/>
    <p:sldId id="307" r:id="rId44"/>
    <p:sldId id="275" r:id="rId45"/>
    <p:sldId id="309" r:id="rId46"/>
    <p:sldId id="283" r:id="rId47"/>
    <p:sldId id="304" r:id="rId48"/>
    <p:sldId id="293" r:id="rId49"/>
    <p:sldId id="294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4"/>
    <p:restoredTop sz="90965"/>
  </p:normalViewPr>
  <p:slideViewPr>
    <p:cSldViewPr showGuides="1">
      <p:cViewPr varScale="1">
        <p:scale>
          <a:sx n="92" d="100"/>
          <a:sy n="92" d="100"/>
        </p:scale>
        <p:origin x="192" y="304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0F30F-20A4-C44C-84B9-B3ED63061E24}" type="datetimeFigureOut">
              <a:rPr lang="en-US" smtClean="0"/>
              <a:t>2/4/18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41F2A-C8A2-9648-BA7B-F758AF64D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9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62D5BA-B8DE-9548-8FE1-E15050E5D0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81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2CA4A-E31F-0D44-AAA9-05E4C8628424}" type="slidenum">
              <a:rPr lang="en-US"/>
              <a:pPr/>
              <a:t>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494EA-90E0-2143-AD89-BC49B0E75958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F1D20-A4BF-264E-9D82-532712BD6884}" type="slidenum">
              <a:rPr lang="en-US"/>
              <a:pPr/>
              <a:t>16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D2C21-231B-C84F-8091-6FB78FDF4EDE}" type="slidenum">
              <a:rPr lang="en-US"/>
              <a:pPr/>
              <a:t>17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56C59-2281-884A-B249-8BCDD2DC78D7}" type="slidenum">
              <a:rPr lang="en-US"/>
              <a:pPr/>
              <a:t>18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6079A-2EC5-4D47-B7E2-317A3C7BEA30}" type="slidenum">
              <a:rPr lang="en-US"/>
              <a:pPr/>
              <a:t>19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929A2-EC6C-C44D-99AD-7CC9F61B1F6B}" type="slidenum">
              <a:rPr lang="en-US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BE67-5053-9D4C-8C5E-55800ECA477C}" type="slidenum">
              <a:rPr lang="en-US"/>
              <a:pPr/>
              <a:t>21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66C65-F9FF-4F4A-87B6-AE6AA9AD38A8}" type="slidenum">
              <a:rPr lang="en-US"/>
              <a:pPr/>
              <a:t>22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4A8A8-FFBE-114B-B955-05DDA2B11BA1}" type="slidenum">
              <a:rPr lang="en-US"/>
              <a:pPr/>
              <a:t>23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820A-57C6-1942-9170-633820A0688F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3963F-EADC-C341-BAD3-78EB44937CEF}" type="slidenum">
              <a:rPr lang="en-GB"/>
              <a:pPr/>
              <a:t>3</a:t>
            </a:fld>
            <a:endParaRPr lang="en-GB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E1478-17DF-F845-90DA-DD515AC2C2B5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A19A5-86CD-9B47-B41D-A929594B7399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5799D-28F1-CC43-A2F2-BF16CF416BD2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2B99F-DA0D-A849-9BF1-0597D6F50522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3486E-E336-B040-8AFE-5DB98E30A12B}" type="slidenum">
              <a:rPr lang="en-US"/>
              <a:pPr/>
              <a:t>29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443C9A-E771-A542-B9D4-1BEFDBDA7A6C}" type="slidenum">
              <a:rPr lang="en-US"/>
              <a:pPr/>
              <a:t>30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D91EA-83C8-0F4D-A085-9C6624492C65}" type="slidenum">
              <a:rPr lang="en-US"/>
              <a:pPr/>
              <a:t>31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B9F02-B13C-B044-B148-56270044A450}" type="slidenum">
              <a:rPr lang="en-US"/>
              <a:pPr/>
              <a:t>32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9ECCF-C769-DE42-9DD2-0A0C89B0A1D8}" type="slidenum">
              <a:rPr lang="en-US"/>
              <a:pPr/>
              <a:t>33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625A9-D537-7B4D-8886-D2683144B2B0}" type="slidenum">
              <a:rPr lang="en-US"/>
              <a:pPr/>
              <a:t>34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91625-C71E-424B-9478-5BDDDD238290}" type="slidenum">
              <a:rPr lang="en-GB"/>
              <a:pPr/>
              <a:t>4</a:t>
            </a:fld>
            <a:endParaRPr lang="en-GB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78647-5ED8-C942-AFB3-2C11AD2C77C8}" type="slidenum">
              <a:rPr lang="en-US"/>
              <a:pPr/>
              <a:t>35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904A3-3CBD-A342-AC4F-7B1616BD9D41}" type="slidenum">
              <a:rPr lang="en-US"/>
              <a:pPr/>
              <a:t>36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98483-6F5D-B446-AD7B-AEAFFE650295}" type="slidenum">
              <a:rPr lang="en-US"/>
              <a:pPr/>
              <a:t>37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C00BD-C4B9-BE48-80E8-A5D5E6EBCBF4}" type="slidenum">
              <a:rPr lang="en-US"/>
              <a:pPr/>
              <a:t>38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64C18-AD90-424E-ACD2-858500B12AB0}" type="slidenum">
              <a:rPr lang="en-US"/>
              <a:pPr/>
              <a:t>41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4B301-6000-AC43-93C8-A5A1B97F9A84}" type="slidenum">
              <a:rPr lang="en-US"/>
              <a:pPr/>
              <a:t>42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4B301-6000-AC43-93C8-A5A1B97F9A84}" type="slidenum">
              <a:rPr lang="en-US"/>
              <a:pPr/>
              <a:t>43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65BB-A3E6-954A-99B2-8273E877E11F}" type="slidenum">
              <a:rPr lang="en-US"/>
              <a:pPr/>
              <a:t>44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65BB-A3E6-954A-99B2-8273E877E11F}" type="slidenum">
              <a:rPr lang="en-US"/>
              <a:pPr/>
              <a:t>45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E95B4-F410-2542-804C-93BD5B48F9F9}" type="slidenum">
              <a:rPr lang="en-US"/>
              <a:pPr/>
              <a:t>46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79C9C-4036-2544-BA1C-2229D469717C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52D1-0F99-894B-8587-0C07527C47F2}" type="slidenum">
              <a:rPr lang="en-US"/>
              <a:pPr/>
              <a:t>48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08114-D393-6741-9893-7AE27B884356}" type="slidenum">
              <a:rPr lang="en-US"/>
              <a:pPr/>
              <a:t>49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8F4BC-F862-404D-8AF0-2949572798E1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05C42-CF68-9A47-BE5C-0406B5F86010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12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4F950-58AA-214D-88B3-89FBF00995A4}" type="slidenum">
              <a:rPr lang="en-US"/>
              <a:pPr/>
              <a:t>13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14166-FE8A-0642-8C5F-11CAE8D29CB4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RDF and RDF Schema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fld id="{82EF5BA9-1041-9742-A1F5-AC525ED2A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25256-BBFE-6843-B633-6FADD8504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124E-0960-7544-B7CC-FC3969923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/>
              <a:t>Click icon to add table</a:t>
            </a:r>
            <a:endParaRPr lang="en-US" noProof="0" dirty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4E0D-B233-7D44-812C-FB35BD85C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US"/>
              <a:t>RDF and RDF Schema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FBAF4E0D-B233-7D44-812C-FB35BD85C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3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Semantic Web </a:t>
            </a:r>
            <a:br>
              <a:rPr lang="en-US" dirty="0"/>
            </a:br>
            <a:r>
              <a:rPr lang="en-US" dirty="0"/>
              <a:t>In Depth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Resource Description Framework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2017-2018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RDF/XML</a:t>
            </a:r>
          </a:p>
        </p:txBody>
      </p:sp>
    </p:spTree>
    <p:extLst>
      <p:ext uri="{BB962C8B-B14F-4D97-AF65-F5344CB8AC3E}">
        <p14:creationId xmlns:p14="http://schemas.microsoft.com/office/powerpoint/2010/main" val="3384053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RDF/XML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RDF/XML is an XML-based format for expressing a collection of RDF triples (an </a:t>
            </a:r>
            <a:r>
              <a:rPr lang="en-US" b="1" dirty="0"/>
              <a:t>RDF graph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be parsed by an XML parser to give an XML data model (Document Object Model, XML </a:t>
            </a:r>
            <a:r>
              <a:rPr lang="en-US" dirty="0" err="1"/>
              <a:t>Infoset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be parsed by an RDF parser to give an RDF data model</a:t>
            </a:r>
            <a:br>
              <a:rPr lang="en-US" dirty="0"/>
            </a:br>
            <a:r>
              <a:rPr lang="en-US" dirty="0"/>
              <a:t>(an RDF graph)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1D12D-A096-BD43-AAAC-E58D6B71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8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1476375" y="1916113"/>
            <a:ext cx="7127875" cy="881062"/>
            <a:chOff x="930" y="1207"/>
            <a:chExt cx="4490" cy="555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930" y="1207"/>
              <a:ext cx="15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XML declaration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&lt;rdf:RDF </a:t>
              </a:r>
            </a:p>
            <a:p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930" y="1207"/>
              <a:ext cx="2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RDF document element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xmlns:rdf=“</a:t>
              </a:r>
              <a:r>
                <a:rPr lang="en-US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930" y="1207"/>
              <a:ext cx="2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RDF namespace declaration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4" name="Group 12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xmlns:dc=“</a:t>
              </a:r>
              <a:r>
                <a:rPr lang="en-US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930" y="1207"/>
              <a:ext cx="27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Other namespace declarations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930" y="1207"/>
              <a:ext cx="12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subject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&lt;rdf:Description rdf:about=“http://www.sciam.com/”&gt;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  &lt;dc:title&gt;                   &lt;/dc:title&gt;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930" y="1207"/>
              <a:ext cx="14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predicate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&lt;dc:title&gt;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Scientific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American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&lt;/dc:title&gt;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6" name="Text Box 24"/>
            <p:cNvSpPr txBox="1">
              <a:spLocks noChangeArrowheads="1"/>
            </p:cNvSpPr>
            <p:nvPr/>
          </p:nvSpPr>
          <p:spPr bwMode="auto">
            <a:xfrm>
              <a:off x="930" y="1207"/>
              <a:ext cx="11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object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cxnSp>
        <p:nvCxnSpPr>
          <p:cNvPr id="13337" name="AutoShape 25"/>
          <p:cNvCxnSpPr>
            <a:cxnSpLocks noChangeShapeType="1"/>
            <a:stCxn id="13340" idx="3"/>
            <a:endCxn id="13342" idx="1"/>
          </p:cNvCxnSpPr>
          <p:nvPr/>
        </p:nvCxnSpPr>
        <p:spPr bwMode="auto">
          <a:xfrm>
            <a:off x="3486150" y="4581525"/>
            <a:ext cx="2452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3048000" y="510540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grpSp>
        <p:nvGrpSpPr>
          <p:cNvPr id="13339" name="Group 27"/>
          <p:cNvGrpSpPr>
            <a:grpSpLocks/>
          </p:cNvGrpSpPr>
          <p:nvPr/>
        </p:nvGrpSpPr>
        <p:grpSpPr bwMode="auto">
          <a:xfrm>
            <a:off x="1198563" y="4292600"/>
            <a:ext cx="2287587" cy="576263"/>
            <a:chOff x="1882" y="3249"/>
            <a:chExt cx="1316" cy="363"/>
          </a:xfrm>
        </p:grpSpPr>
        <p:sp>
          <p:nvSpPr>
            <p:cNvPr id="13340" name="AutoShape 2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1" name="Text Box 29"/>
            <p:cNvSpPr txBox="1">
              <a:spLocks noChangeArrowheads="1"/>
            </p:cNvSpPr>
            <p:nvPr/>
          </p:nvSpPr>
          <p:spPr bwMode="auto">
            <a:xfrm>
              <a:off x="1910" y="3339"/>
              <a:ext cx="12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http://www.sciam.com/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5938838" y="4365625"/>
            <a:ext cx="23050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Scientific American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57034D-C92A-4747-BD00-4404F352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Resource-valued predicates use the </a:t>
            </a:r>
            <a:r>
              <a:rPr lang="en-GB" dirty="0" err="1"/>
              <a:t>rdf:resource</a:t>
            </a:r>
            <a:r>
              <a:rPr lang="en-GB" dirty="0"/>
              <a:t> attribute</a:t>
            </a:r>
            <a:endParaRPr lang="en-US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&lt;dc:creator rdf:resource=“mailto:john@example.org”/&gt;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5365" name="AutoShape 5"/>
          <p:cNvCxnSpPr>
            <a:cxnSpLocks noChangeShapeType="1"/>
            <a:stCxn id="15368" idx="3"/>
            <a:endCxn id="15371" idx="1"/>
          </p:cNvCxnSpPr>
          <p:nvPr/>
        </p:nvCxnSpPr>
        <p:spPr bwMode="auto">
          <a:xfrm>
            <a:off x="3478213" y="5230813"/>
            <a:ext cx="23129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971800" y="556260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914400" y="4941888"/>
            <a:ext cx="2563813" cy="576262"/>
            <a:chOff x="1882" y="3249"/>
            <a:chExt cx="1316" cy="363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5791200" y="4941888"/>
            <a:ext cx="2657475" cy="576262"/>
            <a:chOff x="1882" y="3249"/>
            <a:chExt cx="1316" cy="363"/>
          </a:xfrm>
        </p:grpSpPr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1926" y="3339"/>
              <a:ext cx="123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C13976-8F50-D44D-B64C-CC76A50D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can have multiple </a:t>
            </a:r>
            <a:r>
              <a:rPr lang="en-GB" dirty="0" err="1"/>
              <a:t>rdf:Description</a:t>
            </a:r>
            <a:r>
              <a:rPr lang="en-GB" dirty="0"/>
              <a:t> elements within an </a:t>
            </a:r>
            <a:r>
              <a:rPr lang="en-GB" dirty="0" err="1"/>
              <a:t>rdf:RDF</a:t>
            </a:r>
            <a:r>
              <a:rPr lang="en-GB" dirty="0"/>
              <a:t> element</a:t>
            </a:r>
            <a:endParaRPr lang="en-US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&lt;dc:title&gt;Example Inc. Homepage&lt;/dc:title&gt;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7413" name="AutoShape 5"/>
          <p:cNvCxnSpPr>
            <a:cxnSpLocks noChangeShapeType="1"/>
            <a:stCxn id="17416" idx="3"/>
            <a:endCxn id="17419" idx="1"/>
          </p:cNvCxnSpPr>
          <p:nvPr/>
        </p:nvCxnSpPr>
        <p:spPr bwMode="auto">
          <a:xfrm flipV="1">
            <a:off x="3475038" y="5503863"/>
            <a:ext cx="2620962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438400" y="514985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914400" y="5502275"/>
            <a:ext cx="2560638" cy="576263"/>
            <a:chOff x="1882" y="3249"/>
            <a:chExt cx="1316" cy="363"/>
          </a:xfrm>
        </p:grpSpPr>
        <p:sp>
          <p:nvSpPr>
            <p:cNvPr id="17416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6096000" y="5214938"/>
            <a:ext cx="2728913" cy="576262"/>
            <a:chOff x="1882" y="3249"/>
            <a:chExt cx="1316" cy="363"/>
          </a:xfrm>
        </p:grpSpPr>
        <p:sp>
          <p:nvSpPr>
            <p:cNvPr id="17419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7421" name="AutoShape 13"/>
          <p:cNvCxnSpPr>
            <a:cxnSpLocks noChangeShapeType="1"/>
            <a:stCxn id="17416" idx="3"/>
            <a:endCxn id="17423" idx="1"/>
          </p:cNvCxnSpPr>
          <p:nvPr/>
        </p:nvCxnSpPr>
        <p:spPr bwMode="auto">
          <a:xfrm>
            <a:off x="3475038" y="5791200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667000" y="621665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084888" y="6007100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9BE0AA-FFE2-EB4C-A908-EC71C59BA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can have multiple predicates within an </a:t>
            </a:r>
            <a:r>
              <a:rPr lang="en-GB" dirty="0" err="1"/>
              <a:t>rdf:Description</a:t>
            </a:r>
            <a:r>
              <a:rPr lang="en-GB" dirty="0"/>
              <a:t> element </a:t>
            </a:r>
            <a:endParaRPr lang="en-US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476375" y="2781300"/>
            <a:ext cx="712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&lt;dc:title&gt;Example Inc. Homepage&lt;/dc:title&gt;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9461" name="AutoShape 5"/>
          <p:cNvCxnSpPr>
            <a:cxnSpLocks noChangeShapeType="1"/>
            <a:stCxn id="19464" idx="3"/>
            <a:endCxn id="19467" idx="1"/>
          </p:cNvCxnSpPr>
          <p:nvPr/>
        </p:nvCxnSpPr>
        <p:spPr bwMode="auto">
          <a:xfrm flipV="1">
            <a:off x="3232150" y="5467350"/>
            <a:ext cx="2590800" cy="239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241550" y="506095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609600" y="5418138"/>
            <a:ext cx="2622550" cy="576262"/>
            <a:chOff x="576" y="3264"/>
            <a:chExt cx="1652" cy="363"/>
          </a:xfrm>
        </p:grpSpPr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576" y="3264"/>
              <a:ext cx="165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672" y="3360"/>
              <a:ext cx="147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5822950" y="5178425"/>
            <a:ext cx="2819400" cy="576263"/>
            <a:chOff x="3600" y="3113"/>
            <a:chExt cx="1776" cy="363"/>
          </a:xfrm>
        </p:grpSpPr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3600" y="3113"/>
              <a:ext cx="177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710" y="3203"/>
              <a:ext cx="156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9469" name="AutoShape 13"/>
          <p:cNvCxnSpPr>
            <a:cxnSpLocks noChangeShapeType="1"/>
            <a:stCxn id="19464" idx="3"/>
            <a:endCxn id="19471" idx="1"/>
          </p:cNvCxnSpPr>
          <p:nvPr/>
        </p:nvCxnSpPr>
        <p:spPr bwMode="auto">
          <a:xfrm>
            <a:off x="3232150" y="5707063"/>
            <a:ext cx="2579688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2470150" y="614045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811838" y="5970588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0512D3-CFA3-8C40-B09F-49C2BEBA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 membership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object’s membership of a class is indicated using the </a:t>
            </a:r>
            <a:r>
              <a:rPr lang="en-GB" dirty="0" err="1"/>
              <a:t>rdf:type</a:t>
            </a:r>
            <a:r>
              <a:rPr lang="en-GB" dirty="0"/>
              <a:t> property</a:t>
            </a:r>
            <a:endParaRPr 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3437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http://www.w3.org/1999/02/22-rdf-syntax-ns#”&gt;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&lt;rdf:type rdf:resource=“http://example.org/ontology#Website”/&gt;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25605" name="AutoShape 5"/>
          <p:cNvCxnSpPr>
            <a:cxnSpLocks noChangeShapeType="1"/>
            <a:stCxn id="25608" idx="3"/>
            <a:endCxn id="25611" idx="1"/>
          </p:cNvCxnSpPr>
          <p:nvPr/>
        </p:nvCxnSpPr>
        <p:spPr bwMode="auto">
          <a:xfrm>
            <a:off x="3471863" y="5275263"/>
            <a:ext cx="261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324350" y="4867275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838200" y="4986338"/>
            <a:ext cx="2633663" cy="576262"/>
            <a:chOff x="1882" y="3249"/>
            <a:chExt cx="1316" cy="363"/>
          </a:xfrm>
        </p:grpSpPr>
        <p:sp>
          <p:nvSpPr>
            <p:cNvPr id="25608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957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6084888" y="4986338"/>
            <a:ext cx="2089150" cy="576262"/>
            <a:chOff x="1882" y="3249"/>
            <a:chExt cx="1316" cy="363"/>
          </a:xfrm>
        </p:grpSpPr>
        <p:sp>
          <p:nvSpPr>
            <p:cNvPr id="25611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2205" y="3339"/>
              <a:ext cx="6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ex:Website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1E5229-0F97-A34D-A28E-C883D6AD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Abbreviated forms – class membership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Replace </a:t>
            </a:r>
            <a:r>
              <a:rPr lang="en-GB" dirty="0" err="1"/>
              <a:t>rdf:Description</a:t>
            </a:r>
            <a:r>
              <a:rPr lang="en-GB" dirty="0"/>
              <a:t> with </a:t>
            </a:r>
            <a:r>
              <a:rPr lang="en-GB" dirty="0" err="1"/>
              <a:t>QName</a:t>
            </a:r>
            <a:r>
              <a:rPr lang="en-GB" dirty="0"/>
              <a:t> of class </a:t>
            </a:r>
            <a:endParaRPr lang="en-US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3437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ex:Website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rdf:about=“http://www.example.org/”/&gt;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29701" name="AutoShape 5"/>
          <p:cNvCxnSpPr>
            <a:cxnSpLocks noChangeShapeType="1"/>
            <a:stCxn id="29704" idx="3"/>
            <a:endCxn id="29707" idx="1"/>
          </p:cNvCxnSpPr>
          <p:nvPr/>
        </p:nvCxnSpPr>
        <p:spPr bwMode="auto">
          <a:xfrm>
            <a:off x="3471863" y="5275263"/>
            <a:ext cx="261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324350" y="4867275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838200" y="4986338"/>
            <a:ext cx="2633663" cy="576262"/>
            <a:chOff x="1882" y="3249"/>
            <a:chExt cx="1316" cy="363"/>
          </a:xfrm>
        </p:grpSpPr>
        <p:sp>
          <p:nvSpPr>
            <p:cNvPr id="29704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1957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6084888" y="4986338"/>
            <a:ext cx="2089150" cy="576262"/>
            <a:chOff x="1882" y="3249"/>
            <a:chExt cx="1316" cy="363"/>
          </a:xfrm>
        </p:grpSpPr>
        <p:sp>
          <p:nvSpPr>
            <p:cNvPr id="29707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2205" y="3339"/>
              <a:ext cx="6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ex:Website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780B50-E22E-B347-BB30-A0D146CF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Consider the following graph:</a:t>
            </a:r>
            <a:endParaRPr lang="en-US" dirty="0"/>
          </a:p>
        </p:txBody>
      </p:sp>
      <p:cxnSp>
        <p:nvCxnSpPr>
          <p:cNvPr id="31748" name="AutoShape 4"/>
          <p:cNvCxnSpPr>
            <a:cxnSpLocks noChangeShapeType="1"/>
            <a:stCxn id="31751" idx="2"/>
            <a:endCxn id="31754" idx="0"/>
          </p:cNvCxnSpPr>
          <p:nvPr/>
        </p:nvCxnSpPr>
        <p:spPr bwMode="auto">
          <a:xfrm>
            <a:off x="4745038" y="3789363"/>
            <a:ext cx="17462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069975" y="3887788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3429000" y="3213100"/>
            <a:ext cx="2632075" cy="576263"/>
            <a:chOff x="1882" y="3249"/>
            <a:chExt cx="1316" cy="363"/>
          </a:xfrm>
        </p:grpSpPr>
        <p:sp>
          <p:nvSpPr>
            <p:cNvPr id="31751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955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31753" name="Group 9"/>
          <p:cNvGrpSpPr>
            <a:grpSpLocks/>
          </p:cNvGrpSpPr>
          <p:nvPr/>
        </p:nvGrpSpPr>
        <p:grpSpPr bwMode="auto">
          <a:xfrm>
            <a:off x="3352800" y="4365625"/>
            <a:ext cx="2819400" cy="576263"/>
            <a:chOff x="1882" y="3249"/>
            <a:chExt cx="1316" cy="363"/>
          </a:xfrm>
        </p:grpSpPr>
        <p:sp>
          <p:nvSpPr>
            <p:cNvPr id="31754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1961" y="3339"/>
              <a:ext cx="116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31756" name="AutoShape 12"/>
          <p:cNvCxnSpPr>
            <a:cxnSpLocks noChangeShapeType="1"/>
            <a:stCxn id="31754" idx="2"/>
            <a:endCxn id="31758" idx="0"/>
          </p:cNvCxnSpPr>
          <p:nvPr/>
        </p:nvCxnSpPr>
        <p:spPr bwMode="auto">
          <a:xfrm flipH="1">
            <a:off x="4714875" y="4941888"/>
            <a:ext cx="47625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295400" y="5029200"/>
            <a:ext cx="325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http://example.org/ontology#name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886200" y="5516563"/>
            <a:ext cx="16557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46158-B093-CB4C-BF6C-79519770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Graph could be serialised using two </a:t>
            </a:r>
            <a:r>
              <a:rPr lang="en-GB" dirty="0" err="1"/>
              <a:t>rdf:Description</a:t>
            </a:r>
            <a:r>
              <a:rPr lang="en-GB" dirty="0"/>
              <a:t> elements</a:t>
            </a:r>
            <a:endParaRPr lang="en-US" dirty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AF177A-6104-4A41-9928-4A88045D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Resource Description Framework?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standard data model for the Semantic Web</a:t>
            </a:r>
          </a:p>
          <a:p>
            <a:r>
              <a:rPr lang="en-US" dirty="0"/>
              <a:t>A knowledge representation language</a:t>
            </a:r>
          </a:p>
          <a:p>
            <a:r>
              <a:rPr lang="en-US" dirty="0"/>
              <a:t>A family of data formats and notations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DD41D-4C2E-EA4E-8E9A-DDE643A6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35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Alternatively, the second statement could be inserted within the predicate element of the first</a:t>
            </a:r>
            <a:endParaRPr lang="en-US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 rdf:about=“mailto:john@example.org”&gt;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38CEF7-7721-D547-B0E7-A1A9FC68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syntax is striped because property and class elements are nested alternately</a:t>
            </a:r>
            <a:endParaRPr lang="en-US" dirty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&lt;/dc:creator&gt;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2D0CEF-5FAA-344D-A38E-8C0E6F39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RDF/XML idioms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XML entities are defined for the XML namespace URI prefixes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Used to abbreviate long </a:t>
            </a:r>
            <a:r>
              <a:rPr lang="en-GB" dirty="0" err="1"/>
              <a:t>URIrefs</a:t>
            </a:r>
            <a:r>
              <a:rPr lang="en-GB" dirty="0"/>
              <a:t> in attribute values (because </a:t>
            </a:r>
            <a:r>
              <a:rPr lang="en-GB" dirty="0" err="1"/>
              <a:t>QNames</a:t>
            </a:r>
            <a:r>
              <a:rPr lang="en-GB" dirty="0"/>
              <a:t> can’t be used there)</a:t>
            </a:r>
            <a:endParaRPr lang="en-US" dirty="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025525" y="2361803"/>
            <a:ext cx="7127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&lt;!DOCTYPE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rdf:RDF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[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‘</a:t>
            </a:r>
            <a:r>
              <a:rPr lang="en-US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’&gt;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dc  ‘</a:t>
            </a:r>
            <a:r>
              <a:rPr lang="en-US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</a:t>
            </a:r>
            <a:r>
              <a:rPr lang="en-US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purl.org</a:t>
            </a:r>
            <a:r>
              <a:rPr lang="en-US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/dc/elements/1.1/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’&gt;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ex  ‘http://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example.org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/ontology#’&gt;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]&gt;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US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&amp;</a:t>
            </a:r>
            <a:r>
              <a:rPr lang="en-US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</a:t>
            </a:r>
            <a:r>
              <a:rPr lang="en-US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;”</a:t>
            </a:r>
            <a:endParaRPr lang="en-GB" sz="14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xmlns:dc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=“&amp;dc;”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xmlns:ex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=“&amp;ex;”&gt;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</a:t>
            </a:r>
            <a:endParaRPr lang="en-US" sz="14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D40370-B6C8-714C-A486-A2E78D2A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RDF idioms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Assertions about the null </a:t>
            </a:r>
            <a:r>
              <a:rPr lang="en-GB" dirty="0" err="1"/>
              <a:t>URIref</a:t>
            </a:r>
            <a:r>
              <a:rPr lang="en-GB" dirty="0"/>
              <a:t> are about the RDF file itself</a:t>
            </a:r>
            <a:endParaRPr lang="en-US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rdf:about=“”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rdf:resource=“mailto:nmg@ecs.soton.ac.uk”/&gt;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6FF434-2C1D-8841-98D2-58D9AD30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Sometimes we have resources which we do not wish to identify with a URI</a:t>
            </a:r>
          </a:p>
          <a:p>
            <a:pPr lvl="1"/>
            <a:r>
              <a:rPr lang="en-GB" dirty="0"/>
              <a:t>These are </a:t>
            </a:r>
            <a:r>
              <a:rPr lang="en-GB" i="1" dirty="0"/>
              <a:t>blank nodes</a:t>
            </a:r>
            <a:r>
              <a:rPr lang="en-GB" dirty="0"/>
              <a:t> or </a:t>
            </a:r>
            <a:r>
              <a:rPr lang="en-GB" i="1" dirty="0"/>
              <a:t>anonymous resources</a:t>
            </a:r>
            <a:endParaRPr lang="en-US" i="1" dirty="0"/>
          </a:p>
        </p:txBody>
      </p:sp>
      <p:cxnSp>
        <p:nvCxnSpPr>
          <p:cNvPr id="46084" name="AutoShape 4"/>
          <p:cNvCxnSpPr>
            <a:cxnSpLocks noChangeShapeType="1"/>
            <a:stCxn id="46087" idx="2"/>
            <a:endCxn id="46092" idx="0"/>
          </p:cNvCxnSpPr>
          <p:nvPr/>
        </p:nvCxnSpPr>
        <p:spPr bwMode="auto">
          <a:xfrm flipH="1">
            <a:off x="4716463" y="4318000"/>
            <a:ext cx="23812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066800" y="4416425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46086" name="Group 6"/>
          <p:cNvGrpSpPr>
            <a:grpSpLocks/>
          </p:cNvGrpSpPr>
          <p:nvPr/>
        </p:nvGrpSpPr>
        <p:grpSpPr bwMode="auto">
          <a:xfrm>
            <a:off x="3460750" y="3741738"/>
            <a:ext cx="2559050" cy="576262"/>
            <a:chOff x="1882" y="3249"/>
            <a:chExt cx="1316" cy="363"/>
          </a:xfrm>
        </p:grpSpPr>
        <p:sp>
          <p:nvSpPr>
            <p:cNvPr id="46087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1939" y="3339"/>
              <a:ext cx="120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46089" name="AutoShape 9"/>
          <p:cNvCxnSpPr>
            <a:cxnSpLocks noChangeShapeType="1"/>
            <a:stCxn id="46092" idx="4"/>
            <a:endCxn id="46091" idx="0"/>
          </p:cNvCxnSpPr>
          <p:nvPr/>
        </p:nvCxnSpPr>
        <p:spPr bwMode="auto">
          <a:xfrm flipH="1">
            <a:off x="4714875" y="5541963"/>
            <a:ext cx="15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295400" y="5562600"/>
            <a:ext cx="325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http://example.org/ontology#name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851275" y="6045200"/>
            <a:ext cx="17272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4427538" y="4965700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F22F8F-E44F-064B-B3A6-6C89ABDC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striped syntax simplifies the RDF/XML serialisation – remove the </a:t>
            </a:r>
            <a:r>
              <a:rPr lang="en-GB" dirty="0" err="1"/>
              <a:t>rdf:about</a:t>
            </a:r>
            <a:r>
              <a:rPr lang="en-GB" dirty="0"/>
              <a:t> attribute</a:t>
            </a:r>
            <a:endParaRPr lang="en-US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BE7DA6-489B-9F43-9BCD-C4D91E8F6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striped syntax is not sufficient to represent all graphs containing blank nodes unambiguously</a:t>
            </a:r>
            <a:endParaRPr lang="en-US" dirty="0"/>
          </a:p>
        </p:txBody>
      </p:sp>
      <p:cxnSp>
        <p:nvCxnSpPr>
          <p:cNvPr id="50180" name="AutoShape 4"/>
          <p:cNvCxnSpPr>
            <a:cxnSpLocks noChangeShapeType="1"/>
            <a:stCxn id="50183" idx="3"/>
            <a:endCxn id="50188" idx="2"/>
          </p:cNvCxnSpPr>
          <p:nvPr/>
        </p:nvCxnSpPr>
        <p:spPr bwMode="auto">
          <a:xfrm>
            <a:off x="4141788" y="4403725"/>
            <a:ext cx="587375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343400" y="41148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1698625" y="4114800"/>
            <a:ext cx="2443163" cy="576263"/>
            <a:chOff x="1882" y="3249"/>
            <a:chExt cx="1316" cy="363"/>
          </a:xfrm>
        </p:grpSpPr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50185" name="AutoShape 9"/>
          <p:cNvCxnSpPr>
            <a:cxnSpLocks noChangeShapeType="1"/>
            <a:stCxn id="50188" idx="6"/>
            <a:endCxn id="50187" idx="1"/>
          </p:cNvCxnSpPr>
          <p:nvPr/>
        </p:nvCxnSpPr>
        <p:spPr bwMode="auto">
          <a:xfrm flipV="1">
            <a:off x="5305425" y="4978400"/>
            <a:ext cx="5762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5257800" y="5181600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ex:name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881688" y="4762500"/>
            <a:ext cx="17272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4729163" y="46910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0189" name="Group 13"/>
          <p:cNvGrpSpPr>
            <a:grpSpLocks/>
          </p:cNvGrpSpPr>
          <p:nvPr/>
        </p:nvGrpSpPr>
        <p:grpSpPr bwMode="auto">
          <a:xfrm>
            <a:off x="1676400" y="5267325"/>
            <a:ext cx="2474913" cy="576263"/>
            <a:chOff x="1882" y="3249"/>
            <a:chExt cx="1316" cy="363"/>
          </a:xfrm>
        </p:grpSpPr>
        <p:sp>
          <p:nvSpPr>
            <p:cNvPr id="50190" name="AutoShape 14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48" y="3339"/>
              <a:ext cx="118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http://test.example.org/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50192" name="AutoShape 16"/>
          <p:cNvCxnSpPr>
            <a:cxnSpLocks noChangeShapeType="1"/>
            <a:stCxn id="50190" idx="3"/>
            <a:endCxn id="50188" idx="2"/>
          </p:cNvCxnSpPr>
          <p:nvPr/>
        </p:nvCxnSpPr>
        <p:spPr bwMode="auto">
          <a:xfrm flipV="1">
            <a:off x="4151313" y="4979988"/>
            <a:ext cx="577850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4191000" y="57912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9E719A-486C-7E4A-8F15-C755705E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76375" y="1916113"/>
            <a:ext cx="7127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rdf:about=“http://test.example.org/”&gt;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69C284-4165-9B4A-A6B7-1319C14F8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and node IDs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Ambiguities resulting from blank nodes are resolved by using node IDs</a:t>
            </a:r>
          </a:p>
          <a:p>
            <a:r>
              <a:rPr lang="en-GB" dirty="0"/>
              <a:t>Node IDs are identifiers which are local to a given serialisation of an RDF graph</a:t>
            </a:r>
          </a:p>
          <a:p>
            <a:pPr lvl="1"/>
            <a:r>
              <a:rPr lang="en-GB" dirty="0"/>
              <a:t>Node IDs may not be referred to from outside the scope of the defining graph</a:t>
            </a:r>
          </a:p>
          <a:p>
            <a:r>
              <a:rPr lang="en-GB" dirty="0"/>
              <a:t>Node IDs are not guaranteed to remain unchanged when an RDF file is parsed and serialised</a:t>
            </a:r>
          </a:p>
          <a:p>
            <a:pPr lvl="1"/>
            <a:r>
              <a:rPr lang="en-GB" dirty="0"/>
              <a:t>The identifier strings may change</a:t>
            </a:r>
          </a:p>
          <a:p>
            <a:pPr lvl="1"/>
            <a:r>
              <a:rPr lang="en-GB" dirty="0"/>
              <a:t>but</a:t>
            </a:r>
          </a:p>
          <a:p>
            <a:pPr lvl="1"/>
            <a:r>
              <a:rPr lang="en-GB" dirty="0"/>
              <a:t>The graph structure will remain unchanged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136AA4-867E-2B40-ACBE-A144E1DB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and node IDs</a:t>
            </a:r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476375" y="1916113"/>
            <a:ext cx="71278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rdf:about=“http://test.example.org/”&gt;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D3B054-5C7F-5A47-A1D7-8AE311A75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data model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2"/>
            <a:ext cx="8496300" cy="51577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Statements about resources in the form of S-P-O </a:t>
            </a:r>
            <a:r>
              <a:rPr lang="en-GB" b="1" dirty="0"/>
              <a:t>triples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Collection of RDF statements represents a </a:t>
            </a:r>
            <a:r>
              <a:rPr lang="en-US" dirty="0"/>
              <a:t>labeled</a:t>
            </a:r>
            <a:r>
              <a:rPr lang="en-GB" dirty="0"/>
              <a:t>, directed graph</a:t>
            </a:r>
          </a:p>
          <a:p>
            <a:pPr marL="0" indent="0">
              <a:buNone/>
            </a:pPr>
            <a:r>
              <a:rPr lang="en-GB" dirty="0"/>
              <a:t>Abstract model with several serialization (i.e. file) formats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89092" name="Group 4"/>
          <p:cNvGrpSpPr>
            <a:grpSpLocks/>
          </p:cNvGrpSpPr>
          <p:nvPr/>
        </p:nvGrpSpPr>
        <p:grpSpPr bwMode="auto">
          <a:xfrm>
            <a:off x="1676399" y="3241899"/>
            <a:ext cx="1801813" cy="576262"/>
            <a:chOff x="1338" y="2750"/>
            <a:chExt cx="862" cy="363"/>
          </a:xfrm>
        </p:grpSpPr>
        <p:sp>
          <p:nvSpPr>
            <p:cNvPr id="89101" name="AutoShape 5"/>
            <p:cNvSpPr>
              <a:spLocks noChangeArrowheads="1"/>
            </p:cNvSpPr>
            <p:nvPr/>
          </p:nvSpPr>
          <p:spPr bwMode="auto">
            <a:xfrm>
              <a:off x="1338" y="275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89102" name="Text Box 6"/>
            <p:cNvSpPr txBox="1">
              <a:spLocks noChangeArrowheads="1"/>
            </p:cNvSpPr>
            <p:nvPr/>
          </p:nvSpPr>
          <p:spPr bwMode="auto">
            <a:xfrm>
              <a:off x="1400" y="2807"/>
              <a:ext cx="755" cy="23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rIns="0">
              <a:prstTxWarp prst="textNoShape">
                <a:avLst/>
              </a:prstTxWarp>
              <a:spAutoFit/>
            </a:bodyPr>
            <a:lstStyle/>
            <a:p>
              <a:r>
                <a:rPr lang="en-GB" sz="1800" dirty="0">
                  <a:latin typeface="Georgia"/>
                  <a:cs typeface="Georgia"/>
                </a:rPr>
                <a:t>RDF Semantics</a:t>
              </a:r>
              <a:endParaRPr lang="en-US" sz="1800" dirty="0">
                <a:latin typeface="Georgia"/>
                <a:cs typeface="Georgia"/>
              </a:endParaRPr>
            </a:p>
          </p:txBody>
        </p:sp>
      </p:grpSp>
      <p:grpSp>
        <p:nvGrpSpPr>
          <p:cNvPr id="89093" name="Group 7"/>
          <p:cNvGrpSpPr>
            <a:grpSpLocks/>
          </p:cNvGrpSpPr>
          <p:nvPr/>
        </p:nvGrpSpPr>
        <p:grpSpPr bwMode="auto">
          <a:xfrm>
            <a:off x="5797550" y="3241899"/>
            <a:ext cx="1368425" cy="576262"/>
            <a:chOff x="3606" y="1752"/>
            <a:chExt cx="862" cy="363"/>
          </a:xfrm>
        </p:grpSpPr>
        <p:sp>
          <p:nvSpPr>
            <p:cNvPr id="89099" name="AutoShape 8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89100" name="Text Box 9"/>
            <p:cNvSpPr txBox="1">
              <a:spLocks noChangeArrowheads="1"/>
            </p:cNvSpPr>
            <p:nvPr/>
          </p:nvSpPr>
          <p:spPr bwMode="auto">
            <a:xfrm>
              <a:off x="3709" y="1814"/>
              <a:ext cx="644" cy="23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rIns="0"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GB" sz="1800">
                  <a:latin typeface="Georgia"/>
                  <a:cs typeface="Georgia"/>
                </a:rPr>
                <a:t>Pat Hayes</a:t>
              </a:r>
              <a:endParaRPr lang="en-US" sz="1800">
                <a:latin typeface="Georgia"/>
                <a:cs typeface="Georgia"/>
              </a:endParaRPr>
            </a:p>
          </p:txBody>
        </p:sp>
      </p:grpSp>
      <p:cxnSp>
        <p:nvCxnSpPr>
          <p:cNvPr id="89094" name="AutoShape 10"/>
          <p:cNvCxnSpPr>
            <a:cxnSpLocks noChangeShapeType="1"/>
            <a:stCxn id="89101" idx="3"/>
            <a:endCxn id="89099" idx="1"/>
          </p:cNvCxnSpPr>
          <p:nvPr/>
        </p:nvCxnSpPr>
        <p:spPr bwMode="auto">
          <a:xfrm>
            <a:off x="3478213" y="3530824"/>
            <a:ext cx="23193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095" name="Text Box 11"/>
          <p:cNvSpPr txBox="1">
            <a:spLocks noChangeArrowheads="1"/>
          </p:cNvSpPr>
          <p:nvPr/>
        </p:nvSpPr>
        <p:spPr bwMode="auto">
          <a:xfrm>
            <a:off x="3923928" y="3068960"/>
            <a:ext cx="11224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1800" b="0" dirty="0">
                <a:latin typeface="Georgia"/>
                <a:cs typeface="Georgia"/>
              </a:rPr>
              <a:t>edited by</a:t>
            </a:r>
            <a:endParaRPr lang="en-US" sz="1800" b="0" dirty="0">
              <a:latin typeface="Georgia"/>
              <a:cs typeface="Georgia"/>
            </a:endParaRPr>
          </a:p>
        </p:txBody>
      </p:sp>
      <p:sp>
        <p:nvSpPr>
          <p:cNvPr id="89096" name="Text Box 12"/>
          <p:cNvSpPr txBox="1">
            <a:spLocks noChangeArrowheads="1"/>
          </p:cNvSpPr>
          <p:nvPr/>
        </p:nvSpPr>
        <p:spPr bwMode="auto">
          <a:xfrm>
            <a:off x="2136775" y="2821221"/>
            <a:ext cx="829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subject</a:t>
            </a:r>
            <a:endParaRPr lang="en-US" sz="1600" b="0" dirty="0">
              <a:latin typeface="Georgia"/>
              <a:cs typeface="Georgia"/>
            </a:endParaRPr>
          </a:p>
        </p:txBody>
      </p:sp>
      <p:sp>
        <p:nvSpPr>
          <p:cNvPr id="89097" name="Text Box 13"/>
          <p:cNvSpPr txBox="1">
            <a:spLocks noChangeArrowheads="1"/>
          </p:cNvSpPr>
          <p:nvPr/>
        </p:nvSpPr>
        <p:spPr bwMode="auto">
          <a:xfrm>
            <a:off x="3997325" y="3666510"/>
            <a:ext cx="10296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predicate</a:t>
            </a:r>
            <a:endParaRPr lang="en-US" sz="1600" b="0" dirty="0">
              <a:latin typeface="Georgia"/>
              <a:cs typeface="Georgia"/>
            </a:endParaRPr>
          </a:p>
        </p:txBody>
      </p:sp>
      <p:sp>
        <p:nvSpPr>
          <p:cNvPr id="89098" name="Text Box 14"/>
          <p:cNvSpPr txBox="1">
            <a:spLocks noChangeArrowheads="1"/>
          </p:cNvSpPr>
          <p:nvPr/>
        </p:nvSpPr>
        <p:spPr bwMode="auto">
          <a:xfrm>
            <a:off x="6069976" y="2774765"/>
            <a:ext cx="7332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object</a:t>
            </a:r>
            <a:endParaRPr lang="en-US" sz="1600" b="0" dirty="0">
              <a:latin typeface="Georgia"/>
              <a:cs typeface="Georgi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827584" y="3068960"/>
            <a:ext cx="848815" cy="4618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>
            <a:endCxn id="89095" idx="0"/>
          </p:cNvCxnSpPr>
          <p:nvPr/>
        </p:nvCxnSpPr>
        <p:spPr bwMode="auto">
          <a:xfrm flipH="1">
            <a:off x="4485140" y="2564904"/>
            <a:ext cx="541834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23" idx="2"/>
          </p:cNvCxnSpPr>
          <p:nvPr/>
        </p:nvCxnSpPr>
        <p:spPr bwMode="auto">
          <a:xfrm flipH="1">
            <a:off x="7165976" y="3016987"/>
            <a:ext cx="862408" cy="513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107504" y="270892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83733" y="2149099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80312" y="2616877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cxnSp>
        <p:nvCxnSpPr>
          <p:cNvPr id="24" name="AutoShape 10"/>
          <p:cNvCxnSpPr>
            <a:cxnSpLocks noChangeShapeType="1"/>
            <a:stCxn id="89099" idx="2"/>
          </p:cNvCxnSpPr>
          <p:nvPr/>
        </p:nvCxnSpPr>
        <p:spPr bwMode="auto">
          <a:xfrm>
            <a:off x="6481763" y="3818161"/>
            <a:ext cx="16457" cy="6189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5796134" y="4437112"/>
            <a:ext cx="1682223" cy="576262"/>
            <a:chOff x="3606" y="1752"/>
            <a:chExt cx="871" cy="363"/>
          </a:xfrm>
        </p:grpSpPr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643" y="1814"/>
              <a:ext cx="8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rIns="0"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GB" sz="1800" dirty="0">
                  <a:latin typeface="Georgia"/>
                  <a:cs typeface="Georgia"/>
                </a:rPr>
                <a:t>Nick </a:t>
              </a:r>
              <a:r>
                <a:rPr lang="en-GB" sz="1800" dirty="0" err="1">
                  <a:latin typeface="Georgia"/>
                  <a:cs typeface="Georgia"/>
                </a:rPr>
                <a:t>Gibbins</a:t>
              </a:r>
              <a:endParaRPr lang="en-US" sz="1800" dirty="0">
                <a:latin typeface="Georgia"/>
                <a:cs typeface="Georgia"/>
              </a:endParaRPr>
            </a:p>
          </p:txBody>
        </p:sp>
      </p:grp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6604763" y="3942970"/>
            <a:ext cx="8386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1800" b="0" dirty="0">
                <a:latin typeface="Georgia"/>
                <a:cs typeface="Georgia"/>
              </a:rPr>
              <a:t>knows</a:t>
            </a:r>
            <a:endParaRPr lang="en-US" sz="1800" b="0" dirty="0">
              <a:latin typeface="Georgia"/>
              <a:cs typeface="Georgi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32712" y="501337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Resource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6604763" y="5013374"/>
            <a:ext cx="927949" cy="20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92FC82-700F-9F4A-8EEB-25AB8F6F1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33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rdf:about versus rdf:ID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 far, we have used the </a:t>
            </a:r>
            <a:r>
              <a:rPr lang="en-GB" dirty="0" err="1"/>
              <a:t>rdf:about</a:t>
            </a:r>
            <a:r>
              <a:rPr lang="en-GB" dirty="0"/>
              <a:t> attribute to specify the subjects of triples</a:t>
            </a:r>
          </a:p>
          <a:p>
            <a:pPr lvl="1"/>
            <a:r>
              <a:rPr lang="en-GB" dirty="0" err="1"/>
              <a:t>rdf:about</a:t>
            </a:r>
            <a:r>
              <a:rPr lang="en-GB" dirty="0"/>
              <a:t> takes a </a:t>
            </a:r>
            <a:r>
              <a:rPr lang="en-GB" dirty="0" err="1"/>
              <a:t>URIref</a:t>
            </a:r>
            <a:r>
              <a:rPr lang="en-GB" dirty="0"/>
              <a:t> as a value</a:t>
            </a:r>
          </a:p>
          <a:p>
            <a:pPr marL="0" indent="0">
              <a:buNone/>
            </a:pPr>
            <a:r>
              <a:rPr lang="en-GB" dirty="0" err="1"/>
              <a:t>rdf:ID</a:t>
            </a:r>
            <a:r>
              <a:rPr lang="en-GB" dirty="0"/>
              <a:t> can be used to declare a new </a:t>
            </a:r>
            <a:r>
              <a:rPr lang="en-GB" dirty="0" err="1"/>
              <a:t>URIref</a:t>
            </a:r>
            <a:r>
              <a:rPr lang="en-GB" dirty="0"/>
              <a:t> within a document</a:t>
            </a:r>
          </a:p>
          <a:p>
            <a:pPr lvl="1"/>
            <a:r>
              <a:rPr lang="en-GB" dirty="0"/>
              <a:t>Within the file http://</a:t>
            </a:r>
            <a:r>
              <a:rPr lang="en-GB" dirty="0" err="1"/>
              <a:t>www.example.org</a:t>
            </a:r>
            <a:r>
              <a:rPr lang="en-GB" dirty="0"/>
              <a:t>/ontology</a:t>
            </a:r>
          </a:p>
          <a:p>
            <a:pPr marL="360000" lvl="1" indent="0">
              <a:buNone/>
            </a:pPr>
            <a:r>
              <a:rPr lang="en-GB" dirty="0"/>
              <a:t>	</a:t>
            </a:r>
          </a:p>
          <a:p>
            <a:pPr marL="360000" lvl="1" indent="0">
              <a:buNone/>
            </a:pPr>
            <a:r>
              <a:rPr lang="en-GB" dirty="0"/>
              <a:t>declares a new </a:t>
            </a:r>
            <a:r>
              <a:rPr lang="en-GB" dirty="0" err="1"/>
              <a:t>URIref</a:t>
            </a:r>
            <a:r>
              <a:rPr lang="en-GB" dirty="0"/>
              <a:t> http://</a:t>
            </a:r>
            <a:r>
              <a:rPr lang="en-GB" dirty="0" err="1"/>
              <a:t>www.example.org</a:t>
            </a:r>
            <a:r>
              <a:rPr lang="en-GB" dirty="0"/>
              <a:t>/</a:t>
            </a:r>
            <a:r>
              <a:rPr lang="en-GB" dirty="0" err="1"/>
              <a:t>ontology#JohnSmith</a:t>
            </a:r>
            <a:endParaRPr lang="en-GB" dirty="0"/>
          </a:p>
          <a:p>
            <a:pPr lvl="1"/>
            <a:r>
              <a:rPr lang="en-GB" dirty="0"/>
              <a:t>Analogous to the name and id attributes in HTML</a:t>
            </a:r>
          </a:p>
          <a:p>
            <a:pPr lvl="1"/>
            <a:r>
              <a:rPr lang="en-GB" dirty="0"/>
              <a:t>Relative to </a:t>
            </a:r>
            <a:r>
              <a:rPr lang="en-GB" dirty="0" err="1"/>
              <a:t>xml:base</a:t>
            </a:r>
            <a:r>
              <a:rPr lang="en-GB" dirty="0"/>
              <a:t> attribute</a:t>
            </a:r>
            <a:endParaRPr lang="en-US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755576" y="4149080"/>
            <a:ext cx="712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sz="1800" b="1" dirty="0"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800" b="1" dirty="0" err="1"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800" b="1" dirty="0"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800" b="1" dirty="0" err="1">
                <a:latin typeface="Courier New" charset="0"/>
                <a:ea typeface="Arial" charset="0"/>
                <a:cs typeface="Arial" charset="0"/>
              </a:rPr>
              <a:t>rdf:ID</a:t>
            </a:r>
            <a:r>
              <a:rPr lang="en-GB" sz="1800" b="1" dirty="0"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GB" sz="1800" b="1" dirty="0" err="1">
                <a:latin typeface="Courier New" charset="0"/>
                <a:ea typeface="Arial" charset="0"/>
                <a:cs typeface="Arial" charset="0"/>
              </a:rPr>
              <a:t>JohnSmith</a:t>
            </a:r>
            <a:r>
              <a:rPr lang="en-GB" sz="1800" b="1" dirty="0">
                <a:latin typeface="Courier New" charset="0"/>
                <a:ea typeface="Arial" charset="0"/>
                <a:cs typeface="Arial" charset="0"/>
              </a:rPr>
              <a:t>”&gt;    </a:t>
            </a:r>
            <a:endParaRPr lang="en-US" sz="1800" b="1" dirty="0"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403F7-C0B3-834F-8EE7-2804962C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Datatypes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Literal values presented so far are plain and do not have a type</a:t>
            </a:r>
          </a:p>
          <a:p>
            <a:pPr lvl="1"/>
            <a:r>
              <a:rPr lang="en-GB" dirty="0"/>
              <a:t>Many applications need to be able to distinguish between different typed literals</a:t>
            </a:r>
          </a:p>
          <a:p>
            <a:pPr marL="0" indent="0">
              <a:buNone/>
            </a:pPr>
            <a:r>
              <a:rPr lang="en-GB" dirty="0"/>
              <a:t>RDF uses XML Schema datatypes</a:t>
            </a:r>
            <a:endParaRPr lang="en-US" dirty="0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9552" y="3645024"/>
            <a:ext cx="842486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=“http://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www.example.org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/”&gt;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dc:date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rdf:datatype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US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http://www.w3.org/2001/</a:t>
            </a:r>
            <a:r>
              <a:rPr lang="en-US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XMLSchema#date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&gt;2003-05-23&lt;/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dc:date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B5F03D-6732-3A41-B56B-0B6BC419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Multilingual support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addition to typed literals, RDF also provides support for language annotations on literals</a:t>
            </a:r>
          </a:p>
          <a:p>
            <a:pPr lvl="1"/>
            <a:r>
              <a:rPr lang="en-GB" dirty="0"/>
              <a:t>RDF uses XML’s multilingual support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lvl="1"/>
            <a:r>
              <a:rPr lang="en-GB" dirty="0"/>
              <a:t>Languages identified by ISO369 two letter codes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008062" y="3356992"/>
            <a:ext cx="712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US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xmlns:dc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US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</a:t>
            </a:r>
            <a:r>
              <a:rPr lang="en-US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purl.org</a:t>
            </a:r>
            <a:r>
              <a:rPr lang="en-US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/dc/elements/1.1/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=“http://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www.example.org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/foreword”&gt;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dc:title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xml:lang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en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&gt;Foreword&lt;/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dc:title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dc:title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xml:lang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fr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&gt;Avant-propos&lt;/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dc:title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  <a:endParaRPr lang="en-US" sz="14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AAD01-A63C-BC4E-893A-5C7ABD97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 provides means for describing groups of objects</a:t>
            </a:r>
          </a:p>
          <a:p>
            <a:pPr lvl="1"/>
            <a:r>
              <a:rPr lang="en-GB" dirty="0"/>
              <a:t>Membership in the group is denoted by the ordinal properties: </a:t>
            </a:r>
            <a:br>
              <a:rPr lang="en-GB" dirty="0"/>
            </a:br>
            <a:r>
              <a:rPr lang="en-GB" dirty="0"/>
              <a:t>rdf:_1, rdf:_2, </a:t>
            </a:r>
            <a:r>
              <a:rPr lang="en-GB" dirty="0" err="1"/>
              <a:t>etc</a:t>
            </a:r>
            <a:endParaRPr lang="en-US" dirty="0"/>
          </a:p>
        </p:txBody>
      </p:sp>
      <p:cxnSp>
        <p:nvCxnSpPr>
          <p:cNvPr id="66564" name="AutoShape 4"/>
          <p:cNvCxnSpPr>
            <a:cxnSpLocks noChangeShapeType="1"/>
            <a:stCxn id="66567" idx="3"/>
            <a:endCxn id="66570" idx="2"/>
          </p:cNvCxnSpPr>
          <p:nvPr/>
        </p:nvCxnSpPr>
        <p:spPr bwMode="auto">
          <a:xfrm>
            <a:off x="3189288" y="4946650"/>
            <a:ext cx="1093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709988" y="4251325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66566" name="Group 6"/>
          <p:cNvGrpSpPr>
            <a:grpSpLocks/>
          </p:cNvGrpSpPr>
          <p:nvPr/>
        </p:nvGrpSpPr>
        <p:grpSpPr bwMode="auto">
          <a:xfrm>
            <a:off x="685800" y="4657725"/>
            <a:ext cx="2503488" cy="576263"/>
            <a:chOff x="1882" y="3249"/>
            <a:chExt cx="1316" cy="363"/>
          </a:xfrm>
        </p:grpSpPr>
        <p:sp>
          <p:nvSpPr>
            <p:cNvPr id="66567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8" name="Text Box 8"/>
            <p:cNvSpPr txBox="1">
              <a:spLocks noChangeArrowheads="1"/>
            </p:cNvSpPr>
            <p:nvPr/>
          </p:nvSpPr>
          <p:spPr bwMode="auto">
            <a:xfrm>
              <a:off x="1926" y="3339"/>
              <a:ext cx="123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66569" name="AutoShape 9"/>
          <p:cNvCxnSpPr>
            <a:cxnSpLocks noChangeShapeType="1"/>
            <a:stCxn id="66570" idx="6"/>
            <a:endCxn id="66572" idx="1"/>
          </p:cNvCxnSpPr>
          <p:nvPr/>
        </p:nvCxnSpPr>
        <p:spPr bwMode="auto">
          <a:xfrm>
            <a:off x="4859338" y="4946650"/>
            <a:ext cx="8112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4283075" y="4657725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6571" name="Group 11"/>
          <p:cNvGrpSpPr>
            <a:grpSpLocks/>
          </p:cNvGrpSpPr>
          <p:nvPr/>
        </p:nvGrpSpPr>
        <p:grpSpPr bwMode="auto">
          <a:xfrm>
            <a:off x="5670550" y="4657725"/>
            <a:ext cx="2640013" cy="576263"/>
            <a:chOff x="1882" y="3249"/>
            <a:chExt cx="1316" cy="363"/>
          </a:xfrm>
        </p:grpSpPr>
        <p:sp>
          <p:nvSpPr>
            <p:cNvPr id="66572" name="AutoShape 12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Text Box 13"/>
            <p:cNvSpPr txBox="1">
              <a:spLocks noChangeArrowheads="1"/>
            </p:cNvSpPr>
            <p:nvPr/>
          </p:nvSpPr>
          <p:spPr bwMode="auto">
            <a:xfrm>
              <a:off x="1956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mailto:bill@example.org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3024188" y="51816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ex:members</a:t>
            </a:r>
          </a:p>
        </p:txBody>
      </p:sp>
      <p:grpSp>
        <p:nvGrpSpPr>
          <p:cNvPr id="66575" name="Group 15"/>
          <p:cNvGrpSpPr>
            <a:grpSpLocks/>
          </p:cNvGrpSpPr>
          <p:nvPr/>
        </p:nvGrpSpPr>
        <p:grpSpPr bwMode="auto">
          <a:xfrm>
            <a:off x="5686425" y="5449888"/>
            <a:ext cx="2608263" cy="576262"/>
            <a:chOff x="1882" y="3249"/>
            <a:chExt cx="1316" cy="363"/>
          </a:xfrm>
        </p:grpSpPr>
        <p:sp>
          <p:nvSpPr>
            <p:cNvPr id="66576" name="AutoShape 16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Text Box 17"/>
            <p:cNvSpPr txBox="1">
              <a:spLocks noChangeArrowheads="1"/>
            </p:cNvSpPr>
            <p:nvPr/>
          </p:nvSpPr>
          <p:spPr bwMode="auto">
            <a:xfrm>
              <a:off x="1909" y="3339"/>
              <a:ext cx="126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mailto:sally@example.org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66578" name="Group 18"/>
          <p:cNvGrpSpPr>
            <a:grpSpLocks/>
          </p:cNvGrpSpPr>
          <p:nvPr/>
        </p:nvGrpSpPr>
        <p:grpSpPr bwMode="auto">
          <a:xfrm>
            <a:off x="5676900" y="3865563"/>
            <a:ext cx="2601913" cy="576262"/>
            <a:chOff x="1882" y="3249"/>
            <a:chExt cx="1316" cy="363"/>
          </a:xfrm>
        </p:grpSpPr>
        <p:sp>
          <p:nvSpPr>
            <p:cNvPr id="66579" name="AutoShape 19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66581" name="Group 21"/>
          <p:cNvGrpSpPr>
            <a:grpSpLocks/>
          </p:cNvGrpSpPr>
          <p:nvPr/>
        </p:nvGrpSpPr>
        <p:grpSpPr bwMode="auto">
          <a:xfrm>
            <a:off x="3938588" y="3505200"/>
            <a:ext cx="1295400" cy="576263"/>
            <a:chOff x="2835" y="1888"/>
            <a:chExt cx="589" cy="363"/>
          </a:xfrm>
        </p:grpSpPr>
        <p:sp>
          <p:nvSpPr>
            <p:cNvPr id="66582" name="AutoShape 22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3" name="Text Box 23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rdf:Bag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66584" name="AutoShape 24"/>
          <p:cNvCxnSpPr>
            <a:cxnSpLocks noChangeShapeType="1"/>
            <a:stCxn id="66570" idx="6"/>
            <a:endCxn id="66576" idx="1"/>
          </p:cNvCxnSpPr>
          <p:nvPr/>
        </p:nvCxnSpPr>
        <p:spPr bwMode="auto">
          <a:xfrm>
            <a:off x="4859338" y="4946650"/>
            <a:ext cx="827087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5" name="AutoShape 25"/>
          <p:cNvCxnSpPr>
            <a:cxnSpLocks noChangeShapeType="1"/>
            <a:stCxn id="66570" idx="6"/>
            <a:endCxn id="66579" idx="1"/>
          </p:cNvCxnSpPr>
          <p:nvPr/>
        </p:nvCxnSpPr>
        <p:spPr bwMode="auto">
          <a:xfrm flipV="1">
            <a:off x="4859338" y="4154488"/>
            <a:ext cx="817562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6" name="AutoShape 26"/>
          <p:cNvCxnSpPr>
            <a:cxnSpLocks noChangeShapeType="1"/>
            <a:stCxn id="66570" idx="0"/>
            <a:endCxn id="66582" idx="2"/>
          </p:cNvCxnSpPr>
          <p:nvPr/>
        </p:nvCxnSpPr>
        <p:spPr bwMode="auto">
          <a:xfrm flipV="1">
            <a:off x="4572000" y="4081463"/>
            <a:ext cx="14288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4760913" y="4179888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rdf:_1</a:t>
            </a:r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4976813" y="4611688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rdf:_2</a:t>
            </a:r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4760913" y="540385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484D75-DDCF-1C4B-8BA8-19D16540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types of container are available in RDF:</a:t>
            </a:r>
          </a:p>
          <a:p>
            <a:pPr lvl="1"/>
            <a:r>
              <a:rPr lang="en-GB" dirty="0" err="1"/>
              <a:t>rdf:Bag</a:t>
            </a:r>
            <a:r>
              <a:rPr lang="en-GB" dirty="0"/>
              <a:t> – an unordered group, possibly with duplicates</a:t>
            </a:r>
          </a:p>
          <a:p>
            <a:pPr lvl="1"/>
            <a:r>
              <a:rPr lang="en-GB" dirty="0" err="1"/>
              <a:t>rdf:Seq</a:t>
            </a:r>
            <a:r>
              <a:rPr lang="en-GB" dirty="0"/>
              <a:t> – an ordered group</a:t>
            </a:r>
          </a:p>
          <a:p>
            <a:pPr lvl="1"/>
            <a:r>
              <a:rPr lang="en-GB" dirty="0" err="1"/>
              <a:t>rdf:Alt</a:t>
            </a:r>
            <a:r>
              <a:rPr lang="en-GB" dirty="0"/>
              <a:t> – a group of alternatives (translations, media types, </a:t>
            </a:r>
            <a:r>
              <a:rPr lang="en-GB" dirty="0" err="1"/>
              <a:t>etc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6646C4-367C-024F-ABA7-D426EC6BD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Special syntax for expressing collections</a:t>
            </a:r>
          </a:p>
          <a:p>
            <a:pPr lvl="1"/>
            <a:r>
              <a:rPr lang="en-GB" dirty="0" err="1"/>
              <a:t>rdf:li</a:t>
            </a:r>
            <a:r>
              <a:rPr lang="en-GB" dirty="0"/>
              <a:t> is a convenience element which is replaced with ordinal elements by RDF parsers</a:t>
            </a:r>
            <a:endParaRPr lang="en-US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76375" y="3141663"/>
            <a:ext cx="7127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&lt;rdf:Bag&gt;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rdf:resource=“mailto:bill@example.org”/&gt;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rdf:resource=“mailto:sally@example.org”/&gt;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&lt;/rdf:Bag&gt;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52068D-5589-BE43-8DEB-D8766DD86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Collections are a different way of expressing ordered groups in RDF</a:t>
            </a:r>
          </a:p>
          <a:p>
            <a:pPr lvl="1"/>
            <a:r>
              <a:rPr lang="en-GB" dirty="0"/>
              <a:t>Containers are mutable – a third party could add new members to a container</a:t>
            </a:r>
          </a:p>
          <a:p>
            <a:pPr lvl="1"/>
            <a:r>
              <a:rPr lang="en-GB" dirty="0"/>
              <a:t>Collections are immutable – cannot be altered without rendering the collection ill-formed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Similar to cons/car/</a:t>
            </a:r>
            <a:r>
              <a:rPr lang="en-GB" dirty="0" err="1"/>
              <a:t>cdr</a:t>
            </a:r>
            <a:r>
              <a:rPr lang="en-GB" dirty="0"/>
              <a:t> lists in Lisp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EA310E-2678-524D-86D0-EE25B22F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cxnSp>
        <p:nvCxnSpPr>
          <p:cNvPr id="74755" name="AutoShape 3"/>
          <p:cNvCxnSpPr>
            <a:cxnSpLocks noChangeShapeType="1"/>
            <a:stCxn id="74758" idx="3"/>
            <a:endCxn id="74760" idx="2"/>
          </p:cNvCxnSpPr>
          <p:nvPr/>
        </p:nvCxnSpPr>
        <p:spPr bwMode="auto">
          <a:xfrm flipV="1">
            <a:off x="3346450" y="2996407"/>
            <a:ext cx="958850" cy="64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724275" y="2362200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74757" name="Group 5"/>
          <p:cNvGrpSpPr>
            <a:grpSpLocks/>
          </p:cNvGrpSpPr>
          <p:nvPr/>
        </p:nvGrpSpPr>
        <p:grpSpPr bwMode="auto">
          <a:xfrm>
            <a:off x="903288" y="2708920"/>
            <a:ext cx="2443162" cy="576263"/>
            <a:chOff x="1882" y="3249"/>
            <a:chExt cx="1316" cy="363"/>
          </a:xfrm>
        </p:grpSpPr>
        <p:sp>
          <p:nvSpPr>
            <p:cNvPr id="74758" name="AutoShape 6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4305300" y="2708275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4761" name="Group 9"/>
          <p:cNvGrpSpPr>
            <a:grpSpLocks/>
          </p:cNvGrpSpPr>
          <p:nvPr/>
        </p:nvGrpSpPr>
        <p:grpSpPr bwMode="auto">
          <a:xfrm>
            <a:off x="5762625" y="3573463"/>
            <a:ext cx="2543175" cy="576262"/>
            <a:chOff x="1882" y="3249"/>
            <a:chExt cx="1316" cy="363"/>
          </a:xfrm>
        </p:grpSpPr>
        <p:sp>
          <p:nvSpPr>
            <p:cNvPr id="747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1934" y="3339"/>
              <a:ext cx="121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mailto:bill@example.org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2481263" y="23622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ex:members</a:t>
            </a:r>
          </a:p>
        </p:txBody>
      </p:sp>
      <p:grpSp>
        <p:nvGrpSpPr>
          <p:cNvPr id="74765" name="Group 13"/>
          <p:cNvGrpSpPr>
            <a:grpSpLocks/>
          </p:cNvGrpSpPr>
          <p:nvPr/>
        </p:nvGrpSpPr>
        <p:grpSpPr bwMode="auto">
          <a:xfrm>
            <a:off x="5773738" y="4437063"/>
            <a:ext cx="2520950" cy="576262"/>
            <a:chOff x="1882" y="3249"/>
            <a:chExt cx="1317" cy="363"/>
          </a:xfrm>
        </p:grpSpPr>
        <p:sp>
          <p:nvSpPr>
            <p:cNvPr id="74766" name="AutoShape 14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7" name="Text Box 15"/>
            <p:cNvSpPr txBox="1">
              <a:spLocks noChangeArrowheads="1"/>
            </p:cNvSpPr>
            <p:nvPr/>
          </p:nvSpPr>
          <p:spPr bwMode="auto">
            <a:xfrm>
              <a:off x="1886" y="3339"/>
              <a:ext cx="131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mailto:sally@example.org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5775325" y="2708275"/>
            <a:ext cx="2528888" cy="576263"/>
            <a:chOff x="1882" y="3249"/>
            <a:chExt cx="1316" cy="363"/>
          </a:xfrm>
        </p:grpSpPr>
        <p:sp>
          <p:nvSpPr>
            <p:cNvPr id="74769" name="AutoShape 1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auto">
            <a:xfrm>
              <a:off x="1894" y="3339"/>
              <a:ext cx="129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 dirty="0" err="1">
                  <a:ea typeface="Arial" charset="0"/>
                  <a:cs typeface="Arial" charset="0"/>
                </a:rPr>
                <a:t>mailto:john@example.org</a:t>
              </a:r>
              <a:endParaRPr lang="en-US" sz="1600" b="1" dirty="0">
                <a:ea typeface="Arial" charset="0"/>
                <a:cs typeface="Arial" charset="0"/>
              </a:endParaRPr>
            </a:p>
          </p:txBody>
        </p:sp>
      </p:grp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4089400" y="1844673"/>
            <a:ext cx="1008063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 err="1">
                <a:ea typeface="Arial" charset="0"/>
                <a:cs typeface="Arial" charset="0"/>
              </a:rPr>
              <a:t>rdf:List</a:t>
            </a:r>
            <a:endParaRPr lang="en-US" sz="1600" b="1" dirty="0">
              <a:ea typeface="Arial" charset="0"/>
              <a:cs typeface="Arial" charset="0"/>
            </a:endParaRPr>
          </a:p>
        </p:txBody>
      </p:sp>
      <p:cxnSp>
        <p:nvCxnSpPr>
          <p:cNvPr id="74774" name="AutoShape 22"/>
          <p:cNvCxnSpPr>
            <a:cxnSpLocks noChangeShapeType="1"/>
            <a:stCxn id="74760" idx="0"/>
            <a:endCxn id="74772" idx="2"/>
          </p:cNvCxnSpPr>
          <p:nvPr/>
        </p:nvCxnSpPr>
        <p:spPr bwMode="auto">
          <a:xfrm flipV="1">
            <a:off x="4594225" y="242093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4910138" y="27352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3829050" y="3238500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grpSp>
        <p:nvGrpSpPr>
          <p:cNvPr id="74777" name="Group 25"/>
          <p:cNvGrpSpPr>
            <a:grpSpLocks/>
          </p:cNvGrpSpPr>
          <p:nvPr/>
        </p:nvGrpSpPr>
        <p:grpSpPr bwMode="auto">
          <a:xfrm>
            <a:off x="4089400" y="5300663"/>
            <a:ext cx="1008063" cy="576262"/>
            <a:chOff x="2835" y="1888"/>
            <a:chExt cx="589" cy="363"/>
          </a:xfrm>
        </p:grpSpPr>
        <p:sp>
          <p:nvSpPr>
            <p:cNvPr id="74778" name="AutoShape 26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Text Box 27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rdf:nil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80" name="Oval 28"/>
          <p:cNvSpPr>
            <a:spLocks noChangeArrowheads="1"/>
          </p:cNvSpPr>
          <p:nvPr/>
        </p:nvSpPr>
        <p:spPr bwMode="auto">
          <a:xfrm>
            <a:off x="4305300" y="3573463"/>
            <a:ext cx="5762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4305300" y="4437063"/>
            <a:ext cx="5762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4782" name="AutoShape 30"/>
          <p:cNvCxnSpPr>
            <a:cxnSpLocks noChangeShapeType="1"/>
            <a:stCxn id="74760" idx="4"/>
            <a:endCxn id="74780" idx="0"/>
          </p:cNvCxnSpPr>
          <p:nvPr/>
        </p:nvCxnSpPr>
        <p:spPr bwMode="auto">
          <a:xfrm>
            <a:off x="4594225" y="3284538"/>
            <a:ext cx="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3" name="AutoShape 31"/>
          <p:cNvCxnSpPr>
            <a:cxnSpLocks noChangeShapeType="1"/>
            <a:stCxn id="74780" idx="4"/>
            <a:endCxn id="74781" idx="0"/>
          </p:cNvCxnSpPr>
          <p:nvPr/>
        </p:nvCxnSpPr>
        <p:spPr bwMode="auto">
          <a:xfrm>
            <a:off x="4594225" y="41497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4" name="AutoShape 32"/>
          <p:cNvCxnSpPr>
            <a:cxnSpLocks noChangeShapeType="1"/>
            <a:stCxn id="74781" idx="4"/>
            <a:endCxn id="74778" idx="0"/>
          </p:cNvCxnSpPr>
          <p:nvPr/>
        </p:nvCxnSpPr>
        <p:spPr bwMode="auto">
          <a:xfrm>
            <a:off x="4594225" y="50133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5" name="AutoShape 33"/>
          <p:cNvCxnSpPr>
            <a:cxnSpLocks noChangeShapeType="1"/>
            <a:stCxn id="74781" idx="6"/>
            <a:endCxn id="74766" idx="1"/>
          </p:cNvCxnSpPr>
          <p:nvPr/>
        </p:nvCxnSpPr>
        <p:spPr bwMode="auto">
          <a:xfrm>
            <a:off x="4881563" y="4725988"/>
            <a:ext cx="892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6" name="AutoShape 34"/>
          <p:cNvCxnSpPr>
            <a:cxnSpLocks noChangeShapeType="1"/>
            <a:stCxn id="74780" idx="6"/>
            <a:endCxn id="74762" idx="1"/>
          </p:cNvCxnSpPr>
          <p:nvPr/>
        </p:nvCxnSpPr>
        <p:spPr bwMode="auto">
          <a:xfrm>
            <a:off x="4881563" y="3862388"/>
            <a:ext cx="881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7" name="AutoShape 35"/>
          <p:cNvCxnSpPr>
            <a:cxnSpLocks noChangeShapeType="1"/>
            <a:stCxn id="74760" idx="6"/>
            <a:endCxn id="74769" idx="1"/>
          </p:cNvCxnSpPr>
          <p:nvPr/>
        </p:nvCxnSpPr>
        <p:spPr bwMode="auto">
          <a:xfrm>
            <a:off x="4881563" y="2997200"/>
            <a:ext cx="8937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88" name="Rectangle 36"/>
          <p:cNvSpPr>
            <a:spLocks noChangeArrowheads="1"/>
          </p:cNvSpPr>
          <p:nvPr/>
        </p:nvSpPr>
        <p:spPr bwMode="auto">
          <a:xfrm>
            <a:off x="3829050" y="41036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sp>
        <p:nvSpPr>
          <p:cNvPr id="74789" name="Rectangle 37"/>
          <p:cNvSpPr>
            <a:spLocks noChangeArrowheads="1"/>
          </p:cNvSpPr>
          <p:nvPr/>
        </p:nvSpPr>
        <p:spPr bwMode="auto">
          <a:xfrm>
            <a:off x="3829050" y="49672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sp>
        <p:nvSpPr>
          <p:cNvPr id="74790" name="Rectangle 38"/>
          <p:cNvSpPr>
            <a:spLocks noChangeArrowheads="1"/>
          </p:cNvSpPr>
          <p:nvPr/>
        </p:nvSpPr>
        <p:spPr bwMode="auto">
          <a:xfrm>
            <a:off x="4910138" y="35988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74791" name="Rectangle 39"/>
          <p:cNvSpPr>
            <a:spLocks noChangeArrowheads="1"/>
          </p:cNvSpPr>
          <p:nvPr/>
        </p:nvSpPr>
        <p:spPr bwMode="auto">
          <a:xfrm>
            <a:off x="4910138" y="44624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9059B3-678B-AC4B-9125-EEA87C39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 before, special syntax for expressing collections</a:t>
            </a:r>
          </a:p>
          <a:p>
            <a:pPr lvl="1"/>
            <a:r>
              <a:rPr lang="en-GB" dirty="0" err="1"/>
              <a:t>rdf:parseType</a:t>
            </a:r>
            <a:r>
              <a:rPr lang="en-GB" dirty="0"/>
              <a:t> indicates special parse rules for an element</a:t>
            </a:r>
            <a:endParaRPr lang="en-US" dirty="0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476375" y="3357563"/>
            <a:ext cx="7127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US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xmlns:ex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=“http://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example.org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/ontology#”&gt;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=“http://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www.example.org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/”&gt;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ex:members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rdf:parseType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=“Collection”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mailto:john@example.org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”/&gt;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mailto:bill@example.org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”/&gt;</a:t>
            </a:r>
          </a:p>
          <a:p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=“</a:t>
            </a:r>
            <a:r>
              <a:rPr lang="en-GB" sz="1400" b="1" dirty="0" err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mailto:sally@example.org</a:t>
            </a:r>
            <a:r>
              <a:rPr lang="en-GB" sz="1400" b="1" dirty="0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”/&gt;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ex:members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</a:t>
            </a:r>
            <a:r>
              <a:rPr lang="en-GB" sz="14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rdf:RDF</a:t>
            </a:r>
            <a:r>
              <a:rPr lang="en-GB" sz="14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  <a:endParaRPr lang="en-US" sz="14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EF9B5E-7CC4-5247-8AD1-C63A4DED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RDF/N3 family</a:t>
            </a:r>
          </a:p>
        </p:txBody>
      </p:sp>
    </p:spTree>
    <p:extLst>
      <p:ext uri="{BB962C8B-B14F-4D97-AF65-F5344CB8AC3E}">
        <p14:creationId xmlns:p14="http://schemas.microsoft.com/office/powerpoint/2010/main" val="35168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1746845" y="5573290"/>
            <a:ext cx="5688013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XML + Namespaces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746845" y="6005090"/>
            <a:ext cx="3816350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URI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5636220" y="6005090"/>
            <a:ext cx="1800225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Unicode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44283" y="3861965"/>
            <a:ext cx="808037" cy="1655763"/>
            <a:chOff x="4196" y="1389"/>
            <a:chExt cx="509" cy="1588"/>
          </a:xfrm>
          <a:solidFill>
            <a:schemeClr val="bg1">
              <a:lumMod val="85000"/>
            </a:schemeClr>
          </a:solidFill>
        </p:grpSpPr>
        <p:sp>
          <p:nvSpPr>
            <p:cNvPr id="85013" name="Text Box 7"/>
            <p:cNvSpPr txBox="1">
              <a:spLocks noChangeArrowheads="1"/>
            </p:cNvSpPr>
            <p:nvPr/>
          </p:nvSpPr>
          <p:spPr bwMode="auto">
            <a:xfrm rot="-5400000">
              <a:off x="3521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>
                      <a:lumMod val="50000"/>
                    </a:schemeClr>
                  </a:solidFill>
                </a:rPr>
                <a:t>Signature</a:t>
              </a:r>
              <a:endParaRPr lang="en-US" sz="1800" b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5014" name="Text Box 8"/>
            <p:cNvSpPr txBox="1">
              <a:spLocks noChangeArrowheads="1"/>
            </p:cNvSpPr>
            <p:nvPr/>
          </p:nvSpPr>
          <p:spPr bwMode="auto">
            <a:xfrm rot="-5400000">
              <a:off x="3793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>
                      <a:lumMod val="50000"/>
                    </a:schemeClr>
                  </a:solidFill>
                </a:rPr>
                <a:t>Encryption</a:t>
              </a:r>
              <a:endParaRPr lang="en-US" sz="1800" b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5131395" y="4277890"/>
            <a:ext cx="1439863" cy="376238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rgbClr val="7F7F7F"/>
                </a:solidFill>
              </a:rPr>
              <a:t>Rules</a:t>
            </a:r>
            <a:endParaRPr lang="en-US" sz="1800" b="0">
              <a:solidFill>
                <a:srgbClr val="7F7F7F"/>
              </a:solidFill>
            </a:endParaRPr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1746845" y="3844503"/>
            <a:ext cx="48244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Proof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746845" y="3412703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Trust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1746845" y="5141490"/>
            <a:ext cx="4824413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RDF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3691533" y="4709690"/>
            <a:ext cx="2879725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RDF Schema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3691533" y="4277890"/>
            <a:ext cx="1366837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OWL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1746845" y="4293765"/>
            <a:ext cx="1871663" cy="7921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SPARQL</a:t>
            </a:r>
            <a:br>
              <a:rPr lang="en-GB" sz="18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(queries)</a:t>
            </a: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90" name="Text Box 22"/>
          <p:cNvSpPr txBox="1">
            <a:spLocks noChangeArrowheads="1"/>
          </p:cNvSpPr>
          <p:nvPr/>
        </p:nvSpPr>
        <p:spPr bwMode="auto">
          <a:xfrm>
            <a:off x="1746845" y="2980903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User Interface and Applications</a:t>
            </a: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01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 knowledge representation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RDF is used as the foundation for the other knowledge representation and ontology languages on the Semantic Web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EAD96-B4C2-7F4C-8DF1-BB565517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33418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Ntriples</a:t>
            </a:r>
            <a:r>
              <a:rPr lang="en-US" dirty="0"/>
              <a:t>, N3 and Turtle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Simpler syntaxes than RDF/XML (hurrah!)</a:t>
            </a:r>
          </a:p>
          <a:p>
            <a:pPr lvl="1"/>
            <a:r>
              <a:rPr lang="en-US" dirty="0" err="1"/>
              <a:t>Ntriples</a:t>
            </a:r>
            <a:r>
              <a:rPr lang="en-US" dirty="0"/>
              <a:t> is the simplest (a subset of Turtle)</a:t>
            </a:r>
          </a:p>
          <a:p>
            <a:pPr lvl="1"/>
            <a:r>
              <a:rPr lang="en-US" dirty="0"/>
              <a:t>N3 and Turtle are more concise</a:t>
            </a:r>
          </a:p>
          <a:p>
            <a:pPr lvl="1"/>
            <a:r>
              <a:rPr lang="en-US" dirty="0"/>
              <a:t>Turtle is the standard version of N3</a:t>
            </a:r>
          </a:p>
          <a:p>
            <a:pPr marL="0" indent="0">
              <a:buNone/>
            </a:pPr>
            <a:r>
              <a:rPr lang="en-US" dirty="0"/>
              <a:t>General syntax for a triple: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&lt;subject&gt; &lt;predicate&gt; &lt;object&gt; .</a:t>
            </a:r>
          </a:p>
          <a:p>
            <a:pPr lvl="1"/>
            <a:r>
              <a:rPr lang="en-US" dirty="0"/>
              <a:t>Resources are indicated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&lt;like this&gt;</a:t>
            </a:r>
          </a:p>
          <a:p>
            <a:pPr lvl="1"/>
            <a:r>
              <a:rPr lang="en-US" dirty="0"/>
              <a:t>Literals are indicated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”like this”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35EEC9-05D1-5845-9BF2-95025AFB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19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anatomy of an NTriples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www.sciam.com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purl.org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/dc/elements/1.1/title&gt; “Scientific American”  .</a:t>
            </a:r>
          </a:p>
        </p:txBody>
      </p:sp>
      <p:cxnSp>
        <p:nvCxnSpPr>
          <p:cNvPr id="21508" name="AutoShape 4"/>
          <p:cNvCxnSpPr>
            <a:cxnSpLocks noChangeShapeType="1"/>
            <a:stCxn id="21511" idx="3"/>
            <a:endCxn id="21513" idx="1"/>
          </p:cNvCxnSpPr>
          <p:nvPr/>
        </p:nvCxnSpPr>
        <p:spPr bwMode="auto">
          <a:xfrm>
            <a:off x="3486150" y="4581525"/>
            <a:ext cx="2452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048000" y="510540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198563" y="4292600"/>
            <a:ext cx="2287587" cy="576263"/>
            <a:chOff x="1882" y="3249"/>
            <a:chExt cx="1316" cy="363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1910" y="3339"/>
              <a:ext cx="12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http://www.sciam.com/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938838" y="4365625"/>
            <a:ext cx="23050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Scientific American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BA2879-E7B8-F847-A9C6-BD53317C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BA9-1041-9742-A1F5-AC525ED2A84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anatomy of an Turtle/N3 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www.example.org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purl.org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/dc/elements/1.1/creator&gt;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mailto:john@example.org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purl.org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/dc/elements/1.1/title&gt; “Example Inc. Homepage” .</a:t>
            </a:r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200" dirty="0"/>
              <a:t>“;” allows grouping of triples with common subject</a:t>
            </a:r>
          </a:p>
        </p:txBody>
      </p:sp>
      <p:cxnSp>
        <p:nvCxnSpPr>
          <p:cNvPr id="23556" name="AutoShape 4"/>
          <p:cNvCxnSpPr>
            <a:cxnSpLocks noChangeShapeType="1"/>
            <a:stCxn id="23559" idx="3"/>
            <a:endCxn id="23562" idx="1"/>
          </p:cNvCxnSpPr>
          <p:nvPr/>
        </p:nvCxnSpPr>
        <p:spPr bwMode="auto">
          <a:xfrm flipV="1">
            <a:off x="3322638" y="5013325"/>
            <a:ext cx="26209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0" y="4659313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762000" y="5011738"/>
            <a:ext cx="2560638" cy="576262"/>
            <a:chOff x="1882" y="3249"/>
            <a:chExt cx="1316" cy="363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5943600" y="4724400"/>
            <a:ext cx="2728913" cy="576263"/>
            <a:chOff x="1882" y="3249"/>
            <a:chExt cx="1316" cy="363"/>
          </a:xfrm>
        </p:grpSpPr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23564" name="AutoShape 12"/>
          <p:cNvCxnSpPr>
            <a:cxnSpLocks noChangeShapeType="1"/>
            <a:stCxn id="23559" idx="3"/>
            <a:endCxn id="23566" idx="1"/>
          </p:cNvCxnSpPr>
          <p:nvPr/>
        </p:nvCxnSpPr>
        <p:spPr bwMode="auto">
          <a:xfrm>
            <a:off x="3322638" y="5300663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514600" y="5726113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932488" y="5516563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F66934-09FA-034A-97F3-8636E047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BA9-1041-9742-A1F5-AC525ED2A84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anatomy of a Turtle/N3 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www.example.org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purl.org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/dc/elements/1.1/creator&gt;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mailto:john@example.org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,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	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mailto:jill@example.org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.</a:t>
            </a:r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200" dirty="0"/>
              <a:t>“,” allows grouping of triples with common subject and predicate</a:t>
            </a:r>
          </a:p>
        </p:txBody>
      </p:sp>
      <p:cxnSp>
        <p:nvCxnSpPr>
          <p:cNvPr id="23556" name="AutoShape 4"/>
          <p:cNvCxnSpPr>
            <a:cxnSpLocks noChangeShapeType="1"/>
            <a:stCxn id="23559" idx="3"/>
            <a:endCxn id="23562" idx="1"/>
          </p:cNvCxnSpPr>
          <p:nvPr/>
        </p:nvCxnSpPr>
        <p:spPr bwMode="auto">
          <a:xfrm flipV="1">
            <a:off x="3322638" y="5013325"/>
            <a:ext cx="26209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0" y="4659313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762000" y="5011738"/>
            <a:ext cx="2560638" cy="576262"/>
            <a:chOff x="1882" y="3249"/>
            <a:chExt cx="1316" cy="363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5943600" y="4724400"/>
            <a:ext cx="2728913" cy="576263"/>
            <a:chOff x="1882" y="3249"/>
            <a:chExt cx="1316" cy="363"/>
          </a:xfrm>
        </p:grpSpPr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23564" name="AutoShape 12"/>
          <p:cNvCxnSpPr>
            <a:cxnSpLocks noChangeShapeType="1"/>
            <a:stCxn id="23559" idx="3"/>
            <a:endCxn id="23566" idx="1"/>
          </p:cNvCxnSpPr>
          <p:nvPr/>
        </p:nvCxnSpPr>
        <p:spPr bwMode="auto">
          <a:xfrm>
            <a:off x="3322638" y="5300663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514600" y="5726113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932488" y="5516563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9C6C98-3175-4E40-82BC-FEFEFA2C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BA9-1041-9742-A1F5-AC525ED2A84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146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RDF/N3 idioms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@prefix used to introduce </a:t>
            </a:r>
            <a:r>
              <a:rPr lang="en-US" sz="2000" dirty="0" err="1"/>
              <a:t>QName</a:t>
            </a:r>
            <a:r>
              <a:rPr lang="en-US" sz="2000" dirty="0"/>
              <a:t> abbreviations to N3 and Turtle documents:</a:t>
            </a:r>
          </a:p>
          <a:p>
            <a:endParaRPr lang="en-US" sz="2000" dirty="0"/>
          </a:p>
          <a:p>
            <a:pPr marL="0" indent="0">
              <a:buFontTx/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@prefix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&lt;http://www.w3.org/1999/02/22-rdf-syntax-ns#&gt;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@prefix dc: 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purl.org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/dc/elements/1.1/&gt;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@prefix ex: 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/ontology#&gt;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www.example.org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dc:creator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mailto:john@example.org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rdf:type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ex:Website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.</a:t>
            </a:r>
          </a:p>
          <a:p>
            <a:pPr>
              <a:buFontTx/>
              <a:buNone/>
            </a:pPr>
            <a:endParaRPr lang="en-US" sz="17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188926-3EB0-3948-940A-21731C3C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RDF/N3 idioms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@base used to introduce a base URI relative to which all URI fragment identifiers are expanded (similar to use of </a:t>
            </a:r>
            <a:r>
              <a:rPr lang="en-US" sz="2000" dirty="0" err="1"/>
              <a:t>xml:base</a:t>
            </a:r>
            <a:r>
              <a:rPr lang="en-US" sz="2000" dirty="0"/>
              <a:t> in RDF/XML):</a:t>
            </a:r>
          </a:p>
          <a:p>
            <a:endParaRPr lang="en-US" sz="2000" dirty="0"/>
          </a:p>
          <a:p>
            <a:pPr marL="0" indent="0">
              <a:buFontTx/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@base 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/data&gt;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@prefix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foaf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xmlns.com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foaf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/0.1/&gt;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&lt;#john&gt;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foaf:name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“John Smith” .</a:t>
            </a:r>
          </a:p>
          <a:p>
            <a:pPr marL="0" indent="0">
              <a:buFontTx/>
              <a:buNone/>
            </a:pPr>
            <a:endParaRPr lang="en-US" sz="1700" dirty="0"/>
          </a:p>
          <a:p>
            <a:pPr marL="0" indent="0">
              <a:buFontTx/>
              <a:buNone/>
            </a:pPr>
            <a:r>
              <a:rPr lang="en-US" sz="1700" dirty="0"/>
              <a:t>contains the triple:</a:t>
            </a:r>
          </a:p>
          <a:p>
            <a:pPr marL="0" indent="0">
              <a:buFontTx/>
              <a:buNone/>
            </a:pPr>
            <a:endParaRPr lang="en-US" sz="1700" dirty="0"/>
          </a:p>
          <a:p>
            <a:pPr marL="0" indent="0">
              <a:buFontTx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example.org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data#john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&lt;http://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xmlns.com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foaf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/0.1/name&gt; “John Smith” .</a:t>
            </a:r>
          </a:p>
          <a:p>
            <a:pPr>
              <a:buFontTx/>
              <a:buNone/>
            </a:pPr>
            <a:endParaRPr lang="en-US" sz="17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577ACE-3A67-4545-B45F-75AF9D824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479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bNodes in N3 and Turtle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www.example.org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dc:creator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ex:name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“John Smith” ] .</a:t>
            </a:r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Or with </a:t>
            </a:r>
            <a:r>
              <a:rPr lang="en-US" sz="1700" dirty="0" err="1"/>
              <a:t>nodeIDs</a:t>
            </a:r>
            <a:r>
              <a:rPr lang="en-US" sz="1700" dirty="0"/>
              <a:t>:</a:t>
            </a:r>
          </a:p>
          <a:p>
            <a:pPr>
              <a:buFontTx/>
              <a:buNone/>
            </a:pPr>
            <a:endParaRPr lang="en-US" sz="1700" dirty="0"/>
          </a:p>
          <a:p>
            <a:pPr marL="0" indent="0">
              <a:buFontTx/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www.example.org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dc:creator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_:foo23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test.example.org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dc:creator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_:foo23 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_:foo23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ex:name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“John Smith” .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2A118C-DBC7-E042-9723-D1E29074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32283377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Status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Original version published in 1999</a:t>
            </a:r>
          </a:p>
          <a:p>
            <a:r>
              <a:rPr lang="en-GB" dirty="0"/>
              <a:t>Working group (RDF Core) formed in April 2001</a:t>
            </a:r>
          </a:p>
          <a:p>
            <a:r>
              <a:rPr lang="en-GB" dirty="0"/>
              <a:t>Revised version published in early 2004</a:t>
            </a:r>
          </a:p>
          <a:p>
            <a:r>
              <a:rPr lang="en-GB" dirty="0"/>
              <a:t>New RDF working group from </a:t>
            </a:r>
            <a:r>
              <a:rPr lang="en-GB"/>
              <a:t>in 2011 until 2013</a:t>
            </a:r>
            <a:endParaRPr lang="en-GB" dirty="0"/>
          </a:p>
          <a:p>
            <a:pPr lvl="1"/>
            <a:r>
              <a:rPr lang="en-US" dirty="0"/>
              <a:t>New standard syntaxes (Turtle, JSON)</a:t>
            </a:r>
          </a:p>
          <a:p>
            <a:pPr lvl="1"/>
            <a:r>
              <a:rPr lang="en-US" dirty="0"/>
              <a:t>Multiple graphs and graph stores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EC4D27-8EE0-004C-8F39-0AB49254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references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RDF homepage at W3C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http://www.w3.org/RDF/</a:t>
            </a:r>
          </a:p>
          <a:p>
            <a:pPr>
              <a:lnSpc>
                <a:spcPct val="90000"/>
              </a:lnSpc>
            </a:pPr>
            <a:r>
              <a:rPr lang="en-GB" dirty="0"/>
              <a:t>RDF Core Working Group homepage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http://www.w3.org/2001/</a:t>
            </a:r>
            <a:r>
              <a:rPr lang="en-GB" dirty="0" err="1"/>
              <a:t>sw</a:t>
            </a:r>
            <a:r>
              <a:rPr lang="en-GB" dirty="0"/>
              <a:t>/</a:t>
            </a:r>
            <a:r>
              <a:rPr lang="en-GB" dirty="0" err="1"/>
              <a:t>RDFCore</a:t>
            </a:r>
            <a:r>
              <a:rPr lang="en-GB" dirty="0"/>
              <a:t>/</a:t>
            </a:r>
          </a:p>
          <a:p>
            <a:pPr>
              <a:lnSpc>
                <a:spcPct val="90000"/>
              </a:lnSpc>
            </a:pPr>
            <a:r>
              <a:rPr lang="en-GB" dirty="0"/>
              <a:t>RDF Working Group homepage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http://www.w3.org/2011/</a:t>
            </a:r>
            <a:r>
              <a:rPr lang="en-GB" dirty="0" err="1"/>
              <a:t>rdf-wg</a:t>
            </a:r>
            <a:r>
              <a:rPr lang="en-GB" dirty="0"/>
              <a:t>/</a:t>
            </a:r>
          </a:p>
          <a:p>
            <a:pPr>
              <a:lnSpc>
                <a:spcPct val="90000"/>
              </a:lnSpc>
            </a:pPr>
            <a:r>
              <a:rPr lang="en-GB" dirty="0"/>
              <a:t>RDF/N3 Primer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http://www.w3.org/2000/10/swap/</a:t>
            </a:r>
            <a:r>
              <a:rPr lang="en-US" dirty="0" err="1"/>
              <a:t>Primer.html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GB" dirty="0"/>
              <a:t>XML Schema Part 2: </a:t>
            </a:r>
            <a:r>
              <a:rPr lang="en-GB" dirty="0" err="1"/>
              <a:t>Datatypes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US" dirty="0"/>
              <a:t>http://www.w3.org/TR/xmlschema-2/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62EFD2-A3A0-EF4C-B191-AD8ABC97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family of data formats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RDF/XML is the normative (standard) syntax</a:t>
            </a:r>
          </a:p>
          <a:p>
            <a:pPr lvl="1"/>
            <a:r>
              <a:rPr lang="en-GB" dirty="0"/>
              <a:t>Supported by almost all tools</a:t>
            </a:r>
          </a:p>
          <a:p>
            <a:pPr lvl="1"/>
            <a:r>
              <a:rPr lang="en-GB" dirty="0"/>
              <a:t>Not human-friendly</a:t>
            </a:r>
          </a:p>
          <a:p>
            <a:pPr marL="0" indent="0">
              <a:buNone/>
            </a:pPr>
            <a:r>
              <a:rPr lang="en-GB" dirty="0"/>
              <a:t>RDF/N3 family</a:t>
            </a:r>
          </a:p>
          <a:p>
            <a:pPr lvl="1"/>
            <a:r>
              <a:rPr lang="en-GB" dirty="0"/>
              <a:t>Compact, human-friendly, non-XML syntaxes</a:t>
            </a:r>
          </a:p>
          <a:p>
            <a:pPr lvl="1"/>
            <a:r>
              <a:rPr lang="en-GB" dirty="0"/>
              <a:t>Variable tool support</a:t>
            </a:r>
          </a:p>
          <a:p>
            <a:pPr lvl="1"/>
            <a:r>
              <a:rPr lang="en-GB" dirty="0"/>
              <a:t>N3, Turtle, </a:t>
            </a:r>
            <a:r>
              <a:rPr lang="en-GB" dirty="0" err="1"/>
              <a:t>Ntriples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Other XML and non-XML syntaxes exist:</a:t>
            </a:r>
          </a:p>
          <a:p>
            <a:pPr lvl="1"/>
            <a:r>
              <a:rPr lang="en-GB" dirty="0" err="1"/>
              <a:t>TriX</a:t>
            </a:r>
            <a:r>
              <a:rPr lang="en-GB" dirty="0"/>
              <a:t>, JSON-LD, </a:t>
            </a:r>
            <a:r>
              <a:rPr lang="en-GB" dirty="0" err="1"/>
              <a:t>etc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3EA2A0-19D5-A14B-84AD-EF82773C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 Requirements</a:t>
            </a:r>
          </a:p>
        </p:txBody>
      </p:sp>
    </p:spTree>
    <p:extLst>
      <p:ext uri="{BB962C8B-B14F-4D97-AF65-F5344CB8AC3E}">
        <p14:creationId xmlns:p14="http://schemas.microsoft.com/office/powerpoint/2010/main" val="177689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 requirements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means for identifying objects and vocabulary terms (URIs)</a:t>
            </a:r>
          </a:p>
          <a:p>
            <a:r>
              <a:rPr lang="en-US" dirty="0"/>
              <a:t>A means for distinguishing between terms from different vocabularies (XML namespaces and qualified names)</a:t>
            </a:r>
          </a:p>
          <a:p>
            <a:r>
              <a:rPr lang="en-US" dirty="0"/>
              <a:t>A means for </a:t>
            </a:r>
            <a:r>
              <a:rPr lang="en-US" dirty="0" err="1"/>
              <a:t>serialising</a:t>
            </a:r>
            <a:r>
              <a:rPr lang="en-US" dirty="0"/>
              <a:t> triples (XML)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A9AF2D-3872-FF46-9DC9-9A9C6C2D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URIs and </a:t>
            </a:r>
            <a:r>
              <a:rPr lang="en-GB" dirty="0" err="1"/>
              <a:t>URIrefs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Standard identifiers for the Semantic Web</a:t>
            </a:r>
          </a:p>
          <a:p>
            <a:r>
              <a:rPr lang="en-GB" dirty="0"/>
              <a:t>Uniform Resource Identifiers are defined by RFC2396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example.org</a:t>
            </a:r>
            <a:r>
              <a:rPr lang="en-GB" dirty="0"/>
              <a:t>/</a:t>
            </a:r>
          </a:p>
          <a:p>
            <a:pPr lvl="1"/>
            <a:r>
              <a:rPr lang="en-GB" dirty="0"/>
              <a:t>urn:isbn:0198537379</a:t>
            </a:r>
          </a:p>
          <a:p>
            <a:pPr lvl="1"/>
            <a:r>
              <a:rPr lang="en-GB" dirty="0" err="1"/>
              <a:t>mailto:nmg@ecs.soton.ac.uk</a:t>
            </a:r>
            <a:endParaRPr lang="en-GB" dirty="0"/>
          </a:p>
          <a:p>
            <a:r>
              <a:rPr lang="en-GB" dirty="0"/>
              <a:t>URI references (</a:t>
            </a:r>
            <a:r>
              <a:rPr lang="en-GB" dirty="0" err="1"/>
              <a:t>URIrefs</a:t>
            </a:r>
            <a:r>
              <a:rPr lang="en-GB" dirty="0"/>
              <a:t>) are URIs with optional fragment identifiers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example.org</a:t>
            </a:r>
            <a:r>
              <a:rPr lang="en-GB" dirty="0"/>
              <a:t>/</a:t>
            </a:r>
            <a:r>
              <a:rPr lang="en-GB" dirty="0" err="1"/>
              <a:t>index.html#Introduction</a:t>
            </a:r>
            <a:endParaRPr lang="en-GB" dirty="0"/>
          </a:p>
          <a:p>
            <a:pPr lvl="1"/>
            <a:r>
              <a:rPr lang="en-GB" dirty="0"/>
              <a:t>http://www.w3.org/1999/02/22-rdf-syntax-ns#type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6DCD5D-B116-2947-84A1-17E943B9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XML namespaces and qualified names</a:t>
            </a:r>
            <a:endParaRPr lang="en-US" dirty="0"/>
          </a:p>
        </p:txBody>
      </p:sp>
      <p:sp>
        <p:nvSpPr>
          <p:cNvPr id="11279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 uses XML namespaces to refer to elements of domain vocabularies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Namespaces used to abbreviate </a:t>
            </a:r>
            <a:r>
              <a:rPr lang="en-GB" dirty="0" err="1"/>
              <a:t>URIrefs</a:t>
            </a:r>
            <a:r>
              <a:rPr lang="en-GB" dirty="0"/>
              <a:t> to qualified names (</a:t>
            </a:r>
            <a:r>
              <a:rPr lang="en-GB" dirty="0" err="1"/>
              <a:t>QNames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QNames</a:t>
            </a:r>
            <a:r>
              <a:rPr lang="en-GB" dirty="0"/>
              <a:t> cannot be used in attribute values in RDF/XML</a:t>
            </a:r>
          </a:p>
          <a:p>
            <a:pPr lvl="1"/>
            <a:r>
              <a:rPr lang="en-GB" dirty="0"/>
              <a:t>Use the </a:t>
            </a:r>
            <a:r>
              <a:rPr lang="en-GB" dirty="0" err="1"/>
              <a:t>URIref</a:t>
            </a:r>
            <a:r>
              <a:rPr lang="en-GB" dirty="0"/>
              <a:t> instead</a:t>
            </a:r>
            <a:endParaRPr lang="en-US" dirty="0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838200" y="2440434"/>
            <a:ext cx="7391400" cy="823913"/>
            <a:chOff x="975" y="1751"/>
            <a:chExt cx="4082" cy="519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247" y="1751"/>
              <a:ext cx="38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600" b="1" dirty="0" err="1">
                  <a:latin typeface="Courier New" charset="0"/>
                  <a:ea typeface="Arial" charset="0"/>
                  <a:cs typeface="Arial" charset="0"/>
                </a:rPr>
                <a:t>xmlns:rdf</a:t>
              </a:r>
              <a:r>
                <a:rPr lang="en-GB" sz="1600" b="1" dirty="0">
                  <a:latin typeface="Courier New" charset="0"/>
                  <a:ea typeface="Arial" charset="0"/>
                  <a:cs typeface="Arial" charset="0"/>
                </a:rPr>
                <a:t>=“</a:t>
              </a:r>
              <a:r>
                <a:rPr lang="en-US" sz="1600" b="1" dirty="0"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3357" y="2116"/>
              <a:ext cx="111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dirty="0">
                  <a:ea typeface="Arial" charset="0"/>
                  <a:cs typeface="Arial" charset="0"/>
                </a:rPr>
                <a:t>namespace URI prefix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975" y="2102"/>
              <a:ext cx="172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dirty="0">
                  <a:ea typeface="Arial" charset="0"/>
                  <a:cs typeface="Arial" charset="0"/>
                </a:rPr>
                <a:t>namespace abbreviation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V="1">
              <a:off x="1837" y="1932"/>
              <a:ext cx="0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 flipV="1">
              <a:off x="3923" y="1932"/>
              <a:ext cx="0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1524000" y="4005064"/>
            <a:ext cx="6172200" cy="912813"/>
            <a:chOff x="1383" y="2795"/>
            <a:chExt cx="3266" cy="575"/>
          </a:xfrm>
        </p:grpSpPr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1383" y="2795"/>
              <a:ext cx="32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latin typeface="Courier New" charset="0"/>
                  <a:ea typeface="Arial" charset="0"/>
                  <a:cs typeface="Arial" charset="0"/>
                </a:rPr>
                <a:t>http://www.w3.org/1999/02/22-rdf-syntax-ns#type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2562" y="3158"/>
              <a:ext cx="6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latin typeface="Courier New" charset="0"/>
                  <a:ea typeface="Arial" charset="0"/>
                  <a:cs typeface="Arial" charset="0"/>
                </a:rPr>
                <a:t>rdf:type</a:t>
              </a:r>
              <a:endParaRPr lang="en-US" sz="1600" b="1"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2615" y="2972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800" dirty="0">
                  <a:ea typeface="Arial" charset="0"/>
                  <a:cs typeface="Arial" charset="0"/>
                </a:rPr>
                <a:t>becomes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AA79EC-7E8F-9640-85B0-472A37B49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515</TotalTime>
  <Words>4473</Words>
  <Application>Microsoft Macintosh PowerPoint</Application>
  <PresentationFormat>On-screen Show (4:3)</PresentationFormat>
  <Paragraphs>631</Paragraphs>
  <Slides>49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ＭＳ Ｐゴシック</vt:lpstr>
      <vt:lpstr>Arial</vt:lpstr>
      <vt:lpstr>Courier New</vt:lpstr>
      <vt:lpstr>Georgia</vt:lpstr>
      <vt:lpstr>Lucida Grande</vt:lpstr>
      <vt:lpstr>ECS</vt:lpstr>
      <vt:lpstr>Semantic Web  In Depth</vt:lpstr>
      <vt:lpstr>What is the Resource Description Framework?</vt:lpstr>
      <vt:lpstr>A data model</vt:lpstr>
      <vt:lpstr>A knowledge representation language</vt:lpstr>
      <vt:lpstr>A family of data formats</vt:lpstr>
      <vt:lpstr>RDF Requirements</vt:lpstr>
      <vt:lpstr>RDF requirements</vt:lpstr>
      <vt:lpstr>URIs and URIrefs</vt:lpstr>
      <vt:lpstr>XML namespaces and qualified names</vt:lpstr>
      <vt:lpstr>RDF/XML</vt:lpstr>
      <vt:lpstr>RDF/XML</vt:lpstr>
      <vt:lpstr>The anatomy of an RDF/XML file</vt:lpstr>
      <vt:lpstr>The anatomy of an RDF/XML file</vt:lpstr>
      <vt:lpstr>The anatomy of an RDF/XML file</vt:lpstr>
      <vt:lpstr>The anatomy of an RDF/XML file</vt:lpstr>
      <vt:lpstr>Class membership</vt:lpstr>
      <vt:lpstr>Abbreviated forms – class membership</vt:lpstr>
      <vt:lpstr>RDF/XML striped syntax</vt:lpstr>
      <vt:lpstr>RDF/XML striped syntax</vt:lpstr>
      <vt:lpstr>RDF/XML striped syntax</vt:lpstr>
      <vt:lpstr>RDF/XML striped syntax</vt:lpstr>
      <vt:lpstr>Common RDF/XML idioms</vt:lpstr>
      <vt:lpstr>Common RDF idioms</vt:lpstr>
      <vt:lpstr>Blank nodes (bNodes)</vt:lpstr>
      <vt:lpstr>Blank nodes (bNodes)</vt:lpstr>
      <vt:lpstr>Blank nodes (bNodes)</vt:lpstr>
      <vt:lpstr>Blank nodes (bNodes)</vt:lpstr>
      <vt:lpstr>Blank nodes and node IDs</vt:lpstr>
      <vt:lpstr>Blank nodes and node IDs</vt:lpstr>
      <vt:lpstr>rdf:about versus rdf:ID</vt:lpstr>
      <vt:lpstr>Datatypes</vt:lpstr>
      <vt:lpstr>Multilingual support</vt:lpstr>
      <vt:lpstr>Containers</vt:lpstr>
      <vt:lpstr>Containers</vt:lpstr>
      <vt:lpstr>Containers</vt:lpstr>
      <vt:lpstr>Collections</vt:lpstr>
      <vt:lpstr>Collections</vt:lpstr>
      <vt:lpstr>Collections</vt:lpstr>
      <vt:lpstr>The RDF/N3 family</vt:lpstr>
      <vt:lpstr>Ntriples, N3 and Turtle</vt:lpstr>
      <vt:lpstr>The anatomy of an NTriples file</vt:lpstr>
      <vt:lpstr>The anatomy of an Turtle/N3 file</vt:lpstr>
      <vt:lpstr>The anatomy of a Turtle/N3 file</vt:lpstr>
      <vt:lpstr>Common RDF/N3 idioms</vt:lpstr>
      <vt:lpstr>Common RDF/N3 idioms</vt:lpstr>
      <vt:lpstr>bNodes in N3 and Turtle</vt:lpstr>
      <vt:lpstr>Further Reading</vt:lpstr>
      <vt:lpstr>RDF Status</vt:lpstr>
      <vt:lpstr>RDF references</vt:lpstr>
    </vt:vector>
  </TitlesOfParts>
  <Company>Nicholas Gibbins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Web In Depth: Resource Description Framework</dc:title>
  <dc:creator>Nicholas Gibbins</dc:creator>
  <cp:lastModifiedBy>Gibbins N.M.</cp:lastModifiedBy>
  <cp:revision>26</cp:revision>
  <dcterms:created xsi:type="dcterms:W3CDTF">2010-03-04T11:51:49Z</dcterms:created>
  <dcterms:modified xsi:type="dcterms:W3CDTF">2018-02-04T22:37:37Z</dcterms:modified>
</cp:coreProperties>
</file>