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00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81"/>
    <p:restoredTop sz="94688"/>
  </p:normalViewPr>
  <p:slideViewPr>
    <p:cSldViewPr snapToObjects="1" showGuides="1">
      <p:cViewPr varScale="1">
        <p:scale>
          <a:sx n="118" d="100"/>
          <a:sy n="118" d="100"/>
        </p:scale>
        <p:origin x="224" y="336"/>
      </p:cViewPr>
      <p:guideLst>
        <p:guide orient="horz" pos="2160"/>
        <p:guide pos="13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C2A4C-5F41-EE42-801F-DE2CCC1C7619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9C0A1-F8F3-BA48-987D-8D509ECBA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96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88080A-DE7E-E34F-86E4-0042DB803564}" type="slidenum">
              <a:rPr lang="en-GB"/>
              <a:pPr/>
              <a:t>3</a:t>
            </a:fld>
            <a:endParaRPr lang="en-GB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680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999" y="1700214"/>
            <a:ext cx="8496000" cy="2160586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4000" y="3860800"/>
            <a:ext cx="8496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5807075"/>
            <a:ext cx="8496000" cy="790575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9" y="381000"/>
            <a:ext cx="2163119" cy="5842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50: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700212"/>
            <a:ext cx="84960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23850" y="4005262"/>
            <a:ext cx="8496300" cy="21605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24000" y="6308725"/>
            <a:ext cx="7632376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2" pos="204" userDrawn="1">
          <p15:clr>
            <a:srgbClr val="FBAE40"/>
          </p15:clr>
        </p15:guide>
        <p15:guide id="3" orient="horz" pos="2432" userDrawn="1">
          <p15:clr>
            <a:srgbClr val="FBAE40"/>
          </p15:clr>
        </p15:guide>
        <p15:guide id="4" orient="horz" pos="252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75: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700212"/>
            <a:ext cx="84960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24000" y="2924174"/>
            <a:ext cx="8496300" cy="3241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24000" y="6308725"/>
            <a:ext cx="7632376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884" userDrawn="1">
          <p15:clr>
            <a:srgbClr val="FBAE40"/>
          </p15:clr>
        </p15:guide>
        <p15:guide id="2" pos="204">
          <p15:clr>
            <a:srgbClr val="FBAE40"/>
          </p15:clr>
        </p15:guide>
        <p15:guide id="3" orient="horz" pos="1752" userDrawn="1">
          <p15:clr>
            <a:srgbClr val="FBAE40"/>
          </p15:clr>
        </p15:guide>
        <p15:guide id="4" orient="horz" pos="184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4000" y="6308725"/>
            <a:ext cx="7632376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06/02/2018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9844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06/02/2018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87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06/02/2018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6809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06/02/2018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385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06/02/2018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9555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06/02/2018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902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700212"/>
            <a:ext cx="849600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4000" y="6308725"/>
            <a:ext cx="7632376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06/02/2018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594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06/02/2018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411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06/02/2018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731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06/02/2018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84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06/02/2018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0945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06/02/2018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763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06/02/2018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069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06/02/2018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523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06/02/2018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5593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06/02/2018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63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700214"/>
            <a:ext cx="8496000" cy="4105274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06/02/2018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569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06/02/2018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477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06/02/2018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32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06/02/2018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380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06/02/2018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3727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06/02/2018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01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06/02/2018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4710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06/02/2018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8892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06/02/2018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9669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06/02/2018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42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4406900"/>
            <a:ext cx="8496000" cy="13985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5805487"/>
            <a:ext cx="8496000" cy="3587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28505571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06/02/2018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937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06/02/2018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6747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06/02/2018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1133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06/02/2018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6366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06/02/2018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6786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06/02/2018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4210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06/02/2018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8891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06/02/2018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3478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06/02/2018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9796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06/02/2018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1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700213"/>
            <a:ext cx="4103538" cy="446563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1700213"/>
            <a:ext cx="4103537" cy="446563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4000" y="6308725"/>
            <a:ext cx="7632376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06/02/2018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7449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06/02/2018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375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700212"/>
            <a:ext cx="4103538" cy="622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2322511"/>
            <a:ext cx="4103538" cy="38433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700212"/>
            <a:ext cx="4102547" cy="622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6" y="2322511"/>
            <a:ext cx="4102547" cy="38433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4000" y="6308725"/>
            <a:ext cx="7632376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6303962"/>
            <a:ext cx="7632376" cy="293688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image credit</a:t>
            </a:r>
          </a:p>
        </p:txBody>
      </p:sp>
    </p:spTree>
    <p:extLst>
      <p:ext uri="{BB962C8B-B14F-4D97-AF65-F5344CB8AC3E}">
        <p14:creationId xmlns:p14="http://schemas.microsoft.com/office/powerpoint/2010/main" val="134429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4000" y="1700213"/>
            <a:ext cx="8496000" cy="4465638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4000" y="6308725"/>
            <a:ext cx="7632376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700212"/>
            <a:ext cx="84960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7827" y="4005263"/>
            <a:ext cx="8496300" cy="217207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4000" y="6308725"/>
            <a:ext cx="7632376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1523404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884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432" userDrawn="1">
          <p15:clr>
            <a:srgbClr val="FBAE40"/>
          </p15:clr>
        </p15:guide>
        <p15:guide id="4" orient="horz" pos="252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000" y="90805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000" y="1700213"/>
            <a:ext cx="8496000" cy="446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0392" y="6303962"/>
            <a:ext cx="71960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51" r:id="rId4"/>
    <p:sldLayoutId id="2147483742" r:id="rId5"/>
    <p:sldLayoutId id="2147483743" r:id="rId6"/>
    <p:sldLayoutId id="2147483753" r:id="rId7"/>
    <p:sldLayoutId id="2147483750" r:id="rId8"/>
    <p:sldLayoutId id="2147483752" r:id="rId9"/>
    <p:sldLayoutId id="2147483754" r:id="rId10"/>
    <p:sldLayoutId id="2147483755" r:id="rId11"/>
    <p:sldLayoutId id="2147483744" r:id="rId12"/>
    <p:sldLayoutId id="214748374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  <p:sldLayoutId id="2147483764" r:id="rId22"/>
    <p:sldLayoutId id="2147483765" r:id="rId23"/>
    <p:sldLayoutId id="2147483766" r:id="rId24"/>
    <p:sldLayoutId id="2147483767" r:id="rId25"/>
    <p:sldLayoutId id="2147483768" r:id="rId26"/>
    <p:sldLayoutId id="2147483769" r:id="rId27"/>
    <p:sldLayoutId id="2147483770" r:id="rId28"/>
    <p:sldLayoutId id="2147483771" r:id="rId29"/>
    <p:sldLayoutId id="2147483772" r:id="rId30"/>
    <p:sldLayoutId id="2147483773" r:id="rId31"/>
    <p:sldLayoutId id="2147483774" r:id="rId32"/>
    <p:sldLayoutId id="2147483775" r:id="rId33"/>
    <p:sldLayoutId id="2147483776" r:id="rId34"/>
    <p:sldLayoutId id="2147483777" r:id="rId35"/>
    <p:sldLayoutId id="2147483778" r:id="rId36"/>
    <p:sldLayoutId id="2147483779" r:id="rId37"/>
    <p:sldLayoutId id="2147483780" r:id="rId38"/>
    <p:sldLayoutId id="2147483781" r:id="rId39"/>
    <p:sldLayoutId id="2147483782" r:id="rId40"/>
    <p:sldLayoutId id="2147483783" r:id="rId41"/>
    <p:sldLayoutId id="2147483784" r:id="rId42"/>
    <p:sldLayoutId id="2147483785" r:id="rId43"/>
    <p:sldLayoutId id="2147483786" r:id="rId44"/>
    <p:sldLayoutId id="2147483787" r:id="rId45"/>
    <p:sldLayoutId id="2147483788" r:id="rId46"/>
    <p:sldLayoutId id="2147483789" r:id="rId47"/>
    <p:sldLayoutId id="2147483790" r:id="rId48"/>
    <p:sldLayoutId id="2147483791" r:id="rId49"/>
    <p:sldLayoutId id="2147483792" r:id="rId50"/>
    <p:sldLayoutId id="2147483793" r:id="rId5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174625" indent="-174625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722313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985838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258888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04" userDrawn="1">
          <p15:clr>
            <a:srgbClr val="F26B43"/>
          </p15:clr>
        </p15:guide>
        <p15:guide id="2" pos="5556" userDrawn="1">
          <p15:clr>
            <a:srgbClr val="F26B43"/>
          </p15:clr>
        </p15:guide>
        <p15:guide id="3" orient="horz" pos="572" userDrawn="1">
          <p15:clr>
            <a:srgbClr val="F26B43"/>
          </p15:clr>
        </p15:guide>
        <p15:guide id="4" orient="horz" pos="981" userDrawn="1">
          <p15:clr>
            <a:srgbClr val="F26B43"/>
          </p15:clr>
        </p15:guide>
        <p15:guide id="5" orient="horz" pos="1071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7" orient="horz" pos="3974" userDrawn="1">
          <p15:clr>
            <a:srgbClr val="F26B43"/>
          </p15:clr>
        </p15:guide>
        <p15:guide id="8" orient="horz" pos="4156" userDrawn="1">
          <p15:clr>
            <a:srgbClr val="F26B43"/>
          </p15:clr>
        </p15:guide>
        <p15:guide id="9" pos="2880" userDrawn="1">
          <p15:clr>
            <a:srgbClr val="F26B43"/>
          </p15:clr>
        </p15:guide>
        <p15:guide id="10" pos="2971" userDrawn="1">
          <p15:clr>
            <a:srgbClr val="F26B43"/>
          </p15:clr>
        </p15:guide>
        <p15:guide id="11" pos="2789" userDrawn="1">
          <p15:clr>
            <a:srgbClr val="F26B43"/>
          </p15:clr>
        </p15:guide>
        <p15:guide id="12" orient="horz" pos="36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Linked Data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COMP6215 Semantic Web Technologies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Dr Nicholas Gibbins – nmg@ecs.soton.ac.uk</a:t>
            </a:r>
          </a:p>
          <a:p>
            <a:r>
              <a:rPr lang="en-GB"/>
              <a:t>2017-2018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Information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“Information resources are resources, identified by URIs and whose essential characteristics can be conveyed in a message”</a:t>
            </a:r>
          </a:p>
          <a:p>
            <a:pPr lvl="1"/>
            <a:r>
              <a:rPr lang="en-GB" dirty="0"/>
              <a:t>An (abstract) document (with a URI) can be dereferenced to get an ‘obvious’ representation of that document</a:t>
            </a:r>
          </a:p>
          <a:p>
            <a:pPr lvl="1"/>
            <a:r>
              <a:rPr lang="en-GB" dirty="0"/>
              <a:t>The majority of current Web resources are information resources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CB97F1-481B-ED4E-BD56-8D84052B379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840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makes an information resource?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Consider the case of resources identified by HTTP URIs:</a:t>
            </a:r>
          </a:p>
          <a:p>
            <a:r>
              <a:rPr lang="en-GB" dirty="0"/>
              <a:t>If dereferencing the URI results in a 200 OK response code, the resource is an information resource</a:t>
            </a:r>
          </a:p>
          <a:p>
            <a:pPr lvl="1"/>
            <a:r>
              <a:rPr lang="en-GB" dirty="0"/>
              <a:t>From the HTTP RFC: “an entity corresponding to the requested resource is sent in the response”</a:t>
            </a:r>
          </a:p>
          <a:p>
            <a:r>
              <a:rPr lang="en-GB" dirty="0"/>
              <a:t>If it results in a 303 See Other response, the resource could be any resource</a:t>
            </a:r>
          </a:p>
          <a:p>
            <a:pPr lvl="1"/>
            <a:r>
              <a:rPr lang="en-GB" dirty="0"/>
              <a:t>“the response to the request can be found under a different URI and SHOULD be retrieved using a GET method on that resource”</a:t>
            </a:r>
          </a:p>
          <a:p>
            <a:r>
              <a:rPr lang="en-GB" dirty="0"/>
              <a:t>If it results in a 4xx (client error) or 5xx (server error) response, we can’t say either way</a:t>
            </a:r>
          </a:p>
        </p:txBody>
      </p:sp>
    </p:spTree>
    <p:extLst>
      <p:ext uri="{BB962C8B-B14F-4D97-AF65-F5344CB8AC3E}">
        <p14:creationId xmlns:p14="http://schemas.microsoft.com/office/powerpoint/2010/main" val="213480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Linked </a:t>
            </a:r>
            <a:br>
              <a:rPr lang="en-US"/>
            </a:br>
            <a:r>
              <a:rPr lang="en-US"/>
              <a:t>Data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75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Linked Data Principles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Set of publishing practices for SW data:</a:t>
            </a:r>
          </a:p>
          <a:p>
            <a:pPr marL="822575" lvl="1" indent="-457200">
              <a:buFont typeface="+mj-lt"/>
              <a:buAutoNum type="arabicPeriod"/>
            </a:pPr>
            <a:r>
              <a:rPr lang="en-US" dirty="0"/>
              <a:t>Use URIs as names for things</a:t>
            </a:r>
          </a:p>
          <a:p>
            <a:pPr marL="822575" lvl="1" indent="-457200">
              <a:buFont typeface="+mj-lt"/>
              <a:buAutoNum type="arabicPeriod"/>
            </a:pPr>
            <a:r>
              <a:rPr lang="en-US" dirty="0"/>
              <a:t>Use HTTP URIs so that people can look up those names</a:t>
            </a:r>
          </a:p>
          <a:p>
            <a:pPr marL="822575" lvl="1" indent="-457200">
              <a:buFont typeface="+mj-lt"/>
              <a:buAutoNum type="arabicPeriod"/>
            </a:pPr>
            <a:r>
              <a:rPr lang="en-US" dirty="0"/>
              <a:t>When someone looks up a URI, provide useful information</a:t>
            </a:r>
          </a:p>
          <a:p>
            <a:pPr marL="822575" lvl="1" indent="-457200">
              <a:buFont typeface="+mj-lt"/>
              <a:buAutoNum type="arabicPeriod"/>
            </a:pPr>
            <a:r>
              <a:rPr lang="en-US" dirty="0"/>
              <a:t>Include links to other URIs. so that they can discover more things</a:t>
            </a:r>
          </a:p>
          <a:p>
            <a:r>
              <a:rPr lang="en-US" dirty="0"/>
              <a:t>Effectively, putting the hypertext back into the Semantic Web</a:t>
            </a:r>
          </a:p>
          <a:p>
            <a:r>
              <a:rPr lang="en-US" dirty="0"/>
              <a:t>Simplifies integration between datasets while maintaining loose coupling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D04B92-83C2-FF45-87A8-AA3A6B4916D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504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Use URIs as names for things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a unique identifier to denote things:</a:t>
            </a:r>
          </a:p>
          <a:p>
            <a:r>
              <a:rPr lang="de-DE" dirty="0"/>
              <a:t>Hegel, Georg Wilhelm Friedrich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dbpedia.org</a:t>
            </a:r>
            <a:r>
              <a:rPr lang="en-US" dirty="0"/>
              <a:t>/resource/</a:t>
            </a:r>
            <a:r>
              <a:rPr lang="en-US" dirty="0" err="1"/>
              <a:t>Georg_Wilhelm_Friedrich_Hegel</a:t>
            </a:r>
            <a:endParaRPr lang="en-US" dirty="0"/>
          </a:p>
          <a:p>
            <a:pPr lvl="1"/>
            <a:r>
              <a:rPr lang="en-US" dirty="0"/>
              <a:t>http://</a:t>
            </a:r>
            <a:r>
              <a:rPr lang="en-US" dirty="0" err="1"/>
              <a:t>viaf.org</a:t>
            </a:r>
            <a:r>
              <a:rPr lang="en-US" dirty="0"/>
              <a:t>/</a:t>
            </a:r>
            <a:r>
              <a:rPr lang="en-US" dirty="0" err="1"/>
              <a:t>viaf</a:t>
            </a:r>
            <a:r>
              <a:rPr lang="en-US" dirty="0"/>
              <a:t>/89774942</a:t>
            </a:r>
          </a:p>
          <a:p>
            <a:pPr lvl="1"/>
            <a:r>
              <a:rPr lang="en-US" dirty="0"/>
              <a:t>…</a:t>
            </a:r>
            <a:endParaRPr lang="de-DE" dirty="0"/>
          </a:p>
          <a:p>
            <a:r>
              <a:rPr lang="de-DE" dirty="0"/>
              <a:t>Hegel, Georg Wilhelm Friedrich: Gesammelte Werke / Vorlesungen über die Logik</a:t>
            </a:r>
          </a:p>
          <a:p>
            <a:pPr lvl="1"/>
            <a:r>
              <a:rPr lang="de-DE" dirty="0" err="1"/>
              <a:t>urn:isbn</a:t>
            </a:r>
            <a:r>
              <a:rPr lang="de-DE" dirty="0"/>
              <a:t>:</a:t>
            </a:r>
            <a:r>
              <a:rPr lang="en-US" dirty="0"/>
              <a:t>978-3-7873-1964-0</a:t>
            </a:r>
          </a:p>
          <a:p>
            <a:endParaRPr lang="en-US" dirty="0"/>
          </a:p>
          <a:p>
            <a:endParaRPr lang="de-D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41BB60-983D-584C-8193-C3F6FA0B648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Grafik 7" descr="9783787319640_det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298830"/>
            <a:ext cx="874383" cy="1224136"/>
          </a:xfrm>
          <a:prstGeom prst="rect">
            <a:avLst/>
          </a:prstGeom>
        </p:spPr>
      </p:pic>
      <p:pic>
        <p:nvPicPr>
          <p:cNvPr id="9" name="Grafik 8" descr="200px-Heg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2636912"/>
            <a:ext cx="880447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43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Names for things</a:t>
            </a:r>
            <a:endParaRPr lang="de-D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5D9E16-575B-2142-B75D-3D90F93DBF0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Grafik 7" descr="larson-oct-198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1812" y="1656928"/>
            <a:ext cx="3564684" cy="465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37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Use HTTP URIs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Enables “lookup” of URIs via Hypertext Transfer Protocol </a:t>
            </a:r>
          </a:p>
          <a:p>
            <a:r>
              <a:rPr lang="en-US" dirty="0"/>
              <a:t>Piggy-backs on hierarchical Domain Name System to guarantee uniqueness of identifiers</a:t>
            </a:r>
          </a:p>
          <a:p>
            <a:r>
              <a:rPr lang="en-US" dirty="0"/>
              <a:t>Uses established infrastructure</a:t>
            </a:r>
          </a:p>
          <a:p>
            <a:r>
              <a:rPr lang="en-US" dirty="0"/>
              <a:t>Connects logical level (thing) with physical level (source)</a:t>
            </a:r>
          </a:p>
          <a:p>
            <a:r>
              <a:rPr lang="en-US" dirty="0"/>
              <a:t>Important distinction between name/“thing URI” and location/“source URI”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Also </a:t>
            </a:r>
            <a:r>
              <a:rPr lang="de-DE" dirty="0" err="1"/>
              <a:t>called</a:t>
            </a:r>
            <a:r>
              <a:rPr lang="de-DE" dirty="0"/>
              <a:t> “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resource</a:t>
            </a:r>
            <a:r>
              <a:rPr lang="de-DE" dirty="0"/>
              <a:t>“/“non-information </a:t>
            </a:r>
            <a:r>
              <a:rPr lang="de-DE" dirty="0" err="1"/>
              <a:t>resource</a:t>
            </a:r>
            <a:r>
              <a:rPr lang="de-DE" dirty="0"/>
              <a:t>“ vs. “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resource</a:t>
            </a:r>
            <a:r>
              <a:rPr lang="de-DE" dirty="0"/>
              <a:t>“</a:t>
            </a:r>
          </a:p>
          <a:p>
            <a:pPr lvl="1"/>
            <a:r>
              <a:rPr lang="de-DE" dirty="0"/>
              <a:t>See also </a:t>
            </a:r>
            <a:r>
              <a:rPr lang="de-DE" dirty="0" err="1"/>
              <a:t>httpRange</a:t>
            </a:r>
            <a:r>
              <a:rPr lang="de-DE" dirty="0"/>
              <a:t>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47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 Provide useful information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somebody looks up a URI, return data using the standards (RDF*, SPARQL)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744438-BA56-DA44-8DCA-C55676EA336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66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4. Link to other URIs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Enable people (and machines) to jump from server to server</a:t>
            </a:r>
          </a:p>
          <a:p>
            <a:r>
              <a:rPr lang="en-US"/>
              <a:t>External links vs. internal links (for any predicate)</a:t>
            </a:r>
          </a:p>
          <a:p>
            <a:endParaRPr lang="en-US"/>
          </a:p>
          <a:p>
            <a:r>
              <a:rPr lang="en-US"/>
              <a:t>Using external vocabularies enables linking</a:t>
            </a:r>
          </a:p>
          <a:p>
            <a:r>
              <a:rPr lang="en-US"/>
              <a:t>Vocabularies might be interlinked, too</a:t>
            </a:r>
          </a:p>
          <a:p>
            <a:endParaRPr lang="en-US"/>
          </a:p>
          <a:p>
            <a:r>
              <a:rPr lang="en-US"/>
              <a:t>Special owl:sameAs links to denote equivalence of identifiers (useful for data merging)</a:t>
            </a:r>
          </a:p>
          <a:p>
            <a:r>
              <a:rPr lang="en-GB"/>
              <a:t>Other types of links are possible as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15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  <a:endParaRPr lang="en-US" dirty="0"/>
          </a:p>
        </p:txBody>
      </p:sp>
      <p:grpSp>
        <p:nvGrpSpPr>
          <p:cNvPr id="2" name="Group 113"/>
          <p:cNvGrpSpPr/>
          <p:nvPr/>
        </p:nvGrpSpPr>
        <p:grpSpPr>
          <a:xfrm>
            <a:off x="247320" y="1628800"/>
            <a:ext cx="4632155" cy="3396079"/>
            <a:chOff x="247320" y="1229897"/>
            <a:chExt cx="4632155" cy="3396079"/>
          </a:xfrm>
        </p:grpSpPr>
        <p:sp>
          <p:nvSpPr>
            <p:cNvPr id="83" name="TextBox 82"/>
            <p:cNvSpPr txBox="1"/>
            <p:nvPr/>
          </p:nvSpPr>
          <p:spPr>
            <a:xfrm>
              <a:off x="247320" y="1229897"/>
              <a:ext cx="23826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graph describing ‘</a:t>
              </a:r>
              <a:r>
                <a:rPr lang="en-US" dirty="0" err="1"/>
                <a:t>sw</a:t>
              </a:r>
              <a:r>
                <a:rPr lang="en-US" dirty="0"/>
                <a:t>’</a:t>
              </a:r>
            </a:p>
          </p:txBody>
        </p:sp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1497689" y="3654449"/>
              <a:ext cx="576262" cy="5762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/>
                <a:t>sci</a:t>
              </a:r>
              <a:br>
                <a:rPr lang="en-GB" dirty="0"/>
              </a:br>
              <a:r>
                <a:rPr lang="en-GB" dirty="0"/>
                <a:t>am</a:t>
              </a:r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4123422" y="2212999"/>
              <a:ext cx="576262" cy="5762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/>
                <a:t>tbl</a:t>
              </a:r>
              <a:endParaRPr lang="en-GB" dirty="0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123422" y="2933724"/>
              <a:ext cx="576262" cy="5762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/>
                <a:t>jh</a:t>
              </a:r>
              <a:endParaRPr lang="en-GB" dirty="0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4123422" y="3652862"/>
              <a:ext cx="576262" cy="5762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/>
                <a:t>ora</a:t>
              </a:r>
              <a:endParaRPr lang="en-GB" dirty="0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2505751" y="2933724"/>
              <a:ext cx="576263" cy="5762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/>
                <a:t>sw</a:t>
              </a:r>
              <a:endParaRPr lang="en-GB" dirty="0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18189" y="2039961"/>
              <a:ext cx="2159000" cy="3460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b="0">
                  <a:solidFill>
                    <a:schemeClr val="tx2"/>
                  </a:solidFill>
                </a:rPr>
                <a:t>The Semantic Web</a:t>
              </a:r>
              <a:endParaRPr lang="en-US" b="0">
                <a:solidFill>
                  <a:schemeClr val="tx2"/>
                </a:solidFill>
              </a:endParaRPr>
            </a:p>
          </p:txBody>
        </p:sp>
        <p:cxnSp>
          <p:nvCxnSpPr>
            <p:cNvPr id="14" name="AutoShape 14"/>
            <p:cNvCxnSpPr>
              <a:cxnSpLocks noChangeShapeType="1"/>
              <a:stCxn id="8" idx="2"/>
              <a:endCxn id="12" idx="2"/>
            </p:cNvCxnSpPr>
            <p:nvPr/>
          </p:nvCxnSpPr>
          <p:spPr bwMode="auto">
            <a:xfrm rot="10800000">
              <a:off x="1497689" y="2386036"/>
              <a:ext cx="1008062" cy="83582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" name="AutoShape 15"/>
            <p:cNvCxnSpPr>
              <a:cxnSpLocks noChangeShapeType="1"/>
              <a:stCxn id="8" idx="7"/>
              <a:endCxn id="5" idx="2"/>
            </p:cNvCxnSpPr>
            <p:nvPr/>
          </p:nvCxnSpPr>
          <p:spPr bwMode="auto">
            <a:xfrm rot="5400000" flipH="1" flipV="1">
              <a:off x="3302030" y="2196724"/>
              <a:ext cx="516985" cy="11258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" name="AutoShape 16"/>
            <p:cNvCxnSpPr>
              <a:cxnSpLocks noChangeShapeType="1"/>
              <a:stCxn id="8" idx="5"/>
              <a:endCxn id="7" idx="2"/>
            </p:cNvCxnSpPr>
            <p:nvPr/>
          </p:nvCxnSpPr>
          <p:spPr bwMode="auto">
            <a:xfrm rot="16200000" flipH="1">
              <a:off x="3302823" y="3120394"/>
              <a:ext cx="515398" cy="11258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AutoShape 17"/>
            <p:cNvCxnSpPr>
              <a:cxnSpLocks noChangeShapeType="1"/>
              <a:stCxn id="8" idx="6"/>
              <a:endCxn id="6" idx="2"/>
            </p:cNvCxnSpPr>
            <p:nvPr/>
          </p:nvCxnSpPr>
          <p:spPr bwMode="auto">
            <a:xfrm>
              <a:off x="3082014" y="3221856"/>
              <a:ext cx="1041408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1" name="AutoShape 21"/>
            <p:cNvCxnSpPr>
              <a:cxnSpLocks noChangeShapeType="1"/>
              <a:stCxn id="8" idx="2"/>
              <a:endCxn id="4" idx="0"/>
            </p:cNvCxnSpPr>
            <p:nvPr/>
          </p:nvCxnSpPr>
          <p:spPr bwMode="auto">
            <a:xfrm rot="10800000" flipV="1">
              <a:off x="1786614" y="3222649"/>
              <a:ext cx="719137" cy="4318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1929489" y="2424137"/>
              <a:ext cx="5397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b="0"/>
                <a:t>title</a:t>
              </a:r>
              <a:endParaRPr lang="en-US" b="0"/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3281960" y="3863999"/>
              <a:ext cx="8239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b="0"/>
                <a:t>creator</a:t>
              </a:r>
              <a:endParaRPr lang="en-US" b="0"/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749976" y="3144862"/>
              <a:ext cx="12684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b="0"/>
                <a:t>publishedIn</a:t>
              </a:r>
              <a:endParaRPr lang="en-US" b="0"/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3281960" y="3144862"/>
              <a:ext cx="8239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b="0"/>
                <a:t>creator</a:t>
              </a:r>
              <a:endParaRPr lang="en-US" b="0"/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3281960" y="2568599"/>
              <a:ext cx="8239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b="0"/>
                <a:t>creator</a:t>
              </a:r>
              <a:endParaRPr lang="en-US" b="0"/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3370144" y="1393887"/>
              <a:ext cx="1152525" cy="3460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b="0">
                  <a:solidFill>
                    <a:schemeClr val="tx2"/>
                  </a:solidFill>
                </a:rPr>
                <a:t>2001-05</a:t>
              </a:r>
              <a:endParaRPr lang="en-US" b="0">
                <a:solidFill>
                  <a:schemeClr val="tx2"/>
                </a:solidFill>
              </a:endParaRPr>
            </a:p>
          </p:txBody>
        </p:sp>
        <p:cxnSp>
          <p:nvCxnSpPr>
            <p:cNvPr id="33" name="AutoShape 33"/>
            <p:cNvCxnSpPr>
              <a:cxnSpLocks noChangeShapeType="1"/>
              <a:stCxn id="8" idx="0"/>
              <a:endCxn id="32" idx="2"/>
            </p:cNvCxnSpPr>
            <p:nvPr/>
          </p:nvCxnSpPr>
          <p:spPr bwMode="auto">
            <a:xfrm rot="5400000" flipH="1" flipV="1">
              <a:off x="2773264" y="1760581"/>
              <a:ext cx="1193762" cy="115252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2875474" y="2016149"/>
              <a:ext cx="5715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b="0"/>
                <a:t>date</a:t>
              </a:r>
              <a:endParaRPr lang="en-US" b="0"/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47321" y="1229898"/>
              <a:ext cx="4632154" cy="339607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3" name="Group 110"/>
          <p:cNvGrpSpPr/>
          <p:nvPr/>
        </p:nvGrpSpPr>
        <p:grpSpPr>
          <a:xfrm>
            <a:off x="5098143" y="1628800"/>
            <a:ext cx="3756526" cy="1338703"/>
            <a:chOff x="5080000" y="1229897"/>
            <a:chExt cx="3756526" cy="1338703"/>
          </a:xfrm>
        </p:grpSpPr>
        <p:sp>
          <p:nvSpPr>
            <p:cNvPr id="86" name="TextBox 85"/>
            <p:cNvSpPr txBox="1"/>
            <p:nvPr/>
          </p:nvSpPr>
          <p:spPr>
            <a:xfrm>
              <a:off x="5080000" y="1229897"/>
              <a:ext cx="2332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graph describing ‘</a:t>
              </a:r>
              <a:r>
                <a:rPr lang="en-US" dirty="0" err="1"/>
                <a:t>tbl</a:t>
              </a:r>
              <a:r>
                <a:rPr lang="en-US" dirty="0"/>
                <a:t>’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6597650" y="1867670"/>
              <a:ext cx="1943100" cy="3460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b="0">
                  <a:solidFill>
                    <a:schemeClr val="tx2"/>
                  </a:solidFill>
                </a:rPr>
                <a:t>Tim Berners-Lee</a:t>
              </a:r>
              <a:endParaRPr lang="en-US" b="0">
                <a:solidFill>
                  <a:schemeClr val="tx2"/>
                </a:solidFill>
              </a:endParaRPr>
            </a:p>
          </p:txBody>
        </p:sp>
        <p:cxnSp>
          <p:nvCxnSpPr>
            <p:cNvPr id="18" name="AutoShape 18"/>
            <p:cNvCxnSpPr>
              <a:cxnSpLocks noChangeShapeType="1"/>
              <a:stCxn id="80" idx="6"/>
              <a:endCxn id="9" idx="1"/>
            </p:cNvCxnSpPr>
            <p:nvPr/>
          </p:nvCxnSpPr>
          <p:spPr bwMode="auto">
            <a:xfrm flipV="1">
              <a:off x="5913437" y="2040708"/>
              <a:ext cx="684213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5879404" y="2005366"/>
              <a:ext cx="7522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b="0" dirty="0"/>
                <a:t>name</a:t>
              </a:r>
              <a:endParaRPr lang="en-US" b="0" dirty="0"/>
            </a:p>
          </p:txBody>
        </p:sp>
        <p:sp>
          <p:nvSpPr>
            <p:cNvPr id="80" name="Oval 5"/>
            <p:cNvSpPr>
              <a:spLocks noChangeArrowheads="1"/>
            </p:cNvSpPr>
            <p:nvPr/>
          </p:nvSpPr>
          <p:spPr bwMode="auto">
            <a:xfrm>
              <a:off x="5337175" y="1754164"/>
              <a:ext cx="576262" cy="5762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/>
                <a:t>tbl</a:t>
              </a:r>
              <a:endParaRPr lang="en-GB" dirty="0"/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5080000" y="1229898"/>
              <a:ext cx="3756526" cy="133870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36" name="Group 111"/>
          <p:cNvGrpSpPr/>
          <p:nvPr/>
        </p:nvGrpSpPr>
        <p:grpSpPr>
          <a:xfrm>
            <a:off x="5080000" y="3155145"/>
            <a:ext cx="3756526" cy="1338703"/>
            <a:chOff x="5080000" y="2756242"/>
            <a:chExt cx="3756526" cy="1338703"/>
          </a:xfrm>
        </p:grpSpPr>
        <p:sp>
          <p:nvSpPr>
            <p:cNvPr id="88" name="TextBox 87"/>
            <p:cNvSpPr txBox="1"/>
            <p:nvPr/>
          </p:nvSpPr>
          <p:spPr>
            <a:xfrm>
              <a:off x="5080000" y="2756242"/>
              <a:ext cx="2258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graph describing ‘</a:t>
              </a:r>
              <a:r>
                <a:rPr lang="en-US" dirty="0" err="1"/>
                <a:t>jh</a:t>
              </a:r>
              <a:r>
                <a:rPr lang="en-US" dirty="0"/>
                <a:t>’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6597650" y="3378200"/>
              <a:ext cx="1943100" cy="3460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b="0">
                  <a:solidFill>
                    <a:schemeClr val="tx2"/>
                  </a:solidFill>
                </a:rPr>
                <a:t>James Hendler</a:t>
              </a:r>
              <a:endParaRPr lang="en-US" b="0">
                <a:solidFill>
                  <a:schemeClr val="tx2"/>
                </a:solidFill>
              </a:endParaRPr>
            </a:p>
          </p:txBody>
        </p:sp>
        <p:cxnSp>
          <p:nvCxnSpPr>
            <p:cNvPr id="19" name="AutoShape 19"/>
            <p:cNvCxnSpPr>
              <a:cxnSpLocks noChangeShapeType="1"/>
              <a:stCxn id="89" idx="6"/>
              <a:endCxn id="10" idx="1"/>
            </p:cNvCxnSpPr>
            <p:nvPr/>
          </p:nvCxnSpPr>
          <p:spPr bwMode="auto">
            <a:xfrm>
              <a:off x="5929813" y="3548605"/>
              <a:ext cx="667837" cy="26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5892878" y="3526922"/>
              <a:ext cx="6842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b="0" dirty="0"/>
                <a:t>name</a:t>
              </a:r>
              <a:endParaRPr lang="en-US" b="0" dirty="0"/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5080000" y="2756243"/>
              <a:ext cx="3756526" cy="133870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89" name="Oval 6"/>
            <p:cNvSpPr>
              <a:spLocks noChangeArrowheads="1"/>
            </p:cNvSpPr>
            <p:nvPr/>
          </p:nvSpPr>
          <p:spPr bwMode="auto">
            <a:xfrm>
              <a:off x="5353551" y="3260473"/>
              <a:ext cx="576262" cy="5762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/>
                <a:t>jh</a:t>
              </a:r>
              <a:endParaRPr lang="en-GB" dirty="0"/>
            </a:p>
          </p:txBody>
        </p:sp>
      </p:grpSp>
      <p:grpSp>
        <p:nvGrpSpPr>
          <p:cNvPr id="37" name="Group 112"/>
          <p:cNvGrpSpPr/>
          <p:nvPr/>
        </p:nvGrpSpPr>
        <p:grpSpPr>
          <a:xfrm>
            <a:off x="5080000" y="4692076"/>
            <a:ext cx="3756526" cy="1338703"/>
            <a:chOff x="5080000" y="4293173"/>
            <a:chExt cx="3756526" cy="1338703"/>
          </a:xfrm>
        </p:grpSpPr>
        <p:sp>
          <p:nvSpPr>
            <p:cNvPr id="92" name="TextBox 91"/>
            <p:cNvSpPr txBox="1"/>
            <p:nvPr/>
          </p:nvSpPr>
          <p:spPr>
            <a:xfrm>
              <a:off x="5080000" y="4293173"/>
              <a:ext cx="2392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graph describing ‘</a:t>
              </a:r>
              <a:r>
                <a:rPr lang="en-US" dirty="0" err="1"/>
                <a:t>ora</a:t>
              </a:r>
              <a:r>
                <a:rPr lang="en-US" dirty="0"/>
                <a:t>’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6597650" y="4813041"/>
              <a:ext cx="1943100" cy="3460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b="0">
                  <a:solidFill>
                    <a:schemeClr val="tx2"/>
                  </a:solidFill>
                </a:rPr>
                <a:t>Ora Lassila</a:t>
              </a:r>
              <a:endParaRPr lang="en-US" b="0">
                <a:solidFill>
                  <a:schemeClr val="tx2"/>
                </a:solidFill>
              </a:endParaRPr>
            </a:p>
          </p:txBody>
        </p:sp>
        <p:cxnSp>
          <p:nvCxnSpPr>
            <p:cNvPr id="20" name="AutoShape 20"/>
            <p:cNvCxnSpPr>
              <a:cxnSpLocks noChangeShapeType="1"/>
              <a:endCxn id="11" idx="1"/>
            </p:cNvCxnSpPr>
            <p:nvPr/>
          </p:nvCxnSpPr>
          <p:spPr bwMode="auto">
            <a:xfrm>
              <a:off x="5732462" y="4986079"/>
              <a:ext cx="865188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5826038" y="4935027"/>
              <a:ext cx="6842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b="0" dirty="0"/>
                <a:t>name</a:t>
              </a:r>
              <a:endParaRPr lang="en-US" b="0" dirty="0"/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5080000" y="4293174"/>
              <a:ext cx="3756526" cy="133870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3" name="Oval 7"/>
            <p:cNvSpPr>
              <a:spLocks noChangeArrowheads="1"/>
            </p:cNvSpPr>
            <p:nvPr/>
          </p:nvSpPr>
          <p:spPr bwMode="auto">
            <a:xfrm>
              <a:off x="5303142" y="4697948"/>
              <a:ext cx="576262" cy="5762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/>
                <a:t>ora</a:t>
              </a:r>
              <a:endParaRPr lang="en-GB" dirty="0"/>
            </a:p>
          </p:txBody>
        </p:sp>
      </p:grpSp>
      <p:grpSp>
        <p:nvGrpSpPr>
          <p:cNvPr id="38" name="Group 109"/>
          <p:cNvGrpSpPr/>
          <p:nvPr/>
        </p:nvGrpSpPr>
        <p:grpSpPr>
          <a:xfrm>
            <a:off x="255337" y="5268339"/>
            <a:ext cx="4624138" cy="1338703"/>
            <a:chOff x="255337" y="4869436"/>
            <a:chExt cx="4624138" cy="1338703"/>
          </a:xfrm>
        </p:grpSpPr>
        <p:sp>
          <p:nvSpPr>
            <p:cNvPr id="95" name="TextBox 94"/>
            <p:cNvSpPr txBox="1"/>
            <p:nvPr/>
          </p:nvSpPr>
          <p:spPr>
            <a:xfrm>
              <a:off x="255337" y="4869436"/>
              <a:ext cx="2648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graph describing ‘</a:t>
              </a:r>
              <a:r>
                <a:rPr lang="en-US" dirty="0" err="1"/>
                <a:t>sciam</a:t>
              </a:r>
              <a:r>
                <a:rPr lang="en-US" dirty="0"/>
                <a:t>’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254131" y="5538041"/>
              <a:ext cx="2232025" cy="3460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b="0">
                  <a:solidFill>
                    <a:schemeClr val="tx2"/>
                  </a:solidFill>
                </a:rPr>
                <a:t>Scientific American</a:t>
              </a:r>
              <a:endParaRPr lang="en-US" b="0">
                <a:solidFill>
                  <a:schemeClr val="tx2"/>
                </a:solidFill>
              </a:endParaRPr>
            </a:p>
          </p:txBody>
        </p:sp>
        <p:cxnSp>
          <p:nvCxnSpPr>
            <p:cNvPr id="22" name="AutoShape 22"/>
            <p:cNvCxnSpPr>
              <a:cxnSpLocks noChangeShapeType="1"/>
              <a:stCxn id="97" idx="6"/>
              <a:endCxn id="13" idx="1"/>
            </p:cNvCxnSpPr>
            <p:nvPr/>
          </p:nvCxnSpPr>
          <p:spPr bwMode="auto">
            <a:xfrm>
              <a:off x="1074659" y="5711079"/>
              <a:ext cx="1179472" cy="158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1389739" y="5295326"/>
              <a:ext cx="5397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b="0" dirty="0"/>
                <a:t>title</a:t>
              </a:r>
              <a:endParaRPr lang="en-US" b="0" dirty="0"/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255337" y="4869437"/>
              <a:ext cx="4624138" cy="133870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7" name="Oval 4"/>
            <p:cNvSpPr>
              <a:spLocks noChangeArrowheads="1"/>
            </p:cNvSpPr>
            <p:nvPr/>
          </p:nvSpPr>
          <p:spPr bwMode="auto">
            <a:xfrm>
              <a:off x="498397" y="5422947"/>
              <a:ext cx="576262" cy="5762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/>
                <a:t>sci</a:t>
              </a:r>
              <a:br>
                <a:rPr lang="en-GB" dirty="0"/>
              </a:br>
              <a:r>
                <a:rPr lang="en-GB" dirty="0"/>
                <a:t>am</a:t>
              </a:r>
            </a:p>
          </p:txBody>
        </p:sp>
      </p:grpSp>
      <p:cxnSp>
        <p:nvCxnSpPr>
          <p:cNvPr id="103" name="Curved Connector 102"/>
          <p:cNvCxnSpPr>
            <a:stCxn id="4" idx="4"/>
            <a:endCxn id="94" idx="0"/>
          </p:cNvCxnSpPr>
          <p:nvPr/>
        </p:nvCxnSpPr>
        <p:spPr bwMode="auto">
          <a:xfrm rot="16200000" flipH="1">
            <a:off x="1857251" y="4558184"/>
            <a:ext cx="638725" cy="78158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05" name="Curved Connector 104"/>
          <p:cNvCxnSpPr/>
          <p:nvPr/>
        </p:nvCxnSpPr>
        <p:spPr bwMode="auto">
          <a:xfrm flipV="1">
            <a:off x="4717827" y="2298152"/>
            <a:ext cx="380316" cy="60188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07" name="Curved Connector 106"/>
          <p:cNvCxnSpPr>
            <a:stCxn id="6" idx="6"/>
            <a:endCxn id="87" idx="1"/>
          </p:cNvCxnSpPr>
          <p:nvPr/>
        </p:nvCxnSpPr>
        <p:spPr bwMode="auto">
          <a:xfrm>
            <a:off x="4699684" y="3620759"/>
            <a:ext cx="380316" cy="20373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09" name="Curved Connector 108"/>
          <p:cNvCxnSpPr>
            <a:stCxn id="7" idx="6"/>
            <a:endCxn id="91" idx="1"/>
          </p:cNvCxnSpPr>
          <p:nvPr/>
        </p:nvCxnSpPr>
        <p:spPr bwMode="auto">
          <a:xfrm>
            <a:off x="4699684" y="4339896"/>
            <a:ext cx="380316" cy="102153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23344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Linked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Semantic Web is the Web for machines</a:t>
            </a:r>
          </a:p>
          <a:p>
            <a:pPr lvl="1"/>
            <a:r>
              <a:rPr lang="en-GB" dirty="0"/>
              <a:t>Take existing data and republish it to the Web</a:t>
            </a:r>
          </a:p>
          <a:p>
            <a:pPr lvl="1"/>
            <a:r>
              <a:rPr lang="en-GB" dirty="0"/>
              <a:t>Rely on </a:t>
            </a:r>
            <a:r>
              <a:rPr lang="en-GB" dirty="0" err="1"/>
              <a:t>hypertextual</a:t>
            </a:r>
            <a:r>
              <a:rPr lang="en-GB" dirty="0"/>
              <a:t> nature of the Web to facilitate linking between data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How do we publish this data?</a:t>
            </a:r>
          </a:p>
          <a:p>
            <a:r>
              <a:rPr lang="en-GB" dirty="0"/>
              <a:t>What identifiers do we use?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04FA412-BCD4-A14A-A848-AC8666F839F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782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Linked Data on the Web: 2007</a:t>
            </a:r>
            <a:endParaRPr lang="de-D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9A7FBB-57FD-D843-BA1C-99894F10CEA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6" name="Grafik 15" descr="lod-datasets_2007-10-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8821" y="1677186"/>
            <a:ext cx="578635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3954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Linked Data on the Web: 2011</a:t>
            </a:r>
            <a:endParaRPr lang="de-D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A74847-1D49-6646-BA30-9CC2FCD8205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Grafik 6" descr="lod-datasets_2011-09-19_1000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484784"/>
            <a:ext cx="7200800" cy="474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6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Linked Data on the Web: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B4D-260D-4EC1-9A8A-CDDCEAC88FCA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C939ECC-104E-9343-B534-42A17429386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http://</a:t>
            </a:r>
            <a:r>
              <a:rPr lang="en-GB" dirty="0" err="1"/>
              <a:t>lod-cloud.net</a:t>
            </a:r>
            <a:r>
              <a:rPr lang="en-GB" dirty="0"/>
              <a:t>/state/state_2014/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820040" cy="4891186"/>
          </a:xfrm>
        </p:spPr>
      </p:pic>
      <p:sp>
        <p:nvSpPr>
          <p:cNvPr id="5" name="AutoShape 2" descr="Linking Open Data cloud diagram, large versi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://lod-cloud.net/versions/2014-08-30/lod-cloud_colored_300px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90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630C1-A7DC-2540-864F-E8F2F7A79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Linked Data on the Web: 2017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F95D3F-3BC3-A94B-81B2-A77F50C21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2795F8-55A5-4548-A126-2FF66191268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http://</a:t>
            </a:r>
            <a:r>
              <a:rPr lang="en-GB" dirty="0" err="1"/>
              <a:t>lod-cloud.net</a:t>
            </a:r>
            <a:r>
              <a:rPr lang="en-GB" dirty="0"/>
              <a:t>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A44D56-E76E-C448-AF2B-D094D7B52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223" y="1412776"/>
            <a:ext cx="6349553" cy="559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77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Analysis of the LOD Cloud: 2014</a:t>
            </a:r>
            <a:endParaRPr lang="de-D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E2E5041-9BD1-8D41-A903-FBB5D24FF55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DE" dirty="0"/>
              <a:t>http://linkeddatacatalog.dws.informatik.uni-mannheim.de/state/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1" y="1628800"/>
            <a:ext cx="3927089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44824"/>
            <a:ext cx="552992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39752" y="4869160"/>
            <a:ext cx="792088" cy="432048"/>
          </a:xfrm>
          <a:prstGeom prst="rect">
            <a:avLst/>
          </a:prstGeom>
          <a:noFill/>
          <a:ln w="76200">
            <a:solidFill>
              <a:srgbClr val="F00F2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hangingPunct="1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09032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Interlinking in the LOD Cloud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B4D-260D-4EC1-9A8A-CDDCEAC88FCA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0160E3A-D932-A647-97CC-6216260240A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http://linkeddatacatalog.dws.informatik.uni-mannheim.de/state/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775117" cy="358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12976"/>
            <a:ext cx="6728445" cy="298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127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3672" r="13672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Publishing Semantic Web Data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http://www.flickr.com/photos/cibergaita/97220057/lightbox/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08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Creating Semantic Web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 http://</a:t>
            </a:r>
            <a:r>
              <a:rPr lang="en-GB" dirty="0" err="1"/>
              <a:t>example.org</a:t>
            </a:r>
            <a:r>
              <a:rPr lang="en-GB" dirty="0"/>
              <a:t>/</a:t>
            </a:r>
            <a:r>
              <a:rPr lang="en-GB" dirty="0" err="1"/>
              <a:t>data.rdf</a:t>
            </a:r>
            <a:r>
              <a:rPr lang="en-GB" dirty="0"/>
              <a:t> :</a:t>
            </a:r>
            <a:br>
              <a:rPr lang="en-GB" dirty="0"/>
            </a:br>
            <a:br>
              <a:rPr lang="en-GB" dirty="0"/>
            </a:b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@prefix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foaf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&lt;http://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xmlns.com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foaf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/0.1/&gt;</a:t>
            </a:r>
            <a:b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&lt;#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fred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&lt;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foaf:name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“Fred Smith”.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 have a new resource: http://</a:t>
            </a:r>
            <a:r>
              <a:rPr lang="en-GB" dirty="0" err="1"/>
              <a:t>example.org</a:t>
            </a:r>
            <a:r>
              <a:rPr lang="en-GB" dirty="0"/>
              <a:t>/</a:t>
            </a:r>
            <a:r>
              <a:rPr lang="en-GB" dirty="0" err="1"/>
              <a:t>data.rdf#fred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581103-62A9-1548-8009-77542F8C83D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365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Publishing RDF Vocabularies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SW Best Practice Recipes for Publishing RDF Vocabularies</a:t>
            </a:r>
          </a:p>
          <a:p>
            <a:pPr marL="0" indent="0">
              <a:buNone/>
            </a:pPr>
            <a:r>
              <a:rPr lang="en-GB" dirty="0"/>
              <a:t>Distinguishes between ‘hash’ and ‘slash’ namespaces</a:t>
            </a:r>
          </a:p>
          <a:p>
            <a:pPr lvl="1"/>
            <a:r>
              <a:rPr lang="en-GB" dirty="0"/>
              <a:t>http://</a:t>
            </a:r>
            <a:r>
              <a:rPr lang="en-GB" dirty="0" err="1"/>
              <a:t>example.org</a:t>
            </a:r>
            <a:r>
              <a:rPr lang="en-GB" dirty="0"/>
              <a:t>/</a:t>
            </a:r>
            <a:r>
              <a:rPr lang="en-GB" dirty="0" err="1"/>
              <a:t>ontology#foo</a:t>
            </a:r>
            <a:endParaRPr lang="en-GB" dirty="0"/>
          </a:p>
          <a:p>
            <a:pPr lvl="1"/>
            <a:r>
              <a:rPr lang="en-GB" dirty="0"/>
              <a:t>http://</a:t>
            </a:r>
            <a:r>
              <a:rPr lang="en-GB" dirty="0" err="1"/>
              <a:t>example.org</a:t>
            </a:r>
            <a:r>
              <a:rPr lang="en-GB" dirty="0"/>
              <a:t>/ontology/foo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Uses content negotiation (HTTP Accept: header) to serve different representations of resources</a:t>
            </a:r>
          </a:p>
          <a:p>
            <a:pPr lvl="1"/>
            <a:r>
              <a:rPr lang="en-GB" dirty="0"/>
              <a:t>Machine-readable RDF vs human-readable HTML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B2F4C2-A00C-0944-B386-9D7BF6669E1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https://www.w3.org/TR/</a:t>
            </a:r>
            <a:r>
              <a:rPr lang="en-GB" dirty="0" err="1"/>
              <a:t>swbp</a:t>
            </a:r>
            <a:r>
              <a:rPr lang="en-GB" dirty="0"/>
              <a:t>-vocab-pub/</a:t>
            </a:r>
          </a:p>
        </p:txBody>
      </p:sp>
    </p:spTree>
    <p:extLst>
      <p:ext uri="{BB962C8B-B14F-4D97-AF65-F5344CB8AC3E}">
        <p14:creationId xmlns:p14="http://schemas.microsoft.com/office/powerpoint/2010/main" val="4184366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Minimal Hash Namespace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12A1D8-AADE-AC47-837B-3BE7E3D8537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512465"/>
            <a:ext cx="7488832" cy="119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51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Semantic Web Principles</a:t>
            </a:r>
            <a:endParaRPr lang="en-GB" dirty="0"/>
          </a:p>
        </p:txBody>
      </p:sp>
      <p:sp>
        <p:nvSpPr>
          <p:cNvPr id="8294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Anyone can make assertions about anything</a:t>
            </a:r>
          </a:p>
          <a:p>
            <a:r>
              <a:rPr lang="en-GB" dirty="0"/>
              <a:t>Entities are referred to using Uniform Resource Identifiers</a:t>
            </a:r>
          </a:p>
          <a:p>
            <a:r>
              <a:rPr lang="en-GB" dirty="0"/>
              <a:t>Based on XML technologies</a:t>
            </a:r>
          </a:p>
          <a:p>
            <a:r>
              <a:rPr lang="en-GB" dirty="0"/>
              <a:t>Formal semantics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AED0FB-2F89-824C-BEF0-40C4576C5D7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531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Minimal Slash Namespace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F56F6C-0F0F-5D4C-B5BE-180064B1063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791841"/>
            <a:ext cx="7488832" cy="1191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84" y="3645024"/>
            <a:ext cx="7510139" cy="239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547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Extended Hash Namespace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5E7EB1-A17E-3741-A59F-9C5A7F5151E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92" y="4235657"/>
            <a:ext cx="7330416" cy="2622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443" y="1557338"/>
            <a:ext cx="7326765" cy="26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3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Extended Slash Namespace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AD810ED-FB0A-8942-9463-02CC3857BBE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85" y="4174645"/>
            <a:ext cx="7321890" cy="2619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67" y="1484784"/>
            <a:ext cx="7310108" cy="261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09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Cool URIs for the Semantic Web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9310A57-4FDD-6A4E-9D03-37CDDC4B61A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https://www.w3.org/TR/</a:t>
            </a:r>
            <a:r>
              <a:rPr lang="en-GB" dirty="0" err="1"/>
              <a:t>cooluris</a:t>
            </a:r>
            <a:r>
              <a:rPr lang="en-GB" dirty="0"/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955800"/>
            <a:ext cx="50292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71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Cool URIs – 303 Pattern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2096622-D318-BF4A-8E2A-4D429750458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974850"/>
            <a:ext cx="78486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21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Cool URIs – Hash Pattern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85F5F5-EA66-604E-9479-0B220AF858A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038350"/>
            <a:ext cx="38100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60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Cool URIs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0B66C04-AACE-5B43-8B68-C9CCF63762F2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ounded Rectangle 3"/>
          <p:cNvSpPr/>
          <p:nvPr/>
        </p:nvSpPr>
        <p:spPr bwMode="auto">
          <a:xfrm>
            <a:off x="3733800" y="2209800"/>
            <a:ext cx="12192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charset="-128"/>
                <a:cs typeface="Georgia"/>
              </a:rPr>
              <a:t>ID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4953000" y="4114800"/>
            <a:ext cx="12192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charset="-128"/>
                <a:cs typeface="Georgia"/>
              </a:rPr>
              <a:t>HTML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514600" y="4114800"/>
            <a:ext cx="12192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charset="-128"/>
                <a:cs typeface="Georgia"/>
              </a:rPr>
              <a:t>RDF</a:t>
            </a:r>
          </a:p>
        </p:txBody>
      </p:sp>
      <p:cxnSp>
        <p:nvCxnSpPr>
          <p:cNvPr id="8" name="Shape 7"/>
          <p:cNvCxnSpPr>
            <a:stCxn id="4" idx="1"/>
            <a:endCxn id="6" idx="1"/>
          </p:cNvCxnSpPr>
          <p:nvPr/>
        </p:nvCxnSpPr>
        <p:spPr bwMode="auto">
          <a:xfrm rot="10800000" flipV="1">
            <a:off x="2514600" y="2552700"/>
            <a:ext cx="1219200" cy="1905000"/>
          </a:xfrm>
          <a:prstGeom prst="bentConnector3">
            <a:avLst>
              <a:gd name="adj1" fmla="val 11875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hape 9"/>
          <p:cNvCxnSpPr>
            <a:stCxn id="4" idx="3"/>
            <a:endCxn id="5" idx="3"/>
          </p:cNvCxnSpPr>
          <p:nvPr/>
        </p:nvCxnSpPr>
        <p:spPr bwMode="auto">
          <a:xfrm>
            <a:off x="4953000" y="2552700"/>
            <a:ext cx="1219200" cy="1905000"/>
          </a:xfrm>
          <a:prstGeom prst="bentConnector3">
            <a:avLst>
              <a:gd name="adj1" fmla="val 11875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5" idx="1"/>
            <a:endCxn id="6" idx="3"/>
          </p:cNvCxnSpPr>
          <p:nvPr/>
        </p:nvCxnSpPr>
        <p:spPr bwMode="auto">
          <a:xfrm rot="10800000">
            <a:off x="3733800" y="4457700"/>
            <a:ext cx="1219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Curved Connector 18"/>
          <p:cNvCxnSpPr>
            <a:stCxn id="6" idx="2"/>
            <a:endCxn id="5" idx="2"/>
          </p:cNvCxnSpPr>
          <p:nvPr/>
        </p:nvCxnSpPr>
        <p:spPr bwMode="auto">
          <a:xfrm rot="16200000" flipH="1">
            <a:off x="4343400" y="3581400"/>
            <a:ext cx="1588" cy="2438400"/>
          </a:xfrm>
          <a:prstGeom prst="curvedConnector3">
            <a:avLst>
              <a:gd name="adj1" fmla="val 1439546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Elbow Connector 23"/>
          <p:cNvCxnSpPr>
            <a:stCxn id="6" idx="0"/>
            <a:endCxn id="4" idx="2"/>
          </p:cNvCxnSpPr>
          <p:nvPr/>
        </p:nvCxnSpPr>
        <p:spPr bwMode="auto">
          <a:xfrm rot="5400000" flipH="1" flipV="1">
            <a:off x="3124200" y="2895600"/>
            <a:ext cx="1219200" cy="1219200"/>
          </a:xfrm>
          <a:prstGeom prst="bentConnector3">
            <a:avLst>
              <a:gd name="adj1" fmla="val 3480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276600" y="3291364"/>
            <a:ext cx="62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uses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59632" y="2885409"/>
            <a:ext cx="981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303</a:t>
            </a:r>
          </a:p>
          <a:p>
            <a:r>
              <a:rPr lang="en-GB" dirty="0"/>
              <a:t>redirect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44208" y="2885409"/>
            <a:ext cx="981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303 </a:t>
            </a:r>
          </a:p>
          <a:p>
            <a:r>
              <a:rPr lang="en-GB" dirty="0"/>
              <a:t>redirect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05122" y="4114800"/>
            <a:ext cx="695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05122" y="5040868"/>
            <a:ext cx="1235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homepage</a:t>
            </a:r>
          </a:p>
        </p:txBody>
      </p:sp>
      <p:cxnSp>
        <p:nvCxnSpPr>
          <p:cNvPr id="34" name="Elbow Connector 33"/>
          <p:cNvCxnSpPr>
            <a:stCxn id="5" idx="0"/>
            <a:endCxn id="4" idx="2"/>
          </p:cNvCxnSpPr>
          <p:nvPr/>
        </p:nvCxnSpPr>
        <p:spPr bwMode="auto">
          <a:xfrm rot="16200000" flipV="1">
            <a:off x="4343400" y="2895600"/>
            <a:ext cx="1219200" cy="1219200"/>
          </a:xfrm>
          <a:prstGeom prst="bentConnector3">
            <a:avLst>
              <a:gd name="adj1" fmla="val 3480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4600708" y="3291364"/>
            <a:ext cx="114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mentions</a:t>
            </a:r>
          </a:p>
        </p:txBody>
      </p:sp>
    </p:spTree>
    <p:extLst>
      <p:ext uri="{BB962C8B-B14F-4D97-AF65-F5344CB8AC3E}">
        <p14:creationId xmlns:p14="http://schemas.microsoft.com/office/powerpoint/2010/main" val="22701643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Cool URIs in ECS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ID URI: http://</a:t>
            </a:r>
            <a:r>
              <a:rPr lang="en-GB" dirty="0" err="1"/>
              <a:t>id.ecs.soton.ac.uk</a:t>
            </a:r>
            <a:r>
              <a:rPr lang="en-GB" dirty="0"/>
              <a:t>/person/1269</a:t>
            </a:r>
          </a:p>
          <a:p>
            <a:pPr marL="0" indent="0">
              <a:buNone/>
            </a:pPr>
            <a:r>
              <a:rPr lang="en-GB" dirty="0"/>
              <a:t>RDF URI: http://</a:t>
            </a:r>
            <a:r>
              <a:rPr lang="en-GB" dirty="0" err="1"/>
              <a:t>rdf.ecs.soton.ac.uk</a:t>
            </a:r>
            <a:r>
              <a:rPr lang="en-GB" dirty="0"/>
              <a:t>/person/1269</a:t>
            </a:r>
          </a:p>
          <a:p>
            <a:pPr marL="0" indent="0">
              <a:buNone/>
            </a:pPr>
            <a:r>
              <a:rPr lang="en-GB" dirty="0"/>
              <a:t>HTML URI: http://</a:t>
            </a:r>
            <a:r>
              <a:rPr lang="en-GB" dirty="0" err="1"/>
              <a:t>www.ecs.soton.ac.uk</a:t>
            </a:r>
            <a:r>
              <a:rPr lang="en-GB" dirty="0"/>
              <a:t>/people/</a:t>
            </a:r>
            <a:r>
              <a:rPr lang="en-GB" dirty="0" err="1"/>
              <a:t>nmg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D9BDA5B-172B-A340-85AC-806FE2C816B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3573016"/>
            <a:ext cx="37592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754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ds.pn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7611" r="2882" b="2872"/>
          <a:stretch/>
        </p:blipFill>
        <p:spPr>
          <a:xfrm>
            <a:off x="-10694" y="0"/>
            <a:ext cx="9154694" cy="6858000"/>
          </a:xfrm>
        </p:spPr>
      </p:pic>
    </p:spTree>
    <p:extLst>
      <p:ext uri="{BB962C8B-B14F-4D97-AF65-F5344CB8AC3E}">
        <p14:creationId xmlns:p14="http://schemas.microsoft.com/office/powerpoint/2010/main" val="40592865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It’s not quite that simple...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3266614" y="1700213"/>
            <a:ext cx="2610772" cy="4460875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766BA4-E457-4E46-93B3-C701F80155E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048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 </a:t>
            </a:r>
            <a:br>
              <a:rPr lang="en-US"/>
            </a:br>
            <a:r>
              <a:rPr lang="en-US"/>
              <a:t>and Identifiers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306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rdfURIMeaning-39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W3C Technical Architecture Group issue</a:t>
            </a:r>
          </a:p>
          <a:p>
            <a:pPr lvl="1"/>
            <a:r>
              <a:rPr lang="en-GB" dirty="0"/>
              <a:t>Raised in July 2003</a:t>
            </a:r>
          </a:p>
          <a:p>
            <a:pPr lvl="1"/>
            <a:r>
              <a:rPr lang="en-GB" dirty="0"/>
              <a:t>Currently open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Is a given inference engine expected to take into account a given document under given circumstances?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How does one avoid having to commit to things one does not trust?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83D674-D512-E149-A94A-936979843C7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http://www.w3.org/2001/tag/group/track/issues/39</a:t>
            </a:r>
          </a:p>
        </p:txBody>
      </p:sp>
    </p:spTree>
    <p:extLst>
      <p:ext uri="{BB962C8B-B14F-4D97-AF65-F5344CB8AC3E}">
        <p14:creationId xmlns:p14="http://schemas.microsoft.com/office/powerpoint/2010/main" val="33800041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HttpRedirections-57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W3C Technical Architecture Group issue</a:t>
            </a:r>
          </a:p>
          <a:p>
            <a:pPr lvl="1"/>
            <a:r>
              <a:rPr lang="en-GB" dirty="0"/>
              <a:t>“Mechanisms for obtaining information about the meaning of a given URI”</a:t>
            </a:r>
          </a:p>
          <a:p>
            <a:pPr lvl="1"/>
            <a:r>
              <a:rPr lang="en-GB" dirty="0"/>
              <a:t>Raised in July 2007</a:t>
            </a:r>
          </a:p>
          <a:p>
            <a:pPr lvl="1"/>
            <a:r>
              <a:rPr lang="en-GB" dirty="0"/>
              <a:t>Currently open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Further consideration of the use of:</a:t>
            </a:r>
          </a:p>
          <a:p>
            <a:pPr lvl="1"/>
            <a:r>
              <a:rPr lang="en-GB" dirty="0"/>
              <a:t> 303 HTTP status codes (and interaction with caching)</a:t>
            </a:r>
          </a:p>
          <a:p>
            <a:pPr lvl="1"/>
            <a:r>
              <a:rPr lang="en-GB" dirty="0"/>
              <a:t>Other possible mechanisms for obtaining a description of a (non-information) resource (HTTP Link: header – see RFC2068)</a:t>
            </a:r>
          </a:p>
          <a:p>
            <a:pPr lvl="1"/>
            <a:endParaRPr lang="en-GB" dirty="0"/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CF342F-5BCD-3740-B982-493A1B83869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http://www.w3.org/2001/tag/group/track/issues/57</a:t>
            </a:r>
          </a:p>
        </p:txBody>
      </p:sp>
    </p:spTree>
    <p:extLst>
      <p:ext uri="{BB962C8B-B14F-4D97-AF65-F5344CB8AC3E}">
        <p14:creationId xmlns:p14="http://schemas.microsoft.com/office/powerpoint/2010/main" val="24224566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UniformAccessToMetadata-62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W3C Technical Architecture Group issue</a:t>
            </a:r>
          </a:p>
          <a:p>
            <a:pPr lvl="1"/>
            <a:r>
              <a:rPr lang="en-GB" dirty="0"/>
              <a:t>“Given the URI of an HTTP-accessible information resource R, how can an agent learn the URIs of metadata documents about R authorized by the owner of the original URI”</a:t>
            </a:r>
          </a:p>
          <a:p>
            <a:pPr lvl="1"/>
            <a:r>
              <a:rPr lang="en-GB" dirty="0"/>
              <a:t>Raised in March 2009</a:t>
            </a:r>
          </a:p>
          <a:p>
            <a:pPr lvl="1"/>
            <a:r>
              <a:rPr lang="en-GB" dirty="0"/>
              <a:t>Currently open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2BD37D-115F-E649-876B-14D4C775342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http://www.w3.org/2001/tag/group/track/issues/62</a:t>
            </a:r>
          </a:p>
        </p:txBody>
      </p:sp>
    </p:spTree>
    <p:extLst>
      <p:ext uri="{BB962C8B-B14F-4D97-AF65-F5344CB8AC3E}">
        <p14:creationId xmlns:p14="http://schemas.microsoft.com/office/powerpoint/2010/main" val="12983354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Further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Architecture of the World Wide Web </a:t>
            </a:r>
            <a:br>
              <a:rPr lang="en-GB" sz="2000" dirty="0"/>
            </a:br>
            <a:r>
              <a:rPr lang="en-GB" sz="1600" dirty="0"/>
              <a:t>http://www.w3.org/TR/</a:t>
            </a:r>
            <a:r>
              <a:rPr lang="en-GB" sz="1600" dirty="0" err="1"/>
              <a:t>webarch</a:t>
            </a:r>
            <a:r>
              <a:rPr lang="en-GB" sz="1600" dirty="0"/>
              <a:t>/</a:t>
            </a:r>
          </a:p>
          <a:p>
            <a:pPr marL="0" indent="0">
              <a:buNone/>
            </a:pPr>
            <a:r>
              <a:rPr lang="en-GB" sz="2000" dirty="0"/>
              <a:t>R.T. Fielding and R.N. Taylor, Principled Design of the Modern Web Architecture, ACM Transactions on Internet Technology 2 (2): 115–150</a:t>
            </a:r>
            <a:br>
              <a:rPr lang="en-GB" sz="2000" dirty="0"/>
            </a:br>
            <a:r>
              <a:rPr lang="en-GB" sz="1600" dirty="0"/>
              <a:t>http://</a:t>
            </a:r>
            <a:r>
              <a:rPr lang="en-GB" sz="1600" dirty="0" err="1"/>
              <a:t>www.ics.uci.edu</a:t>
            </a:r>
            <a:r>
              <a:rPr lang="en-GB" sz="1600" dirty="0"/>
              <a:t>/~</a:t>
            </a:r>
            <a:r>
              <a:rPr lang="en-GB" sz="1600" dirty="0" err="1"/>
              <a:t>taylor</a:t>
            </a:r>
            <a:r>
              <a:rPr lang="en-GB" sz="1600" dirty="0"/>
              <a:t>/documents/2002-REST-TOIT.pdf</a:t>
            </a:r>
          </a:p>
          <a:p>
            <a:pPr marL="0" indent="0">
              <a:buNone/>
            </a:pPr>
            <a:r>
              <a:rPr lang="en-GB" sz="2000" dirty="0"/>
              <a:t>Uniform Resource Identifiers (URI): Generic Syntax </a:t>
            </a:r>
            <a:br>
              <a:rPr lang="en-GB" sz="2000" dirty="0"/>
            </a:br>
            <a:r>
              <a:rPr lang="en-GB" sz="2000" dirty="0"/>
              <a:t>IETF RFC2396</a:t>
            </a:r>
            <a:br>
              <a:rPr lang="en-GB" sz="2000" dirty="0"/>
            </a:br>
            <a:r>
              <a:rPr lang="en-GB" sz="1600" dirty="0"/>
              <a:t>http://</a:t>
            </a:r>
            <a:r>
              <a:rPr lang="en-GB" sz="1600" dirty="0" err="1"/>
              <a:t>www.ietf.org</a:t>
            </a:r>
            <a:r>
              <a:rPr lang="en-GB" sz="1600" dirty="0"/>
              <a:t>/</a:t>
            </a:r>
            <a:r>
              <a:rPr lang="en-GB" sz="1600" dirty="0" err="1"/>
              <a:t>rfc</a:t>
            </a:r>
            <a:r>
              <a:rPr lang="en-GB" sz="1600" dirty="0"/>
              <a:t>/rfc2396.txt</a:t>
            </a:r>
          </a:p>
          <a:p>
            <a:pPr marL="0" indent="0">
              <a:buNone/>
            </a:pPr>
            <a:r>
              <a:rPr lang="en-GB" sz="2000" dirty="0"/>
              <a:t>Hypertext Transfer Protocol - HTTP/1.1</a:t>
            </a:r>
            <a:br>
              <a:rPr lang="en-GB" sz="2000" dirty="0"/>
            </a:br>
            <a:r>
              <a:rPr lang="en-GB" sz="2000" dirty="0"/>
              <a:t>IETF RFC2616</a:t>
            </a:r>
            <a:br>
              <a:rPr lang="en-GB" sz="2000" dirty="0"/>
            </a:br>
            <a:r>
              <a:rPr lang="en-GB" sz="1600" dirty="0"/>
              <a:t>http://</a:t>
            </a:r>
            <a:r>
              <a:rPr lang="en-GB" sz="1600" dirty="0" err="1"/>
              <a:t>www.ietf.org</a:t>
            </a:r>
            <a:r>
              <a:rPr lang="en-GB" sz="1600" dirty="0"/>
              <a:t>/</a:t>
            </a:r>
            <a:r>
              <a:rPr lang="en-GB" sz="1600" dirty="0" err="1"/>
              <a:t>rfc</a:t>
            </a:r>
            <a:r>
              <a:rPr lang="en-GB" sz="1600" dirty="0"/>
              <a:t>/rfc2616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3F2E7A-8A63-DE4C-B75E-ECAA9FE11FF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9638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Further Reading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sz="2000" dirty="0"/>
              <a:t>What do HTTP URIs identify?</a:t>
            </a:r>
            <a:br>
              <a:rPr lang="en-GB" sz="2000" dirty="0"/>
            </a:br>
            <a:r>
              <a:rPr lang="en-GB" sz="1600" dirty="0"/>
              <a:t>http://www.w3.org/</a:t>
            </a:r>
            <a:r>
              <a:rPr lang="en-GB" sz="1600" dirty="0" err="1"/>
              <a:t>DesignIssues</a:t>
            </a:r>
            <a:r>
              <a:rPr lang="en-GB" sz="1600" dirty="0"/>
              <a:t>/HTTP-URI</a:t>
            </a:r>
          </a:p>
          <a:p>
            <a:pPr marL="0" lvl="0" indent="0">
              <a:buNone/>
            </a:pPr>
            <a:r>
              <a:rPr lang="en-GB" sz="2000" dirty="0"/>
              <a:t>W3C TAG issue httpRange-14</a:t>
            </a:r>
            <a:br>
              <a:rPr lang="en-GB" sz="2000" dirty="0"/>
            </a:br>
            <a:r>
              <a:rPr lang="en-GB" sz="1600" dirty="0"/>
              <a:t>http://www.w3.org/2001/tag/group/track/issues/14</a:t>
            </a:r>
          </a:p>
          <a:p>
            <a:pPr marL="0" lvl="0" indent="0">
              <a:buNone/>
            </a:pPr>
            <a:r>
              <a:rPr lang="en-GB" sz="2000" dirty="0"/>
              <a:t>W3C TAG Issue rdfUriMeaning-39</a:t>
            </a:r>
            <a:br>
              <a:rPr lang="en-GB" sz="2000" dirty="0"/>
            </a:br>
            <a:r>
              <a:rPr lang="en-GB" sz="1600" dirty="0"/>
              <a:t>http://www.w3.org/2001/tag/group/track/issues/39</a:t>
            </a:r>
          </a:p>
          <a:p>
            <a:pPr marL="0" lvl="0" indent="0">
              <a:buNone/>
            </a:pPr>
            <a:r>
              <a:rPr lang="en-GB" sz="2000" dirty="0"/>
              <a:t>W3C TAG issue httpRedirections-57</a:t>
            </a:r>
            <a:br>
              <a:rPr lang="en-GB" sz="2000" dirty="0"/>
            </a:br>
            <a:r>
              <a:rPr lang="en-GB" sz="1600" dirty="0"/>
              <a:t>http://www.w3.org/2001/tag/group/track/issues/57</a:t>
            </a:r>
          </a:p>
          <a:p>
            <a:pPr marL="0" lvl="0" indent="0">
              <a:buNone/>
            </a:pPr>
            <a:r>
              <a:rPr lang="en-GB" sz="2000" dirty="0"/>
              <a:t>W3C TAG issue UniformAccessToMetadata-62</a:t>
            </a:r>
            <a:br>
              <a:rPr lang="en-GB" sz="2000" dirty="0"/>
            </a:br>
            <a:r>
              <a:rPr lang="en-GB" sz="1600" dirty="0"/>
              <a:t>http://www.w3.org/2001/tag/group/track/issues/62</a:t>
            </a:r>
          </a:p>
          <a:p>
            <a:pPr marL="0" lvl="0" indent="0">
              <a:buNone/>
            </a:pPr>
            <a:r>
              <a:rPr lang="en-GB" sz="2000" dirty="0"/>
              <a:t>Dereferencing HTTP URIs</a:t>
            </a:r>
            <a:br>
              <a:rPr lang="en-GB" sz="2000" dirty="0"/>
            </a:br>
            <a:r>
              <a:rPr lang="en-GB" sz="1600" dirty="0"/>
              <a:t>http://www.w3.org/2001/tag/doc/httpRange-14/2007-05-31/HttpRange-14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90EE81E-91F3-A940-B401-6341797671F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8958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Further Reading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Cool URIs for the Semantic Web</a:t>
            </a:r>
            <a:br>
              <a:rPr lang="en-GB" sz="2000" dirty="0"/>
            </a:br>
            <a:r>
              <a:rPr lang="en-GB" sz="1600" dirty="0"/>
              <a:t>https://www.w3.org/TR/</a:t>
            </a:r>
            <a:r>
              <a:rPr lang="en-GB" sz="1600" dirty="0" err="1"/>
              <a:t>cooluris</a:t>
            </a:r>
            <a:r>
              <a:rPr lang="en-GB" sz="1600" dirty="0"/>
              <a:t>/</a:t>
            </a:r>
          </a:p>
          <a:p>
            <a:pPr marL="0" indent="0">
              <a:buNone/>
            </a:pPr>
            <a:r>
              <a:rPr lang="en-GB" sz="2000" dirty="0"/>
              <a:t>Best Practice Recipes for Publishing RDF Vocabularies</a:t>
            </a:r>
            <a:br>
              <a:rPr lang="en-GB" sz="2000" dirty="0"/>
            </a:br>
            <a:r>
              <a:rPr lang="en-GB" sz="1600" dirty="0"/>
              <a:t>http://www.w3.org/TR/</a:t>
            </a:r>
            <a:r>
              <a:rPr lang="en-GB" sz="1600" dirty="0" err="1"/>
              <a:t>swbp</a:t>
            </a:r>
            <a:r>
              <a:rPr lang="en-GB" sz="1600" dirty="0"/>
              <a:t>-vocab-pub/</a:t>
            </a:r>
            <a:endParaRPr lang="en-US" sz="16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7D3FE4-13B8-C545-90FE-54DE289669F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699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Uniform Resource Identifiers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does a URI on the Semantic Web refer to?</a:t>
            </a:r>
          </a:p>
          <a:p>
            <a:pPr lvl="1"/>
            <a:r>
              <a:rPr lang="en-GB" dirty="0"/>
              <a:t>A real world object?</a:t>
            </a:r>
          </a:p>
          <a:p>
            <a:pPr lvl="1"/>
            <a:r>
              <a:rPr lang="en-GB" dirty="0"/>
              <a:t>A web page?</a:t>
            </a:r>
          </a:p>
          <a:p>
            <a:pPr lvl="1"/>
            <a:r>
              <a:rPr lang="en-GB" dirty="0"/>
              <a:t>Both?</a:t>
            </a:r>
          </a:p>
          <a:p>
            <a:endParaRPr lang="en-GB" dirty="0"/>
          </a:p>
          <a:p>
            <a:r>
              <a:rPr lang="en-GB" dirty="0"/>
              <a:t>What does a URI identify in general?</a:t>
            </a:r>
          </a:p>
          <a:p>
            <a:r>
              <a:rPr lang="en-GB" dirty="0"/>
              <a:t>What is a resource?</a:t>
            </a:r>
          </a:p>
          <a:p>
            <a:r>
              <a:rPr lang="en-GB" dirty="0"/>
              <a:t>What are the implicit semantics in a URI?</a:t>
            </a:r>
          </a:p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F4EB62-095A-3B4B-BCEB-46FC1B09E5C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831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resource?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4000" y="1700212"/>
            <a:ext cx="8496000" cy="44608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From RFC2616 (HTTP/1.1):</a:t>
            </a:r>
          </a:p>
          <a:p>
            <a:pPr marL="0" indent="0">
              <a:buNone/>
            </a:pPr>
            <a:r>
              <a:rPr lang="en-US" sz="2000" dirty="0"/>
              <a:t>“A network data object or service that can be identified by a URI […] Resources may be available in multiple representations (e.g. multiple languages, data formats, size, and resolutions) or vary in other ways.”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5C06AC-21A6-9342-9F2B-50C62F52FA7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http://</a:t>
            </a:r>
            <a:r>
              <a:rPr lang="en-GB" dirty="0" err="1"/>
              <a:t>www.ietf.org</a:t>
            </a:r>
            <a:r>
              <a:rPr lang="en-GB" dirty="0"/>
              <a:t>/</a:t>
            </a:r>
            <a:r>
              <a:rPr lang="en-GB" dirty="0" err="1"/>
              <a:t>rfc</a:t>
            </a:r>
            <a:r>
              <a:rPr lang="en-GB" dirty="0"/>
              <a:t>/rfc2616</a:t>
            </a:r>
          </a:p>
        </p:txBody>
      </p:sp>
    </p:spTree>
    <p:extLst>
      <p:ext uri="{BB962C8B-B14F-4D97-AF65-F5344CB8AC3E}">
        <p14:creationId xmlns:p14="http://schemas.microsoft.com/office/powerpoint/2010/main" val="3339063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a resource?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From RFC2396 (URIs):</a:t>
            </a:r>
          </a:p>
          <a:p>
            <a:pPr marL="0" indent="0">
              <a:buNone/>
            </a:pPr>
            <a:r>
              <a:rPr lang="en-GB" sz="2000" dirty="0"/>
              <a:t>“A resource can be anything that has identity.  Familiar examples include an electronic document, an image, a service (e.g., "today's weather report for Los Angeles"), and a collection of other resources.  Not all resources are network "retrievable"; e.g., human beings, corporations, and bound books in a library can also be considered resources.</a:t>
            </a:r>
          </a:p>
          <a:p>
            <a:pPr marL="0" indent="0">
              <a:buNone/>
            </a:pPr>
            <a:r>
              <a:rPr lang="en-GB" sz="2000" dirty="0"/>
              <a:t>The resource is the conceptual mapping to an entity or set of entities, not necessarily the entity which corresponds to that mapping at any particular instance in time.  Thus, a resource can remain constant even when its content - the entities to which it currently corresponds - changes over time, provided that the conceptual mapping is not changed in the process.”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DA3559-7227-1549-8EDE-3368D306278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http://</a:t>
            </a:r>
            <a:r>
              <a:rPr lang="en-GB" dirty="0" err="1"/>
              <a:t>www.ietf.org</a:t>
            </a:r>
            <a:r>
              <a:rPr lang="en-GB" dirty="0"/>
              <a:t>/</a:t>
            </a:r>
            <a:r>
              <a:rPr lang="en-GB" dirty="0" err="1"/>
              <a:t>rfc</a:t>
            </a:r>
            <a:r>
              <a:rPr lang="en-GB" dirty="0"/>
              <a:t>/rfc2396.txt</a:t>
            </a:r>
          </a:p>
        </p:txBody>
      </p:sp>
    </p:spTree>
    <p:extLst>
      <p:ext uri="{BB962C8B-B14F-4D97-AF65-F5344CB8AC3E}">
        <p14:creationId xmlns:p14="http://schemas.microsoft.com/office/powerpoint/2010/main" val="229118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httpRange-14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W3C Technical Architecture Group issue</a:t>
            </a:r>
          </a:p>
          <a:p>
            <a:pPr lvl="1"/>
            <a:r>
              <a:rPr lang="en-GB" dirty="0"/>
              <a:t>“What is the range of the HTTP range dereference operation?”</a:t>
            </a:r>
          </a:p>
          <a:p>
            <a:pPr lvl="1"/>
            <a:r>
              <a:rPr lang="en-GB" dirty="0"/>
              <a:t>Raised in March 2002</a:t>
            </a:r>
          </a:p>
          <a:p>
            <a:pPr lvl="1"/>
            <a:r>
              <a:rPr lang="en-GB" dirty="0"/>
              <a:t>Closed in June 2005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TBL’s original stance: HTTP URIs (without "#") should be understood as referring to documents, not cars 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740346-3AB4-A74A-9F61-90DD4D27660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http://www.w3.org/2001/tag/group/track/issues/14</a:t>
            </a:r>
          </a:p>
        </p:txBody>
      </p:sp>
    </p:spTree>
    <p:extLst>
      <p:ext uri="{BB962C8B-B14F-4D97-AF65-F5344CB8AC3E}">
        <p14:creationId xmlns:p14="http://schemas.microsoft.com/office/powerpoint/2010/main" val="2393435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All resources are equal…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…but some are more equal than others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The things identified by URIs are resources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Some resources can be retrieved by dereferencing their URIs</a:t>
            </a:r>
          </a:p>
          <a:p>
            <a:pPr lvl="1"/>
            <a:r>
              <a:rPr lang="en-GB" dirty="0"/>
              <a:t>Or rather, representations of some resources can be retrieved</a:t>
            </a:r>
          </a:p>
          <a:p>
            <a:pPr marL="0" indent="0">
              <a:buNone/>
            </a:pPr>
            <a:r>
              <a:rPr lang="en-GB" dirty="0"/>
              <a:t>Some resources cannot be retrieved</a:t>
            </a:r>
          </a:p>
          <a:p>
            <a:pPr lvl="1"/>
            <a:r>
              <a:rPr lang="en-GB" dirty="0"/>
              <a:t>People, cats, cars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CD9F0F-E0ED-954E-A2E8-1DF54AD1AB5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772196"/>
      </p:ext>
    </p:extLst>
  </p:cSld>
  <p:clrMapOvr>
    <a:masterClrMapping/>
  </p:clrMapOvr>
</p:sld>
</file>

<file path=ppt/theme/theme1.xml><?xml version="1.0" encoding="utf-8"?>
<a:theme xmlns:a="http://schemas.openxmlformats.org/drawingml/2006/main" name="ECS">
  <a:themeElements>
    <a:clrScheme name="Custom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E38DC480-9643-A24F-B715-10D11C408960}" vid="{00BB0084-C1B6-FE48-AD8A-BE9A2BF8DE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ECS</Template>
  <TotalTime>31</TotalTime>
  <Words>1547</Words>
  <Application>Microsoft Macintosh PowerPoint</Application>
  <PresentationFormat>On-screen Show (4:3)</PresentationFormat>
  <Paragraphs>229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ＭＳ Ｐゴシック</vt:lpstr>
      <vt:lpstr>Arial</vt:lpstr>
      <vt:lpstr>Calibri</vt:lpstr>
      <vt:lpstr>Courier New</vt:lpstr>
      <vt:lpstr>Georgia</vt:lpstr>
      <vt:lpstr>Lucida Grande</vt:lpstr>
      <vt:lpstr>Lucida Sans</vt:lpstr>
      <vt:lpstr>ECS</vt:lpstr>
      <vt:lpstr>Linked Data</vt:lpstr>
      <vt:lpstr>Linked Data</vt:lpstr>
      <vt:lpstr>Semantic Web Principles</vt:lpstr>
      <vt:lpstr>Resources  and Identifiers</vt:lpstr>
      <vt:lpstr>Uniform Resource Identifiers</vt:lpstr>
      <vt:lpstr>What is a resource?</vt:lpstr>
      <vt:lpstr>What is a resource?</vt:lpstr>
      <vt:lpstr>httpRange-14</vt:lpstr>
      <vt:lpstr>All resources are equal…</vt:lpstr>
      <vt:lpstr>Information Resources</vt:lpstr>
      <vt:lpstr>What makes an information resource?</vt:lpstr>
      <vt:lpstr>The Linked  Data Principles</vt:lpstr>
      <vt:lpstr>Linked Data Principles</vt:lpstr>
      <vt:lpstr>1. Use URIs as names for things</vt:lpstr>
      <vt:lpstr>Names for things</vt:lpstr>
      <vt:lpstr>2. Use HTTP URIs</vt:lpstr>
      <vt:lpstr>3. Provide useful information</vt:lpstr>
      <vt:lpstr>4. Link to other URIs</vt:lpstr>
      <vt:lpstr>Example</vt:lpstr>
      <vt:lpstr>Linked Data on the Web: 2007</vt:lpstr>
      <vt:lpstr>Linked Data on the Web: 2011</vt:lpstr>
      <vt:lpstr>Linked Data on the Web: 2014</vt:lpstr>
      <vt:lpstr>Linked Data on the Web: 2017</vt:lpstr>
      <vt:lpstr>Analysis of the LOD Cloud: 2014</vt:lpstr>
      <vt:lpstr>Interlinking in the LOD Cloud 2014</vt:lpstr>
      <vt:lpstr>Publishing Semantic Web Data</vt:lpstr>
      <vt:lpstr>Creating Semantic Web resources</vt:lpstr>
      <vt:lpstr>Publishing RDF Vocabularies</vt:lpstr>
      <vt:lpstr>Minimal Hash Namespace</vt:lpstr>
      <vt:lpstr>Minimal Slash Namespace</vt:lpstr>
      <vt:lpstr>Extended Hash Namespace</vt:lpstr>
      <vt:lpstr>Extended Slash Namespace</vt:lpstr>
      <vt:lpstr>Cool URIs for the Semantic Web</vt:lpstr>
      <vt:lpstr>Cool URIs – 303 Pattern</vt:lpstr>
      <vt:lpstr>Cool URIs – Hash Pattern</vt:lpstr>
      <vt:lpstr>Cool URIs</vt:lpstr>
      <vt:lpstr>Cool URIs in ECS</vt:lpstr>
      <vt:lpstr>PowerPoint Presentation</vt:lpstr>
      <vt:lpstr>It’s not quite that simple...</vt:lpstr>
      <vt:lpstr>rdfURIMeaning-39</vt:lpstr>
      <vt:lpstr>HttpRedirections-57</vt:lpstr>
      <vt:lpstr>UniformAccessToMetadata-62</vt:lpstr>
      <vt:lpstr>Further Reading</vt:lpstr>
      <vt:lpstr>Further Reading</vt:lpstr>
      <vt:lpstr>Further Reading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Linked Data</dc:title>
  <dc:creator>Gibbins N.M.</dc:creator>
  <cp:lastModifiedBy>Gibbins N.M.</cp:lastModifiedBy>
  <cp:revision>4</cp:revision>
  <dcterms:created xsi:type="dcterms:W3CDTF">2018-02-06T20:01:53Z</dcterms:created>
  <dcterms:modified xsi:type="dcterms:W3CDTF">2018-02-06T20:33:45Z</dcterms:modified>
</cp:coreProperties>
</file>