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66" r:id="rId1"/>
    <p:sldMasterId id="2147483684" r:id="rId2"/>
  </p:sldMasterIdLst>
  <p:notesMasterIdLst>
    <p:notesMasterId r:id="rId39"/>
  </p:notesMasterIdLst>
  <p:handoutMasterIdLst>
    <p:handoutMasterId r:id="rId40"/>
  </p:handoutMasterIdLst>
  <p:sldIdLst>
    <p:sldId id="601" r:id="rId3"/>
    <p:sldId id="748" r:id="rId4"/>
    <p:sldId id="702" r:id="rId5"/>
    <p:sldId id="703" r:id="rId6"/>
    <p:sldId id="704" r:id="rId7"/>
    <p:sldId id="705" r:id="rId8"/>
    <p:sldId id="706" r:id="rId9"/>
    <p:sldId id="708" r:id="rId10"/>
    <p:sldId id="709" r:id="rId11"/>
    <p:sldId id="603" r:id="rId12"/>
    <p:sldId id="710" r:id="rId13"/>
    <p:sldId id="713" r:id="rId14"/>
    <p:sldId id="712" r:id="rId15"/>
    <p:sldId id="711" r:id="rId16"/>
    <p:sldId id="714" r:id="rId17"/>
    <p:sldId id="715" r:id="rId18"/>
    <p:sldId id="716" r:id="rId19"/>
    <p:sldId id="670" r:id="rId20"/>
    <p:sldId id="671" r:id="rId21"/>
    <p:sldId id="750" r:id="rId22"/>
    <p:sldId id="752" r:id="rId23"/>
    <p:sldId id="751" r:id="rId24"/>
    <p:sldId id="692" r:id="rId25"/>
    <p:sldId id="629" r:id="rId26"/>
    <p:sldId id="749" r:id="rId27"/>
    <p:sldId id="759" r:id="rId28"/>
    <p:sldId id="757" r:id="rId29"/>
    <p:sldId id="746" r:id="rId30"/>
    <p:sldId id="729" r:id="rId31"/>
    <p:sldId id="730" r:id="rId32"/>
    <p:sldId id="731" r:id="rId33"/>
    <p:sldId id="732" r:id="rId34"/>
    <p:sldId id="734" r:id="rId35"/>
    <p:sldId id="754" r:id="rId36"/>
    <p:sldId id="753" r:id="rId37"/>
    <p:sldId id="755" r:id="rId3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6" charset="0"/>
        <a:ea typeface="Arial" pitchFamily="-106" charset="0"/>
        <a:cs typeface="Arial" pitchFamily="-106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6" charset="0"/>
        <a:ea typeface="Arial" pitchFamily="-106" charset="0"/>
        <a:cs typeface="Arial" pitchFamily="-106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6" charset="0"/>
        <a:ea typeface="Arial" pitchFamily="-106" charset="0"/>
        <a:cs typeface="Arial" pitchFamily="-106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6" charset="0"/>
        <a:ea typeface="Arial" pitchFamily="-106" charset="0"/>
        <a:cs typeface="Arial" pitchFamily="-106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6" charset="0"/>
        <a:ea typeface="Arial" pitchFamily="-106" charset="0"/>
        <a:cs typeface="Arial" pitchFamily="-106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06" charset="0"/>
        <a:ea typeface="Arial" pitchFamily="-106" charset="0"/>
        <a:cs typeface="Arial" pitchFamily="-106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06" charset="0"/>
        <a:ea typeface="Arial" pitchFamily="-106" charset="0"/>
        <a:cs typeface="Arial" pitchFamily="-106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06" charset="0"/>
        <a:ea typeface="Arial" pitchFamily="-106" charset="0"/>
        <a:cs typeface="Arial" pitchFamily="-106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06" charset="0"/>
        <a:ea typeface="Arial" pitchFamily="-106" charset="0"/>
        <a:cs typeface="Arial" pitchFamily="-106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9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169" autoAdjust="0"/>
    <p:restoredTop sz="72727" autoAdjust="0"/>
  </p:normalViewPr>
  <p:slideViewPr>
    <p:cSldViewPr>
      <p:cViewPr varScale="1">
        <p:scale>
          <a:sx n="62" d="100"/>
          <a:sy n="62" d="100"/>
        </p:scale>
        <p:origin x="1008" y="176"/>
      </p:cViewPr>
      <p:guideLst>
        <p:guide orient="horz" pos="2160"/>
        <p:guide pos="297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2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9902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9902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9902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8AEF123-836C-B646-A0F8-026B736F867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5431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FBCA20E-E1C6-C346-99CB-CFB45C0374C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6065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6" charset="0"/>
        <a:ea typeface="Arial" pitchFamily="-106" charset="0"/>
        <a:cs typeface="Arial" pitchFamily="-106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6" charset="0"/>
        <a:ea typeface="Arial" pitchFamily="-106" charset="0"/>
        <a:cs typeface="Arial" pitchFamily="-106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6" charset="0"/>
        <a:ea typeface="Arial" pitchFamily="-106" charset="0"/>
        <a:cs typeface="Arial" pitchFamily="-106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6" charset="0"/>
        <a:ea typeface="Arial" pitchFamily="-106" charset="0"/>
        <a:cs typeface="Arial" pitchFamily="-106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6" charset="0"/>
        <a:ea typeface="Arial" pitchFamily="-106" charset="0"/>
        <a:cs typeface="Arial" pitchFamily="-106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C72940-C1DA-7E48-B9C8-189526ED243E}" type="slidenum">
              <a:rPr lang="en-US"/>
              <a:pPr/>
              <a:t>1</a:t>
            </a:fld>
            <a:endParaRPr lang="en-US"/>
          </a:p>
        </p:txBody>
      </p:sp>
      <p:sp>
        <p:nvSpPr>
          <p:cNvPr id="588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8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C082AE-C401-E143-B11F-9C30003A89F7}" type="slidenum">
              <a:rPr lang="en-US"/>
              <a:pPr/>
              <a:t>18</a:t>
            </a:fld>
            <a:endParaRPr lang="en-US"/>
          </a:p>
        </p:txBody>
      </p:sp>
      <p:sp>
        <p:nvSpPr>
          <p:cNvPr id="922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3896886-2FB5-0549-B45C-24729D721A7E}" type="slidenum">
              <a:rPr lang="en-US"/>
              <a:pPr/>
              <a:t>19</a:t>
            </a:fld>
            <a:endParaRPr lang="en-US"/>
          </a:p>
        </p:txBody>
      </p:sp>
      <p:sp>
        <p:nvSpPr>
          <p:cNvPr id="924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46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0D1858-A86A-8743-9E79-9338E18E5CC0}" type="slidenum">
              <a:rPr lang="en-US"/>
              <a:pPr/>
              <a:t>23</a:t>
            </a:fld>
            <a:endParaRPr lang="en-US"/>
          </a:p>
        </p:txBody>
      </p:sp>
      <p:sp>
        <p:nvSpPr>
          <p:cNvPr id="983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1E1D57-CA1B-4347-9C79-B25DDD341818}" type="slidenum">
              <a:rPr lang="en-US"/>
              <a:pPr/>
              <a:t>24</a:t>
            </a:fld>
            <a:endParaRPr lang="en-US"/>
          </a:p>
        </p:txBody>
      </p:sp>
      <p:sp>
        <p:nvSpPr>
          <p:cNvPr id="838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86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628650" lvl="1" indent="-171450">
              <a:buFont typeface="Arial"/>
              <a:buChar char="•"/>
            </a:pPr>
            <a:r>
              <a:rPr lang="en-GB" dirty="0"/>
              <a:t>User wishes to annotate a document</a:t>
            </a:r>
          </a:p>
          <a:p>
            <a:pPr marL="628650" lvl="1" indent="-171450">
              <a:buFont typeface="Arial"/>
              <a:buChar char="•"/>
            </a:pPr>
            <a:r>
              <a:rPr lang="en-GB" dirty="0"/>
              <a:t>Browsers create RDF that associates a region in the document with the annotation</a:t>
            </a:r>
          </a:p>
          <a:p>
            <a:pPr marL="628650" lvl="1" indent="-171450">
              <a:buFont typeface="Arial"/>
              <a:buChar char="•"/>
            </a:pPr>
            <a:r>
              <a:rPr lang="en-GB" dirty="0"/>
              <a:t>RDF published to a server </a:t>
            </a:r>
            <a:br>
              <a:rPr lang="en-GB" dirty="0"/>
            </a:br>
            <a:r>
              <a:rPr lang="en-GB" dirty="0"/>
              <a:t>(cf. link server)</a:t>
            </a:r>
          </a:p>
          <a:p>
            <a:pPr marL="628650" lvl="1" indent="-171450">
              <a:buFont typeface="Arial"/>
              <a:buChar char="•"/>
            </a:pPr>
            <a:r>
              <a:rPr lang="en-GB" dirty="0"/>
              <a:t>Browsers can query server to obtain annotations for pages</a:t>
            </a:r>
          </a:p>
          <a:p>
            <a:pPr marL="171450" indent="-171450">
              <a:buFont typeface="Arial"/>
              <a:buChar char="•"/>
            </a:pPr>
            <a:endParaRPr lang="en-GB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7356283-C117-FD4F-81E4-DC95987D9CD6}" type="slidenum">
              <a:rPr lang="en-US"/>
              <a:pPr/>
              <a:t>30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2605A2-F1CE-3F40-A4C6-64A4FC11CDD9}" type="slidenum">
              <a:rPr lang="en-GB"/>
              <a:pPr/>
              <a:t>31</a:t>
            </a:fld>
            <a:endParaRPr lang="en-GB"/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1A11B7A-EDF0-EB4B-B44E-5EFB852CE2DF}" type="slidenum">
              <a:rPr lang="en-US"/>
              <a:pPr/>
              <a:t>32</a:t>
            </a:fld>
            <a:endParaRPr lang="en-US"/>
          </a:p>
        </p:txBody>
      </p:sp>
      <p:sp>
        <p:nvSpPr>
          <p:cNvPr id="926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67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BCA20E-E1C6-C346-99CB-CFB45C0374C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1916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75294A-305A-5148-851E-87EAB571FB8D}" type="slidenum">
              <a:rPr lang="en-US"/>
              <a:pPr/>
              <a:t>4</a:t>
            </a:fld>
            <a:endParaRPr lang="en-US"/>
          </a:p>
        </p:txBody>
      </p:sp>
      <p:sp>
        <p:nvSpPr>
          <p:cNvPr id="822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22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57A649-C45C-9540-BC69-7607E5A995A6}" type="slidenum">
              <a:rPr lang="en-US"/>
              <a:pPr/>
              <a:t>5</a:t>
            </a:fld>
            <a:endParaRPr lang="en-US"/>
          </a:p>
        </p:txBody>
      </p:sp>
      <p:sp>
        <p:nvSpPr>
          <p:cNvPr id="824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43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SIOC – Semantically-Interlinked Online Communities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B59DFE-48A0-514B-974A-E9AD06536CE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5532366-70DB-EF4D-9EEF-9FB110AD18D1}" type="slidenum">
              <a:rPr lang="en-US"/>
              <a:pPr/>
              <a:t>9</a:t>
            </a:fld>
            <a:endParaRPr lang="en-US"/>
          </a:p>
        </p:txBody>
      </p:sp>
      <p:sp>
        <p:nvSpPr>
          <p:cNvPr id="783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3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32FFCD-EFE2-9046-B394-5CF4991665DA}" type="slidenum">
              <a:rPr lang="en-US"/>
              <a:pPr/>
              <a:t>10</a:t>
            </a:fld>
            <a:endParaRPr lang="en-US"/>
          </a:p>
        </p:txBody>
      </p:sp>
      <p:sp>
        <p:nvSpPr>
          <p:cNvPr id="785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5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EA0532-F770-1A41-8380-1B7A62CB1CA7}" type="slidenum">
              <a:rPr lang="en-US"/>
              <a:pPr/>
              <a:t>12</a:t>
            </a:fld>
            <a:endParaRPr lang="en-US"/>
          </a:p>
        </p:txBody>
      </p:sp>
      <p:sp>
        <p:nvSpPr>
          <p:cNvPr id="795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5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42664A-158F-B748-BFA3-D3C1897C57E8}" type="slidenum">
              <a:rPr lang="en-US"/>
              <a:pPr/>
              <a:t>13</a:t>
            </a:fld>
            <a:endParaRPr lang="en-US"/>
          </a:p>
        </p:txBody>
      </p:sp>
      <p:sp>
        <p:nvSpPr>
          <p:cNvPr id="799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97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BD93CC-947A-074C-A193-02155736965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2100" y="115888"/>
            <a:ext cx="2178050" cy="534035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115888"/>
            <a:ext cx="6381750" cy="534035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E856C1-EDFD-ED4A-B892-F010F9D957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341438"/>
            <a:ext cx="8382000" cy="4830762"/>
          </a:xfrm>
        </p:spPr>
        <p:txBody>
          <a:bodyPr/>
          <a:lstStyle/>
          <a:p>
            <a:pPr lvl="0"/>
            <a:r>
              <a:rPr lang="en-GB" noProof="0"/>
              <a:t>Click icon to add table</a:t>
            </a:r>
            <a:endParaRPr 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99BA42-91F7-AC40-B0F5-494D59981A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  <a:endParaRPr lang="en-GB" dirty="0"/>
          </a:p>
        </p:txBody>
      </p:sp>
      <p:pic>
        <p:nvPicPr>
          <p:cNvPr id="8" name="Picture 11" descr="electronic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fld id="{61998E88-EECB-EA4C-8457-6F0C172C5B7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719263"/>
            <a:ext cx="4038600" cy="212883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719263"/>
            <a:ext cx="4038600" cy="212883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4000500"/>
            <a:ext cx="4038600" cy="213042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4000500"/>
            <a:ext cx="4038600" cy="213042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fld id="{D8BB8557-BD52-A746-A93E-0BBB89C396A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719263"/>
            <a:ext cx="4038600" cy="212883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213042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fld id="{9335224D-EF62-2A4E-AE98-DEC4CC691BE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122238"/>
            <a:ext cx="8229600" cy="600868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fld id="{98E4FDF2-E882-1944-9B1E-C59C959732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6F416-8B11-524A-BEC2-6BD2DDA74A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0000" indent="-270000">
              <a:buFont typeface="Arial"/>
              <a:buChar char="•"/>
              <a:defRPr/>
            </a:lvl1pPr>
            <a:lvl2pPr marL="540000" indent="-270000">
              <a:buFont typeface="Arial"/>
              <a:buChar char="•"/>
              <a:defRPr sz="2000"/>
            </a:lvl2pPr>
            <a:lvl3pPr marL="810000" indent="-270000">
              <a:buFont typeface="Arial"/>
              <a:buChar char="•"/>
              <a:defRPr sz="2000"/>
            </a:lvl3pPr>
            <a:lvl4pPr marL="1080000" indent="-270000">
              <a:buFont typeface="Arial"/>
              <a:buChar char="•"/>
              <a:defRPr sz="2000"/>
            </a:lvl4pPr>
            <a:lvl5pPr marL="1350000" indent="-270000">
              <a:buFont typeface="Arial"/>
              <a:buChar char="•"/>
              <a:defRPr sz="20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F6F416-8B11-524A-BEC2-6BD2DDA74A6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5AAEE-4518-C74C-8451-7107E55F55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469CC-482B-0A4E-A14E-479E47F238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/>
              <a:t>Click icon to add table</a:t>
            </a:r>
            <a:endParaRPr lang="en-US" noProof="0" dirty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9BA42-91F7-AC40-B0F5-494D59981A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08F6-E396-D54A-AD7E-F132BE2489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A563438-3C6C-FE49-84F5-1622158936A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1038" descr="electronic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A5AAEE-4518-C74C-8451-7107E55F556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11" descr="electronic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41438"/>
            <a:ext cx="4038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981201"/>
            <a:ext cx="4038600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341438"/>
            <a:ext cx="4038601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1981201"/>
            <a:ext cx="4038601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D469CC-482B-0A4E-A14E-479E47F238B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11" descr="electronic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6C08F6-E396-D54A-AD7E-F132BE24893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7108D6-3244-DC43-8000-DEBE2C111E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12E60D-3BB1-CD4F-A6AA-5123536CCD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92C542-DB8F-BF45-BF14-FC413683B0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41438"/>
            <a:ext cx="8382000" cy="483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FE99BA42-91F7-AC40-B0F5-494D59981AF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1" r:id="rId14"/>
    <p:sldLayoutId id="2147483682" r:id="rId15"/>
    <p:sldLayoutId id="2147483683" r:id="rId16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7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2pPr>
      <a:lvl3pPr marL="81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135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FE99BA42-91F7-AC40-B0F5-494D59981AF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usicbrainz.org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5.gif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5" Type="http://schemas.openxmlformats.org/officeDocument/2006/relationships/image" Target="../media/image44.png"/><Relationship Id="rId10" Type="http://schemas.openxmlformats.org/officeDocument/2006/relationships/image" Target="../media/image39.png"/><Relationship Id="rId4" Type="http://schemas.openxmlformats.org/officeDocument/2006/relationships/image" Target="../media/image33.jpeg"/><Relationship Id="rId9" Type="http://schemas.openxmlformats.org/officeDocument/2006/relationships/image" Target="../media/image38.png"/><Relationship Id="rId14" Type="http://schemas.openxmlformats.org/officeDocument/2006/relationships/image" Target="../media/image4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7.png"/><Relationship Id="rId5" Type="http://schemas.openxmlformats.org/officeDocument/2006/relationships/hyperlink" Target="http://www.esd.org.uk/standards/ipsv/" TargetMode="External"/><Relationship Id="rId4" Type="http://schemas.openxmlformats.org/officeDocument/2006/relationships/image" Target="../media/image46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eikeon.com/foaf/?mbox=nmg@ecs.soton.ac.uk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1.png"/><Relationship Id="rId5" Type="http://schemas.openxmlformats.org/officeDocument/2006/relationships/hyperlink" Target="http://jibbering.com/foaf/foafnaut.svg" TargetMode="Externa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77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Vocabularies and Applications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COMP6215 Semantic Web Technologies</a:t>
            </a:r>
          </a:p>
          <a:p>
            <a:endParaRPr lang="en-GB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Dr Nicholas Gibbins - </a:t>
            </a:r>
            <a:r>
              <a:rPr lang="en-GB" dirty="0" err="1"/>
              <a:t>nmg@ecs.soton.ac.uk</a:t>
            </a:r>
            <a:br>
              <a:rPr lang="en-GB"/>
            </a:br>
            <a:r>
              <a:rPr lang="en-GB"/>
              <a:t>2017-2018</a:t>
            </a:r>
            <a:endParaRPr lang="en-GB" dirty="0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387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n-GB"/>
              <a:t>Title</a:t>
            </a:r>
          </a:p>
          <a:p>
            <a:r>
              <a:rPr lang="en-GB"/>
              <a:t>Creator</a:t>
            </a:r>
          </a:p>
          <a:p>
            <a:r>
              <a:rPr lang="en-GB"/>
              <a:t>Subject</a:t>
            </a:r>
          </a:p>
          <a:p>
            <a:r>
              <a:rPr lang="en-GB"/>
              <a:t>Description</a:t>
            </a:r>
          </a:p>
          <a:p>
            <a:r>
              <a:rPr lang="en-GB"/>
              <a:t>Publisher</a:t>
            </a:r>
          </a:p>
          <a:p>
            <a:r>
              <a:rPr lang="en-GB"/>
              <a:t>Contributor</a:t>
            </a:r>
          </a:p>
          <a:p>
            <a:r>
              <a:rPr lang="en-GB"/>
              <a:t>Date</a:t>
            </a:r>
            <a:endParaRPr lang="en-US"/>
          </a:p>
        </p:txBody>
      </p:sp>
      <p:sp>
        <p:nvSpPr>
          <p:cNvPr id="784388" name="Rectangle 4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r>
              <a:rPr lang="en-GB"/>
              <a:t>Type</a:t>
            </a:r>
          </a:p>
          <a:p>
            <a:r>
              <a:rPr lang="en-GB"/>
              <a:t>Format</a:t>
            </a:r>
          </a:p>
          <a:p>
            <a:r>
              <a:rPr lang="en-GB"/>
              <a:t>Identifier</a:t>
            </a:r>
          </a:p>
          <a:p>
            <a:r>
              <a:rPr lang="en-GB"/>
              <a:t>Source</a:t>
            </a:r>
          </a:p>
          <a:p>
            <a:r>
              <a:rPr lang="en-GB"/>
              <a:t>Language</a:t>
            </a:r>
          </a:p>
          <a:p>
            <a:r>
              <a:rPr lang="en-GB"/>
              <a:t>Relation</a:t>
            </a:r>
          </a:p>
          <a:p>
            <a:r>
              <a:rPr lang="en-GB"/>
              <a:t>Coverage</a:t>
            </a:r>
          </a:p>
          <a:p>
            <a:r>
              <a:rPr lang="en-GB"/>
              <a:t>Rights</a:t>
            </a:r>
            <a:endParaRPr lang="en-US"/>
          </a:p>
        </p:txBody>
      </p:sp>
      <p:sp>
        <p:nvSpPr>
          <p:cNvPr id="784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Dublin Core Element Set</a:t>
            </a:r>
            <a:endParaRPr lang="en-US"/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More detailed bibliographic ontology</a:t>
            </a:r>
          </a:p>
          <a:p>
            <a:r>
              <a:rPr lang="en-US" dirty="0"/>
              <a:t>Describes types of publication</a:t>
            </a:r>
          </a:p>
          <a:p>
            <a:pPr lvl="1"/>
            <a:r>
              <a:rPr lang="en-US" dirty="0"/>
              <a:t>Conference paper</a:t>
            </a:r>
          </a:p>
          <a:p>
            <a:pPr lvl="1"/>
            <a:r>
              <a:rPr lang="en-US" dirty="0"/>
              <a:t>Journal article</a:t>
            </a:r>
          </a:p>
          <a:p>
            <a:pPr lvl="1"/>
            <a:r>
              <a:rPr lang="en-US" dirty="0"/>
              <a:t>…</a:t>
            </a:r>
          </a:p>
          <a:p>
            <a:r>
              <a:rPr lang="en-US" dirty="0"/>
              <a:t>Builds on Dublin Core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Bibliographic Ontology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00" y="4953000"/>
            <a:ext cx="2159000" cy="1905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81000" y="6325141"/>
            <a:ext cx="28482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Georgia"/>
                <a:cs typeface="Georgia"/>
              </a:rPr>
              <a:t>http://</a:t>
            </a:r>
            <a:r>
              <a:rPr lang="en-US" dirty="0" err="1">
                <a:latin typeface="Georgia"/>
                <a:cs typeface="Georgia"/>
              </a:rPr>
              <a:t>bibliontology.com</a:t>
            </a:r>
            <a:r>
              <a:rPr lang="en-US" dirty="0">
                <a:latin typeface="Georgia"/>
                <a:cs typeface="Georgia"/>
              </a:rPr>
              <a:t>/</a:t>
            </a: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627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sz="2200" dirty="0"/>
              <a:t>An open replacement for the </a:t>
            </a:r>
            <a:r>
              <a:rPr lang="en-GB" sz="2200" dirty="0" err="1"/>
              <a:t>Gracenote</a:t>
            </a:r>
            <a:r>
              <a:rPr lang="en-GB" sz="2200" dirty="0"/>
              <a:t> CD database</a:t>
            </a:r>
          </a:p>
          <a:p>
            <a:pPr>
              <a:lnSpc>
                <a:spcPct val="90000"/>
              </a:lnSpc>
            </a:pPr>
            <a:r>
              <a:rPr lang="en-GB" sz="2200" dirty="0"/>
              <a:t>Community-maintained service</a:t>
            </a:r>
          </a:p>
          <a:p>
            <a:pPr lvl="1">
              <a:lnSpc>
                <a:spcPct val="90000"/>
              </a:lnSpc>
            </a:pPr>
            <a:r>
              <a:rPr lang="en-GB" sz="2000" dirty="0"/>
              <a:t>Submissions and moderations</a:t>
            </a:r>
          </a:p>
          <a:p>
            <a:r>
              <a:rPr lang="en-GB" dirty="0"/>
              <a:t>Vocabularies used:</a:t>
            </a:r>
          </a:p>
          <a:p>
            <a:pPr lvl="1"/>
            <a:r>
              <a:rPr lang="en-GB" dirty="0"/>
              <a:t>Dublin Core</a:t>
            </a:r>
          </a:p>
          <a:p>
            <a:pPr lvl="1"/>
            <a:r>
              <a:rPr lang="en-GB" dirty="0"/>
              <a:t>Custom ontology for metadata specifically relating to audio recordings</a:t>
            </a:r>
            <a:endParaRPr lang="en-US" dirty="0"/>
          </a:p>
          <a:p>
            <a:pPr>
              <a:lnSpc>
                <a:spcPct val="90000"/>
              </a:lnSpc>
            </a:pPr>
            <a:endParaRPr lang="en-GB" dirty="0"/>
          </a:p>
          <a:p>
            <a:pPr>
              <a:lnSpc>
                <a:spcPct val="90000"/>
              </a:lnSpc>
              <a:buNone/>
            </a:pPr>
            <a:endParaRPr lang="en-GB" sz="2200" dirty="0"/>
          </a:p>
        </p:txBody>
      </p:sp>
      <p:sp>
        <p:nvSpPr>
          <p:cNvPr id="794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MusicBrainz</a:t>
            </a:r>
          </a:p>
        </p:txBody>
      </p:sp>
      <p:pic>
        <p:nvPicPr>
          <p:cNvPr id="794628" name="Picture 4" descr="Picture1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011" y="1341438"/>
            <a:ext cx="4033838" cy="3846777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381000" y="6350291"/>
            <a:ext cx="3233502" cy="3462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buFont typeface="Wingdings" pitchFamily="-106" charset="2"/>
              <a:buNone/>
            </a:pPr>
            <a:r>
              <a:rPr lang="en-GB" dirty="0">
                <a:latin typeface="Georgia"/>
                <a:cs typeface="Georgia"/>
              </a:rPr>
              <a:t>http://</a:t>
            </a:r>
            <a:r>
              <a:rPr lang="en-GB" dirty="0" err="1">
                <a:latin typeface="Georgia"/>
                <a:cs typeface="Georgia"/>
              </a:rPr>
              <a:t>www.musicbrainz.org</a:t>
            </a:r>
            <a:r>
              <a:rPr lang="en-GB" dirty="0">
                <a:latin typeface="Georgia"/>
                <a:cs typeface="Georgia"/>
              </a:rPr>
              <a:t>/</a:t>
            </a:r>
            <a:endParaRPr lang="en-US" dirty="0">
              <a:latin typeface="Georgia"/>
              <a:cs typeface="Georgia"/>
            </a:endParaRP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23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Set of metadata vocabularies for automating publishing production processes and content exchange</a:t>
            </a:r>
          </a:p>
          <a:p>
            <a:r>
              <a:rPr lang="en-GB" dirty="0"/>
              <a:t>Simplified profile of RDF/XML</a:t>
            </a:r>
          </a:p>
          <a:p>
            <a:pPr lvl="1"/>
            <a:r>
              <a:rPr lang="en-GB" dirty="0"/>
              <a:t>Lower hurdle to adoption</a:t>
            </a:r>
          </a:p>
          <a:p>
            <a:r>
              <a:rPr lang="en-GB" dirty="0"/>
              <a:t>Commercial users include Time, Inc., Lexis-Nexis and McGraw-Hill</a:t>
            </a:r>
          </a:p>
        </p:txBody>
      </p:sp>
      <p:sp>
        <p:nvSpPr>
          <p:cNvPr id="22" name="Content Placeholder 2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Vocabularies used:</a:t>
            </a:r>
          </a:p>
          <a:p>
            <a:pPr lvl="1"/>
            <a:r>
              <a:rPr lang="en-GB" dirty="0"/>
              <a:t>Dublin Core</a:t>
            </a:r>
          </a:p>
          <a:p>
            <a:pPr lvl="1"/>
            <a:r>
              <a:rPr lang="en-GB" dirty="0"/>
              <a:t>Custom </a:t>
            </a:r>
            <a:r>
              <a:rPr lang="en-GB" dirty="0" err="1"/>
              <a:t>ontologies</a:t>
            </a:r>
            <a:r>
              <a:rPr lang="en-GB" dirty="0"/>
              <a:t> for</a:t>
            </a:r>
          </a:p>
          <a:p>
            <a:pPr lvl="2"/>
            <a:r>
              <a:rPr lang="en-GB" dirty="0"/>
              <a:t>Controlled vocabularies</a:t>
            </a:r>
          </a:p>
          <a:p>
            <a:pPr lvl="2"/>
            <a:r>
              <a:rPr lang="en-GB" dirty="0"/>
              <a:t>Relational information</a:t>
            </a:r>
          </a:p>
          <a:p>
            <a:pPr lvl="2"/>
            <a:r>
              <a:rPr lang="en-GB" dirty="0"/>
              <a:t>Resource types</a:t>
            </a:r>
          </a:p>
          <a:p>
            <a:pPr lvl="2"/>
            <a:r>
              <a:rPr lang="en-GB" dirty="0"/>
              <a:t>Rights management</a:t>
            </a:r>
          </a:p>
          <a:p>
            <a:endParaRPr lang="en-US" dirty="0"/>
          </a:p>
        </p:txBody>
      </p:sp>
      <p:sp>
        <p:nvSpPr>
          <p:cNvPr id="798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Publishing Standards for Industry Standard Metadata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81000" y="6325141"/>
            <a:ext cx="30754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Georgia"/>
                <a:cs typeface="Georgia"/>
              </a:rPr>
              <a:t>http://</a:t>
            </a:r>
            <a:r>
              <a:rPr lang="en-GB" dirty="0" err="1">
                <a:latin typeface="Georgia"/>
                <a:cs typeface="Georgia"/>
              </a:rPr>
              <a:t>www.idealliance.org</a:t>
            </a:r>
            <a:r>
              <a:rPr lang="en-GB" dirty="0">
                <a:latin typeface="Georgia"/>
                <a:cs typeface="Georgia"/>
              </a:rPr>
              <a:t>/</a:t>
            </a:r>
            <a:endParaRPr lang="en-US" dirty="0">
              <a:latin typeface="Georgia"/>
              <a:cs typeface="Georgia"/>
            </a:endParaRP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Simple ontology for describing </a:t>
            </a:r>
            <a:r>
              <a:rPr lang="en-US" dirty="0" err="1"/>
              <a:t>programmes</a:t>
            </a:r>
            <a:endParaRPr lang="en-US" dirty="0"/>
          </a:p>
          <a:p>
            <a:pPr lvl="1"/>
            <a:r>
              <a:rPr lang="en-US" dirty="0"/>
              <a:t>Brands</a:t>
            </a:r>
          </a:p>
          <a:p>
            <a:pPr lvl="1"/>
            <a:r>
              <a:rPr lang="en-US" dirty="0"/>
              <a:t>Series (seasons)</a:t>
            </a:r>
          </a:p>
          <a:p>
            <a:pPr lvl="1"/>
            <a:r>
              <a:rPr lang="en-US" dirty="0"/>
              <a:t>Episodes</a:t>
            </a:r>
          </a:p>
          <a:p>
            <a:pPr lvl="1"/>
            <a:r>
              <a:rPr lang="en-US" dirty="0"/>
              <a:t>Broadcast events</a:t>
            </a:r>
          </a:p>
          <a:p>
            <a:pPr lvl="1"/>
            <a:r>
              <a:rPr lang="en-US" dirty="0"/>
              <a:t>Broadcast services</a:t>
            </a:r>
          </a:p>
          <a:p>
            <a:endParaRPr lang="en-US" dirty="0"/>
          </a:p>
          <a:p>
            <a:r>
              <a:rPr lang="en-US" dirty="0"/>
              <a:t>Data describing all BBC </a:t>
            </a:r>
            <a:r>
              <a:rPr lang="en-US" dirty="0" err="1"/>
              <a:t>programmes</a:t>
            </a:r>
            <a:endParaRPr lang="en-US" dirty="0"/>
          </a:p>
        </p:txBody>
      </p:sp>
      <p:pic>
        <p:nvPicPr>
          <p:cNvPr id="8" name="Content Placeholder 7" descr="radiotimes.pn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34" r="-5734"/>
          <a:stretch>
            <a:fillRect/>
          </a:stretch>
        </p:blipFill>
        <p:spPr>
          <a:xfrm>
            <a:off x="4829268" y="1201626"/>
            <a:ext cx="4038600" cy="4830762"/>
          </a:xfrm>
          <a:effectLst>
            <a:outerShdw blurRad="50800" dist="63500" dir="2700000">
              <a:srgbClr val="000000">
                <a:alpha val="43000"/>
              </a:srgbClr>
            </a:outerShdw>
          </a:effec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BBC </a:t>
            </a:r>
            <a:r>
              <a:rPr lang="en-US" dirty="0" err="1"/>
              <a:t>Programmes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81000" y="6339185"/>
            <a:ext cx="54362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Georgia"/>
                <a:cs typeface="Georgia"/>
              </a:rPr>
              <a:t>http://</a:t>
            </a:r>
            <a:r>
              <a:rPr lang="en-US" dirty="0" err="1">
                <a:latin typeface="Georgia"/>
                <a:cs typeface="Georgia"/>
              </a:rPr>
              <a:t>www.bbc.co.uk/programmes/developers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5969853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latin typeface="Georgia"/>
                <a:cs typeface="Georgia"/>
              </a:rPr>
              <a:t>http://</a:t>
            </a:r>
            <a:r>
              <a:rPr lang="en-US" dirty="0" err="1">
                <a:latin typeface="Georgia"/>
                <a:cs typeface="Georgia"/>
              </a:rPr>
              <a:t>purl.org/ontology/po</a:t>
            </a:r>
            <a:r>
              <a:rPr lang="en-US" dirty="0">
                <a:latin typeface="Georgia"/>
                <a:cs typeface="Georgia"/>
              </a:rPr>
              <a:t>/ </a:t>
            </a:r>
          </a:p>
        </p:txBody>
      </p:sp>
      <p:sp>
        <p:nvSpPr>
          <p:cNvPr id="10" name="Rectangle 9"/>
          <p:cNvSpPr/>
          <p:nvPr/>
        </p:nvSpPr>
        <p:spPr>
          <a:xfrm>
            <a:off x="5084794" y="6002178"/>
            <a:ext cx="3549428" cy="246222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solidFill>
                  <a:srgbClr val="000000"/>
                </a:solidFill>
                <a:latin typeface="Georgia"/>
                <a:cs typeface="Georgia"/>
              </a:rPr>
              <a:t>http://www.flickr.com/photos/nicecupoftea/4104234460/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Cultural Heritage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http://www.flickr.com/photos/juanillooo/476627356/</a:t>
            </a:r>
            <a:endParaRPr lang="en-US" dirty="0"/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Ontology for heterogeneous cultural heritage information</a:t>
            </a:r>
          </a:p>
          <a:p>
            <a:r>
              <a:rPr lang="en-US" dirty="0"/>
              <a:t>Represents more than just bibliographic information</a:t>
            </a:r>
          </a:p>
          <a:p>
            <a:r>
              <a:rPr lang="en-US" dirty="0"/>
              <a:t>Event-based model</a:t>
            </a:r>
            <a:br>
              <a:rPr lang="en-US" dirty="0"/>
            </a:br>
            <a:r>
              <a:rPr lang="en-US" dirty="0"/>
              <a:t>(compare with Dublin Core’s attribute-based approach)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CIDOC CRM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6670" y="1341438"/>
            <a:ext cx="4676311" cy="350723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81000" y="6337716"/>
            <a:ext cx="30018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Georgia"/>
                <a:cs typeface="Georgia"/>
              </a:rPr>
              <a:t>http://</a:t>
            </a:r>
            <a:r>
              <a:rPr lang="en-US" dirty="0" err="1">
                <a:latin typeface="Georgia"/>
                <a:cs typeface="Georgia"/>
              </a:rPr>
              <a:t>www.cidoc-crm.org</a:t>
            </a:r>
            <a:r>
              <a:rPr lang="en-US" dirty="0">
                <a:latin typeface="Georgia"/>
                <a:cs typeface="Georgia"/>
              </a:rPr>
              <a:t>/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tre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/>
          <a:lstStyle/>
          <a:p>
            <a:r>
              <a:rPr lang="en-US" dirty="0"/>
              <a:t>Knowledge </a:t>
            </a:r>
            <a:r>
              <a:rPr lang="en-US" dirty="0" err="1"/>
              <a:t>Organisation</a:t>
            </a:r>
            <a:endParaRPr lang="en-US" dirty="0"/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Simple Knowledge Organisation System</a:t>
            </a:r>
          </a:p>
        </p:txBody>
      </p:sp>
      <p:sp>
        <p:nvSpPr>
          <p:cNvPr id="921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Standard vocabulary to support thesauri, classification schemes, subject heading lists, taxonomies, and other types of controlled vocabulary</a:t>
            </a:r>
          </a:p>
          <a:p>
            <a:r>
              <a:rPr lang="en-GB" dirty="0"/>
              <a:t>Semantic relationships: broader, narrower, related terms</a:t>
            </a:r>
          </a:p>
          <a:p>
            <a:r>
              <a:rPr lang="en-GB" dirty="0"/>
              <a:t>Labels, preferred labels, alternative labels</a:t>
            </a:r>
          </a:p>
          <a:p>
            <a:r>
              <a:rPr lang="en-GB" dirty="0"/>
              <a:t>Notes, documentation, scope notes</a:t>
            </a:r>
          </a:p>
          <a:p>
            <a:r>
              <a:rPr lang="en-GB" dirty="0"/>
              <a:t>Mappings between vocabularies</a:t>
            </a:r>
          </a:p>
        </p:txBody>
      </p:sp>
      <p:sp>
        <p:nvSpPr>
          <p:cNvPr id="4" name="Rectangle 3"/>
          <p:cNvSpPr/>
          <p:nvPr/>
        </p:nvSpPr>
        <p:spPr>
          <a:xfrm>
            <a:off x="381000" y="6350291"/>
            <a:ext cx="4282956" cy="3462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buFont typeface="Wingdings" pitchFamily="-106" charset="2"/>
              <a:buNone/>
            </a:pPr>
            <a:r>
              <a:rPr lang="en-GB" dirty="0">
                <a:latin typeface="Georgia"/>
                <a:cs typeface="Georgia"/>
              </a:rPr>
              <a:t>http://www.w3.org/TR/</a:t>
            </a:r>
            <a:r>
              <a:rPr lang="en-GB" dirty="0" err="1">
                <a:latin typeface="Georgia"/>
                <a:cs typeface="Georgia"/>
              </a:rPr>
              <a:t>skos</a:t>
            </a:r>
            <a:r>
              <a:rPr lang="en-GB" dirty="0">
                <a:latin typeface="Georgia"/>
                <a:cs typeface="Georgia"/>
              </a:rPr>
              <a:t>-reference/</a:t>
            </a:r>
            <a:endParaRPr lang="en-US" dirty="0">
              <a:latin typeface="Georgia"/>
              <a:cs typeface="Georgia"/>
            </a:endParaRP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SKOS Example</a:t>
            </a:r>
          </a:p>
        </p:txBody>
      </p:sp>
      <p:pic>
        <p:nvPicPr>
          <p:cNvPr id="9236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628775"/>
            <a:ext cx="7158038" cy="492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Social Networking</a:t>
            </a:r>
          </a:p>
          <a:p>
            <a:r>
              <a:rPr lang="en-US" dirty="0"/>
              <a:t>Bibliographic Metadata</a:t>
            </a:r>
          </a:p>
          <a:p>
            <a:r>
              <a:rPr lang="en-US" dirty="0"/>
              <a:t>Cultural Heritage</a:t>
            </a:r>
          </a:p>
          <a:p>
            <a:r>
              <a:rPr lang="en-US" dirty="0"/>
              <a:t>Knowledge </a:t>
            </a:r>
            <a:r>
              <a:rPr lang="en-US" dirty="0" err="1"/>
              <a:t>Organisation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Provenance</a:t>
            </a:r>
          </a:p>
          <a:p>
            <a:r>
              <a:rPr lang="en-US" dirty="0"/>
              <a:t>Web Annotation</a:t>
            </a:r>
          </a:p>
          <a:p>
            <a:r>
              <a:rPr lang="en-US" dirty="0"/>
              <a:t>Public Sector Information</a:t>
            </a:r>
          </a:p>
          <a:p>
            <a:r>
              <a:rPr lang="en-US" dirty="0"/>
              <a:t>Geographic Information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t="-10877" b="-535"/>
          <a:stretch/>
        </p:blipFill>
        <p:spPr>
          <a:xfrm>
            <a:off x="0" y="0"/>
            <a:ext cx="9144000" cy="6275455"/>
          </a:xfr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Provenance</a:t>
            </a:r>
          </a:p>
        </p:txBody>
      </p:sp>
    </p:spTree>
    <p:extLst>
      <p:ext uri="{BB962C8B-B14F-4D97-AF65-F5344CB8AC3E}">
        <p14:creationId xmlns:p14="http://schemas.microsoft.com/office/powerpoint/2010/main" val="27335864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Provenance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i="1" dirty="0"/>
              <a:t>provenance</a:t>
            </a:r>
            <a:r>
              <a:rPr lang="en-US" dirty="0"/>
              <a:t> of a digital object represents its origin</a:t>
            </a:r>
          </a:p>
          <a:p>
            <a:r>
              <a:rPr lang="en-US" dirty="0"/>
              <a:t>Provenance facilitates:</a:t>
            </a:r>
          </a:p>
          <a:p>
            <a:pPr lvl="1"/>
            <a:r>
              <a:rPr lang="en-US" dirty="0"/>
              <a:t>understanding how data was collected so it can be meaningfully used</a:t>
            </a:r>
          </a:p>
          <a:p>
            <a:pPr lvl="1"/>
            <a:r>
              <a:rPr lang="en-US" dirty="0"/>
              <a:t>determining ownership and rights over an object</a:t>
            </a:r>
          </a:p>
          <a:p>
            <a:pPr lvl="1"/>
            <a:r>
              <a:rPr lang="en-US" dirty="0"/>
              <a:t>making </a:t>
            </a:r>
            <a:r>
              <a:rPr lang="en-US" dirty="0" err="1"/>
              <a:t>judgements</a:t>
            </a:r>
            <a:r>
              <a:rPr lang="en-US" dirty="0"/>
              <a:t> about information to determine whether to trust it</a:t>
            </a:r>
          </a:p>
          <a:p>
            <a:pPr lvl="1"/>
            <a:r>
              <a:rPr lang="en-US" dirty="0"/>
              <a:t>verifying that the process and steps used to obtain a result complies with given requirements</a:t>
            </a:r>
          </a:p>
          <a:p>
            <a:pPr lvl="1"/>
            <a:r>
              <a:rPr lang="en-US" dirty="0"/>
              <a:t>reproducing how something was generated.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22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A specification and ontology for expressing provenance records</a:t>
            </a:r>
          </a:p>
          <a:p>
            <a:r>
              <a:rPr lang="en-US" dirty="0"/>
              <a:t>Records contain </a:t>
            </a:r>
            <a:r>
              <a:rPr lang="en-US" i="1" dirty="0"/>
              <a:t>descriptions</a:t>
            </a:r>
            <a:r>
              <a:rPr lang="en-US" dirty="0"/>
              <a:t> of the entities and activities involved in producing and delivering or otherwise influencing a given object</a:t>
            </a:r>
          </a:p>
          <a:p>
            <a:r>
              <a:rPr lang="en-US" dirty="0"/>
              <a:t>Became a W3C Recommendation in April 2013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PROV-O</a:t>
            </a: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37874" b="-37874"/>
          <a:stretch>
            <a:fillRect/>
          </a:stretch>
        </p:blipFill>
        <p:spPr>
          <a:xfrm>
            <a:off x="4427984" y="1682750"/>
            <a:ext cx="4536504" cy="4489449"/>
          </a:xfrm>
        </p:spPr>
      </p:pic>
      <p:sp>
        <p:nvSpPr>
          <p:cNvPr id="11" name="Rectangle 10"/>
          <p:cNvSpPr/>
          <p:nvPr/>
        </p:nvSpPr>
        <p:spPr>
          <a:xfrm>
            <a:off x="381000" y="6350291"/>
            <a:ext cx="4052687" cy="3462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buFont typeface="Wingdings" pitchFamily="-106" charset="2"/>
              <a:buNone/>
            </a:pPr>
            <a:r>
              <a:rPr lang="en-GB" dirty="0">
                <a:latin typeface="Georgia"/>
                <a:cs typeface="Georgia"/>
              </a:rPr>
              <a:t>http://www.w3.org/TR/</a:t>
            </a:r>
            <a:r>
              <a:rPr lang="en-GB" dirty="0" err="1">
                <a:latin typeface="Georgia"/>
                <a:cs typeface="Georgia"/>
              </a:rPr>
              <a:t>prov</a:t>
            </a:r>
            <a:r>
              <a:rPr lang="en-GB" dirty="0">
                <a:latin typeface="Georgia"/>
                <a:cs typeface="Georgia"/>
              </a:rPr>
              <a:t>-primer/</a:t>
            </a:r>
            <a:endParaRPr lang="en-US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2814833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Web Annotation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http://www.flickr.com/photos/medievalkarl/4473939932/</a:t>
            </a:r>
            <a:endParaRPr lang="en-US" dirty="0"/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635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Shared annotations for the Web</a:t>
            </a:r>
          </a:p>
          <a:p>
            <a:pPr marL="0" indent="0">
              <a:buNone/>
            </a:pPr>
            <a:r>
              <a:rPr lang="en-GB" dirty="0"/>
              <a:t>Vocabularies used:</a:t>
            </a:r>
          </a:p>
          <a:p>
            <a:pPr lvl="1"/>
            <a:r>
              <a:rPr lang="en-GB" dirty="0"/>
              <a:t>Dublin Core for bibliographic metadata about the annotation</a:t>
            </a:r>
          </a:p>
          <a:p>
            <a:pPr lvl="1"/>
            <a:r>
              <a:rPr lang="en-GB" dirty="0"/>
              <a:t>Custom schema for relating annotation to annotated document</a:t>
            </a:r>
          </a:p>
          <a:p>
            <a:pPr lvl="1"/>
            <a:r>
              <a:rPr lang="en-GB" dirty="0" err="1"/>
              <a:t>XPath</a:t>
            </a:r>
            <a:r>
              <a:rPr lang="en-GB" dirty="0"/>
              <a:t> and </a:t>
            </a:r>
            <a:r>
              <a:rPr lang="en-GB" dirty="0" err="1"/>
              <a:t>XPointer</a:t>
            </a:r>
            <a:r>
              <a:rPr lang="en-GB" dirty="0"/>
              <a:t> used to identify region of document to be annotated</a:t>
            </a:r>
            <a:endParaRPr lang="en-US" dirty="0"/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37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Annotea</a:t>
            </a:r>
          </a:p>
        </p:txBody>
      </p:sp>
      <p:sp>
        <p:nvSpPr>
          <p:cNvPr id="4" name="Rectangle 3"/>
          <p:cNvSpPr/>
          <p:nvPr/>
        </p:nvSpPr>
        <p:spPr>
          <a:xfrm>
            <a:off x="381000" y="6337716"/>
            <a:ext cx="3863670" cy="3462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buFont typeface="Wingdings" pitchFamily="-106" charset="2"/>
              <a:buNone/>
            </a:pPr>
            <a:r>
              <a:rPr lang="en-US" dirty="0">
                <a:latin typeface="Georgia"/>
                <a:cs typeface="Georgia"/>
              </a:rPr>
              <a:t>http://www.w3.org/2001/Annotea/</a:t>
            </a:r>
          </a:p>
        </p:txBody>
      </p:sp>
      <p:pic>
        <p:nvPicPr>
          <p:cNvPr id="9" name="Picture 3" descr="xul_sideba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735186"/>
            <a:ext cx="4716016" cy="5122814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W3C Proposed Recommendation (17 Jan 2017)</a:t>
            </a:r>
          </a:p>
          <a:p>
            <a:pPr lvl="1"/>
            <a:r>
              <a:rPr lang="en-US" dirty="0"/>
              <a:t>Ongoing work on annotation within W3C (Web Annotation Working Group)</a:t>
            </a:r>
          </a:p>
          <a:p>
            <a:pPr marL="0" indent="0">
              <a:buNone/>
            </a:pPr>
            <a:r>
              <a:rPr lang="en-US" dirty="0"/>
              <a:t>Vocabularies used:</a:t>
            </a:r>
          </a:p>
          <a:p>
            <a:pPr lvl="1"/>
            <a:r>
              <a:rPr lang="en-US" dirty="0"/>
              <a:t>FOAF</a:t>
            </a:r>
          </a:p>
          <a:p>
            <a:pPr lvl="1"/>
            <a:r>
              <a:rPr lang="en-US" dirty="0"/>
              <a:t>Dublin Core</a:t>
            </a:r>
          </a:p>
          <a:p>
            <a:pPr lvl="1"/>
            <a:r>
              <a:rPr lang="en-US" dirty="0"/>
              <a:t>Provenance</a:t>
            </a:r>
          </a:p>
          <a:p>
            <a:pPr lvl="1"/>
            <a:r>
              <a:rPr lang="en-US" dirty="0"/>
              <a:t>SKOS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45788" b="-45788"/>
          <a:stretch>
            <a:fillRect/>
          </a:stretch>
        </p:blipFill>
        <p:spPr>
          <a:xfrm>
            <a:off x="4355975" y="1484784"/>
            <a:ext cx="4644623" cy="5091268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Annotation Data Model</a:t>
            </a:r>
          </a:p>
        </p:txBody>
      </p:sp>
      <p:sp>
        <p:nvSpPr>
          <p:cNvPr id="8" name="Rectangle 7"/>
          <p:cNvSpPr/>
          <p:nvPr/>
        </p:nvSpPr>
        <p:spPr>
          <a:xfrm>
            <a:off x="381000" y="6350291"/>
            <a:ext cx="4700325" cy="3462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buFont typeface="Wingdings" pitchFamily="-106" charset="2"/>
              <a:buNone/>
            </a:pPr>
            <a:r>
              <a:rPr lang="en-GB" dirty="0">
                <a:latin typeface="Georgia"/>
                <a:cs typeface="Georgia"/>
              </a:rPr>
              <a:t>http://</a:t>
            </a:r>
            <a:r>
              <a:rPr lang="en-GB" dirty="0" err="1">
                <a:latin typeface="Georgia"/>
                <a:cs typeface="Georgia"/>
              </a:rPr>
              <a:t>www.openannotation.org</a:t>
            </a:r>
            <a:r>
              <a:rPr lang="en-GB" dirty="0">
                <a:latin typeface="Georgia"/>
                <a:cs typeface="Georgia"/>
              </a:rPr>
              <a:t>/spec/core/</a:t>
            </a:r>
            <a:endParaRPr lang="en-US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6707277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6"/>
          <p:cNvPicPr>
            <a:picLocks noChangeAspect="1"/>
          </p:cNvPicPr>
          <p:nvPr/>
        </p:nvPicPr>
        <p:blipFill rotWithShape="1">
          <a:blip r:embed="rId2"/>
          <a:srcRect t="-2375" b="-1433"/>
          <a:stretch/>
        </p:blipFill>
        <p:spPr>
          <a:xfrm>
            <a:off x="395535" y="764704"/>
            <a:ext cx="8607355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6174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5786374464_ece629a41d_b.jpg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4" r="5534"/>
          <a:stretch>
            <a:fillRect/>
          </a:stretch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Commerce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polycart</a:t>
            </a:r>
            <a:r>
              <a:rPr lang="en-US" dirty="0"/>
              <a:t>/5786374464</a:t>
            </a:r>
          </a:p>
        </p:txBody>
      </p:sp>
    </p:spTree>
    <p:extLst>
      <p:ext uri="{BB962C8B-B14F-4D97-AF65-F5344CB8AC3E}">
        <p14:creationId xmlns:p14="http://schemas.microsoft.com/office/powerpoint/2010/main" val="31989686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err="1"/>
              <a:t>Standardised</a:t>
            </a:r>
            <a:r>
              <a:rPr lang="en-US" dirty="0"/>
              <a:t> vocabulary for product, price, and company data</a:t>
            </a:r>
          </a:p>
          <a:p>
            <a:r>
              <a:rPr lang="en-US" dirty="0"/>
              <a:t>Represents:</a:t>
            </a:r>
          </a:p>
          <a:p>
            <a:pPr lvl="1"/>
            <a:r>
              <a:rPr lang="en-US" dirty="0"/>
              <a:t>Prices</a:t>
            </a:r>
          </a:p>
          <a:p>
            <a:pPr lvl="1"/>
            <a:r>
              <a:rPr lang="en-US" dirty="0"/>
              <a:t>Accepted payment methods</a:t>
            </a:r>
          </a:p>
          <a:p>
            <a:pPr lvl="1"/>
            <a:r>
              <a:rPr lang="en-US" dirty="0"/>
              <a:t>Opening times</a:t>
            </a:r>
          </a:p>
          <a:p>
            <a:pPr lvl="1"/>
            <a:r>
              <a:rPr lang="en-US" dirty="0"/>
              <a:t>Delivery methods and charges</a:t>
            </a:r>
          </a:p>
          <a:p>
            <a:pPr lvl="1"/>
            <a:r>
              <a:rPr lang="en-US" dirty="0"/>
              <a:t>Warranty promises and scope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Integrates with:</a:t>
            </a:r>
          </a:p>
          <a:p>
            <a:pPr lvl="1"/>
            <a:r>
              <a:rPr lang="en-US" dirty="0"/>
              <a:t>UNSPSC vocabulary for offerings</a:t>
            </a:r>
          </a:p>
          <a:p>
            <a:pPr lvl="1"/>
            <a:r>
              <a:rPr lang="en-US" dirty="0"/>
              <a:t>SIC codes for company type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Good Relations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478" y="5741718"/>
            <a:ext cx="3247389" cy="88364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82976" y="6325142"/>
            <a:ext cx="33346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en-US" dirty="0">
                <a:latin typeface="Georgia"/>
                <a:cs typeface="Georgia"/>
              </a:rPr>
              <a:t>http://</a:t>
            </a:r>
            <a:r>
              <a:rPr lang="en-US" dirty="0" err="1">
                <a:latin typeface="Georgia"/>
                <a:cs typeface="Georgia"/>
              </a:rPr>
              <a:t>purl.org/goodrelations</a:t>
            </a:r>
            <a:r>
              <a:rPr lang="en-US" dirty="0">
                <a:latin typeface="Georgia"/>
                <a:cs typeface="Georgia"/>
              </a:rPr>
              <a:t>/</a:t>
            </a: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Public Sector Information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http://www.flickr.com/photos/emsef/1398072554/</a:t>
            </a:r>
            <a:endParaRPr lang="en-US" dirty="0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4" y="0"/>
            <a:ext cx="9143506" cy="6858060"/>
          </a:xfrm>
          <a:prstGeom prst="rect">
            <a:avLst/>
          </a:prstGeom>
        </p:spPr>
      </p:pic>
      <p:grpSp>
        <p:nvGrpSpPr>
          <p:cNvPr id="2" name="Group 10"/>
          <p:cNvGrpSpPr/>
          <p:nvPr/>
        </p:nvGrpSpPr>
        <p:grpSpPr>
          <a:xfrm>
            <a:off x="3008596" y="1540438"/>
            <a:ext cx="1774664" cy="1367530"/>
            <a:chOff x="3385024" y="1308288"/>
            <a:chExt cx="1774664" cy="1367530"/>
          </a:xfrm>
        </p:grpSpPr>
        <p:sp>
          <p:nvSpPr>
            <p:cNvPr id="8" name="Rounded Rectangular Callout 7"/>
            <p:cNvSpPr/>
            <p:nvPr/>
          </p:nvSpPr>
          <p:spPr bwMode="auto">
            <a:xfrm>
              <a:off x="3385024" y="1308288"/>
              <a:ext cx="1774664" cy="1367530"/>
            </a:xfrm>
            <a:prstGeom prst="wedgeRoundRectCallout">
              <a:avLst>
                <a:gd name="adj1" fmla="val 37883"/>
                <a:gd name="adj2" fmla="val 66071"/>
                <a:gd name="adj3" fmla="val 16667"/>
              </a:avLst>
            </a:prstGeom>
            <a:solidFill>
              <a:schemeClr val="bg1"/>
            </a:solidFill>
            <a:ln w="508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?</a:t>
              </a: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3193" y="1454808"/>
              <a:ext cx="1091369" cy="1091369"/>
            </a:xfrm>
            <a:prstGeom prst="rect">
              <a:avLst/>
            </a:prstGeom>
          </p:spPr>
        </p:pic>
      </p:grpSp>
      <p:grpSp>
        <p:nvGrpSpPr>
          <p:cNvPr id="3" name="Group 11"/>
          <p:cNvGrpSpPr/>
          <p:nvPr/>
        </p:nvGrpSpPr>
        <p:grpSpPr>
          <a:xfrm>
            <a:off x="6554014" y="678498"/>
            <a:ext cx="1774664" cy="1367530"/>
            <a:chOff x="6554014" y="472123"/>
            <a:chExt cx="1774664" cy="1367530"/>
          </a:xfrm>
        </p:grpSpPr>
        <p:sp>
          <p:nvSpPr>
            <p:cNvPr id="6" name="Rounded Rectangular Callout 5"/>
            <p:cNvSpPr/>
            <p:nvPr/>
          </p:nvSpPr>
          <p:spPr bwMode="auto">
            <a:xfrm>
              <a:off x="6554014" y="472123"/>
              <a:ext cx="1774664" cy="1367530"/>
            </a:xfrm>
            <a:prstGeom prst="wedgeRoundRectCallout">
              <a:avLst>
                <a:gd name="adj1" fmla="val -33677"/>
                <a:gd name="adj2" fmla="val 62500"/>
                <a:gd name="adj3" fmla="val 16667"/>
              </a:avLst>
            </a:prstGeom>
            <a:solidFill>
              <a:schemeClr val="bg1"/>
            </a:solidFill>
            <a:ln w="508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60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?</a:t>
              </a:r>
              <a:endParaRPr kumimoji="0" lang="en-US" sz="6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334" y="618643"/>
              <a:ext cx="1058807" cy="1058807"/>
            </a:xfrm>
            <a:prstGeom prst="rect">
              <a:avLst/>
            </a:prstGeom>
          </p:spPr>
        </p:pic>
      </p:grp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>
                <a:solidFill>
                  <a:schemeClr val="bg1"/>
                </a:solidFill>
              </a:rPr>
              <a:t>Social Networking</a:t>
            </a:r>
            <a:br>
              <a:rPr lang="en-US">
                <a:solidFill>
                  <a:schemeClr val="bg1"/>
                </a:solidFill>
              </a:rPr>
            </a:b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bigblackbox</a:t>
            </a:r>
            <a:r>
              <a:rPr lang="en-US" dirty="0"/>
              <a:t>/4269397346/</a:t>
            </a:r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AKTive</a:t>
            </a:r>
            <a:r>
              <a:rPr lang="en-GB" dirty="0"/>
              <a:t> PSI (2005)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cs typeface="Georgia"/>
              </a:rPr>
              <a:t>Use advanced knowledge management technology to improve the delivery of policy and public services across Government</a:t>
            </a:r>
          </a:p>
          <a:p>
            <a:r>
              <a:rPr lang="en-GB" altLang="ja-JP" dirty="0"/>
              <a:t>Build up a detailed picture of life in two London Boroughs, using as broad a collection of Public Sector Information as possible</a:t>
            </a:r>
            <a:endParaRPr lang="en-GB" dirty="0"/>
          </a:p>
          <a:p>
            <a:pPr lvl="1"/>
            <a:endParaRPr lang="en-GB" dirty="0"/>
          </a:p>
        </p:txBody>
      </p:sp>
      <p:grpSp>
        <p:nvGrpSpPr>
          <p:cNvPr id="2" name="Group 9"/>
          <p:cNvGrpSpPr/>
          <p:nvPr/>
        </p:nvGrpSpPr>
        <p:grpSpPr>
          <a:xfrm>
            <a:off x="1142484" y="4281357"/>
            <a:ext cx="6859031" cy="2460011"/>
            <a:chOff x="107950" y="3429000"/>
            <a:chExt cx="8861425" cy="3178175"/>
          </a:xfrm>
        </p:grpSpPr>
        <p:pic>
          <p:nvPicPr>
            <p:cNvPr id="11" name="Picture 3" descr="os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3651" r="56650"/>
            <a:stretch>
              <a:fillRect/>
            </a:stretch>
          </p:blipFill>
          <p:spPr bwMode="auto">
            <a:xfrm>
              <a:off x="3132138" y="4149725"/>
              <a:ext cx="1152525" cy="747713"/>
            </a:xfrm>
            <a:prstGeom prst="rect">
              <a:avLst/>
            </a:prstGeom>
            <a:noFill/>
          </p:spPr>
        </p:pic>
        <p:pic>
          <p:nvPicPr>
            <p:cNvPr id="12" name="Picture 4" descr="ons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388" y="5157788"/>
              <a:ext cx="2552700" cy="288925"/>
            </a:xfrm>
            <a:prstGeom prst="rect">
              <a:avLst/>
            </a:prstGeom>
            <a:noFill/>
          </p:spPr>
        </p:pic>
        <p:pic>
          <p:nvPicPr>
            <p:cNvPr id="13" name="Picture 5" descr="met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8125" y="5949950"/>
              <a:ext cx="2381250" cy="657225"/>
            </a:xfrm>
            <a:prstGeom prst="rect">
              <a:avLst/>
            </a:prstGeom>
            <a:noFill/>
          </p:spPr>
        </p:pic>
        <p:pic>
          <p:nvPicPr>
            <p:cNvPr id="14" name="Picture 6" descr="london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33800" y="5157788"/>
              <a:ext cx="1676400" cy="285750"/>
            </a:xfrm>
            <a:prstGeom prst="rect">
              <a:avLst/>
            </a:prstGeom>
            <a:noFill/>
          </p:spPr>
        </p:pic>
        <p:pic>
          <p:nvPicPr>
            <p:cNvPr id="15" name="Picture 7" descr="lewisham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-17036"/>
            <a:stretch>
              <a:fillRect/>
            </a:stretch>
          </p:blipFill>
          <p:spPr bwMode="auto">
            <a:xfrm>
              <a:off x="5292725" y="3429000"/>
              <a:ext cx="2058988" cy="501650"/>
            </a:xfrm>
            <a:prstGeom prst="rect">
              <a:avLst/>
            </a:prstGeom>
            <a:noFill/>
          </p:spPr>
        </p:pic>
        <p:pic>
          <p:nvPicPr>
            <p:cNvPr id="16" name="Picture 8" descr="home-office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388" y="5661025"/>
              <a:ext cx="1104900" cy="866775"/>
            </a:xfrm>
            <a:prstGeom prst="rect">
              <a:avLst/>
            </a:prstGeom>
            <a:noFill/>
          </p:spPr>
        </p:pic>
        <p:pic>
          <p:nvPicPr>
            <p:cNvPr id="17" name="Picture 9" descr="hmlr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388" y="4365625"/>
              <a:ext cx="2047875" cy="523875"/>
            </a:xfrm>
            <a:prstGeom prst="rect">
              <a:avLst/>
            </a:prstGeom>
            <a:noFill/>
          </p:spPr>
        </p:pic>
        <p:pic>
          <p:nvPicPr>
            <p:cNvPr id="18" name="Picture 10" descr="gazette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43125" y="5949950"/>
              <a:ext cx="2428875" cy="619125"/>
            </a:xfrm>
            <a:prstGeom prst="rect">
              <a:avLst/>
            </a:prstGeom>
            <a:noFill/>
          </p:spPr>
        </p:pic>
        <p:pic>
          <p:nvPicPr>
            <p:cNvPr id="19" name="Picture 11" descr="dh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7050" y="3716338"/>
              <a:ext cx="2066925" cy="1082675"/>
            </a:xfrm>
            <a:prstGeom prst="rect">
              <a:avLst/>
            </a:prstGeom>
            <a:noFill/>
          </p:spPr>
        </p:pic>
        <p:pic>
          <p:nvPicPr>
            <p:cNvPr id="20" name="Picture 12" descr="defra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59338" y="5516563"/>
              <a:ext cx="1390650" cy="1085850"/>
            </a:xfrm>
            <a:prstGeom prst="rect">
              <a:avLst/>
            </a:prstGeom>
            <a:noFill/>
          </p:spPr>
        </p:pic>
        <p:pic>
          <p:nvPicPr>
            <p:cNvPr id="21" name="Picture 13" descr="camden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7900" y="4437063"/>
              <a:ext cx="1800225" cy="374650"/>
            </a:xfrm>
            <a:prstGeom prst="rect">
              <a:avLst/>
            </a:prstGeom>
            <a:noFill/>
          </p:spPr>
        </p:pic>
        <p:pic>
          <p:nvPicPr>
            <p:cNvPr id="22" name="Picture 14" descr="co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59563" y="4868863"/>
              <a:ext cx="2005012" cy="989012"/>
            </a:xfrm>
            <a:prstGeom prst="rect">
              <a:avLst/>
            </a:prstGeom>
            <a:noFill/>
          </p:spPr>
        </p:pic>
        <p:pic>
          <p:nvPicPr>
            <p:cNvPr id="23" name="Picture 16" descr="opsi-logo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950" y="3429000"/>
              <a:ext cx="4876800" cy="695325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Visualisations and Mashups</a:t>
            </a:r>
            <a:endParaRPr lang="en-GB" dirty="0"/>
          </a:p>
        </p:txBody>
      </p:sp>
      <p:pic>
        <p:nvPicPr>
          <p:cNvPr id="4506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86706"/>
            <a:ext cx="3960813" cy="368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4506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831" y="2890838"/>
            <a:ext cx="3925887" cy="365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8" name="Picture 4">
            <a:hlinkClick r:id="rId5" action="ppaction://hlinkfil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227592"/>
            <a:ext cx="4054920" cy="2402816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Integrated Public Sector Vocabulary</a:t>
            </a:r>
          </a:p>
        </p:txBody>
      </p:sp>
      <p:sp>
        <p:nvSpPr>
          <p:cNvPr id="9256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Taxonomy for classifying public sector information resources</a:t>
            </a:r>
          </a:p>
          <a:p>
            <a:r>
              <a:rPr lang="en-GB" dirty="0"/>
              <a:t>Developed with the backing of the ODPM and the Cabinet Office e-Government Unit</a:t>
            </a:r>
          </a:p>
          <a:p>
            <a:r>
              <a:rPr lang="en-GB" dirty="0"/>
              <a:t>Available in a variety of formats, but RDF/XML is the definitive format</a:t>
            </a:r>
          </a:p>
          <a:p>
            <a:r>
              <a:rPr lang="en-GB" dirty="0"/>
              <a:t>Uses Dublin Core and SKOS</a:t>
            </a:r>
          </a:p>
        </p:txBody>
      </p:sp>
      <p:sp>
        <p:nvSpPr>
          <p:cNvPr id="4" name="Rectangle 3"/>
          <p:cNvSpPr/>
          <p:nvPr/>
        </p:nvSpPr>
        <p:spPr>
          <a:xfrm>
            <a:off x="381000" y="6327845"/>
            <a:ext cx="42792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Georgia"/>
                <a:cs typeface="Georgia"/>
              </a:rPr>
              <a:t>http://</a:t>
            </a:r>
            <a:r>
              <a:rPr lang="en-US" dirty="0" err="1">
                <a:latin typeface="Georgia"/>
                <a:cs typeface="Georgia"/>
              </a:rPr>
              <a:t>www.esd.org.uk/standards/ipsv</a:t>
            </a:r>
            <a:r>
              <a:rPr lang="en-US" dirty="0">
                <a:latin typeface="Georgia"/>
                <a:cs typeface="Georgia"/>
              </a:rPr>
              <a:t>/</a:t>
            </a:r>
          </a:p>
        </p:txBody>
      </p:sp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In 2009, Tim Berners-Lee and Nigel </a:t>
            </a:r>
            <a:r>
              <a:rPr lang="en-US" dirty="0" err="1"/>
              <a:t>Shadbolt</a:t>
            </a:r>
            <a:r>
              <a:rPr lang="en-US" dirty="0"/>
              <a:t> appointed as advisors to HMG on opening up public data</a:t>
            </a:r>
          </a:p>
          <a:p>
            <a:endParaRPr lang="en-US" dirty="0"/>
          </a:p>
          <a:p>
            <a:r>
              <a:rPr lang="en-US" dirty="0" err="1"/>
              <a:t>data.gov.uk</a:t>
            </a:r>
            <a:r>
              <a:rPr lang="en-US" dirty="0"/>
              <a:t> website went public on 21 Jan 2010</a:t>
            </a:r>
          </a:p>
          <a:p>
            <a:pPr lvl="1"/>
            <a:r>
              <a:rPr lang="en-US" dirty="0"/>
              <a:t>2890 datasets from central and local government</a:t>
            </a:r>
          </a:p>
          <a:p>
            <a:pPr lvl="1"/>
            <a:r>
              <a:rPr lang="en-US" dirty="0"/>
              <a:t>Uses SW technologies to represent data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data.gov.uk (2010)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072" y="1565275"/>
            <a:ext cx="4624628" cy="372745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t="1412" b="1412"/>
          <a:stretch>
            <a:fillRect/>
          </a:stretch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effectLst/>
        </p:spPr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Geographic Information</a:t>
            </a:r>
          </a:p>
        </p:txBody>
      </p:sp>
    </p:spTree>
    <p:extLst>
      <p:ext uri="{BB962C8B-B14F-4D97-AF65-F5344CB8AC3E}">
        <p14:creationId xmlns:p14="http://schemas.microsoft.com/office/powerpoint/2010/main" val="10548681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Opened up datasets as part of UK public sector data initiative:</a:t>
            </a:r>
          </a:p>
          <a:p>
            <a:pPr lvl="1"/>
            <a:r>
              <a:rPr lang="en-US" dirty="0"/>
              <a:t>1:50,000 Gazetteer</a:t>
            </a:r>
            <a:br>
              <a:rPr lang="en-US" dirty="0"/>
            </a:br>
            <a:r>
              <a:rPr lang="en-US" dirty="0"/>
              <a:t>250,000 place names</a:t>
            </a:r>
          </a:p>
          <a:p>
            <a:pPr lvl="1"/>
            <a:r>
              <a:rPr lang="en-US" dirty="0"/>
              <a:t>Code-Point</a:t>
            </a:r>
            <a:br>
              <a:rPr lang="en-US" dirty="0"/>
            </a:br>
            <a:r>
              <a:rPr lang="en-US" dirty="0"/>
              <a:t>1,700,000 postcode units</a:t>
            </a:r>
          </a:p>
          <a:p>
            <a:pPr lvl="1"/>
            <a:r>
              <a:rPr lang="en-US" dirty="0"/>
              <a:t>Boundary Line</a:t>
            </a:r>
            <a:br>
              <a:rPr lang="en-US" dirty="0"/>
            </a:br>
            <a:r>
              <a:rPr lang="en-US" dirty="0"/>
              <a:t>Electoral and administrative boundaries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Output formats:</a:t>
            </a:r>
          </a:p>
          <a:p>
            <a:pPr lvl="1"/>
            <a:r>
              <a:rPr lang="en-US" dirty="0"/>
              <a:t>JSON</a:t>
            </a:r>
          </a:p>
          <a:p>
            <a:pPr lvl="1"/>
            <a:r>
              <a:rPr lang="en-US" dirty="0"/>
              <a:t>RDF</a:t>
            </a:r>
          </a:p>
          <a:p>
            <a:r>
              <a:rPr lang="en-US" dirty="0"/>
              <a:t>SPARQL query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Ordnance Survey Linked Data</a:t>
            </a:r>
          </a:p>
        </p:txBody>
      </p:sp>
      <p:sp>
        <p:nvSpPr>
          <p:cNvPr id="5" name="Rectangle 4"/>
          <p:cNvSpPr/>
          <p:nvPr/>
        </p:nvSpPr>
        <p:spPr>
          <a:xfrm>
            <a:off x="381000" y="6327845"/>
            <a:ext cx="37481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Georgia"/>
                <a:cs typeface="Georgia"/>
              </a:rPr>
              <a:t>http://</a:t>
            </a:r>
            <a:r>
              <a:rPr lang="en-US" dirty="0" err="1">
                <a:latin typeface="Georgia"/>
                <a:cs typeface="Georgia"/>
              </a:rPr>
              <a:t>data.ordnancesurvey.co.uk</a:t>
            </a:r>
            <a:r>
              <a:rPr lang="en-US" dirty="0">
                <a:latin typeface="Georgia"/>
                <a:cs typeface="Georgia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7168467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OSM Semantic Network</a:t>
            </a:r>
          </a:p>
          <a:p>
            <a:pPr lvl="1"/>
            <a:r>
              <a:rPr lang="en-US" dirty="0"/>
              <a:t>SKOS vocabulary built from map feature tags</a:t>
            </a:r>
          </a:p>
          <a:p>
            <a:pPr marL="0" indent="0">
              <a:buNone/>
            </a:pPr>
            <a:r>
              <a:rPr lang="en-US" dirty="0" err="1"/>
              <a:t>LinkedGeoData.org</a:t>
            </a:r>
            <a:endParaRPr lang="en-US" dirty="0"/>
          </a:p>
          <a:p>
            <a:pPr lvl="1"/>
            <a:r>
              <a:rPr lang="en-US" dirty="0"/>
              <a:t>Interlinks OSM data with other linked open data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726" t="18279" r="46290" b="170"/>
          <a:stretch/>
        </p:blipFill>
        <p:spPr>
          <a:xfrm>
            <a:off x="4724400" y="1682750"/>
            <a:ext cx="4095750" cy="4489450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</a:t>
            </a:r>
            <a:r>
              <a:rPr lang="en-US" dirty="0" err="1"/>
              <a:t>Streetmap</a:t>
            </a:r>
            <a:r>
              <a:rPr lang="en-US" dirty="0"/>
              <a:t> Linked Data</a:t>
            </a:r>
          </a:p>
        </p:txBody>
      </p:sp>
    </p:spTree>
    <p:extLst>
      <p:ext uri="{BB962C8B-B14F-4D97-AF65-F5344CB8AC3E}">
        <p14:creationId xmlns:p14="http://schemas.microsoft.com/office/powerpoint/2010/main" val="2230268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Friend of a Friend (FOAF)</a:t>
            </a:r>
            <a:endParaRPr lang="en-GB" dirty="0"/>
          </a:p>
        </p:txBody>
      </p:sp>
      <p:sp>
        <p:nvSpPr>
          <p:cNvPr id="8212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Semantic Web realisation of “six degrees of separation”</a:t>
            </a:r>
          </a:p>
          <a:p>
            <a:r>
              <a:rPr lang="en-GB" dirty="0"/>
              <a:t>Fully distributed system</a:t>
            </a:r>
          </a:p>
          <a:p>
            <a:pPr lvl="1"/>
            <a:r>
              <a:rPr lang="en-GB" dirty="0"/>
              <a:t>Each user writes an RDF file describing themselves and who they know (using the FOAF schema)</a:t>
            </a:r>
          </a:p>
          <a:p>
            <a:pPr lvl="1"/>
            <a:r>
              <a:rPr lang="en-GB" dirty="0"/>
              <a:t>Files are harvested and aggregated</a:t>
            </a:r>
          </a:p>
          <a:p>
            <a:pPr lvl="1"/>
            <a:r>
              <a:rPr lang="en-GB" dirty="0"/>
              <a:t>Data is presented in a variety of interfaces</a:t>
            </a:r>
          </a:p>
          <a:p>
            <a:r>
              <a:rPr lang="en-GB" dirty="0"/>
              <a:t>Avoids </a:t>
            </a:r>
            <a:r>
              <a:rPr lang="en-GB" dirty="0" err="1"/>
              <a:t>siloing</a:t>
            </a:r>
            <a:r>
              <a:rPr lang="en-GB" dirty="0"/>
              <a:t> of existing social networking systems</a:t>
            </a:r>
          </a:p>
          <a:p>
            <a:r>
              <a:rPr lang="en-GB" dirty="0"/>
              <a:t>Data from many providers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5613254"/>
            <a:ext cx="2235783" cy="111789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81000" y="6361814"/>
            <a:ext cx="31701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Georgia"/>
                <a:cs typeface="Georgia"/>
              </a:rPr>
              <a:t>http://www.foaf-project.org</a:t>
            </a:r>
            <a:r>
              <a:rPr lang="en-US" dirty="0">
                <a:latin typeface="Georgia"/>
                <a:cs typeface="Georgia"/>
              </a:rPr>
              <a:t>/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Multiple Interfaces</a:t>
            </a:r>
            <a:endParaRPr lang="en-US" dirty="0"/>
          </a:p>
        </p:txBody>
      </p:sp>
      <p:pic>
        <p:nvPicPr>
          <p:cNvPr id="823299" name="Picture 3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378" y="1844824"/>
            <a:ext cx="3992102" cy="398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4" name="Picture 3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780928"/>
            <a:ext cx="4248472" cy="365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058132"/>
            <a:ext cx="4326458" cy="2732879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Ontology for describing wikis, bulletin boards, blogs, </a:t>
            </a:r>
            <a:r>
              <a:rPr lang="en-US" dirty="0" err="1"/>
              <a:t>etc</a:t>
            </a:r>
            <a:endParaRPr lang="en-US" dirty="0"/>
          </a:p>
          <a:p>
            <a:r>
              <a:rPr lang="en-US" dirty="0"/>
              <a:t>Designed to interoperate with FOAF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Semantically-Interlinked Online Communities</a:t>
            </a:r>
          </a:p>
        </p:txBody>
      </p:sp>
      <p:sp>
        <p:nvSpPr>
          <p:cNvPr id="7" name="Rectangle 6"/>
          <p:cNvSpPr/>
          <p:nvPr/>
        </p:nvSpPr>
        <p:spPr>
          <a:xfrm>
            <a:off x="381000" y="6337716"/>
            <a:ext cx="28687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Georgia"/>
                <a:cs typeface="Georgia"/>
              </a:rPr>
              <a:t>http://</a:t>
            </a:r>
            <a:r>
              <a:rPr lang="en-US" dirty="0" err="1">
                <a:latin typeface="Georgia"/>
                <a:cs typeface="Georgia"/>
              </a:rPr>
              <a:t>rdfs.org/sioc/spec</a:t>
            </a:r>
            <a:r>
              <a:rPr lang="en-US" dirty="0">
                <a:latin typeface="Georgia"/>
                <a:cs typeface="Georgia"/>
              </a:rPr>
              <a:t>/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3164" y="5486604"/>
            <a:ext cx="1257679" cy="1233019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ioc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6" y="453609"/>
            <a:ext cx="9112904" cy="5971157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Bibliographic Metadata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http://www.flickr.com/photos/celesterc/1069893367/</a:t>
            </a:r>
            <a:endParaRPr lang="en-US" dirty="0"/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339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A standard set of 15 metadata elements for cross-domain information resource description</a:t>
            </a:r>
          </a:p>
          <a:p>
            <a:r>
              <a:rPr lang="en-GB" dirty="0"/>
              <a:t>Formally endorsed by ISO, NISO and CEN</a:t>
            </a:r>
          </a:p>
          <a:p>
            <a:r>
              <a:rPr lang="en-GB" dirty="0"/>
              <a:t>Representation language-neutral</a:t>
            </a:r>
          </a:p>
          <a:p>
            <a:pPr lvl="1"/>
            <a:r>
              <a:rPr lang="en-GB" dirty="0"/>
              <a:t>Plain XML serialisations in addition to RDF/XML</a:t>
            </a:r>
          </a:p>
          <a:p>
            <a:pPr lvl="1"/>
            <a:r>
              <a:rPr lang="en-GB" dirty="0"/>
              <a:t>Predates RDF </a:t>
            </a:r>
            <a:br>
              <a:rPr lang="en-GB" dirty="0"/>
            </a:br>
            <a:r>
              <a:rPr lang="en-GB" dirty="0"/>
              <a:t>(started in 1995)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/>
              <a:t>Possibly the most widely used Semantic Web vocabulary</a:t>
            </a:r>
          </a:p>
          <a:p>
            <a:pPr lvl="1"/>
            <a:r>
              <a:rPr lang="en-GB" dirty="0"/>
              <a:t>Libraries (electronic and physical)</a:t>
            </a:r>
          </a:p>
          <a:p>
            <a:pPr lvl="1"/>
            <a:r>
              <a:rPr lang="en-GB" dirty="0"/>
              <a:t>Museums</a:t>
            </a:r>
          </a:p>
          <a:p>
            <a:pPr lvl="1"/>
            <a:r>
              <a:rPr lang="en-GB" dirty="0"/>
              <a:t>Web archives</a:t>
            </a:r>
          </a:p>
          <a:p>
            <a:pPr lvl="2"/>
            <a:r>
              <a:rPr lang="en-GB" dirty="0"/>
              <a:t>Open Directory Project</a:t>
            </a:r>
          </a:p>
          <a:p>
            <a:pPr lvl="2"/>
            <a:r>
              <a:rPr lang="en-GB" dirty="0"/>
              <a:t>UK Mirror Service</a:t>
            </a:r>
          </a:p>
          <a:p>
            <a:pPr lvl="2"/>
            <a:r>
              <a:rPr lang="en-GB" dirty="0" err="1"/>
              <a:t>MusicBrainz</a:t>
            </a:r>
            <a:endParaRPr lang="en-GB" dirty="0"/>
          </a:p>
          <a:p>
            <a:pPr lvl="1"/>
            <a:r>
              <a:rPr lang="en-GB" dirty="0"/>
              <a:t>…</a:t>
            </a:r>
            <a:endParaRPr lang="en-US" dirty="0"/>
          </a:p>
          <a:p>
            <a:endParaRPr lang="en-US" dirty="0"/>
          </a:p>
        </p:txBody>
      </p:sp>
      <p:sp>
        <p:nvSpPr>
          <p:cNvPr id="782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Dublin Core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5600700"/>
            <a:ext cx="1905000" cy="11430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81000" y="6304002"/>
            <a:ext cx="25058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Georgia"/>
                <a:cs typeface="Georgia"/>
              </a:rPr>
              <a:t>http://</a:t>
            </a:r>
            <a:r>
              <a:rPr lang="en-GB" dirty="0" err="1">
                <a:latin typeface="Georgia"/>
                <a:cs typeface="Georgia"/>
              </a:rPr>
              <a:t>dublincore.org</a:t>
            </a:r>
            <a:r>
              <a:rPr lang="en-GB" dirty="0">
                <a:latin typeface="Georgia"/>
                <a:cs typeface="Georgia"/>
              </a:rPr>
              <a:t>/</a:t>
            </a:r>
            <a:endParaRPr lang="en-US" dirty="0">
              <a:latin typeface="Georgia"/>
              <a:cs typeface="Georgia"/>
            </a:endParaRP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ECS.thmx</Template>
  <TotalTime>6430</TotalTime>
  <Words>1106</Words>
  <Application>Microsoft Macintosh PowerPoint</Application>
  <PresentationFormat>On-screen Show (4:3)</PresentationFormat>
  <Paragraphs>225</Paragraphs>
  <Slides>36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36</vt:i4>
      </vt:variant>
    </vt:vector>
  </HeadingPairs>
  <TitlesOfParts>
    <vt:vector size="44" baseType="lpstr">
      <vt:lpstr>ＭＳ Ｐゴシック</vt:lpstr>
      <vt:lpstr>Arial</vt:lpstr>
      <vt:lpstr>Georgia</vt:lpstr>
      <vt:lpstr>Lucida Grande</vt:lpstr>
      <vt:lpstr>Lucida Sans</vt:lpstr>
      <vt:lpstr>Wingdings</vt:lpstr>
      <vt:lpstr>ECS</vt:lpstr>
      <vt:lpstr>1_ECS</vt:lpstr>
      <vt:lpstr>Vocabularies and Applications</vt:lpstr>
      <vt:lpstr>Overview</vt:lpstr>
      <vt:lpstr>Social Networking </vt:lpstr>
      <vt:lpstr>Friend of a Friend (FOAF)</vt:lpstr>
      <vt:lpstr>Multiple Interfaces</vt:lpstr>
      <vt:lpstr>Semantically-Interlinked Online Communities</vt:lpstr>
      <vt:lpstr>PowerPoint Presentation</vt:lpstr>
      <vt:lpstr>Bibliographic Metadata</vt:lpstr>
      <vt:lpstr>Dublin Core</vt:lpstr>
      <vt:lpstr>Dublin Core Element Set</vt:lpstr>
      <vt:lpstr>Bibliographic Ontology</vt:lpstr>
      <vt:lpstr>MusicBrainz</vt:lpstr>
      <vt:lpstr>Publishing Standards for Industry Standard Metadata</vt:lpstr>
      <vt:lpstr>BBC Programmes</vt:lpstr>
      <vt:lpstr>Cultural Heritage</vt:lpstr>
      <vt:lpstr>CIDOC CRM</vt:lpstr>
      <vt:lpstr>Knowledge Organisation</vt:lpstr>
      <vt:lpstr>Simple Knowledge Organisation System</vt:lpstr>
      <vt:lpstr>SKOS Example</vt:lpstr>
      <vt:lpstr>Provenance</vt:lpstr>
      <vt:lpstr>Provenance</vt:lpstr>
      <vt:lpstr>PROV-O</vt:lpstr>
      <vt:lpstr>Web Annotation</vt:lpstr>
      <vt:lpstr>Annotea</vt:lpstr>
      <vt:lpstr>Open Annotation Data Model</vt:lpstr>
      <vt:lpstr>PowerPoint Presentation</vt:lpstr>
      <vt:lpstr>Commerce</vt:lpstr>
      <vt:lpstr>Good Relations</vt:lpstr>
      <vt:lpstr>Public Sector Information</vt:lpstr>
      <vt:lpstr>AKTive PSI (2005)</vt:lpstr>
      <vt:lpstr>Visualisations and Mashups</vt:lpstr>
      <vt:lpstr>Integrated Public Sector Vocabulary</vt:lpstr>
      <vt:lpstr>data.gov.uk (2010)</vt:lpstr>
      <vt:lpstr>Geographic Information</vt:lpstr>
      <vt:lpstr>Ordnance Survey Linked Data</vt:lpstr>
      <vt:lpstr>Open Streetmap Linked Data</vt:lpstr>
    </vt:vector>
  </TitlesOfParts>
  <Company>AKT</Company>
  <LinksUpToDate>false</LinksUpToDate>
  <SharedDoc>false</SharedDoc>
  <HyperlinksChanged>false</HyperlinksChanged>
  <AppVersion>16.0009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Introduction to the Semantic Web: Concepts, Technologies and Tools</dc:title>
  <dc:creator>Nick Gibbins</dc:creator>
  <cp:lastModifiedBy>Gibbins N.M.</cp:lastModifiedBy>
  <cp:revision>108</cp:revision>
  <cp:lastPrinted>2007-04-17T12:59:34Z</cp:lastPrinted>
  <dcterms:created xsi:type="dcterms:W3CDTF">2010-05-04T18:58:59Z</dcterms:created>
  <dcterms:modified xsi:type="dcterms:W3CDTF">2018-01-29T08:57:32Z</dcterms:modified>
</cp:coreProperties>
</file>