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54"/>
  </p:notesMasterIdLst>
  <p:handoutMasterIdLst>
    <p:handoutMasterId r:id="rId55"/>
  </p:handoutMasterIdLst>
  <p:sldIdLst>
    <p:sldId id="258" r:id="rId2"/>
    <p:sldId id="275" r:id="rId3"/>
    <p:sldId id="283" r:id="rId4"/>
    <p:sldId id="312" r:id="rId5"/>
    <p:sldId id="328" r:id="rId6"/>
    <p:sldId id="327" r:id="rId7"/>
    <p:sldId id="284" r:id="rId8"/>
    <p:sldId id="313" r:id="rId9"/>
    <p:sldId id="329" r:id="rId10"/>
    <p:sldId id="285" r:id="rId11"/>
    <p:sldId id="314" r:id="rId12"/>
    <p:sldId id="287" r:id="rId13"/>
    <p:sldId id="315" r:id="rId14"/>
    <p:sldId id="289" r:id="rId15"/>
    <p:sldId id="317" r:id="rId16"/>
    <p:sldId id="290" r:id="rId17"/>
    <p:sldId id="318" r:id="rId18"/>
    <p:sldId id="291" r:id="rId19"/>
    <p:sldId id="292" r:id="rId20"/>
    <p:sldId id="319" r:id="rId21"/>
    <p:sldId id="293" r:id="rId22"/>
    <p:sldId id="320" r:id="rId23"/>
    <p:sldId id="330" r:id="rId24"/>
    <p:sldId id="295" r:id="rId25"/>
    <p:sldId id="321" r:id="rId26"/>
    <p:sldId id="310" r:id="rId27"/>
    <p:sldId id="326" r:id="rId28"/>
    <p:sldId id="322" r:id="rId29"/>
    <p:sldId id="296" r:id="rId30"/>
    <p:sldId id="323" r:id="rId31"/>
    <p:sldId id="298" r:id="rId32"/>
    <p:sldId id="300" r:id="rId33"/>
    <p:sldId id="301" r:id="rId34"/>
    <p:sldId id="302" r:id="rId35"/>
    <p:sldId id="303" r:id="rId36"/>
    <p:sldId id="304" r:id="rId37"/>
    <p:sldId id="309" r:id="rId38"/>
    <p:sldId id="324" r:id="rId39"/>
    <p:sldId id="325" r:id="rId40"/>
    <p:sldId id="264" r:id="rId41"/>
    <p:sldId id="259" r:id="rId42"/>
    <p:sldId id="260" r:id="rId43"/>
    <p:sldId id="265" r:id="rId44"/>
    <p:sldId id="266" r:id="rId45"/>
    <p:sldId id="267" r:id="rId46"/>
    <p:sldId id="268" r:id="rId47"/>
    <p:sldId id="269" r:id="rId48"/>
    <p:sldId id="270" r:id="rId49"/>
    <p:sldId id="271" r:id="rId50"/>
    <p:sldId id="272" r:id="rId51"/>
    <p:sldId id="273" r:id="rId52"/>
    <p:sldId id="274" r:id="rId5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80" autoAdjust="0"/>
    <p:restoredTop sz="73450" autoAdjust="0"/>
  </p:normalViewPr>
  <p:slideViewPr>
    <p:cSldViewPr snapToGrid="0" snapToObjects="1" showGuides="1">
      <p:cViewPr>
        <p:scale>
          <a:sx n="82" d="100"/>
          <a:sy n="82" d="100"/>
        </p:scale>
        <p:origin x="-1176" y="-1584"/>
      </p:cViewPr>
      <p:guideLst>
        <p:guide orient="horz" pos="2160"/>
        <p:guide pos="13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notesMaster" Target="notesMasters/notesMaster1.xml"/><Relationship Id="rId55" Type="http://schemas.openxmlformats.org/officeDocument/2006/relationships/handoutMaster" Target="handoutMasters/handoutMaster1.xml"/><Relationship Id="rId56" Type="http://schemas.openxmlformats.org/officeDocument/2006/relationships/printerSettings" Target="printerSettings/printerSettings1.bin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AAB8B-11A5-C448-84DF-DDCC9ACB18D7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2A85F-5764-5645-A43B-A3B8AB416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655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12/02/18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829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</a:t>
            </a:r>
            <a:r>
              <a:rPr lang="en-US" dirty="0" err="1" smtClean="0"/>
              <a:t>www.youtube.com</a:t>
            </a:r>
            <a:r>
              <a:rPr lang="en-US" dirty="0" smtClean="0"/>
              <a:t>/</a:t>
            </a:r>
            <a:r>
              <a:rPr lang="en-US" dirty="0" err="1" smtClean="0"/>
              <a:t>watch?v</a:t>
            </a:r>
            <a:r>
              <a:rPr lang="en-US" dirty="0" smtClean="0"/>
              <a:t>=</a:t>
            </a:r>
            <a:r>
              <a:rPr lang="en-US" dirty="0" err="1" smtClean="0"/>
              <a:t>jbkSRLYSojo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4616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548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8294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277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1397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965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213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249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905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aantal</a:t>
            </a:r>
            <a:r>
              <a:rPr lang="en-US" dirty="0" smtClean="0"/>
              <a:t> </a:t>
            </a:r>
            <a:r>
              <a:rPr lang="en-US" dirty="0" err="1" smtClean="0"/>
              <a:t>inwoners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baseline="0" dirty="0" smtClean="0"/>
              <a:t> population (</a:t>
            </a:r>
            <a:r>
              <a:rPr lang="en-US" baseline="0" dirty="0" err="1" smtClean="0"/>
              <a:t>dutch</a:t>
            </a:r>
            <a:r>
              <a:rPr lang="en-US" baseline="0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000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4629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533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3005050"/>
            <a:ext cx="8496300" cy="3160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platform.carbonculture.net/places/10-downing-street/9/" TargetMode="External"/><Relationship Id="rId3" Type="http://schemas.openxmlformats.org/officeDocument/2006/relationships/image" Target="../media/image26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theguardian.com/cities/2017/oct/04/hypnotic-beauty-public-transport-mapped" TargetMode="External"/><Relationship Id="rId3" Type="http://schemas.openxmlformats.org/officeDocument/2006/relationships/hyperlink" Target="https://www.theguardian.com/global-development-professionals-network/2017/jan/03/using-data-visualisations-to-help-explain-the-global-obesity-explosion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Open Data Visualisation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 6214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Heather Packer</a:t>
            </a:r>
          </a:p>
          <a:p>
            <a:r>
              <a:rPr lang="en-GB" dirty="0" smtClean="0"/>
              <a:t>16/01/18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9223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 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line chart reveals trends or progress over </a:t>
            </a:r>
            <a:r>
              <a:rPr lang="en-US" dirty="0" smtClean="0"/>
              <a:t>time.</a:t>
            </a:r>
          </a:p>
          <a:p>
            <a:r>
              <a:rPr lang="en-US" dirty="0" smtClean="0"/>
              <a:t>Can show </a:t>
            </a:r>
            <a:r>
              <a:rPr lang="en-US" dirty="0"/>
              <a:t>many different </a:t>
            </a:r>
            <a:r>
              <a:rPr lang="en-US" dirty="0" smtClean="0"/>
              <a:t>series of </a:t>
            </a:r>
            <a:r>
              <a:rPr lang="en-US" dirty="0"/>
              <a:t>data. </a:t>
            </a:r>
            <a:endParaRPr lang="en-US" dirty="0" smtClean="0"/>
          </a:p>
          <a:p>
            <a:r>
              <a:rPr lang="en-US" dirty="0" smtClean="0"/>
              <a:t>You </a:t>
            </a:r>
            <a:r>
              <a:rPr lang="en-US" dirty="0"/>
              <a:t>should use it when you chart a continuous </a:t>
            </a:r>
            <a:r>
              <a:rPr lang="en-US" dirty="0" smtClean="0"/>
              <a:t>dataset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Design Best </a:t>
            </a:r>
            <a:r>
              <a:rPr lang="en-US" dirty="0" smtClean="0"/>
              <a:t>Practices:</a:t>
            </a:r>
            <a:endParaRPr lang="en-US" dirty="0"/>
          </a:p>
          <a:p>
            <a:pPr lvl="1"/>
            <a:r>
              <a:rPr lang="en-US" dirty="0"/>
              <a:t>Use solid lines only.</a:t>
            </a:r>
          </a:p>
          <a:p>
            <a:pPr lvl="1"/>
            <a:r>
              <a:rPr lang="en-US" dirty="0"/>
              <a:t>Don't plot more than four lines to avoid visual distractions.</a:t>
            </a:r>
          </a:p>
          <a:p>
            <a:pPr lvl="1"/>
            <a:r>
              <a:rPr lang="en-US" dirty="0"/>
              <a:t>Use the right height so the lines take up roughly 2/3 of the y-axis' height.</a:t>
            </a:r>
          </a:p>
        </p:txBody>
      </p:sp>
    </p:spTree>
    <p:extLst>
      <p:ext uri="{BB962C8B-B14F-4D97-AF65-F5344CB8AC3E}">
        <p14:creationId xmlns:p14="http://schemas.microsoft.com/office/powerpoint/2010/main" val="639287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 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Picture 6" descr="Screen Shot 2018-02-12 at 15.21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6" y="1547952"/>
            <a:ext cx="7424082" cy="508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820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Dual Axis </a:t>
            </a:r>
            <a:r>
              <a:rPr lang="en-US" dirty="0" smtClean="0"/>
              <a:t>Chart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dual axis chart allows you to plot data using two y-axes and a shared x-axis. </a:t>
            </a:r>
            <a:endParaRPr lang="en-US" dirty="0" smtClean="0"/>
          </a:p>
          <a:p>
            <a:r>
              <a:rPr lang="en-US" dirty="0" smtClean="0"/>
              <a:t>Good for 2 or more datasets</a:t>
            </a:r>
            <a:r>
              <a:rPr lang="en-US" dirty="0"/>
              <a:t>, </a:t>
            </a:r>
            <a:r>
              <a:rPr lang="en-US" dirty="0" smtClean="0"/>
              <a:t>grouped </a:t>
            </a:r>
            <a:r>
              <a:rPr lang="en-US" dirty="0"/>
              <a:t>by </a:t>
            </a:r>
            <a:r>
              <a:rPr lang="en-US" dirty="0" smtClean="0"/>
              <a:t>the same category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Show trends or lack of, between datasets</a:t>
            </a:r>
            <a:r>
              <a:rPr lang="en-US" dirty="0"/>
              <a:t>. </a:t>
            </a:r>
          </a:p>
          <a:p>
            <a:r>
              <a:rPr lang="en-US" dirty="0"/>
              <a:t>Design Best </a:t>
            </a:r>
            <a:r>
              <a:rPr lang="en-US" dirty="0" smtClean="0"/>
              <a:t>Practices:</a:t>
            </a:r>
            <a:endParaRPr lang="en-US" dirty="0"/>
          </a:p>
          <a:p>
            <a:pPr lvl="1"/>
            <a:r>
              <a:rPr lang="en-US" dirty="0"/>
              <a:t>Use the y-axis on the left side for the primary variable because brains are naturally inclined to look left first.</a:t>
            </a:r>
          </a:p>
          <a:p>
            <a:pPr lvl="1"/>
            <a:r>
              <a:rPr lang="en-US" dirty="0"/>
              <a:t>Use different graphing styles to illustrate the two </a:t>
            </a:r>
            <a:r>
              <a:rPr lang="en-US" dirty="0" smtClean="0"/>
              <a:t>datasets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Choose contrasting </a:t>
            </a:r>
            <a:r>
              <a:rPr lang="en-US" dirty="0" err="1" smtClean="0"/>
              <a:t>colours</a:t>
            </a:r>
            <a:r>
              <a:rPr lang="en-US" dirty="0" smtClean="0"/>
              <a:t> </a:t>
            </a:r>
            <a:r>
              <a:rPr lang="en-US" dirty="0"/>
              <a:t>for the two </a:t>
            </a:r>
            <a:r>
              <a:rPr lang="en-US" dirty="0" smtClean="0"/>
              <a:t>datasets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4028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Dual Axis 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Picture 4" descr="DataHero-Avg.-Price-Per-Sq.-Foot-vs.-Avg.-Rent-Per-Sq.-Foot-by-Month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27" y="1657718"/>
            <a:ext cx="6814922" cy="511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406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 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US" dirty="0"/>
              <a:t>area chart is </a:t>
            </a:r>
            <a:r>
              <a:rPr lang="en-US" dirty="0" smtClean="0"/>
              <a:t>a </a:t>
            </a:r>
            <a:r>
              <a:rPr lang="en-US" dirty="0"/>
              <a:t>line </a:t>
            </a:r>
            <a:r>
              <a:rPr lang="en-US" dirty="0" smtClean="0"/>
              <a:t>chart with spaces </a:t>
            </a:r>
            <a:r>
              <a:rPr lang="en-US" dirty="0"/>
              <a:t>between the x-axis and the line is filled with a color or pattern. </a:t>
            </a:r>
            <a:r>
              <a:rPr lang="en-US" dirty="0" smtClean="0"/>
              <a:t> </a:t>
            </a:r>
          </a:p>
          <a:p>
            <a:r>
              <a:rPr lang="en-US" dirty="0" smtClean="0"/>
              <a:t>It </a:t>
            </a:r>
            <a:r>
              <a:rPr lang="en-US" dirty="0"/>
              <a:t>helps you analyze both overall and individual trend information. </a:t>
            </a:r>
          </a:p>
          <a:p>
            <a:r>
              <a:rPr lang="en-US" dirty="0"/>
              <a:t>Design Best </a:t>
            </a:r>
            <a:r>
              <a:rPr lang="en-US" dirty="0" smtClean="0"/>
              <a:t>Practices:</a:t>
            </a:r>
            <a:endParaRPr lang="en-US" dirty="0"/>
          </a:p>
          <a:p>
            <a:pPr lvl="1"/>
            <a:r>
              <a:rPr lang="en-US" dirty="0"/>
              <a:t>Use transparent </a:t>
            </a:r>
            <a:r>
              <a:rPr lang="en-US" dirty="0" err="1" smtClean="0"/>
              <a:t>colours</a:t>
            </a:r>
            <a:r>
              <a:rPr lang="en-US" dirty="0" smtClean="0"/>
              <a:t> </a:t>
            </a:r>
            <a:r>
              <a:rPr lang="en-US" dirty="0"/>
              <a:t>so information isn't obscured in the background.</a:t>
            </a:r>
          </a:p>
          <a:p>
            <a:pPr lvl="1"/>
            <a:r>
              <a:rPr lang="en-US" dirty="0"/>
              <a:t>Don't display more than four categories to avoid clutter.</a:t>
            </a:r>
          </a:p>
          <a:p>
            <a:pPr lvl="1"/>
            <a:r>
              <a:rPr lang="en-US" dirty="0" err="1" smtClean="0"/>
              <a:t>Organise</a:t>
            </a:r>
            <a:r>
              <a:rPr lang="en-US" dirty="0" smtClean="0"/>
              <a:t> </a:t>
            </a:r>
            <a:r>
              <a:rPr lang="en-US" dirty="0"/>
              <a:t>highly variable data at the top of the chart to make it easy to read.</a:t>
            </a:r>
          </a:p>
        </p:txBody>
      </p:sp>
    </p:spTree>
    <p:extLst>
      <p:ext uri="{BB962C8B-B14F-4D97-AF65-F5344CB8AC3E}">
        <p14:creationId xmlns:p14="http://schemas.microsoft.com/office/powerpoint/2010/main" val="468497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 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4" descr="Playfair_TimeSeries-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78" y="1378771"/>
            <a:ext cx="6913662" cy="510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38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Stacked Bar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</a:t>
            </a:r>
            <a:r>
              <a:rPr lang="en-US" dirty="0"/>
              <a:t>should be used to compare many different items and show the composition of each item being compared. </a:t>
            </a:r>
          </a:p>
          <a:p>
            <a:r>
              <a:rPr lang="en-US" dirty="0"/>
              <a:t>Design Best </a:t>
            </a:r>
            <a:r>
              <a:rPr lang="en-US" dirty="0" smtClean="0"/>
              <a:t>Practices:</a:t>
            </a:r>
            <a:endParaRPr lang="en-US" dirty="0"/>
          </a:p>
          <a:p>
            <a:pPr lvl="1"/>
            <a:r>
              <a:rPr lang="en-US" dirty="0"/>
              <a:t>Best used to illustrate part-to-whole relationships.</a:t>
            </a:r>
          </a:p>
          <a:p>
            <a:pPr lvl="1"/>
            <a:r>
              <a:rPr lang="en-US" dirty="0"/>
              <a:t>Use contrasting </a:t>
            </a:r>
            <a:r>
              <a:rPr lang="en-US" dirty="0" err="1" smtClean="0"/>
              <a:t>coluors</a:t>
            </a:r>
            <a:r>
              <a:rPr lang="en-US" dirty="0" smtClean="0"/>
              <a:t> </a:t>
            </a:r>
            <a:r>
              <a:rPr lang="en-US" dirty="0"/>
              <a:t>for greater clarity.</a:t>
            </a:r>
          </a:p>
          <a:p>
            <a:pPr lvl="1"/>
            <a:r>
              <a:rPr lang="en-US" dirty="0"/>
              <a:t>Make chart scale large enough to view group sizes in relation to one another.</a:t>
            </a:r>
          </a:p>
        </p:txBody>
      </p:sp>
    </p:spTree>
    <p:extLst>
      <p:ext uri="{BB962C8B-B14F-4D97-AF65-F5344CB8AC3E}">
        <p14:creationId xmlns:p14="http://schemas.microsoft.com/office/powerpoint/2010/main" val="468497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Stacked Bar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 descr="Example_of_a_Stacked_Bar_Plot_in_Healthcare_Data_Analysis_using_R_Softwa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965" y="1533798"/>
            <a:ext cx="5316624" cy="53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68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pie chart shows a static number and how categories represent part of a whole -- the composition of something. </a:t>
            </a:r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/>
              <a:t>pie chart represents numbers in percentages, and the total sum of all segments needs to equal 100%. </a:t>
            </a:r>
          </a:p>
          <a:p>
            <a:r>
              <a:rPr lang="en-US" dirty="0"/>
              <a:t>Design Best </a:t>
            </a:r>
            <a:r>
              <a:rPr lang="en-US" dirty="0" smtClean="0"/>
              <a:t>Practices:</a:t>
            </a:r>
            <a:endParaRPr lang="en-US" dirty="0"/>
          </a:p>
          <a:p>
            <a:pPr lvl="1"/>
            <a:r>
              <a:rPr lang="en-US" dirty="0"/>
              <a:t>Don't illustrate too many categories to ensure differentiation between slices.</a:t>
            </a:r>
          </a:p>
          <a:p>
            <a:pPr lvl="1"/>
            <a:r>
              <a:rPr lang="en-US" dirty="0"/>
              <a:t>Ensure that the slice values add up to 100%.</a:t>
            </a:r>
          </a:p>
          <a:p>
            <a:pPr lvl="1"/>
            <a:r>
              <a:rPr lang="en-US" dirty="0"/>
              <a:t>Order slices according to their size.</a:t>
            </a:r>
          </a:p>
        </p:txBody>
      </p:sp>
    </p:spTree>
    <p:extLst>
      <p:ext uri="{BB962C8B-B14F-4D97-AF65-F5344CB8AC3E}">
        <p14:creationId xmlns:p14="http://schemas.microsoft.com/office/powerpoint/2010/main" val="468497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Scatter 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Scatter charts show the relationship between two or more different variables </a:t>
            </a:r>
          </a:p>
          <a:p>
            <a:r>
              <a:rPr lang="en-US" dirty="0" smtClean="0"/>
              <a:t>Use it when you want to highlight similarities in the </a:t>
            </a:r>
            <a:r>
              <a:rPr lang="en-US" dirty="0" smtClean="0"/>
              <a:t>dataset </a:t>
            </a:r>
            <a:endParaRPr lang="en-US" dirty="0" smtClean="0"/>
          </a:p>
          <a:p>
            <a:r>
              <a:rPr lang="en-US" dirty="0" smtClean="0"/>
              <a:t>Ease to identify outliers</a:t>
            </a:r>
          </a:p>
          <a:p>
            <a:r>
              <a:rPr lang="en-US" dirty="0" smtClean="0"/>
              <a:t>Understand the distribution of your data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Design Best </a:t>
            </a:r>
            <a:r>
              <a:rPr lang="en-US" dirty="0" smtClean="0"/>
              <a:t>Practices:</a:t>
            </a:r>
            <a:endParaRPr lang="en-US" dirty="0"/>
          </a:p>
          <a:p>
            <a:pPr lvl="1"/>
            <a:r>
              <a:rPr lang="en-US" dirty="0"/>
              <a:t>Include more variables, such as different sizes, to incorporate more data.</a:t>
            </a:r>
          </a:p>
          <a:p>
            <a:pPr lvl="1"/>
            <a:r>
              <a:rPr lang="en-US" dirty="0"/>
              <a:t>Start y-axis at 0 to represent data accurately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497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 err="1" smtClean="0"/>
              <a:t>Visualisation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Ability to convey a story or an idea as efficiently as possible</a:t>
            </a:r>
          </a:p>
          <a:p>
            <a:r>
              <a:rPr lang="en-US" dirty="0" smtClean="0"/>
              <a:t>Makes it easy to identify certain patterns or disruptions in data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87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Scatter 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5" name="Picture 4" descr="Scatter_plo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712" y="1626400"/>
            <a:ext cx="5169639" cy="516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97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bubble chart is similar to a scatter plot in that it can show distribution or relationship. </a:t>
            </a:r>
            <a:endParaRPr lang="en-US" dirty="0" smtClean="0"/>
          </a:p>
          <a:p>
            <a:r>
              <a:rPr lang="en-US" dirty="0" smtClean="0"/>
              <a:t>You can indicated </a:t>
            </a:r>
            <a:r>
              <a:rPr lang="en-US" dirty="0"/>
              <a:t>by the size of </a:t>
            </a:r>
            <a:r>
              <a:rPr lang="en-US" dirty="0" smtClean="0"/>
              <a:t>an element with the size of the bubble. </a:t>
            </a:r>
            <a:endParaRPr lang="en-US" dirty="0"/>
          </a:p>
          <a:p>
            <a:r>
              <a:rPr lang="en-US" dirty="0"/>
              <a:t>Design Best </a:t>
            </a:r>
            <a:r>
              <a:rPr lang="en-US" dirty="0" smtClean="0"/>
              <a:t>Practices:</a:t>
            </a:r>
            <a:endParaRPr lang="en-US" dirty="0"/>
          </a:p>
          <a:p>
            <a:pPr lvl="1"/>
            <a:r>
              <a:rPr lang="en-US" dirty="0"/>
              <a:t>Scale bubbles according to area, not diameter.</a:t>
            </a:r>
          </a:p>
          <a:p>
            <a:pPr lvl="1"/>
            <a:r>
              <a:rPr lang="en-US" dirty="0"/>
              <a:t>Make sure labels are clear and visible.</a:t>
            </a:r>
          </a:p>
          <a:p>
            <a:pPr lvl="1"/>
            <a:r>
              <a:rPr lang="en-US" dirty="0"/>
              <a:t>Use circular shapes only.</a:t>
            </a:r>
          </a:p>
        </p:txBody>
      </p:sp>
    </p:spTree>
    <p:extLst>
      <p:ext uri="{BB962C8B-B14F-4D97-AF65-F5344CB8AC3E}">
        <p14:creationId xmlns:p14="http://schemas.microsoft.com/office/powerpoint/2010/main" val="468497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8" name="Picture 7" descr="1280px-Net_Present_Value_vs_Payback_time_Portfolio_Management_Simulat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4116"/>
            <a:ext cx="9144000" cy="509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91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map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5" name="Picture 4" descr="1280px-Vs_figuratief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06" y="1564441"/>
            <a:ext cx="7752422" cy="515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454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Bullet 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bullet graph reveals progress toward a goal, compares this to another </a:t>
            </a:r>
            <a:r>
              <a:rPr lang="en-US" dirty="0" smtClean="0"/>
              <a:t>measure</a:t>
            </a:r>
            <a:endParaRPr lang="en-US" dirty="0"/>
          </a:p>
          <a:p>
            <a:r>
              <a:rPr lang="en-US" dirty="0" smtClean="0"/>
              <a:t>Design </a:t>
            </a:r>
            <a:r>
              <a:rPr lang="en-US" dirty="0"/>
              <a:t>Best </a:t>
            </a:r>
            <a:r>
              <a:rPr lang="en-US" dirty="0" smtClean="0"/>
              <a:t>Practices:</a:t>
            </a:r>
            <a:endParaRPr lang="en-US" dirty="0"/>
          </a:p>
          <a:p>
            <a:pPr lvl="1"/>
            <a:r>
              <a:rPr lang="en-US" dirty="0"/>
              <a:t>Use contrasting colors to highlight how the data is progressing.</a:t>
            </a:r>
          </a:p>
          <a:p>
            <a:pPr lvl="1"/>
            <a:r>
              <a:rPr lang="en-US" dirty="0"/>
              <a:t>Use one </a:t>
            </a:r>
            <a:r>
              <a:rPr lang="en-US" dirty="0" err="1" smtClean="0"/>
              <a:t>colour</a:t>
            </a:r>
            <a:r>
              <a:rPr lang="en-US" dirty="0" smtClean="0"/>
              <a:t> </a:t>
            </a:r>
            <a:r>
              <a:rPr lang="en-US" dirty="0"/>
              <a:t>in different shades to gauge progress.</a:t>
            </a:r>
          </a:p>
        </p:txBody>
      </p:sp>
    </p:spTree>
    <p:extLst>
      <p:ext uri="{BB962C8B-B14F-4D97-AF65-F5344CB8AC3E}">
        <p14:creationId xmlns:p14="http://schemas.microsoft.com/office/powerpoint/2010/main" val="468497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Bullet 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5" name="Picture 4" descr="Bullet_graphs_multipl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50" y="2087084"/>
            <a:ext cx="8463762" cy="310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600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Spatial and maps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Information that is associated with geographical coordinates can be plotted spatially or on a map</a:t>
            </a:r>
          </a:p>
          <a:p>
            <a:r>
              <a:rPr lang="en-US" dirty="0" smtClean="0"/>
              <a:t>Design </a:t>
            </a:r>
            <a:r>
              <a:rPr lang="en-US" dirty="0"/>
              <a:t>B</a:t>
            </a:r>
            <a:r>
              <a:rPr lang="en-US" dirty="0" smtClean="0"/>
              <a:t>est </a:t>
            </a:r>
            <a:r>
              <a:rPr lang="en-US" dirty="0"/>
              <a:t>P</a:t>
            </a:r>
            <a:r>
              <a:rPr lang="en-US" dirty="0" smtClean="0"/>
              <a:t>ractices:</a:t>
            </a:r>
            <a:endParaRPr lang="en-US" dirty="0" smtClean="0"/>
          </a:p>
          <a:p>
            <a:pPr lvl="1"/>
            <a:r>
              <a:rPr lang="en-US" dirty="0" smtClean="0"/>
              <a:t>Use a basic and clear map outline to avoid distracting from the data</a:t>
            </a:r>
          </a:p>
          <a:p>
            <a:pPr lvl="1"/>
            <a:r>
              <a:rPr lang="en-US" dirty="0" smtClean="0"/>
              <a:t>Use a appropriate </a:t>
            </a:r>
            <a:r>
              <a:rPr lang="en-US" dirty="0" err="1" smtClean="0"/>
              <a:t>colours</a:t>
            </a:r>
            <a:r>
              <a:rPr lang="en-US" dirty="0" smtClean="0"/>
              <a:t> to show trends</a:t>
            </a:r>
          </a:p>
          <a:p>
            <a:pPr lvl="1"/>
            <a:r>
              <a:rPr lang="en-US" dirty="0" smtClean="0"/>
              <a:t>Center map around the data trends which are important to the audience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832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Spatial Map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" name="Picture 4" descr="napoleons-march-to-moscow-the-war-of-1812_50290b656ab82_w15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14" y="2003680"/>
            <a:ext cx="8555438" cy="407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688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 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WiViVi_screen_print_-_share_to_language_Frenc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72" y="1676510"/>
            <a:ext cx="7935541" cy="499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412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Map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heat map shows the relationship between two items and provides rating information, such as </a:t>
            </a:r>
            <a:endParaRPr lang="en-US" dirty="0" smtClean="0"/>
          </a:p>
          <a:p>
            <a:pPr lvl="1"/>
            <a:r>
              <a:rPr lang="en-US" dirty="0" smtClean="0"/>
              <a:t>high </a:t>
            </a:r>
            <a:r>
              <a:rPr lang="en-US" dirty="0"/>
              <a:t>to </a:t>
            </a:r>
            <a:r>
              <a:rPr lang="en-US" dirty="0" smtClean="0"/>
              <a:t>low, </a:t>
            </a:r>
            <a:r>
              <a:rPr lang="en-US" dirty="0"/>
              <a:t>or </a:t>
            </a:r>
            <a:endParaRPr lang="en-US" dirty="0" smtClean="0"/>
          </a:p>
          <a:p>
            <a:pPr lvl="1"/>
            <a:r>
              <a:rPr lang="en-US" dirty="0" smtClean="0"/>
              <a:t>poor </a:t>
            </a:r>
            <a:r>
              <a:rPr lang="en-US" dirty="0"/>
              <a:t>to excellent. </a:t>
            </a:r>
            <a:endParaRPr lang="en-US" dirty="0" smtClean="0"/>
          </a:p>
          <a:p>
            <a:r>
              <a:rPr lang="en-US" dirty="0" smtClean="0"/>
              <a:t>Design </a:t>
            </a:r>
            <a:r>
              <a:rPr lang="en-US" dirty="0"/>
              <a:t>Best </a:t>
            </a:r>
            <a:r>
              <a:rPr lang="en-US" dirty="0" smtClean="0"/>
              <a:t>Practices:</a:t>
            </a:r>
            <a:endParaRPr lang="en-US" dirty="0"/>
          </a:p>
          <a:p>
            <a:pPr lvl="1"/>
            <a:r>
              <a:rPr lang="en-US" dirty="0"/>
              <a:t>Use a basic and clear map outline to avoid distracting from the data.</a:t>
            </a:r>
          </a:p>
          <a:p>
            <a:pPr lvl="1"/>
            <a:r>
              <a:rPr lang="en-US" dirty="0"/>
              <a:t>Use a single </a:t>
            </a:r>
            <a:r>
              <a:rPr lang="en-US" dirty="0" err="1" smtClean="0"/>
              <a:t>colour</a:t>
            </a:r>
            <a:r>
              <a:rPr lang="en-US" dirty="0" smtClean="0"/>
              <a:t> </a:t>
            </a:r>
            <a:r>
              <a:rPr lang="en-US" dirty="0"/>
              <a:t>in varying shades to show changes in data.</a:t>
            </a:r>
          </a:p>
          <a:p>
            <a:pPr lvl="1"/>
            <a:r>
              <a:rPr lang="en-US" dirty="0"/>
              <a:t>Avoid using multiple patterns.</a:t>
            </a:r>
          </a:p>
        </p:txBody>
      </p:sp>
    </p:spTree>
    <p:extLst>
      <p:ext uri="{BB962C8B-B14F-4D97-AF65-F5344CB8AC3E}">
        <p14:creationId xmlns:p14="http://schemas.microsoft.com/office/powerpoint/2010/main" val="468497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 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column chart is used to show a </a:t>
            </a:r>
            <a:r>
              <a:rPr lang="en-US" b="1" dirty="0"/>
              <a:t>comparison among different </a:t>
            </a:r>
            <a:r>
              <a:rPr lang="en-US" b="1" dirty="0" smtClean="0"/>
              <a:t>items</a:t>
            </a:r>
            <a:endParaRPr lang="en-US" dirty="0"/>
          </a:p>
          <a:p>
            <a:r>
              <a:rPr lang="en-US" dirty="0" smtClean="0"/>
              <a:t> Design </a:t>
            </a:r>
            <a:r>
              <a:rPr lang="en-US" dirty="0"/>
              <a:t>Best </a:t>
            </a:r>
            <a:r>
              <a:rPr lang="en-US" dirty="0" smtClean="0"/>
              <a:t>Practices:</a:t>
            </a:r>
            <a:endParaRPr lang="en-US" dirty="0"/>
          </a:p>
          <a:p>
            <a:pPr lvl="1"/>
            <a:r>
              <a:rPr lang="en-US" dirty="0"/>
              <a:t>Use consistent </a:t>
            </a:r>
            <a:r>
              <a:rPr lang="en-US" dirty="0" err="1" smtClean="0"/>
              <a:t>colours</a:t>
            </a:r>
            <a:r>
              <a:rPr lang="en-US" dirty="0" smtClean="0"/>
              <a:t> </a:t>
            </a:r>
            <a:r>
              <a:rPr lang="en-US" dirty="0"/>
              <a:t>throughout the chart, </a:t>
            </a:r>
            <a:endParaRPr lang="en-US" dirty="0" smtClean="0"/>
          </a:p>
          <a:p>
            <a:pPr lvl="1"/>
            <a:r>
              <a:rPr lang="en-US" dirty="0" smtClean="0"/>
              <a:t>Select </a:t>
            </a:r>
            <a:r>
              <a:rPr lang="en-US" dirty="0"/>
              <a:t>accent </a:t>
            </a:r>
            <a:r>
              <a:rPr lang="en-US" dirty="0" err="1" smtClean="0"/>
              <a:t>colours</a:t>
            </a:r>
            <a:r>
              <a:rPr lang="en-US" dirty="0" smtClean="0"/>
              <a:t> </a:t>
            </a:r>
            <a:r>
              <a:rPr lang="en-US" dirty="0"/>
              <a:t>to highlight meaningful data points or changes over time.</a:t>
            </a:r>
          </a:p>
          <a:p>
            <a:pPr lvl="1"/>
            <a:r>
              <a:rPr lang="en-US" dirty="0"/>
              <a:t>Use horizontal labels to improve readability.</a:t>
            </a:r>
          </a:p>
          <a:p>
            <a:pPr lvl="1"/>
            <a:r>
              <a:rPr lang="en-US" dirty="0"/>
              <a:t>Start the y-axis at 0 to appropriately reflect the values in your graph.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49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Heat Map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5" name="Picture 4" descr="15394362943_a76e415beb_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710" y="1642102"/>
            <a:ext cx="4895135" cy="518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813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Choosing the right </a:t>
            </a:r>
            <a:r>
              <a:rPr lang="en-US" dirty="0" err="1" smtClean="0"/>
              <a:t>visualisation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Who is the audience?</a:t>
            </a:r>
          </a:p>
          <a:p>
            <a:r>
              <a:rPr lang="en-US" dirty="0"/>
              <a:t>What do they need to know?</a:t>
            </a:r>
          </a:p>
          <a:p>
            <a:r>
              <a:rPr lang="en-US" dirty="0"/>
              <a:t>What do they need to do with the data?</a:t>
            </a:r>
          </a:p>
        </p:txBody>
      </p:sp>
    </p:spTree>
    <p:extLst>
      <p:ext uri="{BB962C8B-B14F-4D97-AF65-F5344CB8AC3E}">
        <p14:creationId xmlns:p14="http://schemas.microsoft.com/office/powerpoint/2010/main" val="2950422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you want to compare values?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Charts </a:t>
            </a:r>
            <a:r>
              <a:rPr lang="en-US" dirty="0"/>
              <a:t>are perfect for comparing one or many </a:t>
            </a:r>
            <a:r>
              <a:rPr lang="en-US" dirty="0" smtClean="0"/>
              <a:t>fields, </a:t>
            </a:r>
            <a:r>
              <a:rPr lang="en-US" dirty="0"/>
              <a:t>and they can easily show the low and high values in the data </a:t>
            </a:r>
            <a:r>
              <a:rPr lang="en-US" dirty="0" smtClean="0"/>
              <a:t>sets.</a:t>
            </a:r>
          </a:p>
          <a:p>
            <a:r>
              <a:rPr lang="en-US" dirty="0" smtClean="0"/>
              <a:t>To </a:t>
            </a:r>
            <a:r>
              <a:rPr lang="en-US" dirty="0"/>
              <a:t>create a comparison chart, use these types of graphs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/>
              <a:t>Column</a:t>
            </a:r>
          </a:p>
          <a:p>
            <a:pPr lvl="1"/>
            <a:r>
              <a:rPr lang="en-US" dirty="0"/>
              <a:t>Bar</a:t>
            </a:r>
          </a:p>
          <a:p>
            <a:pPr lvl="1"/>
            <a:r>
              <a:rPr lang="en-US" dirty="0" smtClean="0"/>
              <a:t>Line </a:t>
            </a:r>
            <a:endParaRPr lang="en-US" dirty="0"/>
          </a:p>
          <a:p>
            <a:pPr lvl="1"/>
            <a:r>
              <a:rPr lang="en-US" dirty="0"/>
              <a:t>Scatter Plot</a:t>
            </a:r>
          </a:p>
          <a:p>
            <a:pPr lvl="1"/>
            <a:r>
              <a:rPr lang="en-US" dirty="0"/>
              <a:t>Bullet</a:t>
            </a:r>
          </a:p>
        </p:txBody>
      </p:sp>
      <p:pic>
        <p:nvPicPr>
          <p:cNvPr id="5" name="Picture 4" descr="Screen Shot 2018-02-13 at 14.30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648" y="3182803"/>
            <a:ext cx="2832100" cy="295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736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Do you want to show the composition of something?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T</a:t>
            </a:r>
            <a:r>
              <a:rPr lang="en-US" dirty="0" smtClean="0"/>
              <a:t>his chart shows </a:t>
            </a:r>
            <a:r>
              <a:rPr lang="en-US" dirty="0"/>
              <a:t>how individual parts make up the whole of </a:t>
            </a:r>
            <a:r>
              <a:rPr lang="en-US" dirty="0" smtClean="0"/>
              <a:t>something</a:t>
            </a:r>
            <a:endParaRPr lang="en-US" dirty="0"/>
          </a:p>
          <a:p>
            <a:r>
              <a:rPr lang="en-US" dirty="0" smtClean="0"/>
              <a:t>Use these </a:t>
            </a:r>
            <a:r>
              <a:rPr lang="en-US" dirty="0"/>
              <a:t>charts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/>
              <a:t>Stacked Bar</a:t>
            </a:r>
          </a:p>
          <a:p>
            <a:pPr lvl="1"/>
            <a:r>
              <a:rPr lang="en-US" dirty="0"/>
              <a:t>Stacked Column</a:t>
            </a:r>
          </a:p>
          <a:p>
            <a:pPr lvl="1"/>
            <a:r>
              <a:rPr lang="en-US" dirty="0"/>
              <a:t>Area</a:t>
            </a:r>
          </a:p>
          <a:p>
            <a:pPr lvl="1"/>
            <a:r>
              <a:rPr lang="en-US" dirty="0" smtClean="0"/>
              <a:t>Pie Chart</a:t>
            </a:r>
            <a:endParaRPr lang="en-US" dirty="0"/>
          </a:p>
        </p:txBody>
      </p:sp>
      <p:pic>
        <p:nvPicPr>
          <p:cNvPr id="5" name="Picture 4" descr="Screen-Shot-2015-10-21-at-1.05.48-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918" y="2431819"/>
            <a:ext cx="3190000" cy="303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000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00" dirty="0" smtClean="0"/>
              <a:t>D</a:t>
            </a:r>
            <a:r>
              <a:rPr lang="en-US" sz="2600" dirty="0"/>
              <a:t>o you want to understand the distribution of your data?</a:t>
            </a:r>
            <a:br>
              <a:rPr lang="en-US" sz="2600" dirty="0"/>
            </a:br>
            <a:endParaRPr lang="en-US" sz="2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Distribution </a:t>
            </a:r>
            <a:r>
              <a:rPr lang="en-US" dirty="0"/>
              <a:t>charts help you to understand outliers, the normal tendency, and the range of information in your values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Use these charts to show distribution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/>
              <a:t>Scatter Plot</a:t>
            </a:r>
          </a:p>
          <a:p>
            <a:pPr lvl="1"/>
            <a:r>
              <a:rPr lang="en-US" dirty="0"/>
              <a:t>Line</a:t>
            </a:r>
          </a:p>
          <a:p>
            <a:pPr lvl="1"/>
            <a:r>
              <a:rPr lang="en-US" dirty="0"/>
              <a:t>Column</a:t>
            </a:r>
          </a:p>
          <a:p>
            <a:pPr lvl="1"/>
            <a:r>
              <a:rPr lang="en-US" dirty="0"/>
              <a:t>Bar</a:t>
            </a:r>
          </a:p>
        </p:txBody>
      </p:sp>
      <p:pic>
        <p:nvPicPr>
          <p:cNvPr id="5" name="Picture 4" descr="distributi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522" y="3485150"/>
            <a:ext cx="4620342" cy="337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404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 dirty="0"/>
              <a:t>Are you interested in analyzing trends in your data set?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</a:t>
            </a:r>
            <a:r>
              <a:rPr lang="en-US" dirty="0"/>
              <a:t>you want to know more information about how a data set performed during a specific time period, there are specific chart types that do extremely well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You should choose a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 smtClean="0"/>
              <a:t>Line Chart</a:t>
            </a:r>
            <a:endParaRPr lang="en-US" dirty="0"/>
          </a:p>
          <a:p>
            <a:pPr lvl="1"/>
            <a:r>
              <a:rPr lang="en-US" dirty="0"/>
              <a:t>Dual-Axis </a:t>
            </a:r>
            <a:r>
              <a:rPr lang="en-US" dirty="0" smtClean="0"/>
              <a:t>Line Chart</a:t>
            </a:r>
            <a:endParaRPr lang="en-US" dirty="0"/>
          </a:p>
          <a:p>
            <a:pPr lvl="1"/>
            <a:r>
              <a:rPr lang="en-US" dirty="0" smtClean="0"/>
              <a:t>Column Chart </a:t>
            </a:r>
            <a:endParaRPr lang="en-US" dirty="0"/>
          </a:p>
        </p:txBody>
      </p:sp>
      <p:pic>
        <p:nvPicPr>
          <p:cNvPr id="5" name="Picture 4" descr="data-graph-tre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032" y="3175351"/>
            <a:ext cx="4967706" cy="289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072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488" y="900000"/>
            <a:ext cx="8496000" cy="649288"/>
          </a:xfrm>
        </p:spPr>
        <p:txBody>
          <a:bodyPr/>
          <a:lstStyle/>
          <a:p>
            <a:r>
              <a:rPr lang="en-US" sz="2600" dirty="0"/>
              <a:t>Do you want to better understand the relationship between </a:t>
            </a:r>
            <a:r>
              <a:rPr lang="en-US" sz="2600" dirty="0" smtClean="0"/>
              <a:t>values?</a:t>
            </a:r>
            <a:r>
              <a:rPr lang="en-US" sz="2600" dirty="0"/>
              <a:t/>
            </a:r>
            <a:br>
              <a:rPr lang="en-US" sz="2600" dirty="0"/>
            </a:br>
            <a:endParaRPr lang="en-US" sz="2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846900"/>
            <a:ext cx="8496000" cy="4469088"/>
          </a:xfrm>
        </p:spPr>
        <p:txBody>
          <a:bodyPr/>
          <a:lstStyle/>
          <a:p>
            <a:r>
              <a:rPr lang="en-US" dirty="0" smtClean="0"/>
              <a:t>Showing how </a:t>
            </a:r>
            <a:r>
              <a:rPr lang="en-US" dirty="0"/>
              <a:t>one variable relates to </a:t>
            </a:r>
            <a:r>
              <a:rPr lang="en-US" dirty="0" smtClean="0"/>
              <a:t>other variables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S</a:t>
            </a:r>
            <a:r>
              <a:rPr lang="en-US" dirty="0" smtClean="0"/>
              <a:t>hows whether something </a:t>
            </a:r>
            <a:r>
              <a:rPr lang="en-US" dirty="0"/>
              <a:t>positively effects, has no effect, or negatively effects another variable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U</a:t>
            </a:r>
            <a:r>
              <a:rPr lang="en-US" dirty="0" smtClean="0"/>
              <a:t>se </a:t>
            </a:r>
            <a:r>
              <a:rPr lang="en-US" dirty="0"/>
              <a:t>these charts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/>
              <a:t>Scatter </a:t>
            </a:r>
            <a:r>
              <a:rPr lang="en-US" dirty="0" smtClean="0"/>
              <a:t>Plot 	- Bubble Chart		- Line </a:t>
            </a:r>
            <a:r>
              <a:rPr lang="en-US" dirty="0" smtClean="0"/>
              <a:t>Chart</a:t>
            </a:r>
            <a:endParaRPr lang="en-US" dirty="0"/>
          </a:p>
        </p:txBody>
      </p:sp>
      <p:pic>
        <p:nvPicPr>
          <p:cNvPr id="5" name="Picture 4" descr="Screen Shot 2018-02-13 at 14.25.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90" y="4963672"/>
            <a:ext cx="8400554" cy="179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21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makes a good </a:t>
            </a:r>
            <a:r>
              <a:rPr lang="en-US" dirty="0" err="1" smtClean="0"/>
              <a:t>visualisation</a:t>
            </a:r>
            <a:r>
              <a:rPr lang="en-US" dirty="0"/>
              <a:t>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data must mean something to the audience, help them:</a:t>
            </a:r>
          </a:p>
          <a:p>
            <a:pPr lvl="1"/>
            <a:r>
              <a:rPr lang="en-US" dirty="0"/>
              <a:t>Form a decision</a:t>
            </a:r>
          </a:p>
          <a:p>
            <a:pPr lvl="1"/>
            <a:r>
              <a:rPr lang="en-US" dirty="0"/>
              <a:t>Complete a task</a:t>
            </a:r>
          </a:p>
          <a:p>
            <a:r>
              <a:rPr lang="en-US" dirty="0"/>
              <a:t>It </a:t>
            </a:r>
            <a:r>
              <a:rPr lang="en-US" dirty="0" smtClean="0"/>
              <a:t>should show trends and relationships</a:t>
            </a:r>
            <a:endParaRPr lang="en-US" dirty="0"/>
          </a:p>
          <a:p>
            <a:r>
              <a:rPr lang="en-US" dirty="0"/>
              <a:t>If a user should focus on a certain part of the </a:t>
            </a:r>
            <a:r>
              <a:rPr lang="en-US" dirty="0" err="1"/>
              <a:t>visualisation</a:t>
            </a:r>
            <a:r>
              <a:rPr lang="en-US" dirty="0"/>
              <a:t>, then use </a:t>
            </a:r>
            <a:r>
              <a:rPr lang="en-US" dirty="0">
                <a:latin typeface="Abadi MT Condensed Extra Bold"/>
                <a:cs typeface="Abadi MT Condensed Extra Bold"/>
              </a:rPr>
              <a:t>shape</a:t>
            </a:r>
            <a:r>
              <a:rPr lang="en-US" dirty="0"/>
              <a:t>, </a:t>
            </a:r>
            <a:r>
              <a:rPr lang="en-US" sz="3200" dirty="0"/>
              <a:t>size</a:t>
            </a:r>
            <a:r>
              <a:rPr lang="en-US" dirty="0"/>
              <a:t>, and </a:t>
            </a:r>
            <a:r>
              <a:rPr lang="en-US" dirty="0" err="1">
                <a:solidFill>
                  <a:srgbClr val="3366FF"/>
                </a:solidFill>
              </a:rPr>
              <a:t>colour</a:t>
            </a:r>
            <a:r>
              <a:rPr lang="en-US" dirty="0">
                <a:solidFill>
                  <a:srgbClr val="3366FF"/>
                </a:solidFill>
              </a:rPr>
              <a:t> </a:t>
            </a:r>
            <a:r>
              <a:rPr lang="en-US" dirty="0"/>
              <a:t>to highlight it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747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makes a good </a:t>
            </a:r>
            <a:r>
              <a:rPr lang="en-US" dirty="0" err="1" smtClean="0"/>
              <a:t>visualisation</a:t>
            </a:r>
            <a:r>
              <a:rPr lang="en-US" dirty="0"/>
              <a:t>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Limit Chart Clutter</a:t>
            </a:r>
            <a:endParaRPr lang="en-US" dirty="0"/>
          </a:p>
          <a:p>
            <a:pPr lvl="1"/>
            <a:r>
              <a:rPr lang="en-US" dirty="0"/>
              <a:t>It’s common to receive data with unnecessary information</a:t>
            </a:r>
          </a:p>
          <a:p>
            <a:pPr lvl="1"/>
            <a:r>
              <a:rPr lang="en-US" dirty="0"/>
              <a:t>It’s up to you to decide if certain information should be displayed visually</a:t>
            </a:r>
          </a:p>
          <a:p>
            <a:r>
              <a:rPr lang="en-US" dirty="0"/>
              <a:t>Limit Chart junk </a:t>
            </a:r>
            <a:r>
              <a:rPr lang="mr-IN" dirty="0"/>
              <a:t>–</a:t>
            </a:r>
            <a:r>
              <a:rPr lang="en-US" dirty="0"/>
              <a:t> keep it simple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532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Chart Junk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5" name="Picture 4" descr="memory-monst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0" y="2225233"/>
            <a:ext cx="8872118" cy="347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708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 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6" descr="Tips-day-barchart.pd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718" y="1938532"/>
            <a:ext cx="54864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221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999" y="2769023"/>
            <a:ext cx="8496000" cy="2160587"/>
          </a:xfrm>
        </p:spPr>
        <p:txBody>
          <a:bodyPr/>
          <a:lstStyle/>
          <a:p>
            <a:r>
              <a:rPr lang="en-GB" dirty="0" smtClean="0"/>
              <a:t>Open Data Visualisation Examples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3093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Carbon Culture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community platform designed to help people use resources more efficiently</a:t>
            </a:r>
          </a:p>
          <a:p>
            <a:r>
              <a:rPr lang="en-US" dirty="0" smtClean="0"/>
              <a:t>They work out how to help companies, charities and NGO can reduce their carbon footprints</a:t>
            </a:r>
          </a:p>
          <a:p>
            <a:pPr lvl="1"/>
            <a:r>
              <a:rPr lang="en-US" dirty="0" smtClean="0"/>
              <a:t>Cabinet office</a:t>
            </a:r>
          </a:p>
          <a:p>
            <a:pPr lvl="1"/>
            <a:r>
              <a:rPr lang="en-US" dirty="0" smtClean="0"/>
              <a:t>10 Downing Street </a:t>
            </a:r>
          </a:p>
          <a:p>
            <a:pPr lvl="1"/>
            <a:r>
              <a:rPr lang="en-US" dirty="0" smtClean="0"/>
              <a:t>Tate Modern</a:t>
            </a:r>
          </a:p>
          <a:p>
            <a:r>
              <a:rPr lang="en-US" dirty="0" smtClean="0"/>
              <a:t>They use open data to promote awareness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79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Carbon Culture - </a:t>
            </a:r>
            <a:r>
              <a:rPr lang="en-US" dirty="0" err="1" smtClean="0"/>
              <a:t>Visualisation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hlinkClick r:id="rId2"/>
              </a:rPr>
              <a:t>https://platform.carbonculture.net/places/10-downing-street/9</a:t>
            </a:r>
            <a:r>
              <a:rPr lang="en-US" sz="2000" dirty="0" smtClean="0">
                <a:hlinkClick r:id="rId2"/>
              </a:rPr>
              <a:t>/</a:t>
            </a:r>
            <a:endParaRPr lang="en-US" sz="2000" dirty="0" smtClean="0"/>
          </a:p>
          <a:p>
            <a:endParaRPr lang="en-US" dirty="0"/>
          </a:p>
        </p:txBody>
      </p:sp>
      <p:pic>
        <p:nvPicPr>
          <p:cNvPr id="5" name="Picture 4" descr="Screen Shot 2018-01-17 at 11.39.1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74" y="2115672"/>
            <a:ext cx="8507826" cy="441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536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Guardian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https://www.theguardian.com/cities/2017/oct/04/hypnotic-beauty-public-transport-</a:t>
            </a:r>
            <a:r>
              <a:rPr lang="en-US" dirty="0" smtClean="0">
                <a:hlinkClick r:id="rId2"/>
              </a:rPr>
              <a:t>mapped</a:t>
            </a:r>
            <a:endParaRPr lang="en-US" dirty="0" smtClean="0"/>
          </a:p>
          <a:p>
            <a:r>
              <a:rPr lang="en-US" dirty="0">
                <a:hlinkClick r:id="rId3"/>
              </a:rPr>
              <a:t>https://www.theguardian.com/global-development-professionals-network/2017/jan/03/using-data-visualisations-to-help-explain-the-global-obesity-</a:t>
            </a:r>
            <a:r>
              <a:rPr lang="en-US" dirty="0" smtClean="0">
                <a:hlinkClick r:id="rId3"/>
              </a:rPr>
              <a:t>explosion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063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5" name="Picture 4" descr="46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79" y="1113559"/>
            <a:ext cx="8599285" cy="515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10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5" name="Picture 4" descr="Screen Shot 2018-01-17 at 12.01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13" y="1655530"/>
            <a:ext cx="8026400" cy="4381500"/>
          </a:xfrm>
          <a:prstGeom prst="rect">
            <a:avLst/>
          </a:prstGeom>
        </p:spPr>
      </p:pic>
      <p:pic>
        <p:nvPicPr>
          <p:cNvPr id="6" name="Picture 5" descr="Screen Shot 2018-01-17 at 12.01.5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60" y="1622638"/>
            <a:ext cx="8001000" cy="44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12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5" name="Picture 4" descr="Screen Shot 2018-01-17 at 12.01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13" y="1655530"/>
            <a:ext cx="80264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717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ARUP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UK based global engineering consultancy</a:t>
            </a:r>
          </a:p>
          <a:p>
            <a:r>
              <a:rPr lang="en-US" dirty="0" smtClean="0"/>
              <a:t>Uses open data as a vital part of its work with smart cities</a:t>
            </a:r>
          </a:p>
          <a:p>
            <a:r>
              <a:rPr lang="en-US" dirty="0" smtClean="0"/>
              <a:t>Uses public data about traffic, planning, and natural hazards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074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ARUP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 dirty="0"/>
          </a:p>
        </p:txBody>
      </p:sp>
      <p:pic>
        <p:nvPicPr>
          <p:cNvPr id="5" name="Picture 4" descr="882x300_A465_SoundPlan_Result_credit_Aru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0207"/>
            <a:ext cx="9144000" cy="311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420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Adzuma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search engine that aggregates job adverts </a:t>
            </a:r>
          </a:p>
          <a:p>
            <a:r>
              <a:rPr lang="en-US" dirty="0" smtClean="0"/>
              <a:t>Uses open data</a:t>
            </a:r>
          </a:p>
          <a:p>
            <a:r>
              <a:rPr lang="en-US" dirty="0" err="1" smtClean="0"/>
              <a:t>Labour</a:t>
            </a:r>
            <a:r>
              <a:rPr lang="en-US" dirty="0" smtClean="0"/>
              <a:t> market statistics for </a:t>
            </a:r>
            <a:r>
              <a:rPr lang="en-US" dirty="0" err="1" smtClean="0"/>
              <a:t>itsJob</a:t>
            </a:r>
            <a:r>
              <a:rPr lang="en-US" dirty="0" smtClean="0"/>
              <a:t> index</a:t>
            </a:r>
          </a:p>
          <a:p>
            <a:r>
              <a:rPr lang="en-US" dirty="0"/>
              <a:t>https://</a:t>
            </a:r>
            <a:r>
              <a:rPr lang="en-US" dirty="0" err="1"/>
              <a:t>www.adzuna.co.uk</a:t>
            </a:r>
            <a:r>
              <a:rPr lang="en-US" dirty="0"/>
              <a:t>/jobs/salaries/</a:t>
            </a:r>
            <a:r>
              <a:rPr lang="en-US" dirty="0" err="1"/>
              <a:t>software-developer#average_vs_vacancies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2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 </a:t>
            </a:r>
            <a:br>
              <a:rPr lang="en-US" dirty="0" smtClean="0"/>
            </a:br>
            <a:r>
              <a:rPr lang="en-US" dirty="0" smtClean="0"/>
              <a:t>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4" descr="2000px-Skyscrapercompare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992" y="0"/>
            <a:ext cx="66972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919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Adzuma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50</a:t>
            </a:fld>
            <a:endParaRPr lang="en-US" dirty="0"/>
          </a:p>
        </p:txBody>
      </p:sp>
      <p:pic>
        <p:nvPicPr>
          <p:cNvPr id="5" name="Picture 4" descr="Screen Shot 2018-01-17 at 14.26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82" y="1750314"/>
            <a:ext cx="4047561" cy="4906316"/>
          </a:xfrm>
          <a:prstGeom prst="rect">
            <a:avLst/>
          </a:prstGeom>
        </p:spPr>
      </p:pic>
      <p:pic>
        <p:nvPicPr>
          <p:cNvPr id="6" name="Picture 5" descr="Screen Shot 2018-01-17 at 14.27.2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186" y="1827764"/>
            <a:ext cx="4384346" cy="458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62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Doorda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Uses government datasets on a single map</a:t>
            </a:r>
          </a:p>
          <a:p>
            <a:r>
              <a:rPr lang="en-US" dirty="0" smtClean="0"/>
              <a:t>Consultancy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700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Doorda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52</a:t>
            </a:fld>
            <a:endParaRPr lang="en-US" dirty="0"/>
          </a:p>
        </p:txBody>
      </p:sp>
      <p:pic>
        <p:nvPicPr>
          <p:cNvPr id="5" name="Picture 4" descr="Doorda_thumb6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6" y="1929901"/>
            <a:ext cx="7790695" cy="438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898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Box and Whisker 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4" descr="Whisker_plots_for_heat_flow_data_from_the_IHFC_databas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112" y="1549288"/>
            <a:ext cx="4963014" cy="530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70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 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bar chart, </a:t>
            </a:r>
            <a:r>
              <a:rPr lang="en-US" dirty="0" smtClean="0"/>
              <a:t>should </a:t>
            </a:r>
            <a:r>
              <a:rPr lang="en-US" dirty="0"/>
              <a:t>be used to avoid clutter when one data label is long or if you have more than 10 items to compare. </a:t>
            </a:r>
          </a:p>
          <a:p>
            <a:r>
              <a:rPr lang="en-US" dirty="0"/>
              <a:t>Design Best </a:t>
            </a:r>
            <a:r>
              <a:rPr lang="en-US" dirty="0" smtClean="0"/>
              <a:t>Practices:</a:t>
            </a:r>
            <a:endParaRPr lang="en-US" dirty="0"/>
          </a:p>
          <a:p>
            <a:pPr lvl="1"/>
            <a:r>
              <a:rPr lang="en-US" dirty="0"/>
              <a:t>Use consistent </a:t>
            </a:r>
            <a:r>
              <a:rPr lang="en-US" dirty="0" err="1" smtClean="0"/>
              <a:t>colours</a:t>
            </a:r>
            <a:r>
              <a:rPr lang="en-US" dirty="0" smtClean="0"/>
              <a:t> </a:t>
            </a:r>
            <a:r>
              <a:rPr lang="en-US" dirty="0"/>
              <a:t>throughout the </a:t>
            </a:r>
            <a:r>
              <a:rPr lang="en-US" dirty="0" smtClean="0"/>
              <a:t>chart</a:t>
            </a:r>
            <a:endParaRPr lang="en-US" dirty="0"/>
          </a:p>
          <a:p>
            <a:pPr lvl="1"/>
            <a:r>
              <a:rPr lang="en-US" dirty="0"/>
              <a:t>S</a:t>
            </a:r>
            <a:r>
              <a:rPr lang="en-US" dirty="0" smtClean="0"/>
              <a:t>elect </a:t>
            </a:r>
            <a:r>
              <a:rPr lang="en-US" dirty="0"/>
              <a:t>accent </a:t>
            </a:r>
            <a:r>
              <a:rPr lang="en-US" dirty="0" err="1" smtClean="0"/>
              <a:t>colours</a:t>
            </a:r>
            <a:r>
              <a:rPr lang="en-US" dirty="0" smtClean="0"/>
              <a:t> </a:t>
            </a:r>
            <a:r>
              <a:rPr lang="en-US" dirty="0"/>
              <a:t>to highlight meaningful data points or changes over time.</a:t>
            </a:r>
          </a:p>
          <a:p>
            <a:pPr lvl="1"/>
            <a:r>
              <a:rPr lang="en-US" dirty="0"/>
              <a:t>Use horizontal labels to improve readability.</a:t>
            </a:r>
          </a:p>
          <a:p>
            <a:pPr lvl="1"/>
            <a:r>
              <a:rPr lang="en-US" dirty="0"/>
              <a:t>Start the y-axis at 0 to appropriately reflect the values in your graph.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314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 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4" descr="bar-cha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891" y="1796763"/>
            <a:ext cx="6966441" cy="419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934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 Chart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4" descr="1786_Playfair_-_Exports_and_Imports_of_Scotland_to_and_from_different_parts_for_one_Year_from_Christmas_1780_to_Christmas_178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82" y="1533456"/>
            <a:ext cx="7449741" cy="499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198605"/>
      </p:ext>
    </p:extLst>
  </p:cSld>
  <p:clrMapOvr>
    <a:masterClrMapping/>
  </p:clrMapOvr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11 - CSS" id="{A9F95300-17D0-C845-92AA-829B010B7BE7}" vid="{A5DC916A-1AF4-684A-82FE-8F29E5F01F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23013</TotalTime>
  <Words>1501</Words>
  <Application>Microsoft Macintosh PowerPoint</Application>
  <PresentationFormat>On-screen Show (4:3)</PresentationFormat>
  <Paragraphs>250</Paragraphs>
  <Slides>52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ECS</vt:lpstr>
      <vt:lpstr>Open Data Visualisation</vt:lpstr>
      <vt:lpstr>Data Visualisation</vt:lpstr>
      <vt:lpstr>Column Chart</vt:lpstr>
      <vt:lpstr>Column Chart</vt:lpstr>
      <vt:lpstr>Column  Chart</vt:lpstr>
      <vt:lpstr>Box and Whisker Chart</vt:lpstr>
      <vt:lpstr>Bar Chart</vt:lpstr>
      <vt:lpstr>Bar Chart</vt:lpstr>
      <vt:lpstr>Bar Chart</vt:lpstr>
      <vt:lpstr>Line Chart</vt:lpstr>
      <vt:lpstr>Line chart</vt:lpstr>
      <vt:lpstr>Dual Axis Chart </vt:lpstr>
      <vt:lpstr>Dual Axis Chart</vt:lpstr>
      <vt:lpstr>Area Chart</vt:lpstr>
      <vt:lpstr>Area Chart</vt:lpstr>
      <vt:lpstr>Stacked Bar </vt:lpstr>
      <vt:lpstr>Stacked Bar</vt:lpstr>
      <vt:lpstr>Pie Chart</vt:lpstr>
      <vt:lpstr>Scatter Chart</vt:lpstr>
      <vt:lpstr>Scatter Chart</vt:lpstr>
      <vt:lpstr>Bubble Chart</vt:lpstr>
      <vt:lpstr>Bubble chart</vt:lpstr>
      <vt:lpstr>Bubble map</vt:lpstr>
      <vt:lpstr>Bullet Chart</vt:lpstr>
      <vt:lpstr>Bullet Chart</vt:lpstr>
      <vt:lpstr>Spatial and maps</vt:lpstr>
      <vt:lpstr>Spatial Map</vt:lpstr>
      <vt:lpstr>Map Chart</vt:lpstr>
      <vt:lpstr>Heat Map </vt:lpstr>
      <vt:lpstr>Heat Map</vt:lpstr>
      <vt:lpstr>Choosing the right visualisation</vt:lpstr>
      <vt:lpstr>Do you want to compare values? </vt:lpstr>
      <vt:lpstr>Do you want to show the composition of something? </vt:lpstr>
      <vt:lpstr>Do you want to understand the distribution of your data? </vt:lpstr>
      <vt:lpstr>Are you interested in analyzing trends in your data set? </vt:lpstr>
      <vt:lpstr>Do you want to better understand the relationship between values? </vt:lpstr>
      <vt:lpstr>What makes a good visualisation?</vt:lpstr>
      <vt:lpstr>What makes a good visualisation?</vt:lpstr>
      <vt:lpstr>Chart Junk</vt:lpstr>
      <vt:lpstr>Open Data Visualisation Examples</vt:lpstr>
      <vt:lpstr>Carbon Culture</vt:lpstr>
      <vt:lpstr>Carbon Culture - Visualisation</vt:lpstr>
      <vt:lpstr>The Guardian</vt:lpstr>
      <vt:lpstr>PowerPoint Presentation</vt:lpstr>
      <vt:lpstr>PowerPoint Presentation</vt:lpstr>
      <vt:lpstr>PowerPoint Presentation</vt:lpstr>
      <vt:lpstr>ARUP</vt:lpstr>
      <vt:lpstr>ARUP</vt:lpstr>
      <vt:lpstr>Adzuma</vt:lpstr>
      <vt:lpstr>Adzuma </vt:lpstr>
      <vt:lpstr>Doorda</vt:lpstr>
      <vt:lpstr>Doorda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Cascading Stylesheets</dc:title>
  <dc:creator>Gibbins N.M.</dc:creator>
  <cp:lastModifiedBy>Heather Packer</cp:lastModifiedBy>
  <cp:revision>208</cp:revision>
  <dcterms:created xsi:type="dcterms:W3CDTF">2017-10-22T16:39:59Z</dcterms:created>
  <dcterms:modified xsi:type="dcterms:W3CDTF">2018-02-13T16:15:19Z</dcterms:modified>
</cp:coreProperties>
</file>