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75" r:id="rId3"/>
    <p:sldId id="283" r:id="rId4"/>
    <p:sldId id="312" r:id="rId5"/>
    <p:sldId id="328" r:id="rId6"/>
    <p:sldId id="327" r:id="rId7"/>
    <p:sldId id="284" r:id="rId8"/>
    <p:sldId id="313" r:id="rId9"/>
    <p:sldId id="329" r:id="rId10"/>
    <p:sldId id="285" r:id="rId11"/>
    <p:sldId id="314" r:id="rId12"/>
    <p:sldId id="287" r:id="rId13"/>
    <p:sldId id="315" r:id="rId14"/>
    <p:sldId id="289" r:id="rId15"/>
    <p:sldId id="317" r:id="rId16"/>
    <p:sldId id="290" r:id="rId17"/>
    <p:sldId id="318" r:id="rId18"/>
    <p:sldId id="291" r:id="rId19"/>
    <p:sldId id="292" r:id="rId20"/>
    <p:sldId id="319" r:id="rId21"/>
    <p:sldId id="293" r:id="rId22"/>
    <p:sldId id="320" r:id="rId23"/>
    <p:sldId id="330" r:id="rId24"/>
    <p:sldId id="295" r:id="rId25"/>
    <p:sldId id="321" r:id="rId26"/>
    <p:sldId id="310" r:id="rId27"/>
    <p:sldId id="326" r:id="rId28"/>
    <p:sldId id="322" r:id="rId29"/>
    <p:sldId id="296" r:id="rId30"/>
    <p:sldId id="323" r:id="rId31"/>
    <p:sldId id="298" r:id="rId32"/>
    <p:sldId id="300" r:id="rId33"/>
    <p:sldId id="301" r:id="rId34"/>
    <p:sldId id="302" r:id="rId35"/>
    <p:sldId id="303" r:id="rId36"/>
    <p:sldId id="304" r:id="rId37"/>
    <p:sldId id="309" r:id="rId38"/>
    <p:sldId id="324" r:id="rId39"/>
    <p:sldId id="325" r:id="rId40"/>
    <p:sldId id="264" r:id="rId41"/>
    <p:sldId id="259" r:id="rId42"/>
    <p:sldId id="260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0" autoAdjust="0"/>
    <p:restoredTop sz="73450" autoAdjust="0"/>
  </p:normalViewPr>
  <p:slideViewPr>
    <p:cSldViewPr snapToGrid="0" snapToObjects="1" showGuides="1">
      <p:cViewPr>
        <p:scale>
          <a:sx n="82" d="100"/>
          <a:sy n="82" d="100"/>
        </p:scale>
        <p:origin x="-1176" y="-1584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B8B-11A5-C448-84DF-DDCC9ACB18D7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A85F-5764-5645-A43B-A3B8AB41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12/02/18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2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jbkSRLYSojo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6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4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29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7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9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6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1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4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0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inwoners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baseline="0" dirty="0" smtClean="0"/>
              <a:t> population (</a:t>
            </a:r>
            <a:r>
              <a:rPr lang="en-US" baseline="0" dirty="0" err="1" smtClean="0"/>
              <a:t>dutch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0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6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3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tform.carbonculture.net/places/10-downing-street/9/" TargetMode="Externa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cities/2017/oct/04/hypnotic-beauty-public-transport-mapped" TargetMode="External"/><Relationship Id="rId3" Type="http://schemas.openxmlformats.org/officeDocument/2006/relationships/hyperlink" Target="https://www.theguardian.com/global-development-professionals-network/2017/jan/03/using-data-visualisations-to-help-explain-the-global-obesity-explosion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Data Visualisation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 6214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Packer</a:t>
            </a:r>
          </a:p>
          <a:p>
            <a:r>
              <a:rPr lang="en-GB" dirty="0" smtClean="0"/>
              <a:t>16/01/18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2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line chart reveals trends or progress over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Can show </a:t>
            </a:r>
            <a:r>
              <a:rPr lang="en-US" dirty="0"/>
              <a:t>many different </a:t>
            </a:r>
            <a:r>
              <a:rPr lang="en-US" dirty="0" smtClean="0"/>
              <a:t>series of </a:t>
            </a:r>
            <a:r>
              <a:rPr lang="en-US" dirty="0"/>
              <a:t>data.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should use it when you chart a continuous </a:t>
            </a:r>
            <a:r>
              <a:rPr lang="en-US" dirty="0" smtClean="0"/>
              <a:t>dataset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solid lines only.</a:t>
            </a:r>
          </a:p>
          <a:p>
            <a:pPr lvl="1"/>
            <a:r>
              <a:rPr lang="en-US" dirty="0"/>
              <a:t>Don't plot more than four lines to avoid visual distractions.</a:t>
            </a:r>
          </a:p>
          <a:p>
            <a:pPr lvl="1"/>
            <a:r>
              <a:rPr lang="en-US" dirty="0"/>
              <a:t>Use the right height so the lines take up roughly 2/3 of the y-axis' height.</a:t>
            </a:r>
          </a:p>
        </p:txBody>
      </p:sp>
    </p:spTree>
    <p:extLst>
      <p:ext uri="{BB962C8B-B14F-4D97-AF65-F5344CB8AC3E}">
        <p14:creationId xmlns:p14="http://schemas.microsoft.com/office/powerpoint/2010/main" val="63928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creen Shot 2018-02-12 at 15.2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6" y="1547952"/>
            <a:ext cx="7424082" cy="50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2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Axis </a:t>
            </a:r>
            <a:r>
              <a:rPr lang="en-US" dirty="0" smtClean="0"/>
              <a:t>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dual axis chart allows you to plot data using two y-axes and a shared x-axis. </a:t>
            </a:r>
            <a:endParaRPr lang="en-US" dirty="0" smtClean="0"/>
          </a:p>
          <a:p>
            <a:r>
              <a:rPr lang="en-US" dirty="0" smtClean="0"/>
              <a:t>Good for 2 or more datasets</a:t>
            </a:r>
            <a:r>
              <a:rPr lang="en-US" dirty="0"/>
              <a:t>, </a:t>
            </a:r>
            <a:r>
              <a:rPr lang="en-US" dirty="0" smtClean="0"/>
              <a:t>grouped </a:t>
            </a:r>
            <a:r>
              <a:rPr lang="en-US" dirty="0"/>
              <a:t>by </a:t>
            </a:r>
            <a:r>
              <a:rPr lang="en-US" dirty="0" smtClean="0"/>
              <a:t>the same category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Show trends or lack of, between datasets</a:t>
            </a:r>
            <a:r>
              <a:rPr lang="en-US" dirty="0"/>
              <a:t>. </a:t>
            </a:r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the y-axis on the left side for the primary variable because brains are naturally inclined to look left first.</a:t>
            </a:r>
          </a:p>
          <a:p>
            <a:pPr lvl="1"/>
            <a:r>
              <a:rPr lang="en-US" dirty="0"/>
              <a:t>Use different graphing styles to illustrate the two </a:t>
            </a:r>
            <a:r>
              <a:rPr lang="en-US" dirty="0" smtClean="0"/>
              <a:t>datasets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Choose contrasting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for the two </a:t>
            </a:r>
            <a:r>
              <a:rPr lang="en-US" dirty="0" smtClean="0"/>
              <a:t>datasets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0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Axis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ataHero-Avg.-Price-Per-Sq.-Foot-vs.-Avg.-Rent-Per-Sq.-Foot-by-Month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7" y="1657718"/>
            <a:ext cx="6814922" cy="51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area chart is </a:t>
            </a:r>
            <a:r>
              <a:rPr lang="en-US" dirty="0" smtClean="0"/>
              <a:t>a </a:t>
            </a:r>
            <a:r>
              <a:rPr lang="en-US" dirty="0"/>
              <a:t>line </a:t>
            </a:r>
            <a:r>
              <a:rPr lang="en-US" dirty="0" smtClean="0"/>
              <a:t>chart with spaces </a:t>
            </a:r>
            <a:r>
              <a:rPr lang="en-US" dirty="0"/>
              <a:t>between the x-axis and the line is filled with a color or pattern.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helps you analyze both overall and individual trend information. </a:t>
            </a:r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transparent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so information isn't obscured in the background.</a:t>
            </a:r>
          </a:p>
          <a:p>
            <a:pPr lvl="1"/>
            <a:r>
              <a:rPr lang="en-US" dirty="0"/>
              <a:t>Don't display more than four categories to avoid clutter.</a:t>
            </a:r>
          </a:p>
          <a:p>
            <a:pPr lvl="1"/>
            <a:r>
              <a:rPr lang="en-US" dirty="0" err="1" smtClean="0"/>
              <a:t>Organise</a:t>
            </a:r>
            <a:r>
              <a:rPr lang="en-US" dirty="0" smtClean="0"/>
              <a:t> </a:t>
            </a:r>
            <a:r>
              <a:rPr lang="en-US" dirty="0"/>
              <a:t>highly variable data at the top of the chart to make it easy to read.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Playfair_TimeSeries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" y="1378771"/>
            <a:ext cx="6913662" cy="51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Bar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should be used to compare many different items and show the composition of each item being compared. </a:t>
            </a:r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Best used to illustrate part-to-whole relationships.</a:t>
            </a:r>
          </a:p>
          <a:p>
            <a:pPr lvl="1"/>
            <a:r>
              <a:rPr lang="en-US" dirty="0"/>
              <a:t>Use contrasting </a:t>
            </a:r>
            <a:r>
              <a:rPr lang="en-US" dirty="0" err="1" smtClean="0"/>
              <a:t>coluors</a:t>
            </a:r>
            <a:r>
              <a:rPr lang="en-US" dirty="0" smtClean="0"/>
              <a:t> </a:t>
            </a:r>
            <a:r>
              <a:rPr lang="en-US" dirty="0"/>
              <a:t>for greater clarity.</a:t>
            </a:r>
          </a:p>
          <a:p>
            <a:pPr lvl="1"/>
            <a:r>
              <a:rPr lang="en-US" dirty="0"/>
              <a:t>Make chart scale large enough to view group sizes in relation to one another.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Bar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Example_of_a_Stacked_Bar_Plot_in_Healthcare_Data_Analysis_using_R_Softw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5" y="1533798"/>
            <a:ext cx="5316624" cy="53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pie chart shows a static number and how categories represent part of a whole -- the composition of something.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pie chart represents numbers in percentages, and the total sum of all segments needs to equal 100%. </a:t>
            </a:r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Don't illustrate too many categories to ensure differentiation between slices.</a:t>
            </a:r>
          </a:p>
          <a:p>
            <a:pPr lvl="1"/>
            <a:r>
              <a:rPr lang="en-US" dirty="0"/>
              <a:t>Ensure that the slice values add up to 100%.</a:t>
            </a:r>
          </a:p>
          <a:p>
            <a:pPr lvl="1"/>
            <a:r>
              <a:rPr lang="en-US" dirty="0"/>
              <a:t>Order slices according to their size.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 charts show the relationship between two or more different variables </a:t>
            </a:r>
          </a:p>
          <a:p>
            <a:r>
              <a:rPr lang="en-US" dirty="0" smtClean="0"/>
              <a:t>Use it when you want to highlight similarities in the </a:t>
            </a:r>
            <a:r>
              <a:rPr lang="en-US" dirty="0" smtClean="0"/>
              <a:t>dataset </a:t>
            </a:r>
            <a:endParaRPr lang="en-US" dirty="0" smtClean="0"/>
          </a:p>
          <a:p>
            <a:r>
              <a:rPr lang="en-US" dirty="0" smtClean="0"/>
              <a:t>Ease to identify outliers</a:t>
            </a:r>
          </a:p>
          <a:p>
            <a:r>
              <a:rPr lang="en-US" dirty="0" smtClean="0"/>
              <a:t>Understand the distribution of your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Include more variables, such as different sizes, to incorporate more data.</a:t>
            </a:r>
          </a:p>
          <a:p>
            <a:pPr lvl="1"/>
            <a:r>
              <a:rPr lang="en-US" dirty="0"/>
              <a:t>Start y-axis at 0 to represent data accurately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Visualisation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convey a story or an idea as efficiently as possible</a:t>
            </a:r>
          </a:p>
          <a:p>
            <a:r>
              <a:rPr lang="en-US" dirty="0" smtClean="0"/>
              <a:t>Makes it easy to identify certain patterns or disruptions 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catter_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2" y="1626400"/>
            <a:ext cx="5169639" cy="51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bubble chart is similar to a scatter plot in that it can show distribution or relationship. </a:t>
            </a:r>
            <a:endParaRPr lang="en-US" dirty="0" smtClean="0"/>
          </a:p>
          <a:p>
            <a:r>
              <a:rPr lang="en-US" dirty="0" smtClean="0"/>
              <a:t>You can indicated </a:t>
            </a:r>
            <a:r>
              <a:rPr lang="en-US" dirty="0"/>
              <a:t>by the size of </a:t>
            </a:r>
            <a:r>
              <a:rPr lang="en-US" dirty="0" smtClean="0"/>
              <a:t>an element with the size of the bubble. </a:t>
            </a:r>
            <a:endParaRPr lang="en-US" dirty="0"/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Scale bubbles according to area, not diameter.</a:t>
            </a:r>
          </a:p>
          <a:p>
            <a:pPr lvl="1"/>
            <a:r>
              <a:rPr lang="en-US" dirty="0"/>
              <a:t>Make sure labels are clear and visible.</a:t>
            </a:r>
          </a:p>
          <a:p>
            <a:pPr lvl="1"/>
            <a:r>
              <a:rPr lang="en-US" dirty="0"/>
              <a:t>Use circular shapes only.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1280px-Net_Present_Value_vs_Payback_time_Portfolio_Management_Simu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116"/>
            <a:ext cx="9144000" cy="50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1280px-Vs_figuratie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6" y="1564441"/>
            <a:ext cx="7752422" cy="51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5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bullet graph reveals progress toward a goal, compares this to another </a:t>
            </a:r>
            <a:r>
              <a:rPr lang="en-US" dirty="0" smtClean="0"/>
              <a:t>measure</a:t>
            </a:r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contrasting colors to highlight how the data is progressing.</a:t>
            </a:r>
          </a:p>
          <a:p>
            <a:pPr lvl="1"/>
            <a:r>
              <a:rPr lang="en-US" dirty="0"/>
              <a:t>Use one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in different shades to gauge progress.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Bullet_graphs_multi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0" y="2087084"/>
            <a:ext cx="8463762" cy="3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and maps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that is associated with geographical coordinates can be plotted spatially or on a map</a:t>
            </a:r>
          </a:p>
          <a:p>
            <a:r>
              <a:rPr lang="en-US" dirty="0" smtClean="0"/>
              <a:t>Design </a:t>
            </a:r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/>
              <a:t>P</a:t>
            </a:r>
            <a:r>
              <a:rPr lang="en-US" dirty="0" smtClean="0"/>
              <a:t>ractices:</a:t>
            </a:r>
            <a:endParaRPr lang="en-US" dirty="0" smtClean="0"/>
          </a:p>
          <a:p>
            <a:pPr lvl="1"/>
            <a:r>
              <a:rPr lang="en-US" dirty="0" smtClean="0"/>
              <a:t>Use a basic and clear map outline to avoid distracting from the data</a:t>
            </a:r>
          </a:p>
          <a:p>
            <a:pPr lvl="1"/>
            <a:r>
              <a:rPr lang="en-US" dirty="0" smtClean="0"/>
              <a:t>Use a appropriate </a:t>
            </a:r>
            <a:r>
              <a:rPr lang="en-US" dirty="0" err="1" smtClean="0"/>
              <a:t>colours</a:t>
            </a:r>
            <a:r>
              <a:rPr lang="en-US" dirty="0" smtClean="0"/>
              <a:t> to show trends</a:t>
            </a:r>
          </a:p>
          <a:p>
            <a:pPr lvl="1"/>
            <a:r>
              <a:rPr lang="en-US" dirty="0" smtClean="0"/>
              <a:t>Center map around the data trends which are important to the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napoleons-march-to-moscow-the-war-of-1812_50290b656ab82_w1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" y="2003680"/>
            <a:ext cx="8555438" cy="40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iViVi_screen_print_-_share_to_language_Fren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" y="1676510"/>
            <a:ext cx="7935541" cy="4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heat map shows the relationship between two items and provides rating information, such as </a:t>
            </a:r>
            <a:endParaRPr lang="en-US" dirty="0" smtClean="0"/>
          </a:p>
          <a:p>
            <a:pPr lvl="1"/>
            <a:r>
              <a:rPr lang="en-US" dirty="0" smtClean="0"/>
              <a:t>high </a:t>
            </a:r>
            <a:r>
              <a:rPr lang="en-US" dirty="0"/>
              <a:t>to </a:t>
            </a:r>
            <a:r>
              <a:rPr lang="en-US" dirty="0" smtClean="0"/>
              <a:t>low, </a:t>
            </a:r>
            <a:r>
              <a:rPr lang="en-US" dirty="0"/>
              <a:t>or </a:t>
            </a:r>
            <a:endParaRPr lang="en-US" dirty="0" smtClean="0"/>
          </a:p>
          <a:p>
            <a:pPr lvl="1"/>
            <a:r>
              <a:rPr lang="en-US" dirty="0" smtClean="0"/>
              <a:t>poor </a:t>
            </a:r>
            <a:r>
              <a:rPr lang="en-US" dirty="0"/>
              <a:t>to excellent. 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a basic and clear map outline to avoid distracting from the data.</a:t>
            </a:r>
          </a:p>
          <a:p>
            <a:pPr lvl="1"/>
            <a:r>
              <a:rPr lang="en-US" dirty="0"/>
              <a:t>Use a single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in varying shades to show changes in data.</a:t>
            </a:r>
          </a:p>
          <a:p>
            <a:pPr lvl="1"/>
            <a:r>
              <a:rPr lang="en-US" dirty="0"/>
              <a:t>Avoid using multiple patterns.</a:t>
            </a:r>
          </a:p>
        </p:txBody>
      </p:sp>
    </p:spTree>
    <p:extLst>
      <p:ext uri="{BB962C8B-B14F-4D97-AF65-F5344CB8AC3E}">
        <p14:creationId xmlns:p14="http://schemas.microsoft.com/office/powerpoint/2010/main" val="4684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column chart is used to show a </a:t>
            </a:r>
            <a:r>
              <a:rPr lang="en-US" b="1" dirty="0"/>
              <a:t>comparison among different </a:t>
            </a:r>
            <a:r>
              <a:rPr lang="en-US" b="1" dirty="0" smtClean="0"/>
              <a:t>items</a:t>
            </a:r>
            <a:endParaRPr lang="en-US" dirty="0"/>
          </a:p>
          <a:p>
            <a:r>
              <a:rPr lang="en-US" dirty="0" smtClean="0"/>
              <a:t> Design </a:t>
            </a:r>
            <a:r>
              <a:rPr lang="en-US" dirty="0"/>
              <a:t>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consistent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throughout the chart, </a:t>
            </a:r>
            <a:endParaRPr lang="en-US" dirty="0" smtClean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accent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to highlight meaningful data points or changes over time.</a:t>
            </a:r>
          </a:p>
          <a:p>
            <a:pPr lvl="1"/>
            <a:r>
              <a:rPr lang="en-US" dirty="0"/>
              <a:t>Use horizontal labels to improve readability.</a:t>
            </a:r>
          </a:p>
          <a:p>
            <a:pPr lvl="1"/>
            <a:r>
              <a:rPr lang="en-US" dirty="0"/>
              <a:t>Start the y-axis at 0 to appropriately reflect the values in your graph.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15394362943_a76e415be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10" y="1642102"/>
            <a:ext cx="4895135" cy="51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1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right </a:t>
            </a:r>
            <a:r>
              <a:rPr lang="en-US" dirty="0" err="1" smtClean="0"/>
              <a:t>visualisation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audience?</a:t>
            </a:r>
          </a:p>
          <a:p>
            <a:r>
              <a:rPr lang="en-US" dirty="0"/>
              <a:t>What do they need to know?</a:t>
            </a:r>
          </a:p>
          <a:p>
            <a:r>
              <a:rPr lang="en-US" dirty="0"/>
              <a:t>What do they need to do with the data?</a:t>
            </a:r>
          </a:p>
        </p:txBody>
      </p:sp>
    </p:spTree>
    <p:extLst>
      <p:ext uri="{BB962C8B-B14F-4D97-AF65-F5344CB8AC3E}">
        <p14:creationId xmlns:p14="http://schemas.microsoft.com/office/powerpoint/2010/main" val="295042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want to compare values?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Charts </a:t>
            </a:r>
            <a:r>
              <a:rPr lang="en-US" dirty="0"/>
              <a:t>are perfect for comparing one or many </a:t>
            </a:r>
            <a:r>
              <a:rPr lang="en-US" dirty="0" smtClean="0"/>
              <a:t>fields, </a:t>
            </a:r>
            <a:r>
              <a:rPr lang="en-US" dirty="0"/>
              <a:t>and they can easily show the low and high values in the data </a:t>
            </a:r>
            <a:r>
              <a:rPr lang="en-US" dirty="0" smtClean="0"/>
              <a:t>sets.</a:t>
            </a:r>
          </a:p>
          <a:p>
            <a:r>
              <a:rPr lang="en-US" dirty="0" smtClean="0"/>
              <a:t>To </a:t>
            </a:r>
            <a:r>
              <a:rPr lang="en-US" dirty="0"/>
              <a:t>create a comparison chart, use these types of graphs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Column</a:t>
            </a:r>
          </a:p>
          <a:p>
            <a:pPr lvl="1"/>
            <a:r>
              <a:rPr lang="en-US" dirty="0"/>
              <a:t>Bar</a:t>
            </a:r>
          </a:p>
          <a:p>
            <a:pPr lvl="1"/>
            <a:r>
              <a:rPr lang="en-US" dirty="0" smtClean="0"/>
              <a:t>Line </a:t>
            </a:r>
            <a:endParaRPr lang="en-US" dirty="0"/>
          </a:p>
          <a:p>
            <a:pPr lvl="1"/>
            <a:r>
              <a:rPr lang="en-US" dirty="0"/>
              <a:t>Scatter Plot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5" name="Picture 4" descr="Screen Shot 2018-02-13 at 14.3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48" y="3182803"/>
            <a:ext cx="2832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 you want to show the composition of something?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his chart shows </a:t>
            </a:r>
            <a:r>
              <a:rPr lang="en-US" dirty="0"/>
              <a:t>how individual parts make up the whole of </a:t>
            </a:r>
            <a:r>
              <a:rPr lang="en-US" dirty="0" smtClean="0"/>
              <a:t>something</a:t>
            </a:r>
            <a:endParaRPr lang="en-US" dirty="0"/>
          </a:p>
          <a:p>
            <a:r>
              <a:rPr lang="en-US" dirty="0" smtClean="0"/>
              <a:t>Use these </a:t>
            </a:r>
            <a:r>
              <a:rPr lang="en-US" dirty="0"/>
              <a:t>charts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Stacked Bar</a:t>
            </a:r>
          </a:p>
          <a:p>
            <a:pPr lvl="1"/>
            <a:r>
              <a:rPr lang="en-US" dirty="0"/>
              <a:t>Stacked Column</a:t>
            </a:r>
          </a:p>
          <a:p>
            <a:pPr lvl="1"/>
            <a:r>
              <a:rPr lang="en-US" dirty="0"/>
              <a:t>Area</a:t>
            </a:r>
          </a:p>
          <a:p>
            <a:pPr lvl="1"/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5" name="Picture 4" descr="Screen-Shot-2015-10-21-at-1.05.48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18" y="2431819"/>
            <a:ext cx="3190000" cy="30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</a:t>
            </a:r>
            <a:r>
              <a:rPr lang="en-US" sz="2600" dirty="0"/>
              <a:t>o you want to understand the distribution of your data?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charts help you to understand outliers, the normal tendency, and the range of information in your values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Use these charts to show distribution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Scatter Plot</a:t>
            </a:r>
          </a:p>
          <a:p>
            <a:pPr lvl="1"/>
            <a:r>
              <a:rPr lang="en-US" dirty="0"/>
              <a:t>Line</a:t>
            </a:r>
          </a:p>
          <a:p>
            <a:pPr lvl="1"/>
            <a:r>
              <a:rPr lang="en-US" dirty="0"/>
              <a:t>Column</a:t>
            </a:r>
          </a:p>
          <a:p>
            <a:pPr lvl="1"/>
            <a:r>
              <a:rPr lang="en-US" dirty="0"/>
              <a:t>Bar</a:t>
            </a:r>
          </a:p>
        </p:txBody>
      </p:sp>
      <p:pic>
        <p:nvPicPr>
          <p:cNvPr id="5" name="Picture 4" descr="distrib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2" y="3485150"/>
            <a:ext cx="4620342" cy="3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Are you interested in analyzing trends in your data set?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you want to know more information about how a data set performed during a specific time period, there are specific chart types that do extremely well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should choose 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Line Chart</a:t>
            </a:r>
            <a:endParaRPr lang="en-US" dirty="0"/>
          </a:p>
          <a:p>
            <a:pPr lvl="1"/>
            <a:r>
              <a:rPr lang="en-US" dirty="0"/>
              <a:t>Dual-Axis </a:t>
            </a:r>
            <a:r>
              <a:rPr lang="en-US" dirty="0" smtClean="0"/>
              <a:t>Line Chart</a:t>
            </a:r>
            <a:endParaRPr lang="en-US" dirty="0"/>
          </a:p>
          <a:p>
            <a:pPr lvl="1"/>
            <a:r>
              <a:rPr lang="en-US" dirty="0" smtClean="0"/>
              <a:t>Column Chart </a:t>
            </a:r>
            <a:endParaRPr lang="en-US" dirty="0"/>
          </a:p>
        </p:txBody>
      </p:sp>
      <p:pic>
        <p:nvPicPr>
          <p:cNvPr id="5" name="Picture 4" descr="data-graph-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32" y="3175351"/>
            <a:ext cx="4967706" cy="28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8" y="900000"/>
            <a:ext cx="8496000" cy="649288"/>
          </a:xfrm>
        </p:spPr>
        <p:txBody>
          <a:bodyPr/>
          <a:lstStyle/>
          <a:p>
            <a:r>
              <a:rPr lang="en-US" sz="2600" dirty="0"/>
              <a:t>Do you want to better understand the relationship between </a:t>
            </a:r>
            <a:r>
              <a:rPr lang="en-US" sz="2600" dirty="0" smtClean="0"/>
              <a:t>values?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846900"/>
            <a:ext cx="8496000" cy="4469088"/>
          </a:xfrm>
        </p:spPr>
        <p:txBody>
          <a:bodyPr/>
          <a:lstStyle/>
          <a:p>
            <a:r>
              <a:rPr lang="en-US" dirty="0" smtClean="0"/>
              <a:t>Showing how </a:t>
            </a:r>
            <a:r>
              <a:rPr lang="en-US" dirty="0"/>
              <a:t>one variable relates to </a:t>
            </a:r>
            <a:r>
              <a:rPr lang="en-US" dirty="0" smtClean="0"/>
              <a:t>other variables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hows whether something </a:t>
            </a:r>
            <a:r>
              <a:rPr lang="en-US" dirty="0"/>
              <a:t>positively effects, has no effect, or negatively effects another variable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</a:t>
            </a:r>
            <a:r>
              <a:rPr lang="en-US" dirty="0" smtClean="0"/>
              <a:t>se </a:t>
            </a:r>
            <a:r>
              <a:rPr lang="en-US" dirty="0"/>
              <a:t>these charts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Scatter </a:t>
            </a:r>
            <a:r>
              <a:rPr lang="en-US" dirty="0" smtClean="0"/>
              <a:t>Plot 	- Bubble Chart		- Line </a:t>
            </a:r>
            <a:r>
              <a:rPr lang="en-US" dirty="0" smtClean="0"/>
              <a:t>Chart</a:t>
            </a:r>
            <a:endParaRPr lang="en-US" dirty="0"/>
          </a:p>
        </p:txBody>
      </p:sp>
      <p:pic>
        <p:nvPicPr>
          <p:cNvPr id="5" name="Picture 4" descr="Screen Shot 2018-02-13 at 14.2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" y="4963672"/>
            <a:ext cx="8400554" cy="1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</a:t>
            </a:r>
            <a:r>
              <a:rPr lang="en-US" dirty="0" err="1" smtClean="0"/>
              <a:t>visualisation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data must mean something to the audience, help them:</a:t>
            </a:r>
          </a:p>
          <a:p>
            <a:pPr lvl="1"/>
            <a:r>
              <a:rPr lang="en-US" dirty="0"/>
              <a:t>Form a decision</a:t>
            </a:r>
          </a:p>
          <a:p>
            <a:pPr lvl="1"/>
            <a:r>
              <a:rPr lang="en-US" dirty="0"/>
              <a:t>Complete a task</a:t>
            </a:r>
          </a:p>
          <a:p>
            <a:r>
              <a:rPr lang="en-US" dirty="0"/>
              <a:t>It </a:t>
            </a:r>
            <a:r>
              <a:rPr lang="en-US" dirty="0" smtClean="0"/>
              <a:t>should show trends and relationships</a:t>
            </a:r>
            <a:endParaRPr lang="en-US" dirty="0"/>
          </a:p>
          <a:p>
            <a:r>
              <a:rPr lang="en-US" dirty="0"/>
              <a:t>If a user should focus on a certain part of the </a:t>
            </a:r>
            <a:r>
              <a:rPr lang="en-US" dirty="0" err="1"/>
              <a:t>visualisation</a:t>
            </a:r>
            <a:r>
              <a:rPr lang="en-US" dirty="0"/>
              <a:t>, then use </a:t>
            </a:r>
            <a:r>
              <a:rPr lang="en-US" dirty="0">
                <a:latin typeface="Abadi MT Condensed Extra Bold"/>
                <a:cs typeface="Abadi MT Condensed Extra Bold"/>
              </a:rPr>
              <a:t>shape</a:t>
            </a:r>
            <a:r>
              <a:rPr lang="en-US" dirty="0"/>
              <a:t>, </a:t>
            </a:r>
            <a:r>
              <a:rPr lang="en-US" sz="3200" dirty="0"/>
              <a:t>size</a:t>
            </a:r>
            <a:r>
              <a:rPr lang="en-US" dirty="0"/>
              <a:t>, and </a:t>
            </a:r>
            <a:r>
              <a:rPr lang="en-US" dirty="0" err="1">
                <a:solidFill>
                  <a:srgbClr val="3366FF"/>
                </a:solidFill>
              </a:rPr>
              <a:t>colour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to highlight it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</a:t>
            </a:r>
            <a:r>
              <a:rPr lang="en-US" dirty="0" err="1" smtClean="0"/>
              <a:t>visualisation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Chart Clutter</a:t>
            </a:r>
            <a:endParaRPr lang="en-US" dirty="0"/>
          </a:p>
          <a:p>
            <a:pPr lvl="1"/>
            <a:r>
              <a:rPr lang="en-US" dirty="0"/>
              <a:t>It’s common to receive data with unnecessary information</a:t>
            </a:r>
          </a:p>
          <a:p>
            <a:pPr lvl="1"/>
            <a:r>
              <a:rPr lang="en-US" dirty="0"/>
              <a:t>It’s up to you to decide if certain information should be displayed visually</a:t>
            </a:r>
          </a:p>
          <a:p>
            <a:r>
              <a:rPr lang="en-US" dirty="0"/>
              <a:t>Limit Chart junk </a:t>
            </a:r>
            <a:r>
              <a:rPr lang="mr-IN" dirty="0"/>
              <a:t>–</a:t>
            </a:r>
            <a:r>
              <a:rPr lang="en-US" dirty="0"/>
              <a:t> keep it simple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3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Junk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memory-mon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" y="2225233"/>
            <a:ext cx="8872118" cy="3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Tips-day-barchart.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18" y="193853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99" y="2769023"/>
            <a:ext cx="8496000" cy="2160587"/>
          </a:xfrm>
        </p:spPr>
        <p:txBody>
          <a:bodyPr/>
          <a:lstStyle/>
          <a:p>
            <a:r>
              <a:rPr lang="en-GB" dirty="0" smtClean="0"/>
              <a:t>Open Data Visualisation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9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Culture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community platform designed to help people use resources more efficiently</a:t>
            </a:r>
          </a:p>
          <a:p>
            <a:r>
              <a:rPr lang="en-US" dirty="0" smtClean="0"/>
              <a:t>They work out how to help companies, charities and NGO can reduce their carbon footprints</a:t>
            </a:r>
          </a:p>
          <a:p>
            <a:pPr lvl="1"/>
            <a:r>
              <a:rPr lang="en-US" dirty="0" smtClean="0"/>
              <a:t>Cabinet office</a:t>
            </a:r>
          </a:p>
          <a:p>
            <a:pPr lvl="1"/>
            <a:r>
              <a:rPr lang="en-US" dirty="0" smtClean="0"/>
              <a:t>10 Downing Street </a:t>
            </a:r>
          </a:p>
          <a:p>
            <a:pPr lvl="1"/>
            <a:r>
              <a:rPr lang="en-US" dirty="0" smtClean="0"/>
              <a:t>Tate Modern</a:t>
            </a:r>
          </a:p>
          <a:p>
            <a:r>
              <a:rPr lang="en-US" dirty="0" smtClean="0"/>
              <a:t>They use open data to promote awareness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Culture - </a:t>
            </a:r>
            <a:r>
              <a:rPr lang="en-US" dirty="0" err="1" smtClean="0"/>
              <a:t>Visualisation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https://platform.carbonculture.net/places/10-downing-street/9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 descr="Screen Shot 2018-01-17 at 11.39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2115672"/>
            <a:ext cx="8507826" cy="44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Guardian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https://www.theguardian.com/cities/2017/oct/04/hypnotic-beauty-public-transport-</a:t>
            </a:r>
            <a:r>
              <a:rPr lang="en-US" dirty="0" smtClean="0">
                <a:hlinkClick r:id="rId2"/>
              </a:rPr>
              <a:t>mapped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https://www.theguardian.com/global-development-professionals-network/2017/jan/03/using-data-visualisations-to-help-explain-the-global-obesity-</a:t>
            </a:r>
            <a:r>
              <a:rPr lang="en-US" dirty="0" smtClean="0">
                <a:hlinkClick r:id="rId3"/>
              </a:rPr>
              <a:t>explosion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 descr="4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9" y="1113559"/>
            <a:ext cx="8599285" cy="51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Screen Shot 2018-01-17 at 12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3" y="1655530"/>
            <a:ext cx="8026400" cy="4381500"/>
          </a:xfrm>
          <a:prstGeom prst="rect">
            <a:avLst/>
          </a:prstGeom>
        </p:spPr>
      </p:pic>
      <p:pic>
        <p:nvPicPr>
          <p:cNvPr id="6" name="Picture 5" descr="Screen Shot 2018-01-17 at 12.0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0" y="1622638"/>
            <a:ext cx="8001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1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 descr="Screen Shot 2018-01-17 at 12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3" y="1655530"/>
            <a:ext cx="8026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UK based global engineering consultancy</a:t>
            </a:r>
          </a:p>
          <a:p>
            <a:r>
              <a:rPr lang="en-US" dirty="0" smtClean="0"/>
              <a:t>Uses open data as a vital part of its work with smart cities</a:t>
            </a:r>
          </a:p>
          <a:p>
            <a:r>
              <a:rPr lang="en-US" dirty="0" smtClean="0"/>
              <a:t>Uses public data about traffic, planning, and natural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 descr="882x300_A465_SoundPlan_Result_credit_Ar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207"/>
            <a:ext cx="9144000" cy="3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Adzuma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engine that aggregates job adverts </a:t>
            </a:r>
          </a:p>
          <a:p>
            <a:r>
              <a:rPr lang="en-US" dirty="0" smtClean="0"/>
              <a:t>Uses open data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market statistics for </a:t>
            </a:r>
            <a:r>
              <a:rPr lang="en-US" dirty="0" err="1" smtClean="0"/>
              <a:t>itsJob</a:t>
            </a:r>
            <a:r>
              <a:rPr lang="en-US" dirty="0" smtClean="0"/>
              <a:t> index</a:t>
            </a:r>
          </a:p>
          <a:p>
            <a:r>
              <a:rPr lang="en-US" dirty="0"/>
              <a:t>https://</a:t>
            </a:r>
            <a:r>
              <a:rPr lang="en-US" dirty="0" err="1"/>
              <a:t>www.adzuna.co.uk</a:t>
            </a:r>
            <a:r>
              <a:rPr lang="en-US" dirty="0"/>
              <a:t>/jobs/salaries/</a:t>
            </a:r>
            <a:r>
              <a:rPr lang="en-US" dirty="0" err="1"/>
              <a:t>software-developer#average_vs_vacancies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</a:t>
            </a:r>
            <a:br>
              <a:rPr lang="en-US" dirty="0" smtClean="0"/>
            </a:b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2000px-Skyscrapercompa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2" y="0"/>
            <a:ext cx="669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1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Adzuma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 descr="Screen Shot 2018-01-17 at 14.2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2" y="1750314"/>
            <a:ext cx="4047561" cy="4906316"/>
          </a:xfrm>
          <a:prstGeom prst="rect">
            <a:avLst/>
          </a:prstGeom>
        </p:spPr>
      </p:pic>
      <p:pic>
        <p:nvPicPr>
          <p:cNvPr id="6" name="Picture 5" descr="Screen Shot 2018-01-17 at 14.2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6" y="1827764"/>
            <a:ext cx="4384346" cy="45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Doorda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government datasets on a single map</a:t>
            </a:r>
          </a:p>
          <a:p>
            <a:r>
              <a:rPr lang="en-US" dirty="0" smtClean="0"/>
              <a:t>Consultancy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Doorda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 descr="Doorda_thumb6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6" y="1929901"/>
            <a:ext cx="7790695" cy="4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and Whisker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Whisker_plots_for_heat_flow_data_from_the_IHFC_data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12" y="1549288"/>
            <a:ext cx="4963014" cy="53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bar chart, </a:t>
            </a:r>
            <a:r>
              <a:rPr lang="en-US" dirty="0" smtClean="0"/>
              <a:t>should </a:t>
            </a:r>
            <a:r>
              <a:rPr lang="en-US" dirty="0"/>
              <a:t>be used to avoid clutter when one data label is long or if you have more than 10 items to compare. </a:t>
            </a:r>
          </a:p>
          <a:p>
            <a:r>
              <a:rPr lang="en-US" dirty="0"/>
              <a:t>Design Best </a:t>
            </a:r>
            <a:r>
              <a:rPr lang="en-US" dirty="0" smtClean="0"/>
              <a:t>Practices:</a:t>
            </a:r>
            <a:endParaRPr lang="en-US" dirty="0"/>
          </a:p>
          <a:p>
            <a:pPr lvl="1"/>
            <a:r>
              <a:rPr lang="en-US" dirty="0"/>
              <a:t>Use consistent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throughout the </a:t>
            </a:r>
            <a:r>
              <a:rPr lang="en-US" dirty="0" smtClean="0"/>
              <a:t>chart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accent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to highlight meaningful data points or changes over time.</a:t>
            </a:r>
          </a:p>
          <a:p>
            <a:pPr lvl="1"/>
            <a:r>
              <a:rPr lang="en-US" dirty="0"/>
              <a:t>Use horizontal labels to improve readability.</a:t>
            </a:r>
          </a:p>
          <a:p>
            <a:pPr lvl="1"/>
            <a:r>
              <a:rPr lang="en-US" dirty="0"/>
              <a:t>Start the y-axis at 0 to appropriately reflect the values in your graph.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1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bar-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1" y="1796763"/>
            <a:ext cx="6966441" cy="41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1786_Playfair_-_Exports_and_Imports_of_Scotland_to_and_from_different_parts_for_one_Year_from_Christmas_1780_to_Christmas_17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2" y="1533456"/>
            <a:ext cx="7449741" cy="4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8605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23013</TotalTime>
  <Words>1501</Words>
  <Application>Microsoft Macintosh PowerPoint</Application>
  <PresentationFormat>On-screen Show (4:3)</PresentationFormat>
  <Paragraphs>250</Paragraphs>
  <Slides>52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ECS</vt:lpstr>
      <vt:lpstr>Open Data Visualisation</vt:lpstr>
      <vt:lpstr>Data Visualisation</vt:lpstr>
      <vt:lpstr>Column Chart</vt:lpstr>
      <vt:lpstr>Column Chart</vt:lpstr>
      <vt:lpstr>Column  Chart</vt:lpstr>
      <vt:lpstr>Box and Whisker Chart</vt:lpstr>
      <vt:lpstr>Bar Chart</vt:lpstr>
      <vt:lpstr>Bar Chart</vt:lpstr>
      <vt:lpstr>Bar Chart</vt:lpstr>
      <vt:lpstr>Line Chart</vt:lpstr>
      <vt:lpstr>Line chart</vt:lpstr>
      <vt:lpstr>Dual Axis Chart </vt:lpstr>
      <vt:lpstr>Dual Axis Chart</vt:lpstr>
      <vt:lpstr>Area Chart</vt:lpstr>
      <vt:lpstr>Area Chart</vt:lpstr>
      <vt:lpstr>Stacked Bar </vt:lpstr>
      <vt:lpstr>Stacked Bar</vt:lpstr>
      <vt:lpstr>Pie Chart</vt:lpstr>
      <vt:lpstr>Scatter Chart</vt:lpstr>
      <vt:lpstr>Scatter Chart</vt:lpstr>
      <vt:lpstr>Bubble Chart</vt:lpstr>
      <vt:lpstr>Bubble chart</vt:lpstr>
      <vt:lpstr>Bubble map</vt:lpstr>
      <vt:lpstr>Bullet Chart</vt:lpstr>
      <vt:lpstr>Bullet Chart</vt:lpstr>
      <vt:lpstr>Spatial and maps</vt:lpstr>
      <vt:lpstr>Spatial Map</vt:lpstr>
      <vt:lpstr>Map Chart</vt:lpstr>
      <vt:lpstr>Heat Map </vt:lpstr>
      <vt:lpstr>Heat Map</vt:lpstr>
      <vt:lpstr>Choosing the right visualisation</vt:lpstr>
      <vt:lpstr>Do you want to compare values? </vt:lpstr>
      <vt:lpstr>Do you want to show the composition of something? </vt:lpstr>
      <vt:lpstr>Do you want to understand the distribution of your data? </vt:lpstr>
      <vt:lpstr>Are you interested in analyzing trends in your data set? </vt:lpstr>
      <vt:lpstr>Do you want to better understand the relationship between values? </vt:lpstr>
      <vt:lpstr>What makes a good visualisation?</vt:lpstr>
      <vt:lpstr>What makes a good visualisation?</vt:lpstr>
      <vt:lpstr>Chart Junk</vt:lpstr>
      <vt:lpstr>Open Data Visualisation Examples</vt:lpstr>
      <vt:lpstr>Carbon Culture</vt:lpstr>
      <vt:lpstr>Carbon Culture - Visualisation</vt:lpstr>
      <vt:lpstr>The Guardian</vt:lpstr>
      <vt:lpstr>PowerPoint Presentation</vt:lpstr>
      <vt:lpstr>PowerPoint Presentation</vt:lpstr>
      <vt:lpstr>PowerPoint Presentation</vt:lpstr>
      <vt:lpstr>ARUP</vt:lpstr>
      <vt:lpstr>ARUP</vt:lpstr>
      <vt:lpstr>Adzuma</vt:lpstr>
      <vt:lpstr>Adzuma </vt:lpstr>
      <vt:lpstr>Doorda</vt:lpstr>
      <vt:lpstr>Doorda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208</cp:revision>
  <dcterms:created xsi:type="dcterms:W3CDTF">2017-10-22T16:39:59Z</dcterms:created>
  <dcterms:modified xsi:type="dcterms:W3CDTF">2018-02-13T16:15:19Z</dcterms:modified>
</cp:coreProperties>
</file>