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3"/>
  </p:notesMasterIdLst>
  <p:sldIdLst>
    <p:sldId id="256" r:id="rId2"/>
    <p:sldId id="305" r:id="rId3"/>
    <p:sldId id="284" r:id="rId4"/>
    <p:sldId id="293" r:id="rId5"/>
    <p:sldId id="277" r:id="rId6"/>
    <p:sldId id="285" r:id="rId7"/>
    <p:sldId id="278" r:id="rId8"/>
    <p:sldId id="262" r:id="rId9"/>
    <p:sldId id="264" r:id="rId10"/>
    <p:sldId id="263" r:id="rId11"/>
    <p:sldId id="286" r:id="rId12"/>
    <p:sldId id="268" r:id="rId13"/>
    <p:sldId id="306" r:id="rId14"/>
    <p:sldId id="294" r:id="rId15"/>
    <p:sldId id="276" r:id="rId16"/>
    <p:sldId id="292" r:id="rId17"/>
    <p:sldId id="269" r:id="rId18"/>
    <p:sldId id="287" r:id="rId19"/>
    <p:sldId id="288" r:id="rId20"/>
    <p:sldId id="270" r:id="rId21"/>
    <p:sldId id="271" r:id="rId22"/>
    <p:sldId id="272" r:id="rId23"/>
    <p:sldId id="273" r:id="rId24"/>
    <p:sldId id="274" r:id="rId25"/>
    <p:sldId id="275" r:id="rId26"/>
    <p:sldId id="308" r:id="rId27"/>
    <p:sldId id="295" r:id="rId28"/>
    <p:sldId id="259" r:id="rId29"/>
    <p:sldId id="280" r:id="rId30"/>
    <p:sldId id="281" r:id="rId31"/>
    <p:sldId id="299" r:id="rId32"/>
    <p:sldId id="283" r:id="rId33"/>
    <p:sldId id="309" r:id="rId34"/>
    <p:sldId id="310" r:id="rId35"/>
    <p:sldId id="296" r:id="rId36"/>
    <p:sldId id="260" r:id="rId37"/>
    <p:sldId id="290" r:id="rId38"/>
    <p:sldId id="261" r:id="rId39"/>
    <p:sldId id="279" r:id="rId40"/>
    <p:sldId id="291" r:id="rId41"/>
    <p:sldId id="302" r:id="rId42"/>
  </p:sldIdLst>
  <p:sldSz cx="9144000" cy="6858000" type="screen4x3"/>
  <p:notesSz cx="6858000" cy="9144000"/>
  <p:custDataLst>
    <p:tags r:id="rId4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19" autoAdjust="0"/>
    <p:restoredTop sz="93407" autoAdjust="0"/>
  </p:normalViewPr>
  <p:slideViewPr>
    <p:cSldViewPr snapToGrid="0" snapToObjects="1">
      <p:cViewPr varScale="1">
        <p:scale>
          <a:sx n="68" d="100"/>
          <a:sy n="68" d="100"/>
        </p:scale>
        <p:origin x="1638" y="6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82DF1-D452-48BD-9126-990D6722249A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1246A-43FA-4E6A-B516-0B688210C4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1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1246A-43FA-4E6A-B516-0B688210C4C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800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i="1" dirty="0" smtClean="0"/>
              <a:t>Game</a:t>
            </a:r>
            <a:r>
              <a:rPr lang="en-GB" i="1" baseline="0" dirty="0" smtClean="0"/>
              <a:t> State: </a:t>
            </a:r>
            <a:r>
              <a:rPr lang="en-GB" i="1" dirty="0" smtClean="0"/>
              <a:t>The known value of all variables determining the progress, positions, and flow of the game</a:t>
            </a:r>
          </a:p>
          <a:p>
            <a:r>
              <a:rPr lang="en-GB" dirty="0" smtClean="0"/>
              <a:t>Game View:</a:t>
            </a:r>
            <a:r>
              <a:rPr lang="en-GB" baseline="0" dirty="0" smtClean="0"/>
              <a:t> </a:t>
            </a:r>
            <a:r>
              <a:rPr lang="en-GB" i="1" dirty="0" smtClean="0"/>
              <a:t>How the player perceives the game state</a:t>
            </a:r>
          </a:p>
          <a:p>
            <a:pPr lvl="0"/>
            <a:r>
              <a:rPr lang="en-GB" dirty="0" smtClean="0"/>
              <a:t>Players:</a:t>
            </a:r>
            <a:r>
              <a:rPr lang="en-GB" baseline="0" dirty="0" smtClean="0"/>
              <a:t> </a:t>
            </a:r>
            <a:r>
              <a:rPr lang="en-GB" dirty="0" smtClean="0"/>
              <a:t>human beings who interact with the game</a:t>
            </a:r>
          </a:p>
          <a:p>
            <a:pPr lvl="0"/>
            <a:r>
              <a:rPr lang="en-GB" dirty="0" smtClean="0"/>
              <a:t>Avatars:</a:t>
            </a:r>
            <a:r>
              <a:rPr lang="en-GB" baseline="0" dirty="0" smtClean="0"/>
              <a:t> </a:t>
            </a:r>
            <a:r>
              <a:rPr lang="en-GB" dirty="0" smtClean="0"/>
              <a:t>the manifestation of the player within the game</a:t>
            </a:r>
          </a:p>
          <a:p>
            <a:pPr lvl="0"/>
            <a:r>
              <a:rPr lang="en-GB" dirty="0" smtClean="0"/>
              <a:t>Characters: personalities written and created within the game</a:t>
            </a:r>
          </a:p>
          <a:p>
            <a:pPr lvl="0"/>
            <a:r>
              <a:rPr lang="en-GB" dirty="0" smtClean="0"/>
              <a:t>Mechanics: Individual rules, equations, and algorithms that make the game (e.g. a short sword does 1d6 damage)</a:t>
            </a:r>
          </a:p>
          <a:p>
            <a:pPr lvl="0"/>
            <a:r>
              <a:rPr lang="en-GB" dirty="0" smtClean="0"/>
              <a:t>Dynamics: Either patterns of play that emerge from mechanics, or how the player experiences a particular mechanic (e.g. ‘A race to the end’ or ‘A sword fight’)</a:t>
            </a:r>
          </a:p>
          <a:p>
            <a:pPr lvl="0"/>
            <a:r>
              <a:rPr lang="en-GB" dirty="0" smtClean="0"/>
              <a:t>Systems: A collection of mechanics and dynamics</a:t>
            </a:r>
          </a:p>
          <a:p>
            <a:pPr lvl="0"/>
            <a:r>
              <a:rPr lang="en-GB" dirty="0" smtClean="0"/>
              <a:t>Goals: The motivation to use dynamics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Genre: The classification of your systems (e.g. FPS, RTS, RPG, Racing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Theme: The classification of your aesthetics, narrative, and content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1246A-43FA-4E6A-B516-0B688210C4C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197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1246A-43FA-4E6A-B516-0B688210C4C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166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1246A-43FA-4E6A-B516-0B688210C4C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092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Constraints that the player agrees to participate within.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1246A-43FA-4E6A-B516-0B688210C4C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569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Players: What are those responsibilities and capabilities</a:t>
            </a:r>
          </a:p>
          <a:p>
            <a:r>
              <a:rPr lang="en-GB" dirty="0" smtClean="0"/>
              <a:t>Objectives: motivates your players to engage with your games dynamics</a:t>
            </a:r>
          </a:p>
          <a:p>
            <a:r>
              <a:rPr lang="en-GB" dirty="0" smtClean="0"/>
              <a:t>Procedures: Who does What, When, and How</a:t>
            </a:r>
          </a:p>
          <a:p>
            <a:r>
              <a:rPr lang="en-GB" dirty="0" smtClean="0"/>
              <a:t>Rules: What transformation and calculations occur in this game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Resources: What might the player transform, using rules, to achieve objectives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Conflict: What must your player contend with to accomplish objectives?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Boundary: What are the restrictions in theme, rules, scope, and practicality?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Outcome:</a:t>
            </a:r>
            <a:r>
              <a:rPr lang="en-GB" baseline="0" dirty="0" smtClean="0"/>
              <a:t> </a:t>
            </a:r>
            <a:r>
              <a:rPr lang="en-GB" dirty="0" smtClean="0"/>
              <a:t>The uncertain conclusion to the game, whether realised or not.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1246A-43FA-4E6A-B516-0B688210C4C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379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1246A-43FA-4E6A-B516-0B688210C4CB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416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Sensation</a:t>
            </a:r>
            <a:r>
              <a:rPr lang="en-US" baseline="0" dirty="0" smtClean="0"/>
              <a:t> - </a:t>
            </a:r>
            <a:r>
              <a:rPr lang="en-US" dirty="0" smtClean="0"/>
              <a:t>Game as sense-pleasure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Fantasy</a:t>
            </a:r>
            <a:r>
              <a:rPr lang="en-US" baseline="0" dirty="0" smtClean="0"/>
              <a:t> - </a:t>
            </a:r>
            <a:r>
              <a:rPr lang="en-US" dirty="0" smtClean="0"/>
              <a:t>Game as make-believe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Narrative</a:t>
            </a:r>
            <a:r>
              <a:rPr lang="en-US" baseline="0" dirty="0" smtClean="0"/>
              <a:t> - </a:t>
            </a:r>
            <a:r>
              <a:rPr lang="en-US" dirty="0" smtClean="0"/>
              <a:t>Game as drama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Challenge</a:t>
            </a:r>
            <a:r>
              <a:rPr lang="en-US" baseline="0" dirty="0" smtClean="0"/>
              <a:t> - </a:t>
            </a:r>
            <a:r>
              <a:rPr lang="en-US" dirty="0" smtClean="0"/>
              <a:t>Game as obstacle course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Fellowship</a:t>
            </a:r>
            <a:r>
              <a:rPr lang="en-US" baseline="0" dirty="0" smtClean="0"/>
              <a:t> - </a:t>
            </a:r>
            <a:r>
              <a:rPr lang="en-US" dirty="0" smtClean="0"/>
              <a:t>Game as social framework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Discovery</a:t>
            </a:r>
            <a:r>
              <a:rPr lang="en-US" baseline="0" dirty="0" smtClean="0"/>
              <a:t> - </a:t>
            </a:r>
            <a:r>
              <a:rPr lang="en-US" dirty="0" smtClean="0"/>
              <a:t>Game as uncharted territory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Expression</a:t>
            </a:r>
            <a:r>
              <a:rPr lang="en-US" baseline="0" dirty="0" smtClean="0"/>
              <a:t> - </a:t>
            </a:r>
            <a:r>
              <a:rPr lang="en-US" dirty="0" smtClean="0"/>
              <a:t>Game as self-discovery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Submission</a:t>
            </a:r>
            <a:r>
              <a:rPr lang="en-US" baseline="0" dirty="0" smtClean="0"/>
              <a:t> - </a:t>
            </a:r>
            <a:r>
              <a:rPr lang="en-US" dirty="0" smtClean="0"/>
              <a:t>Game as pastime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Competition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A4164-1D93-FB4D-A2D0-3D936D9A537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7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1246A-43FA-4E6A-B516-0B688210C4CB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537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Sensation</a:t>
            </a:r>
          </a:p>
          <a:p>
            <a:pPr lvl="1"/>
            <a:r>
              <a:rPr lang="en-US" dirty="0" smtClean="0"/>
              <a:t>Game as sense-pleasure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Fantasy</a:t>
            </a:r>
          </a:p>
          <a:p>
            <a:pPr lvl="1"/>
            <a:r>
              <a:rPr lang="en-US" dirty="0" smtClean="0"/>
              <a:t>Game as make-believe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Narrative</a:t>
            </a:r>
          </a:p>
          <a:p>
            <a:pPr lvl="1"/>
            <a:r>
              <a:rPr lang="en-US" dirty="0" smtClean="0"/>
              <a:t>Game as drama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Challenge</a:t>
            </a:r>
          </a:p>
          <a:p>
            <a:pPr lvl="1"/>
            <a:r>
              <a:rPr lang="en-US" dirty="0" smtClean="0"/>
              <a:t>Game as obstacle course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Fellowship</a:t>
            </a:r>
          </a:p>
          <a:p>
            <a:pPr lvl="1"/>
            <a:r>
              <a:rPr lang="en-US" dirty="0" smtClean="0"/>
              <a:t>Game as social framework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Discovery</a:t>
            </a:r>
          </a:p>
          <a:p>
            <a:pPr lvl="1"/>
            <a:r>
              <a:rPr lang="en-US" dirty="0" smtClean="0"/>
              <a:t>Game as uncharted territory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Expression</a:t>
            </a:r>
          </a:p>
          <a:p>
            <a:pPr lvl="1"/>
            <a:r>
              <a:rPr lang="en-US" dirty="0" smtClean="0"/>
              <a:t>Game as self-discovery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Submission</a:t>
            </a:r>
          </a:p>
          <a:p>
            <a:pPr lvl="1"/>
            <a:r>
              <a:rPr lang="en-US" dirty="0" smtClean="0"/>
              <a:t>Game as pastime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1246A-43FA-4E6A-B516-0B688210C4CB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2787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1246A-43FA-4E6A-B516-0B688210C4CB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567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Like</a:t>
            </a:r>
            <a:r>
              <a:rPr lang="en-GB" baseline="0" dirty="0" smtClean="0"/>
              <a:t> software design pattern (e.g. MVC), they are a language that helps us talk about the way we build this particular type of software.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1246A-43FA-4E6A-B516-0B688210C4C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524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1246A-43FA-4E6A-B516-0B688210C4C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242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Synthesis of concepts from </a:t>
            </a:r>
            <a:r>
              <a:rPr lang="en-GB" i="1" dirty="0" smtClean="0"/>
              <a:t>Challenges for Game Designers</a:t>
            </a:r>
            <a:r>
              <a:rPr lang="en-GB" dirty="0" smtClean="0"/>
              <a:t> and </a:t>
            </a:r>
            <a:r>
              <a:rPr lang="is-IS" dirty="0" smtClean="0"/>
              <a:t>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1246A-43FA-4E6A-B516-0B688210C4C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43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1246A-43FA-4E6A-B516-0B688210C4C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377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1246A-43FA-4E6A-B516-0B688210C4C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37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1246A-43FA-4E6A-B516-0B688210C4C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051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MDA vs Fullerton?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1246A-43FA-4E6A-B516-0B688210C4C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726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1246A-43FA-4E6A-B516-0B688210C4C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219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D01-D4D2-C448-9CF5-ED982D3E7330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C38A-5779-3844-828C-73459D9555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D01-D4D2-C448-9CF5-ED982D3E7330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C38A-5779-3844-828C-73459D9555E0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D01-D4D2-C448-9CF5-ED982D3E7330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C38A-5779-3844-828C-73459D955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D01-D4D2-C448-9CF5-ED982D3E7330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C38A-5779-3844-828C-73459D955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D01-D4D2-C448-9CF5-ED982D3E7330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C38A-5779-3844-828C-73459D9555E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D01-D4D2-C448-9CF5-ED982D3E7330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C38A-5779-3844-828C-73459D9555E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D01-D4D2-C448-9CF5-ED982D3E7330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C38A-5779-3844-828C-73459D955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D01-D4D2-C448-9CF5-ED982D3E7330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C38A-5779-3844-828C-73459D9555E0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D01-D4D2-C448-9CF5-ED982D3E7330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C38A-5779-3844-828C-73459D955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D01-D4D2-C448-9CF5-ED982D3E7330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C38A-5779-3844-828C-73459D9555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D01-D4D2-C448-9CF5-ED982D3E7330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C38A-5779-3844-828C-73459D955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D01-D4D2-C448-9CF5-ED982D3E7330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C38A-5779-3844-828C-73459D9555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D01-D4D2-C448-9CF5-ED982D3E7330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C38A-5779-3844-828C-73459D955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D01-D4D2-C448-9CF5-ED982D3E7330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C38A-5779-3844-828C-73459D955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D01-D4D2-C448-9CF5-ED982D3E7330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C38A-5779-3844-828C-73459D955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DD01-D4D2-C448-9CF5-ED982D3E7330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C38A-5779-3844-828C-73459D9555E0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A27DD01-D4D2-C448-9CF5-ED982D3E7330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598C38A-5779-3844-828C-73459D9555E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youtube.com/watch?v=uepAJ-rqJK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Game Design Basics 1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Structures and Elements</a:t>
            </a:r>
            <a:endParaRPr lang="en-US" dirty="0"/>
          </a:p>
        </p:txBody>
      </p:sp>
      <p:pic>
        <p:nvPicPr>
          <p:cNvPr id="5122" name="Picture 2" descr="https://c2.staticflickr.com/4/3353/3219638385_27772147b1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5" b="9068"/>
          <a:stretch/>
        </p:blipFill>
        <p:spPr bwMode="auto">
          <a:xfrm>
            <a:off x="281354" y="2017059"/>
            <a:ext cx="8581292" cy="420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77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Mechanics, Dynamics, Systems, Goals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1946030"/>
            <a:ext cx="7076747" cy="4818185"/>
          </a:xfrm>
        </p:spPr>
        <p:txBody>
          <a:bodyPr/>
          <a:lstStyle/>
          <a:p>
            <a:r>
              <a:rPr lang="en-GB" dirty="0" smtClean="0"/>
              <a:t>These are the cogs and belts that drive your game</a:t>
            </a:r>
          </a:p>
          <a:p>
            <a:r>
              <a:rPr lang="en-GB" dirty="0" smtClean="0"/>
              <a:t>Broadly speaking:</a:t>
            </a:r>
          </a:p>
          <a:p>
            <a:pPr lvl="1"/>
            <a:r>
              <a:rPr lang="en-GB" dirty="0" smtClean="0"/>
              <a:t>Mechanics: Individual rules, equations, and algorithms that make the game (e.g. a short sword does 1d6 damage)</a:t>
            </a:r>
          </a:p>
          <a:p>
            <a:pPr lvl="1"/>
            <a:r>
              <a:rPr lang="en-GB" dirty="0" smtClean="0"/>
              <a:t>Dynamics: Either patterns of play that emerge from mechanics, or how the player experiences a particular mechanic (e.g. ‘A race to the end’ or ‘A sword fight’)</a:t>
            </a:r>
          </a:p>
          <a:p>
            <a:pPr lvl="1"/>
            <a:r>
              <a:rPr lang="en-GB" dirty="0" smtClean="0"/>
              <a:t>Systems: A collection of mechanics and dynamics</a:t>
            </a:r>
          </a:p>
          <a:p>
            <a:pPr lvl="1"/>
            <a:r>
              <a:rPr lang="en-GB" dirty="0" smtClean="0"/>
              <a:t>Goals: The motivation to use dynamics</a:t>
            </a:r>
          </a:p>
        </p:txBody>
      </p:sp>
      <p:sp>
        <p:nvSpPr>
          <p:cNvPr id="4" name="AutoShape 2" descr="Image result for creative commons images gea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 descr="File:&lt;strong&gt;Nidhogg&lt;/strong&gt; video game animated gameplay.gif - Wikimedia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3135086"/>
            <a:ext cx="1968609" cy="9199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48589" y="6594945"/>
            <a:ext cx="7954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Wikimedia.org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86655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 note on the overloading of “Dynamics”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4618892"/>
          </a:xfrm>
        </p:spPr>
        <p:txBody>
          <a:bodyPr>
            <a:normAutofit/>
          </a:bodyPr>
          <a:lstStyle/>
          <a:p>
            <a:r>
              <a:rPr lang="en-GB" dirty="0" smtClean="0"/>
              <a:t>‘Dynamics’ is a term that means different things to different designers and theorists </a:t>
            </a:r>
          </a:p>
          <a:p>
            <a:r>
              <a:rPr lang="en-GB" dirty="0" smtClean="0"/>
              <a:t>To some its how the user experiences a particular mechanic – the animation, the controls, the feeling of engaging with that mechanic</a:t>
            </a:r>
          </a:p>
          <a:p>
            <a:r>
              <a:rPr lang="en-GB" dirty="0" smtClean="0"/>
              <a:t>To others it’s a particular pattern of play that emerges from a collection of mechanics – such as a race, a battle, the building of a city.</a:t>
            </a:r>
          </a:p>
          <a:p>
            <a:r>
              <a:rPr lang="en-GB" dirty="0" smtClean="0"/>
              <a:t>Most agree that in either form it represents how the player connects to the mechanics.</a:t>
            </a:r>
            <a:endParaRPr lang="en-GB" dirty="0"/>
          </a:p>
        </p:txBody>
      </p:sp>
      <p:pic>
        <p:nvPicPr>
          <p:cNvPr id="4" name="Picture 4" descr="https://upload.wikimedia.org/wikipedia/commons/9/9f/Reduction_Gea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3" r="27763"/>
          <a:stretch/>
        </p:blipFill>
        <p:spPr bwMode="auto">
          <a:xfrm>
            <a:off x="163719" y="1946030"/>
            <a:ext cx="1617784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21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Genre and Theme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23" y="2051538"/>
            <a:ext cx="7280031" cy="4806462"/>
          </a:xfrm>
        </p:spPr>
        <p:txBody>
          <a:bodyPr>
            <a:normAutofit/>
          </a:bodyPr>
          <a:lstStyle/>
          <a:p>
            <a:r>
              <a:rPr lang="en-GB" dirty="0" smtClean="0"/>
              <a:t>Genre: The classification of your systems</a:t>
            </a:r>
          </a:p>
          <a:p>
            <a:pPr lvl="1"/>
            <a:r>
              <a:rPr lang="en-GB" dirty="0" smtClean="0"/>
              <a:t>Do your systems match the pattern of a collection of other games?</a:t>
            </a:r>
          </a:p>
          <a:p>
            <a:pPr lvl="1"/>
            <a:r>
              <a:rPr lang="en-GB" dirty="0" smtClean="0"/>
              <a:t>FPS, RTS, RPG, Racing, time management,  ….</a:t>
            </a:r>
          </a:p>
          <a:p>
            <a:r>
              <a:rPr lang="en-GB" dirty="0" smtClean="0"/>
              <a:t>Theme: The classification of your aesthetics, narrative, and content</a:t>
            </a:r>
          </a:p>
          <a:p>
            <a:pPr lvl="1"/>
            <a:r>
              <a:rPr lang="en-GB" dirty="0" smtClean="0"/>
              <a:t>How is your game ‘skinned’? Does it rely on a particular setting?</a:t>
            </a:r>
          </a:p>
          <a:p>
            <a:pPr lvl="1"/>
            <a:r>
              <a:rPr lang="en-GB" dirty="0" smtClean="0"/>
              <a:t>Fantasy, </a:t>
            </a:r>
            <a:r>
              <a:rPr lang="en-GB" dirty="0" err="1" smtClean="0"/>
              <a:t>Sci</a:t>
            </a:r>
            <a:r>
              <a:rPr lang="en-GB" dirty="0" smtClean="0"/>
              <a:t> Fi, Western, Realistic ….</a:t>
            </a:r>
          </a:p>
          <a:p>
            <a:r>
              <a:rPr lang="en-GB" dirty="0" smtClean="0"/>
              <a:t>Consider: What is the relationship between theme and Genre</a:t>
            </a:r>
            <a:endParaRPr lang="en-GB" dirty="0"/>
          </a:p>
        </p:txBody>
      </p:sp>
      <p:pic>
        <p:nvPicPr>
          <p:cNvPr id="3074" name="Picture 2" descr="http://i.unu.edu/media/ourworld.unu.edu-en/article/11042/Aerial-wat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19"/>
          <a:stretch/>
        </p:blipFill>
        <p:spPr bwMode="auto">
          <a:xfrm>
            <a:off x="190378" y="1805720"/>
            <a:ext cx="1368539" cy="491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34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 Minute Chat, 3 Minute Discussion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997" y="2150610"/>
            <a:ext cx="3062627" cy="364452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83" y="2203282"/>
            <a:ext cx="4238352" cy="2925243"/>
          </a:xfrm>
        </p:spPr>
      </p:pic>
      <p:sp>
        <p:nvSpPr>
          <p:cNvPr id="8" name="Rounded Rectangle 7"/>
          <p:cNvSpPr/>
          <p:nvPr/>
        </p:nvSpPr>
        <p:spPr>
          <a:xfrm>
            <a:off x="3015116" y="4310853"/>
            <a:ext cx="3112180" cy="23326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Identify:</a:t>
            </a:r>
          </a:p>
          <a:p>
            <a:r>
              <a:rPr lang="en-GB" dirty="0"/>
              <a:t>Game State and Game View</a:t>
            </a:r>
          </a:p>
          <a:p>
            <a:r>
              <a:rPr lang="en-GB" dirty="0"/>
              <a:t>Players, Avatars, Characters</a:t>
            </a:r>
            <a:br>
              <a:rPr lang="en-GB" dirty="0"/>
            </a:br>
            <a:r>
              <a:rPr lang="en-GB" dirty="0"/>
              <a:t>Mechanics</a:t>
            </a:r>
          </a:p>
          <a:p>
            <a:r>
              <a:rPr lang="en-GB" dirty="0"/>
              <a:t>Dynamics</a:t>
            </a:r>
          </a:p>
          <a:p>
            <a:r>
              <a:rPr lang="en-GB" dirty="0"/>
              <a:t>System</a:t>
            </a:r>
          </a:p>
          <a:p>
            <a:r>
              <a:rPr lang="en-GB" dirty="0"/>
              <a:t>Goals</a:t>
            </a:r>
          </a:p>
          <a:p>
            <a:r>
              <a:rPr lang="en-GB" dirty="0"/>
              <a:t>Genre and Theme</a:t>
            </a:r>
          </a:p>
        </p:txBody>
      </p:sp>
    </p:spTree>
    <p:extLst>
      <p:ext uri="{BB962C8B-B14F-4D97-AF65-F5344CB8AC3E}">
        <p14:creationId xmlns:p14="http://schemas.microsoft.com/office/powerpoint/2010/main" val="4300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77" y="3330040"/>
            <a:ext cx="8574087" cy="967840"/>
          </a:xfrm>
          <a:noFill/>
        </p:spPr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Fullerton’s Formal Elements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2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Fullerton’s Formal Elements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425631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Fullerton’s fundamental theory of game design structure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 model of mandatory building blocks that make up the design of a game.</a:t>
            </a:r>
          </a:p>
          <a:p>
            <a:pPr lvl="1"/>
            <a:r>
              <a:rPr lang="en-GB" dirty="0" smtClean="0"/>
              <a:t>Players, Objectives, Procedures, Rules, Resources, Conflict, Boundaries, Outcomes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64420" y="3135086"/>
            <a:ext cx="8773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Lucida Fax" panose="02060602050505020204" pitchFamily="18" charset="0"/>
              </a:rPr>
              <a:t>“[Formal elements] are those elements that form the structure of a game. Without them, games cease to be games … These are the essence of games, and a strong understanding of their potential interrelationships is the foundation of game design.”</a:t>
            </a:r>
          </a:p>
        </p:txBody>
      </p:sp>
    </p:spTree>
    <p:extLst>
      <p:ext uri="{BB962C8B-B14F-4D97-AF65-F5344CB8AC3E}">
        <p14:creationId xmlns:p14="http://schemas.microsoft.com/office/powerpoint/2010/main" val="419927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Elements: The Player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4942" y="2133600"/>
            <a:ext cx="5233307" cy="446314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Once invited to a game a player is part of “the magic circle” where they adopt the responsibilities and capabilities of their avatar.</a:t>
            </a:r>
          </a:p>
          <a:p>
            <a:pPr lvl="1"/>
            <a:r>
              <a:rPr lang="en-GB" dirty="0" smtClean="0"/>
              <a:t>What are those responsibilities and capabilities?</a:t>
            </a:r>
          </a:p>
          <a:p>
            <a:r>
              <a:rPr lang="en-GB" dirty="0" smtClean="0"/>
              <a:t>How many players does your game need and why?</a:t>
            </a:r>
          </a:p>
          <a:p>
            <a:pPr lvl="1"/>
            <a:r>
              <a:rPr lang="en-GB" dirty="0" smtClean="0"/>
              <a:t>Can the number be varied?</a:t>
            </a:r>
          </a:p>
          <a:p>
            <a:pPr lvl="1"/>
            <a:r>
              <a:rPr lang="en-GB" dirty="0" smtClean="0"/>
              <a:t>Are there certain roles that need to be fulfilled?</a:t>
            </a:r>
          </a:p>
          <a:p>
            <a:pPr lvl="1"/>
            <a:r>
              <a:rPr lang="en-GB" dirty="0" smtClean="0"/>
              <a:t>How do the players interact with each other?</a:t>
            </a:r>
            <a:endParaRPr lang="en-GB" dirty="0"/>
          </a:p>
        </p:txBody>
      </p:sp>
      <p:pic>
        <p:nvPicPr>
          <p:cNvPr id="1026" name="Picture 2" descr="Play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8379"/>
            <a:ext cx="3809999" cy="49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64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Elements: Objectives 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4724400"/>
          </a:xfrm>
        </p:spPr>
        <p:txBody>
          <a:bodyPr>
            <a:normAutofit/>
          </a:bodyPr>
          <a:lstStyle/>
          <a:p>
            <a:r>
              <a:rPr lang="en-GB" dirty="0" smtClean="0"/>
              <a:t>What motivates your players to engage with your games dynamics?</a:t>
            </a:r>
          </a:p>
          <a:p>
            <a:pPr lvl="1"/>
            <a:r>
              <a:rPr lang="en-GB" dirty="0" smtClean="0"/>
              <a:t>How does it help the player interaction model? How does it feed from the games narrative?</a:t>
            </a:r>
          </a:p>
          <a:p>
            <a:r>
              <a:rPr lang="en-GB" dirty="0" smtClean="0"/>
              <a:t>Classic Objectives:</a:t>
            </a:r>
          </a:p>
          <a:p>
            <a:pPr lvl="1"/>
            <a:r>
              <a:rPr lang="en-GB" b="1" dirty="0" smtClean="0"/>
              <a:t>Capture</a:t>
            </a:r>
            <a:endParaRPr lang="en-GB" dirty="0" smtClean="0"/>
          </a:p>
          <a:p>
            <a:pPr lvl="2"/>
            <a:r>
              <a:rPr lang="en-GB" dirty="0" smtClean="0"/>
              <a:t>Take from the opponent. Hold from the opponent.</a:t>
            </a:r>
          </a:p>
          <a:p>
            <a:pPr lvl="2"/>
            <a:r>
              <a:rPr lang="en-GB" dirty="0" smtClean="0"/>
              <a:t>Many games from TF2 to Chess</a:t>
            </a:r>
          </a:p>
          <a:p>
            <a:pPr lvl="1"/>
            <a:r>
              <a:rPr lang="en-GB" b="1" dirty="0" smtClean="0"/>
              <a:t>Chase</a:t>
            </a:r>
          </a:p>
          <a:p>
            <a:pPr lvl="2"/>
            <a:r>
              <a:rPr lang="en-GB" dirty="0" smtClean="0"/>
              <a:t>Outpace the opponent, either to reach or evade</a:t>
            </a:r>
          </a:p>
          <a:p>
            <a:pPr lvl="2"/>
            <a:r>
              <a:rPr lang="en-GB" dirty="0" smtClean="0"/>
              <a:t>Assassins Creed, Scotland Yard, Tag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1" r="14685"/>
          <a:stretch/>
        </p:blipFill>
        <p:spPr>
          <a:xfrm>
            <a:off x="284163" y="2133599"/>
            <a:ext cx="1581959" cy="434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7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Elements: Objectives </a:t>
            </a:r>
            <a:r>
              <a:rPr lang="en-GB" dirty="0" smtClean="0"/>
              <a:t>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4724400"/>
          </a:xfrm>
        </p:spPr>
        <p:txBody>
          <a:bodyPr/>
          <a:lstStyle/>
          <a:p>
            <a:pPr lvl="1"/>
            <a:r>
              <a:rPr lang="en-GB" b="1" dirty="0" smtClean="0"/>
              <a:t>Race</a:t>
            </a:r>
          </a:p>
          <a:p>
            <a:pPr lvl="2"/>
            <a:r>
              <a:rPr lang="en-GB" dirty="0" smtClean="0"/>
              <a:t>Outpace an opponent to a shared destination</a:t>
            </a:r>
          </a:p>
          <a:p>
            <a:pPr lvl="2"/>
            <a:r>
              <a:rPr lang="en-GB" dirty="0" smtClean="0"/>
              <a:t>Gran </a:t>
            </a:r>
            <a:r>
              <a:rPr lang="en-GB" dirty="0" err="1" smtClean="0"/>
              <a:t>Turismo</a:t>
            </a:r>
            <a:r>
              <a:rPr lang="en-GB" dirty="0" smtClean="0"/>
              <a:t>, Snakes and Ladders</a:t>
            </a:r>
          </a:p>
          <a:p>
            <a:pPr lvl="1"/>
            <a:r>
              <a:rPr lang="en-GB" b="1" dirty="0" smtClean="0"/>
              <a:t>Alignment</a:t>
            </a:r>
          </a:p>
          <a:p>
            <a:pPr lvl="2"/>
            <a:r>
              <a:rPr lang="en-GB" dirty="0" smtClean="0"/>
              <a:t>Create design spatial configuration</a:t>
            </a:r>
          </a:p>
          <a:p>
            <a:pPr lvl="2"/>
            <a:r>
              <a:rPr lang="en-GB" dirty="0" smtClean="0"/>
              <a:t>Tic-Tac-Toe, </a:t>
            </a:r>
            <a:r>
              <a:rPr lang="en-GB" dirty="0" err="1" smtClean="0"/>
              <a:t>Bejeweled</a:t>
            </a:r>
            <a:endParaRPr lang="en-GB" dirty="0" smtClean="0"/>
          </a:p>
          <a:p>
            <a:pPr lvl="1"/>
            <a:r>
              <a:rPr lang="en-GB" b="1" dirty="0" smtClean="0"/>
              <a:t>Rescue or Escape</a:t>
            </a:r>
          </a:p>
          <a:p>
            <a:pPr lvl="2"/>
            <a:r>
              <a:rPr lang="en-GB" dirty="0" smtClean="0"/>
              <a:t>Move predefined entities from danger to safety</a:t>
            </a:r>
          </a:p>
          <a:p>
            <a:pPr lvl="2"/>
            <a:r>
              <a:rPr lang="en-GB" dirty="0" smtClean="0"/>
              <a:t>Mario, Prince of Persia</a:t>
            </a:r>
          </a:p>
          <a:p>
            <a:pPr lvl="1"/>
            <a:r>
              <a:rPr lang="en-GB" b="1" dirty="0" smtClean="0"/>
              <a:t>Forbidden Act</a:t>
            </a:r>
          </a:p>
          <a:p>
            <a:pPr lvl="2"/>
            <a:r>
              <a:rPr lang="en-GB" dirty="0" smtClean="0"/>
              <a:t>Force your opponent to lose the game</a:t>
            </a:r>
          </a:p>
          <a:p>
            <a:pPr lvl="2"/>
            <a:r>
              <a:rPr lang="en-GB" dirty="0" err="1" smtClean="0"/>
              <a:t>Jenga</a:t>
            </a:r>
            <a:r>
              <a:rPr lang="en-GB" dirty="0" smtClean="0"/>
              <a:t>, Twister</a:t>
            </a:r>
            <a:endParaRPr lang="en-GB" dirty="0"/>
          </a:p>
        </p:txBody>
      </p:sp>
      <p:pic>
        <p:nvPicPr>
          <p:cNvPr id="7170" name="Picture 2" descr="http://files.khinsider.com/vgwallpaper/1024x768/1516-gran-turismo-028-uyew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r="27797"/>
          <a:stretch/>
        </p:blipFill>
        <p:spPr bwMode="auto">
          <a:xfrm>
            <a:off x="284163" y="2895601"/>
            <a:ext cx="2008817" cy="294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05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Elements: Objectives </a:t>
            </a:r>
            <a:r>
              <a:rPr lang="en-GB" dirty="0" smtClean="0"/>
              <a:t>III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4724400"/>
          </a:xfrm>
        </p:spPr>
        <p:txBody>
          <a:bodyPr>
            <a:normAutofit/>
          </a:bodyPr>
          <a:lstStyle/>
          <a:p>
            <a:pPr lvl="1"/>
            <a:r>
              <a:rPr lang="en-GB" b="1" dirty="0" smtClean="0"/>
              <a:t>Construction</a:t>
            </a:r>
          </a:p>
          <a:p>
            <a:pPr lvl="2"/>
            <a:r>
              <a:rPr lang="en-GB" dirty="0" smtClean="0"/>
              <a:t>Use resources to Build or Maintain Entities</a:t>
            </a:r>
          </a:p>
          <a:p>
            <a:pPr lvl="2"/>
            <a:r>
              <a:rPr lang="en-GB" dirty="0" smtClean="0"/>
              <a:t>SimCity, Settlers of </a:t>
            </a:r>
            <a:r>
              <a:rPr lang="en-GB" dirty="0" err="1" smtClean="0"/>
              <a:t>Catan</a:t>
            </a:r>
            <a:endParaRPr lang="en-GB" dirty="0" smtClean="0"/>
          </a:p>
          <a:p>
            <a:pPr lvl="1"/>
            <a:r>
              <a:rPr lang="en-GB" b="1" dirty="0" smtClean="0"/>
              <a:t>Exploration</a:t>
            </a:r>
          </a:p>
          <a:p>
            <a:pPr lvl="2"/>
            <a:r>
              <a:rPr lang="en-GB" dirty="0" smtClean="0"/>
              <a:t>Observe a game world and find its value</a:t>
            </a:r>
          </a:p>
          <a:p>
            <a:pPr lvl="2"/>
            <a:r>
              <a:rPr lang="en-GB" dirty="0" smtClean="0"/>
              <a:t>Minecraft, Zelda</a:t>
            </a:r>
          </a:p>
          <a:p>
            <a:pPr lvl="1"/>
            <a:r>
              <a:rPr lang="en-GB" b="1" dirty="0" smtClean="0"/>
              <a:t>Solution</a:t>
            </a:r>
          </a:p>
          <a:p>
            <a:pPr lvl="2"/>
            <a:r>
              <a:rPr lang="en-GB" dirty="0" smtClean="0"/>
              <a:t>Find solution to given problem under constraint</a:t>
            </a:r>
          </a:p>
          <a:p>
            <a:pPr lvl="2"/>
            <a:r>
              <a:rPr lang="en-GB" dirty="0" smtClean="0"/>
              <a:t>Tetris, Maze, Portal</a:t>
            </a:r>
          </a:p>
          <a:p>
            <a:pPr lvl="1"/>
            <a:r>
              <a:rPr lang="en-GB" b="1" dirty="0" smtClean="0"/>
              <a:t>Outwit</a:t>
            </a:r>
          </a:p>
          <a:p>
            <a:pPr lvl="2"/>
            <a:r>
              <a:rPr lang="en-GB" dirty="0" smtClean="0"/>
              <a:t>Gain or use knowledge to win</a:t>
            </a:r>
          </a:p>
          <a:p>
            <a:pPr lvl="2"/>
            <a:r>
              <a:rPr lang="en-GB" dirty="0" smtClean="0"/>
              <a:t>Trivial Pursuit, Diplomacy</a:t>
            </a:r>
          </a:p>
          <a:p>
            <a:pPr lvl="2"/>
            <a:endParaRPr lang="en-GB" dirty="0" smtClean="0"/>
          </a:p>
          <a:p>
            <a:pPr marL="1260475" lvl="3" indent="0">
              <a:buNone/>
            </a:pPr>
            <a:endParaRPr lang="en-GB" dirty="0"/>
          </a:p>
        </p:txBody>
      </p:sp>
      <p:pic>
        <p:nvPicPr>
          <p:cNvPr id="8194" name="Picture 2" descr="http://gamingtest.fr/wp-content/uploads/2013/04/2447664-simcity_20cit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1" t="4033" r="68822" b="8597"/>
          <a:stretch/>
        </p:blipFill>
        <p:spPr bwMode="auto">
          <a:xfrm>
            <a:off x="316523" y="2016368"/>
            <a:ext cx="1899139" cy="471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68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By the end of this session you should be able to</a:t>
            </a:r>
          </a:p>
          <a:p>
            <a:r>
              <a:rPr lang="en-GB" dirty="0"/>
              <a:t>Identify game atoms, and how they relate to mechanics, dynamics and </a:t>
            </a:r>
            <a:r>
              <a:rPr lang="en-GB" dirty="0" smtClean="0"/>
              <a:t>systems</a:t>
            </a:r>
          </a:p>
          <a:p>
            <a:r>
              <a:rPr lang="en-GB" dirty="0" smtClean="0"/>
              <a:t>Analyse how </a:t>
            </a:r>
            <a:r>
              <a:rPr lang="en-GB" dirty="0"/>
              <a:t>structure can help us design and understand </a:t>
            </a:r>
            <a:r>
              <a:rPr lang="en-GB" dirty="0" smtClean="0"/>
              <a:t>games</a:t>
            </a:r>
            <a:endParaRPr lang="en-GB" dirty="0"/>
          </a:p>
          <a:p>
            <a:r>
              <a:rPr lang="en-GB" dirty="0"/>
              <a:t>Describe Fullerton’s Formal Game Elements and </a:t>
            </a:r>
            <a:r>
              <a:rPr lang="en-GB" dirty="0" err="1"/>
              <a:t>Hunicke</a:t>
            </a:r>
            <a:r>
              <a:rPr lang="en-GB" dirty="0"/>
              <a:t> et </a:t>
            </a:r>
            <a:r>
              <a:rPr lang="en-GB" dirty="0" err="1"/>
              <a:t>al’s</a:t>
            </a:r>
            <a:r>
              <a:rPr lang="en-GB" dirty="0"/>
              <a:t> MDA model</a:t>
            </a:r>
          </a:p>
          <a:p>
            <a:r>
              <a:rPr lang="en-GB" dirty="0"/>
              <a:t>Use game atoms to develop a basic game</a:t>
            </a:r>
          </a:p>
          <a:p>
            <a:endParaRPr lang="en-GB" dirty="0"/>
          </a:p>
        </p:txBody>
      </p:sp>
      <p:pic>
        <p:nvPicPr>
          <p:cNvPr id="7" name="Picture 6" descr="The 1709 Blog: On the idea/expression dichotomy and puzzle ..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1" t="8242" r="17024" b="7289"/>
          <a:stretch/>
        </p:blipFill>
        <p:spPr>
          <a:xfrm>
            <a:off x="79724" y="2133600"/>
            <a:ext cx="1712588" cy="312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Elements: Procedures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9385" y="2133600"/>
            <a:ext cx="5868865" cy="4466492"/>
          </a:xfrm>
        </p:spPr>
        <p:txBody>
          <a:bodyPr>
            <a:normAutofit/>
          </a:bodyPr>
          <a:lstStyle/>
          <a:p>
            <a:r>
              <a:rPr lang="en-GB" dirty="0" smtClean="0"/>
              <a:t>Who does What, When, and How?</a:t>
            </a:r>
          </a:p>
          <a:p>
            <a:r>
              <a:rPr lang="en-GB" dirty="0" smtClean="0"/>
              <a:t>How does your player achieve their objectives?</a:t>
            </a:r>
          </a:p>
          <a:p>
            <a:pPr lvl="1"/>
            <a:r>
              <a:rPr lang="en-GB" dirty="0" smtClean="0"/>
              <a:t>And how does their opponents stop them?</a:t>
            </a:r>
          </a:p>
          <a:p>
            <a:r>
              <a:rPr lang="en-GB" dirty="0" smtClean="0"/>
              <a:t>What some game designers would call a games “Dynamics”</a:t>
            </a:r>
          </a:p>
          <a:p>
            <a:r>
              <a:rPr lang="en-GB" dirty="0" smtClean="0"/>
              <a:t>How does a player take the rules of the game and exert agency?</a:t>
            </a:r>
            <a:endParaRPr lang="en-GB" dirty="0"/>
          </a:p>
        </p:txBody>
      </p:sp>
      <p:pic>
        <p:nvPicPr>
          <p:cNvPr id="9218" name="Picture 2" descr="http://s3.amazonaws.com/media.dth/6021_screen_shot_20110329_at_7.04.06_pm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7" r="21143"/>
          <a:stretch/>
        </p:blipFill>
        <p:spPr bwMode="auto">
          <a:xfrm>
            <a:off x="433754" y="2677868"/>
            <a:ext cx="249701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12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Elements: 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4583723"/>
          </a:xfrm>
        </p:spPr>
        <p:txBody>
          <a:bodyPr/>
          <a:lstStyle/>
          <a:p>
            <a:r>
              <a:rPr lang="en-GB" dirty="0" smtClean="0"/>
              <a:t>What transformation and calculations occur in this game?</a:t>
            </a:r>
          </a:p>
          <a:p>
            <a:r>
              <a:rPr lang="en-GB" dirty="0" smtClean="0"/>
              <a:t>What some game designers would call “Mechanics”</a:t>
            </a:r>
          </a:p>
          <a:p>
            <a:r>
              <a:rPr lang="en-GB" dirty="0" smtClean="0"/>
              <a:t>Definitions, Restrictions, Effects</a:t>
            </a:r>
          </a:p>
          <a:p>
            <a:pPr lvl="1"/>
            <a:r>
              <a:rPr lang="en-GB" dirty="0" smtClean="0"/>
              <a:t>Rules</a:t>
            </a:r>
            <a:r>
              <a:rPr lang="en-GB" b="1" dirty="0" smtClean="0"/>
              <a:t> defining</a:t>
            </a:r>
            <a:r>
              <a:rPr lang="en-GB" dirty="0" smtClean="0"/>
              <a:t> objects and concepts</a:t>
            </a:r>
          </a:p>
          <a:p>
            <a:pPr lvl="2"/>
            <a:r>
              <a:rPr lang="en-GB" dirty="0" smtClean="0"/>
              <a:t>“The short sword does 1d6 damage, and costs 2 </a:t>
            </a:r>
            <a:r>
              <a:rPr lang="en-GB" dirty="0" err="1" smtClean="0"/>
              <a:t>gp</a:t>
            </a:r>
            <a:r>
              <a:rPr lang="en-GB" dirty="0" smtClean="0"/>
              <a:t>”</a:t>
            </a:r>
          </a:p>
          <a:p>
            <a:pPr lvl="1"/>
            <a:r>
              <a:rPr lang="en-GB" dirty="0" smtClean="0"/>
              <a:t>Rules </a:t>
            </a:r>
            <a:r>
              <a:rPr lang="en-GB" b="1" dirty="0" smtClean="0"/>
              <a:t>restricting</a:t>
            </a:r>
            <a:r>
              <a:rPr lang="en-GB" dirty="0" smtClean="0"/>
              <a:t> actions</a:t>
            </a:r>
          </a:p>
          <a:p>
            <a:pPr lvl="2"/>
            <a:r>
              <a:rPr lang="en-GB" dirty="0" smtClean="0"/>
              <a:t>“Clerics can’t use the short sword”</a:t>
            </a:r>
          </a:p>
          <a:p>
            <a:pPr lvl="1"/>
            <a:r>
              <a:rPr lang="en-GB" dirty="0" smtClean="0"/>
              <a:t>Rules determining </a:t>
            </a:r>
            <a:r>
              <a:rPr lang="en-GB" b="1" dirty="0" smtClean="0"/>
              <a:t>effects</a:t>
            </a:r>
          </a:p>
          <a:p>
            <a:pPr lvl="2"/>
            <a:r>
              <a:rPr lang="en-GB" dirty="0" smtClean="0"/>
              <a:t>“If the short sword drops you to 0HP you are dead”</a:t>
            </a:r>
          </a:p>
          <a:p>
            <a:endParaRPr lang="en-GB" dirty="0"/>
          </a:p>
        </p:txBody>
      </p:sp>
      <p:pic>
        <p:nvPicPr>
          <p:cNvPr id="10244" name="Picture 4" descr="http://static-3.nexusmods.com/15/mods/110/images/28882-3-135643999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7" t="6934" r="9435" b="8841"/>
          <a:stretch/>
        </p:blipFill>
        <p:spPr bwMode="auto">
          <a:xfrm>
            <a:off x="246185" y="2133600"/>
            <a:ext cx="1559169" cy="424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60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Elements: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4548554"/>
          </a:xfrm>
        </p:spPr>
        <p:txBody>
          <a:bodyPr>
            <a:normAutofit/>
          </a:bodyPr>
          <a:lstStyle/>
          <a:p>
            <a:r>
              <a:rPr lang="en-GB" dirty="0" smtClean="0"/>
              <a:t>What might the player transform, using rules, to achieve objectives</a:t>
            </a:r>
          </a:p>
          <a:p>
            <a:r>
              <a:rPr lang="en-GB" dirty="0" smtClean="0"/>
              <a:t>Must have both utility and scarcity</a:t>
            </a:r>
          </a:p>
          <a:p>
            <a:r>
              <a:rPr lang="en-GB" dirty="0" smtClean="0"/>
              <a:t>Typical resources:</a:t>
            </a:r>
          </a:p>
          <a:p>
            <a:pPr lvl="1"/>
            <a:r>
              <a:rPr lang="en-GB" dirty="0" smtClean="0"/>
              <a:t>Durational (Control how long the player may act)</a:t>
            </a:r>
          </a:p>
          <a:p>
            <a:pPr lvl="2"/>
            <a:r>
              <a:rPr lang="en-GB" dirty="0" smtClean="0"/>
              <a:t>Lives, Time, Health</a:t>
            </a:r>
          </a:p>
          <a:p>
            <a:pPr lvl="1"/>
            <a:r>
              <a:rPr lang="en-GB" dirty="0" smtClean="0"/>
              <a:t>Expendable (Control how the player may act)</a:t>
            </a:r>
          </a:p>
          <a:p>
            <a:pPr lvl="2"/>
            <a:r>
              <a:rPr lang="en-GB" dirty="0" smtClean="0"/>
              <a:t>Units, Currency, Actions, Inventory</a:t>
            </a:r>
          </a:p>
          <a:p>
            <a:pPr lvl="1"/>
            <a:r>
              <a:rPr lang="en-GB" dirty="0" smtClean="0"/>
              <a:t>Enhancements (Change how expendables work)</a:t>
            </a:r>
          </a:p>
          <a:p>
            <a:pPr lvl="2"/>
            <a:r>
              <a:rPr lang="en-GB" dirty="0" smtClean="0"/>
              <a:t>Power ups, Terrain</a:t>
            </a:r>
            <a:endParaRPr lang="en-GB" dirty="0"/>
          </a:p>
        </p:txBody>
      </p:sp>
      <p:pic>
        <p:nvPicPr>
          <p:cNvPr id="11266" name="Picture 2" descr="http://vignette1.wikia.nocookie.net/minecraft/images/9/93/250px-Minecraft_Creative.png/revision/latest?cb=2014090821495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5" r="35027"/>
          <a:stretch/>
        </p:blipFill>
        <p:spPr bwMode="auto">
          <a:xfrm>
            <a:off x="199292" y="2411596"/>
            <a:ext cx="1535723" cy="380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53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Elements: Conflict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47244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What must your player contend with to accomplish objectives?</a:t>
            </a:r>
          </a:p>
          <a:p>
            <a:r>
              <a:rPr lang="en-GB" dirty="0" smtClean="0"/>
              <a:t>Classic sources of conflict:</a:t>
            </a:r>
          </a:p>
          <a:p>
            <a:pPr lvl="1"/>
            <a:r>
              <a:rPr lang="en-GB" dirty="0" smtClean="0"/>
              <a:t>Obstacles</a:t>
            </a:r>
          </a:p>
          <a:p>
            <a:pPr lvl="2"/>
            <a:r>
              <a:rPr lang="en-GB" dirty="0" smtClean="0"/>
              <a:t>Inhibitions to progress</a:t>
            </a:r>
          </a:p>
          <a:p>
            <a:pPr lvl="2"/>
            <a:r>
              <a:rPr lang="en-GB" dirty="0" smtClean="0"/>
              <a:t>Locked doors, the sack in a sack race</a:t>
            </a:r>
          </a:p>
          <a:p>
            <a:pPr lvl="1"/>
            <a:r>
              <a:rPr lang="en-GB" dirty="0" smtClean="0"/>
              <a:t>Opponents</a:t>
            </a:r>
          </a:p>
          <a:p>
            <a:pPr lvl="2"/>
            <a:r>
              <a:rPr lang="en-GB" dirty="0" smtClean="0"/>
              <a:t>Players and NPC with contesting motivations</a:t>
            </a:r>
          </a:p>
          <a:p>
            <a:pPr lvl="2"/>
            <a:r>
              <a:rPr lang="en-GB" dirty="0" smtClean="0"/>
              <a:t>The other chess player, Bowser</a:t>
            </a:r>
          </a:p>
          <a:p>
            <a:pPr lvl="1"/>
            <a:r>
              <a:rPr lang="en-GB" dirty="0" smtClean="0"/>
              <a:t>Dilemmas </a:t>
            </a:r>
          </a:p>
          <a:p>
            <a:pPr lvl="2"/>
            <a:r>
              <a:rPr lang="en-GB" dirty="0" smtClean="0"/>
              <a:t>Difficult choices, complex tactics</a:t>
            </a:r>
          </a:p>
          <a:p>
            <a:pPr lvl="2"/>
            <a:r>
              <a:rPr lang="en-GB" dirty="0" smtClean="0"/>
              <a:t>Upgrade my property or buy a new one? Bet or don’t bet?</a:t>
            </a:r>
          </a:p>
        </p:txBody>
      </p:sp>
      <p:pic>
        <p:nvPicPr>
          <p:cNvPr id="12290" name="Picture 2" descr="http://i1.wp.com/libertariangaming.org/wp-content/uploads/2015/06/bowser.png?resize=700%2C38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7" r="34992"/>
          <a:stretch/>
        </p:blipFill>
        <p:spPr bwMode="auto">
          <a:xfrm>
            <a:off x="140678" y="2808898"/>
            <a:ext cx="1693716" cy="307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2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Elements: Boundaries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4501662"/>
          </a:xfrm>
        </p:spPr>
        <p:txBody>
          <a:bodyPr/>
          <a:lstStyle/>
          <a:p>
            <a:r>
              <a:rPr lang="en-GB" dirty="0" smtClean="0"/>
              <a:t>What are the restrictions in theme, rules, scope, and practicality?</a:t>
            </a:r>
          </a:p>
          <a:p>
            <a:r>
              <a:rPr lang="en-GB" dirty="0" smtClean="0"/>
              <a:t>Perceived and explicit?</a:t>
            </a:r>
          </a:p>
          <a:p>
            <a:pPr lvl="1"/>
            <a:r>
              <a:rPr lang="en-GB" dirty="0" smtClean="0"/>
              <a:t>How can breaking perceived boundaries affect the game? E.g. portal</a:t>
            </a:r>
          </a:p>
          <a:p>
            <a:r>
              <a:rPr lang="en-GB" dirty="0" smtClean="0"/>
              <a:t>What is more restricting: systems or theme?</a:t>
            </a:r>
          </a:p>
          <a:p>
            <a:pPr lvl="1"/>
            <a:r>
              <a:rPr lang="en-GB" dirty="0" smtClean="0"/>
              <a:t>“In reality my pilot could fly anywhere, but </a:t>
            </a:r>
            <a:r>
              <a:rPr lang="en-GB" dirty="0" err="1" smtClean="0"/>
              <a:t>theres</a:t>
            </a:r>
            <a:r>
              <a:rPr lang="en-GB" dirty="0" smtClean="0"/>
              <a:t> an invisible wall here”</a:t>
            </a:r>
          </a:p>
          <a:p>
            <a:pPr lvl="1"/>
            <a:r>
              <a:rPr lang="en-GB" dirty="0" smtClean="0"/>
              <a:t>“I want my character to move between locations quickly, but people can’t fly”</a:t>
            </a:r>
            <a:endParaRPr lang="en-GB" dirty="0"/>
          </a:p>
        </p:txBody>
      </p:sp>
      <p:pic>
        <p:nvPicPr>
          <p:cNvPr id="13314" name="Picture 2" descr="http://orcz.com/images/thumb/0/04/Frostmothlockedwoodendoorkey.jpg/400px-Frostmothlockedwoodendoork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9" t="7861" r="33929"/>
          <a:stretch/>
        </p:blipFill>
        <p:spPr bwMode="auto">
          <a:xfrm>
            <a:off x="170259" y="2004646"/>
            <a:ext cx="1611244" cy="463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91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Elements: Outcome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uncertain conclusion to the game, whether realised or not.</a:t>
            </a:r>
          </a:p>
          <a:p>
            <a:pPr lvl="1"/>
            <a:r>
              <a:rPr lang="en-GB" dirty="0" smtClean="0"/>
              <a:t>Some games point to an outcome that never happens, such as MMOs.</a:t>
            </a:r>
          </a:p>
          <a:p>
            <a:r>
              <a:rPr lang="en-GB" dirty="0" smtClean="0"/>
              <a:t>How is the outcome determined by your other elements?</a:t>
            </a:r>
          </a:p>
          <a:p>
            <a:pPr lvl="1"/>
            <a:r>
              <a:rPr lang="en-GB" dirty="0" smtClean="0"/>
              <a:t>Does the game have winners and losers</a:t>
            </a:r>
          </a:p>
          <a:p>
            <a:pPr lvl="2"/>
            <a:r>
              <a:rPr lang="en-GB" dirty="0" smtClean="0"/>
              <a:t>Is this binary (won/lost) or variable (a score)</a:t>
            </a:r>
          </a:p>
          <a:p>
            <a:pPr lvl="1"/>
            <a:r>
              <a:rPr lang="en-GB" dirty="0" smtClean="0"/>
              <a:t>Is the game zero sum?</a:t>
            </a:r>
            <a:endParaRPr lang="en-GB" dirty="0"/>
          </a:p>
        </p:txBody>
      </p:sp>
      <p:pic>
        <p:nvPicPr>
          <p:cNvPr id="14338" name="Picture 2" descr="http://biasedvideogamerblog.com/local--files/blog:rare-s-stop-n-swop-finally-revealed/Banjo-Kazooie-Treasure-Trove-Cov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55" r="30630"/>
          <a:stretch/>
        </p:blipFill>
        <p:spPr bwMode="auto">
          <a:xfrm>
            <a:off x="190911" y="2133600"/>
            <a:ext cx="1590592" cy="439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05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 Minute Chat, 3 Minute Discussion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276" y="1987809"/>
            <a:ext cx="3964064" cy="2920093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1987809"/>
            <a:ext cx="4072777" cy="2986703"/>
          </a:xfrm>
        </p:spPr>
      </p:pic>
      <p:grpSp>
        <p:nvGrpSpPr>
          <p:cNvPr id="11" name="Group 10"/>
          <p:cNvGrpSpPr/>
          <p:nvPr/>
        </p:nvGrpSpPr>
        <p:grpSpPr>
          <a:xfrm>
            <a:off x="1644403" y="4608354"/>
            <a:ext cx="5560015" cy="2158902"/>
            <a:chOff x="1212980" y="4699097"/>
            <a:chExt cx="7554644" cy="2158902"/>
          </a:xfrm>
        </p:grpSpPr>
        <p:sp>
          <p:nvSpPr>
            <p:cNvPr id="8" name="Rounded Rectangle 7"/>
            <p:cNvSpPr/>
            <p:nvPr/>
          </p:nvSpPr>
          <p:spPr>
            <a:xfrm>
              <a:off x="1212980" y="4699097"/>
              <a:ext cx="7554644" cy="215890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68052" y="4851819"/>
              <a:ext cx="1529265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Identify: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Players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Objectives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Procedures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Rules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Resources</a:t>
              </a:r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25894" y="4779473"/>
              <a:ext cx="4214285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Conflict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Boundaries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Outcome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How do these elements connect to each other?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What is the impact of each of these on that </a:t>
              </a:r>
              <a:r>
                <a:rPr lang="en-GB" dirty="0" smtClean="0"/>
                <a:t>game?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59188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77" y="3330040"/>
            <a:ext cx="8574087" cy="967840"/>
          </a:xfrm>
          <a:noFill/>
        </p:spPr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MDA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2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MDA Framework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139" y="3317629"/>
            <a:ext cx="8483112" cy="3376247"/>
          </a:xfrm>
        </p:spPr>
        <p:txBody>
          <a:bodyPr/>
          <a:lstStyle/>
          <a:p>
            <a:r>
              <a:rPr lang="en-GB" dirty="0" smtClean="0"/>
              <a:t>A framework by </a:t>
            </a:r>
            <a:r>
              <a:rPr lang="en-GB" dirty="0" err="1" smtClean="0"/>
              <a:t>Hunicke</a:t>
            </a:r>
            <a:r>
              <a:rPr lang="en-GB" dirty="0" smtClean="0"/>
              <a:t> et. </a:t>
            </a:r>
            <a:r>
              <a:rPr lang="en-GB" dirty="0"/>
              <a:t>a</a:t>
            </a:r>
            <a:r>
              <a:rPr lang="en-GB" dirty="0" smtClean="0"/>
              <a:t>l. That </a:t>
            </a:r>
            <a:r>
              <a:rPr lang="en-GB" i="1" dirty="0" smtClean="0"/>
              <a:t>“bridges the gap </a:t>
            </a:r>
            <a:r>
              <a:rPr lang="en-GB" i="1" dirty="0"/>
              <a:t>between </a:t>
            </a:r>
            <a:r>
              <a:rPr lang="en-GB" i="1" dirty="0" smtClean="0"/>
              <a:t>game </a:t>
            </a:r>
            <a:r>
              <a:rPr lang="en-GB" i="1" dirty="0"/>
              <a:t>design and development, game criticism, and technical game </a:t>
            </a:r>
            <a:r>
              <a:rPr lang="en-GB" i="1" dirty="0" smtClean="0"/>
              <a:t>research”</a:t>
            </a:r>
          </a:p>
          <a:p>
            <a:r>
              <a:rPr lang="en-GB" dirty="0" smtClean="0"/>
              <a:t>Describes three layers</a:t>
            </a:r>
          </a:p>
          <a:p>
            <a:pPr lvl="1"/>
            <a:r>
              <a:rPr lang="en-GB" dirty="0" smtClean="0"/>
              <a:t>Mechanics: Data and Algorithms of the game</a:t>
            </a:r>
          </a:p>
          <a:p>
            <a:pPr lvl="1"/>
            <a:r>
              <a:rPr lang="en-GB" dirty="0" smtClean="0"/>
              <a:t>Dynamics: Behaviour of mechanics based on user input</a:t>
            </a:r>
          </a:p>
          <a:p>
            <a:pPr lvl="1"/>
            <a:r>
              <a:rPr lang="en-GB" dirty="0" smtClean="0"/>
              <a:t>Aesthetics: Desirable emotional response evoked in player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759" y="1749328"/>
            <a:ext cx="5128894" cy="141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4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MDA: Mechanics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4314092"/>
          </a:xfrm>
        </p:spPr>
        <p:txBody>
          <a:bodyPr>
            <a:normAutofit/>
          </a:bodyPr>
          <a:lstStyle/>
          <a:p>
            <a:r>
              <a:rPr lang="en-GB" dirty="0" smtClean="0"/>
              <a:t>The statistics, transformations, and algorithms that make up the game</a:t>
            </a:r>
          </a:p>
          <a:p>
            <a:r>
              <a:rPr lang="en-GB" dirty="0" smtClean="0"/>
              <a:t>Similar to most existing definitions of “Mechanics” or “Rules”</a:t>
            </a:r>
          </a:p>
          <a:p>
            <a:r>
              <a:rPr lang="en-GB" dirty="0" smtClean="0"/>
              <a:t>Mechanics are how you “tune” the game</a:t>
            </a:r>
          </a:p>
          <a:p>
            <a:pPr lvl="1"/>
            <a:r>
              <a:rPr lang="en-GB" dirty="0" smtClean="0"/>
              <a:t>Adding or removing mechanics affects the entire stack on top of it (both the dynamics and the subsequent aesthetics)</a:t>
            </a:r>
          </a:p>
          <a:p>
            <a:pPr lvl="1"/>
            <a:r>
              <a:rPr lang="en-GB" dirty="0" smtClean="0"/>
              <a:t>Experimentation at the mechanical level is how we balance a game</a:t>
            </a:r>
          </a:p>
          <a:p>
            <a:endParaRPr lang="en-GB" dirty="0"/>
          </a:p>
        </p:txBody>
      </p:sp>
      <p:pic>
        <p:nvPicPr>
          <p:cNvPr id="17410" name="Picture 2" descr="http://pad2.whstatic.com/images/thumb/1/11/Fill-Out-a-Character-Sheet-for-Dungeons-and-Dragons-3.5-Step-1.jpg/670px-Fill-Out-a-Character-Sheet-for-Dungeons-and-Dragons-3.5-Step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t="4328" r="69557" b="32299"/>
          <a:stretch/>
        </p:blipFill>
        <p:spPr bwMode="auto">
          <a:xfrm>
            <a:off x="140271" y="2772507"/>
            <a:ext cx="1641232" cy="3036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63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Before we begin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4419600"/>
          </a:xfrm>
        </p:spPr>
        <p:txBody>
          <a:bodyPr/>
          <a:lstStyle/>
          <a:p>
            <a:r>
              <a:rPr lang="en-GB" dirty="0" smtClean="0"/>
              <a:t>Game design is a creative subjective process</a:t>
            </a:r>
          </a:p>
          <a:p>
            <a:r>
              <a:rPr lang="en-GB" dirty="0" smtClean="0"/>
              <a:t>It is </a:t>
            </a:r>
            <a:r>
              <a:rPr lang="en-GB" b="1" u="sng" dirty="0" smtClean="0"/>
              <a:t>not</a:t>
            </a:r>
            <a:r>
              <a:rPr lang="en-GB" dirty="0" smtClean="0"/>
              <a:t> a solved problem</a:t>
            </a:r>
          </a:p>
          <a:p>
            <a:r>
              <a:rPr lang="en-GB" dirty="0" smtClean="0"/>
              <a:t>Rules, theories, and structures </a:t>
            </a:r>
            <a:r>
              <a:rPr lang="en-GB" b="1" u="sng" dirty="0" smtClean="0"/>
              <a:t>do</a:t>
            </a:r>
            <a:r>
              <a:rPr lang="en-GB" dirty="0" smtClean="0"/>
              <a:t> help us to think about the design factors in game creation and how they might affect the result</a:t>
            </a:r>
          </a:p>
          <a:p>
            <a:r>
              <a:rPr lang="en-GB" dirty="0" smtClean="0"/>
              <a:t>Rules, theories, and structures </a:t>
            </a:r>
            <a:r>
              <a:rPr lang="en-GB" b="1" u="sng" dirty="0" smtClean="0"/>
              <a:t>do not</a:t>
            </a:r>
            <a:r>
              <a:rPr lang="en-GB" dirty="0" smtClean="0"/>
              <a:t> give us a flawless roadmap to the perfect game</a:t>
            </a:r>
          </a:p>
          <a:p>
            <a:r>
              <a:rPr lang="en-GB" dirty="0" smtClean="0"/>
              <a:t>Learn game design theory, demonstrate your learning, understand there is more to game design.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0" r="65200"/>
          <a:stretch/>
        </p:blipFill>
        <p:spPr>
          <a:xfrm>
            <a:off x="344589" y="2071396"/>
            <a:ext cx="1436914" cy="440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0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MDA: Dynamics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4724400"/>
          </a:xfrm>
        </p:spPr>
        <p:txBody>
          <a:bodyPr>
            <a:normAutofit/>
          </a:bodyPr>
          <a:lstStyle/>
          <a:p>
            <a:r>
              <a:rPr lang="en-GB" dirty="0" smtClean="0"/>
              <a:t>How the mechanics are experienced by the player</a:t>
            </a:r>
          </a:p>
          <a:p>
            <a:r>
              <a:rPr lang="en-GB" dirty="0" smtClean="0"/>
              <a:t>The interface between player and mechanic</a:t>
            </a:r>
          </a:p>
          <a:p>
            <a:pPr lvl="1"/>
            <a:r>
              <a:rPr lang="en-GB" dirty="0" smtClean="0"/>
              <a:t>How is this mechanic controlled</a:t>
            </a:r>
          </a:p>
          <a:p>
            <a:pPr lvl="2"/>
            <a:r>
              <a:rPr lang="en-GB" dirty="0" smtClean="0"/>
              <a:t>“Press A to jump”</a:t>
            </a:r>
            <a:endParaRPr lang="en-GB" dirty="0"/>
          </a:p>
          <a:p>
            <a:pPr lvl="1"/>
            <a:r>
              <a:rPr lang="en-GB" dirty="0" smtClean="0"/>
              <a:t>How is this mechanic experienced</a:t>
            </a:r>
          </a:p>
          <a:p>
            <a:pPr lvl="2"/>
            <a:r>
              <a:rPr lang="en-GB" dirty="0" smtClean="0"/>
              <a:t>“Jumps move at rate x, make a ‘boing’ noise, and move Mario in an arc</a:t>
            </a:r>
          </a:p>
          <a:p>
            <a:r>
              <a:rPr lang="en-GB" dirty="0" smtClean="0"/>
              <a:t>How a designer connects Mechanics to desired </a:t>
            </a:r>
            <a:r>
              <a:rPr lang="en-GB" dirty="0" err="1" smtClean="0"/>
              <a:t>Aethetics</a:t>
            </a:r>
            <a:endParaRPr lang="en-GB" dirty="0" smtClean="0"/>
          </a:p>
          <a:p>
            <a:pPr lvl="1"/>
            <a:r>
              <a:rPr lang="en-GB" dirty="0" smtClean="0"/>
              <a:t>If I make Jump have no noise instead does that change Mario?</a:t>
            </a:r>
          </a:p>
        </p:txBody>
      </p:sp>
      <p:pic>
        <p:nvPicPr>
          <p:cNvPr id="16390" name="Picture 6" descr="http://static.tvtropes.org/pmwiki/pub/images/nsmb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9" r="5307"/>
          <a:stretch/>
        </p:blipFill>
        <p:spPr bwMode="auto">
          <a:xfrm>
            <a:off x="284163" y="2463067"/>
            <a:ext cx="146538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7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MDA: Aesthetics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players experience and what makes the game fun.</a:t>
            </a:r>
          </a:p>
          <a:p>
            <a:r>
              <a:rPr lang="en-GB" dirty="0" smtClean="0"/>
              <a:t>Taxonomy of aesthetics:</a:t>
            </a:r>
          </a:p>
          <a:p>
            <a:pPr lvl="1"/>
            <a:r>
              <a:rPr lang="en-GB" dirty="0" smtClean="0"/>
              <a:t>Sensation, Fantasy, Narrative, Challenge, Fellowship, Discovery, Expression, Submission (, Competition)</a:t>
            </a:r>
          </a:p>
          <a:p>
            <a:pPr lvl="1"/>
            <a:r>
              <a:rPr lang="en-GB" dirty="0" smtClean="0"/>
              <a:t>Games are comprised of a set of desired aesthetics</a:t>
            </a:r>
          </a:p>
          <a:p>
            <a:pPr lvl="1"/>
            <a:r>
              <a:rPr lang="en-GB" dirty="0" smtClean="0"/>
              <a:t>For example</a:t>
            </a:r>
          </a:p>
          <a:p>
            <a:pPr lvl="2"/>
            <a:r>
              <a:rPr lang="en-GB" b="1" dirty="0" smtClean="0"/>
              <a:t>Quake</a:t>
            </a:r>
            <a:r>
              <a:rPr lang="en-GB" dirty="0" smtClean="0"/>
              <a:t>: Challenge, Sensation, Competition, Fantasy</a:t>
            </a:r>
          </a:p>
          <a:p>
            <a:pPr lvl="2"/>
            <a:r>
              <a:rPr lang="en-GB" b="1" dirty="0" smtClean="0"/>
              <a:t>The Sims</a:t>
            </a:r>
            <a:r>
              <a:rPr lang="en-GB" dirty="0" smtClean="0"/>
              <a:t>: Discovery, Fantasy, Expression, Narrative</a:t>
            </a:r>
          </a:p>
        </p:txBody>
      </p:sp>
      <p:sp>
        <p:nvSpPr>
          <p:cNvPr id="6" name="AutoShape 6" descr="Image result for Little Big Planet 5 screenshots"/>
          <p:cNvSpPr>
            <a:spLocks noChangeAspect="1" noChangeArrowheads="1"/>
          </p:cNvSpPr>
          <p:nvPr/>
        </p:nvSpPr>
        <p:spPr bwMode="auto">
          <a:xfrm>
            <a:off x="63500" y="-731838"/>
            <a:ext cx="24669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6" t="1215" r="42197" b="1139"/>
          <a:stretch/>
        </p:blipFill>
        <p:spPr>
          <a:xfrm>
            <a:off x="149290" y="2154383"/>
            <a:ext cx="1632213" cy="391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9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MDA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93" y="2133600"/>
            <a:ext cx="8354158" cy="2379785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Lens to understand how existing game designs connect the designer to their audience.</a:t>
            </a:r>
          </a:p>
          <a:p>
            <a:r>
              <a:rPr lang="en-GB" dirty="0" smtClean="0"/>
              <a:t>Design tool</a:t>
            </a:r>
          </a:p>
          <a:p>
            <a:pPr lvl="1"/>
            <a:r>
              <a:rPr lang="en-GB" dirty="0" smtClean="0"/>
              <a:t>iterative passes Aesthetics are added to a design </a:t>
            </a:r>
          </a:p>
          <a:p>
            <a:pPr lvl="1"/>
            <a:r>
              <a:rPr lang="en-GB" dirty="0" smtClean="0"/>
              <a:t>Check for each dynamics and mechanics added to satisfy the aesthetic.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19908" y="4677508"/>
            <a:ext cx="64477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04093" y="6126163"/>
            <a:ext cx="644770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19908" y="5401835"/>
            <a:ext cx="64477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430216" y="6126163"/>
            <a:ext cx="644770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196920" y="4656169"/>
            <a:ext cx="64477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794122" y="6126163"/>
            <a:ext cx="644770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192706" y="5401835"/>
            <a:ext cx="64477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720245" y="6126163"/>
            <a:ext cx="644770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4587752" y="5401835"/>
            <a:ext cx="64477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4591417" y="6126163"/>
            <a:ext cx="644770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6121378" y="4583525"/>
            <a:ext cx="64477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6121378" y="5401835"/>
            <a:ext cx="64477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7353854" y="5401835"/>
            <a:ext cx="64477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8213481" y="5401835"/>
            <a:ext cx="64477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8213481" y="6126163"/>
            <a:ext cx="644770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7353854" y="6126163"/>
            <a:ext cx="644770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6499356" y="6126163"/>
            <a:ext cx="644770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5639729" y="6126163"/>
            <a:ext cx="644770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</a:t>
            </a:r>
            <a:endParaRPr lang="en-GB" dirty="0"/>
          </a:p>
        </p:txBody>
      </p:sp>
      <p:cxnSp>
        <p:nvCxnSpPr>
          <p:cNvPr id="23" name="Straight Arrow Connector 22"/>
          <p:cNvCxnSpPr>
            <a:stCxn id="5" idx="0"/>
            <a:endCxn id="6" idx="2"/>
          </p:cNvCxnSpPr>
          <p:nvPr/>
        </p:nvCxnSpPr>
        <p:spPr>
          <a:xfrm flipV="1">
            <a:off x="826478" y="5859035"/>
            <a:ext cx="515815" cy="267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0"/>
            <a:endCxn id="6" idx="2"/>
          </p:cNvCxnSpPr>
          <p:nvPr/>
        </p:nvCxnSpPr>
        <p:spPr>
          <a:xfrm flipH="1" flipV="1">
            <a:off x="1342293" y="5859035"/>
            <a:ext cx="410308" cy="267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0"/>
            <a:endCxn id="4" idx="2"/>
          </p:cNvCxnSpPr>
          <p:nvPr/>
        </p:nvCxnSpPr>
        <p:spPr>
          <a:xfrm flipV="1">
            <a:off x="1342293" y="5134708"/>
            <a:ext cx="0" cy="2671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0"/>
            <a:endCxn id="10" idx="2"/>
          </p:cNvCxnSpPr>
          <p:nvPr/>
        </p:nvCxnSpPr>
        <p:spPr>
          <a:xfrm flipV="1">
            <a:off x="3116507" y="5859035"/>
            <a:ext cx="398584" cy="267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1" idx="0"/>
            <a:endCxn id="10" idx="2"/>
          </p:cNvCxnSpPr>
          <p:nvPr/>
        </p:nvCxnSpPr>
        <p:spPr>
          <a:xfrm flipH="1" flipV="1">
            <a:off x="3515091" y="5859035"/>
            <a:ext cx="527539" cy="267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0"/>
            <a:endCxn id="12" idx="2"/>
          </p:cNvCxnSpPr>
          <p:nvPr/>
        </p:nvCxnSpPr>
        <p:spPr>
          <a:xfrm flipH="1" flipV="1">
            <a:off x="4910137" y="5859035"/>
            <a:ext cx="3665" cy="267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0" idx="0"/>
            <a:endCxn id="8" idx="2"/>
          </p:cNvCxnSpPr>
          <p:nvPr/>
        </p:nvCxnSpPr>
        <p:spPr>
          <a:xfrm flipV="1">
            <a:off x="3515091" y="5113369"/>
            <a:ext cx="4214" cy="2884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1" idx="0"/>
            <a:endCxn id="15" idx="2"/>
          </p:cNvCxnSpPr>
          <p:nvPr/>
        </p:nvCxnSpPr>
        <p:spPr>
          <a:xfrm flipV="1">
            <a:off x="5962114" y="5859035"/>
            <a:ext cx="481649" cy="267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0" idx="0"/>
            <a:endCxn id="15" idx="2"/>
          </p:cNvCxnSpPr>
          <p:nvPr/>
        </p:nvCxnSpPr>
        <p:spPr>
          <a:xfrm flipH="1" flipV="1">
            <a:off x="6443763" y="5859035"/>
            <a:ext cx="377978" cy="267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591417" y="4652415"/>
            <a:ext cx="64477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cxnSp>
        <p:nvCxnSpPr>
          <p:cNvPr id="51" name="Straight Arrow Connector 50"/>
          <p:cNvCxnSpPr>
            <a:stCxn id="12" idx="0"/>
            <a:endCxn id="8" idx="2"/>
          </p:cNvCxnSpPr>
          <p:nvPr/>
        </p:nvCxnSpPr>
        <p:spPr>
          <a:xfrm flipH="1" flipV="1">
            <a:off x="3519305" y="5113369"/>
            <a:ext cx="1390832" cy="2884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2" idx="0"/>
            <a:endCxn id="48" idx="2"/>
          </p:cNvCxnSpPr>
          <p:nvPr/>
        </p:nvCxnSpPr>
        <p:spPr>
          <a:xfrm flipV="1">
            <a:off x="4910137" y="5109615"/>
            <a:ext cx="3665" cy="2922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7353854" y="4551913"/>
            <a:ext cx="64477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55" name="Rectangle 54"/>
          <p:cNvSpPr/>
          <p:nvPr/>
        </p:nvSpPr>
        <p:spPr>
          <a:xfrm>
            <a:off x="8213480" y="4551913"/>
            <a:ext cx="64477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cxnSp>
        <p:nvCxnSpPr>
          <p:cNvPr id="57" name="Straight Arrow Connector 56"/>
          <p:cNvCxnSpPr>
            <a:stCxn id="15" idx="0"/>
            <a:endCxn id="14" idx="2"/>
          </p:cNvCxnSpPr>
          <p:nvPr/>
        </p:nvCxnSpPr>
        <p:spPr>
          <a:xfrm flipV="1">
            <a:off x="6443763" y="5040725"/>
            <a:ext cx="0" cy="361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9" idx="0"/>
            <a:endCxn id="16" idx="2"/>
          </p:cNvCxnSpPr>
          <p:nvPr/>
        </p:nvCxnSpPr>
        <p:spPr>
          <a:xfrm flipV="1">
            <a:off x="7676239" y="5859035"/>
            <a:ext cx="0" cy="267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6" idx="0"/>
            <a:endCxn id="14" idx="2"/>
          </p:cNvCxnSpPr>
          <p:nvPr/>
        </p:nvCxnSpPr>
        <p:spPr>
          <a:xfrm flipH="1" flipV="1">
            <a:off x="6443763" y="5040725"/>
            <a:ext cx="1232476" cy="361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6" idx="0"/>
            <a:endCxn id="54" idx="2"/>
          </p:cNvCxnSpPr>
          <p:nvPr/>
        </p:nvCxnSpPr>
        <p:spPr>
          <a:xfrm flipV="1">
            <a:off x="7676239" y="5009113"/>
            <a:ext cx="0" cy="3927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8" idx="0"/>
            <a:endCxn id="16" idx="2"/>
          </p:cNvCxnSpPr>
          <p:nvPr/>
        </p:nvCxnSpPr>
        <p:spPr>
          <a:xfrm flipH="1" flipV="1">
            <a:off x="7676239" y="5859035"/>
            <a:ext cx="859627" cy="267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8" idx="0"/>
            <a:endCxn id="17" idx="2"/>
          </p:cNvCxnSpPr>
          <p:nvPr/>
        </p:nvCxnSpPr>
        <p:spPr>
          <a:xfrm flipV="1">
            <a:off x="8535866" y="5859035"/>
            <a:ext cx="0" cy="267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7" idx="0"/>
            <a:endCxn id="55" idx="2"/>
          </p:cNvCxnSpPr>
          <p:nvPr/>
        </p:nvCxnSpPr>
        <p:spPr>
          <a:xfrm flipH="1" flipV="1">
            <a:off x="8535865" y="5009113"/>
            <a:ext cx="1" cy="3927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284163" y="4513385"/>
            <a:ext cx="2330083" cy="2239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2637792" y="4513385"/>
            <a:ext cx="2787080" cy="2239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5453584" y="4510881"/>
            <a:ext cx="3492590" cy="2239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64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5" b="4575"/>
          <a:stretch>
            <a:fillRect/>
          </a:stretch>
        </p:blipFill>
        <p:spPr>
          <a:xfrm>
            <a:off x="263079" y="2252367"/>
            <a:ext cx="8580493" cy="4380661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Minecraft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2 Minute Chat, 3 Minute Discussion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5413829" y="4132728"/>
            <a:ext cx="3573141" cy="3062599"/>
            <a:chOff x="2567396" y="4699097"/>
            <a:chExt cx="6200228" cy="2448402"/>
          </a:xfrm>
        </p:grpSpPr>
        <p:sp>
          <p:nvSpPr>
            <p:cNvPr id="8" name="Rounded Rectangle 7"/>
            <p:cNvSpPr/>
            <p:nvPr/>
          </p:nvSpPr>
          <p:spPr>
            <a:xfrm>
              <a:off x="2567396" y="4699097"/>
              <a:ext cx="6200228" cy="215890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48534" y="4837346"/>
              <a:ext cx="147829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Identify: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Mechanics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Dynamics</a:t>
              </a:r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07963" y="4779473"/>
              <a:ext cx="3732218" cy="2368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Aesthetics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Sensation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Fantasy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Narrative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Challenge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Fellowship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Discovery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Expression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Submission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en-GB" dirty="0" smtClean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19664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" b="4423"/>
          <a:stretch>
            <a:fillRect/>
          </a:stretch>
        </p:blipFill>
        <p:spPr/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30 seconds to get the blood moving again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Stand up and Stretch, Please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0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77" y="3330040"/>
            <a:ext cx="8574087" cy="967840"/>
          </a:xfrm>
          <a:noFill/>
        </p:spPr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The Walkover Exercise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2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Walkover Exercise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The Walkover Mechanic</a:t>
            </a:r>
          </a:p>
          <a:p>
            <a:pPr lvl="1"/>
            <a:r>
              <a:rPr lang="en-GB" i="1" dirty="0" smtClean="0"/>
              <a:t>When a player walks over a tile they collect the resource depicted</a:t>
            </a:r>
          </a:p>
          <a:p>
            <a:r>
              <a:rPr lang="en-GB" dirty="0" smtClean="0"/>
              <a:t>This is a fundamental mechanic in many games</a:t>
            </a:r>
          </a:p>
          <a:p>
            <a:pPr lvl="1"/>
            <a:r>
              <a:rPr lang="en-GB" dirty="0" smtClean="0"/>
              <a:t>Mario Kart, Monopoly, Temple Run, Pacman</a:t>
            </a:r>
          </a:p>
          <a:p>
            <a:r>
              <a:rPr lang="en-GB" dirty="0" smtClean="0"/>
              <a:t>You are going to come up with a quick design for which the walkover mechanic is the core mechanic!</a:t>
            </a:r>
            <a:endParaRPr lang="en-GB" dirty="0"/>
          </a:p>
        </p:txBody>
      </p:sp>
      <p:pic>
        <p:nvPicPr>
          <p:cNvPr id="19458" name="Picture 2" descr="https://upload.wikimedia.org/wikipedia/en/6/61/Supermushro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" y="3089887"/>
            <a:ext cx="1779376" cy="162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45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Exercise Details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47244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Get into 2s or 3s quickly</a:t>
            </a:r>
          </a:p>
          <a:p>
            <a:r>
              <a:rPr lang="en-GB" dirty="0" smtClean="0"/>
              <a:t>You have 20 minutes to come up with a simple original concept that uses the walkover mechanic</a:t>
            </a:r>
          </a:p>
          <a:p>
            <a:pPr lvl="1"/>
            <a:r>
              <a:rPr lang="en-GB" dirty="0" smtClean="0"/>
              <a:t>You may add other mechanics if you wish.</a:t>
            </a:r>
          </a:p>
          <a:p>
            <a:r>
              <a:rPr lang="en-GB" dirty="0" smtClean="0"/>
              <a:t>Consider:</a:t>
            </a:r>
          </a:p>
          <a:p>
            <a:pPr lvl="1"/>
            <a:r>
              <a:rPr lang="en-GB" dirty="0" smtClean="0"/>
              <a:t>What are the dynamics and aesthetics of the walkover mechanic in your game?</a:t>
            </a:r>
          </a:p>
          <a:p>
            <a:pPr lvl="1"/>
            <a:r>
              <a:rPr lang="en-GB" dirty="0" smtClean="0"/>
              <a:t>What are the fundamental elements of your design?</a:t>
            </a:r>
          </a:p>
          <a:p>
            <a:pPr lvl="2"/>
            <a:r>
              <a:rPr lang="en-GB" dirty="0"/>
              <a:t>Players, Objectives, Procedures, Rules, Resources, Conflict, Boundaries, </a:t>
            </a:r>
            <a:r>
              <a:rPr lang="en-GB" dirty="0" smtClean="0"/>
              <a:t>Outcome</a:t>
            </a:r>
          </a:p>
          <a:p>
            <a:r>
              <a:rPr lang="en-GB" dirty="0" smtClean="0"/>
              <a:t>Be prepared to discuss your idea and how the walkover mechanic is used with the class.</a:t>
            </a:r>
            <a:endParaRPr lang="en-GB" dirty="0"/>
          </a:p>
          <a:p>
            <a:pPr lvl="2"/>
            <a:endParaRPr lang="en-GB" dirty="0"/>
          </a:p>
        </p:txBody>
      </p:sp>
      <p:pic>
        <p:nvPicPr>
          <p:cNvPr id="20482" name="Picture 2" descr="http://cdn.destructoid.com/ul/270111-sega-reveals-new-sonic-boom-sub-franchise-and-game/SONIC%20BOOM%20VIDEO%20GAME%20-%2002%20Road_1_1391691295-nosca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2" r="46152"/>
          <a:stretch/>
        </p:blipFill>
        <p:spPr bwMode="auto">
          <a:xfrm>
            <a:off x="269631" y="2553981"/>
            <a:ext cx="1511872" cy="362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9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Did I Learn Today?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Games designs are a collection of a wide variety of “atoms” made up of systems, concepts, and design artefacts.</a:t>
            </a:r>
          </a:p>
          <a:p>
            <a:pPr lvl="1"/>
            <a:r>
              <a:rPr lang="en-GB" dirty="0" smtClean="0"/>
              <a:t>Each atom has a fundamental affect on the resulting game</a:t>
            </a:r>
          </a:p>
          <a:p>
            <a:r>
              <a:rPr lang="en-GB" dirty="0" smtClean="0"/>
              <a:t>Fullerton suggests there are 8 fundamental “formal elements” present in every game design</a:t>
            </a:r>
          </a:p>
          <a:p>
            <a:pPr lvl="1"/>
            <a:r>
              <a:rPr lang="en-GB" dirty="0" smtClean="0"/>
              <a:t>Each of the these elements is connected to the others</a:t>
            </a:r>
          </a:p>
          <a:p>
            <a:r>
              <a:rPr lang="en-GB" dirty="0" smtClean="0"/>
              <a:t>The MDA framework describes how mechanical rules experienced as a dynamic can achieve an aesthetic effect.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9" r="10578"/>
          <a:stretch/>
        </p:blipFill>
        <p:spPr>
          <a:xfrm>
            <a:off x="284163" y="2235200"/>
            <a:ext cx="1542965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8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List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2133600"/>
            <a:ext cx="8397875" cy="3992563"/>
          </a:xfrm>
        </p:spPr>
        <p:txBody>
          <a:bodyPr/>
          <a:lstStyle/>
          <a:p>
            <a:r>
              <a:rPr lang="en-GB" dirty="0" smtClean="0"/>
              <a:t>Chapter 2 of Challenges for Game Designers</a:t>
            </a:r>
          </a:p>
          <a:p>
            <a:r>
              <a:rPr lang="en-GB" dirty="0" smtClean="0"/>
              <a:t>Chapter 3 of Game Design Workshop</a:t>
            </a:r>
          </a:p>
          <a:p>
            <a:r>
              <a:rPr lang="en-GB" dirty="0" smtClean="0"/>
              <a:t>The MDA Framework Paper</a:t>
            </a:r>
          </a:p>
          <a:p>
            <a:pPr marL="454025" lvl="1" indent="-454025">
              <a:spcBef>
                <a:spcPts val="2000"/>
              </a:spcBef>
              <a:buClr>
                <a:schemeClr val="bg1">
                  <a:lumMod val="65000"/>
                </a:schemeClr>
              </a:buClr>
            </a:pPr>
            <a:r>
              <a:rPr lang="en-US" sz="2400" dirty="0">
                <a:hlinkClick r:id="rId2"/>
              </a:rPr>
              <a:t>“Aesthetics of Play” – Extra </a:t>
            </a:r>
            <a:r>
              <a:rPr lang="en-US" sz="2400" dirty="0" smtClean="0">
                <a:hlinkClick r:id="rId2"/>
              </a:rPr>
              <a:t>Credits</a:t>
            </a:r>
            <a:endParaRPr lang="en-GB" sz="2400" dirty="0" smtClean="0"/>
          </a:p>
          <a:p>
            <a:endParaRPr lang="en-GB" dirty="0"/>
          </a:p>
        </p:txBody>
      </p:sp>
      <p:sp>
        <p:nvSpPr>
          <p:cNvPr id="4" name="AutoShape 2" descr="Image result for creative commons image 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08" name="Picture 4" descr="http://www.berkeleyside.com/wp-content/uploads/2012/01/boo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260" y="4475747"/>
            <a:ext cx="3642990" cy="218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5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77" y="3330040"/>
            <a:ext cx="8574087" cy="967840"/>
          </a:xfrm>
          <a:noFill/>
        </p:spPr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The Atoms of a Games Design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2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Play List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1508" y="2133600"/>
            <a:ext cx="6466742" cy="4642338"/>
          </a:xfrm>
        </p:spPr>
        <p:txBody>
          <a:bodyPr>
            <a:normAutofit/>
          </a:bodyPr>
          <a:lstStyle/>
          <a:p>
            <a:r>
              <a:rPr lang="en-GB" dirty="0" smtClean="0"/>
              <a:t>Play or watch a “Lets Play” video of a “Walkover” Mechanic Game</a:t>
            </a:r>
          </a:p>
          <a:p>
            <a:pPr lvl="1"/>
            <a:r>
              <a:rPr lang="en-GB" dirty="0" smtClean="0"/>
              <a:t>Suggestion: Mario Kart: Double Dash</a:t>
            </a:r>
          </a:p>
          <a:p>
            <a:r>
              <a:rPr lang="en-GB" dirty="0" smtClean="0"/>
              <a:t>Consider: </a:t>
            </a:r>
          </a:p>
          <a:p>
            <a:pPr lvl="1"/>
            <a:r>
              <a:rPr lang="en-GB" dirty="0" smtClean="0"/>
              <a:t>What are the Mechanics, Dynamics, and Aesthetics of this Game?</a:t>
            </a:r>
          </a:p>
          <a:p>
            <a:pPr lvl="1"/>
            <a:r>
              <a:rPr lang="en-GB" dirty="0" smtClean="0"/>
              <a:t>What are the Fundamental Elements of this Game?</a:t>
            </a:r>
          </a:p>
          <a:p>
            <a:pPr lvl="1"/>
            <a:r>
              <a:rPr lang="en-GB" dirty="0" smtClean="0"/>
              <a:t>How does the walk over make the game more fun?</a:t>
            </a:r>
          </a:p>
          <a:p>
            <a:pPr lvl="1"/>
            <a:r>
              <a:rPr lang="en-GB" dirty="0" smtClean="0"/>
              <a:t>What would be the affect of us removing it?</a:t>
            </a:r>
            <a:endParaRPr lang="en-GB" dirty="0"/>
          </a:p>
        </p:txBody>
      </p:sp>
      <p:pic>
        <p:nvPicPr>
          <p:cNvPr id="22530" name="Picture 2" descr="https://upload.wikimedia.org/wikipedia/en/7/78/Mario_Kart_Double_Da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06" y="2700191"/>
            <a:ext cx="2103702" cy="293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71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781275"/>
            <a:ext cx="8574087" cy="5456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 smtClean="0"/>
              <a:t>COMP3218 Website: </a:t>
            </a:r>
            <a:r>
              <a:rPr lang="en-US" sz="2200" dirty="0">
                <a:solidFill>
                  <a:schemeClr val="accent1"/>
                </a:solidFill>
              </a:rPr>
              <a:t>https://</a:t>
            </a:r>
            <a:r>
              <a:rPr lang="en-US" sz="2200" dirty="0" err="1">
                <a:solidFill>
                  <a:schemeClr val="accent1"/>
                </a:solidFill>
              </a:rPr>
              <a:t>secure.ecs.soton.ac.uk</a:t>
            </a:r>
            <a:r>
              <a:rPr lang="en-US" sz="2200" dirty="0">
                <a:solidFill>
                  <a:schemeClr val="accent1"/>
                </a:solidFill>
              </a:rPr>
              <a:t>/module/COMP3218/</a:t>
            </a:r>
          </a:p>
          <a:p>
            <a:pPr marL="0" indent="0" algn="ctr">
              <a:buNone/>
            </a:pP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3" y="2687484"/>
            <a:ext cx="2937295" cy="2937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895" y="5624779"/>
            <a:ext cx="299325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David Millard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@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hoosfoos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 |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davidmillard.org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| 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dem@soton.ac.uk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4702" y="5613106"/>
            <a:ext cx="29737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Tom Blount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Tom_Blount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| tb12g09@ecs.soton.ac.uk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719" y="2515424"/>
            <a:ext cx="3031834" cy="3097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0059" y="5624779"/>
            <a:ext cx="269009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Rikki</a:t>
            </a:r>
            <a:r>
              <a:rPr lang="en-US" sz="3200" dirty="0" smtClean="0"/>
              <a:t> Prince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sz="1000" dirty="0" smtClean="0">
                <a:solidFill>
                  <a:srgbClr val="7F7F7F"/>
                </a:solidFill>
              </a:rPr>
              <a:t>@</a:t>
            </a:r>
            <a:r>
              <a:rPr lang="en-US" sz="1000" dirty="0" err="1" smtClean="0">
                <a:solidFill>
                  <a:srgbClr val="7F7F7F"/>
                </a:solidFill>
              </a:rPr>
              <a:t>rikkiprince</a:t>
            </a:r>
            <a:r>
              <a:rPr lang="en-US" sz="1000" dirty="0" smtClean="0">
                <a:solidFill>
                  <a:srgbClr val="7F7F7F"/>
                </a:solidFill>
              </a:rPr>
              <a:t> | </a:t>
            </a:r>
            <a:r>
              <a:rPr lang="en-US" sz="1000" dirty="0" err="1" smtClean="0">
                <a:solidFill>
                  <a:srgbClr val="7F7F7F"/>
                </a:solidFill>
              </a:rPr>
              <a:t>rfp@soton.ac.uk</a:t>
            </a:r>
            <a:r>
              <a:rPr lang="en-US" sz="1000" dirty="0" smtClean="0">
                <a:solidFill>
                  <a:srgbClr val="7F7F7F"/>
                </a:solidFill>
              </a:rPr>
              <a:t> </a:t>
            </a:r>
            <a:endParaRPr lang="en-US" sz="1000" dirty="0">
              <a:solidFill>
                <a:srgbClr val="7F7F7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461" y="2684280"/>
            <a:ext cx="2982789" cy="29827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36155" t="62377" r="37033" b="8526"/>
          <a:stretch/>
        </p:blipFill>
        <p:spPr>
          <a:xfrm>
            <a:off x="123926" y="2510018"/>
            <a:ext cx="8894559" cy="404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5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do we begin in game design?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Lead with theme?</a:t>
            </a:r>
          </a:p>
          <a:p>
            <a:pPr lvl="1"/>
            <a:r>
              <a:rPr lang="en-GB" i="1" dirty="0" smtClean="0"/>
              <a:t>“I want to make a game about the old west!”</a:t>
            </a:r>
          </a:p>
          <a:p>
            <a:r>
              <a:rPr lang="en-GB" dirty="0" smtClean="0"/>
              <a:t>Lead with mechanics and dynamics?</a:t>
            </a:r>
          </a:p>
          <a:p>
            <a:pPr lvl="1"/>
            <a:r>
              <a:rPr lang="en-GB" i="1" dirty="0" smtClean="0"/>
              <a:t>“I want to make a game about shooting a gun!”</a:t>
            </a:r>
          </a:p>
          <a:p>
            <a:r>
              <a:rPr lang="en-GB" dirty="0" smtClean="0"/>
              <a:t>Lead with player avatar?</a:t>
            </a:r>
          </a:p>
          <a:p>
            <a:pPr lvl="1"/>
            <a:r>
              <a:rPr lang="en-GB" i="1" dirty="0" smtClean="0"/>
              <a:t>“I want to make a game where you play a cowboy!”</a:t>
            </a:r>
          </a:p>
          <a:p>
            <a:r>
              <a:rPr lang="en-GB" dirty="0" smtClean="0"/>
              <a:t>Lead with objectives?</a:t>
            </a:r>
          </a:p>
          <a:p>
            <a:pPr lvl="1"/>
            <a:r>
              <a:rPr lang="en-GB" i="1" dirty="0" smtClean="0"/>
              <a:t>“I want to make a game where you rob a bank!”</a:t>
            </a:r>
            <a:endParaRPr lang="en-GB" i="1" dirty="0"/>
          </a:p>
        </p:txBody>
      </p:sp>
      <p:pic>
        <p:nvPicPr>
          <p:cNvPr id="2054" name="Picture 6" descr="http://cdn.segmentnext.com/wp-content/uploads/2013/10/Red-Dead-Redemp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2" r="57160"/>
          <a:stretch/>
        </p:blipFill>
        <p:spPr bwMode="auto">
          <a:xfrm>
            <a:off x="284163" y="2025422"/>
            <a:ext cx="1565203" cy="42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81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cdn.segmentnext.com/wp-content/uploads/2013/10/Red-Dead-Redemption.jp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2" r="57160"/>
          <a:stretch/>
        </p:blipFill>
        <p:spPr bwMode="auto">
          <a:xfrm>
            <a:off x="284163" y="2025422"/>
            <a:ext cx="1565203" cy="42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 we begin in game design?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Lead with </a:t>
            </a:r>
            <a:r>
              <a:rPr lang="en-GB" b="1" dirty="0" smtClean="0">
                <a:solidFill>
                  <a:schemeClr val="accent6"/>
                </a:solidFill>
              </a:rPr>
              <a:t>theme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 lvl="1"/>
            <a:r>
              <a:rPr lang="en-GB" i="1" dirty="0" smtClean="0">
                <a:solidFill>
                  <a:schemeClr val="bg1">
                    <a:lumMod val="85000"/>
                  </a:schemeClr>
                </a:solidFill>
              </a:rPr>
              <a:t>“I want to make a game about the old west!”</a:t>
            </a:r>
          </a:p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Lead with </a:t>
            </a:r>
            <a:r>
              <a:rPr lang="en-GB" b="1" dirty="0" smtClean="0">
                <a:solidFill>
                  <a:schemeClr val="tx1"/>
                </a:solidFill>
              </a:rPr>
              <a:t>mechanics and dynamics</a:t>
            </a:r>
          </a:p>
          <a:p>
            <a:pPr lvl="1"/>
            <a:r>
              <a:rPr lang="en-GB" i="1" dirty="0" smtClean="0">
                <a:solidFill>
                  <a:schemeClr val="bg1">
                    <a:lumMod val="85000"/>
                  </a:schemeClr>
                </a:solidFill>
              </a:rPr>
              <a:t>“I want to make a game about shooting a gun!”</a:t>
            </a:r>
          </a:p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Lead with </a:t>
            </a:r>
            <a:r>
              <a:rPr lang="en-GB" b="1" dirty="0" smtClean="0">
                <a:solidFill>
                  <a:schemeClr val="tx1"/>
                </a:solidFill>
              </a:rPr>
              <a:t>player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 avatar</a:t>
            </a:r>
          </a:p>
          <a:p>
            <a:pPr lvl="1"/>
            <a:r>
              <a:rPr lang="en-GB" i="1" dirty="0" smtClean="0">
                <a:solidFill>
                  <a:schemeClr val="bg1">
                    <a:lumMod val="85000"/>
                  </a:schemeClr>
                </a:solidFill>
              </a:rPr>
              <a:t>“I want to make a game where you play a cowboy!”</a:t>
            </a:r>
          </a:p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Lead with </a:t>
            </a:r>
            <a:r>
              <a:rPr lang="en-GB" b="1" dirty="0" smtClean="0">
                <a:solidFill>
                  <a:schemeClr val="tx1"/>
                </a:solidFill>
              </a:rPr>
              <a:t>objectives</a:t>
            </a:r>
          </a:p>
          <a:p>
            <a:pPr lvl="1"/>
            <a:r>
              <a:rPr lang="en-GB" i="1" dirty="0" smtClean="0">
                <a:solidFill>
                  <a:schemeClr val="bg1">
                    <a:lumMod val="85000"/>
                  </a:schemeClr>
                </a:solidFill>
              </a:rPr>
              <a:t>“I want to make a game where you rob a bank!”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50985" y="2426677"/>
            <a:ext cx="2801814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These are all </a:t>
            </a:r>
            <a:r>
              <a:rPr lang="en-GB" sz="2400" b="1" dirty="0" smtClean="0"/>
              <a:t>atomic</a:t>
            </a:r>
            <a:br>
              <a:rPr lang="en-GB" sz="2400" b="1" dirty="0" smtClean="0"/>
            </a:br>
            <a:r>
              <a:rPr lang="en-GB" sz="2400" b="1" dirty="0" smtClean="0"/>
              <a:t>elements</a:t>
            </a:r>
            <a:r>
              <a:rPr lang="en-GB" sz="2400" dirty="0" smtClean="0"/>
              <a:t> of a game design: </a:t>
            </a:r>
            <a:r>
              <a:rPr lang="en-GB" sz="2400" b="1" dirty="0" smtClean="0"/>
              <a:t>fundamental building blocks </a:t>
            </a:r>
            <a:r>
              <a:rPr lang="en-GB" sz="2400" dirty="0" smtClean="0"/>
              <a:t>that determine what is </a:t>
            </a:r>
            <a:r>
              <a:rPr lang="en-GB" sz="2400" b="1" dirty="0" smtClean="0"/>
              <a:t>fun</a:t>
            </a:r>
            <a:r>
              <a:rPr lang="en-GB" sz="2400" dirty="0" smtClean="0"/>
              <a:t> about a game and </a:t>
            </a:r>
            <a:r>
              <a:rPr lang="en-GB" sz="2400" b="1" dirty="0" smtClean="0"/>
              <a:t>how the player gets at that fun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96847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are the atoms of a games design?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068725"/>
            <a:ext cx="2154237" cy="4208585"/>
          </a:xfrm>
        </p:spPr>
        <p:txBody>
          <a:bodyPr numCol="1" spcCol="180000">
            <a:normAutofit/>
          </a:bodyPr>
          <a:lstStyle/>
          <a:p>
            <a:pPr marL="0" indent="0">
              <a:buNone/>
            </a:pPr>
            <a:r>
              <a:rPr lang="en-GB" i="1" dirty="0" smtClean="0"/>
              <a:t>- Game State</a:t>
            </a:r>
            <a:br>
              <a:rPr lang="en-GB" i="1" dirty="0" smtClean="0"/>
            </a:br>
            <a:r>
              <a:rPr lang="en-GB" i="1" dirty="0" smtClean="0"/>
              <a:t>- Game Views</a:t>
            </a:r>
            <a:br>
              <a:rPr lang="en-GB" i="1" dirty="0" smtClean="0"/>
            </a:br>
            <a:r>
              <a:rPr lang="en-GB" i="1" dirty="0" smtClean="0"/>
              <a:t>- The Player</a:t>
            </a:r>
            <a:br>
              <a:rPr lang="en-GB" i="1" dirty="0" smtClean="0"/>
            </a:br>
            <a:r>
              <a:rPr lang="en-GB" i="1" dirty="0" smtClean="0"/>
              <a:t>- Avatar</a:t>
            </a:r>
            <a:br>
              <a:rPr lang="en-GB" i="1" dirty="0" smtClean="0"/>
            </a:br>
            <a:r>
              <a:rPr lang="en-GB" i="1" dirty="0" smtClean="0"/>
              <a:t>- Mechanics</a:t>
            </a:r>
            <a:br>
              <a:rPr lang="en-GB" i="1" dirty="0" smtClean="0"/>
            </a:br>
            <a:r>
              <a:rPr lang="en-GB" i="1" dirty="0" smtClean="0"/>
              <a:t>- Dynamics</a:t>
            </a:r>
            <a:br>
              <a:rPr lang="en-GB" i="1" dirty="0" smtClean="0"/>
            </a:br>
            <a:r>
              <a:rPr lang="en-GB" i="1" dirty="0" smtClean="0"/>
              <a:t>- Goals</a:t>
            </a:r>
            <a:br>
              <a:rPr lang="en-GB" i="1" dirty="0" smtClean="0"/>
            </a:br>
            <a:r>
              <a:rPr lang="en-GB" i="1" dirty="0" smtClean="0"/>
              <a:t>- Rules</a:t>
            </a:r>
            <a:br>
              <a:rPr lang="en-GB" i="1" dirty="0" smtClean="0"/>
            </a:br>
            <a:r>
              <a:rPr lang="en-GB" i="1" dirty="0" smtClean="0"/>
              <a:t>- Theme</a:t>
            </a:r>
            <a:br>
              <a:rPr lang="en-GB" i="1" dirty="0" smtClean="0"/>
            </a:br>
            <a:r>
              <a:rPr lang="en-GB" i="1" dirty="0" smtClean="0"/>
              <a:t>- Objectives</a:t>
            </a:r>
            <a:br>
              <a:rPr lang="en-GB" i="1" dirty="0" smtClean="0"/>
            </a:br>
            <a:r>
              <a:rPr lang="en-GB" i="1" dirty="0" smtClean="0"/>
              <a:t>- Procedures</a:t>
            </a:r>
            <a:endParaRPr lang="en-GB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717323" y="1910861"/>
            <a:ext cx="18906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i="1" dirty="0" smtClean="0"/>
              <a:t>Resources -</a:t>
            </a:r>
          </a:p>
          <a:p>
            <a:pPr algn="r"/>
            <a:r>
              <a:rPr lang="en-GB" sz="2400" i="1" dirty="0" smtClean="0"/>
              <a:t>Conflict -</a:t>
            </a:r>
            <a:r>
              <a:rPr lang="en-GB" sz="2400" i="1" dirty="0"/>
              <a:t/>
            </a:r>
            <a:br>
              <a:rPr lang="en-GB" sz="2400" i="1" dirty="0"/>
            </a:br>
            <a:r>
              <a:rPr lang="en-GB" sz="2400" i="1" dirty="0" smtClean="0"/>
              <a:t>Boundaries -</a:t>
            </a:r>
            <a:r>
              <a:rPr lang="en-GB" sz="2400" i="1" dirty="0"/>
              <a:t/>
            </a:r>
            <a:br>
              <a:rPr lang="en-GB" sz="2400" i="1" dirty="0"/>
            </a:br>
            <a:r>
              <a:rPr lang="en-GB" sz="2400" i="1" dirty="0" smtClean="0"/>
              <a:t>Outcomes -</a:t>
            </a:r>
            <a:r>
              <a:rPr lang="en-GB" sz="2400" i="1" dirty="0"/>
              <a:t/>
            </a:r>
            <a:br>
              <a:rPr lang="en-GB" sz="2400" i="1" dirty="0"/>
            </a:br>
            <a:r>
              <a:rPr lang="en-GB" sz="2400" i="1" dirty="0" smtClean="0"/>
              <a:t>Aesthetics -</a:t>
            </a:r>
            <a:r>
              <a:rPr lang="en-GB" sz="2400" i="1" dirty="0"/>
              <a:t/>
            </a:r>
            <a:br>
              <a:rPr lang="en-GB" sz="2400" i="1" dirty="0"/>
            </a:br>
            <a:r>
              <a:rPr lang="en-GB" sz="2400" i="1" dirty="0" smtClean="0"/>
              <a:t>Interface -</a:t>
            </a:r>
            <a:r>
              <a:rPr lang="en-GB" sz="2400" i="1" dirty="0"/>
              <a:t/>
            </a:r>
            <a:br>
              <a:rPr lang="en-GB" sz="2400" i="1" dirty="0"/>
            </a:br>
            <a:r>
              <a:rPr lang="en-GB" sz="2400" i="1" dirty="0" smtClean="0"/>
              <a:t>Rewards -</a:t>
            </a:r>
            <a:r>
              <a:rPr lang="en-GB" sz="2400" i="1" dirty="0"/>
              <a:t/>
            </a:r>
            <a:br>
              <a:rPr lang="en-GB" sz="2400" i="1" dirty="0"/>
            </a:br>
            <a:r>
              <a:rPr lang="en-GB" sz="2400" i="1" dirty="0" smtClean="0"/>
              <a:t>Complexity -</a:t>
            </a:r>
            <a:r>
              <a:rPr lang="en-GB" sz="2400" i="1" dirty="0"/>
              <a:t/>
            </a:r>
            <a:br>
              <a:rPr lang="en-GB" sz="2400" i="1" dirty="0"/>
            </a:br>
            <a:r>
              <a:rPr lang="en-GB" sz="2400" i="1" dirty="0" smtClean="0"/>
              <a:t>Difficulty -</a:t>
            </a:r>
            <a:r>
              <a:rPr lang="en-GB" sz="2400" i="1" dirty="0"/>
              <a:t/>
            </a:r>
            <a:br>
              <a:rPr lang="en-GB" sz="2400" i="1" dirty="0"/>
            </a:br>
            <a:r>
              <a:rPr lang="en-GB" sz="2400" i="1" dirty="0" smtClean="0"/>
              <a:t>Characters -</a:t>
            </a:r>
            <a:r>
              <a:rPr lang="en-GB" sz="2400" i="1" dirty="0"/>
              <a:t/>
            </a:r>
            <a:br>
              <a:rPr lang="en-GB" sz="2400" i="1" dirty="0"/>
            </a:br>
            <a:r>
              <a:rPr lang="en-GB" sz="2400" i="1" dirty="0" smtClean="0"/>
              <a:t>Story -</a:t>
            </a:r>
            <a:r>
              <a:rPr lang="en-GB" sz="2400" i="1" dirty="0"/>
              <a:t/>
            </a:r>
            <a:br>
              <a:rPr lang="en-GB" sz="2400" i="1" dirty="0"/>
            </a:br>
            <a:r>
              <a:rPr lang="en-GB" sz="2400" i="1" dirty="0" smtClean="0"/>
              <a:t>Controls -</a:t>
            </a:r>
            <a:endParaRPr lang="en-GB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244176" y="4707217"/>
            <a:ext cx="46540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How the content of game design is modelled varies from theory to theory, though most have common patterns. 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938" y="1822938"/>
            <a:ext cx="2977662" cy="2977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754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 and Views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1852246"/>
            <a:ext cx="7076747" cy="473612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Game State</a:t>
            </a:r>
          </a:p>
          <a:p>
            <a:pPr lvl="1"/>
            <a:r>
              <a:rPr lang="en-GB" i="1" dirty="0" smtClean="0"/>
              <a:t>The known value of all variables determining the progress, positions, and flow of the game</a:t>
            </a:r>
          </a:p>
          <a:p>
            <a:pPr lvl="1"/>
            <a:r>
              <a:rPr lang="en-GB" dirty="0"/>
              <a:t>What variables will control what happens in my game?</a:t>
            </a:r>
          </a:p>
          <a:p>
            <a:pPr lvl="2"/>
            <a:r>
              <a:rPr lang="en-GB" dirty="0"/>
              <a:t>Position of pieces? Character attributes? Score?</a:t>
            </a:r>
          </a:p>
          <a:p>
            <a:pPr lvl="1"/>
            <a:endParaRPr lang="en-GB" i="1" dirty="0" smtClean="0"/>
          </a:p>
          <a:p>
            <a:r>
              <a:rPr lang="en-GB" dirty="0" smtClean="0"/>
              <a:t>Game View</a:t>
            </a:r>
          </a:p>
          <a:p>
            <a:pPr lvl="1"/>
            <a:r>
              <a:rPr lang="en-GB" i="1" dirty="0" smtClean="0"/>
              <a:t>How the player perceives the game state</a:t>
            </a:r>
            <a:endParaRPr lang="en-GB" dirty="0" smtClean="0"/>
          </a:p>
          <a:p>
            <a:pPr lvl="1"/>
            <a:r>
              <a:rPr lang="en-GB" dirty="0" smtClean="0"/>
              <a:t>Which of these does the player know, and how do they know?</a:t>
            </a:r>
          </a:p>
          <a:p>
            <a:pPr lvl="2"/>
            <a:r>
              <a:rPr lang="en-GB" i="1" dirty="0" smtClean="0"/>
              <a:t>Health bars? Menus? Game board?</a:t>
            </a:r>
            <a:endParaRPr lang="en-GB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9"/>
          <a:stretch/>
        </p:blipFill>
        <p:spPr>
          <a:xfrm>
            <a:off x="284163" y="1852247"/>
            <a:ext cx="1471823" cy="445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7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Players, Avatars, Characters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599"/>
            <a:ext cx="7076747" cy="463061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Game personas real, imaginary, or simulated</a:t>
            </a:r>
          </a:p>
          <a:p>
            <a:pPr lvl="1"/>
            <a:r>
              <a:rPr lang="en-GB" dirty="0" smtClean="0"/>
              <a:t>Players are human beings who interact with the game</a:t>
            </a:r>
          </a:p>
          <a:p>
            <a:pPr lvl="1"/>
            <a:r>
              <a:rPr lang="en-GB" dirty="0" smtClean="0"/>
              <a:t>Avatars are the manifestation of the player within the game</a:t>
            </a:r>
          </a:p>
          <a:p>
            <a:pPr lvl="1"/>
            <a:r>
              <a:rPr lang="en-GB" dirty="0" smtClean="0"/>
              <a:t>Characters are personalities written and created within the game</a:t>
            </a:r>
          </a:p>
          <a:p>
            <a:r>
              <a:rPr lang="en-GB" dirty="0" smtClean="0"/>
              <a:t>All players have an avatar either explicit (the controlled character in an FPS or RPG) or implicit (the unnamed commander in RTS)</a:t>
            </a:r>
          </a:p>
          <a:p>
            <a:r>
              <a:rPr lang="en-GB" dirty="0" smtClean="0"/>
              <a:t>Characters can sometimes be explicit avatars, but also NPCS</a:t>
            </a:r>
            <a:endParaRPr lang="en-GB" dirty="0"/>
          </a:p>
        </p:txBody>
      </p:sp>
      <p:pic>
        <p:nvPicPr>
          <p:cNvPr id="1026" name="Picture 2" descr="http://www.neontommy.com/sites/default/files/users/user752/sackbo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3" r="16281"/>
          <a:stretch/>
        </p:blipFill>
        <p:spPr bwMode="auto">
          <a:xfrm>
            <a:off x="363011" y="2924905"/>
            <a:ext cx="1418492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64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8550a6e3-8472-420f-9a6c-4ae52c3af453"/>
</p:tagLst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8067</TotalTime>
  <Words>2664</Words>
  <Application>Microsoft Office PowerPoint</Application>
  <PresentationFormat>On-screen Show (4:3)</PresentationFormat>
  <Paragraphs>390</Paragraphs>
  <Slides>41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Corbel</vt:lpstr>
      <vt:lpstr>Lucida Fax</vt:lpstr>
      <vt:lpstr>Wingdings</vt:lpstr>
      <vt:lpstr>Spectrum</vt:lpstr>
      <vt:lpstr>Game Design Basics 1</vt:lpstr>
      <vt:lpstr>Learning Outcomes</vt:lpstr>
      <vt:lpstr>Before we begin …</vt:lpstr>
      <vt:lpstr>The Atoms of a Games Design</vt:lpstr>
      <vt:lpstr>Where do we begin in game design?</vt:lpstr>
      <vt:lpstr>Where do we begin in game design?</vt:lpstr>
      <vt:lpstr>What are the atoms of a games design?</vt:lpstr>
      <vt:lpstr>State and Views</vt:lpstr>
      <vt:lpstr>Players, Avatars, Characters</vt:lpstr>
      <vt:lpstr>Mechanics, Dynamics, Systems, Goals</vt:lpstr>
      <vt:lpstr>A note on the overloading of “Dynamics”</vt:lpstr>
      <vt:lpstr>Genre and Theme</vt:lpstr>
      <vt:lpstr>2 Minute Chat, 3 Minute Discussion</vt:lpstr>
      <vt:lpstr>Fullerton’s Formal Elements</vt:lpstr>
      <vt:lpstr>Fullerton’s Formal Elements</vt:lpstr>
      <vt:lpstr>Elements: The Player</vt:lpstr>
      <vt:lpstr>Elements: Objectives I</vt:lpstr>
      <vt:lpstr>Elements: Objectives II</vt:lpstr>
      <vt:lpstr>Elements: Objectives III</vt:lpstr>
      <vt:lpstr>Elements: Procedures</vt:lpstr>
      <vt:lpstr>Elements: Rules</vt:lpstr>
      <vt:lpstr>Elements: Resources</vt:lpstr>
      <vt:lpstr>Elements: Conflict</vt:lpstr>
      <vt:lpstr>Elements: Boundaries</vt:lpstr>
      <vt:lpstr>Elements: Outcome</vt:lpstr>
      <vt:lpstr>2 Minute Chat, 3 Minute Discussion</vt:lpstr>
      <vt:lpstr>MDA</vt:lpstr>
      <vt:lpstr>The MDA Framework</vt:lpstr>
      <vt:lpstr>MDA: Mechanics</vt:lpstr>
      <vt:lpstr>MDA: Dynamics</vt:lpstr>
      <vt:lpstr>MDA: Aesthetics</vt:lpstr>
      <vt:lpstr>Using MDA</vt:lpstr>
      <vt:lpstr>2 Minute Chat, 3 Minute Discussion</vt:lpstr>
      <vt:lpstr>Stand up and Stretch, Please</vt:lpstr>
      <vt:lpstr>The Walkover Exercise</vt:lpstr>
      <vt:lpstr>The Walkover Exercise</vt:lpstr>
      <vt:lpstr>Exercise Details</vt:lpstr>
      <vt:lpstr>What Did I Learn Today?</vt:lpstr>
      <vt:lpstr>Reading List</vt:lpstr>
      <vt:lpstr>Play List</vt:lpstr>
      <vt:lpstr>Thank 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Millard</dc:creator>
  <cp:lastModifiedBy>Chapman A.P.</cp:lastModifiedBy>
  <cp:revision>100</cp:revision>
  <dcterms:created xsi:type="dcterms:W3CDTF">2015-10-06T09:49:49Z</dcterms:created>
  <dcterms:modified xsi:type="dcterms:W3CDTF">2018-02-04T11:22:45Z</dcterms:modified>
</cp:coreProperties>
</file>