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emf" ContentType="image/x-emf"/>
  <Default Extension="rels" ContentType="application/vnd.openxmlformats-package.relationships+xml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</p:sldMasterIdLst>
  <p:notesMasterIdLst>
    <p:notesMasterId r:id="rId48"/>
  </p:notesMasterIdLst>
  <p:handoutMasterIdLst>
    <p:handoutMasterId r:id="rId49"/>
  </p:handoutMasterIdLst>
  <p:sldIdLst>
    <p:sldId id="256" r:id="rId2"/>
    <p:sldId id="311" r:id="rId3"/>
    <p:sldId id="307" r:id="rId4"/>
    <p:sldId id="303" r:id="rId5"/>
    <p:sldId id="308" r:id="rId6"/>
    <p:sldId id="312" r:id="rId7"/>
    <p:sldId id="326" r:id="rId8"/>
    <p:sldId id="325" r:id="rId9"/>
    <p:sldId id="334" r:id="rId10"/>
    <p:sldId id="280" r:id="rId11"/>
    <p:sldId id="313" r:id="rId12"/>
    <p:sldId id="282" r:id="rId13"/>
    <p:sldId id="314" r:id="rId14"/>
    <p:sldId id="315" r:id="rId15"/>
    <p:sldId id="316" r:id="rId16"/>
    <p:sldId id="317" r:id="rId17"/>
    <p:sldId id="283" r:id="rId18"/>
    <p:sldId id="318" r:id="rId19"/>
    <p:sldId id="319" r:id="rId20"/>
    <p:sldId id="320" r:id="rId21"/>
    <p:sldId id="327" r:id="rId22"/>
    <p:sldId id="277" r:id="rId23"/>
    <p:sldId id="337" r:id="rId24"/>
    <p:sldId id="336" r:id="rId25"/>
    <p:sldId id="332" r:id="rId26"/>
    <p:sldId id="338" r:id="rId27"/>
    <p:sldId id="329" r:id="rId28"/>
    <p:sldId id="330" r:id="rId29"/>
    <p:sldId id="339" r:id="rId30"/>
    <p:sldId id="340" r:id="rId31"/>
    <p:sldId id="331" r:id="rId32"/>
    <p:sldId id="296" r:id="rId33"/>
    <p:sldId id="285" r:id="rId34"/>
    <p:sldId id="286" r:id="rId35"/>
    <p:sldId id="287" r:id="rId36"/>
    <p:sldId id="310" r:id="rId37"/>
    <p:sldId id="288" r:id="rId38"/>
    <p:sldId id="309" r:id="rId39"/>
    <p:sldId id="291" r:id="rId40"/>
    <p:sldId id="342" r:id="rId41"/>
    <p:sldId id="344" r:id="rId42"/>
    <p:sldId id="293" r:id="rId43"/>
    <p:sldId id="346" r:id="rId44"/>
    <p:sldId id="294" r:id="rId45"/>
    <p:sldId id="322" r:id="rId46"/>
    <p:sldId id="345" r:id="rId4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46DD4FF-231A-4E46-A9BB-64E0562A2815}">
          <p14:sldIdLst>
            <p14:sldId id="256"/>
            <p14:sldId id="311"/>
            <p14:sldId id="307"/>
            <p14:sldId id="303"/>
            <p14:sldId id="308"/>
            <p14:sldId id="312"/>
            <p14:sldId id="326"/>
            <p14:sldId id="325"/>
            <p14:sldId id="334"/>
            <p14:sldId id="280"/>
            <p14:sldId id="313"/>
            <p14:sldId id="282"/>
            <p14:sldId id="314"/>
            <p14:sldId id="315"/>
            <p14:sldId id="316"/>
            <p14:sldId id="317"/>
            <p14:sldId id="283"/>
            <p14:sldId id="318"/>
            <p14:sldId id="319"/>
            <p14:sldId id="320"/>
            <p14:sldId id="327"/>
            <p14:sldId id="277"/>
            <p14:sldId id="337"/>
            <p14:sldId id="336"/>
            <p14:sldId id="332"/>
            <p14:sldId id="338"/>
            <p14:sldId id="329"/>
            <p14:sldId id="330"/>
            <p14:sldId id="339"/>
            <p14:sldId id="340"/>
            <p14:sldId id="331"/>
            <p14:sldId id="296"/>
            <p14:sldId id="285"/>
            <p14:sldId id="286"/>
            <p14:sldId id="287"/>
            <p14:sldId id="310"/>
            <p14:sldId id="288"/>
            <p14:sldId id="309"/>
            <p14:sldId id="291"/>
            <p14:sldId id="342"/>
            <p14:sldId id="344"/>
            <p14:sldId id="293"/>
            <p14:sldId id="346"/>
            <p14:sldId id="294"/>
            <p14:sldId id="322"/>
            <p14:sldId id="345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13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1380" autoAdjust="0"/>
    <p:restoredTop sz="85659" autoAdjust="0"/>
  </p:normalViewPr>
  <p:slideViewPr>
    <p:cSldViewPr snapToGrid="0" snapToObjects="1" showGuides="1">
      <p:cViewPr>
        <p:scale>
          <a:sx n="95" d="100"/>
          <a:sy n="95" d="100"/>
        </p:scale>
        <p:origin x="-1288" y="-1504"/>
      </p:cViewPr>
      <p:guideLst>
        <p:guide orient="horz" pos="2160"/>
        <p:guide pos="13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176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printerSettings" Target="printerSettings/printerSettings1.bin"/><Relationship Id="rId51" Type="http://schemas.openxmlformats.org/officeDocument/2006/relationships/presProps" Target="presProps.xml"/><Relationship Id="rId52" Type="http://schemas.openxmlformats.org/officeDocument/2006/relationships/viewProps" Target="viewProps.xml"/><Relationship Id="rId53" Type="http://schemas.openxmlformats.org/officeDocument/2006/relationships/theme" Target="theme/theme1.xml"/><Relationship Id="rId54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notesMaster" Target="notesMasters/notesMaster1.xml"/><Relationship Id="rId4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1AAB8B-11A5-C448-84DF-DDCC9ACB18D7}" type="datetimeFigureOut">
              <a:rPr lang="en-US" smtClean="0"/>
              <a:t>06/02/18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62A85F-5764-5645-A43B-A3B8AB416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6555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EC2A4C-5F41-EE42-801F-DE2CCC1C7619}" type="datetimeFigureOut">
              <a:rPr lang="en-GB" smtClean="0"/>
              <a:t>06/02/18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C9C0A1-F8F3-BA48-987D-8D509ECBA8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0966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18294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35883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35883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35883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Record</a:t>
            </a:r>
            <a:r>
              <a:rPr lang="en-US" baseline="0" dirty="0" smtClean="0"/>
              <a:t> linkage can be very hard when two datasets don</a:t>
            </a:r>
            <a:r>
              <a:rPr lang="mr-IN" baseline="0" dirty="0" smtClean="0"/>
              <a:t>’</a:t>
            </a:r>
            <a:r>
              <a:rPr lang="en-US" baseline="0" dirty="0" smtClean="0"/>
              <a:t>t use the same primary keys. Have to do matching on fields somehow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845941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811685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182947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808517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808517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39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18294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23298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35883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Validity</a:t>
            </a:r>
            <a:r>
              <a:rPr lang="en-US" baseline="0" dirty="0" smtClean="0"/>
              <a:t> </a:t>
            </a:r>
            <a:r>
              <a:rPr lang="mr-IN" baseline="0" dirty="0" smtClean="0"/>
              <a:t>–</a:t>
            </a:r>
            <a:r>
              <a:rPr lang="en-US" baseline="0" dirty="0" smtClean="0"/>
              <a:t> types, ranges, </a:t>
            </a:r>
            <a:r>
              <a:rPr lang="en-US" baseline="0" dirty="0" err="1" smtClean="0"/>
              <a:t>uniquiness</a:t>
            </a:r>
            <a:r>
              <a:rPr lang="en-US" baseline="0" dirty="0" smtClean="0"/>
              <a:t>, correct coding, cross-field validation</a:t>
            </a:r>
          </a:p>
          <a:p>
            <a:r>
              <a:rPr lang="en-US" baseline="0" dirty="0" smtClean="0"/>
              <a:t>Accuracy </a:t>
            </a:r>
            <a:r>
              <a:rPr lang="mr-IN" baseline="0" dirty="0" smtClean="0"/>
              <a:t>–</a:t>
            </a:r>
            <a:r>
              <a:rPr lang="en-US" baseline="0" dirty="0" smtClean="0"/>
              <a:t> compare with a gold standard / different source</a:t>
            </a:r>
          </a:p>
          <a:p>
            <a:r>
              <a:rPr lang="en-US" baseline="0" dirty="0" smtClean="0"/>
              <a:t>Completeness </a:t>
            </a:r>
            <a:r>
              <a:rPr lang="mr-IN" baseline="0" dirty="0" smtClean="0"/>
              <a:t>–</a:t>
            </a:r>
            <a:r>
              <a:rPr lang="en-US" baseline="0" dirty="0" smtClean="0"/>
              <a:t> all the fields are known</a:t>
            </a:r>
          </a:p>
          <a:p>
            <a:r>
              <a:rPr lang="en-US" baseline="0" dirty="0" smtClean="0"/>
              <a:t>Consistency </a:t>
            </a:r>
            <a:r>
              <a:rPr lang="mr-IN" baseline="0" dirty="0" smtClean="0"/>
              <a:t>–</a:t>
            </a:r>
            <a:r>
              <a:rPr lang="en-US" baseline="0" dirty="0" smtClean="0"/>
              <a:t> different tables same dataset</a:t>
            </a:r>
          </a:p>
          <a:p>
            <a:r>
              <a:rPr lang="en-US" baseline="0" dirty="0" smtClean="0"/>
              <a:t>Uniformity </a:t>
            </a:r>
            <a:r>
              <a:rPr lang="mr-IN" baseline="0" dirty="0" smtClean="0"/>
              <a:t>–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eg</a:t>
            </a:r>
            <a:r>
              <a:rPr lang="en-US" baseline="0" dirty="0" smtClean="0"/>
              <a:t> data is recorded with the same units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55631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35883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35883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35883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35883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C9C0A1-F8F3-BA48-987D-8D509ECBA821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35883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 smtClean="0"/>
              <a:t>Click to add author </a:t>
            </a:r>
            <a:br>
              <a:rPr lang="en-US" dirty="0" smtClean="0"/>
            </a:br>
            <a:r>
              <a:rPr lang="en-US" dirty="0" smtClean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50: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210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323850" y="4076700"/>
            <a:ext cx="8496300" cy="2112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/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1" orient="horz" pos="2568" userDrawn="1">
          <p15:clr>
            <a:srgbClr val="FBAE40"/>
          </p15:clr>
        </p15:guide>
        <p15:guide id="2" pos="20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Split 75: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105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ontent Placeholder 11"/>
          <p:cNvSpPr>
            <a:spLocks noGrp="1"/>
          </p:cNvSpPr>
          <p:nvPr>
            <p:ph sz="quarter" idx="13"/>
          </p:nvPr>
        </p:nvSpPr>
        <p:spPr>
          <a:xfrm>
            <a:off x="324000" y="3005050"/>
            <a:ext cx="8496300" cy="3160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/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>
        <p15:guide id="1" orient="horz" pos="3884" userDrawn="1">
          <p15:clr>
            <a:srgbClr val="FBAE40"/>
          </p15:clr>
        </p15:guide>
        <p15:guide id="2" pos="204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red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7999"/>
          </a:xfrm>
        </p:spPr>
        <p:txBody>
          <a:bodyPr/>
          <a:lstStyle/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6316662"/>
            <a:ext cx="6585941" cy="312738"/>
          </a:xfrm>
          <a:effectLst/>
        </p:spPr>
        <p:txBody>
          <a:bodyPr anchor="b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credit</a:t>
            </a:r>
          </a:p>
        </p:txBody>
      </p:sp>
    </p:spTree>
    <p:extLst>
      <p:ext uri="{BB962C8B-B14F-4D97-AF65-F5344CB8AC3E}">
        <p14:creationId xmlns:p14="http://schemas.microsoft.com/office/powerpoint/2010/main" val="1344296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en-US" noProof="0" dirty="0" smtClean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210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327827" y="4077072"/>
            <a:ext cx="8496300" cy="2100263"/>
          </a:xfrm>
        </p:spPr>
        <p:txBody>
          <a:bodyPr/>
          <a:lstStyle/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23404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  <p:extLst>
    <p:ext uri="{DCECCB84-F9BA-43D5-87BE-67443E8EF086}">
      <p15:sldGuideLst xmlns="" xmlns:p15="http://schemas.microsoft.com/office/powerpoint/2012/main">
        <p15:guide id="1" orient="horz" pos="3884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51" r:id="rId4"/>
    <p:sldLayoutId id="2147483742" r:id="rId5"/>
    <p:sldLayoutId id="2147483743" r:id="rId6"/>
    <p:sldLayoutId id="2147483753" r:id="rId7"/>
    <p:sldLayoutId id="2147483750" r:id="rId8"/>
    <p:sldLayoutId id="2147483752" r:id="rId9"/>
    <p:sldLayoutId id="2147483754" r:id="rId10"/>
    <p:sldLayoutId id="2147483755" r:id="rId11"/>
    <p:sldLayoutId id="2147483744" r:id="rId12"/>
    <p:sldLayoutId id="2147483745" r:id="rId1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jsonlint.com" TargetMode="External"/><Relationship Id="rId3" Type="http://schemas.openxmlformats.org/officeDocument/2006/relationships/hyperlink" Target="http://json-schema.org" TargetMode="Externa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secure.ecs.soton.ac.uk/notes/comp6214/2017/resources/Cleaning_Exercise.pdf" TargetMode="Externa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itbook.com/book/comp6234/4-data-to-charts" TargetMode="External"/><Relationship Id="rId4" Type="http://schemas.openxmlformats.org/officeDocument/2006/relationships/hyperlink" Target="https://www.gitbook.com/book/comp6234/5-advanced-charts" TargetMode="External"/><Relationship Id="rId5" Type="http://schemas.openxmlformats.org/officeDocument/2006/relationships/hyperlink" Target="https://www.gitbook.com/book/comp6234/6-legends-and-interactivity" TargetMode="External"/><Relationship Id="rId6" Type="http://schemas.openxmlformats.org/officeDocument/2006/relationships/hyperlink" Target="https://www.gitbook.com/book/comp6234/7-maps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gitbook.com/book/comp6234/3-html-css-and-javascript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Pre-Analytics: Open Data Cleaning</a:t>
            </a:r>
            <a:endParaRPr lang="en-GB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COMP 6214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Heather Packer</a:t>
            </a:r>
          </a:p>
          <a:p>
            <a:r>
              <a:rPr lang="en-GB" dirty="0" smtClean="0"/>
              <a:t>16/01/18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90073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Data Cleaning</a:t>
            </a:r>
            <a:r>
              <a:rPr lang="en-US" dirty="0"/>
              <a:t> </a:t>
            </a:r>
            <a:r>
              <a:rPr lang="en-US" dirty="0" smtClean="0"/>
              <a:t>- Common Problems (1/3)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Wrong Formats</a:t>
            </a:r>
          </a:p>
          <a:p>
            <a:pPr lvl="1"/>
            <a:r>
              <a:rPr lang="en-US" dirty="0" smtClean="0"/>
              <a:t>Dates can be written in inconsistent ways</a:t>
            </a:r>
          </a:p>
          <a:p>
            <a:pPr lvl="1"/>
            <a:r>
              <a:rPr lang="en-US" dirty="0" smtClean="0"/>
              <a:t>Mixed data formats </a:t>
            </a:r>
          </a:p>
          <a:p>
            <a:pPr lvl="2"/>
            <a:r>
              <a:rPr lang="en-US" dirty="0" smtClean="0"/>
              <a:t> 8-sept-2018 </a:t>
            </a:r>
            <a:r>
              <a:rPr lang="en-US" dirty="0" err="1" smtClean="0"/>
              <a:t>vs</a:t>
            </a:r>
            <a:r>
              <a:rPr lang="en-US" dirty="0" smtClean="0"/>
              <a:t> 8/9/2018</a:t>
            </a:r>
          </a:p>
          <a:p>
            <a:pPr lvl="2"/>
            <a:r>
              <a:rPr lang="en-US" dirty="0" smtClean="0"/>
              <a:t>8/9/2018 </a:t>
            </a:r>
            <a:r>
              <a:rPr lang="en-US" dirty="0" err="1" smtClean="0"/>
              <a:t>vs</a:t>
            </a:r>
            <a:r>
              <a:rPr lang="en-US" dirty="0" smtClean="0"/>
              <a:t> 9/8/2018</a:t>
            </a:r>
          </a:p>
          <a:p>
            <a:pPr lvl="2"/>
            <a:r>
              <a:rPr lang="en-US" dirty="0" smtClean="0"/>
              <a:t>YYYY-MM-DD, </a:t>
            </a:r>
            <a:r>
              <a:rPr lang="en-US" dirty="0" err="1" smtClean="0"/>
              <a:t>dd</a:t>
            </a:r>
            <a:r>
              <a:rPr lang="en-US" dirty="0" smtClean="0"/>
              <a:t> MMM </a:t>
            </a:r>
            <a:r>
              <a:rPr lang="en-US" dirty="0" err="1" smtClean="0"/>
              <a:t>yyy</a:t>
            </a:r>
            <a:r>
              <a:rPr lang="en-US" dirty="0" smtClean="0"/>
              <a:t> </a:t>
            </a:r>
            <a:r>
              <a:rPr lang="en-US" dirty="0" err="1" smtClean="0"/>
              <a:t>HH:mm:ss.s</a:t>
            </a:r>
            <a:r>
              <a:rPr lang="en-US" dirty="0" smtClean="0"/>
              <a:t> TZD</a:t>
            </a:r>
          </a:p>
          <a:p>
            <a:pPr lvl="1"/>
            <a:r>
              <a:rPr lang="en-US" dirty="0" smtClean="0"/>
              <a:t>Excel can incorrectly guess the format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617208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11</a:t>
            </a:fld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1545526"/>
              </p:ext>
            </p:extLst>
          </p:nvPr>
        </p:nvGraphicFramePr>
        <p:xfrm>
          <a:off x="1005644" y="1585331"/>
          <a:ext cx="6975304" cy="51131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1705"/>
                <a:gridCol w="918374"/>
                <a:gridCol w="855037"/>
                <a:gridCol w="839203"/>
                <a:gridCol w="1266721"/>
                <a:gridCol w="1409228"/>
                <a:gridCol w="855036"/>
              </a:tblGrid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Year</a:t>
                      </a: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ONS_Code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Org_Code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Org_Name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Metric_Primary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Metric_Secondary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Value</a:t>
                      </a: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/16</a:t>
                      </a: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Gender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All persons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9,929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/16</a:t>
                      </a: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Gender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2,573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/16</a:t>
                      </a: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Gender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7,356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/16</a:t>
                      </a: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Gender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7,356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2014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/2015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All </a:t>
                      </a:r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pesons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9,130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2014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/2015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Male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2,496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2014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/2015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Female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6,633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2015/16</a:t>
                      </a: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AgeGroup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Under 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2015/16</a:t>
                      </a: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AgeGroup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16-24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34.845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75214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2015/16</a:t>
                      </a: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AgeGroup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25-34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90.480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2015/16</a:t>
                      </a: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AgeGroup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35-44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66.056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2015/16</a:t>
                      </a: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AgeGroup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45-54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84.143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24000" y="900000"/>
            <a:ext cx="8496000" cy="649288"/>
          </a:xfrm>
        </p:spPr>
        <p:txBody>
          <a:bodyPr/>
          <a:lstStyle/>
          <a:p>
            <a:r>
              <a:rPr lang="en-US" dirty="0" smtClean="0"/>
              <a:t>Wrong Formats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509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Data Cleaning</a:t>
            </a:r>
            <a:r>
              <a:rPr lang="en-US" dirty="0"/>
              <a:t> </a:t>
            </a:r>
            <a:r>
              <a:rPr lang="en-US" dirty="0" smtClean="0"/>
              <a:t>- Common Problems (2/</a:t>
            </a:r>
            <a:r>
              <a:rPr lang="en-US" dirty="0"/>
              <a:t>3)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Multiple </a:t>
            </a:r>
            <a:r>
              <a:rPr lang="en-US" dirty="0" smtClean="0"/>
              <a:t>Representations</a:t>
            </a:r>
            <a:endParaRPr lang="en-US" dirty="0"/>
          </a:p>
          <a:p>
            <a:pPr lvl="1"/>
            <a:r>
              <a:rPr lang="en-US" dirty="0" smtClean="0"/>
              <a:t>Inconsistent abbreviations</a:t>
            </a:r>
          </a:p>
          <a:p>
            <a:pPr lvl="1"/>
            <a:r>
              <a:rPr lang="en-US" dirty="0" smtClean="0"/>
              <a:t>Differences in </a:t>
            </a:r>
            <a:r>
              <a:rPr lang="en-US" dirty="0" err="1" smtClean="0"/>
              <a:t>capitalisation</a:t>
            </a:r>
            <a:r>
              <a:rPr lang="en-US" dirty="0" smtClean="0"/>
              <a:t>, spacing and genders of adjectives can all cause errors</a:t>
            </a:r>
            <a:endParaRPr lang="en-US" dirty="0"/>
          </a:p>
          <a:p>
            <a:r>
              <a:rPr lang="en-US" dirty="0" smtClean="0"/>
              <a:t>Duplicate Records</a:t>
            </a:r>
          </a:p>
          <a:p>
            <a:pPr lvl="1"/>
            <a:r>
              <a:rPr lang="en-US" dirty="0" smtClean="0"/>
              <a:t>Can occur when datasets are combined</a:t>
            </a:r>
          </a:p>
          <a:p>
            <a:r>
              <a:rPr lang="en-US" dirty="0" smtClean="0"/>
              <a:t>Mixed use of Numerical Scales</a:t>
            </a:r>
          </a:p>
          <a:p>
            <a:pPr lvl="1"/>
            <a:r>
              <a:rPr lang="en-US" dirty="0" smtClean="0"/>
              <a:t>1,200,000 can be shortened as 1.2m</a:t>
            </a:r>
          </a:p>
          <a:p>
            <a:pPr lvl="1"/>
            <a:r>
              <a:rPr lang="en-US" dirty="0" smtClean="0"/>
              <a:t>However smaller values 800,000 are written in full</a:t>
            </a:r>
          </a:p>
        </p:txBody>
      </p:sp>
    </p:spTree>
    <p:extLst>
      <p:ext uri="{BB962C8B-B14F-4D97-AF65-F5344CB8AC3E}">
        <p14:creationId xmlns:p14="http://schemas.microsoft.com/office/powerpoint/2010/main" val="10816393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13</a:t>
            </a:fld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0193481"/>
              </p:ext>
            </p:extLst>
          </p:nvPr>
        </p:nvGraphicFramePr>
        <p:xfrm>
          <a:off x="1005644" y="1545227"/>
          <a:ext cx="6975304" cy="51131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1705"/>
                <a:gridCol w="918374"/>
                <a:gridCol w="855037"/>
                <a:gridCol w="839203"/>
                <a:gridCol w="1266721"/>
                <a:gridCol w="1409228"/>
                <a:gridCol w="855036"/>
              </a:tblGrid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Year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ONS_Code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Org_Code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Org_Name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Metric_Primary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Metric_Secondary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Value</a:t>
                      </a: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</a:t>
                      </a: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Gender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All persons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9,929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</a:t>
                      </a: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Gender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2,573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</a:t>
                      </a: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Gender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7,356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</a:t>
                      </a: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Gender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7,356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2014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/2015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</a:t>
                      </a: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All </a:t>
                      </a:r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pesons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9,130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2014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/2015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</a:t>
                      </a: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Male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2,496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2014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/2015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</a:t>
                      </a: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Female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6,633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AgeGroup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Under 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AgeGroup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16-24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34.845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75214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AgeGroup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25-34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90.480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AgeGroup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35-44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66.056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AgeGroup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45-54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84.143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24000" y="900000"/>
            <a:ext cx="8496000" cy="649288"/>
          </a:xfrm>
        </p:spPr>
        <p:txBody>
          <a:bodyPr/>
          <a:lstStyle/>
          <a:p>
            <a:r>
              <a:rPr lang="en-US" dirty="0" smtClean="0"/>
              <a:t>Multiple Representations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509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14</a:t>
            </a:fld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2346271"/>
              </p:ext>
            </p:extLst>
          </p:nvPr>
        </p:nvGraphicFramePr>
        <p:xfrm>
          <a:off x="1005644" y="1545227"/>
          <a:ext cx="6975304" cy="51131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1705"/>
                <a:gridCol w="918374"/>
                <a:gridCol w="855037"/>
                <a:gridCol w="839203"/>
                <a:gridCol w="1266721"/>
                <a:gridCol w="1409228"/>
                <a:gridCol w="855036"/>
              </a:tblGrid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Year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ONS_Code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Org_Code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Org_Name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Metric_Primary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Metric_Secondary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Value</a:t>
                      </a: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Gender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All persons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9,929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Gender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2,573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Gender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7,356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Gender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7,356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2014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/2015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All </a:t>
                      </a:r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pesons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9,130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2014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/2015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Male</a:t>
                      </a: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2,496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2014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/2015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Female</a:t>
                      </a: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6,633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AgeGroup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Under 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AgeGroup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16-24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34.845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75214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AgeGroup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25-34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90.480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AgeGroup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35-44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66.056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AgeGroup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45-54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84.143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24000" y="900000"/>
            <a:ext cx="8496000" cy="649288"/>
          </a:xfrm>
        </p:spPr>
        <p:txBody>
          <a:bodyPr/>
          <a:lstStyle/>
          <a:p>
            <a:r>
              <a:rPr lang="en-US" dirty="0" smtClean="0"/>
              <a:t>Multiple Representations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509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15</a:t>
            </a:fld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4352571"/>
              </p:ext>
            </p:extLst>
          </p:nvPr>
        </p:nvGraphicFramePr>
        <p:xfrm>
          <a:off x="1005644" y="1545227"/>
          <a:ext cx="6975304" cy="51131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1705"/>
                <a:gridCol w="918374"/>
                <a:gridCol w="855037"/>
                <a:gridCol w="839203"/>
                <a:gridCol w="1266721"/>
                <a:gridCol w="1409228"/>
                <a:gridCol w="855036"/>
              </a:tblGrid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Year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ONS_Code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Org_Code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Org_Name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Metric_Primary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Metric_Secondary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Value</a:t>
                      </a: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Gender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All persons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9,929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Gender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2,573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/16</a:t>
                      </a: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</a:t>
                      </a: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Gender</a:t>
                      </a: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7,356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/16</a:t>
                      </a: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</a:t>
                      </a: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Gender</a:t>
                      </a: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7,356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2014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/2015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All </a:t>
                      </a:r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pesons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9,130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2014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/2015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Male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2,496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2014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/2015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Female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6,633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AgeGroup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Under 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AgeGroup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16-24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34.845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75214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AgeGroup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25-34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90.480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AgeGroup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35-44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66.056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AgeGroup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45-54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84.143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24000" y="900000"/>
            <a:ext cx="8496000" cy="649288"/>
          </a:xfrm>
        </p:spPr>
        <p:txBody>
          <a:bodyPr/>
          <a:lstStyle/>
          <a:p>
            <a:r>
              <a:rPr lang="en-US" dirty="0" smtClean="0"/>
              <a:t>Duplication Records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92953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16</a:t>
            </a:fld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0293875"/>
              </p:ext>
            </p:extLst>
          </p:nvPr>
        </p:nvGraphicFramePr>
        <p:xfrm>
          <a:off x="1005644" y="1545227"/>
          <a:ext cx="6975304" cy="51131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1705"/>
                <a:gridCol w="918374"/>
                <a:gridCol w="855037"/>
                <a:gridCol w="839203"/>
                <a:gridCol w="1266721"/>
                <a:gridCol w="1409228"/>
                <a:gridCol w="855036"/>
              </a:tblGrid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Year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ONS_Code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Org_Code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Org_Name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Metric_Primary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Metric_Secondary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Value</a:t>
                      </a: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Gender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All persons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9,929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Gender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2,573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Gender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7,356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Gender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7,356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2014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/2015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All </a:t>
                      </a:r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pesons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9,130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2014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/2015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Male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2,496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2014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/2015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Female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6,633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AgeGroup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Under 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AgeGroup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16-24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34.845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</a:tr>
              <a:tr h="375214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AgeGroup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25-34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90.480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AgeGroup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35-44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66.056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AgeGroup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45-54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84.143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</a:tr>
            </a:tbl>
          </a:graphicData>
        </a:graphic>
      </p:graphicFrame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24000" y="900000"/>
            <a:ext cx="8496000" cy="649288"/>
          </a:xfrm>
        </p:spPr>
        <p:txBody>
          <a:bodyPr/>
          <a:lstStyle/>
          <a:p>
            <a:r>
              <a:rPr lang="en-US" dirty="0"/>
              <a:t>Mixed use of Numerical Scales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4068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Data Cleaning</a:t>
            </a:r>
            <a:r>
              <a:rPr lang="en-US" dirty="0" smtClean="0"/>
              <a:t> - Common Problems (3/</a:t>
            </a:r>
            <a:r>
              <a:rPr lang="en-US" dirty="0"/>
              <a:t>3)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Redundant </a:t>
            </a:r>
            <a:r>
              <a:rPr lang="en-US" dirty="0" smtClean="0"/>
              <a:t>Data/Summation Records</a:t>
            </a:r>
          </a:p>
          <a:p>
            <a:pPr lvl="1"/>
            <a:r>
              <a:rPr lang="en-US" dirty="0" smtClean="0"/>
              <a:t>Rows that represent total amounts</a:t>
            </a:r>
          </a:p>
          <a:p>
            <a:pPr lvl="1"/>
            <a:r>
              <a:rPr lang="en-US" dirty="0" smtClean="0"/>
              <a:t>Combined data in a column introduced to assist human readability</a:t>
            </a:r>
          </a:p>
          <a:p>
            <a:r>
              <a:rPr lang="en-US" dirty="0" smtClean="0"/>
              <a:t>Mixed Ranges</a:t>
            </a:r>
          </a:p>
          <a:p>
            <a:pPr lvl="1"/>
            <a:r>
              <a:rPr lang="en-US" dirty="0" err="1" smtClean="0"/>
              <a:t>Ie</a:t>
            </a:r>
            <a:r>
              <a:rPr lang="en-US" dirty="0" smtClean="0"/>
              <a:t>. numeric Age and salary</a:t>
            </a:r>
          </a:p>
          <a:p>
            <a:r>
              <a:rPr lang="en-US" dirty="0" smtClean="0"/>
              <a:t>Spelling Errors</a:t>
            </a:r>
          </a:p>
        </p:txBody>
      </p:sp>
    </p:spTree>
    <p:extLst>
      <p:ext uri="{BB962C8B-B14F-4D97-AF65-F5344CB8AC3E}">
        <p14:creationId xmlns:p14="http://schemas.microsoft.com/office/powerpoint/2010/main" val="28174922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18</a:t>
            </a:fld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1733506"/>
              </p:ext>
            </p:extLst>
          </p:nvPr>
        </p:nvGraphicFramePr>
        <p:xfrm>
          <a:off x="1005644" y="1545227"/>
          <a:ext cx="6975304" cy="51131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1705"/>
                <a:gridCol w="918374"/>
                <a:gridCol w="855037"/>
                <a:gridCol w="839203"/>
                <a:gridCol w="1266721"/>
                <a:gridCol w="1409228"/>
                <a:gridCol w="855036"/>
              </a:tblGrid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Year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ONS_Code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Org_Code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Org_Name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Metric_Primary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Metric_Secondary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Value</a:t>
                      </a: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/16</a:t>
                      </a: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</a:t>
                      </a: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Gender</a:t>
                      </a: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All persons</a:t>
                      </a: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9,929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Gender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2,573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Gender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7,356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Gender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7,356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2014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/2015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</a:t>
                      </a: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All </a:t>
                      </a:r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pesons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9,130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2014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/2015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Male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2,496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2014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/2015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Female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6,633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AgeGroup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Under 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AgeGroup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16-24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34.845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75214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AgeGroup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25-34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90.480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AgeGroup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35-44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66.056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AgeGroup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45-54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84.143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24000" y="900000"/>
            <a:ext cx="8496000" cy="649288"/>
          </a:xfrm>
        </p:spPr>
        <p:txBody>
          <a:bodyPr/>
          <a:lstStyle/>
          <a:p>
            <a:r>
              <a:rPr lang="en-US" dirty="0"/>
              <a:t>Redundant Data/Summation Records</a:t>
            </a:r>
          </a:p>
        </p:txBody>
      </p:sp>
    </p:spTree>
    <p:extLst>
      <p:ext uri="{BB962C8B-B14F-4D97-AF65-F5344CB8AC3E}">
        <p14:creationId xmlns:p14="http://schemas.microsoft.com/office/powerpoint/2010/main" val="42214068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19</a:t>
            </a:fld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049968"/>
              </p:ext>
            </p:extLst>
          </p:nvPr>
        </p:nvGraphicFramePr>
        <p:xfrm>
          <a:off x="1005644" y="1545227"/>
          <a:ext cx="6975304" cy="51131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1705"/>
                <a:gridCol w="918374"/>
                <a:gridCol w="855037"/>
                <a:gridCol w="839203"/>
                <a:gridCol w="1266721"/>
                <a:gridCol w="1409228"/>
                <a:gridCol w="855036"/>
              </a:tblGrid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Year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ONS_Code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Org_Code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Org_Name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Metric_Primary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Metric_Secondary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Value</a:t>
                      </a: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Gender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All persons</a:t>
                      </a: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9929</a:t>
                      </a: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Gender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2573</a:t>
                      </a: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Gender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7356</a:t>
                      </a: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Gender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7356</a:t>
                      </a: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2014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/2015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All </a:t>
                      </a:r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pesons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9130</a:t>
                      </a: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2014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/2015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Male</a:t>
                      </a: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2496</a:t>
                      </a: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2014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/2015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Female</a:t>
                      </a: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6633</a:t>
                      </a: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AgeGroup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Under 16</a:t>
                      </a: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3415</a:t>
                      </a: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AgeGroup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16-24</a:t>
                      </a: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34845</a:t>
                      </a:r>
                    </a:p>
                  </a:txBody>
                  <a:tcPr marL="12700" marR="12700" marT="12700" marB="0" anchor="b"/>
                </a:tc>
              </a:tr>
              <a:tr h="375214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AgeGroup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25-34</a:t>
                      </a: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90480</a:t>
                      </a: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AgeGroup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35-44</a:t>
                      </a: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66056</a:t>
                      </a: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AgeGroup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45-54</a:t>
                      </a: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84143</a:t>
                      </a: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24000" y="900000"/>
            <a:ext cx="8496000" cy="649288"/>
          </a:xfrm>
        </p:spPr>
        <p:txBody>
          <a:bodyPr/>
          <a:lstStyle/>
          <a:p>
            <a:r>
              <a:rPr lang="en-US" dirty="0" smtClean="0"/>
              <a:t>Mixed Ranges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406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Data Sets and Errors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Often errors aren’t noticed by data publishers</a:t>
            </a:r>
          </a:p>
          <a:p>
            <a:pPr lvl="1"/>
            <a:r>
              <a:rPr lang="en-US" dirty="0" smtClean="0"/>
              <a:t>Data’s structure can change over the years</a:t>
            </a:r>
          </a:p>
          <a:p>
            <a:pPr lvl="1"/>
            <a:r>
              <a:rPr lang="en-US" dirty="0" smtClean="0"/>
              <a:t>Datasets can be large, and publishers can have many datasets</a:t>
            </a:r>
          </a:p>
          <a:p>
            <a:r>
              <a:rPr lang="en-US" dirty="0" smtClean="0"/>
              <a:t>Errors can be a result of human mistakes in data entry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8837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20</a:t>
            </a:fld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9271319"/>
              </p:ext>
            </p:extLst>
          </p:nvPr>
        </p:nvGraphicFramePr>
        <p:xfrm>
          <a:off x="1005644" y="1545227"/>
          <a:ext cx="6975304" cy="51131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1705"/>
                <a:gridCol w="918374"/>
                <a:gridCol w="855037"/>
                <a:gridCol w="839203"/>
                <a:gridCol w="1266721"/>
                <a:gridCol w="1409228"/>
                <a:gridCol w="855036"/>
              </a:tblGrid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Year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ONS_Code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Org_Code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Org_Name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Metric_Primary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Metric_Secondary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Value</a:t>
                      </a: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Gender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All persons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9929</a:t>
                      </a: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Gender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2573</a:t>
                      </a: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Gender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7356</a:t>
                      </a: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Gender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7356</a:t>
                      </a: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2014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/2015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All </a:t>
                      </a:r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pesons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>
                    <a:solidFill>
                      <a:srgbClr val="2FC9F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9130</a:t>
                      </a: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2014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/2015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Male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2496</a:t>
                      </a: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2014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/2015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Female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6633</a:t>
                      </a: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AgeGroup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Under 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3415</a:t>
                      </a: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AgeGroup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16-24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34845</a:t>
                      </a:r>
                    </a:p>
                  </a:txBody>
                  <a:tcPr marL="12700" marR="12700" marT="12700" marB="0" anchor="b"/>
                </a:tc>
              </a:tr>
              <a:tr h="375214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AgeGroup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25-34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90480</a:t>
                      </a: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AgeGroup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35-44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66056</a:t>
                      </a: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AgeGroup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45-54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84143</a:t>
                      </a: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24000" y="900000"/>
            <a:ext cx="8496000" cy="649288"/>
          </a:xfrm>
        </p:spPr>
        <p:txBody>
          <a:bodyPr/>
          <a:lstStyle/>
          <a:p>
            <a:r>
              <a:rPr lang="en-US" dirty="0" smtClean="0"/>
              <a:t>Spelling Errors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40684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issues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Semantic errors</a:t>
            </a:r>
          </a:p>
          <a:p>
            <a:r>
              <a:rPr lang="en-US" dirty="0" smtClean="0"/>
              <a:t>Out of range errors</a:t>
            </a:r>
          </a:p>
          <a:p>
            <a:r>
              <a:rPr lang="en-US" dirty="0" smtClean="0"/>
              <a:t>Missing values </a:t>
            </a:r>
            <a:r>
              <a:rPr lang="en-US" dirty="0" err="1" smtClean="0"/>
              <a:t>eg</a:t>
            </a:r>
            <a:r>
              <a:rPr lang="en-US" dirty="0" smtClean="0"/>
              <a:t> N/A, none, nil, -, 99, 999, -1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3908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Enrichment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Restructure data for analysis</a:t>
            </a:r>
          </a:p>
          <a:p>
            <a:r>
              <a:rPr lang="en-US" dirty="0" smtClean="0"/>
              <a:t>Add additional datasets</a:t>
            </a:r>
          </a:p>
          <a:p>
            <a:pPr lvl="1"/>
            <a:r>
              <a:rPr lang="en-US" dirty="0" smtClean="0"/>
              <a:t>Record linkage</a:t>
            </a:r>
          </a:p>
          <a:p>
            <a:r>
              <a:rPr lang="en-US" dirty="0" smtClean="0"/>
              <a:t>Indexical datasets</a:t>
            </a:r>
          </a:p>
        </p:txBody>
      </p:sp>
    </p:spTree>
    <p:extLst>
      <p:ext uri="{BB962C8B-B14F-4D97-AF65-F5344CB8AC3E}">
        <p14:creationId xmlns:p14="http://schemas.microsoft.com/office/powerpoint/2010/main" val="12066648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Good Citizen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Reporting any errors found to publisher</a:t>
            </a:r>
          </a:p>
          <a:p>
            <a:r>
              <a:rPr lang="en-US" dirty="0" smtClean="0"/>
              <a:t>Discussing any errors and corrections made on the data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731684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Newer </a:t>
            </a:r>
            <a:r>
              <a:rPr lang="en-US" dirty="0" err="1" smtClean="0"/>
              <a:t>vs</a:t>
            </a:r>
            <a:r>
              <a:rPr lang="en-US" dirty="0" smtClean="0"/>
              <a:t> Older Open Data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24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380601"/>
              </p:ext>
            </p:extLst>
          </p:nvPr>
        </p:nvGraphicFramePr>
        <p:xfrm>
          <a:off x="323850" y="1919531"/>
          <a:ext cx="84963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150"/>
                <a:gridCol w="424815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Newer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datasets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Older datasets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Unexploited data (improves USP)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Data already exploited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More errors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Fewer</a:t>
                      </a:r>
                      <a:r>
                        <a:rPr lang="en-US" baseline="0" dirty="0" smtClean="0"/>
                        <a:t> errors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Higher</a:t>
                      </a:r>
                      <a:r>
                        <a:rPr lang="en-US" baseline="0" dirty="0" smtClean="0"/>
                        <a:t> processing time required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Less processing time</a:t>
                      </a:r>
                      <a:r>
                        <a:rPr lang="en-US" baseline="0" dirty="0" smtClean="0"/>
                        <a:t> required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Less trusted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Kudos from established dataset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15035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Tools</a:t>
            </a:r>
            <a:endParaRPr lang="en-GB" sz="54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5312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Validation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Open data in different formats</a:t>
            </a:r>
          </a:p>
          <a:p>
            <a:r>
              <a:rPr lang="en-US" dirty="0" smtClean="0"/>
              <a:t>Linter or lint</a:t>
            </a:r>
          </a:p>
          <a:p>
            <a:pPr lvl="1"/>
            <a:r>
              <a:rPr lang="en-US" dirty="0" smtClean="0"/>
              <a:t>A tool that analyses source code</a:t>
            </a:r>
          </a:p>
          <a:p>
            <a:pPr lvl="1"/>
            <a:r>
              <a:rPr lang="en-US" dirty="0" smtClean="0"/>
              <a:t>Identifies errors, bugs, style errors</a:t>
            </a:r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7140412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Validation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Tabular Data</a:t>
            </a:r>
          </a:p>
          <a:p>
            <a:pPr lvl="1"/>
            <a:r>
              <a:rPr lang="en-US" dirty="0" err="1" smtClean="0"/>
              <a:t>CSVLint</a:t>
            </a:r>
            <a:endParaRPr lang="en-US" dirty="0"/>
          </a:p>
          <a:p>
            <a:r>
              <a:rPr lang="en-US" dirty="0" smtClean="0"/>
              <a:t>Hierarchical Data</a:t>
            </a:r>
          </a:p>
          <a:p>
            <a:pPr lvl="1"/>
            <a:r>
              <a:rPr lang="en-US" dirty="0" err="1" smtClean="0"/>
              <a:t>JSONLint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801437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CSV Validation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CSV is a very simple format</a:t>
            </a:r>
          </a:p>
          <a:p>
            <a:r>
              <a:rPr lang="en-US" dirty="0" smtClean="0"/>
              <a:t>First used in 1972 by Fortran</a:t>
            </a:r>
          </a:p>
          <a:p>
            <a:r>
              <a:rPr lang="en-US" dirty="0" smtClean="0"/>
              <a:t>2005 as a MIME Content Type</a:t>
            </a:r>
          </a:p>
          <a:p>
            <a:r>
              <a:rPr lang="en-US" dirty="0" smtClean="0"/>
              <a:t>2015 formal semantics defined</a:t>
            </a:r>
          </a:p>
          <a:p>
            <a:r>
              <a:rPr lang="en-US" dirty="0" smtClean="0"/>
              <a:t>Easy to create files hard to use</a:t>
            </a:r>
          </a:p>
          <a:p>
            <a:r>
              <a:rPr lang="en-US" dirty="0" smtClean="0"/>
              <a:t>Not all CSV files follow 2015</a:t>
            </a:r>
          </a:p>
          <a:p>
            <a:pPr marL="0" indent="0">
              <a:buNone/>
            </a:pPr>
            <a:r>
              <a:rPr lang="en-US" dirty="0" smtClean="0"/>
              <a:t>http</a:t>
            </a:r>
            <a:r>
              <a:rPr lang="en-US" dirty="0"/>
              <a:t>://</a:t>
            </a:r>
            <a:r>
              <a:rPr lang="en-US" dirty="0" err="1"/>
              <a:t>csvlint.io</a:t>
            </a:r>
            <a:r>
              <a:rPr lang="en-US" dirty="0"/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757330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CSVLint.io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Encoding:</a:t>
            </a:r>
          </a:p>
          <a:p>
            <a:r>
              <a:rPr lang="en-US" dirty="0" smtClean="0"/>
              <a:t>Odd characters, line breaks, stray/unclosed quotes, whitespace, use of UTF-8</a:t>
            </a:r>
          </a:p>
          <a:p>
            <a:pPr marL="0" indent="0">
              <a:buNone/>
            </a:pPr>
            <a:r>
              <a:rPr lang="en-US" dirty="0" smtClean="0"/>
              <a:t>Structure:</a:t>
            </a:r>
          </a:p>
          <a:p>
            <a:r>
              <a:rPr lang="en-US" dirty="0" smtClean="0"/>
              <a:t>Blank rows, ragged rows</a:t>
            </a:r>
          </a:p>
          <a:p>
            <a:r>
              <a:rPr lang="en-US" dirty="0" smtClean="0"/>
              <a:t>Empty or duplicate column names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00912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Pre-Analytics Important?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data is not clean then any processing will still contain any issues</a:t>
            </a:r>
          </a:p>
          <a:p>
            <a:r>
              <a:rPr lang="en-US" dirty="0" smtClean="0"/>
              <a:t>Any inconsistencies or errors can cause lack of trust</a:t>
            </a:r>
          </a:p>
          <a:p>
            <a:r>
              <a:rPr lang="en-US" dirty="0" smtClean="0"/>
              <a:t>It easier to combine it with different datasets and gain deeper insights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98998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CSVLint.io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Values:</a:t>
            </a:r>
          </a:p>
          <a:p>
            <a:r>
              <a:rPr lang="en-US" dirty="0" smtClean="0"/>
              <a:t>Inconsistent types of values in a column</a:t>
            </a:r>
          </a:p>
          <a:p>
            <a:pPr marL="0" indent="0">
              <a:buNone/>
            </a:pPr>
            <a:r>
              <a:rPr lang="en-US" dirty="0" smtClean="0"/>
              <a:t>Schema using JSON Table Schema</a:t>
            </a:r>
          </a:p>
          <a:p>
            <a:r>
              <a:rPr lang="en-US" dirty="0" smtClean="0"/>
              <a:t>Description of columns </a:t>
            </a:r>
            <a:r>
              <a:rPr lang="en-US" dirty="0" err="1" smtClean="0"/>
              <a:t>inc</a:t>
            </a:r>
            <a:r>
              <a:rPr lang="en-US" dirty="0" smtClean="0"/>
              <a:t> primary and foreign keys</a:t>
            </a:r>
          </a:p>
          <a:p>
            <a:r>
              <a:rPr lang="en-US" dirty="0" smtClean="0"/>
              <a:t>Types for columns</a:t>
            </a:r>
          </a:p>
          <a:p>
            <a:r>
              <a:rPr lang="en-US" dirty="0" smtClean="0"/>
              <a:t>Constraints </a:t>
            </a:r>
            <a:r>
              <a:rPr lang="mr-IN" dirty="0" smtClean="0"/>
              <a:t>–</a:t>
            </a:r>
            <a:r>
              <a:rPr lang="en-US" dirty="0" smtClean="0"/>
              <a:t> required, unique, length, min/max, pattern, </a:t>
            </a:r>
            <a:r>
              <a:rPr lang="en-US" dirty="0" err="1" smtClean="0"/>
              <a:t>enum</a:t>
            </a:r>
            <a:endParaRPr lang="en-US" dirty="0" smtClean="0"/>
          </a:p>
          <a:p>
            <a:r>
              <a:rPr lang="en-US" dirty="0" smtClean="0"/>
              <a:t>Missing values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4386516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JSON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https://jsonlint.com</a:t>
            </a:r>
            <a:endParaRPr lang="en-US" dirty="0" smtClean="0"/>
          </a:p>
          <a:p>
            <a:pPr lvl="1"/>
            <a:r>
              <a:rPr lang="en-US" dirty="0" smtClean="0"/>
              <a:t>Checks JSON document parses according to JSON specification</a:t>
            </a:r>
          </a:p>
          <a:p>
            <a:pPr lvl="1"/>
            <a:r>
              <a:rPr lang="en-US" dirty="0" smtClean="0"/>
              <a:t>Strict interpretation of specification to improve interoperability</a:t>
            </a:r>
          </a:p>
          <a:p>
            <a:r>
              <a:rPr lang="en-US" dirty="0" smtClean="0">
                <a:hlinkClick r:id="rId3"/>
              </a:rPr>
              <a:t>http://json-schema.org</a:t>
            </a:r>
            <a:endParaRPr lang="en-US" dirty="0" smtClean="0"/>
          </a:p>
          <a:p>
            <a:pPr lvl="1"/>
            <a:r>
              <a:rPr lang="en-US" dirty="0" smtClean="0"/>
              <a:t>Schema that describes a JSON document</a:t>
            </a:r>
          </a:p>
          <a:p>
            <a:pPr lvl="1"/>
            <a:r>
              <a:rPr lang="en-US" dirty="0" smtClean="0"/>
              <a:t>Allows you to validate a JSON document against a schema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32466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Tools to clean data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OpenRefine</a:t>
            </a:r>
            <a:endParaRPr lang="en-US" dirty="0" smtClean="0"/>
          </a:p>
          <a:p>
            <a:r>
              <a:rPr lang="en-US" dirty="0" smtClean="0"/>
              <a:t>Excel or similar spreadsheets</a:t>
            </a:r>
          </a:p>
          <a:p>
            <a:r>
              <a:rPr lang="en-US" dirty="0" smtClean="0"/>
              <a:t>Bespoke Scripts</a:t>
            </a:r>
          </a:p>
          <a:p>
            <a:endParaRPr lang="en-US" dirty="0"/>
          </a:p>
          <a:p>
            <a:r>
              <a:rPr lang="en-US" dirty="0" smtClean="0"/>
              <a:t>It’s important to keep a note of your changes for yourself and others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266561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Refine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Google Open Refine processes dataset</a:t>
            </a:r>
          </a:p>
          <a:p>
            <a:r>
              <a:rPr lang="en-US" dirty="0"/>
              <a:t>Interactive Data Transformation (IDT) </a:t>
            </a:r>
            <a:r>
              <a:rPr lang="en-US" dirty="0" smtClean="0"/>
              <a:t>Tool</a:t>
            </a:r>
          </a:p>
          <a:p>
            <a:r>
              <a:rPr lang="en-US" dirty="0" smtClean="0"/>
              <a:t>Open Refine runs locally on your machine</a:t>
            </a:r>
          </a:p>
          <a:p>
            <a:r>
              <a:rPr lang="en-US" dirty="0" smtClean="0"/>
              <a:t>Data to remain private</a:t>
            </a:r>
          </a:p>
          <a:p>
            <a:r>
              <a:rPr lang="en-US" dirty="0" smtClean="0"/>
              <a:t>Runs in a browser window on the refine home screen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60549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Refine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extremely powerful tool for data profiling &amp; manipulation</a:t>
            </a:r>
          </a:p>
          <a:p>
            <a:r>
              <a:rPr lang="en-US" dirty="0" smtClean="0"/>
              <a:t>It supports:</a:t>
            </a:r>
          </a:p>
          <a:p>
            <a:pPr lvl="1"/>
            <a:r>
              <a:rPr lang="en-US" dirty="0" smtClean="0"/>
              <a:t>TSV, CSV, *SV, Excel (.</a:t>
            </a:r>
            <a:r>
              <a:rPr lang="en-US" dirty="0" err="1" smtClean="0"/>
              <a:t>xls</a:t>
            </a:r>
            <a:r>
              <a:rPr lang="en-US" dirty="0" smtClean="0"/>
              <a:t> and .</a:t>
            </a:r>
            <a:r>
              <a:rPr lang="en-US" dirty="0" err="1" smtClean="0"/>
              <a:t>xlsx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JSON</a:t>
            </a:r>
          </a:p>
          <a:p>
            <a:pPr lvl="1"/>
            <a:r>
              <a:rPr lang="en-US" dirty="0" smtClean="0"/>
              <a:t>XML</a:t>
            </a:r>
          </a:p>
          <a:p>
            <a:pPr lvl="1"/>
            <a:r>
              <a:rPr lang="en-US" dirty="0" smtClean="0"/>
              <a:t>RDF as XML, Wiki markup</a:t>
            </a:r>
          </a:p>
          <a:p>
            <a:pPr lvl="1"/>
            <a:r>
              <a:rPr lang="en-US" dirty="0" smtClean="0"/>
              <a:t>Google Data documents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72348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35</a:t>
            </a:fld>
            <a:endParaRPr lang="en-US" dirty="0"/>
          </a:p>
        </p:txBody>
      </p:sp>
      <p:pic>
        <p:nvPicPr>
          <p:cNvPr id="5" name="Picture 4" descr="openrefine-map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106" y="893172"/>
            <a:ext cx="8527314" cy="5176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760662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Refine Benefits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Open Refine is good for fixing:</a:t>
            </a:r>
          </a:p>
          <a:p>
            <a:pPr lvl="1"/>
            <a:r>
              <a:rPr lang="en-US" dirty="0" smtClean="0"/>
              <a:t>Data formats</a:t>
            </a:r>
          </a:p>
          <a:p>
            <a:pPr lvl="1"/>
            <a:r>
              <a:rPr lang="en-US" dirty="0" smtClean="0"/>
              <a:t>Multiple representations</a:t>
            </a:r>
          </a:p>
          <a:p>
            <a:pPr lvl="1"/>
            <a:r>
              <a:rPr lang="en-US" dirty="0" smtClean="0"/>
              <a:t>Duplicate records</a:t>
            </a:r>
          </a:p>
          <a:p>
            <a:pPr lvl="1"/>
            <a:r>
              <a:rPr lang="en-US" dirty="0" smtClean="0"/>
              <a:t>Redundant data</a:t>
            </a:r>
          </a:p>
          <a:p>
            <a:pPr lvl="1"/>
            <a:r>
              <a:rPr lang="en-US" dirty="0" smtClean="0"/>
              <a:t>Mixed numerical scales</a:t>
            </a:r>
          </a:p>
          <a:p>
            <a:pPr lvl="1"/>
            <a:r>
              <a:rPr lang="en-US" dirty="0" smtClean="0"/>
              <a:t>Mixed ranges</a:t>
            </a:r>
          </a:p>
        </p:txBody>
      </p:sp>
    </p:spTree>
    <p:extLst>
      <p:ext uri="{BB962C8B-B14F-4D97-AF65-F5344CB8AC3E}">
        <p14:creationId xmlns:p14="http://schemas.microsoft.com/office/powerpoint/2010/main" val="175161228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Refine </a:t>
            </a:r>
            <a:r>
              <a:rPr lang="en-US" dirty="0"/>
              <a:t>L</a:t>
            </a:r>
            <a:r>
              <a:rPr lang="en-US" dirty="0" smtClean="0"/>
              <a:t>imitations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37</a:t>
            </a:fld>
            <a:endParaRPr lang="en-US" dirty="0"/>
          </a:p>
        </p:txBody>
      </p:sp>
      <p:sp>
        <p:nvSpPr>
          <p:cNvPr id="5" name="Content Placeholder 3"/>
          <p:cNvSpPr>
            <a:spLocks noGrp="1"/>
          </p:cNvSpPr>
          <p:nvPr>
            <p:ph idx="1"/>
          </p:nvPr>
        </p:nvSpPr>
        <p:spPr>
          <a:xfrm>
            <a:off x="324000" y="1692000"/>
            <a:ext cx="8496000" cy="4469088"/>
          </a:xfrm>
        </p:spPr>
        <p:txBody>
          <a:bodyPr/>
          <a:lstStyle/>
          <a:p>
            <a:r>
              <a:rPr lang="en-US" dirty="0" smtClean="0"/>
              <a:t>It is not a good tool for creating new datasets</a:t>
            </a:r>
          </a:p>
          <a:p>
            <a:r>
              <a:rPr lang="en-US" dirty="0" smtClean="0"/>
              <a:t>Not useful for huge datasets</a:t>
            </a:r>
          </a:p>
          <a:p>
            <a:r>
              <a:rPr lang="en-US" dirty="0" smtClean="0"/>
              <a:t>The amount of data that can be processed depends on the memory size</a:t>
            </a:r>
          </a:p>
          <a:p>
            <a:r>
              <a:rPr lang="en-US" dirty="0" smtClean="0"/>
              <a:t>For a file size of 512MB, a simple operation can take more than 15 minutes which is not accepted in real-tine application</a:t>
            </a:r>
          </a:p>
          <a:p>
            <a:r>
              <a:rPr lang="en-US" dirty="0" smtClean="0"/>
              <a:t>Use Open Refine as an offline data cleaning tool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262051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Spreadsheet Applications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OpenRefine</a:t>
            </a:r>
            <a:r>
              <a:rPr lang="en-US" dirty="0" smtClean="0"/>
              <a:t> is a key tool for cleaning data.  </a:t>
            </a:r>
          </a:p>
          <a:p>
            <a:r>
              <a:rPr lang="en-US" dirty="0" smtClean="0"/>
              <a:t>However, its sometimes easier to fix some errors in a spreadsheet app:</a:t>
            </a:r>
          </a:p>
          <a:p>
            <a:pPr lvl="1"/>
            <a:r>
              <a:rPr lang="en-US" dirty="0" smtClean="0"/>
              <a:t>Spelling errors</a:t>
            </a:r>
          </a:p>
          <a:p>
            <a:pPr lvl="1"/>
            <a:r>
              <a:rPr lang="en-US" dirty="0" smtClean="0"/>
              <a:t>Redundant data</a:t>
            </a:r>
          </a:p>
          <a:p>
            <a:pPr lvl="1"/>
            <a:r>
              <a:rPr lang="en-US" dirty="0" smtClean="0"/>
              <a:t>Numerical verification</a:t>
            </a:r>
          </a:p>
          <a:p>
            <a:pPr lvl="1"/>
            <a:r>
              <a:rPr lang="en-US" dirty="0" smtClean="0"/>
              <a:t>Fixing shifted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705448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999" y="2555765"/>
            <a:ext cx="8496000" cy="2160587"/>
          </a:xfrm>
        </p:spPr>
        <p:txBody>
          <a:bodyPr/>
          <a:lstStyle/>
          <a:p>
            <a:r>
              <a:rPr lang="en-GB" dirty="0" smtClean="0"/>
              <a:t>Coursework 1: </a:t>
            </a:r>
            <a:br>
              <a:rPr lang="en-GB" dirty="0" smtClean="0"/>
            </a:br>
            <a:r>
              <a:rPr lang="en-GB" dirty="0" smtClean="0"/>
              <a:t>Data Cleaning and Visualisation</a:t>
            </a:r>
            <a:endParaRPr lang="en-GB" sz="54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Heather Packer</a:t>
            </a:r>
          </a:p>
          <a:p>
            <a:r>
              <a:rPr lang="en-GB" dirty="0" smtClean="0"/>
              <a:t>16/01/18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70601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leaning01-lg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2211" y="4344761"/>
            <a:ext cx="2899889" cy="251323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Dirty Data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Dirty Data</a:t>
            </a:r>
          </a:p>
          <a:p>
            <a:pPr lvl="1"/>
            <a:r>
              <a:rPr lang="en-US" dirty="0" smtClean="0"/>
              <a:t>Spelling or punctuation errors</a:t>
            </a:r>
          </a:p>
          <a:p>
            <a:pPr lvl="1"/>
            <a:r>
              <a:rPr lang="en-US" dirty="0" smtClean="0"/>
              <a:t>Incorrect data associated with a field</a:t>
            </a:r>
          </a:p>
          <a:p>
            <a:pPr lvl="1"/>
            <a:r>
              <a:rPr lang="en-US" dirty="0" smtClean="0"/>
              <a:t>Incomplete or outdated data</a:t>
            </a:r>
          </a:p>
          <a:p>
            <a:pPr lvl="1"/>
            <a:r>
              <a:rPr lang="en-US" dirty="0" smtClean="0"/>
              <a:t>Duplicate data</a:t>
            </a:r>
          </a:p>
          <a:p>
            <a:r>
              <a:rPr lang="en-US" dirty="0" smtClean="0"/>
              <a:t>Dirty Data is cleaned through Data Cleaning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672730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Coursework 1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 </a:t>
            </a:r>
            <a:r>
              <a:rPr lang="en-US" dirty="0"/>
              <a:t>Government Projects </a:t>
            </a:r>
            <a:r>
              <a:rPr lang="en-US" dirty="0" smtClean="0"/>
              <a:t>dataset</a:t>
            </a:r>
          </a:p>
          <a:p>
            <a:pPr lvl="1"/>
            <a:r>
              <a:rPr lang="en-US" dirty="0" smtClean="0"/>
              <a:t>Project Title</a:t>
            </a:r>
          </a:p>
          <a:p>
            <a:pPr lvl="1"/>
            <a:r>
              <a:rPr lang="en-US" dirty="0" smtClean="0"/>
              <a:t>Agency</a:t>
            </a:r>
          </a:p>
          <a:p>
            <a:pPr lvl="1"/>
            <a:r>
              <a:rPr lang="en-US" dirty="0" smtClean="0"/>
              <a:t>Start/end dates</a:t>
            </a:r>
          </a:p>
          <a:p>
            <a:pPr lvl="1"/>
            <a:r>
              <a:rPr lang="en-US" dirty="0" err="1" smtClean="0"/>
              <a:t>Costings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417647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1 - Data Cleaning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Real dataset with artificial errors</a:t>
            </a:r>
          </a:p>
          <a:p>
            <a:r>
              <a:rPr lang="en-US" dirty="0" smtClean="0"/>
              <a:t>There are 5 types of errors</a:t>
            </a:r>
          </a:p>
          <a:p>
            <a:r>
              <a:rPr lang="en-US" dirty="0"/>
              <a:t>There are </a:t>
            </a:r>
            <a:r>
              <a:rPr lang="en-US" dirty="0" smtClean="0"/>
              <a:t>more than 5 errors</a:t>
            </a:r>
          </a:p>
          <a:p>
            <a:r>
              <a:rPr lang="en-US" dirty="0" smtClean="0"/>
              <a:t>Use </a:t>
            </a:r>
            <a:r>
              <a:rPr lang="en-US" dirty="0" err="1" smtClean="0"/>
              <a:t>OpenRefine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90635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 2 - Data </a:t>
            </a:r>
            <a:r>
              <a:rPr lang="en-US" dirty="0" err="1" smtClean="0"/>
              <a:t>Visualisation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 </a:t>
            </a:r>
            <a:r>
              <a:rPr lang="en-US" dirty="0" err="1" smtClean="0"/>
              <a:t>Visualisations</a:t>
            </a:r>
            <a:r>
              <a:rPr lang="en-US" dirty="0" smtClean="0"/>
              <a:t>, hosted on your home page</a:t>
            </a:r>
          </a:p>
          <a:p>
            <a:r>
              <a:rPr lang="en-US" dirty="0" smtClean="0"/>
              <a:t>Use </a:t>
            </a:r>
            <a:r>
              <a:rPr lang="en-US" dirty="0" smtClean="0"/>
              <a:t>your cleaned data </a:t>
            </a:r>
          </a:p>
          <a:p>
            <a:r>
              <a:rPr lang="en-US" dirty="0" smtClean="0"/>
              <a:t>You might want to restructure it for your </a:t>
            </a:r>
            <a:r>
              <a:rPr lang="en-US" dirty="0" err="1" smtClean="0"/>
              <a:t>visualisation</a:t>
            </a:r>
            <a:endParaRPr lang="en-US" dirty="0" smtClean="0"/>
          </a:p>
          <a:p>
            <a:r>
              <a:rPr lang="en-US" dirty="0" smtClean="0"/>
              <a:t>You have to use D3</a:t>
            </a:r>
          </a:p>
          <a:p>
            <a:r>
              <a:rPr lang="en-US" dirty="0" smtClean="0"/>
              <a:t>You can either write your D3 </a:t>
            </a:r>
            <a:r>
              <a:rPr lang="en-US" dirty="0" err="1" smtClean="0"/>
              <a:t>visualisation</a:t>
            </a:r>
            <a:endParaRPr lang="en-US" dirty="0" smtClean="0"/>
          </a:p>
          <a:p>
            <a:pPr lvl="1"/>
            <a:r>
              <a:rPr lang="en-US" dirty="0" smtClean="0"/>
              <a:t>From scratch</a:t>
            </a:r>
          </a:p>
          <a:p>
            <a:pPr lvl="1"/>
            <a:r>
              <a:rPr lang="en-US" dirty="0" smtClean="0"/>
              <a:t>Modify existing D3 graph but it must be tailored to your data (remember to include relevant titles, labels, and keys)</a:t>
            </a:r>
          </a:p>
          <a:p>
            <a:r>
              <a:rPr lang="en-US" dirty="0"/>
              <a:t>You do not have use all the data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88366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Mark Distribution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43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Part 1</a:t>
            </a:r>
          </a:p>
          <a:p>
            <a:pPr lvl="1"/>
            <a:r>
              <a:rPr lang="en-US" dirty="0" smtClean="0"/>
              <a:t>Cleaning </a:t>
            </a:r>
            <a:r>
              <a:rPr lang="en-US" dirty="0"/>
              <a:t>and </a:t>
            </a:r>
            <a:r>
              <a:rPr lang="en-US" dirty="0" smtClean="0"/>
              <a:t>manipulation </a:t>
            </a:r>
            <a:r>
              <a:rPr lang="en-US" dirty="0"/>
              <a:t>(5 marks</a:t>
            </a:r>
            <a:r>
              <a:rPr lang="en-US" dirty="0" smtClean="0"/>
              <a:t>)</a:t>
            </a:r>
          </a:p>
          <a:p>
            <a:r>
              <a:rPr lang="en-US" dirty="0" smtClean="0"/>
              <a:t>Part 2</a:t>
            </a:r>
          </a:p>
          <a:p>
            <a:pPr lvl="1"/>
            <a:r>
              <a:rPr lang="en-US" dirty="0" smtClean="0"/>
              <a:t>Choice of </a:t>
            </a:r>
            <a:r>
              <a:rPr lang="en-US" dirty="0" err="1" smtClean="0"/>
              <a:t>visualisation</a:t>
            </a:r>
            <a:r>
              <a:rPr lang="en-US" dirty="0" smtClean="0"/>
              <a:t> (5 marks)</a:t>
            </a:r>
          </a:p>
          <a:p>
            <a:pPr lvl="1"/>
            <a:r>
              <a:rPr lang="en-US" dirty="0" smtClean="0"/>
              <a:t>Implementation (4 marks)</a:t>
            </a:r>
          </a:p>
          <a:p>
            <a:pPr lvl="1"/>
            <a:r>
              <a:rPr lang="en-US" dirty="0" smtClean="0"/>
              <a:t>Interactivity (4 marks)</a:t>
            </a:r>
          </a:p>
          <a:p>
            <a:pPr lvl="1"/>
            <a:r>
              <a:rPr lang="en-US" dirty="0" smtClean="0"/>
              <a:t>Completion (2 marks)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31510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Deadline: March 15</a:t>
            </a:r>
            <a:r>
              <a:rPr lang="en-US" baseline="30000" dirty="0" smtClean="0"/>
              <a:t>th</a:t>
            </a:r>
            <a:r>
              <a:rPr lang="en-US" dirty="0"/>
              <a:t> </a:t>
            </a:r>
            <a:r>
              <a:rPr lang="en-US" dirty="0" smtClean="0"/>
              <a:t>4pm</a:t>
            </a:r>
          </a:p>
          <a:p>
            <a:r>
              <a:rPr lang="en-US" dirty="0" smtClean="0"/>
              <a:t>Worth 20% of your mark for this module</a:t>
            </a:r>
          </a:p>
          <a:p>
            <a:r>
              <a:rPr lang="en-US" dirty="0" smtClean="0"/>
              <a:t>The usual late penalties apply for late </a:t>
            </a:r>
            <a:r>
              <a:rPr lang="en-US" dirty="0" err="1" smtClean="0"/>
              <a:t>handins</a:t>
            </a:r>
            <a:r>
              <a:rPr lang="en-US" dirty="0" smtClean="0"/>
              <a:t> (10% per working day)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9984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Refine - Tutorial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https://secure.ecs.soton.ac.uk/notes/comp6214/2017/resources/</a:t>
            </a:r>
            <a:r>
              <a:rPr lang="en-US" dirty="0" smtClean="0">
                <a:hlinkClick r:id="rId2"/>
              </a:rPr>
              <a:t>Cleaning_Exercise.pdf</a:t>
            </a:r>
            <a:endParaRPr lang="en-US" dirty="0" smtClean="0"/>
          </a:p>
          <a:p>
            <a:r>
              <a:rPr lang="en-US" b="1" dirty="0"/>
              <a:t>Dataset 1 </a:t>
            </a:r>
            <a:r>
              <a:rPr lang="mr-IN" b="1" dirty="0"/>
              <a:t>–</a:t>
            </a:r>
            <a:r>
              <a:rPr lang="en-US" b="1" dirty="0"/>
              <a:t> Department for Environment, Food &amp; Rural Affair</a:t>
            </a:r>
          </a:p>
          <a:p>
            <a:pPr marL="0" indent="0">
              <a:buNone/>
            </a:pPr>
            <a:r>
              <a:rPr lang="en-US" dirty="0"/>
              <a:t>https://</a:t>
            </a:r>
            <a:r>
              <a:rPr lang="en-US" dirty="0" err="1"/>
              <a:t>data.gov.uk</a:t>
            </a:r>
            <a:r>
              <a:rPr lang="en-US" dirty="0"/>
              <a:t>/dataset/</a:t>
            </a:r>
            <a:r>
              <a:rPr lang="en-US" dirty="0" err="1"/>
              <a:t>agricultural_market_reports</a:t>
            </a:r>
            <a:endParaRPr lang="en-US" dirty="0"/>
          </a:p>
          <a:p>
            <a:r>
              <a:rPr lang="en-US" b="1" dirty="0"/>
              <a:t>Dataset 2 </a:t>
            </a:r>
            <a:r>
              <a:rPr lang="mr-IN" b="1" dirty="0"/>
              <a:t>–</a:t>
            </a:r>
            <a:r>
              <a:rPr lang="en-US" b="1" dirty="0"/>
              <a:t> UK GP Earnings</a:t>
            </a:r>
          </a:p>
          <a:p>
            <a:pPr marL="0" indent="0">
              <a:buNone/>
            </a:pPr>
            <a:r>
              <a:rPr lang="en-US" dirty="0"/>
              <a:t>https://</a:t>
            </a:r>
            <a:r>
              <a:rPr lang="en-US" dirty="0" err="1"/>
              <a:t>data.gov.uk</a:t>
            </a:r>
            <a:r>
              <a:rPr lang="en-US" dirty="0"/>
              <a:t>/dataset/</a:t>
            </a:r>
            <a:r>
              <a:rPr lang="en-US" dirty="0" err="1"/>
              <a:t>gp_earnings_and_expenses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890000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D3 - Resources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46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://www.gitbook.com/book/comp6234/3-html-css-and-</a:t>
            </a:r>
            <a:r>
              <a:rPr lang="en-US" dirty="0" smtClean="0">
                <a:hlinkClick r:id="rId2"/>
              </a:rPr>
              <a:t>javascript</a:t>
            </a:r>
            <a:endParaRPr lang="en-US" dirty="0" smtClean="0"/>
          </a:p>
          <a:p>
            <a:r>
              <a:rPr lang="en-US" dirty="0">
                <a:hlinkClick r:id="rId3"/>
              </a:rPr>
              <a:t>https://www.gitbook.com/book/comp6234/4-data-to-</a:t>
            </a:r>
            <a:r>
              <a:rPr lang="en-US" dirty="0" smtClean="0">
                <a:hlinkClick r:id="rId3"/>
              </a:rPr>
              <a:t>charts</a:t>
            </a:r>
            <a:r>
              <a:rPr lang="en-US" dirty="0" smtClean="0"/>
              <a:t> </a:t>
            </a:r>
          </a:p>
          <a:p>
            <a:r>
              <a:rPr lang="en-US" dirty="0">
                <a:hlinkClick r:id="rId4"/>
              </a:rPr>
              <a:t>https://www.gitbook.com/book/comp6234/5-advanced-</a:t>
            </a:r>
            <a:r>
              <a:rPr lang="en-US" dirty="0" smtClean="0">
                <a:hlinkClick r:id="rId4"/>
              </a:rPr>
              <a:t>charts</a:t>
            </a:r>
            <a:r>
              <a:rPr lang="en-US" dirty="0" smtClean="0"/>
              <a:t> </a:t>
            </a:r>
          </a:p>
          <a:p>
            <a:r>
              <a:rPr lang="en-US" dirty="0">
                <a:hlinkClick r:id="rId5"/>
              </a:rPr>
              <a:t>https://www.gitbook.com/book/comp6234/6-legends-and-</a:t>
            </a:r>
            <a:r>
              <a:rPr lang="en-US" dirty="0" smtClean="0">
                <a:hlinkClick r:id="rId5"/>
              </a:rPr>
              <a:t>interactivity</a:t>
            </a:r>
            <a:r>
              <a:rPr lang="en-US" dirty="0" smtClean="0"/>
              <a:t> </a:t>
            </a:r>
          </a:p>
          <a:p>
            <a:r>
              <a:rPr lang="en-US" dirty="0">
                <a:hlinkClick r:id="rId6"/>
              </a:rPr>
              <a:t>https://www.gitbook.com/book/comp6234/7-</a:t>
            </a:r>
            <a:r>
              <a:rPr lang="en-US" dirty="0" smtClean="0">
                <a:hlinkClick r:id="rId6"/>
              </a:rPr>
              <a:t>maps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5366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/>
              <a:t>recent study found that the process of preparing data for analysis can take anywhere between 60% and 80% of the time of a data-driven project</a:t>
            </a:r>
            <a:r>
              <a:rPr lang="en-US" dirty="0" smtClean="0"/>
              <a:t>.</a:t>
            </a:r>
          </a:p>
          <a:p>
            <a:r>
              <a:rPr lang="en-US" dirty="0" smtClean="0"/>
              <a:t>To improve flawed data:</a:t>
            </a:r>
          </a:p>
          <a:p>
            <a:pPr lvl="1"/>
            <a:r>
              <a:rPr lang="en-US" dirty="0" smtClean="0"/>
              <a:t>Find more data</a:t>
            </a:r>
          </a:p>
          <a:p>
            <a:pPr lvl="1"/>
            <a:r>
              <a:rPr lang="en-US" dirty="0" smtClean="0"/>
              <a:t>Reason over existing data to infer clean values</a:t>
            </a:r>
          </a:p>
          <a:p>
            <a:r>
              <a:rPr lang="en-US" dirty="0"/>
              <a:t>Data Cleaning can vary depending on it’s use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Cleaning Data is Expensive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08907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6</a:t>
            </a:fld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0689457"/>
              </p:ext>
            </p:extLst>
          </p:nvPr>
        </p:nvGraphicFramePr>
        <p:xfrm>
          <a:off x="1005644" y="1037243"/>
          <a:ext cx="6975304" cy="51131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1705"/>
                <a:gridCol w="918374"/>
                <a:gridCol w="855037"/>
                <a:gridCol w="839203"/>
                <a:gridCol w="1266721"/>
                <a:gridCol w="1409228"/>
                <a:gridCol w="855036"/>
              </a:tblGrid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Year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ONS_Code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Org_Code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Org_Name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Metric_Primary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Metric_Secondary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Value</a:t>
                      </a: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Gender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All persons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9,929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Gender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2,573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Gender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7,356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Gender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7,356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2014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/2015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All </a:t>
                      </a:r>
                      <a:r>
                        <a:rPr lang="en-U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pesons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9,130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2014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/2015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Male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2,496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2014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/2015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Female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6,633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AgeGroup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Under 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</a:t>
                      </a:r>
                      <a:r>
                        <a:rPr lang="ru-RU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415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AgeGroup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16-24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34.845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75214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AgeGroup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25-34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90.480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AgeGroup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35-44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66.056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  <a:tr h="394828"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2015/16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s-I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E92000001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England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AgeGroup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mr-I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45-54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84.143</a:t>
                      </a:r>
                      <a:endParaRPr lang="is-I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33755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Pre-Analytics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Data </a:t>
            </a:r>
            <a:r>
              <a:rPr lang="en-US" b="1" dirty="0"/>
              <a:t>Profiling</a:t>
            </a:r>
            <a:r>
              <a:rPr lang="en-US" dirty="0"/>
              <a:t> </a:t>
            </a:r>
            <a:r>
              <a:rPr lang="mr-IN" dirty="0"/>
              <a:t>–</a:t>
            </a:r>
            <a:r>
              <a:rPr lang="en-US" dirty="0"/>
              <a:t> process of examining the </a:t>
            </a:r>
            <a:r>
              <a:rPr lang="en-US" dirty="0" smtClean="0"/>
              <a:t>data</a:t>
            </a:r>
          </a:p>
          <a:p>
            <a:r>
              <a:rPr lang="en-US" b="1" dirty="0" smtClean="0"/>
              <a:t>Data Cleaning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process of detecting and correcting</a:t>
            </a:r>
          </a:p>
          <a:p>
            <a:r>
              <a:rPr lang="en-US" b="1" dirty="0" smtClean="0"/>
              <a:t>Data </a:t>
            </a:r>
            <a:r>
              <a:rPr lang="en-US" b="1" dirty="0"/>
              <a:t>Validation</a:t>
            </a:r>
            <a:r>
              <a:rPr lang="en-US" dirty="0"/>
              <a:t> </a:t>
            </a:r>
            <a:r>
              <a:rPr lang="mr-IN" dirty="0"/>
              <a:t>–</a:t>
            </a:r>
            <a:r>
              <a:rPr lang="en-US" dirty="0"/>
              <a:t> process of ensuring clean </a:t>
            </a:r>
            <a:r>
              <a:rPr lang="en-US" dirty="0" smtClean="0"/>
              <a:t>data</a:t>
            </a:r>
          </a:p>
          <a:p>
            <a:r>
              <a:rPr lang="en-US" b="1" dirty="0" smtClean="0"/>
              <a:t>Data Enriching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process of adding additional data so that its fit for purpose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82568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Profiling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Data Profiling</a:t>
            </a:r>
            <a:r>
              <a:rPr lang="en-US" dirty="0"/>
              <a:t> </a:t>
            </a:r>
            <a:r>
              <a:rPr lang="mr-IN" dirty="0"/>
              <a:t>–</a:t>
            </a:r>
            <a:r>
              <a:rPr lang="en-US" dirty="0"/>
              <a:t> process of examining the </a:t>
            </a:r>
            <a:r>
              <a:rPr lang="en-US" dirty="0" smtClean="0"/>
              <a:t>data</a:t>
            </a:r>
          </a:p>
          <a:p>
            <a:r>
              <a:rPr lang="en-US" dirty="0" smtClean="0"/>
              <a:t>Domain knowledge</a:t>
            </a:r>
          </a:p>
          <a:p>
            <a:pPr lvl="1"/>
            <a:r>
              <a:rPr lang="en-US" dirty="0" smtClean="0"/>
              <a:t>Semantic Errors</a:t>
            </a:r>
          </a:p>
          <a:p>
            <a:r>
              <a:rPr lang="en-US" dirty="0" smtClean="0"/>
              <a:t>Identify headers, attributes, properties of the data contained in your open data</a:t>
            </a:r>
          </a:p>
          <a:p>
            <a:r>
              <a:rPr lang="en-US" dirty="0" err="1" smtClean="0"/>
              <a:t>Analyse</a:t>
            </a:r>
            <a:r>
              <a:rPr lang="en-US" dirty="0" smtClean="0"/>
              <a:t> what type of data you’d expect in these categories</a:t>
            </a:r>
          </a:p>
          <a:p>
            <a:pPr fontAlgn="b"/>
            <a:r>
              <a:rPr lang="en-US" dirty="0" smtClean="0"/>
              <a:t>Example: Year, </a:t>
            </a:r>
            <a:r>
              <a:rPr lang="en-US" dirty="0" err="1" smtClean="0"/>
              <a:t>ONS_Code</a:t>
            </a:r>
            <a:r>
              <a:rPr lang="en-US" dirty="0" smtClean="0"/>
              <a:t>, </a:t>
            </a:r>
            <a:r>
              <a:rPr lang="en-US" dirty="0" err="1" smtClean="0"/>
              <a:t>Org_Code</a:t>
            </a:r>
            <a:r>
              <a:rPr lang="en-US" dirty="0" smtClean="0"/>
              <a:t>, </a:t>
            </a:r>
            <a:r>
              <a:rPr lang="en-US" dirty="0" err="1" smtClean="0"/>
              <a:t>Org_Name</a:t>
            </a:r>
            <a:r>
              <a:rPr lang="en-US" dirty="0" smtClean="0"/>
              <a:t>, </a:t>
            </a:r>
            <a:r>
              <a:rPr lang="en-US" dirty="0" err="1" smtClean="0"/>
              <a:t>Metric_Primary</a:t>
            </a:r>
            <a:r>
              <a:rPr lang="en-US" dirty="0" smtClean="0"/>
              <a:t>, </a:t>
            </a:r>
            <a:r>
              <a:rPr lang="en-US" dirty="0" err="1" smtClean="0"/>
              <a:t>Metric_Secondary</a:t>
            </a:r>
            <a:r>
              <a:rPr lang="en-US" dirty="0" smtClean="0"/>
              <a:t>, Value</a:t>
            </a:r>
            <a:endParaRPr lang="en-US" dirty="0"/>
          </a:p>
          <a:p>
            <a:pPr lvl="1"/>
            <a:r>
              <a:rPr lang="en-US" dirty="0"/>
              <a:t>https://</a:t>
            </a:r>
            <a:r>
              <a:rPr lang="en-US" dirty="0" err="1"/>
              <a:t>en.wikipedia.org</a:t>
            </a:r>
            <a:r>
              <a:rPr lang="en-US" dirty="0"/>
              <a:t>/wiki/</a:t>
            </a:r>
            <a:r>
              <a:rPr lang="en-US" dirty="0" err="1"/>
              <a:t>ONS_coding_system</a:t>
            </a:r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9136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Cleaning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Data Cleaning</a:t>
            </a:r>
            <a:r>
              <a:rPr lang="en-US" dirty="0"/>
              <a:t> </a:t>
            </a:r>
            <a:r>
              <a:rPr lang="mr-IN" dirty="0"/>
              <a:t>–</a:t>
            </a:r>
            <a:r>
              <a:rPr lang="en-US" dirty="0"/>
              <a:t> process of detecting and </a:t>
            </a:r>
            <a:r>
              <a:rPr lang="en-US" dirty="0" smtClean="0"/>
              <a:t>correcting</a:t>
            </a:r>
          </a:p>
          <a:p>
            <a:r>
              <a:rPr lang="en-US" dirty="0" smtClean="0"/>
              <a:t>Corrects errors</a:t>
            </a:r>
          </a:p>
          <a:p>
            <a:pPr lvl="1"/>
            <a:r>
              <a:rPr lang="en-US" dirty="0" smtClean="0"/>
              <a:t>Interactively using a tool</a:t>
            </a:r>
          </a:p>
          <a:p>
            <a:pPr lvl="1"/>
            <a:r>
              <a:rPr lang="en-US" dirty="0" smtClean="0"/>
              <a:t>Using scripts for batch/offline processing</a:t>
            </a:r>
          </a:p>
          <a:p>
            <a:r>
              <a:rPr lang="en-US" dirty="0" smtClean="0"/>
              <a:t>Improve data quality</a:t>
            </a:r>
          </a:p>
          <a:p>
            <a:pPr lvl="1"/>
            <a:r>
              <a:rPr lang="en-US" dirty="0" smtClean="0"/>
              <a:t>Validity</a:t>
            </a:r>
          </a:p>
          <a:p>
            <a:pPr lvl="1"/>
            <a:r>
              <a:rPr lang="en-US" dirty="0" smtClean="0"/>
              <a:t>Accuracy</a:t>
            </a:r>
          </a:p>
          <a:p>
            <a:pPr lvl="1"/>
            <a:r>
              <a:rPr lang="en-US" dirty="0" smtClean="0"/>
              <a:t>Completeness</a:t>
            </a:r>
          </a:p>
          <a:p>
            <a:pPr lvl="1"/>
            <a:r>
              <a:rPr lang="en-US" dirty="0" smtClean="0"/>
              <a:t>Uniformity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280110"/>
      </p:ext>
    </p:extLst>
  </p:cSld>
  <p:clrMapOvr>
    <a:masterClrMapping/>
  </p:clrMapOvr>
</p:sld>
</file>

<file path=ppt/theme/theme1.xml><?xml version="1.0" encoding="utf-8"?>
<a:theme xmlns:a="http://schemas.openxmlformats.org/drawingml/2006/main" name="ECS">
  <a:themeElements>
    <a:clrScheme name="Custom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11 - CSS" id="{A9F95300-17D0-C845-92AA-829B010B7BE7}" vid="{A5DC916A-1AF4-684A-82FE-8F29E5F01FD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27443</TotalTime>
  <Words>2597</Words>
  <Application>Microsoft Macintosh PowerPoint</Application>
  <PresentationFormat>On-screen Show (4:3)</PresentationFormat>
  <Paragraphs>1119</Paragraphs>
  <Slides>46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7" baseType="lpstr">
      <vt:lpstr>ECS</vt:lpstr>
      <vt:lpstr>Pre-Analytics: Open Data Cleaning</vt:lpstr>
      <vt:lpstr>Open Data Sets and Errors</vt:lpstr>
      <vt:lpstr>Why is Pre-Analytics Important?</vt:lpstr>
      <vt:lpstr>Dirty Data</vt:lpstr>
      <vt:lpstr>Cleaning Data is Expensive</vt:lpstr>
      <vt:lpstr>PowerPoint Presentation</vt:lpstr>
      <vt:lpstr>Pre-Analytics</vt:lpstr>
      <vt:lpstr>Data Profiling</vt:lpstr>
      <vt:lpstr>Data Cleaning</vt:lpstr>
      <vt:lpstr>Data Cleaning - Common Problems (1/3)</vt:lpstr>
      <vt:lpstr>Wrong Formats</vt:lpstr>
      <vt:lpstr>Data Cleaning - Common Problems (2/3)</vt:lpstr>
      <vt:lpstr>Multiple Representations</vt:lpstr>
      <vt:lpstr>Multiple Representations</vt:lpstr>
      <vt:lpstr>Duplication Records</vt:lpstr>
      <vt:lpstr>Mixed use of Numerical Scales </vt:lpstr>
      <vt:lpstr>Data Cleaning - Common Problems (3/3)</vt:lpstr>
      <vt:lpstr>Redundant Data/Summation Records</vt:lpstr>
      <vt:lpstr>Mixed Ranges</vt:lpstr>
      <vt:lpstr>Spelling Errors</vt:lpstr>
      <vt:lpstr>Other issues</vt:lpstr>
      <vt:lpstr>Data Enrichment</vt:lpstr>
      <vt:lpstr>Good Citizen</vt:lpstr>
      <vt:lpstr>Newer vs Older Open Data</vt:lpstr>
      <vt:lpstr>Tools</vt:lpstr>
      <vt:lpstr>Data Validation</vt:lpstr>
      <vt:lpstr>Data Validation</vt:lpstr>
      <vt:lpstr>CSV Validation</vt:lpstr>
      <vt:lpstr>CSVLint.io</vt:lpstr>
      <vt:lpstr>CSVLint.io</vt:lpstr>
      <vt:lpstr>JSON</vt:lpstr>
      <vt:lpstr>Tools to clean data</vt:lpstr>
      <vt:lpstr>Open Refine</vt:lpstr>
      <vt:lpstr>Open Refine</vt:lpstr>
      <vt:lpstr>PowerPoint Presentation</vt:lpstr>
      <vt:lpstr>Open Refine Benefits</vt:lpstr>
      <vt:lpstr>Open Refine Limitations</vt:lpstr>
      <vt:lpstr>Spreadsheet Applications</vt:lpstr>
      <vt:lpstr>Coursework 1:  Data Cleaning and Visualisation</vt:lpstr>
      <vt:lpstr>Coursework 1</vt:lpstr>
      <vt:lpstr>Part 1 - Data Cleaning</vt:lpstr>
      <vt:lpstr>Part 2 - Data Visualisation</vt:lpstr>
      <vt:lpstr>Mark Distribution</vt:lpstr>
      <vt:lpstr>Overview</vt:lpstr>
      <vt:lpstr>Open Refine - Tutorial</vt:lpstr>
      <vt:lpstr>D3 - Resources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Cascading Stylesheets</dc:title>
  <dc:creator>Gibbins N.M.</dc:creator>
  <cp:lastModifiedBy>Heather Packer</cp:lastModifiedBy>
  <cp:revision>240</cp:revision>
  <dcterms:created xsi:type="dcterms:W3CDTF">2017-10-22T16:39:59Z</dcterms:created>
  <dcterms:modified xsi:type="dcterms:W3CDTF">2018-02-06T11:44:10Z</dcterms:modified>
</cp:coreProperties>
</file>