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0" r:id="rId2"/>
    <p:sldId id="276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57" r:id="rId11"/>
    <p:sldId id="269" r:id="rId12"/>
    <p:sldId id="268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  <a:srgbClr val="99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2" autoAdjust="0"/>
    <p:restoredTop sz="94572" autoAdjust="0"/>
  </p:normalViewPr>
  <p:slideViewPr>
    <p:cSldViewPr>
      <p:cViewPr varScale="1">
        <p:scale>
          <a:sx n="155" d="100"/>
          <a:sy n="155" d="100"/>
        </p:scale>
        <p:origin x="101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97CC8-DE70-9140-9F52-EF081617E37B}" type="datetimeFigureOut">
              <a:rPr lang="en-US" smtClean="0"/>
              <a:pPr/>
              <a:t>2/5/18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D2D0D-191E-E44C-996B-AC3310359F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039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036CE36-0872-2F4D-B362-E22EB214A3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02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91E3B1-57E6-F144-B5D9-E32E2ED2AA4D}" type="slidenum">
              <a:rPr lang="en-US"/>
              <a:pPr/>
              <a:t>10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57600" y="6477000"/>
            <a:ext cx="21336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965575" cy="39211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76400"/>
            <a:ext cx="5111750" cy="4449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76400"/>
            <a:ext cx="3008313" cy="4449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5105400" y="5410200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9546ECAC-3B7D-7B47-BB51-FA59818F34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33800" y="6477000"/>
            <a:ext cx="2133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762000" y="1371600"/>
            <a:ext cx="8382000" cy="15240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FFCC66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defTabSz="762000" eaLnBrk="0" hangingPunct="0">
              <a:spcBef>
                <a:spcPct val="50000"/>
              </a:spcBef>
            </a:pPr>
            <a:endParaRPr lang="en-US" sz="2400">
              <a:latin typeface="Times New Roman" pitchFamily="-65" charset="0"/>
            </a:endParaRPr>
          </a:p>
        </p:txBody>
      </p:sp>
      <p:sp>
        <p:nvSpPr>
          <p:cNvPr id="1037" name="Text Box 13"/>
          <p:cNvSpPr txBox="1">
            <a:spLocks noChangeArrowheads="1"/>
          </p:cNvSpPr>
          <p:nvPr/>
        </p:nvSpPr>
        <p:spPr bwMode="auto">
          <a:xfrm>
            <a:off x="3733800" y="6553200"/>
            <a:ext cx="20161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</a:rPr>
              <a:t>Event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7" descr="electronics_computer_science_cmyk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248400" y="152400"/>
            <a:ext cx="27051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lide Number Placeholder 4"/>
          <p:cNvSpPr txBox="1">
            <a:spLocks/>
          </p:cNvSpPr>
          <p:nvPr/>
        </p:nvSpPr>
        <p:spPr bwMode="auto">
          <a:xfrm>
            <a:off x="7010400" y="6534150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22637C8-7EFE-A447-BDC5-C74C6EDE532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-65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-65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49" r:id="rId3"/>
    <p:sldLayoutId id="2147483650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Tahoma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accent2"/>
          </a:solidFill>
          <a:latin typeface="+mn-lt"/>
          <a:ea typeface="ＭＳ Ｐゴシック" pitchFamily="-65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accent2"/>
          </a:solidFill>
          <a:latin typeface="+mn-lt"/>
          <a:ea typeface="ＭＳ Ｐゴシック" pitchFamily="-65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>
          <a:solidFill>
            <a:schemeClr val="accent2"/>
          </a:solidFill>
          <a:latin typeface="+mn-lt"/>
          <a:ea typeface="ＭＳ Ｐゴシック" pitchFamily="-65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accent2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Black Boxes and Abstraction</a:t>
            </a:r>
            <a:br>
              <a:rPr lang="en-US" dirty="0"/>
            </a:br>
            <a:r>
              <a:rPr lang="en-US" dirty="0"/>
              <a:t>or</a:t>
            </a:r>
            <a:br>
              <a:rPr lang="en-US" dirty="0"/>
            </a:br>
            <a:r>
              <a:rPr lang="en-US" dirty="0"/>
              <a:t>A quick run through how computers 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91072"/>
          </a:xfrm>
        </p:spPr>
        <p:txBody>
          <a:bodyPr/>
          <a:lstStyle/>
          <a:p>
            <a:r>
              <a:rPr lang="en-US" b="1" dirty="0"/>
              <a:t>Hugh Davis</a:t>
            </a:r>
          </a:p>
          <a:p>
            <a:r>
              <a:rPr lang="en-US" dirty="0"/>
              <a:t>Learning Societies Lab</a:t>
            </a:r>
          </a:p>
          <a:p>
            <a:r>
              <a:rPr lang="en-US" dirty="0"/>
              <a:t>ECS</a:t>
            </a:r>
          </a:p>
          <a:p>
            <a:r>
              <a:rPr lang="en-US" dirty="0"/>
              <a:t>The University of Southampton, UK</a:t>
            </a:r>
          </a:p>
          <a:p>
            <a:r>
              <a:rPr lang="en-US" dirty="0" err="1"/>
              <a:t>users.ecs.soton.ac.uk</a:t>
            </a:r>
            <a:r>
              <a:rPr lang="en-US" dirty="0"/>
              <a:t>/</a:t>
            </a:r>
            <a:r>
              <a:rPr lang="en-US" dirty="0" err="1"/>
              <a:t>hcd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813030"/>
      </p:ext>
    </p:extLst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1628800"/>
            <a:ext cx="3888432" cy="23232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840" y="4077072"/>
            <a:ext cx="4176464" cy="2147988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48064" y="2060848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half adder adds a</a:t>
            </a:r>
          </a:p>
          <a:p>
            <a:r>
              <a:rPr lang="en-GB" dirty="0"/>
              <a:t>A and B and produces a SUM (S) and a CARRY (C)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7544" y="4077072"/>
            <a:ext cx="26642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Full adder takes two bits A and B plus AND a Carry IN (</a:t>
            </a:r>
            <a:r>
              <a:rPr lang="en-GB" dirty="0" err="1"/>
              <a:t>Ci</a:t>
            </a:r>
            <a:r>
              <a:rPr lang="en-GB" dirty="0"/>
              <a:t>) and produces the SUM and C</a:t>
            </a:r>
            <a:r>
              <a:rPr lang="en-US" dirty="0"/>
              <a:t>a</a:t>
            </a:r>
            <a:r>
              <a:rPr lang="en-GB" dirty="0" err="1"/>
              <a:t>rry</a:t>
            </a:r>
            <a:r>
              <a:rPr lang="en-GB" dirty="0"/>
              <a:t> Out </a:t>
            </a: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</a:t>
            </a:r>
          </a:p>
        </p:txBody>
      </p:sp>
      <p:pic>
        <p:nvPicPr>
          <p:cNvPr id="3" name="Picture 8" descr="4-bit PISO regis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3568" y="3284984"/>
            <a:ext cx="7467600" cy="271938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7584" y="1844824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Multiplication is achieved by shifting. A shift 2 the left is multiplication by 2. A shift to the right is division by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60032" y="2132856"/>
            <a:ext cx="188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0101 * 2  = 1010</a:t>
            </a:r>
          </a:p>
        </p:txBody>
      </p:sp>
    </p:spTree>
    <p:extLst>
      <p:ext uri="{BB962C8B-B14F-4D97-AF65-F5344CB8AC3E}">
        <p14:creationId xmlns:p14="http://schemas.microsoft.com/office/powerpoint/2010/main" val="745883077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700808"/>
            <a:ext cx="5867638" cy="453650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1 Bit ALU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12160" y="3212976"/>
            <a:ext cx="2885000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F0  F1   Output</a:t>
            </a:r>
          </a:p>
          <a:p>
            <a:r>
              <a:rPr lang="en-GB" dirty="0"/>
              <a:t>===============</a:t>
            </a:r>
          </a:p>
          <a:p>
            <a:r>
              <a:rPr lang="en-GB" dirty="0"/>
              <a:t>0     0     A and B</a:t>
            </a:r>
          </a:p>
          <a:p>
            <a:r>
              <a:rPr lang="en-GB" dirty="0"/>
              <a:t>0     1     A or B</a:t>
            </a:r>
          </a:p>
          <a:p>
            <a:r>
              <a:rPr lang="en-GB" dirty="0"/>
              <a:t>1     0     Not B</a:t>
            </a:r>
          </a:p>
          <a:p>
            <a:r>
              <a:rPr lang="en-GB" dirty="0"/>
              <a:t>1     1     A + B (with Carry)</a:t>
            </a:r>
          </a:p>
        </p:txBody>
      </p:sp>
    </p:spTree>
    <p:extLst>
      <p:ext uri="{BB962C8B-B14F-4D97-AF65-F5344CB8AC3E}">
        <p14:creationId xmlns:p14="http://schemas.microsoft.com/office/powerpoint/2010/main" val="484327442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6054" y="2204864"/>
            <a:ext cx="6237198" cy="38164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9512" y="2276872"/>
            <a:ext cx="23771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Memory can be made using a Latch </a:t>
            </a:r>
            <a:r>
              <a:rPr lang="en-US" dirty="0"/>
              <a:t>–</a:t>
            </a:r>
            <a:r>
              <a:rPr lang="en-GB" dirty="0"/>
              <a:t> which will normally be clocked. </a:t>
            </a:r>
          </a:p>
          <a:p>
            <a:endParaRPr lang="en-GB" dirty="0"/>
          </a:p>
          <a:p>
            <a:r>
              <a:rPr lang="en-GB" dirty="0"/>
              <a:t>This latch remembers whether t</a:t>
            </a:r>
            <a:r>
              <a:rPr lang="en-US" dirty="0"/>
              <a:t>he</a:t>
            </a:r>
            <a:r>
              <a:rPr lang="en-GB" dirty="0"/>
              <a:t> last pulse was on S or R and remains in that state even when t</a:t>
            </a:r>
            <a:r>
              <a:rPr lang="en-US" dirty="0"/>
              <a:t>he</a:t>
            </a:r>
            <a:r>
              <a:rPr lang="en-GB" dirty="0"/>
              <a:t> pulse has gone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43608" y="6021288"/>
            <a:ext cx="6831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http://</a:t>
            </a:r>
            <a:r>
              <a:rPr lang="en-GB" dirty="0" err="1"/>
              <a:t>www.youtube.com</a:t>
            </a:r>
            <a:r>
              <a:rPr lang="en-GB" dirty="0"/>
              <a:t>/</a:t>
            </a:r>
            <a:r>
              <a:rPr lang="en-GB" dirty="0" err="1"/>
              <a:t>watch?v</a:t>
            </a:r>
            <a:r>
              <a:rPr lang="en-GB" dirty="0"/>
              <a:t>=7ruz82XpdUY&amp;feature=related</a:t>
            </a:r>
          </a:p>
        </p:txBody>
      </p:sp>
    </p:spTree>
    <p:extLst>
      <p:ext uri="{BB962C8B-B14F-4D97-AF65-F5344CB8AC3E}">
        <p14:creationId xmlns:p14="http://schemas.microsoft.com/office/powerpoint/2010/main" val="3508954980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a Computer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have all the components to make the Arithmetic Logic Unit of a computer and the memory.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2564904"/>
            <a:ext cx="5254778" cy="33746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5536" y="2996952"/>
            <a:ext cx="2304256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US" dirty="0"/>
              <a:t>In Memory is a stored program and data.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CPU has an Accumulator and a Program Counter (the address of the next instruction)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969816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 Level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/>
              <a:t>Our 1 bit ALU had 4 instructions. Real processors have many more instructions, and rather than remembering the number for each of these instructions we tend to remember mnemonics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522111"/>
              </p:ext>
            </p:extLst>
          </p:nvPr>
        </p:nvGraphicFramePr>
        <p:xfrm>
          <a:off x="1475656" y="2348880"/>
          <a:ext cx="6096000" cy="43643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tl" rotWithShape="0">
                    <a:schemeClr val="tx2">
                      <a:alpha val="0"/>
                    </a:schemeClr>
                  </a:outerShdw>
                </a:effectLst>
                <a:tableStyleId>{2D5ABB26-0587-4C30-8999-92F81FD0307C}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1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LOAD &lt;value &gt;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LOAD &lt;address&gt;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Place the value or the contents of the address named in the </a:t>
                      </a:r>
                      <a:r>
                        <a:rPr lang="en-US" sz="1600" u="none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accumulator</a:t>
                      </a: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.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STORE &lt;address&gt; 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Place the contents of the accumulator in the address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JUMP &lt;address&gt;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Put address into the </a:t>
                      </a:r>
                      <a:r>
                        <a:rPr lang="en-US" sz="1600" dirty="0">
                          <a:solidFill>
                            <a:srgbClr val="0000FF"/>
                          </a:solidFill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Program Counter</a:t>
                      </a:r>
                      <a:endParaRPr lang="en-GB" sz="1600" dirty="0">
                        <a:solidFill>
                          <a:srgbClr val="0000FF"/>
                        </a:solidFill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72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JINEG  &lt;address&gt; 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Put address into the Program Counter if the accumulator contains a negative value.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JIZERO &lt;address&gt; 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Put address into the Program Counter if the accumulator contains zero.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ADD &lt;value&gt;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ADD &lt;address&gt; 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Add the value or the contents of the address to the accumulator.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SUB, MULT and DIV </a:t>
                      </a:r>
                      <a:endParaRPr lang="en-GB" sz="160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As with ADD</a:t>
                      </a:r>
                      <a:endParaRPr lang="en-GB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1191586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Fetch Execute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3672408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1600" dirty="0"/>
              <a:t>The contents of the PC are put (via MAR) on address bus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The PC is incremented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Memory responds by fetching the contents of that address and returning along the data bus (to MDR and then to CIR))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The CPU decodes that data (CIR) as an instruction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600" dirty="0"/>
              <a:t>The CPU decodes and executes that instruction (which might involve moving more data to or from memory and Accumulator)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11637" y="5949280"/>
            <a:ext cx="53976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www.youtube.com</a:t>
            </a:r>
            <a:r>
              <a:rPr lang="en-US" dirty="0"/>
              <a:t>/</a:t>
            </a:r>
            <a:r>
              <a:rPr lang="en-US" dirty="0" err="1"/>
              <a:t>watch?v</a:t>
            </a:r>
            <a:r>
              <a:rPr lang="en-US" dirty="0"/>
              <a:t>=04UGopESS6A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2" y="1844824"/>
            <a:ext cx="4821450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68818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Level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Writing programs in machine code is difficult</a:t>
            </a:r>
          </a:p>
          <a:p>
            <a:pPr lvl="1"/>
            <a:r>
              <a:rPr lang="en-US" dirty="0"/>
              <a:t>You need to know the instruction set of the target machine</a:t>
            </a:r>
          </a:p>
          <a:p>
            <a:pPr lvl="1"/>
            <a:r>
              <a:rPr lang="en-US" dirty="0"/>
              <a:t>Dealing with representations of real numbers is complex</a:t>
            </a:r>
          </a:p>
          <a:p>
            <a:pPr lvl="1"/>
            <a:r>
              <a:rPr lang="en-US" dirty="0"/>
              <a:t>You have to think about how things are organized in memory rather than how to solve the problem.</a:t>
            </a:r>
          </a:p>
          <a:p>
            <a:r>
              <a:rPr lang="en-US" dirty="0"/>
              <a:t>So we invent “high level languages” which allow us to concentrate on the problem (and move the program to any target machine that has a compiler)</a:t>
            </a:r>
          </a:p>
          <a:p>
            <a:r>
              <a:rPr lang="en-US" dirty="0"/>
              <a:t>Initial High Level languages had facilities targeted to the problem domain (e.g. COBOL, FORTRAN, ALGOL, LISP)</a:t>
            </a:r>
          </a:p>
          <a:p>
            <a:r>
              <a:rPr lang="en-US" dirty="0"/>
              <a:t>More recently languages have tended to reflect the “paradigm” (Imperative structured, functional, declarative, object oriented) which represent different preferences and approaches to software engineering and problem solving.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434339"/>
      </p:ext>
    </p:extLst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Successive Language Abstractions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7535" r="-753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27123897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Computers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Computers deal with (binary) numbers</a:t>
            </a:r>
          </a:p>
          <a:p>
            <a:r>
              <a:rPr lang="en-US" dirty="0"/>
              <a:t>They can store numbers</a:t>
            </a:r>
          </a:p>
          <a:p>
            <a:r>
              <a:rPr lang="en-US" dirty="0"/>
              <a:t>They can add, subtract, multiply and divide numbers</a:t>
            </a:r>
          </a:p>
          <a:p>
            <a:r>
              <a:rPr lang="en-US" dirty="0"/>
              <a:t>It can do logical operations (and/or/</a:t>
            </a:r>
            <a:r>
              <a:rPr lang="en-US" dirty="0" err="1"/>
              <a:t>xor</a:t>
            </a:r>
            <a:r>
              <a:rPr lang="en-US" dirty="0"/>
              <a:t>/not) on numbers</a:t>
            </a:r>
          </a:p>
          <a:p>
            <a:r>
              <a:rPr lang="en-US" dirty="0"/>
              <a:t>And compare numbers</a:t>
            </a:r>
          </a:p>
          <a:p>
            <a:pPr lvl="1"/>
            <a:r>
              <a:rPr lang="en-US" dirty="0"/>
              <a:t>And depending on the result they can choose to execute one bit of code or another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dirty="0"/>
              <a:t>That</a:t>
            </a:r>
            <a:r>
              <a:rPr lang="fr-FR" b="1" dirty="0"/>
              <a:t>’</a:t>
            </a:r>
            <a:r>
              <a:rPr lang="en-US" b="1" dirty="0"/>
              <a:t>s about it!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rest is down to coding– we </a:t>
            </a:r>
          </a:p>
          <a:p>
            <a:pPr marL="0" indent="0">
              <a:buNone/>
            </a:pPr>
            <a:r>
              <a:rPr lang="en-US" dirty="0"/>
              <a:t>have to represent the world in numbers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104" y="4005064"/>
            <a:ext cx="3103893" cy="2327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171687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Lecture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purpose of this lecture is to give you a very quick understanding of what’s “under the hood”</a:t>
            </a:r>
          </a:p>
          <a:p>
            <a:endParaRPr lang="en-US" dirty="0"/>
          </a:p>
          <a:p>
            <a:r>
              <a:rPr lang="en-US" dirty="0"/>
              <a:t>At the same time we are going to see how computer scientists, having designed a working component then abstract it as a “black box” – and are no longer interested in what happens inside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400050" lvl="1" indent="0" algn="r">
              <a:buNone/>
            </a:pPr>
            <a:r>
              <a:rPr lang="en-US" dirty="0"/>
              <a:t>			</a:t>
            </a:r>
            <a:r>
              <a:rPr lang="en-US" i="1" dirty="0"/>
              <a:t>This approach was inspired by Andrew </a:t>
            </a:r>
            <a:r>
              <a:rPr lang="en-US" i="1" dirty="0" err="1"/>
              <a:t>Tanenbaum’s</a:t>
            </a:r>
            <a:r>
              <a:rPr lang="en-US" i="1" dirty="0"/>
              <a:t> “Structured Computer </a:t>
            </a:r>
            <a:r>
              <a:rPr lang="en-US" i="1" dirty="0" err="1"/>
              <a:t>Organisation</a:t>
            </a:r>
            <a:r>
              <a:rPr lang="en-US" i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6924368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Prerequisit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 Number  can be represented in binary  (base 2)</a:t>
            </a:r>
          </a:p>
          <a:p>
            <a:endParaRPr lang="en-US" dirty="0"/>
          </a:p>
          <a:p>
            <a:r>
              <a:rPr lang="en-US" dirty="0"/>
              <a:t>Thus the number</a:t>
            </a:r>
          </a:p>
          <a:p>
            <a:pPr marL="0" indent="0">
              <a:buNone/>
            </a:pPr>
            <a:r>
              <a:rPr lang="en-US" dirty="0"/>
              <a:t>	11010</a:t>
            </a:r>
            <a:r>
              <a:rPr lang="en-US" baseline="-25000" dirty="0"/>
              <a:t>2</a:t>
            </a:r>
            <a:r>
              <a:rPr lang="en-US" dirty="0"/>
              <a:t> represents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	1 * 2</a:t>
            </a:r>
            <a:r>
              <a:rPr lang="en-US" baseline="30000" dirty="0"/>
              <a:t>4</a:t>
            </a:r>
            <a:r>
              <a:rPr lang="en-US" dirty="0"/>
              <a:t> + 1 * 2</a:t>
            </a:r>
            <a:r>
              <a:rPr lang="en-US" baseline="30000" dirty="0"/>
              <a:t>3</a:t>
            </a:r>
            <a:r>
              <a:rPr lang="en-US" dirty="0"/>
              <a:t> + 0 * 2</a:t>
            </a:r>
            <a:r>
              <a:rPr lang="en-US" baseline="30000" dirty="0"/>
              <a:t>2</a:t>
            </a:r>
            <a:r>
              <a:rPr lang="en-US" dirty="0"/>
              <a:t> + 1 * 2</a:t>
            </a:r>
            <a:r>
              <a:rPr lang="en-US" baseline="30000" dirty="0"/>
              <a:t>1</a:t>
            </a:r>
            <a:r>
              <a:rPr lang="en-US" dirty="0"/>
              <a:t> + 0 * 2</a:t>
            </a:r>
            <a:r>
              <a:rPr lang="en-US" baseline="30000" dirty="0"/>
              <a:t>0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= 16   +    8     +   0      +   2     +   0 </a:t>
            </a:r>
          </a:p>
          <a:p>
            <a:pPr marL="0" indent="0">
              <a:buNone/>
            </a:pPr>
            <a:r>
              <a:rPr lang="en-US" dirty="0"/>
              <a:t>	= 26</a:t>
            </a:r>
            <a:r>
              <a:rPr lang="en-US" baseline="-25000" dirty="0"/>
              <a:t>10</a:t>
            </a:r>
          </a:p>
          <a:p>
            <a:pPr marL="0" indent="0">
              <a:buNone/>
            </a:pPr>
            <a:endParaRPr lang="en-US" baseline="-25000" dirty="0"/>
          </a:p>
          <a:p>
            <a:r>
              <a:rPr lang="en-US" dirty="0"/>
              <a:t>Because binary numbers can be long and difficult for humans, they are often represented in Octal or </a:t>
            </a:r>
            <a:r>
              <a:rPr lang="en-US" dirty="0" err="1"/>
              <a:t>Hexedcimal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= 32</a:t>
            </a:r>
            <a:r>
              <a:rPr lang="en-US" baseline="-25000" dirty="0"/>
              <a:t>8</a:t>
            </a:r>
          </a:p>
          <a:p>
            <a:pPr marL="0" indent="0">
              <a:buNone/>
            </a:pPr>
            <a:r>
              <a:rPr lang="en-US" dirty="0"/>
              <a:t>	= 1A 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07904" y="6021288"/>
            <a:ext cx="48548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This is all covered in Chapter 1 of </a:t>
            </a:r>
            <a:r>
              <a:rPr lang="en-GB" dirty="0" err="1"/>
              <a:t>Brookshear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7395720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Transistor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105006" t="-18615" r="469" b="-9858"/>
          <a:stretch/>
        </p:blipFill>
        <p:spPr>
          <a:xfrm>
            <a:off x="467544" y="1412776"/>
            <a:ext cx="8229600" cy="4525963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4294967295"/>
          </p:nvPr>
        </p:nvPicPr>
        <p:blipFill>
          <a:blip r:embed="rId3"/>
          <a:srcRect l="5384" r="5384"/>
          <a:stretch>
            <a:fillRect/>
          </a:stretch>
        </p:blipFill>
        <p:spPr>
          <a:xfrm>
            <a:off x="7920038" y="1773238"/>
            <a:ext cx="1223962" cy="1371600"/>
          </a:xfrm>
        </p:spPr>
      </p:pic>
      <p:sp>
        <p:nvSpPr>
          <p:cNvPr id="11" name="TextBox 10"/>
          <p:cNvSpPr txBox="1"/>
          <p:nvPr/>
        </p:nvSpPr>
        <p:spPr>
          <a:xfrm>
            <a:off x="611560" y="1508600"/>
            <a:ext cx="3672408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When there is no Voltage at V</a:t>
            </a:r>
            <a:r>
              <a:rPr lang="en-GB" baseline="-25000" dirty="0"/>
              <a:t>in</a:t>
            </a:r>
            <a:r>
              <a:rPr lang="en-GB" dirty="0"/>
              <a:t> the transistor will not conduct.</a:t>
            </a:r>
          </a:p>
          <a:p>
            <a:r>
              <a:rPr lang="en-GB" dirty="0"/>
              <a:t>So </a:t>
            </a:r>
            <a:r>
              <a:rPr lang="en-GB" dirty="0" err="1"/>
              <a:t>V</a:t>
            </a:r>
            <a:r>
              <a:rPr lang="en-GB" baseline="-25000" dirty="0" err="1"/>
              <a:t>out</a:t>
            </a:r>
            <a:r>
              <a:rPr lang="en-GB" dirty="0"/>
              <a:t> will be same a V</a:t>
            </a:r>
            <a:r>
              <a:rPr lang="en-GB" baseline="-25000" dirty="0"/>
              <a:t>CC</a:t>
            </a:r>
          </a:p>
          <a:p>
            <a:endParaRPr lang="en-GB" dirty="0"/>
          </a:p>
          <a:p>
            <a:r>
              <a:rPr lang="en-GB" dirty="0"/>
              <a:t>When a voltage is applied at Vin this will cause the transistor to conduct. Now </a:t>
            </a:r>
            <a:r>
              <a:rPr lang="en-GB" dirty="0" err="1"/>
              <a:t>V</a:t>
            </a:r>
            <a:r>
              <a:rPr lang="en-GB" baseline="-25000" dirty="0" err="1"/>
              <a:t>out</a:t>
            </a:r>
            <a:r>
              <a:rPr lang="en-GB" baseline="-25000" dirty="0"/>
              <a:t> </a:t>
            </a:r>
            <a:r>
              <a:rPr lang="en-GB" dirty="0"/>
              <a:t>will be 0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So we have the following</a:t>
            </a:r>
          </a:p>
          <a:p>
            <a:r>
              <a:rPr lang="en-GB" dirty="0"/>
              <a:t>Vin      </a:t>
            </a:r>
            <a:r>
              <a:rPr lang="en-GB" dirty="0" err="1"/>
              <a:t>Vout</a:t>
            </a:r>
            <a:endParaRPr lang="en-GB" dirty="0"/>
          </a:p>
          <a:p>
            <a:r>
              <a:rPr lang="en-GB" dirty="0"/>
              <a:t>0	1</a:t>
            </a:r>
          </a:p>
          <a:p>
            <a:r>
              <a:rPr lang="en-GB" dirty="0"/>
              <a:t>1	0</a:t>
            </a:r>
          </a:p>
          <a:p>
            <a:endParaRPr lang="en-GB" dirty="0"/>
          </a:p>
          <a:p>
            <a:r>
              <a:rPr lang="en-GB" dirty="0"/>
              <a:t>In the world of Logic this</a:t>
            </a:r>
          </a:p>
          <a:p>
            <a:r>
              <a:rPr lang="en-US" dirty="0"/>
              <a:t>i</a:t>
            </a:r>
            <a:r>
              <a:rPr lang="en-GB" dirty="0"/>
              <a:t>s known as a NOT gate</a:t>
            </a:r>
          </a:p>
          <a:p>
            <a:r>
              <a:rPr lang="en-US" dirty="0"/>
              <a:t>a</a:t>
            </a:r>
            <a:r>
              <a:rPr lang="en-GB" dirty="0" err="1"/>
              <a:t>nd</a:t>
            </a:r>
            <a:r>
              <a:rPr lang="en-GB" dirty="0"/>
              <a:t> represented thus: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872" y="5229200"/>
            <a:ext cx="1641876" cy="1096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240185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NAND Gate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-66782" r="-66782"/>
          <a:stretch>
            <a:fillRect/>
          </a:stretch>
        </p:blipFill>
        <p:spPr>
          <a:xfrm>
            <a:off x="-324544" y="1700808"/>
            <a:ext cx="5238316" cy="288032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904" y="1916832"/>
            <a:ext cx="2095500" cy="1447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2160" y="1844824"/>
            <a:ext cx="2628900" cy="1651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7278" y="3717032"/>
            <a:ext cx="2016224" cy="20162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4088" y="4437112"/>
            <a:ext cx="2016224" cy="201622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691680" y="4869160"/>
            <a:ext cx="34563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TTL chips integrate a number of transistors on a chip like this one.</a:t>
            </a:r>
          </a:p>
        </p:txBody>
      </p:sp>
    </p:spTree>
    <p:extLst>
      <p:ext uri="{BB962C8B-B14F-4D97-AF65-F5344CB8AC3E}">
        <p14:creationId xmlns:p14="http://schemas.microsoft.com/office/powerpoint/2010/main" val="1890256182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Logic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4813" b="4813"/>
          <a:stretch>
            <a:fillRect/>
          </a:stretch>
        </p:blipFill>
        <p:spPr>
          <a:xfrm>
            <a:off x="457200" y="1600201"/>
            <a:ext cx="5420249" cy="298092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768" y="4653136"/>
            <a:ext cx="6451600" cy="1663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37949" y="1916832"/>
            <a:ext cx="285453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can make any logic gate from transistors in the same way as the NAND gate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967098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Computers 101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a computer we are going to need to do a few essential things</a:t>
            </a:r>
          </a:p>
          <a:p>
            <a:pPr lvl="1"/>
            <a:r>
              <a:rPr lang="en-US" dirty="0"/>
              <a:t>Compare numbers (if statements, branching relies on comparison)</a:t>
            </a:r>
          </a:p>
          <a:p>
            <a:pPr lvl="1"/>
            <a:r>
              <a:rPr lang="en-US" dirty="0"/>
              <a:t>Add numbers</a:t>
            </a:r>
          </a:p>
          <a:p>
            <a:pPr lvl="1"/>
            <a:r>
              <a:rPr lang="en-US" dirty="0"/>
              <a:t>Multiply/divide Numbers</a:t>
            </a:r>
          </a:p>
          <a:p>
            <a:pPr lvl="1"/>
            <a:r>
              <a:rPr lang="en-US" dirty="0"/>
              <a:t>Store numbers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764041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Bit Comparator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rcRect l="-9377" r="-9377"/>
          <a:stretch>
            <a:fillRect/>
          </a:stretch>
        </p:blipFill>
        <p:spPr>
          <a:xfrm>
            <a:off x="3330953" y="2060848"/>
            <a:ext cx="5813047" cy="3196952"/>
          </a:xfrm>
        </p:spPr>
      </p:pic>
      <p:sp>
        <p:nvSpPr>
          <p:cNvPr id="7" name="TextBox 6"/>
          <p:cNvSpPr txBox="1"/>
          <p:nvPr/>
        </p:nvSpPr>
        <p:spPr>
          <a:xfrm>
            <a:off x="611560" y="220486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circuit will return a 1 if the 4 bit number A is t</a:t>
            </a:r>
            <a:r>
              <a:rPr lang="en-US" dirty="0"/>
              <a:t>he</a:t>
            </a:r>
            <a:r>
              <a:rPr lang="en-GB" dirty="0"/>
              <a:t> same as t</a:t>
            </a:r>
            <a:r>
              <a:rPr lang="en-US" dirty="0"/>
              <a:t>he</a:t>
            </a:r>
            <a:r>
              <a:rPr lang="en-GB" dirty="0"/>
              <a:t> 4 bit number B</a:t>
            </a:r>
          </a:p>
        </p:txBody>
      </p:sp>
    </p:spTree>
    <p:extLst>
      <p:ext uri="{BB962C8B-B14F-4D97-AF65-F5344CB8AC3E}">
        <p14:creationId xmlns:p14="http://schemas.microsoft.com/office/powerpoint/2010/main" val="315381848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LSL">
  <a:themeElements>
    <a:clrScheme name="defaul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1166</TotalTime>
  <Words>925</Words>
  <Application>Microsoft Macintosh PowerPoint</Application>
  <PresentationFormat>On-screen Show (4:3)</PresentationFormat>
  <Paragraphs>127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ＭＳ 明朝</vt:lpstr>
      <vt:lpstr>ＭＳ Ｐゴシック</vt:lpstr>
      <vt:lpstr>Arial</vt:lpstr>
      <vt:lpstr>Cambria</vt:lpstr>
      <vt:lpstr>Tahoma</vt:lpstr>
      <vt:lpstr>Times New Roman</vt:lpstr>
      <vt:lpstr>LSL</vt:lpstr>
      <vt:lpstr>Black Boxes and Abstraction or A quick run through how computers work</vt:lpstr>
      <vt:lpstr>What are Computers</vt:lpstr>
      <vt:lpstr>This Lecture</vt:lpstr>
      <vt:lpstr>Prerequisit</vt:lpstr>
      <vt:lpstr>The Transistor</vt:lpstr>
      <vt:lpstr>The NAND Gate</vt:lpstr>
      <vt:lpstr>More Logic</vt:lpstr>
      <vt:lpstr>Computers 101</vt:lpstr>
      <vt:lpstr>4 Bit Comparator</vt:lpstr>
      <vt:lpstr>Adding</vt:lpstr>
      <vt:lpstr>Multiplication</vt:lpstr>
      <vt:lpstr>A 1 Bit ALU</vt:lpstr>
      <vt:lpstr>Memory</vt:lpstr>
      <vt:lpstr>Making a Computer</vt:lpstr>
      <vt:lpstr>Low Level Instructions</vt:lpstr>
      <vt:lpstr>Fetch Execute Cycle</vt:lpstr>
      <vt:lpstr>High Level Languages</vt:lpstr>
      <vt:lpstr>Successive Language Abstractions </vt:lpstr>
    </vt:vector>
  </TitlesOfParts>
  <Company>University of Southampton</Company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Hugh Davis</dc:creator>
  <cp:lastModifiedBy>Hugh Davis</cp:lastModifiedBy>
  <cp:revision>31</cp:revision>
  <dcterms:created xsi:type="dcterms:W3CDTF">2009-11-03T11:15:04Z</dcterms:created>
  <dcterms:modified xsi:type="dcterms:W3CDTF">2018-02-05T11:47:25Z</dcterms:modified>
</cp:coreProperties>
</file>