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43"/>
  </p:notesMasterIdLst>
  <p:handoutMasterIdLst>
    <p:handoutMasterId r:id="rId44"/>
  </p:handoutMasterIdLst>
  <p:sldIdLst>
    <p:sldId id="258" r:id="rId2"/>
    <p:sldId id="317" r:id="rId3"/>
    <p:sldId id="277" r:id="rId4"/>
    <p:sldId id="283" r:id="rId5"/>
    <p:sldId id="299" r:id="rId6"/>
    <p:sldId id="318" r:id="rId7"/>
    <p:sldId id="272" r:id="rId8"/>
    <p:sldId id="273" r:id="rId9"/>
    <p:sldId id="297" r:id="rId10"/>
    <p:sldId id="279" r:id="rId11"/>
    <p:sldId id="280" r:id="rId12"/>
    <p:sldId id="281" r:id="rId13"/>
    <p:sldId id="288" r:id="rId14"/>
    <p:sldId id="289" r:id="rId15"/>
    <p:sldId id="276" r:id="rId16"/>
    <p:sldId id="261" r:id="rId17"/>
    <p:sldId id="285" r:id="rId18"/>
    <p:sldId id="293" r:id="rId19"/>
    <p:sldId id="295" r:id="rId20"/>
    <p:sldId id="294" r:id="rId21"/>
    <p:sldId id="260" r:id="rId22"/>
    <p:sldId id="284" r:id="rId23"/>
    <p:sldId id="275" r:id="rId24"/>
    <p:sldId id="268" r:id="rId25"/>
    <p:sldId id="292" r:id="rId26"/>
    <p:sldId id="262" r:id="rId27"/>
    <p:sldId id="319" r:id="rId28"/>
    <p:sldId id="320" r:id="rId29"/>
    <p:sldId id="321" r:id="rId30"/>
    <p:sldId id="322" r:id="rId31"/>
    <p:sldId id="328" r:id="rId32"/>
    <p:sldId id="323" r:id="rId33"/>
    <p:sldId id="324" r:id="rId34"/>
    <p:sldId id="325" r:id="rId35"/>
    <p:sldId id="326" r:id="rId36"/>
    <p:sldId id="327" r:id="rId37"/>
    <p:sldId id="286" r:id="rId38"/>
    <p:sldId id="291" r:id="rId39"/>
    <p:sldId id="265" r:id="rId40"/>
    <p:sldId id="329" r:id="rId41"/>
    <p:sldId id="28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1" autoAdjust="0"/>
    <p:restoredTop sz="73954" autoAdjust="0"/>
  </p:normalViewPr>
  <p:slideViewPr>
    <p:cSldViewPr snapToGrid="0" snapToObjects="1" showGuides="1">
      <p:cViewPr>
        <p:scale>
          <a:sx n="100" d="100"/>
          <a:sy n="100" d="100"/>
        </p:scale>
        <p:origin x="-80" y="-912"/>
      </p:cViewPr>
      <p:guideLst>
        <p:guide orient="horz" pos="2160"/>
        <p:guide pos="1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3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AAB8B-11A5-C448-84DF-DDCC9ACB18D7}" type="datetimeFigureOut">
              <a:rPr lang="en-US" smtClean="0"/>
              <a:t>01/02/18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2A85F-5764-5645-A43B-A3B8AB416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5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01/02/18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29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64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12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17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96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2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50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00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45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611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0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21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063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83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82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54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32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27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81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70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35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0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82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98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31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39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48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35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19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1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4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8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76700"/>
            <a:ext cx="8496300" cy="211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68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3005050"/>
            <a:ext cx="8496300" cy="316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jsonformatter.org/" TargetMode="External"/><Relationship Id="rId4" Type="http://schemas.openxmlformats.org/officeDocument/2006/relationships/hyperlink" Target="https://csvlint.io/" TargetMode="External"/><Relationship Id="rId5" Type="http://schemas.openxmlformats.org/officeDocument/2006/relationships/hyperlink" Target="https://jsonlint.com/" TargetMode="External"/><Relationship Id="rId6" Type="http://schemas.openxmlformats.org/officeDocument/2006/relationships/hyperlink" Target="https://csvkit.readthedocs.io/en/latest/" TargetMode="External"/><Relationship Id="rId7" Type="http://schemas.openxmlformats.org/officeDocument/2006/relationships/hyperlink" Target="http://openrefin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vjson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Open Data Formats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 6214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Heather Packer</a:t>
            </a:r>
          </a:p>
          <a:p>
            <a:r>
              <a:rPr lang="en-GB" dirty="0" smtClean="0"/>
              <a:t>16/01/18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22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1" y="1692000"/>
            <a:ext cx="3300300" cy="4469088"/>
          </a:xfrm>
        </p:spPr>
        <p:txBody>
          <a:bodyPr/>
          <a:lstStyle/>
          <a:p>
            <a:r>
              <a:rPr lang="en-US" dirty="0" smtClean="0"/>
              <a:t>Tabular is the most common structure for open data</a:t>
            </a:r>
          </a:p>
          <a:p>
            <a:r>
              <a:rPr lang="en-US" dirty="0" smtClean="0"/>
              <a:t>Data is </a:t>
            </a:r>
            <a:r>
              <a:rPr lang="en-US" dirty="0" err="1" smtClean="0"/>
              <a:t>organised</a:t>
            </a:r>
            <a:r>
              <a:rPr lang="en-US" dirty="0" smtClean="0"/>
              <a:t> in to rows and columns</a:t>
            </a:r>
          </a:p>
          <a:p>
            <a:r>
              <a:rPr lang="en-US" dirty="0" smtClean="0"/>
              <a:t>Separate entry for each record</a:t>
            </a:r>
          </a:p>
          <a:p>
            <a:r>
              <a:rPr lang="en-US" dirty="0" smtClean="0"/>
              <a:t>CSV is a good format for this type of data</a:t>
            </a:r>
            <a:endParaRPr lang="en-US" dirty="0"/>
          </a:p>
        </p:txBody>
      </p:sp>
      <p:pic>
        <p:nvPicPr>
          <p:cNvPr id="5" name="Picture 4" descr="bus-spreadshe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94" y="1688697"/>
            <a:ext cx="5109109" cy="377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3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999" y="1692000"/>
            <a:ext cx="2773693" cy="4469088"/>
          </a:xfrm>
        </p:spPr>
        <p:txBody>
          <a:bodyPr/>
          <a:lstStyle/>
          <a:p>
            <a:r>
              <a:rPr lang="en-US" dirty="0" smtClean="0"/>
              <a:t>Hierarchical data shows the relationships between data points</a:t>
            </a:r>
          </a:p>
          <a:p>
            <a:pPr lvl="1"/>
            <a:r>
              <a:rPr lang="en-US" dirty="0" smtClean="0"/>
              <a:t>Family trees</a:t>
            </a:r>
          </a:p>
          <a:p>
            <a:r>
              <a:rPr lang="en-US" dirty="0" smtClean="0"/>
              <a:t>JSON and XML are good formats for this type of data</a:t>
            </a:r>
            <a:endParaRPr lang="en-US" dirty="0"/>
          </a:p>
        </p:txBody>
      </p:sp>
      <p:pic>
        <p:nvPicPr>
          <p:cNvPr id="5" name="Picture 4" descr="odi-9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80" y="1579926"/>
            <a:ext cx="5266304" cy="473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4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9" y="3027456"/>
            <a:ext cx="6987534" cy="3549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data can be modeled as a graph</a:t>
            </a:r>
          </a:p>
          <a:p>
            <a:r>
              <a:rPr lang="en-US" dirty="0" smtClean="0"/>
              <a:t>Network structure data describes relationships</a:t>
            </a:r>
          </a:p>
          <a:p>
            <a:pPr lvl="1"/>
            <a:r>
              <a:rPr lang="en-US" dirty="0" smtClean="0"/>
              <a:t>Friendships in social networks</a:t>
            </a:r>
          </a:p>
          <a:p>
            <a:pPr lvl="1"/>
            <a:r>
              <a:rPr lang="en-US" dirty="0" smtClean="0"/>
              <a:t>The WWW</a:t>
            </a:r>
          </a:p>
          <a:p>
            <a:pPr marL="360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8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Tabular Data - Spreadsheets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data is sometimes in a spreadsheet format (</a:t>
            </a:r>
            <a:r>
              <a:rPr lang="en-US" dirty="0" err="1" smtClean="0"/>
              <a:t>xls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xlsx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include macros and formulas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Tabular Data - Comma </a:t>
            </a:r>
            <a:r>
              <a:rPr lang="en-US" dirty="0" smtClean="0"/>
              <a:t>Separated Value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records one per row</a:t>
            </a:r>
          </a:p>
          <a:p>
            <a:r>
              <a:rPr lang="en-US" dirty="0" smtClean="0"/>
              <a:t>Each record is one or more fields separated by a comma</a:t>
            </a:r>
          </a:p>
          <a:p>
            <a:r>
              <a:rPr lang="en-US" dirty="0"/>
              <a:t>S</a:t>
            </a:r>
            <a:r>
              <a:rPr lang="en-US" dirty="0" smtClean="0"/>
              <a:t>ometimes other delimiters are used </a:t>
            </a:r>
            <a:r>
              <a:rPr lang="en-US" dirty="0" err="1" smtClean="0"/>
              <a:t>eg</a:t>
            </a:r>
            <a:r>
              <a:rPr lang="en-US" dirty="0" smtClean="0"/>
              <a:t> tabs (TSV)</a:t>
            </a:r>
          </a:p>
          <a:p>
            <a:r>
              <a:rPr lang="en-US" dirty="0" smtClean="0"/>
              <a:t>First record maybe a header providing the column name for each field</a:t>
            </a:r>
          </a:p>
          <a:p>
            <a:r>
              <a:rPr lang="en-US" dirty="0" smtClean="0"/>
              <a:t>No macros or formulas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8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Tabular Data - Rodent Baiting CSV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Screen Shot 2018-01-26 at 14.56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4385"/>
          <a:stretch/>
        </p:blipFill>
        <p:spPr>
          <a:xfrm>
            <a:off x="850615" y="1692000"/>
            <a:ext cx="7334518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9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Data - </a:t>
            </a:r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 is a widely used format for data exchange</a:t>
            </a:r>
          </a:p>
          <a:p>
            <a:r>
              <a:rPr lang="en-US" dirty="0" smtClean="0"/>
              <a:t>Keeps structure in the data</a:t>
            </a:r>
          </a:p>
          <a:p>
            <a:r>
              <a:rPr lang="en-US" dirty="0" smtClean="0"/>
              <a:t>Nested elements marked up using tags</a:t>
            </a:r>
          </a:p>
          <a:p>
            <a:r>
              <a:rPr lang="en-US" dirty="0" smtClean="0"/>
              <a:t>Self-</a:t>
            </a:r>
            <a:r>
              <a:rPr lang="en-US" dirty="0" smtClean="0"/>
              <a:t>documenting</a:t>
            </a:r>
          </a:p>
          <a:p>
            <a:r>
              <a:rPr lang="en-US" dirty="0" smtClean="0"/>
              <a:t>Namespaces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220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Data - </a:t>
            </a:r>
            <a:r>
              <a:rPr lang="en-US" dirty="0" smtClean="0"/>
              <a:t>XML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xml_doc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05" y="1838186"/>
            <a:ext cx="5836419" cy="44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3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Data - </a:t>
            </a:r>
            <a:r>
              <a:rPr lang="en-US" dirty="0" smtClean="0"/>
              <a:t>XML Schema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the structure of an XML document</a:t>
            </a:r>
          </a:p>
          <a:p>
            <a:r>
              <a:rPr lang="en-US" dirty="0" smtClean="0"/>
              <a:t>Used to verify validity</a:t>
            </a:r>
          </a:p>
          <a:p>
            <a:r>
              <a:rPr lang="en-US" dirty="0" smtClean="0"/>
              <a:t>Define types for elements and attributes:</a:t>
            </a:r>
          </a:p>
          <a:p>
            <a:pPr lvl="1"/>
            <a:r>
              <a:rPr lang="en-US" dirty="0" smtClean="0"/>
              <a:t>Primitive data types 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boolean</a:t>
            </a:r>
            <a:r>
              <a:rPr lang="en-US" dirty="0" smtClean="0"/>
              <a:t>, decimal, float, string date)</a:t>
            </a:r>
          </a:p>
          <a:p>
            <a:pPr lvl="1"/>
            <a:r>
              <a:rPr lang="en-US" dirty="0" smtClean="0"/>
              <a:t>Complex data types control what attributes or child elements are allowed/required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Data - </a:t>
            </a:r>
            <a:r>
              <a:rPr lang="en-US" dirty="0" smtClean="0"/>
              <a:t>XML based formats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 is widely used as the base for other formats</a:t>
            </a:r>
          </a:p>
          <a:p>
            <a:r>
              <a:rPr lang="en-US" dirty="0" smtClean="0"/>
              <a:t>GML and KML </a:t>
            </a:r>
            <a:r>
              <a:rPr lang="mr-IN" dirty="0" smtClean="0"/>
              <a:t>–</a:t>
            </a:r>
            <a:r>
              <a:rPr lang="en-US" dirty="0" smtClean="0"/>
              <a:t> for expressing geographic data</a:t>
            </a:r>
          </a:p>
          <a:p>
            <a:r>
              <a:rPr lang="en-US" dirty="0" err="1" smtClean="0"/>
              <a:t>MathML</a:t>
            </a:r>
            <a:endParaRPr lang="en-US" dirty="0" smtClean="0"/>
          </a:p>
          <a:p>
            <a:r>
              <a:rPr lang="en-US" dirty="0" smtClean="0"/>
              <a:t>RDF/XML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7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277496"/>
              </p:ext>
            </p:extLst>
          </p:nvPr>
        </p:nvGraphicFramePr>
        <p:xfrm>
          <a:off x="323850" y="1692275"/>
          <a:ext cx="84963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669"/>
                <a:gridCol w="3887604"/>
                <a:gridCol w="36160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1000-1200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1500-1600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Open Data Formats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Open Data Pre</a:t>
                      </a:r>
                      <a:r>
                        <a:rPr lang="en-US" b="1" baseline="0" dirty="0" smtClean="0"/>
                        <a:t>-analytics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OpenRefine</a:t>
                      </a:r>
                      <a:r>
                        <a:rPr lang="en-US" b="1" dirty="0" smtClean="0"/>
                        <a:t> Demo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Guest Lecture </a:t>
                      </a:r>
                      <a:r>
                        <a:rPr lang="mr-IN" dirty="0" smtClean="0"/>
                        <a:t>–</a:t>
                      </a:r>
                      <a:r>
                        <a:rPr lang="en-US" dirty="0" smtClean="0"/>
                        <a:t> David Tarrant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Open</a:t>
                      </a:r>
                      <a:r>
                        <a:rPr lang="en-US" b="1" baseline="0" dirty="0" smtClean="0"/>
                        <a:t> Data </a:t>
                      </a:r>
                      <a:r>
                        <a:rPr lang="en-US" b="1" baseline="0" dirty="0" err="1" smtClean="0"/>
                        <a:t>Visualisation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Visualisation</a:t>
                      </a:r>
                      <a:r>
                        <a:rPr lang="en-US" b="1" dirty="0" smtClean="0"/>
                        <a:t> and 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D3</a:t>
                      </a:r>
                      <a:r>
                        <a:rPr lang="en-US" b="1" baseline="0" dirty="0" smtClean="0"/>
                        <a:t> Demo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tbc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Guest Lecture </a:t>
                      </a:r>
                      <a:r>
                        <a:rPr lang="mr-IN" dirty="0" smtClean="0"/>
                        <a:t>–</a:t>
                      </a:r>
                      <a:r>
                        <a:rPr lang="en-US" dirty="0" smtClean="0"/>
                        <a:t> Ash 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Guest Lecture </a:t>
                      </a:r>
                      <a:r>
                        <a:rPr lang="mr-IN" dirty="0" smtClean="0"/>
                        <a:t>–</a:t>
                      </a:r>
                      <a:r>
                        <a:rPr lang="en-US" dirty="0" smtClean="0"/>
                        <a:t> Chris </a:t>
                      </a:r>
                      <a:r>
                        <a:rPr lang="en-US" dirty="0" err="1" smtClean="0"/>
                        <a:t>Gutteridge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Easter Break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291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Data - Rodent Baiting XML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790588"/>
            <a:ext cx="8610600" cy="40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52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</a:t>
            </a:r>
            <a:r>
              <a:rPr lang="en-US" dirty="0" smtClean="0"/>
              <a:t>Data - JSON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JSON is a simple file format</a:t>
            </a:r>
          </a:p>
          <a:p>
            <a:pPr lvl="1"/>
            <a:r>
              <a:rPr lang="en-US" dirty="0" smtClean="0"/>
              <a:t>Objects are surrounded by {}</a:t>
            </a:r>
          </a:p>
          <a:p>
            <a:pPr lvl="1"/>
            <a:r>
              <a:rPr lang="en-US" dirty="0" smtClean="0"/>
              <a:t>Key Value pairs</a:t>
            </a:r>
          </a:p>
          <a:p>
            <a:pPr lvl="1"/>
            <a:r>
              <a:rPr lang="en-US" dirty="0" smtClean="0"/>
              <a:t>Data types (strings, number, </a:t>
            </a:r>
            <a:r>
              <a:rPr lang="en-US" dirty="0" err="1" smtClean="0"/>
              <a:t>booelan</a:t>
            </a:r>
            <a:r>
              <a:rPr lang="en-US" dirty="0" smtClean="0"/>
              <a:t> array, object or null)</a:t>
            </a:r>
          </a:p>
          <a:p>
            <a:r>
              <a:rPr lang="en-US" dirty="0" smtClean="0"/>
              <a:t>Lightweight, often used in web applications</a:t>
            </a:r>
          </a:p>
          <a:p>
            <a:r>
              <a:rPr lang="en-US" dirty="0" smtClean="0"/>
              <a:t>Easy for programming languages to parse (JavaScript, Python, Java, C++, ..)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15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Data - Example </a:t>
            </a:r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455-json-ex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00" y="1744230"/>
            <a:ext cx="55340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87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Rodent Baiting - JSON Format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Screen Shot 2018-01-26 at 14.54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" b="33602"/>
          <a:stretch/>
        </p:blipFill>
        <p:spPr>
          <a:xfrm>
            <a:off x="1593197" y="1630040"/>
            <a:ext cx="6062764" cy="45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00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Data - </a:t>
            </a:r>
            <a:r>
              <a:rPr lang="en-US" dirty="0" err="1"/>
              <a:t>GeoJSON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GeoJSON</a:t>
            </a:r>
            <a:r>
              <a:rPr lang="en-US" dirty="0" smtClean="0"/>
              <a:t> is a format for encoding a variety of geographic data structures</a:t>
            </a:r>
          </a:p>
          <a:p>
            <a:endParaRPr lang="en-US" dirty="0"/>
          </a:p>
        </p:txBody>
      </p:sp>
      <p:pic>
        <p:nvPicPr>
          <p:cNvPr id="5" name="Picture 4" descr="Screen Shot 2018-01-26 at 15.40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86" y="2758472"/>
            <a:ext cx="3619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33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Data - JSON </a:t>
            </a: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the structure of JSON data</a:t>
            </a:r>
          </a:p>
          <a:p>
            <a:r>
              <a:rPr lang="en-US" dirty="0" smtClean="0"/>
              <a:t>Useful for</a:t>
            </a:r>
          </a:p>
          <a:p>
            <a:pPr lvl="1"/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Documentation</a:t>
            </a:r>
          </a:p>
          <a:p>
            <a:r>
              <a:rPr lang="en-US" dirty="0" smtClean="0"/>
              <a:t>Similar to XML’s XML Schema</a:t>
            </a:r>
          </a:p>
          <a:p>
            <a:r>
              <a:rPr lang="en-US" dirty="0" smtClean="0"/>
              <a:t>Recently </a:t>
            </a:r>
            <a:r>
              <a:rPr lang="en-US" dirty="0" err="1" smtClean="0"/>
              <a:t>standardised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growing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12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Data - RDF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W3C recommended format for graphs</a:t>
            </a:r>
          </a:p>
          <a:p>
            <a:r>
              <a:rPr lang="en-US" dirty="0" smtClean="0"/>
              <a:t>Represents data in a form that mages it easier to to combine data from multiple sources</a:t>
            </a:r>
          </a:p>
          <a:p>
            <a:r>
              <a:rPr lang="en-US" dirty="0" smtClean="0"/>
              <a:t>Uses URIs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0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Data - RDF triples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4000" dirty="0"/>
              <a:t>&lt;subject</a:t>
            </a:r>
            <a:r>
              <a:rPr lang="en-US" sz="4000" dirty="0" smtClean="0"/>
              <a:t>&gt;</a:t>
            </a:r>
          </a:p>
          <a:p>
            <a:pPr marL="0" indent="0" algn="ctr">
              <a:buNone/>
            </a:pPr>
            <a:r>
              <a:rPr lang="en-US" sz="4000" dirty="0" smtClean="0"/>
              <a:t>&lt;</a:t>
            </a:r>
            <a:r>
              <a:rPr lang="en-US" sz="4000" dirty="0"/>
              <a:t>predicate</a:t>
            </a:r>
            <a:r>
              <a:rPr lang="en-US" sz="4000" dirty="0" smtClean="0"/>
              <a:t>&gt;</a:t>
            </a:r>
          </a:p>
          <a:p>
            <a:pPr marL="0" indent="0" algn="ctr">
              <a:buNone/>
            </a:pPr>
            <a:r>
              <a:rPr lang="en-US" sz="4000" dirty="0" smtClean="0"/>
              <a:t>&lt;</a:t>
            </a:r>
            <a:r>
              <a:rPr lang="en-US" sz="4000" dirty="0"/>
              <a:t>object</a:t>
            </a:r>
            <a:r>
              <a:rPr lang="en-US" sz="4000" dirty="0" smtClean="0"/>
              <a:t>&gt;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4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Data - RDF triples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4000" dirty="0" smtClean="0"/>
              <a:t>Bob</a:t>
            </a:r>
          </a:p>
          <a:p>
            <a:pPr marL="0" indent="0" algn="ctr">
              <a:buNone/>
            </a:pPr>
            <a:r>
              <a:rPr lang="en-US" sz="4000" dirty="0" smtClean="0"/>
              <a:t>knows</a:t>
            </a:r>
          </a:p>
          <a:p>
            <a:pPr marL="0" indent="0" algn="ctr">
              <a:buNone/>
            </a:pPr>
            <a:r>
              <a:rPr lang="en-US" sz="4000" dirty="0" smtClean="0"/>
              <a:t>Alice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0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Data - RDF triples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4000" dirty="0" smtClean="0"/>
              <a:t>http://example.com/bob</a:t>
            </a:r>
          </a:p>
          <a:p>
            <a:pPr marL="0" indent="0" algn="ctr">
              <a:buNone/>
            </a:pPr>
            <a:r>
              <a:rPr lang="en-US" sz="4000" dirty="0"/>
              <a:t>k</a:t>
            </a:r>
            <a:r>
              <a:rPr lang="en-US" sz="4000" dirty="0" smtClean="0"/>
              <a:t>nows</a:t>
            </a:r>
          </a:p>
          <a:p>
            <a:pPr marL="0" indent="0" algn="ctr">
              <a:buNone/>
            </a:pPr>
            <a:r>
              <a:rPr lang="en-US" sz="4000" dirty="0" smtClean="0"/>
              <a:t>http://</a:t>
            </a:r>
            <a:r>
              <a:rPr lang="en-US" sz="4000" dirty="0" err="1" smtClean="0"/>
              <a:t>example.com</a:t>
            </a:r>
            <a:r>
              <a:rPr lang="en-US" sz="4000" dirty="0" smtClean="0"/>
              <a:t>/</a:t>
            </a:r>
            <a:r>
              <a:rPr lang="en-US" sz="4000" dirty="0" err="1" smtClean="0"/>
              <a:t>alice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9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r>
              <a:rPr lang="en-US" dirty="0"/>
              <a:t>Open data is data that anyone can access, use or share.</a:t>
            </a:r>
          </a:p>
          <a:p>
            <a:r>
              <a:rPr lang="en-US" dirty="0" smtClean="0"/>
              <a:t>Open Data is for both humans and machines</a:t>
            </a:r>
          </a:p>
          <a:p>
            <a:r>
              <a:rPr lang="en-US" dirty="0" smtClean="0"/>
              <a:t>The format of an open dataset refers to the way in which the data is structured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7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Data - RDF triples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4000" dirty="0" smtClean="0"/>
              <a:t>http://example.com/bob</a:t>
            </a:r>
          </a:p>
          <a:p>
            <a:pPr marL="0" indent="0" algn="ctr">
              <a:buNone/>
            </a:pPr>
            <a:r>
              <a:rPr lang="en-US" sz="4000" dirty="0"/>
              <a:t>	http://</a:t>
            </a:r>
            <a:r>
              <a:rPr lang="en-US" sz="4000" dirty="0" err="1"/>
              <a:t>xmlns.com</a:t>
            </a:r>
            <a:r>
              <a:rPr lang="en-US" sz="4000" dirty="0"/>
              <a:t>/</a:t>
            </a:r>
            <a:r>
              <a:rPr lang="en-US" sz="4000" dirty="0" err="1"/>
              <a:t>foaf</a:t>
            </a:r>
            <a:r>
              <a:rPr lang="en-US" sz="4000" dirty="0"/>
              <a:t>/0.1</a:t>
            </a:r>
            <a:r>
              <a:rPr lang="en-US" sz="4000" dirty="0" smtClean="0"/>
              <a:t>/knows</a:t>
            </a:r>
          </a:p>
          <a:p>
            <a:pPr marL="0" indent="0" algn="ctr">
              <a:buNone/>
            </a:pPr>
            <a:r>
              <a:rPr lang="en-US" sz="4000" dirty="0" smtClean="0"/>
              <a:t>http://</a:t>
            </a:r>
            <a:r>
              <a:rPr lang="en-US" sz="4000" dirty="0" err="1" smtClean="0"/>
              <a:t>example.com</a:t>
            </a:r>
            <a:r>
              <a:rPr lang="en-US" sz="4000" dirty="0"/>
              <a:t>/</a:t>
            </a:r>
            <a:r>
              <a:rPr lang="en-US" sz="4000" dirty="0" err="1" smtClean="0"/>
              <a:t>alice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Data - RDF triples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4000" dirty="0" smtClean="0"/>
              <a:t>http://example.com/bob</a:t>
            </a:r>
          </a:p>
          <a:p>
            <a:pPr marL="0" indent="0" algn="ctr">
              <a:buNone/>
            </a:pPr>
            <a:r>
              <a:rPr lang="en-US" sz="4000" dirty="0" err="1"/>
              <a:t>f</a:t>
            </a:r>
            <a:r>
              <a:rPr lang="en-US" sz="4000" dirty="0" err="1" smtClean="0"/>
              <a:t>oaf:knows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http://</a:t>
            </a:r>
            <a:r>
              <a:rPr lang="en-US" sz="4000" dirty="0" err="1" smtClean="0"/>
              <a:t>example.com</a:t>
            </a:r>
            <a:r>
              <a:rPr lang="en-US" sz="4000" dirty="0" smtClean="0"/>
              <a:t>/</a:t>
            </a:r>
            <a:r>
              <a:rPr lang="en-US" sz="4000" dirty="0" err="1" smtClean="0"/>
              <a:t>alice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8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Data - RDF triples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4000" dirty="0" smtClean="0"/>
              <a:t>http://example.com/bob</a:t>
            </a:r>
          </a:p>
          <a:p>
            <a:pPr marL="0" indent="0" algn="ctr">
              <a:buNone/>
            </a:pPr>
            <a:r>
              <a:rPr lang="en-US" sz="4000" dirty="0" err="1" smtClean="0"/>
              <a:t>rdf:type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err="1"/>
              <a:t>f</a:t>
            </a:r>
            <a:r>
              <a:rPr lang="en-US" sz="4000" dirty="0" err="1" smtClean="0"/>
              <a:t>oaf:person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7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Data - RDF triples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4000" dirty="0" smtClean="0"/>
              <a:t>http://example.com/bob</a:t>
            </a:r>
          </a:p>
          <a:p>
            <a:pPr marL="0" indent="0" algn="ctr">
              <a:buNone/>
            </a:pPr>
            <a:r>
              <a:rPr lang="en-US" sz="4000" dirty="0" err="1" smtClean="0"/>
              <a:t>schema:birthdate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“1990-07-04”^^</a:t>
            </a:r>
            <a:r>
              <a:rPr lang="en-US" sz="4000" dirty="0" err="1" smtClean="0"/>
              <a:t>xsd:date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3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Data - RDF triples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4000" dirty="0" smtClean="0"/>
              <a:t>http://example.com/bob</a:t>
            </a:r>
          </a:p>
          <a:p>
            <a:pPr marL="0" indent="0" algn="ctr">
              <a:buNone/>
            </a:pPr>
            <a:r>
              <a:rPr lang="en-US" sz="4000" dirty="0" err="1" smtClean="0"/>
              <a:t>foaf:topic_interest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/>
              <a:t>https://</a:t>
            </a:r>
            <a:r>
              <a:rPr lang="en-US" sz="4000" dirty="0" err="1"/>
              <a:t>www.wikidata.org</a:t>
            </a:r>
            <a:r>
              <a:rPr lang="en-US" sz="4000" dirty="0"/>
              <a:t>/wiki/Q12418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7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Data - RDF triples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4000" dirty="0" smtClean="0"/>
              <a:t>https</a:t>
            </a:r>
            <a:r>
              <a:rPr lang="en-US" sz="4000" dirty="0"/>
              <a:t>://www.wikidata.org/wiki/</a:t>
            </a:r>
            <a:r>
              <a:rPr lang="en-US" sz="4000" dirty="0" smtClean="0"/>
              <a:t>Q12418</a:t>
            </a:r>
          </a:p>
          <a:p>
            <a:pPr marL="0" indent="0" algn="ctr">
              <a:buNone/>
            </a:pPr>
            <a:r>
              <a:rPr lang="en-US" sz="4000" dirty="0" err="1" smtClean="0"/>
              <a:t>dcterms:title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“Mona Lisa”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00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Data - RDF triples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4000" dirty="0" smtClean="0"/>
              <a:t>https</a:t>
            </a:r>
            <a:r>
              <a:rPr lang="en-US" sz="4000" dirty="0"/>
              <a:t>://www.wikidata.org/wiki/</a:t>
            </a:r>
            <a:r>
              <a:rPr lang="en-US" sz="4000" dirty="0" smtClean="0"/>
              <a:t>Q12418</a:t>
            </a:r>
          </a:p>
          <a:p>
            <a:pPr marL="0" indent="0" algn="ctr">
              <a:buNone/>
            </a:pPr>
            <a:r>
              <a:rPr lang="en-US" sz="4000" dirty="0" err="1" smtClean="0"/>
              <a:t>dcterms:title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“La </a:t>
            </a:r>
            <a:r>
              <a:rPr lang="en-US" sz="4000" dirty="0" err="1" smtClean="0"/>
              <a:t>Joconde</a:t>
            </a:r>
            <a:r>
              <a:rPr lang="en-US" sz="4000" dirty="0" smtClean="0"/>
              <a:t>”@</a:t>
            </a:r>
            <a:r>
              <a:rPr lang="en-US" sz="4000" dirty="0" err="1" smtClean="0"/>
              <a:t>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95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Data - RDF Graph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 descr="example-graph-i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2" y="1641890"/>
            <a:ext cx="7566539" cy="51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0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Rodent Baiting </a:t>
            </a:r>
            <a:r>
              <a:rPr lang="mr-IN" dirty="0" smtClean="0"/>
              <a:t>–</a:t>
            </a:r>
            <a:r>
              <a:rPr lang="en-US" dirty="0" smtClean="0"/>
              <a:t> RDF Format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727201"/>
            <a:ext cx="7848600" cy="41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24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Formats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</a:t>
            </a:r>
            <a:r>
              <a:rPr lang="en-US" dirty="0"/>
              <a:t>d</a:t>
            </a:r>
            <a:r>
              <a:rPr lang="en-US" dirty="0" smtClean="0"/>
              <a:t>ocuments</a:t>
            </a:r>
          </a:p>
          <a:p>
            <a:r>
              <a:rPr lang="en-US" dirty="0" smtClean="0"/>
              <a:t>Plain </a:t>
            </a:r>
            <a:r>
              <a:rPr lang="en-US" dirty="0"/>
              <a:t>t</a:t>
            </a:r>
            <a:r>
              <a:rPr lang="en-US" dirty="0" smtClean="0"/>
              <a:t>ext</a:t>
            </a:r>
          </a:p>
          <a:p>
            <a:r>
              <a:rPr lang="en-US" dirty="0" smtClean="0"/>
              <a:t>Images</a:t>
            </a:r>
          </a:p>
          <a:p>
            <a:r>
              <a:rPr lang="en-US" dirty="0" smtClean="0"/>
              <a:t>Proprietary (closed) formats</a:t>
            </a:r>
          </a:p>
        </p:txBody>
      </p:sp>
    </p:spTree>
    <p:extLst>
      <p:ext uri="{BB962C8B-B14F-4D97-AF65-F5344CB8AC3E}">
        <p14:creationId xmlns:p14="http://schemas.microsoft.com/office/powerpoint/2010/main" val="351350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“To </a:t>
            </a:r>
            <a:r>
              <a:rPr lang="en-US" i="1" dirty="0"/>
              <a:t>the extent practicable and subject to valid restrictions, agencies should publish information online in an </a:t>
            </a:r>
            <a:r>
              <a:rPr lang="en-US" b="1" i="1" dirty="0"/>
              <a:t>open format</a:t>
            </a:r>
            <a:r>
              <a:rPr lang="en-US" i="1" dirty="0"/>
              <a:t> that can </a:t>
            </a:r>
            <a:r>
              <a:rPr lang="en-US" b="1" i="1" dirty="0"/>
              <a:t>be retrieved, downloaded, indexed, and searched by commonly used web search applications</a:t>
            </a:r>
            <a:r>
              <a:rPr lang="en-US" i="1" dirty="0"/>
              <a:t>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An </a:t>
            </a:r>
            <a:r>
              <a:rPr lang="en-US" i="1" dirty="0"/>
              <a:t>open format is one that is </a:t>
            </a:r>
            <a:r>
              <a:rPr lang="en-US" b="1" i="1" dirty="0"/>
              <a:t>platform independent, machine readable</a:t>
            </a:r>
            <a:r>
              <a:rPr lang="en-US" i="1" dirty="0"/>
              <a:t>, and made available to the </a:t>
            </a:r>
            <a:r>
              <a:rPr lang="en-US" b="1" i="1" dirty="0"/>
              <a:t>public without restrictions</a:t>
            </a:r>
            <a:r>
              <a:rPr lang="en-US" i="1" dirty="0"/>
              <a:t> that would impede the re-use of that </a:t>
            </a:r>
            <a:r>
              <a:rPr lang="en-US" i="1" dirty="0" smtClean="0"/>
              <a:t>information”</a:t>
            </a:r>
          </a:p>
          <a:p>
            <a:pPr marL="0" indent="0" algn="r">
              <a:buNone/>
            </a:pPr>
            <a:r>
              <a:rPr lang="en-US" i="1" dirty="0" smtClean="0"/>
              <a:t>Obama Administration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7167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file formats</a:t>
            </a:r>
          </a:p>
          <a:p>
            <a:r>
              <a:rPr lang="en-US" dirty="0" smtClean="0"/>
              <a:t>Three types of structures</a:t>
            </a:r>
          </a:p>
          <a:p>
            <a:pPr lvl="1"/>
            <a:r>
              <a:rPr lang="en-US" dirty="0" smtClean="0"/>
              <a:t>Tabular</a:t>
            </a:r>
          </a:p>
          <a:p>
            <a:pPr lvl="1"/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Network (graph)</a:t>
            </a:r>
          </a:p>
          <a:p>
            <a:r>
              <a:rPr lang="en-US" dirty="0" smtClean="0"/>
              <a:t>Tabular data is the most common open data</a:t>
            </a:r>
          </a:p>
          <a:p>
            <a:r>
              <a:rPr lang="en-US" dirty="0" smtClean="0"/>
              <a:t>Most open data can be represented in more than one format </a:t>
            </a:r>
          </a:p>
        </p:txBody>
      </p:sp>
    </p:spTree>
    <p:extLst>
      <p:ext uri="{BB962C8B-B14F-4D97-AF65-F5344CB8AC3E}">
        <p14:creationId xmlns:p14="http://schemas.microsoft.com/office/powerpoint/2010/main" val="2549412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Conversion</a:t>
            </a:r>
          </a:p>
          <a:p>
            <a:pPr lvl="1"/>
            <a:r>
              <a:rPr lang="en-US" dirty="0" smtClean="0"/>
              <a:t>CSV JSON -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www.csvjson.com</a:t>
            </a:r>
            <a:endParaRPr lang="en-US" dirty="0" smtClean="0"/>
          </a:p>
          <a:p>
            <a:pPr lvl="1"/>
            <a:r>
              <a:rPr lang="en-US" dirty="0" smtClean="0"/>
              <a:t>JSON XML CAS -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://jsonformatter.org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Validation</a:t>
            </a:r>
          </a:p>
          <a:p>
            <a:pPr lvl="1"/>
            <a:r>
              <a:rPr lang="en-US" dirty="0" err="1" smtClean="0"/>
              <a:t>CSVLint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csvlint.io</a:t>
            </a:r>
            <a:r>
              <a:rPr lang="en-US" dirty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 err="1" smtClean="0"/>
              <a:t>JSONLint</a:t>
            </a:r>
            <a:r>
              <a:rPr lang="en-US" dirty="0"/>
              <a:t> - </a:t>
            </a: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jsonlint.com</a:t>
            </a:r>
            <a:r>
              <a:rPr lang="en-US" dirty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/>
              <a:t>Manipulation</a:t>
            </a:r>
          </a:p>
          <a:p>
            <a:pPr lvl="1"/>
            <a:r>
              <a:rPr lang="en-US" dirty="0">
                <a:hlinkClick r:id="rId6"/>
              </a:rPr>
              <a:t>https://csvkit.readthedocs.io/en/latest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err="1" smtClean="0"/>
              <a:t>OpenRefine</a:t>
            </a:r>
            <a:r>
              <a:rPr lang="en-US" dirty="0" smtClean="0"/>
              <a:t> -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err="1">
                <a:hlinkClick r:id="rId7"/>
              </a:rPr>
              <a:t>openrefine.org</a:t>
            </a:r>
            <a:r>
              <a:rPr lang="en-US" dirty="0">
                <a:hlinkClick r:id="rId7"/>
              </a:rPr>
              <a:t>/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2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and Closed File Formats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Open file format</a:t>
            </a:r>
            <a:r>
              <a:rPr lang="en-US" dirty="0"/>
              <a:t> </a:t>
            </a:r>
            <a:r>
              <a:rPr lang="en-US" dirty="0" smtClean="0"/>
              <a:t>is a file format storing digital data</a:t>
            </a:r>
          </a:p>
          <a:p>
            <a:r>
              <a:rPr lang="en-US" dirty="0" smtClean="0"/>
              <a:t>It can be used and implemented by anyone</a:t>
            </a:r>
            <a:endParaRPr lang="en-US" dirty="0"/>
          </a:p>
          <a:p>
            <a:r>
              <a:rPr lang="en-US" dirty="0" smtClean="0"/>
              <a:t>The format does not tend to have legal restrictions:</a:t>
            </a:r>
          </a:p>
          <a:p>
            <a:pPr lvl="1"/>
            <a:r>
              <a:rPr lang="en-US" dirty="0" smtClean="0"/>
              <a:t>Copyrights</a:t>
            </a:r>
          </a:p>
          <a:p>
            <a:pPr lvl="1"/>
            <a:r>
              <a:rPr lang="en-US" dirty="0" smtClean="0"/>
              <a:t>Patents</a:t>
            </a:r>
          </a:p>
          <a:p>
            <a:pPr lvl="1"/>
            <a:r>
              <a:rPr lang="en-US" dirty="0" smtClean="0"/>
              <a:t>Trademarks</a:t>
            </a:r>
          </a:p>
          <a:p>
            <a:r>
              <a:rPr lang="en-US" b="1" dirty="0" smtClean="0"/>
              <a:t>Closed file formats</a:t>
            </a:r>
            <a:r>
              <a:rPr lang="en-US" dirty="0" smtClean="0"/>
              <a:t> is a file format used by a company, </a:t>
            </a:r>
            <a:r>
              <a:rPr lang="en-US" dirty="0" err="1" smtClean="0"/>
              <a:t>organisation</a:t>
            </a:r>
            <a:r>
              <a:rPr lang="en-US" dirty="0" smtClean="0"/>
              <a:t>, or individual for their particular software or hardware</a:t>
            </a:r>
          </a:p>
        </p:txBody>
      </p:sp>
    </p:spTree>
    <p:extLst>
      <p:ext uri="{BB962C8B-B14F-4D97-AF65-F5344CB8AC3E}">
        <p14:creationId xmlns:p14="http://schemas.microsoft.com/office/powerpoint/2010/main" val="155296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Formats and Interoperability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file formats</a:t>
            </a:r>
          </a:p>
          <a:p>
            <a:r>
              <a:rPr lang="en-US" dirty="0"/>
              <a:t>Units</a:t>
            </a:r>
          </a:p>
          <a:p>
            <a:pPr lvl="1"/>
            <a:r>
              <a:rPr lang="en-US" dirty="0"/>
              <a:t>Metric/</a:t>
            </a:r>
            <a:r>
              <a:rPr lang="en-US" dirty="0" smtClean="0"/>
              <a:t>Imperial</a:t>
            </a:r>
          </a:p>
          <a:p>
            <a:r>
              <a:rPr lang="en-US" dirty="0" smtClean="0"/>
              <a:t>Standard classifications</a:t>
            </a:r>
          </a:p>
          <a:p>
            <a:pPr lvl="1"/>
            <a:r>
              <a:rPr lang="en-US" dirty="0" smtClean="0"/>
              <a:t>Ontologies</a:t>
            </a:r>
          </a:p>
          <a:p>
            <a:pPr lvl="1"/>
            <a:r>
              <a:rPr lang="en-US" dirty="0" smtClean="0"/>
              <a:t>Schemas</a:t>
            </a:r>
          </a:p>
          <a:p>
            <a:pPr marL="0" indent="-5375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39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</a:t>
            </a:r>
            <a:r>
              <a:rPr lang="mr-IN" dirty="0" smtClean="0"/>
              <a:t>–</a:t>
            </a:r>
            <a:r>
              <a:rPr lang="en-US" dirty="0" smtClean="0"/>
              <a:t> What does it look like?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1_ybCQFB6FN5aIAeEnqHrq6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1" y="1549288"/>
            <a:ext cx="6563513" cy="2297230"/>
          </a:xfrm>
          <a:prstGeom prst="rect">
            <a:avLst/>
          </a:prstGeom>
        </p:spPr>
      </p:pic>
      <p:pic>
        <p:nvPicPr>
          <p:cNvPr id="9" name="Picture 8" descr="ed94a867e1f13e2e3b1324e1b9b8b2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91" y="3448316"/>
            <a:ext cx="5903125" cy="31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6087410"/>
            <a:ext cx="8496000" cy="61582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https://</a:t>
            </a:r>
            <a:r>
              <a:rPr lang="en-US" sz="1800" dirty="0" err="1"/>
              <a:t>catalog.data.gov</a:t>
            </a:r>
            <a:r>
              <a:rPr lang="en-US" sz="1800" dirty="0"/>
              <a:t>/dataset/311-service-requests-rodent-baiting-9f9be</a:t>
            </a:r>
          </a:p>
        </p:txBody>
      </p:sp>
      <p:pic>
        <p:nvPicPr>
          <p:cNvPr id="7" name="Picture 6" descr="Screen Shot 2018-01-26 at 14.43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59882"/>
            <a:ext cx="5948828" cy="55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4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Tabular data</a:t>
            </a:r>
          </a:p>
          <a:p>
            <a:r>
              <a:rPr lang="en-US" dirty="0" smtClean="0"/>
              <a:t>Hierarchical data</a:t>
            </a:r>
          </a:p>
          <a:p>
            <a:r>
              <a:rPr lang="en-US" dirty="0" smtClean="0"/>
              <a:t>Network data</a:t>
            </a:r>
          </a:p>
        </p:txBody>
      </p:sp>
    </p:spTree>
    <p:extLst>
      <p:ext uri="{BB962C8B-B14F-4D97-AF65-F5344CB8AC3E}">
        <p14:creationId xmlns:p14="http://schemas.microsoft.com/office/powerpoint/2010/main" val="1503296763"/>
      </p:ext>
    </p:extLst>
  </p:cSld>
  <p:clrMapOvr>
    <a:masterClrMapping/>
  </p:clrMapOvr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11 - CSS" id="{A9F95300-17D0-C845-92AA-829B010B7BE7}" vid="{A5DC916A-1AF4-684A-82FE-8F29E5F01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23551</TotalTime>
  <Words>1076</Words>
  <Application>Microsoft Macintosh PowerPoint</Application>
  <PresentationFormat>On-screen Show (4:3)</PresentationFormat>
  <Paragraphs>262</Paragraphs>
  <Slides>41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ECS</vt:lpstr>
      <vt:lpstr>Open Data Formats</vt:lpstr>
      <vt:lpstr>Lectures</vt:lpstr>
      <vt:lpstr>Open Data</vt:lpstr>
      <vt:lpstr>PowerPoint Presentation</vt:lpstr>
      <vt:lpstr>Open and Closed File Formats</vt:lpstr>
      <vt:lpstr>Open Data Formats and Interoperability</vt:lpstr>
      <vt:lpstr>Open Data – What does it look like?</vt:lpstr>
      <vt:lpstr>PowerPoint Presentation</vt:lpstr>
      <vt:lpstr>The Structure of Data</vt:lpstr>
      <vt:lpstr>Tabular</vt:lpstr>
      <vt:lpstr>Hierarchical Data</vt:lpstr>
      <vt:lpstr>Network Data</vt:lpstr>
      <vt:lpstr>Tabular Data - Spreadsheets</vt:lpstr>
      <vt:lpstr>Tabular Data - Comma Separated Value Files</vt:lpstr>
      <vt:lpstr>Tabular Data - Rodent Baiting CSV</vt:lpstr>
      <vt:lpstr>Hierarchical Data - XML</vt:lpstr>
      <vt:lpstr>Hierarchical Data - XML Example</vt:lpstr>
      <vt:lpstr>Hierarchical Data - XML Schema</vt:lpstr>
      <vt:lpstr>Hierarchical Data - XML based formats</vt:lpstr>
      <vt:lpstr>Hierarchical Data - Rodent Baiting XML</vt:lpstr>
      <vt:lpstr>Hierarchical Data - JSON</vt:lpstr>
      <vt:lpstr>Hierarchical Data - Example JSON</vt:lpstr>
      <vt:lpstr>Rodent Baiting - JSON Format</vt:lpstr>
      <vt:lpstr>Hierarchical Data - GeoJSON</vt:lpstr>
      <vt:lpstr>Hierarchical Data - JSON Schema</vt:lpstr>
      <vt:lpstr>Network Data - RDF</vt:lpstr>
      <vt:lpstr>Network Data - RDF triples</vt:lpstr>
      <vt:lpstr>Network Data - RDF triples</vt:lpstr>
      <vt:lpstr>Network Data - RDF triples</vt:lpstr>
      <vt:lpstr>Network Data - RDF triples</vt:lpstr>
      <vt:lpstr>Network Data - RDF triples</vt:lpstr>
      <vt:lpstr>Network Data - RDF triples</vt:lpstr>
      <vt:lpstr>Network Data - RDF triples</vt:lpstr>
      <vt:lpstr>Network Data - RDF triples</vt:lpstr>
      <vt:lpstr>Network Data - RDF triples</vt:lpstr>
      <vt:lpstr>Network Data - RDF triples</vt:lpstr>
      <vt:lpstr>Network Data - RDF Graph Example</vt:lpstr>
      <vt:lpstr>Rodent Baiting – RDF Format</vt:lpstr>
      <vt:lpstr>Other Formats</vt:lpstr>
      <vt:lpstr>Summary</vt:lpstr>
      <vt:lpstr>Practical tools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Cascading Stylesheets</dc:title>
  <dc:creator>Gibbins N.M.</dc:creator>
  <cp:lastModifiedBy>Heather Packer</cp:lastModifiedBy>
  <cp:revision>246</cp:revision>
  <dcterms:created xsi:type="dcterms:W3CDTF">2017-10-22T16:39:59Z</dcterms:created>
  <dcterms:modified xsi:type="dcterms:W3CDTF">2018-02-01T09:00:59Z</dcterms:modified>
</cp:coreProperties>
</file>