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56" r:id="rId4"/>
    <p:sldId id="257" r:id="rId5"/>
    <p:sldId id="258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FFC52-2594-4FE4-B785-7CEA7E69BA02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93514EEF-A156-4E49-AA87-9EC45593800D}">
      <dgm:prSet phldrT="[Text]"/>
      <dgm:spPr/>
      <dgm:t>
        <a:bodyPr/>
        <a:lstStyle/>
        <a:p>
          <a:r>
            <a:rPr lang="en-GB" dirty="0" smtClean="0">
              <a:latin typeface="Arial Black" panose="020B0A04020102020204" pitchFamily="34" charset="0"/>
            </a:rPr>
            <a:t>Explore</a:t>
          </a:r>
        </a:p>
        <a:p>
          <a:r>
            <a:rPr lang="en-GB" dirty="0" smtClean="0">
              <a:latin typeface="Arial Black" panose="020B0A04020102020204" pitchFamily="34" charset="0"/>
            </a:rPr>
            <a:t>Research</a:t>
          </a:r>
        </a:p>
        <a:p>
          <a:r>
            <a:rPr lang="en-GB" dirty="0" smtClean="0">
              <a:solidFill>
                <a:srgbClr val="FFC000"/>
              </a:solidFill>
              <a:latin typeface="Arial Black" panose="020B0A04020102020204" pitchFamily="34" charset="0"/>
            </a:rPr>
            <a:t>BLOG</a:t>
          </a:r>
        </a:p>
        <a:p>
          <a:r>
            <a:rPr lang="en-GB" dirty="0" smtClean="0">
              <a:latin typeface="Arial Black" panose="020B0A04020102020204" pitchFamily="34" charset="0"/>
            </a:rPr>
            <a:t>- Share your knowledge</a:t>
          </a:r>
          <a:endParaRPr lang="en-GB" dirty="0"/>
        </a:p>
      </dgm:t>
    </dgm:pt>
    <dgm:pt modelId="{844F051A-F4DF-4DEA-A090-E3DBFE0BAEAE}" type="parTrans" cxnId="{E6B26876-5D7F-4A28-BC6D-D7E30E7527D6}">
      <dgm:prSet/>
      <dgm:spPr/>
      <dgm:t>
        <a:bodyPr/>
        <a:lstStyle/>
        <a:p>
          <a:endParaRPr lang="en-GB"/>
        </a:p>
      </dgm:t>
    </dgm:pt>
    <dgm:pt modelId="{BF7F0E5C-30E0-446F-AC74-22674E42CC41}" type="sibTrans" cxnId="{E6B26876-5D7F-4A28-BC6D-D7E30E7527D6}">
      <dgm:prSet/>
      <dgm:spPr/>
      <dgm:t>
        <a:bodyPr/>
        <a:lstStyle/>
        <a:p>
          <a:endParaRPr lang="en-GB"/>
        </a:p>
      </dgm:t>
    </dgm:pt>
    <dgm:pt modelId="{8D5EC09C-0A3C-4007-A377-F772C48E1663}">
      <dgm:prSet phldrT="[Text]"/>
      <dgm:spPr/>
      <dgm:t>
        <a:bodyPr/>
        <a:lstStyle/>
        <a:p>
          <a:r>
            <a:rPr lang="en-GB" dirty="0" smtClean="0">
              <a:latin typeface="Arial Black" panose="020B0A04020102020204" pitchFamily="34" charset="0"/>
            </a:rPr>
            <a:t>Expand</a:t>
          </a:r>
        </a:p>
        <a:p>
          <a:r>
            <a:rPr lang="en-GB" dirty="0" smtClean="0">
              <a:latin typeface="Arial Black" panose="020B0A04020102020204" pitchFamily="34" charset="0"/>
            </a:rPr>
            <a:t>Deepen</a:t>
          </a:r>
        </a:p>
        <a:p>
          <a:r>
            <a:rPr lang="en-GB" dirty="0" smtClean="0">
              <a:solidFill>
                <a:srgbClr val="FFC000"/>
              </a:solidFill>
              <a:latin typeface="Arial Black" panose="020B0A04020102020204" pitchFamily="34" charset="0"/>
            </a:rPr>
            <a:t>REFLECT</a:t>
          </a:r>
          <a:r>
            <a:rPr lang="en-GB" dirty="0" smtClean="0">
              <a:latin typeface="Arial Black" panose="020B0A04020102020204" pitchFamily="34" charset="0"/>
            </a:rPr>
            <a:t> </a:t>
          </a:r>
        </a:p>
        <a:p>
          <a:r>
            <a:rPr lang="en-GB" dirty="0" smtClean="0">
              <a:latin typeface="Arial Black" panose="020B0A04020102020204" pitchFamily="34" charset="0"/>
            </a:rPr>
            <a:t>- Develop</a:t>
          </a:r>
          <a:endParaRPr lang="en-GB" dirty="0">
            <a:latin typeface="Arial Black" panose="020B0A04020102020204" pitchFamily="34" charset="0"/>
          </a:endParaRPr>
        </a:p>
      </dgm:t>
    </dgm:pt>
    <dgm:pt modelId="{AA0440DD-180A-47C9-900F-5CEADEB02ADF}" type="parTrans" cxnId="{8BFF7697-ECDC-49AA-9919-62C5A2B3BD56}">
      <dgm:prSet/>
      <dgm:spPr/>
      <dgm:t>
        <a:bodyPr/>
        <a:lstStyle/>
        <a:p>
          <a:endParaRPr lang="en-GB"/>
        </a:p>
      </dgm:t>
    </dgm:pt>
    <dgm:pt modelId="{66B21B15-AD0D-4EE8-A220-7E1517CAFD08}" type="sibTrans" cxnId="{8BFF7697-ECDC-49AA-9919-62C5A2B3BD56}">
      <dgm:prSet/>
      <dgm:spPr/>
      <dgm:t>
        <a:bodyPr/>
        <a:lstStyle/>
        <a:p>
          <a:endParaRPr lang="en-GB"/>
        </a:p>
      </dgm:t>
    </dgm:pt>
    <dgm:pt modelId="{066F0130-CDFB-4BE8-BD69-61EE3FA6FC6F}">
      <dgm:prSet phldrT="[Text]"/>
      <dgm:spPr/>
      <dgm:t>
        <a:bodyPr/>
        <a:lstStyle/>
        <a:p>
          <a:r>
            <a:rPr lang="en-GB" dirty="0" smtClean="0">
              <a:solidFill>
                <a:srgbClr val="FFC000"/>
              </a:solidFill>
              <a:latin typeface="Arial Black" panose="020B0A04020102020204" pitchFamily="34" charset="0"/>
            </a:rPr>
            <a:t>SELF-ASSESS</a:t>
          </a:r>
        </a:p>
        <a:p>
          <a:r>
            <a:rPr lang="en-GB" dirty="0" smtClean="0">
              <a:latin typeface="Arial Black" panose="020B0A04020102020204" pitchFamily="34" charset="0"/>
            </a:rPr>
            <a:t>Feedback </a:t>
          </a:r>
        </a:p>
        <a:p>
          <a:r>
            <a:rPr lang="en-GB" dirty="0" smtClean="0">
              <a:latin typeface="Arial Black" panose="020B0A04020102020204" pitchFamily="34" charset="0"/>
            </a:rPr>
            <a:t>Improve</a:t>
          </a:r>
        </a:p>
        <a:p>
          <a:r>
            <a:rPr lang="en-GB" dirty="0" smtClean="0">
              <a:latin typeface="Arial Black" panose="020B0A04020102020204" pitchFamily="34" charset="0"/>
            </a:rPr>
            <a:t>– Control your progress</a:t>
          </a:r>
          <a:endParaRPr lang="en-GB" dirty="0">
            <a:latin typeface="Arial Black" panose="020B0A04020102020204" pitchFamily="34" charset="0"/>
          </a:endParaRPr>
        </a:p>
      </dgm:t>
    </dgm:pt>
    <dgm:pt modelId="{7F0261BD-9217-4331-9936-29598F73E185}" type="parTrans" cxnId="{65F1278C-9021-42CE-80C9-4BC5016E7BE4}">
      <dgm:prSet/>
      <dgm:spPr/>
      <dgm:t>
        <a:bodyPr/>
        <a:lstStyle/>
        <a:p>
          <a:endParaRPr lang="en-GB"/>
        </a:p>
      </dgm:t>
    </dgm:pt>
    <dgm:pt modelId="{0E077F9C-6331-4AFC-96A8-60DE360FE5B2}" type="sibTrans" cxnId="{65F1278C-9021-42CE-80C9-4BC5016E7BE4}">
      <dgm:prSet/>
      <dgm:spPr/>
      <dgm:t>
        <a:bodyPr/>
        <a:lstStyle/>
        <a:p>
          <a:endParaRPr lang="en-GB"/>
        </a:p>
      </dgm:t>
    </dgm:pt>
    <dgm:pt modelId="{8ACA4C11-60E8-4EA5-93F6-27D3F73C935B}">
      <dgm:prSet/>
      <dgm:spPr/>
      <dgm:t>
        <a:bodyPr/>
        <a:lstStyle/>
        <a:p>
          <a:r>
            <a:rPr lang="en-GB" dirty="0" smtClean="0">
              <a:solidFill>
                <a:srgbClr val="FFC000"/>
              </a:solidFill>
              <a:latin typeface="Arial Black" panose="020B0A04020102020204" pitchFamily="34" charset="0"/>
            </a:rPr>
            <a:t>COMMENT</a:t>
          </a:r>
        </a:p>
        <a:p>
          <a:r>
            <a:rPr lang="en-GB" dirty="0" smtClean="0">
              <a:latin typeface="Arial Black" panose="020B0A04020102020204" pitchFamily="34" charset="0"/>
            </a:rPr>
            <a:t>Interact </a:t>
          </a:r>
        </a:p>
        <a:p>
          <a:r>
            <a:rPr lang="en-GB" dirty="0" smtClean="0">
              <a:latin typeface="Arial Black" panose="020B0A04020102020204" pitchFamily="34" charset="0"/>
            </a:rPr>
            <a:t>Discuss  </a:t>
          </a:r>
        </a:p>
        <a:p>
          <a:r>
            <a:rPr lang="en-GB" dirty="0" smtClean="0">
              <a:latin typeface="Arial Black" panose="020B0A04020102020204" pitchFamily="34" charset="0"/>
            </a:rPr>
            <a:t>– Learn with others</a:t>
          </a:r>
          <a:endParaRPr lang="en-GB" dirty="0">
            <a:latin typeface="Arial Black" panose="020B0A04020102020204" pitchFamily="34" charset="0"/>
          </a:endParaRPr>
        </a:p>
      </dgm:t>
    </dgm:pt>
    <dgm:pt modelId="{A68D83CF-1566-4287-8F51-2109CE0F3B43}" type="parTrans" cxnId="{25BCDA35-4F06-4552-A33D-5CB1FF49DECE}">
      <dgm:prSet/>
      <dgm:spPr/>
      <dgm:t>
        <a:bodyPr/>
        <a:lstStyle/>
        <a:p>
          <a:endParaRPr lang="en-GB"/>
        </a:p>
      </dgm:t>
    </dgm:pt>
    <dgm:pt modelId="{A8BFCF1C-176A-4D00-B5B2-B8FA4A1801B0}" type="sibTrans" cxnId="{25BCDA35-4F06-4552-A33D-5CB1FF49DECE}">
      <dgm:prSet/>
      <dgm:spPr/>
      <dgm:t>
        <a:bodyPr/>
        <a:lstStyle/>
        <a:p>
          <a:endParaRPr lang="en-GB"/>
        </a:p>
      </dgm:t>
    </dgm:pt>
    <dgm:pt modelId="{77F7C479-A160-4DD5-8295-4CF4DE95DA63}" type="pres">
      <dgm:prSet presAssocID="{D14FFC52-2594-4FE4-B785-7CEA7E69BA02}" presName="compositeShape" presStyleCnt="0">
        <dgm:presLayoutVars>
          <dgm:chMax val="7"/>
          <dgm:dir/>
          <dgm:resizeHandles val="exact"/>
        </dgm:presLayoutVars>
      </dgm:prSet>
      <dgm:spPr/>
    </dgm:pt>
    <dgm:pt modelId="{B650DFA6-9C1C-43D9-8E64-0574168134C0}" type="pres">
      <dgm:prSet presAssocID="{D14FFC52-2594-4FE4-B785-7CEA7E69BA02}" presName="wedge1" presStyleLbl="node1" presStyleIdx="0" presStyleCnt="4"/>
      <dgm:spPr/>
      <dgm:t>
        <a:bodyPr/>
        <a:lstStyle/>
        <a:p>
          <a:endParaRPr lang="en-GB"/>
        </a:p>
      </dgm:t>
    </dgm:pt>
    <dgm:pt modelId="{C4DAB255-03F4-4583-AE77-C6C8FDDAC5E4}" type="pres">
      <dgm:prSet presAssocID="{D14FFC52-2594-4FE4-B785-7CEA7E69BA02}" presName="dummy1a" presStyleCnt="0"/>
      <dgm:spPr/>
    </dgm:pt>
    <dgm:pt modelId="{7DB42FEE-1BC4-4DA4-AC01-7E7CEF30E371}" type="pres">
      <dgm:prSet presAssocID="{D14FFC52-2594-4FE4-B785-7CEA7E69BA02}" presName="dummy1b" presStyleCnt="0"/>
      <dgm:spPr/>
    </dgm:pt>
    <dgm:pt modelId="{526D235D-4D13-443E-8E7C-F8313FE17D7E}" type="pres">
      <dgm:prSet presAssocID="{D14FFC52-2594-4FE4-B785-7CEA7E69BA0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660C1F-D711-4184-86A4-3B1931F3980B}" type="pres">
      <dgm:prSet presAssocID="{D14FFC52-2594-4FE4-B785-7CEA7E69BA02}" presName="wedge2" presStyleLbl="node1" presStyleIdx="1" presStyleCnt="4"/>
      <dgm:spPr/>
      <dgm:t>
        <a:bodyPr/>
        <a:lstStyle/>
        <a:p>
          <a:endParaRPr lang="en-GB"/>
        </a:p>
      </dgm:t>
    </dgm:pt>
    <dgm:pt modelId="{EE4BF349-4CD0-4189-9EE0-FF35DE94A489}" type="pres">
      <dgm:prSet presAssocID="{D14FFC52-2594-4FE4-B785-7CEA7E69BA02}" presName="dummy2a" presStyleCnt="0"/>
      <dgm:spPr/>
    </dgm:pt>
    <dgm:pt modelId="{53F593DD-AF48-4B20-B38B-E6DEEB4C7F75}" type="pres">
      <dgm:prSet presAssocID="{D14FFC52-2594-4FE4-B785-7CEA7E69BA02}" presName="dummy2b" presStyleCnt="0"/>
      <dgm:spPr/>
    </dgm:pt>
    <dgm:pt modelId="{E81CAAA2-87DF-42E6-8178-8E908AAF93D7}" type="pres">
      <dgm:prSet presAssocID="{D14FFC52-2594-4FE4-B785-7CEA7E69BA0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896F61-B4C5-4A3F-B432-46932FE2B5BA}" type="pres">
      <dgm:prSet presAssocID="{D14FFC52-2594-4FE4-B785-7CEA7E69BA02}" presName="wedge3" presStyleLbl="node1" presStyleIdx="2" presStyleCnt="4"/>
      <dgm:spPr/>
      <dgm:t>
        <a:bodyPr/>
        <a:lstStyle/>
        <a:p>
          <a:endParaRPr lang="en-GB"/>
        </a:p>
      </dgm:t>
    </dgm:pt>
    <dgm:pt modelId="{06663615-EF27-4274-BD9C-47A15609E7F0}" type="pres">
      <dgm:prSet presAssocID="{D14FFC52-2594-4FE4-B785-7CEA7E69BA02}" presName="dummy3a" presStyleCnt="0"/>
      <dgm:spPr/>
    </dgm:pt>
    <dgm:pt modelId="{71806137-8944-44A8-A171-63D9B18749AA}" type="pres">
      <dgm:prSet presAssocID="{D14FFC52-2594-4FE4-B785-7CEA7E69BA02}" presName="dummy3b" presStyleCnt="0"/>
      <dgm:spPr/>
    </dgm:pt>
    <dgm:pt modelId="{82B31F1D-E162-4F00-9040-E1D88723753A}" type="pres">
      <dgm:prSet presAssocID="{D14FFC52-2594-4FE4-B785-7CEA7E69BA0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E19D4C-8E0E-49C5-A3C4-0128F804A25C}" type="pres">
      <dgm:prSet presAssocID="{D14FFC52-2594-4FE4-B785-7CEA7E69BA02}" presName="wedge4" presStyleLbl="node1" presStyleIdx="3" presStyleCnt="4"/>
      <dgm:spPr/>
      <dgm:t>
        <a:bodyPr/>
        <a:lstStyle/>
        <a:p>
          <a:endParaRPr lang="en-GB"/>
        </a:p>
      </dgm:t>
    </dgm:pt>
    <dgm:pt modelId="{D47CF701-3F25-4A73-A5CD-3D3C1441EF7F}" type="pres">
      <dgm:prSet presAssocID="{D14FFC52-2594-4FE4-B785-7CEA7E69BA02}" presName="dummy4a" presStyleCnt="0"/>
      <dgm:spPr/>
    </dgm:pt>
    <dgm:pt modelId="{F81AE135-E32D-4431-BBC1-EA92AFB535BF}" type="pres">
      <dgm:prSet presAssocID="{D14FFC52-2594-4FE4-B785-7CEA7E69BA02}" presName="dummy4b" presStyleCnt="0"/>
      <dgm:spPr/>
    </dgm:pt>
    <dgm:pt modelId="{2ECFED44-A057-4227-967B-70AF54083523}" type="pres">
      <dgm:prSet presAssocID="{D14FFC52-2594-4FE4-B785-7CEA7E69BA0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4F3C8-01CC-4EBF-AE69-758CCA78AEDA}" type="pres">
      <dgm:prSet presAssocID="{BF7F0E5C-30E0-446F-AC74-22674E42CC41}" presName="arrowWedge1" presStyleLbl="fgSibTrans2D1" presStyleIdx="0" presStyleCnt="4"/>
      <dgm:spPr/>
    </dgm:pt>
    <dgm:pt modelId="{118941A8-5EF1-4025-8E0E-CEA312CE3A1E}" type="pres">
      <dgm:prSet presAssocID="{A8BFCF1C-176A-4D00-B5B2-B8FA4A1801B0}" presName="arrowWedge2" presStyleLbl="fgSibTrans2D1" presStyleIdx="1" presStyleCnt="4"/>
      <dgm:spPr/>
    </dgm:pt>
    <dgm:pt modelId="{BF714413-8A15-449C-943D-21C4718A8896}" type="pres">
      <dgm:prSet presAssocID="{66B21B15-AD0D-4EE8-A220-7E1517CAFD08}" presName="arrowWedge3" presStyleLbl="fgSibTrans2D1" presStyleIdx="2" presStyleCnt="4"/>
      <dgm:spPr/>
    </dgm:pt>
    <dgm:pt modelId="{E15E3285-977E-4C40-87FB-D4B70A811F59}" type="pres">
      <dgm:prSet presAssocID="{0E077F9C-6331-4AFC-96A8-60DE360FE5B2}" presName="arrowWedge4" presStyleLbl="fgSibTrans2D1" presStyleIdx="3" presStyleCnt="4"/>
      <dgm:spPr/>
    </dgm:pt>
  </dgm:ptLst>
  <dgm:cxnLst>
    <dgm:cxn modelId="{E6B26876-5D7F-4A28-BC6D-D7E30E7527D6}" srcId="{D14FFC52-2594-4FE4-B785-7CEA7E69BA02}" destId="{93514EEF-A156-4E49-AA87-9EC45593800D}" srcOrd="0" destOrd="0" parTransId="{844F051A-F4DF-4DEA-A090-E3DBFE0BAEAE}" sibTransId="{BF7F0E5C-30E0-446F-AC74-22674E42CC41}"/>
    <dgm:cxn modelId="{65F1278C-9021-42CE-80C9-4BC5016E7BE4}" srcId="{D14FFC52-2594-4FE4-B785-7CEA7E69BA02}" destId="{066F0130-CDFB-4BE8-BD69-61EE3FA6FC6F}" srcOrd="3" destOrd="0" parTransId="{7F0261BD-9217-4331-9936-29598F73E185}" sibTransId="{0E077F9C-6331-4AFC-96A8-60DE360FE5B2}"/>
    <dgm:cxn modelId="{E6447E12-00BF-49E7-9317-8EBA1BB77631}" type="presOf" srcId="{066F0130-CDFB-4BE8-BD69-61EE3FA6FC6F}" destId="{2ECFED44-A057-4227-967B-70AF54083523}" srcOrd="1" destOrd="0" presId="urn:microsoft.com/office/officeart/2005/8/layout/cycle8"/>
    <dgm:cxn modelId="{457765DC-DB1B-4BA2-895D-34CB285912A7}" type="presOf" srcId="{8D5EC09C-0A3C-4007-A377-F772C48E1663}" destId="{82B31F1D-E162-4F00-9040-E1D88723753A}" srcOrd="1" destOrd="0" presId="urn:microsoft.com/office/officeart/2005/8/layout/cycle8"/>
    <dgm:cxn modelId="{4379DFE4-D543-4B4B-A8D7-C6E37D100E2A}" type="presOf" srcId="{D14FFC52-2594-4FE4-B785-7CEA7E69BA02}" destId="{77F7C479-A160-4DD5-8295-4CF4DE95DA63}" srcOrd="0" destOrd="0" presId="urn:microsoft.com/office/officeart/2005/8/layout/cycle8"/>
    <dgm:cxn modelId="{8BFF7697-ECDC-49AA-9919-62C5A2B3BD56}" srcId="{D14FFC52-2594-4FE4-B785-7CEA7E69BA02}" destId="{8D5EC09C-0A3C-4007-A377-F772C48E1663}" srcOrd="2" destOrd="0" parTransId="{AA0440DD-180A-47C9-900F-5CEADEB02ADF}" sibTransId="{66B21B15-AD0D-4EE8-A220-7E1517CAFD08}"/>
    <dgm:cxn modelId="{E730587E-EAE7-457A-8534-6FF46F0C42A4}" type="presOf" srcId="{8ACA4C11-60E8-4EA5-93F6-27D3F73C935B}" destId="{FF660C1F-D711-4184-86A4-3B1931F3980B}" srcOrd="0" destOrd="0" presId="urn:microsoft.com/office/officeart/2005/8/layout/cycle8"/>
    <dgm:cxn modelId="{25BCDA35-4F06-4552-A33D-5CB1FF49DECE}" srcId="{D14FFC52-2594-4FE4-B785-7CEA7E69BA02}" destId="{8ACA4C11-60E8-4EA5-93F6-27D3F73C935B}" srcOrd="1" destOrd="0" parTransId="{A68D83CF-1566-4287-8F51-2109CE0F3B43}" sibTransId="{A8BFCF1C-176A-4D00-B5B2-B8FA4A1801B0}"/>
    <dgm:cxn modelId="{733787E5-E779-4640-8F14-81EB951EC8D5}" type="presOf" srcId="{93514EEF-A156-4E49-AA87-9EC45593800D}" destId="{526D235D-4D13-443E-8E7C-F8313FE17D7E}" srcOrd="1" destOrd="0" presId="urn:microsoft.com/office/officeart/2005/8/layout/cycle8"/>
    <dgm:cxn modelId="{DC909BCE-DDD2-4506-A55B-45A5A7F52ED1}" type="presOf" srcId="{93514EEF-A156-4E49-AA87-9EC45593800D}" destId="{B650DFA6-9C1C-43D9-8E64-0574168134C0}" srcOrd="0" destOrd="0" presId="urn:microsoft.com/office/officeart/2005/8/layout/cycle8"/>
    <dgm:cxn modelId="{34E7070D-468E-41D0-BE68-3AC8F67ADB68}" type="presOf" srcId="{8D5EC09C-0A3C-4007-A377-F772C48E1663}" destId="{62896F61-B4C5-4A3F-B432-46932FE2B5BA}" srcOrd="0" destOrd="0" presId="urn:microsoft.com/office/officeart/2005/8/layout/cycle8"/>
    <dgm:cxn modelId="{FA640B2E-EAE9-4137-AFA8-C3D8A961F08D}" type="presOf" srcId="{066F0130-CDFB-4BE8-BD69-61EE3FA6FC6F}" destId="{2EE19D4C-8E0E-49C5-A3C4-0128F804A25C}" srcOrd="0" destOrd="0" presId="urn:microsoft.com/office/officeart/2005/8/layout/cycle8"/>
    <dgm:cxn modelId="{E55E1535-53A3-4AAB-9030-1B382375E006}" type="presOf" srcId="{8ACA4C11-60E8-4EA5-93F6-27D3F73C935B}" destId="{E81CAAA2-87DF-42E6-8178-8E908AAF93D7}" srcOrd="1" destOrd="0" presId="urn:microsoft.com/office/officeart/2005/8/layout/cycle8"/>
    <dgm:cxn modelId="{E20376A6-9BB9-43B6-9627-ED68E00FF95E}" type="presParOf" srcId="{77F7C479-A160-4DD5-8295-4CF4DE95DA63}" destId="{B650DFA6-9C1C-43D9-8E64-0574168134C0}" srcOrd="0" destOrd="0" presId="urn:microsoft.com/office/officeart/2005/8/layout/cycle8"/>
    <dgm:cxn modelId="{3F790915-47FD-4F9E-B2C2-F8D296C5147D}" type="presParOf" srcId="{77F7C479-A160-4DD5-8295-4CF4DE95DA63}" destId="{C4DAB255-03F4-4583-AE77-C6C8FDDAC5E4}" srcOrd="1" destOrd="0" presId="urn:microsoft.com/office/officeart/2005/8/layout/cycle8"/>
    <dgm:cxn modelId="{717E4F1A-873C-4A1F-9265-9AF7FD4654A7}" type="presParOf" srcId="{77F7C479-A160-4DD5-8295-4CF4DE95DA63}" destId="{7DB42FEE-1BC4-4DA4-AC01-7E7CEF30E371}" srcOrd="2" destOrd="0" presId="urn:microsoft.com/office/officeart/2005/8/layout/cycle8"/>
    <dgm:cxn modelId="{79CC2CC5-8BDA-4919-AB75-52AC646B7166}" type="presParOf" srcId="{77F7C479-A160-4DD5-8295-4CF4DE95DA63}" destId="{526D235D-4D13-443E-8E7C-F8313FE17D7E}" srcOrd="3" destOrd="0" presId="urn:microsoft.com/office/officeart/2005/8/layout/cycle8"/>
    <dgm:cxn modelId="{15BB7E24-28B7-40C7-82FF-737421B7650B}" type="presParOf" srcId="{77F7C479-A160-4DD5-8295-4CF4DE95DA63}" destId="{FF660C1F-D711-4184-86A4-3B1931F3980B}" srcOrd="4" destOrd="0" presId="urn:microsoft.com/office/officeart/2005/8/layout/cycle8"/>
    <dgm:cxn modelId="{5DACA69E-236F-43EF-A840-C57450F27CA4}" type="presParOf" srcId="{77F7C479-A160-4DD5-8295-4CF4DE95DA63}" destId="{EE4BF349-4CD0-4189-9EE0-FF35DE94A489}" srcOrd="5" destOrd="0" presId="urn:microsoft.com/office/officeart/2005/8/layout/cycle8"/>
    <dgm:cxn modelId="{80AF7310-A0D8-49B8-8E45-A3EB0015677C}" type="presParOf" srcId="{77F7C479-A160-4DD5-8295-4CF4DE95DA63}" destId="{53F593DD-AF48-4B20-B38B-E6DEEB4C7F75}" srcOrd="6" destOrd="0" presId="urn:microsoft.com/office/officeart/2005/8/layout/cycle8"/>
    <dgm:cxn modelId="{56615F7F-939B-4F1A-A8D1-322FF1C0CE16}" type="presParOf" srcId="{77F7C479-A160-4DD5-8295-4CF4DE95DA63}" destId="{E81CAAA2-87DF-42E6-8178-8E908AAF93D7}" srcOrd="7" destOrd="0" presId="urn:microsoft.com/office/officeart/2005/8/layout/cycle8"/>
    <dgm:cxn modelId="{41C778D3-0AF4-4E42-92BB-C593BB0C6673}" type="presParOf" srcId="{77F7C479-A160-4DD5-8295-4CF4DE95DA63}" destId="{62896F61-B4C5-4A3F-B432-46932FE2B5BA}" srcOrd="8" destOrd="0" presId="urn:microsoft.com/office/officeart/2005/8/layout/cycle8"/>
    <dgm:cxn modelId="{DA14461E-671A-47C5-AA2D-E4158329F34B}" type="presParOf" srcId="{77F7C479-A160-4DD5-8295-4CF4DE95DA63}" destId="{06663615-EF27-4274-BD9C-47A15609E7F0}" srcOrd="9" destOrd="0" presId="urn:microsoft.com/office/officeart/2005/8/layout/cycle8"/>
    <dgm:cxn modelId="{5E5DEB48-CF0B-4459-A1D6-8FF898587E36}" type="presParOf" srcId="{77F7C479-A160-4DD5-8295-4CF4DE95DA63}" destId="{71806137-8944-44A8-A171-63D9B18749AA}" srcOrd="10" destOrd="0" presId="urn:microsoft.com/office/officeart/2005/8/layout/cycle8"/>
    <dgm:cxn modelId="{AFBF71AA-920A-48A5-A08B-4DA04C0C3FC2}" type="presParOf" srcId="{77F7C479-A160-4DD5-8295-4CF4DE95DA63}" destId="{82B31F1D-E162-4F00-9040-E1D88723753A}" srcOrd="11" destOrd="0" presId="urn:microsoft.com/office/officeart/2005/8/layout/cycle8"/>
    <dgm:cxn modelId="{636A069D-E864-45A1-AD9D-60468068BEDE}" type="presParOf" srcId="{77F7C479-A160-4DD5-8295-4CF4DE95DA63}" destId="{2EE19D4C-8E0E-49C5-A3C4-0128F804A25C}" srcOrd="12" destOrd="0" presId="urn:microsoft.com/office/officeart/2005/8/layout/cycle8"/>
    <dgm:cxn modelId="{0C1A0A9B-24AB-4F5D-AD86-86BBB4AAC52E}" type="presParOf" srcId="{77F7C479-A160-4DD5-8295-4CF4DE95DA63}" destId="{D47CF701-3F25-4A73-A5CD-3D3C1441EF7F}" srcOrd="13" destOrd="0" presId="urn:microsoft.com/office/officeart/2005/8/layout/cycle8"/>
    <dgm:cxn modelId="{756A2898-D7EC-4EDD-9429-780E486C334A}" type="presParOf" srcId="{77F7C479-A160-4DD5-8295-4CF4DE95DA63}" destId="{F81AE135-E32D-4431-BBC1-EA92AFB535BF}" srcOrd="14" destOrd="0" presId="urn:microsoft.com/office/officeart/2005/8/layout/cycle8"/>
    <dgm:cxn modelId="{56E167B3-823B-4037-9C0A-1C7131A7161E}" type="presParOf" srcId="{77F7C479-A160-4DD5-8295-4CF4DE95DA63}" destId="{2ECFED44-A057-4227-967B-70AF54083523}" srcOrd="15" destOrd="0" presId="urn:microsoft.com/office/officeart/2005/8/layout/cycle8"/>
    <dgm:cxn modelId="{0C6ED254-0E9F-47CA-A302-B9457AE263FB}" type="presParOf" srcId="{77F7C479-A160-4DD5-8295-4CF4DE95DA63}" destId="{AB84F3C8-01CC-4EBF-AE69-758CCA78AEDA}" srcOrd="16" destOrd="0" presId="urn:microsoft.com/office/officeart/2005/8/layout/cycle8"/>
    <dgm:cxn modelId="{B2D9A63D-CC3D-415F-87FB-1A4C776D09F8}" type="presParOf" srcId="{77F7C479-A160-4DD5-8295-4CF4DE95DA63}" destId="{118941A8-5EF1-4025-8E0E-CEA312CE3A1E}" srcOrd="17" destOrd="0" presId="urn:microsoft.com/office/officeart/2005/8/layout/cycle8"/>
    <dgm:cxn modelId="{C551E490-BE58-4231-AB94-1637E5D1EC36}" type="presParOf" srcId="{77F7C479-A160-4DD5-8295-4CF4DE95DA63}" destId="{BF714413-8A15-449C-943D-21C4718A8896}" srcOrd="18" destOrd="0" presId="urn:microsoft.com/office/officeart/2005/8/layout/cycle8"/>
    <dgm:cxn modelId="{F37D8A6D-CD51-4FC5-B7E1-A1D2F7934178}" type="presParOf" srcId="{77F7C479-A160-4DD5-8295-4CF4DE95DA63}" destId="{E15E3285-977E-4C40-87FB-D4B70A811F5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DFA6-9C1C-43D9-8E64-0574168134C0}">
      <dsp:nvSpPr>
        <dsp:cNvPr id="0" name=""/>
        <dsp:cNvSpPr/>
      </dsp:nvSpPr>
      <dsp:spPr>
        <a:xfrm>
          <a:off x="1983466" y="357328"/>
          <a:ext cx="4784153" cy="4784153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Explore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Research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C000"/>
              </a:solidFill>
              <a:latin typeface="Arial Black" panose="020B0A04020102020204" pitchFamily="34" charset="0"/>
            </a:rPr>
            <a:t>BLOG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- Share your knowledge</a:t>
          </a:r>
          <a:endParaRPr lang="en-GB" sz="1200" kern="1200" dirty="0"/>
        </a:p>
      </dsp:txBody>
      <dsp:txXfrm>
        <a:off x="4523054" y="1348901"/>
        <a:ext cx="1765580" cy="1309946"/>
      </dsp:txXfrm>
    </dsp:sp>
    <dsp:sp modelId="{FF660C1F-D711-4184-86A4-3B1931F3980B}">
      <dsp:nvSpPr>
        <dsp:cNvPr id="0" name=""/>
        <dsp:cNvSpPr/>
      </dsp:nvSpPr>
      <dsp:spPr>
        <a:xfrm>
          <a:off x="1983466" y="517939"/>
          <a:ext cx="4784153" cy="4784153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2">
                <a:hueOff val="-2918144"/>
                <a:satOff val="-2633"/>
                <a:lumOff val="-587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-2918144"/>
                <a:satOff val="-2633"/>
                <a:lumOff val="-58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C000"/>
              </a:solidFill>
              <a:latin typeface="Arial Black" panose="020B0A04020102020204" pitchFamily="34" charset="0"/>
            </a:rPr>
            <a:t>COMMENT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Interact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Discuss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– Learn with others</a:t>
          </a:r>
          <a:endParaRPr lang="en-GB" sz="1200" kern="1200" dirty="0">
            <a:latin typeface="Arial Black" panose="020B0A04020102020204" pitchFamily="34" charset="0"/>
          </a:endParaRPr>
        </a:p>
      </dsp:txBody>
      <dsp:txXfrm>
        <a:off x="4523054" y="3000573"/>
        <a:ext cx="1765580" cy="1309946"/>
      </dsp:txXfrm>
    </dsp:sp>
    <dsp:sp modelId="{62896F61-B4C5-4A3F-B432-46932FE2B5BA}">
      <dsp:nvSpPr>
        <dsp:cNvPr id="0" name=""/>
        <dsp:cNvSpPr/>
      </dsp:nvSpPr>
      <dsp:spPr>
        <a:xfrm>
          <a:off x="1822855" y="517939"/>
          <a:ext cx="4784153" cy="4784153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2">
                <a:hueOff val="-5836287"/>
                <a:satOff val="-5267"/>
                <a:lumOff val="-117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-5836287"/>
                <a:satOff val="-5267"/>
                <a:lumOff val="-117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Expand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Deepen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C000"/>
              </a:solidFill>
              <a:latin typeface="Arial Black" panose="020B0A04020102020204" pitchFamily="34" charset="0"/>
            </a:rPr>
            <a:t>REFLECT</a:t>
          </a:r>
          <a:r>
            <a:rPr lang="en-GB" sz="1200" kern="1200" dirty="0" smtClean="0">
              <a:latin typeface="Arial Black" panose="020B0A0402010202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- Develop</a:t>
          </a:r>
          <a:endParaRPr lang="en-GB" sz="1200" kern="1200" dirty="0">
            <a:latin typeface="Arial Black" panose="020B0A04020102020204" pitchFamily="34" charset="0"/>
          </a:endParaRPr>
        </a:p>
      </dsp:txBody>
      <dsp:txXfrm>
        <a:off x="2301840" y="3000573"/>
        <a:ext cx="1765580" cy="1309946"/>
      </dsp:txXfrm>
    </dsp:sp>
    <dsp:sp modelId="{2EE19D4C-8E0E-49C5-A3C4-0128F804A25C}">
      <dsp:nvSpPr>
        <dsp:cNvPr id="0" name=""/>
        <dsp:cNvSpPr/>
      </dsp:nvSpPr>
      <dsp:spPr>
        <a:xfrm>
          <a:off x="1822855" y="357328"/>
          <a:ext cx="4784153" cy="4784153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FFC000"/>
              </a:solidFill>
              <a:latin typeface="Arial Black" panose="020B0A04020102020204" pitchFamily="34" charset="0"/>
            </a:rPr>
            <a:t>SELF-ASSESS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Feedback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Improve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Arial Black" panose="020B0A04020102020204" pitchFamily="34" charset="0"/>
            </a:rPr>
            <a:t>– Control your progress</a:t>
          </a:r>
          <a:endParaRPr lang="en-GB" sz="1200" kern="1200" dirty="0">
            <a:latin typeface="Arial Black" panose="020B0A04020102020204" pitchFamily="34" charset="0"/>
          </a:endParaRPr>
        </a:p>
      </dsp:txBody>
      <dsp:txXfrm>
        <a:off x="2301840" y="1348901"/>
        <a:ext cx="1765580" cy="1309946"/>
      </dsp:txXfrm>
    </dsp:sp>
    <dsp:sp modelId="{AB84F3C8-01CC-4EBF-AE69-758CCA78AEDA}">
      <dsp:nvSpPr>
        <dsp:cNvPr id="0" name=""/>
        <dsp:cNvSpPr/>
      </dsp:nvSpPr>
      <dsp:spPr>
        <a:xfrm>
          <a:off x="1687304" y="61166"/>
          <a:ext cx="5376477" cy="537647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8941A8-5EF1-4025-8E0E-CEA312CE3A1E}">
      <dsp:nvSpPr>
        <dsp:cNvPr id="0" name=""/>
        <dsp:cNvSpPr/>
      </dsp:nvSpPr>
      <dsp:spPr>
        <a:xfrm>
          <a:off x="1687304" y="221777"/>
          <a:ext cx="5376477" cy="537647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2">
                <a:hueOff val="-2918144"/>
                <a:satOff val="-2633"/>
                <a:lumOff val="-587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-2918144"/>
                <a:satOff val="-2633"/>
                <a:lumOff val="-58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714413-8A15-449C-943D-21C4718A8896}">
      <dsp:nvSpPr>
        <dsp:cNvPr id="0" name=""/>
        <dsp:cNvSpPr/>
      </dsp:nvSpPr>
      <dsp:spPr>
        <a:xfrm>
          <a:off x="1526693" y="221777"/>
          <a:ext cx="5376477" cy="537647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hueOff val="-5836287"/>
                <a:satOff val="-5267"/>
                <a:lumOff val="-117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-5836287"/>
                <a:satOff val="-5267"/>
                <a:lumOff val="-117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5E3285-977E-4C40-87FB-D4B70A811F59}">
      <dsp:nvSpPr>
        <dsp:cNvPr id="0" name=""/>
        <dsp:cNvSpPr/>
      </dsp:nvSpPr>
      <dsp:spPr>
        <a:xfrm>
          <a:off x="1526693" y="61166"/>
          <a:ext cx="5376477" cy="537647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9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6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6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56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4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29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7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60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8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6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7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75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3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5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9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16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ECC247-995D-4E37-B9B8-B4850AAE584B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77E877-7A82-495E-B03F-A5D68B02B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1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blog.soton.ac.uk/uosm200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.S.Fair@soton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folio.soton.ac.uk/blog/innovationinhe/2016/04/01/living-and-working-on-the-web-module-overview-interactive-vide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soton.ac.uk/uosm2008/tutors-2/" TargetMode="External"/><Relationship Id="rId3" Type="http://schemas.openxmlformats.org/officeDocument/2006/relationships/hyperlink" Target="http://blog.soton.ac.uk/uosm2008/2018/announcements/2018/01/getting-started-first-steps/" TargetMode="External"/><Relationship Id="rId7" Type="http://schemas.openxmlformats.org/officeDocument/2006/relationships/hyperlink" Target="http://blog.soton.ac.uk/uosm2008/2018/topic-4/2018/01/intro-topic-notes-information/" TargetMode="External"/><Relationship Id="rId2" Type="http://schemas.openxmlformats.org/officeDocument/2006/relationships/hyperlink" Target="http://blog.soton.ac.uk/uosm2008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soton.ac.uk/uosm2008/2018/announcements/2018/01/categorising-blog-posts/" TargetMode="External"/><Relationship Id="rId5" Type="http://schemas.openxmlformats.org/officeDocument/2006/relationships/hyperlink" Target="http://blog.soton.ac.uk/uosm2008/tools-tips/" TargetMode="External"/><Relationship Id="rId4" Type="http://schemas.openxmlformats.org/officeDocument/2006/relationships/hyperlink" Target="Module%20Overview%20and%20Deadlines" TargetMode="External"/><Relationship Id="rId9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courses/learning-network-age" TargetMode="External"/><Relationship Id="rId2" Type="http://schemas.openxmlformats.org/officeDocument/2006/relationships/hyperlink" Target="http://blog.soton.ac.uk/uosm2008/ab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2gETRf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57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59" y="-84668"/>
            <a:ext cx="11170330" cy="150706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rPr>
              <a:t>Welcome to Living and Working on the Web 2018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99" y="5427147"/>
            <a:ext cx="1030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blog.soton.ac.uk/uosm2008/</a:t>
            </a:r>
            <a:endParaRPr lang="en-GB" sz="36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#uosm2008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0" y="1536246"/>
            <a:ext cx="5858228" cy="3614738"/>
          </a:xfrm>
        </p:spPr>
      </p:pic>
    </p:spTree>
    <p:extLst>
      <p:ext uri="{BB962C8B-B14F-4D97-AF65-F5344CB8AC3E}">
        <p14:creationId xmlns:p14="http://schemas.microsoft.com/office/powerpoint/2010/main" val="7351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rPr>
              <a:t>To begin….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279188" cy="3615267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Tutors:</a:t>
            </a:r>
          </a:p>
          <a:p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Nic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Fair –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N.S.Fair@soton.ac.uk</a:t>
            </a:r>
            <a:endParaRPr lang="en-GB" sz="36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Manuel Leon – M.Leon-Urrutia@soton.ac.uk</a:t>
            </a:r>
          </a:p>
          <a:p>
            <a:endParaRPr lang="en-GB" sz="36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GB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Meetoo.com     </a:t>
            </a:r>
            <a:r>
              <a:rPr lang="en-GB" sz="3600" dirty="0">
                <a:solidFill>
                  <a:srgbClr val="FFC000"/>
                </a:solidFill>
                <a:latin typeface="Arial Black" panose="020B0A04020102020204" pitchFamily="34" charset="0"/>
              </a:rPr>
              <a:t>ID: 184-474-034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3336" y="0"/>
            <a:ext cx="10223274" cy="150706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rPr>
              <a:t>The Web has changed the way we learn….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1" y="1142194"/>
            <a:ext cx="6670222" cy="5584008"/>
          </a:xfrm>
        </p:spPr>
      </p:pic>
    </p:spTree>
    <p:extLst>
      <p:ext uri="{BB962C8B-B14F-4D97-AF65-F5344CB8AC3E}">
        <p14:creationId xmlns:p14="http://schemas.microsoft.com/office/powerpoint/2010/main" val="18398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52147"/>
            <a:ext cx="8534400" cy="150706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rPr>
              <a:t>It has changed….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2059214"/>
            <a:ext cx="9341531" cy="3615267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How we learn		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	-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networked learning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Why we learn		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	-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self-motivation and autonomy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What we learn		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-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facts vs skills/literacies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Where we learn		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-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anywhere we want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When we learn		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-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	whenever we like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From/with whom we learn	-	friends and peers, not ‘experts’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13" y="405190"/>
            <a:ext cx="3238500" cy="215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4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04" y="217411"/>
            <a:ext cx="1112950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rPr>
              <a:t>We need to develop our digital literacies and our learning networks</a:t>
            </a:r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rPr>
              <a:t>….not just our knowledge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4"/>
            <a:ext cx="4734276" cy="46528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77" y="1825625"/>
            <a:ext cx="5589455" cy="46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rPr>
              <a:t>How the module works….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625598"/>
            <a:ext cx="9545638" cy="3615267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Module introductory video:</a:t>
            </a:r>
          </a:p>
          <a:p>
            <a:r>
              <a:rPr lang="en-GB" dirty="0">
                <a:hlinkClick r:id="rId2"/>
              </a:rPr>
              <a:t>https://www.efolio.soton.ac.uk/blog/innovationinhe/2016/04/01/living-and-working-on-the-web-module-overview-interactive-video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87" y="343350"/>
            <a:ext cx="2249424" cy="2258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48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0"/>
            <a:ext cx="8534400" cy="1507067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rPr>
              <a:t>Your study pattern….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Bauhaus 93" panose="04030905020B02020C02" pitchFamily="8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56609"/>
              </p:ext>
            </p:extLst>
          </p:nvPr>
        </p:nvGraphicFramePr>
        <p:xfrm>
          <a:off x="3375024" y="753533"/>
          <a:ext cx="8626475" cy="5695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836" y="1874189"/>
            <a:ext cx="4964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Total of 5 Tasks: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Intro Topic (non-assessed)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Topic 1 (20%)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Topic 2 (20%)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Topic 3 (20%)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Final Course Reflection (40%)</a:t>
            </a: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Participate in ‘Learning in the Network Age’ MOOC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5290509"/>
            <a:ext cx="2913061" cy="14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rPr>
              <a:t>The blog is everything…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Study Guide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Getting Started</a:t>
            </a:r>
            <a:endParaRPr lang="en-GB" dirty="0" smtClean="0"/>
          </a:p>
          <a:p>
            <a:r>
              <a:rPr lang="en-GB" dirty="0" smtClean="0">
                <a:hlinkClick r:id="rId4" action="ppaction://hlinkfile"/>
              </a:rPr>
              <a:t>Module Overview and Deadlines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Tools &amp; Tips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Technical Info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Topic Info</a:t>
            </a:r>
            <a:endParaRPr lang="en-GB" dirty="0" smtClean="0"/>
          </a:p>
          <a:p>
            <a:r>
              <a:rPr lang="en-GB" dirty="0" smtClean="0">
                <a:hlinkClick r:id="rId8"/>
              </a:rPr>
              <a:t>Tutor contact info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79" y="387503"/>
            <a:ext cx="6825955" cy="42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uhaus 93" panose="04030905020B02020C02" pitchFamily="82" charset="0"/>
              </a:rPr>
              <a:t>Key actions to do this week….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872065"/>
            <a:ext cx="11202988" cy="361526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Read the </a:t>
            </a:r>
            <a:r>
              <a:rPr lang="en-GB" dirty="0" smtClean="0">
                <a:latin typeface="Arial Black" panose="020B0A04020102020204" pitchFamily="34" charset="0"/>
                <a:hlinkClick r:id="rId2"/>
              </a:rPr>
              <a:t>Study Guide </a:t>
            </a:r>
            <a:r>
              <a:rPr lang="en-GB" dirty="0" smtClean="0">
                <a:latin typeface="Arial Black" panose="020B0A04020102020204" pitchFamily="34" charset="0"/>
              </a:rPr>
              <a:t>carefully and note all the key dates</a:t>
            </a:r>
          </a:p>
          <a:p>
            <a:r>
              <a:rPr lang="en-GB" dirty="0" smtClean="0">
                <a:latin typeface="Arial Black" panose="020B0A04020102020204" pitchFamily="34" charset="0"/>
              </a:rPr>
              <a:t>Set up your blog – you can use your </a:t>
            </a:r>
            <a:r>
              <a:rPr lang="en-GB" dirty="0" err="1" smtClean="0">
                <a:latin typeface="Arial Black" panose="020B0A04020102020204" pitchFamily="34" charset="0"/>
              </a:rPr>
              <a:t>Soton</a:t>
            </a:r>
            <a:r>
              <a:rPr lang="en-GB" dirty="0" smtClean="0">
                <a:latin typeface="Arial Black" panose="020B0A04020102020204" pitchFamily="34" charset="0"/>
              </a:rPr>
              <a:t> blog (login to blog.soton.ac.uk), or establish your own </a:t>
            </a:r>
            <a:r>
              <a:rPr lang="en-GB" dirty="0" err="1" smtClean="0">
                <a:latin typeface="Arial Black" panose="020B0A04020102020204" pitchFamily="34" charset="0"/>
              </a:rPr>
              <a:t>Wordpress</a:t>
            </a:r>
            <a:r>
              <a:rPr lang="en-GB" dirty="0" smtClean="0">
                <a:latin typeface="Arial Black" panose="020B0A04020102020204" pitchFamily="34" charset="0"/>
              </a:rPr>
              <a:t> blog</a:t>
            </a:r>
          </a:p>
          <a:p>
            <a:r>
              <a:rPr lang="en-GB" dirty="0" smtClean="0">
                <a:latin typeface="Arial Black" panose="020B0A04020102020204" pitchFamily="34" charset="0"/>
              </a:rPr>
              <a:t>Register with </a:t>
            </a:r>
            <a:r>
              <a:rPr lang="en-GB" dirty="0" err="1" smtClean="0">
                <a:latin typeface="Arial Black" panose="020B0A04020102020204" pitchFamily="34" charset="0"/>
                <a:hlinkClick r:id="rId3"/>
              </a:rPr>
              <a:t>FutureLearn</a:t>
            </a:r>
            <a:r>
              <a:rPr lang="en-GB" dirty="0" smtClean="0">
                <a:latin typeface="Arial Black" panose="020B0A04020102020204" pitchFamily="34" charset="0"/>
                <a:hlinkClick r:id="rId3"/>
              </a:rPr>
              <a:t> and Sign Up for the MOOC</a:t>
            </a:r>
            <a:endParaRPr lang="en-GB" dirty="0" smtClean="0">
              <a:latin typeface="Arial Black" panose="020B0A04020102020204" pitchFamily="34" charset="0"/>
            </a:endParaRPr>
          </a:p>
          <a:p>
            <a:r>
              <a:rPr lang="en-GB" dirty="0" smtClean="0">
                <a:latin typeface="Arial Black" panose="020B0A04020102020204" pitchFamily="34" charset="0"/>
              </a:rPr>
              <a:t>Create a Gmail account (if don’t have one)</a:t>
            </a:r>
          </a:p>
          <a:p>
            <a:r>
              <a:rPr lang="en-GB" dirty="0" smtClean="0">
                <a:latin typeface="Arial Black" panose="020B0A04020102020204" pitchFamily="34" charset="0"/>
              </a:rPr>
              <a:t>Create a Twitter account (if don’t have one / want to keep your existing one private)</a:t>
            </a:r>
          </a:p>
          <a:p>
            <a:r>
              <a:rPr lang="en-GB" dirty="0" smtClean="0">
                <a:latin typeface="Arial Black" panose="020B0A04020102020204" pitchFamily="34" charset="0"/>
              </a:rPr>
              <a:t>Go to </a:t>
            </a:r>
            <a:r>
              <a:rPr lang="en-GB" dirty="0" smtClean="0">
                <a:latin typeface="Arial Black" panose="020B0A04020102020204" pitchFamily="34" charset="0"/>
                <a:hlinkClick r:id="rId4"/>
              </a:rPr>
              <a:t>http://bit.ly/2gETRf3</a:t>
            </a:r>
            <a:r>
              <a:rPr lang="en-GB" dirty="0" smtClean="0">
                <a:latin typeface="Arial Black" panose="020B0A04020102020204" pitchFamily="34" charset="0"/>
              </a:rPr>
              <a:t> and complete the online form</a:t>
            </a:r>
          </a:p>
          <a:p>
            <a:r>
              <a:rPr lang="en-GB" dirty="0" smtClean="0">
                <a:latin typeface="Arial Black" panose="020B0A04020102020204" pitchFamily="34" charset="0"/>
              </a:rPr>
              <a:t>Attend drop-in session on Friday 2</a:t>
            </a:r>
            <a:r>
              <a:rPr lang="en-GB" baseline="30000" dirty="0" smtClean="0">
                <a:latin typeface="Arial Black" panose="020B0A04020102020204" pitchFamily="34" charset="0"/>
              </a:rPr>
              <a:t>nd</a:t>
            </a:r>
            <a:r>
              <a:rPr lang="en-GB" dirty="0" smtClean="0">
                <a:latin typeface="Arial Black" panose="020B0A04020102020204" pitchFamily="34" charset="0"/>
              </a:rPr>
              <a:t> Feb if having any difficulties</a:t>
            </a:r>
          </a:p>
          <a:p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</TotalTime>
  <Words>267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Black</vt:lpstr>
      <vt:lpstr>Bauhaus 93</vt:lpstr>
      <vt:lpstr>Century Gothic</vt:lpstr>
      <vt:lpstr>Wingdings 3</vt:lpstr>
      <vt:lpstr>Slice</vt:lpstr>
      <vt:lpstr>Welcome to Living and Working on the Web 2018</vt:lpstr>
      <vt:lpstr>To begin….</vt:lpstr>
      <vt:lpstr>The Web has changed the way we learn….</vt:lpstr>
      <vt:lpstr>It has changed….</vt:lpstr>
      <vt:lpstr>We need to develop our digital literacies and our learning networks….not just our knowledge</vt:lpstr>
      <vt:lpstr>How the module works….</vt:lpstr>
      <vt:lpstr>Your study pattern….</vt:lpstr>
      <vt:lpstr>The blog is everything…</vt:lpstr>
      <vt:lpstr>Key actions to do this week….</vt:lpstr>
    </vt:vector>
  </TitlesOfParts>
  <Company>University of Southampton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Web has changed the way we learn….</dc:title>
  <dc:creator>Fair N.S.R.</dc:creator>
  <cp:lastModifiedBy>Fair N.S.R.</cp:lastModifiedBy>
  <cp:revision>11</cp:revision>
  <dcterms:created xsi:type="dcterms:W3CDTF">2016-10-05T14:11:45Z</dcterms:created>
  <dcterms:modified xsi:type="dcterms:W3CDTF">2018-01-29T13:03:34Z</dcterms:modified>
</cp:coreProperties>
</file>