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55"/>
  </p:notesMasterIdLst>
  <p:handoutMasterIdLst>
    <p:handoutMasterId r:id="rId56"/>
  </p:handoutMasterIdLst>
  <p:sldIdLst>
    <p:sldId id="256" r:id="rId2"/>
    <p:sldId id="286" r:id="rId3"/>
    <p:sldId id="291" r:id="rId4"/>
    <p:sldId id="292" r:id="rId5"/>
    <p:sldId id="299" r:id="rId6"/>
    <p:sldId id="304" r:id="rId7"/>
    <p:sldId id="287" r:id="rId8"/>
    <p:sldId id="305" r:id="rId9"/>
    <p:sldId id="293" r:id="rId10"/>
    <p:sldId id="306" r:id="rId11"/>
    <p:sldId id="294" r:id="rId12"/>
    <p:sldId id="307" r:id="rId13"/>
    <p:sldId id="295" r:id="rId14"/>
    <p:sldId id="308" r:id="rId15"/>
    <p:sldId id="296" r:id="rId16"/>
    <p:sldId id="309" r:id="rId17"/>
    <p:sldId id="297" r:id="rId18"/>
    <p:sldId id="310" r:id="rId19"/>
    <p:sldId id="298" r:id="rId20"/>
    <p:sldId id="311" r:id="rId21"/>
    <p:sldId id="300" r:id="rId22"/>
    <p:sldId id="312" r:id="rId23"/>
    <p:sldId id="301" r:id="rId24"/>
    <p:sldId id="313" r:id="rId25"/>
    <p:sldId id="302" r:id="rId26"/>
    <p:sldId id="289" r:id="rId27"/>
    <p:sldId id="288" r:id="rId28"/>
    <p:sldId id="290" r:id="rId29"/>
    <p:sldId id="303" r:id="rId30"/>
    <p:sldId id="257" r:id="rId31"/>
    <p:sldId id="272" r:id="rId32"/>
    <p:sldId id="273" r:id="rId33"/>
    <p:sldId id="274" r:id="rId34"/>
    <p:sldId id="258" r:id="rId35"/>
    <p:sldId id="259" r:id="rId36"/>
    <p:sldId id="260" r:id="rId37"/>
    <p:sldId id="261" r:id="rId38"/>
    <p:sldId id="275" r:id="rId39"/>
    <p:sldId id="262" r:id="rId40"/>
    <p:sldId id="263" r:id="rId41"/>
    <p:sldId id="264" r:id="rId42"/>
    <p:sldId id="265" r:id="rId43"/>
    <p:sldId id="267" r:id="rId44"/>
    <p:sldId id="276" r:id="rId45"/>
    <p:sldId id="277" r:id="rId46"/>
    <p:sldId id="278" r:id="rId47"/>
    <p:sldId id="279" r:id="rId48"/>
    <p:sldId id="280" r:id="rId49"/>
    <p:sldId id="281" r:id="rId50"/>
    <p:sldId id="282" r:id="rId51"/>
    <p:sldId id="283" r:id="rId52"/>
    <p:sldId id="284" r:id="rId53"/>
    <p:sldId id="285" r:id="rId5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176" autoAdjust="0"/>
    <p:restoredTop sz="84535" autoAdjust="0"/>
  </p:normalViewPr>
  <p:slideViewPr>
    <p:cSldViewPr snapToGrid="0" snapToObjects="1">
      <p:cViewPr>
        <p:scale>
          <a:sx n="110" d="100"/>
          <a:sy n="110" d="100"/>
        </p:scale>
        <p:origin x="752" y="-5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2672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notesMaster" Target="notesMasters/notesMaster1.xml"/><Relationship Id="rId56" Type="http://schemas.openxmlformats.org/officeDocument/2006/relationships/handoutMaster" Target="handoutMasters/handoutMaster1.xml"/><Relationship Id="rId57" Type="http://schemas.openxmlformats.org/officeDocument/2006/relationships/presProps" Target="presProps.xml"/><Relationship Id="rId58" Type="http://schemas.openxmlformats.org/officeDocument/2006/relationships/viewProps" Target="viewProps.xml"/><Relationship Id="rId59" Type="http://schemas.openxmlformats.org/officeDocument/2006/relationships/theme" Target="theme/theme1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33.xml"/><Relationship Id="rId4" Type="http://schemas.openxmlformats.org/officeDocument/2006/relationships/slide" Target="slides/slide49.xml"/><Relationship Id="rId5" Type="http://schemas.openxmlformats.org/officeDocument/2006/relationships/slide" Target="slides/slide50.xml"/><Relationship Id="rId6" Type="http://schemas.openxmlformats.org/officeDocument/2006/relationships/slide" Target="slides/slide52.xml"/><Relationship Id="rId1" Type="http://schemas.openxmlformats.org/officeDocument/2006/relationships/slide" Target="slides/slide31.xml"/><Relationship Id="rId2" Type="http://schemas.openxmlformats.org/officeDocument/2006/relationships/slide" Target="slides/slide3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6A9CAA-9CAA-2745-90B3-27CEDC0C170C}" type="doc">
      <dgm:prSet loTypeId="urn:microsoft.com/office/officeart/2005/8/layout/funnel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62D2800-8EB3-C245-A3A1-5E3850450C75}">
      <dgm:prSet phldrT="[Text]"/>
      <dgm:spPr/>
      <dgm:t>
        <a:bodyPr/>
        <a:lstStyle/>
        <a:p>
          <a:r>
            <a:rPr lang="en-GB" dirty="0" smtClean="0"/>
            <a:t>orientate</a:t>
          </a:r>
          <a:endParaRPr lang="en-GB" dirty="0"/>
        </a:p>
      </dgm:t>
    </dgm:pt>
    <dgm:pt modelId="{3AEDC0E6-0738-CE4F-96FF-9E33F7F8A2FA}" type="parTrans" cxnId="{EFEA03FC-9026-6640-9D26-620C3F0FBC9E}">
      <dgm:prSet/>
      <dgm:spPr/>
      <dgm:t>
        <a:bodyPr/>
        <a:lstStyle/>
        <a:p>
          <a:endParaRPr lang="en-GB"/>
        </a:p>
      </dgm:t>
    </dgm:pt>
    <dgm:pt modelId="{4964E4AB-2148-8B46-A46B-70E694AE7A09}" type="sibTrans" cxnId="{EFEA03FC-9026-6640-9D26-620C3F0FBC9E}">
      <dgm:prSet/>
      <dgm:spPr/>
      <dgm:t>
        <a:bodyPr/>
        <a:lstStyle/>
        <a:p>
          <a:endParaRPr lang="en-GB"/>
        </a:p>
      </dgm:t>
    </dgm:pt>
    <dgm:pt modelId="{41529281-714C-1147-8C30-F4C5FCDB1F6A}">
      <dgm:prSet phldrT="[Text]"/>
      <dgm:spPr/>
      <dgm:t>
        <a:bodyPr/>
        <a:lstStyle/>
        <a:p>
          <a:r>
            <a:rPr lang="en-GB" dirty="0" smtClean="0"/>
            <a:t>plan</a:t>
          </a:r>
          <a:endParaRPr lang="en-GB" dirty="0"/>
        </a:p>
      </dgm:t>
    </dgm:pt>
    <dgm:pt modelId="{81AF682D-57B8-F247-AFEF-6FA0594F7105}" type="parTrans" cxnId="{6C6C4236-82D2-584C-B218-2E043CEA179B}">
      <dgm:prSet/>
      <dgm:spPr/>
      <dgm:t>
        <a:bodyPr/>
        <a:lstStyle/>
        <a:p>
          <a:endParaRPr lang="en-GB"/>
        </a:p>
      </dgm:t>
    </dgm:pt>
    <dgm:pt modelId="{EEEB284C-1043-BB41-A251-C2BCB4A93A7C}" type="sibTrans" cxnId="{6C6C4236-82D2-584C-B218-2E043CEA179B}">
      <dgm:prSet/>
      <dgm:spPr/>
      <dgm:t>
        <a:bodyPr/>
        <a:lstStyle/>
        <a:p>
          <a:endParaRPr lang="en-GB"/>
        </a:p>
      </dgm:t>
    </dgm:pt>
    <dgm:pt modelId="{34CB8E39-A8D9-534E-A46D-E40213AB61D2}">
      <dgm:prSet phldrT="[Text]"/>
      <dgm:spPr/>
      <dgm:t>
        <a:bodyPr/>
        <a:lstStyle/>
        <a:p>
          <a:r>
            <a:rPr lang="en-GB" dirty="0" smtClean="0"/>
            <a:t>research</a:t>
          </a:r>
          <a:endParaRPr lang="en-GB" dirty="0"/>
        </a:p>
      </dgm:t>
    </dgm:pt>
    <dgm:pt modelId="{DBAC251A-D3EE-7F4C-9A2D-82B377F290E9}" type="parTrans" cxnId="{D2761F40-F518-7F49-ACF5-097F9B2FBE88}">
      <dgm:prSet/>
      <dgm:spPr/>
      <dgm:t>
        <a:bodyPr/>
        <a:lstStyle/>
        <a:p>
          <a:endParaRPr lang="en-GB"/>
        </a:p>
      </dgm:t>
    </dgm:pt>
    <dgm:pt modelId="{410A4C4C-AFBE-B94C-A5D2-D514EDD11511}" type="sibTrans" cxnId="{D2761F40-F518-7F49-ACF5-097F9B2FBE88}">
      <dgm:prSet/>
      <dgm:spPr/>
      <dgm:t>
        <a:bodyPr/>
        <a:lstStyle/>
        <a:p>
          <a:endParaRPr lang="en-GB"/>
        </a:p>
      </dgm:t>
    </dgm:pt>
    <dgm:pt modelId="{FA398D1C-51FE-604C-A56B-E0DBCA15D0F7}">
      <dgm:prSet phldrT="[Text]"/>
      <dgm:spPr/>
      <dgm:t>
        <a:bodyPr/>
        <a:lstStyle/>
        <a:p>
          <a:r>
            <a:rPr lang="en-GB" dirty="0" smtClean="0"/>
            <a:t>Write</a:t>
          </a:r>
          <a:endParaRPr lang="en-GB" dirty="0"/>
        </a:p>
      </dgm:t>
    </dgm:pt>
    <dgm:pt modelId="{811422ED-97C8-2C46-8892-0B4D75939735}" type="parTrans" cxnId="{DC2CD018-3A5E-B04B-A9D1-0AED7C4BC9BD}">
      <dgm:prSet/>
      <dgm:spPr/>
      <dgm:t>
        <a:bodyPr/>
        <a:lstStyle/>
        <a:p>
          <a:endParaRPr lang="en-GB"/>
        </a:p>
      </dgm:t>
    </dgm:pt>
    <dgm:pt modelId="{E4B02005-26D5-2C4C-A46A-955D8AFE6F5C}" type="sibTrans" cxnId="{DC2CD018-3A5E-B04B-A9D1-0AED7C4BC9BD}">
      <dgm:prSet/>
      <dgm:spPr/>
      <dgm:t>
        <a:bodyPr/>
        <a:lstStyle/>
        <a:p>
          <a:endParaRPr lang="en-GB"/>
        </a:p>
      </dgm:t>
    </dgm:pt>
    <dgm:pt modelId="{79A8752C-EAAF-7B47-AA72-E4B31AB48515}" type="pres">
      <dgm:prSet presAssocID="{F66A9CAA-9CAA-2745-90B3-27CEDC0C170C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7151FD0F-1A8A-7E41-8C30-363CAC634420}" type="pres">
      <dgm:prSet presAssocID="{F66A9CAA-9CAA-2745-90B3-27CEDC0C170C}" presName="ellipse" presStyleLbl="trBgShp" presStyleIdx="0" presStyleCnt="1"/>
      <dgm:spPr/>
    </dgm:pt>
    <dgm:pt modelId="{C28AAB5D-688B-394A-ADD2-D03F67340D38}" type="pres">
      <dgm:prSet presAssocID="{F66A9CAA-9CAA-2745-90B3-27CEDC0C170C}" presName="arrow1" presStyleLbl="fgShp" presStyleIdx="0" presStyleCnt="1"/>
      <dgm:spPr/>
    </dgm:pt>
    <dgm:pt modelId="{E65E86FD-4E61-D543-9222-90E02F9F9A01}" type="pres">
      <dgm:prSet presAssocID="{F66A9CAA-9CAA-2745-90B3-27CEDC0C170C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9866B6E-6493-AD45-877A-A913DA77C23D}" type="pres">
      <dgm:prSet presAssocID="{41529281-714C-1147-8C30-F4C5FCDB1F6A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8B63E9B-57EF-304B-877B-1678788DB5E5}" type="pres">
      <dgm:prSet presAssocID="{34CB8E39-A8D9-534E-A46D-E40213AB61D2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29AD41F-96CF-9143-8F35-47CAF0885CDB}" type="pres">
      <dgm:prSet presAssocID="{FA398D1C-51FE-604C-A56B-E0DBCA15D0F7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7F07914-F671-F847-8FE9-3E615775E15C}" type="pres">
      <dgm:prSet presAssocID="{F66A9CAA-9CAA-2745-90B3-27CEDC0C170C}" presName="funnel" presStyleLbl="trAlignAcc1" presStyleIdx="0" presStyleCnt="1"/>
      <dgm:spPr/>
    </dgm:pt>
  </dgm:ptLst>
  <dgm:cxnLst>
    <dgm:cxn modelId="{DDFFE647-3538-A541-94C6-C05A556BC9D5}" type="presOf" srcId="{FA398D1C-51FE-604C-A56B-E0DBCA15D0F7}" destId="{E65E86FD-4E61-D543-9222-90E02F9F9A01}" srcOrd="0" destOrd="0" presId="urn:microsoft.com/office/officeart/2005/8/layout/funnel1"/>
    <dgm:cxn modelId="{6C6C4236-82D2-584C-B218-2E043CEA179B}" srcId="{F66A9CAA-9CAA-2745-90B3-27CEDC0C170C}" destId="{41529281-714C-1147-8C30-F4C5FCDB1F6A}" srcOrd="1" destOrd="0" parTransId="{81AF682D-57B8-F247-AFEF-6FA0594F7105}" sibTransId="{EEEB284C-1043-BB41-A251-C2BCB4A93A7C}"/>
    <dgm:cxn modelId="{D2761F40-F518-7F49-ACF5-097F9B2FBE88}" srcId="{F66A9CAA-9CAA-2745-90B3-27CEDC0C170C}" destId="{34CB8E39-A8D9-534E-A46D-E40213AB61D2}" srcOrd="2" destOrd="0" parTransId="{DBAC251A-D3EE-7F4C-9A2D-82B377F290E9}" sibTransId="{410A4C4C-AFBE-B94C-A5D2-D514EDD11511}"/>
    <dgm:cxn modelId="{7081436B-1AA6-0142-BD83-9A8260B53B23}" type="presOf" srcId="{062D2800-8EB3-C245-A3A1-5E3850450C75}" destId="{E29AD41F-96CF-9143-8F35-47CAF0885CDB}" srcOrd="0" destOrd="0" presId="urn:microsoft.com/office/officeart/2005/8/layout/funnel1"/>
    <dgm:cxn modelId="{DC2CD018-3A5E-B04B-A9D1-0AED7C4BC9BD}" srcId="{F66A9CAA-9CAA-2745-90B3-27CEDC0C170C}" destId="{FA398D1C-51FE-604C-A56B-E0DBCA15D0F7}" srcOrd="3" destOrd="0" parTransId="{811422ED-97C8-2C46-8892-0B4D75939735}" sibTransId="{E4B02005-26D5-2C4C-A46A-955D8AFE6F5C}"/>
    <dgm:cxn modelId="{9618F90D-80F1-C34D-956C-8DF79F97D5D8}" type="presOf" srcId="{41529281-714C-1147-8C30-F4C5FCDB1F6A}" destId="{78B63E9B-57EF-304B-877B-1678788DB5E5}" srcOrd="0" destOrd="0" presId="urn:microsoft.com/office/officeart/2005/8/layout/funnel1"/>
    <dgm:cxn modelId="{EFEA03FC-9026-6640-9D26-620C3F0FBC9E}" srcId="{F66A9CAA-9CAA-2745-90B3-27CEDC0C170C}" destId="{062D2800-8EB3-C245-A3A1-5E3850450C75}" srcOrd="0" destOrd="0" parTransId="{3AEDC0E6-0738-CE4F-96FF-9E33F7F8A2FA}" sibTransId="{4964E4AB-2148-8B46-A46B-70E694AE7A09}"/>
    <dgm:cxn modelId="{0F80309D-2E38-7841-8C1C-50A4BBCB0397}" type="presOf" srcId="{F66A9CAA-9CAA-2745-90B3-27CEDC0C170C}" destId="{79A8752C-EAAF-7B47-AA72-E4B31AB48515}" srcOrd="0" destOrd="0" presId="urn:microsoft.com/office/officeart/2005/8/layout/funnel1"/>
    <dgm:cxn modelId="{FA0079BA-1E61-DD40-92A1-B77A74624D3C}" type="presOf" srcId="{34CB8E39-A8D9-534E-A46D-E40213AB61D2}" destId="{B9866B6E-6493-AD45-877A-A913DA77C23D}" srcOrd="0" destOrd="0" presId="urn:microsoft.com/office/officeart/2005/8/layout/funnel1"/>
    <dgm:cxn modelId="{E104934B-6F51-6B48-BEEC-B78A7EBC5DFC}" type="presParOf" srcId="{79A8752C-EAAF-7B47-AA72-E4B31AB48515}" destId="{7151FD0F-1A8A-7E41-8C30-363CAC634420}" srcOrd="0" destOrd="0" presId="urn:microsoft.com/office/officeart/2005/8/layout/funnel1"/>
    <dgm:cxn modelId="{6F9D973F-DBEC-F745-BC36-CF37E8A2DBDD}" type="presParOf" srcId="{79A8752C-EAAF-7B47-AA72-E4B31AB48515}" destId="{C28AAB5D-688B-394A-ADD2-D03F67340D38}" srcOrd="1" destOrd="0" presId="urn:microsoft.com/office/officeart/2005/8/layout/funnel1"/>
    <dgm:cxn modelId="{9B916865-CDF7-834E-A0F8-5BC2CEAA0DDF}" type="presParOf" srcId="{79A8752C-EAAF-7B47-AA72-E4B31AB48515}" destId="{E65E86FD-4E61-D543-9222-90E02F9F9A01}" srcOrd="2" destOrd="0" presId="urn:microsoft.com/office/officeart/2005/8/layout/funnel1"/>
    <dgm:cxn modelId="{D47B4C97-F7C4-9147-8E20-B4EE524F1F80}" type="presParOf" srcId="{79A8752C-EAAF-7B47-AA72-E4B31AB48515}" destId="{B9866B6E-6493-AD45-877A-A913DA77C23D}" srcOrd="3" destOrd="0" presId="urn:microsoft.com/office/officeart/2005/8/layout/funnel1"/>
    <dgm:cxn modelId="{DC17B16F-85B4-194C-B963-0E2E06493B3F}" type="presParOf" srcId="{79A8752C-EAAF-7B47-AA72-E4B31AB48515}" destId="{78B63E9B-57EF-304B-877B-1678788DB5E5}" srcOrd="4" destOrd="0" presId="urn:microsoft.com/office/officeart/2005/8/layout/funnel1"/>
    <dgm:cxn modelId="{9DB67D6B-5E75-1A45-898F-BBF59B160DBF}" type="presParOf" srcId="{79A8752C-EAAF-7B47-AA72-E4B31AB48515}" destId="{E29AD41F-96CF-9143-8F35-47CAF0885CDB}" srcOrd="5" destOrd="0" presId="urn:microsoft.com/office/officeart/2005/8/layout/funnel1"/>
    <dgm:cxn modelId="{9C114C90-9A76-2B41-85CE-EBEE0722C2AF}" type="presParOf" srcId="{79A8752C-EAAF-7B47-AA72-E4B31AB48515}" destId="{E7F07914-F671-F847-8FE9-3E615775E15C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1CFC621-40CB-794B-A4E9-7CB8850C3258}" type="doc">
      <dgm:prSet loTypeId="urn:microsoft.com/office/officeart/2005/8/layout/cycle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D46D8EF-3CBA-084D-AB27-4B5482AF8511}">
      <dgm:prSet phldrT="[Text]"/>
      <dgm:spPr/>
      <dgm:t>
        <a:bodyPr/>
        <a:lstStyle/>
        <a:p>
          <a:r>
            <a:rPr lang="en-GB" dirty="0" smtClean="0"/>
            <a:t>think/reflect</a:t>
          </a:r>
          <a:endParaRPr lang="en-GB" dirty="0"/>
        </a:p>
      </dgm:t>
    </dgm:pt>
    <dgm:pt modelId="{7089406C-2257-9944-9DDF-7F125C0A8BE5}" type="parTrans" cxnId="{3EE39578-D054-C34B-90DA-75E22272FFF8}">
      <dgm:prSet/>
      <dgm:spPr/>
      <dgm:t>
        <a:bodyPr/>
        <a:lstStyle/>
        <a:p>
          <a:endParaRPr lang="en-GB"/>
        </a:p>
      </dgm:t>
    </dgm:pt>
    <dgm:pt modelId="{41028A9C-4F02-BC47-97A8-66377793B9D0}" type="sibTrans" cxnId="{3EE39578-D054-C34B-90DA-75E22272FFF8}">
      <dgm:prSet/>
      <dgm:spPr/>
      <dgm:t>
        <a:bodyPr/>
        <a:lstStyle/>
        <a:p>
          <a:endParaRPr lang="en-GB"/>
        </a:p>
      </dgm:t>
    </dgm:pt>
    <dgm:pt modelId="{DB5CCB36-23E9-F242-9CC2-416238CB1899}">
      <dgm:prSet phldrT="[Text]"/>
      <dgm:spPr/>
      <dgm:t>
        <a:bodyPr/>
        <a:lstStyle/>
        <a:p>
          <a:r>
            <a:rPr lang="en-GB" dirty="0" smtClean="0"/>
            <a:t>record</a:t>
          </a:r>
          <a:endParaRPr lang="en-GB" dirty="0"/>
        </a:p>
      </dgm:t>
    </dgm:pt>
    <dgm:pt modelId="{94A99BC8-9993-D14A-BF03-1AB2E635BBF2}" type="parTrans" cxnId="{82F48BFE-7E8D-2B4F-9008-4052C6D132EB}">
      <dgm:prSet/>
      <dgm:spPr/>
      <dgm:t>
        <a:bodyPr/>
        <a:lstStyle/>
        <a:p>
          <a:endParaRPr lang="en-GB"/>
        </a:p>
      </dgm:t>
    </dgm:pt>
    <dgm:pt modelId="{F166DD95-9B82-2744-9610-4348A66A075E}" type="sibTrans" cxnId="{82F48BFE-7E8D-2B4F-9008-4052C6D132EB}">
      <dgm:prSet/>
      <dgm:spPr/>
      <dgm:t>
        <a:bodyPr/>
        <a:lstStyle/>
        <a:p>
          <a:endParaRPr lang="en-GB"/>
        </a:p>
      </dgm:t>
    </dgm:pt>
    <dgm:pt modelId="{8FF1DC0A-4493-2A45-89C4-812937656C5E}">
      <dgm:prSet phldrT="[Text]"/>
      <dgm:spPr/>
      <dgm:t>
        <a:bodyPr/>
        <a:lstStyle/>
        <a:p>
          <a:r>
            <a:rPr lang="en-GB" dirty="0" smtClean="0"/>
            <a:t>refine</a:t>
          </a:r>
          <a:endParaRPr lang="en-GB" dirty="0"/>
        </a:p>
      </dgm:t>
    </dgm:pt>
    <dgm:pt modelId="{A679F0F9-CE19-7641-A46B-B5B18E9D5D88}" type="parTrans" cxnId="{04DA8610-674A-B443-B367-621864483738}">
      <dgm:prSet/>
      <dgm:spPr/>
      <dgm:t>
        <a:bodyPr/>
        <a:lstStyle/>
        <a:p>
          <a:endParaRPr lang="en-GB"/>
        </a:p>
      </dgm:t>
    </dgm:pt>
    <dgm:pt modelId="{9F10E7CD-66C8-E54B-AF3B-44BACF717D06}" type="sibTrans" cxnId="{04DA8610-674A-B443-B367-621864483738}">
      <dgm:prSet/>
      <dgm:spPr/>
      <dgm:t>
        <a:bodyPr/>
        <a:lstStyle/>
        <a:p>
          <a:endParaRPr lang="en-GB"/>
        </a:p>
      </dgm:t>
    </dgm:pt>
    <dgm:pt modelId="{AF06A818-2D7C-354B-93D0-8A80B13C2DC1}">
      <dgm:prSet phldrT="[Text]"/>
      <dgm:spPr/>
      <dgm:t>
        <a:bodyPr/>
        <a:lstStyle/>
        <a:p>
          <a:r>
            <a:rPr lang="en-GB" dirty="0" smtClean="0"/>
            <a:t>review</a:t>
          </a:r>
          <a:endParaRPr lang="en-GB" dirty="0"/>
        </a:p>
      </dgm:t>
    </dgm:pt>
    <dgm:pt modelId="{635F076B-147D-D34C-81E5-67A59695FE95}" type="parTrans" cxnId="{BBFA8BDA-3CA1-CF44-9E15-9F6994212DEF}">
      <dgm:prSet/>
      <dgm:spPr/>
      <dgm:t>
        <a:bodyPr/>
        <a:lstStyle/>
        <a:p>
          <a:endParaRPr lang="en-GB"/>
        </a:p>
      </dgm:t>
    </dgm:pt>
    <dgm:pt modelId="{0F81D86B-4865-6F4D-BE5B-E6066D07EFA3}" type="sibTrans" cxnId="{BBFA8BDA-3CA1-CF44-9E15-9F6994212DEF}">
      <dgm:prSet/>
      <dgm:spPr/>
      <dgm:t>
        <a:bodyPr/>
        <a:lstStyle/>
        <a:p>
          <a:endParaRPr lang="en-GB"/>
        </a:p>
      </dgm:t>
    </dgm:pt>
    <dgm:pt modelId="{03ED807D-B9E8-E845-A545-CC9E8252C3EA}">
      <dgm:prSet phldrT="[Text]"/>
      <dgm:spPr/>
      <dgm:t>
        <a:bodyPr/>
        <a:lstStyle/>
        <a:p>
          <a:r>
            <a:rPr lang="en-GB" dirty="0" smtClean="0"/>
            <a:t>write</a:t>
          </a:r>
          <a:endParaRPr lang="en-GB" dirty="0"/>
        </a:p>
      </dgm:t>
    </dgm:pt>
    <dgm:pt modelId="{6C4E4805-40A2-224E-858C-5AA77531A53A}" type="parTrans" cxnId="{1490F8DF-0D66-A345-95CC-6FC8C6C237FC}">
      <dgm:prSet/>
      <dgm:spPr/>
      <dgm:t>
        <a:bodyPr/>
        <a:lstStyle/>
        <a:p>
          <a:endParaRPr lang="en-GB"/>
        </a:p>
      </dgm:t>
    </dgm:pt>
    <dgm:pt modelId="{E01CD94E-1660-154E-84CF-76DFE1EF5E81}" type="sibTrans" cxnId="{1490F8DF-0D66-A345-95CC-6FC8C6C237FC}">
      <dgm:prSet/>
      <dgm:spPr/>
      <dgm:t>
        <a:bodyPr/>
        <a:lstStyle/>
        <a:p>
          <a:endParaRPr lang="en-GB"/>
        </a:p>
      </dgm:t>
    </dgm:pt>
    <dgm:pt modelId="{E88D6ADA-BA88-AD42-B366-5E64A371709F}" type="pres">
      <dgm:prSet presAssocID="{91CFC621-40CB-794B-A4E9-7CB8850C325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CF39874C-C65F-314E-9EA9-1904B0522C27}" type="pres">
      <dgm:prSet presAssocID="{ED46D8EF-3CBA-084D-AB27-4B5482AF8511}" presName="dummy" presStyleCnt="0"/>
      <dgm:spPr/>
    </dgm:pt>
    <dgm:pt modelId="{F2B20683-2329-7646-9530-8F281211271B}" type="pres">
      <dgm:prSet presAssocID="{ED46D8EF-3CBA-084D-AB27-4B5482AF8511}" presName="node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50534E5-0FC8-E347-9912-3167ABA2F68C}" type="pres">
      <dgm:prSet presAssocID="{41028A9C-4F02-BC47-97A8-66377793B9D0}" presName="sibTrans" presStyleLbl="node1" presStyleIdx="0" presStyleCnt="5"/>
      <dgm:spPr/>
      <dgm:t>
        <a:bodyPr/>
        <a:lstStyle/>
        <a:p>
          <a:endParaRPr lang="en-GB"/>
        </a:p>
      </dgm:t>
    </dgm:pt>
    <dgm:pt modelId="{12E34027-69D6-2A4D-9B2B-12BDDCDC54E1}" type="pres">
      <dgm:prSet presAssocID="{DB5CCB36-23E9-F242-9CC2-416238CB1899}" presName="dummy" presStyleCnt="0"/>
      <dgm:spPr/>
    </dgm:pt>
    <dgm:pt modelId="{D2DF35A7-3F5F-BB4C-A5E6-FC653A53DF36}" type="pres">
      <dgm:prSet presAssocID="{DB5CCB36-23E9-F242-9CC2-416238CB1899}" presName="node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AF329C3-BDC1-8F4E-B64C-BC35BEBA66D5}" type="pres">
      <dgm:prSet presAssocID="{F166DD95-9B82-2744-9610-4348A66A075E}" presName="sibTrans" presStyleLbl="node1" presStyleIdx="1" presStyleCnt="5"/>
      <dgm:spPr/>
      <dgm:t>
        <a:bodyPr/>
        <a:lstStyle/>
        <a:p>
          <a:endParaRPr lang="en-GB"/>
        </a:p>
      </dgm:t>
    </dgm:pt>
    <dgm:pt modelId="{FC0946F4-F94A-6B4C-9429-837B9B766E82}" type="pres">
      <dgm:prSet presAssocID="{8FF1DC0A-4493-2A45-89C4-812937656C5E}" presName="dummy" presStyleCnt="0"/>
      <dgm:spPr/>
    </dgm:pt>
    <dgm:pt modelId="{FAA2B6EF-D0DA-4045-9456-D506E87B061D}" type="pres">
      <dgm:prSet presAssocID="{8FF1DC0A-4493-2A45-89C4-812937656C5E}" presName="node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745A962-5A80-2649-83CE-0310835B096A}" type="pres">
      <dgm:prSet presAssocID="{9F10E7CD-66C8-E54B-AF3B-44BACF717D06}" presName="sibTrans" presStyleLbl="node1" presStyleIdx="2" presStyleCnt="5"/>
      <dgm:spPr/>
      <dgm:t>
        <a:bodyPr/>
        <a:lstStyle/>
        <a:p>
          <a:endParaRPr lang="en-GB"/>
        </a:p>
      </dgm:t>
    </dgm:pt>
    <dgm:pt modelId="{26331AE6-D102-4144-A491-23585E8DDDE7}" type="pres">
      <dgm:prSet presAssocID="{AF06A818-2D7C-354B-93D0-8A80B13C2DC1}" presName="dummy" presStyleCnt="0"/>
      <dgm:spPr/>
    </dgm:pt>
    <dgm:pt modelId="{4780B090-22AB-614B-9C3D-357D62C393E5}" type="pres">
      <dgm:prSet presAssocID="{AF06A818-2D7C-354B-93D0-8A80B13C2DC1}" presName="node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19D4F4D-D5BA-9F42-B7DF-1E6565952C8E}" type="pres">
      <dgm:prSet presAssocID="{0F81D86B-4865-6F4D-BE5B-E6066D07EFA3}" presName="sibTrans" presStyleLbl="node1" presStyleIdx="3" presStyleCnt="5"/>
      <dgm:spPr/>
      <dgm:t>
        <a:bodyPr/>
        <a:lstStyle/>
        <a:p>
          <a:endParaRPr lang="en-GB"/>
        </a:p>
      </dgm:t>
    </dgm:pt>
    <dgm:pt modelId="{8B10A592-E0A5-D14A-BF44-4C8F3B8A152D}" type="pres">
      <dgm:prSet presAssocID="{03ED807D-B9E8-E845-A545-CC9E8252C3EA}" presName="dummy" presStyleCnt="0"/>
      <dgm:spPr/>
    </dgm:pt>
    <dgm:pt modelId="{4DC7A19C-723A-8F46-A989-6854150ABCD3}" type="pres">
      <dgm:prSet presAssocID="{03ED807D-B9E8-E845-A545-CC9E8252C3EA}" presName="nod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3BB499B-F4A8-3C47-B21A-F7A9CAD26C35}" type="pres">
      <dgm:prSet presAssocID="{E01CD94E-1660-154E-84CF-76DFE1EF5E81}" presName="sibTrans" presStyleLbl="node1" presStyleIdx="4" presStyleCnt="5"/>
      <dgm:spPr/>
      <dgm:t>
        <a:bodyPr/>
        <a:lstStyle/>
        <a:p>
          <a:endParaRPr lang="en-GB"/>
        </a:p>
      </dgm:t>
    </dgm:pt>
  </dgm:ptLst>
  <dgm:cxnLst>
    <dgm:cxn modelId="{BBFA8BDA-3CA1-CF44-9E15-9F6994212DEF}" srcId="{91CFC621-40CB-794B-A4E9-7CB8850C3258}" destId="{AF06A818-2D7C-354B-93D0-8A80B13C2DC1}" srcOrd="3" destOrd="0" parTransId="{635F076B-147D-D34C-81E5-67A59695FE95}" sibTransId="{0F81D86B-4865-6F4D-BE5B-E6066D07EFA3}"/>
    <dgm:cxn modelId="{3500C3DB-4B3C-5149-8B01-9A68CC1C3015}" type="presOf" srcId="{8FF1DC0A-4493-2A45-89C4-812937656C5E}" destId="{FAA2B6EF-D0DA-4045-9456-D506E87B061D}" srcOrd="0" destOrd="0" presId="urn:microsoft.com/office/officeart/2005/8/layout/cycle1"/>
    <dgm:cxn modelId="{902F86FE-B40D-1741-8AB9-91540AE1A257}" type="presOf" srcId="{91CFC621-40CB-794B-A4E9-7CB8850C3258}" destId="{E88D6ADA-BA88-AD42-B366-5E64A371709F}" srcOrd="0" destOrd="0" presId="urn:microsoft.com/office/officeart/2005/8/layout/cycle1"/>
    <dgm:cxn modelId="{1490F8DF-0D66-A345-95CC-6FC8C6C237FC}" srcId="{91CFC621-40CB-794B-A4E9-7CB8850C3258}" destId="{03ED807D-B9E8-E845-A545-CC9E8252C3EA}" srcOrd="4" destOrd="0" parTransId="{6C4E4805-40A2-224E-858C-5AA77531A53A}" sibTransId="{E01CD94E-1660-154E-84CF-76DFE1EF5E81}"/>
    <dgm:cxn modelId="{64FFAB08-7B7E-854A-91C4-12EF4998C43C}" type="presOf" srcId="{F166DD95-9B82-2744-9610-4348A66A075E}" destId="{9AF329C3-BDC1-8F4E-B64C-BC35BEBA66D5}" srcOrd="0" destOrd="0" presId="urn:microsoft.com/office/officeart/2005/8/layout/cycle1"/>
    <dgm:cxn modelId="{3EE39578-D054-C34B-90DA-75E22272FFF8}" srcId="{91CFC621-40CB-794B-A4E9-7CB8850C3258}" destId="{ED46D8EF-3CBA-084D-AB27-4B5482AF8511}" srcOrd="0" destOrd="0" parTransId="{7089406C-2257-9944-9DDF-7F125C0A8BE5}" sibTransId="{41028A9C-4F02-BC47-97A8-66377793B9D0}"/>
    <dgm:cxn modelId="{CB603A81-C292-874F-8EBE-FA0D0D5A14E5}" type="presOf" srcId="{DB5CCB36-23E9-F242-9CC2-416238CB1899}" destId="{D2DF35A7-3F5F-BB4C-A5E6-FC653A53DF36}" srcOrd="0" destOrd="0" presId="urn:microsoft.com/office/officeart/2005/8/layout/cycle1"/>
    <dgm:cxn modelId="{2D9133F9-8E12-9C48-8BA8-0008454F3FAA}" type="presOf" srcId="{ED46D8EF-3CBA-084D-AB27-4B5482AF8511}" destId="{F2B20683-2329-7646-9530-8F281211271B}" srcOrd="0" destOrd="0" presId="urn:microsoft.com/office/officeart/2005/8/layout/cycle1"/>
    <dgm:cxn modelId="{CEC85E72-BC3F-2741-BD13-12FAB9004A93}" type="presOf" srcId="{E01CD94E-1660-154E-84CF-76DFE1EF5E81}" destId="{43BB499B-F4A8-3C47-B21A-F7A9CAD26C35}" srcOrd="0" destOrd="0" presId="urn:microsoft.com/office/officeart/2005/8/layout/cycle1"/>
    <dgm:cxn modelId="{D8FEA624-EB66-374F-BB5F-11E8694436EA}" type="presOf" srcId="{9F10E7CD-66C8-E54B-AF3B-44BACF717D06}" destId="{B745A962-5A80-2649-83CE-0310835B096A}" srcOrd="0" destOrd="0" presId="urn:microsoft.com/office/officeart/2005/8/layout/cycle1"/>
    <dgm:cxn modelId="{04DA8610-674A-B443-B367-621864483738}" srcId="{91CFC621-40CB-794B-A4E9-7CB8850C3258}" destId="{8FF1DC0A-4493-2A45-89C4-812937656C5E}" srcOrd="2" destOrd="0" parTransId="{A679F0F9-CE19-7641-A46B-B5B18E9D5D88}" sibTransId="{9F10E7CD-66C8-E54B-AF3B-44BACF717D06}"/>
    <dgm:cxn modelId="{D46FC04F-93B5-764C-BF22-22056B06243A}" type="presOf" srcId="{0F81D86B-4865-6F4D-BE5B-E6066D07EFA3}" destId="{319D4F4D-D5BA-9F42-B7DF-1E6565952C8E}" srcOrd="0" destOrd="0" presId="urn:microsoft.com/office/officeart/2005/8/layout/cycle1"/>
    <dgm:cxn modelId="{B3855CD7-9DC9-C147-993E-5336F675FA62}" type="presOf" srcId="{03ED807D-B9E8-E845-A545-CC9E8252C3EA}" destId="{4DC7A19C-723A-8F46-A989-6854150ABCD3}" srcOrd="0" destOrd="0" presId="urn:microsoft.com/office/officeart/2005/8/layout/cycle1"/>
    <dgm:cxn modelId="{1383AAAF-228E-5543-AAFD-FA72EE1A30B5}" type="presOf" srcId="{41028A9C-4F02-BC47-97A8-66377793B9D0}" destId="{350534E5-0FC8-E347-9912-3167ABA2F68C}" srcOrd="0" destOrd="0" presId="urn:microsoft.com/office/officeart/2005/8/layout/cycle1"/>
    <dgm:cxn modelId="{F9B3900A-3EFF-9846-8CBB-5D65B7B3B63B}" type="presOf" srcId="{AF06A818-2D7C-354B-93D0-8A80B13C2DC1}" destId="{4780B090-22AB-614B-9C3D-357D62C393E5}" srcOrd="0" destOrd="0" presId="urn:microsoft.com/office/officeart/2005/8/layout/cycle1"/>
    <dgm:cxn modelId="{82F48BFE-7E8D-2B4F-9008-4052C6D132EB}" srcId="{91CFC621-40CB-794B-A4E9-7CB8850C3258}" destId="{DB5CCB36-23E9-F242-9CC2-416238CB1899}" srcOrd="1" destOrd="0" parTransId="{94A99BC8-9993-D14A-BF03-1AB2E635BBF2}" sibTransId="{F166DD95-9B82-2744-9610-4348A66A075E}"/>
    <dgm:cxn modelId="{DEA51DDB-EADB-6346-B83E-60CEA8D17638}" type="presParOf" srcId="{E88D6ADA-BA88-AD42-B366-5E64A371709F}" destId="{CF39874C-C65F-314E-9EA9-1904B0522C27}" srcOrd="0" destOrd="0" presId="urn:microsoft.com/office/officeart/2005/8/layout/cycle1"/>
    <dgm:cxn modelId="{555E2BF9-D676-4742-A43E-C2E46FFC7CAA}" type="presParOf" srcId="{E88D6ADA-BA88-AD42-B366-5E64A371709F}" destId="{F2B20683-2329-7646-9530-8F281211271B}" srcOrd="1" destOrd="0" presId="urn:microsoft.com/office/officeart/2005/8/layout/cycle1"/>
    <dgm:cxn modelId="{35E693DB-3CE9-B046-ABA4-4BBDCB22351E}" type="presParOf" srcId="{E88D6ADA-BA88-AD42-B366-5E64A371709F}" destId="{350534E5-0FC8-E347-9912-3167ABA2F68C}" srcOrd="2" destOrd="0" presId="urn:microsoft.com/office/officeart/2005/8/layout/cycle1"/>
    <dgm:cxn modelId="{B0DBE663-E7D6-C443-B925-292D6D81FB73}" type="presParOf" srcId="{E88D6ADA-BA88-AD42-B366-5E64A371709F}" destId="{12E34027-69D6-2A4D-9B2B-12BDDCDC54E1}" srcOrd="3" destOrd="0" presId="urn:microsoft.com/office/officeart/2005/8/layout/cycle1"/>
    <dgm:cxn modelId="{7F320746-7C87-864B-9E45-B4062201F359}" type="presParOf" srcId="{E88D6ADA-BA88-AD42-B366-5E64A371709F}" destId="{D2DF35A7-3F5F-BB4C-A5E6-FC653A53DF36}" srcOrd="4" destOrd="0" presId="urn:microsoft.com/office/officeart/2005/8/layout/cycle1"/>
    <dgm:cxn modelId="{523F0B8A-B14D-1049-8ED4-E7D06D17A668}" type="presParOf" srcId="{E88D6ADA-BA88-AD42-B366-5E64A371709F}" destId="{9AF329C3-BDC1-8F4E-B64C-BC35BEBA66D5}" srcOrd="5" destOrd="0" presId="urn:microsoft.com/office/officeart/2005/8/layout/cycle1"/>
    <dgm:cxn modelId="{FFCB3080-771E-9A45-825A-03E20A27A3FA}" type="presParOf" srcId="{E88D6ADA-BA88-AD42-B366-5E64A371709F}" destId="{FC0946F4-F94A-6B4C-9429-837B9B766E82}" srcOrd="6" destOrd="0" presId="urn:microsoft.com/office/officeart/2005/8/layout/cycle1"/>
    <dgm:cxn modelId="{F27582C5-2CF1-164C-9DE5-E182CDF592AD}" type="presParOf" srcId="{E88D6ADA-BA88-AD42-B366-5E64A371709F}" destId="{FAA2B6EF-D0DA-4045-9456-D506E87B061D}" srcOrd="7" destOrd="0" presId="urn:microsoft.com/office/officeart/2005/8/layout/cycle1"/>
    <dgm:cxn modelId="{74F95926-69AD-E145-8915-630A23D8E314}" type="presParOf" srcId="{E88D6ADA-BA88-AD42-B366-5E64A371709F}" destId="{B745A962-5A80-2649-83CE-0310835B096A}" srcOrd="8" destOrd="0" presId="urn:microsoft.com/office/officeart/2005/8/layout/cycle1"/>
    <dgm:cxn modelId="{9C33432C-E6D7-8A4D-94A1-A8D868FA1660}" type="presParOf" srcId="{E88D6ADA-BA88-AD42-B366-5E64A371709F}" destId="{26331AE6-D102-4144-A491-23585E8DDDE7}" srcOrd="9" destOrd="0" presId="urn:microsoft.com/office/officeart/2005/8/layout/cycle1"/>
    <dgm:cxn modelId="{477582E4-7D30-5D42-98FF-7736728B96D4}" type="presParOf" srcId="{E88D6ADA-BA88-AD42-B366-5E64A371709F}" destId="{4780B090-22AB-614B-9C3D-357D62C393E5}" srcOrd="10" destOrd="0" presId="urn:microsoft.com/office/officeart/2005/8/layout/cycle1"/>
    <dgm:cxn modelId="{9F421B88-7203-4143-B6F7-ADC7F53C1A1A}" type="presParOf" srcId="{E88D6ADA-BA88-AD42-B366-5E64A371709F}" destId="{319D4F4D-D5BA-9F42-B7DF-1E6565952C8E}" srcOrd="11" destOrd="0" presId="urn:microsoft.com/office/officeart/2005/8/layout/cycle1"/>
    <dgm:cxn modelId="{245AE3F0-EF98-8040-ABF7-241102B6481D}" type="presParOf" srcId="{E88D6ADA-BA88-AD42-B366-5E64A371709F}" destId="{8B10A592-E0A5-D14A-BF44-4C8F3B8A152D}" srcOrd="12" destOrd="0" presId="urn:microsoft.com/office/officeart/2005/8/layout/cycle1"/>
    <dgm:cxn modelId="{825FBD8F-1504-6047-8C66-0CE6B5167E3A}" type="presParOf" srcId="{E88D6ADA-BA88-AD42-B366-5E64A371709F}" destId="{4DC7A19C-723A-8F46-A989-6854150ABCD3}" srcOrd="13" destOrd="0" presId="urn:microsoft.com/office/officeart/2005/8/layout/cycle1"/>
    <dgm:cxn modelId="{07EDECF4-790F-8349-85AC-4EFCDD29C32A}" type="presParOf" srcId="{E88D6ADA-BA88-AD42-B366-5E64A371709F}" destId="{43BB499B-F4A8-3C47-B21A-F7A9CAD26C35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1CFC621-40CB-794B-A4E9-7CB8850C3258}" type="doc">
      <dgm:prSet loTypeId="urn:microsoft.com/office/officeart/2005/8/layout/cycle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D46D8EF-3CBA-084D-AB27-4B5482AF8511}">
      <dgm:prSet phldrT="[Text]"/>
      <dgm:spPr/>
      <dgm:t>
        <a:bodyPr/>
        <a:lstStyle/>
        <a:p>
          <a:r>
            <a:rPr lang="en-GB" dirty="0" smtClean="0"/>
            <a:t>think/reflect</a:t>
          </a:r>
          <a:endParaRPr lang="en-GB" dirty="0"/>
        </a:p>
      </dgm:t>
    </dgm:pt>
    <dgm:pt modelId="{7089406C-2257-9944-9DDF-7F125C0A8BE5}" type="parTrans" cxnId="{3EE39578-D054-C34B-90DA-75E22272FFF8}">
      <dgm:prSet/>
      <dgm:spPr/>
      <dgm:t>
        <a:bodyPr/>
        <a:lstStyle/>
        <a:p>
          <a:endParaRPr lang="en-GB"/>
        </a:p>
      </dgm:t>
    </dgm:pt>
    <dgm:pt modelId="{41028A9C-4F02-BC47-97A8-66377793B9D0}" type="sibTrans" cxnId="{3EE39578-D054-C34B-90DA-75E22272FFF8}">
      <dgm:prSet/>
      <dgm:spPr/>
      <dgm:t>
        <a:bodyPr/>
        <a:lstStyle/>
        <a:p>
          <a:endParaRPr lang="en-GB"/>
        </a:p>
      </dgm:t>
    </dgm:pt>
    <dgm:pt modelId="{DB5CCB36-23E9-F242-9CC2-416238CB1899}">
      <dgm:prSet phldrT="[Text]"/>
      <dgm:spPr/>
      <dgm:t>
        <a:bodyPr/>
        <a:lstStyle/>
        <a:p>
          <a:r>
            <a:rPr lang="en-GB" dirty="0" smtClean="0"/>
            <a:t>record</a:t>
          </a:r>
          <a:endParaRPr lang="en-GB" dirty="0"/>
        </a:p>
      </dgm:t>
    </dgm:pt>
    <dgm:pt modelId="{94A99BC8-9993-D14A-BF03-1AB2E635BBF2}" type="parTrans" cxnId="{82F48BFE-7E8D-2B4F-9008-4052C6D132EB}">
      <dgm:prSet/>
      <dgm:spPr/>
      <dgm:t>
        <a:bodyPr/>
        <a:lstStyle/>
        <a:p>
          <a:endParaRPr lang="en-GB"/>
        </a:p>
      </dgm:t>
    </dgm:pt>
    <dgm:pt modelId="{F166DD95-9B82-2744-9610-4348A66A075E}" type="sibTrans" cxnId="{82F48BFE-7E8D-2B4F-9008-4052C6D132EB}">
      <dgm:prSet/>
      <dgm:spPr/>
      <dgm:t>
        <a:bodyPr/>
        <a:lstStyle/>
        <a:p>
          <a:endParaRPr lang="en-GB"/>
        </a:p>
      </dgm:t>
    </dgm:pt>
    <dgm:pt modelId="{8FF1DC0A-4493-2A45-89C4-812937656C5E}">
      <dgm:prSet phldrT="[Text]"/>
      <dgm:spPr/>
      <dgm:t>
        <a:bodyPr/>
        <a:lstStyle/>
        <a:p>
          <a:r>
            <a:rPr lang="en-GB" dirty="0" smtClean="0"/>
            <a:t>refine</a:t>
          </a:r>
          <a:endParaRPr lang="en-GB" dirty="0"/>
        </a:p>
      </dgm:t>
    </dgm:pt>
    <dgm:pt modelId="{A679F0F9-CE19-7641-A46B-B5B18E9D5D88}" type="parTrans" cxnId="{04DA8610-674A-B443-B367-621864483738}">
      <dgm:prSet/>
      <dgm:spPr/>
      <dgm:t>
        <a:bodyPr/>
        <a:lstStyle/>
        <a:p>
          <a:endParaRPr lang="en-GB"/>
        </a:p>
      </dgm:t>
    </dgm:pt>
    <dgm:pt modelId="{9F10E7CD-66C8-E54B-AF3B-44BACF717D06}" type="sibTrans" cxnId="{04DA8610-674A-B443-B367-621864483738}">
      <dgm:prSet/>
      <dgm:spPr/>
      <dgm:t>
        <a:bodyPr/>
        <a:lstStyle/>
        <a:p>
          <a:endParaRPr lang="en-GB"/>
        </a:p>
      </dgm:t>
    </dgm:pt>
    <dgm:pt modelId="{AF06A818-2D7C-354B-93D0-8A80B13C2DC1}">
      <dgm:prSet phldrT="[Text]"/>
      <dgm:spPr/>
      <dgm:t>
        <a:bodyPr/>
        <a:lstStyle/>
        <a:p>
          <a:r>
            <a:rPr lang="en-GB" dirty="0" smtClean="0"/>
            <a:t>review</a:t>
          </a:r>
          <a:endParaRPr lang="en-GB" dirty="0"/>
        </a:p>
      </dgm:t>
    </dgm:pt>
    <dgm:pt modelId="{635F076B-147D-D34C-81E5-67A59695FE95}" type="parTrans" cxnId="{BBFA8BDA-3CA1-CF44-9E15-9F6994212DEF}">
      <dgm:prSet/>
      <dgm:spPr/>
      <dgm:t>
        <a:bodyPr/>
        <a:lstStyle/>
        <a:p>
          <a:endParaRPr lang="en-GB"/>
        </a:p>
      </dgm:t>
    </dgm:pt>
    <dgm:pt modelId="{0F81D86B-4865-6F4D-BE5B-E6066D07EFA3}" type="sibTrans" cxnId="{BBFA8BDA-3CA1-CF44-9E15-9F6994212DEF}">
      <dgm:prSet/>
      <dgm:spPr/>
      <dgm:t>
        <a:bodyPr/>
        <a:lstStyle/>
        <a:p>
          <a:endParaRPr lang="en-GB"/>
        </a:p>
      </dgm:t>
    </dgm:pt>
    <dgm:pt modelId="{03ED807D-B9E8-E845-A545-CC9E8252C3EA}">
      <dgm:prSet phldrT="[Text]"/>
      <dgm:spPr/>
      <dgm:t>
        <a:bodyPr/>
        <a:lstStyle/>
        <a:p>
          <a:r>
            <a:rPr lang="en-GB" dirty="0" smtClean="0"/>
            <a:t>write</a:t>
          </a:r>
          <a:endParaRPr lang="en-GB" dirty="0"/>
        </a:p>
      </dgm:t>
    </dgm:pt>
    <dgm:pt modelId="{6C4E4805-40A2-224E-858C-5AA77531A53A}" type="parTrans" cxnId="{1490F8DF-0D66-A345-95CC-6FC8C6C237FC}">
      <dgm:prSet/>
      <dgm:spPr/>
      <dgm:t>
        <a:bodyPr/>
        <a:lstStyle/>
        <a:p>
          <a:endParaRPr lang="en-GB"/>
        </a:p>
      </dgm:t>
    </dgm:pt>
    <dgm:pt modelId="{E01CD94E-1660-154E-84CF-76DFE1EF5E81}" type="sibTrans" cxnId="{1490F8DF-0D66-A345-95CC-6FC8C6C237FC}">
      <dgm:prSet/>
      <dgm:spPr/>
      <dgm:t>
        <a:bodyPr/>
        <a:lstStyle/>
        <a:p>
          <a:endParaRPr lang="en-GB"/>
        </a:p>
      </dgm:t>
    </dgm:pt>
    <dgm:pt modelId="{E88D6ADA-BA88-AD42-B366-5E64A371709F}" type="pres">
      <dgm:prSet presAssocID="{91CFC621-40CB-794B-A4E9-7CB8850C325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CF39874C-C65F-314E-9EA9-1904B0522C27}" type="pres">
      <dgm:prSet presAssocID="{ED46D8EF-3CBA-084D-AB27-4B5482AF8511}" presName="dummy" presStyleCnt="0"/>
      <dgm:spPr/>
    </dgm:pt>
    <dgm:pt modelId="{F2B20683-2329-7646-9530-8F281211271B}" type="pres">
      <dgm:prSet presAssocID="{ED46D8EF-3CBA-084D-AB27-4B5482AF8511}" presName="node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50534E5-0FC8-E347-9912-3167ABA2F68C}" type="pres">
      <dgm:prSet presAssocID="{41028A9C-4F02-BC47-97A8-66377793B9D0}" presName="sibTrans" presStyleLbl="node1" presStyleIdx="0" presStyleCnt="5"/>
      <dgm:spPr/>
      <dgm:t>
        <a:bodyPr/>
        <a:lstStyle/>
        <a:p>
          <a:endParaRPr lang="en-GB"/>
        </a:p>
      </dgm:t>
    </dgm:pt>
    <dgm:pt modelId="{12E34027-69D6-2A4D-9B2B-12BDDCDC54E1}" type="pres">
      <dgm:prSet presAssocID="{DB5CCB36-23E9-F242-9CC2-416238CB1899}" presName="dummy" presStyleCnt="0"/>
      <dgm:spPr/>
    </dgm:pt>
    <dgm:pt modelId="{D2DF35A7-3F5F-BB4C-A5E6-FC653A53DF36}" type="pres">
      <dgm:prSet presAssocID="{DB5CCB36-23E9-F242-9CC2-416238CB1899}" presName="node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AF329C3-BDC1-8F4E-B64C-BC35BEBA66D5}" type="pres">
      <dgm:prSet presAssocID="{F166DD95-9B82-2744-9610-4348A66A075E}" presName="sibTrans" presStyleLbl="node1" presStyleIdx="1" presStyleCnt="5"/>
      <dgm:spPr/>
      <dgm:t>
        <a:bodyPr/>
        <a:lstStyle/>
        <a:p>
          <a:endParaRPr lang="en-GB"/>
        </a:p>
      </dgm:t>
    </dgm:pt>
    <dgm:pt modelId="{FC0946F4-F94A-6B4C-9429-837B9B766E82}" type="pres">
      <dgm:prSet presAssocID="{8FF1DC0A-4493-2A45-89C4-812937656C5E}" presName="dummy" presStyleCnt="0"/>
      <dgm:spPr/>
    </dgm:pt>
    <dgm:pt modelId="{FAA2B6EF-D0DA-4045-9456-D506E87B061D}" type="pres">
      <dgm:prSet presAssocID="{8FF1DC0A-4493-2A45-89C4-812937656C5E}" presName="node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745A962-5A80-2649-83CE-0310835B096A}" type="pres">
      <dgm:prSet presAssocID="{9F10E7CD-66C8-E54B-AF3B-44BACF717D06}" presName="sibTrans" presStyleLbl="node1" presStyleIdx="2" presStyleCnt="5"/>
      <dgm:spPr/>
      <dgm:t>
        <a:bodyPr/>
        <a:lstStyle/>
        <a:p>
          <a:endParaRPr lang="en-GB"/>
        </a:p>
      </dgm:t>
    </dgm:pt>
    <dgm:pt modelId="{26331AE6-D102-4144-A491-23585E8DDDE7}" type="pres">
      <dgm:prSet presAssocID="{AF06A818-2D7C-354B-93D0-8A80B13C2DC1}" presName="dummy" presStyleCnt="0"/>
      <dgm:spPr/>
    </dgm:pt>
    <dgm:pt modelId="{4780B090-22AB-614B-9C3D-357D62C393E5}" type="pres">
      <dgm:prSet presAssocID="{AF06A818-2D7C-354B-93D0-8A80B13C2DC1}" presName="node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19D4F4D-D5BA-9F42-B7DF-1E6565952C8E}" type="pres">
      <dgm:prSet presAssocID="{0F81D86B-4865-6F4D-BE5B-E6066D07EFA3}" presName="sibTrans" presStyleLbl="node1" presStyleIdx="3" presStyleCnt="5"/>
      <dgm:spPr/>
      <dgm:t>
        <a:bodyPr/>
        <a:lstStyle/>
        <a:p>
          <a:endParaRPr lang="en-GB"/>
        </a:p>
      </dgm:t>
    </dgm:pt>
    <dgm:pt modelId="{8B10A592-E0A5-D14A-BF44-4C8F3B8A152D}" type="pres">
      <dgm:prSet presAssocID="{03ED807D-B9E8-E845-A545-CC9E8252C3EA}" presName="dummy" presStyleCnt="0"/>
      <dgm:spPr/>
    </dgm:pt>
    <dgm:pt modelId="{4DC7A19C-723A-8F46-A989-6854150ABCD3}" type="pres">
      <dgm:prSet presAssocID="{03ED807D-B9E8-E845-A545-CC9E8252C3EA}" presName="nod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3BB499B-F4A8-3C47-B21A-F7A9CAD26C35}" type="pres">
      <dgm:prSet presAssocID="{E01CD94E-1660-154E-84CF-76DFE1EF5E81}" presName="sibTrans" presStyleLbl="node1" presStyleIdx="4" presStyleCnt="5"/>
      <dgm:spPr/>
      <dgm:t>
        <a:bodyPr/>
        <a:lstStyle/>
        <a:p>
          <a:endParaRPr lang="en-GB"/>
        </a:p>
      </dgm:t>
    </dgm:pt>
  </dgm:ptLst>
  <dgm:cxnLst>
    <dgm:cxn modelId="{24D683FE-8F3D-C44E-8ED3-6A5835CA4CED}" type="presOf" srcId="{DB5CCB36-23E9-F242-9CC2-416238CB1899}" destId="{D2DF35A7-3F5F-BB4C-A5E6-FC653A53DF36}" srcOrd="0" destOrd="0" presId="urn:microsoft.com/office/officeart/2005/8/layout/cycle1"/>
    <dgm:cxn modelId="{BBFA8BDA-3CA1-CF44-9E15-9F6994212DEF}" srcId="{91CFC621-40CB-794B-A4E9-7CB8850C3258}" destId="{AF06A818-2D7C-354B-93D0-8A80B13C2DC1}" srcOrd="3" destOrd="0" parTransId="{635F076B-147D-D34C-81E5-67A59695FE95}" sibTransId="{0F81D86B-4865-6F4D-BE5B-E6066D07EFA3}"/>
    <dgm:cxn modelId="{76EFFC98-D226-EC43-8186-DDF6FA2EFD79}" type="presOf" srcId="{0F81D86B-4865-6F4D-BE5B-E6066D07EFA3}" destId="{319D4F4D-D5BA-9F42-B7DF-1E6565952C8E}" srcOrd="0" destOrd="0" presId="urn:microsoft.com/office/officeart/2005/8/layout/cycle1"/>
    <dgm:cxn modelId="{3FBC8A7B-DA48-4345-8508-99F6884177B9}" type="presOf" srcId="{91CFC621-40CB-794B-A4E9-7CB8850C3258}" destId="{E88D6ADA-BA88-AD42-B366-5E64A371709F}" srcOrd="0" destOrd="0" presId="urn:microsoft.com/office/officeart/2005/8/layout/cycle1"/>
    <dgm:cxn modelId="{D3CCD91D-FA98-DB4D-8F77-A1CE6275AF38}" type="presOf" srcId="{41028A9C-4F02-BC47-97A8-66377793B9D0}" destId="{350534E5-0FC8-E347-9912-3167ABA2F68C}" srcOrd="0" destOrd="0" presId="urn:microsoft.com/office/officeart/2005/8/layout/cycle1"/>
    <dgm:cxn modelId="{F4AC3AE9-74E9-E24C-B9C3-7766C83FB0D0}" type="presOf" srcId="{03ED807D-B9E8-E845-A545-CC9E8252C3EA}" destId="{4DC7A19C-723A-8F46-A989-6854150ABCD3}" srcOrd="0" destOrd="0" presId="urn:microsoft.com/office/officeart/2005/8/layout/cycle1"/>
    <dgm:cxn modelId="{1490F8DF-0D66-A345-95CC-6FC8C6C237FC}" srcId="{91CFC621-40CB-794B-A4E9-7CB8850C3258}" destId="{03ED807D-B9E8-E845-A545-CC9E8252C3EA}" srcOrd="4" destOrd="0" parTransId="{6C4E4805-40A2-224E-858C-5AA77531A53A}" sibTransId="{E01CD94E-1660-154E-84CF-76DFE1EF5E81}"/>
    <dgm:cxn modelId="{447C9CA1-A346-C247-AB14-86B4FDA8904D}" type="presOf" srcId="{9F10E7CD-66C8-E54B-AF3B-44BACF717D06}" destId="{B745A962-5A80-2649-83CE-0310835B096A}" srcOrd="0" destOrd="0" presId="urn:microsoft.com/office/officeart/2005/8/layout/cycle1"/>
    <dgm:cxn modelId="{3EE39578-D054-C34B-90DA-75E22272FFF8}" srcId="{91CFC621-40CB-794B-A4E9-7CB8850C3258}" destId="{ED46D8EF-3CBA-084D-AB27-4B5482AF8511}" srcOrd="0" destOrd="0" parTransId="{7089406C-2257-9944-9DDF-7F125C0A8BE5}" sibTransId="{41028A9C-4F02-BC47-97A8-66377793B9D0}"/>
    <dgm:cxn modelId="{55380FF8-6228-D44E-9556-5F6D55E5F999}" type="presOf" srcId="{E01CD94E-1660-154E-84CF-76DFE1EF5E81}" destId="{43BB499B-F4A8-3C47-B21A-F7A9CAD26C35}" srcOrd="0" destOrd="0" presId="urn:microsoft.com/office/officeart/2005/8/layout/cycle1"/>
    <dgm:cxn modelId="{FFF6389D-357E-DD45-91C3-48A535499A13}" type="presOf" srcId="{F166DD95-9B82-2744-9610-4348A66A075E}" destId="{9AF329C3-BDC1-8F4E-B64C-BC35BEBA66D5}" srcOrd="0" destOrd="0" presId="urn:microsoft.com/office/officeart/2005/8/layout/cycle1"/>
    <dgm:cxn modelId="{766CAA66-6D26-784A-8655-F2205754D44A}" type="presOf" srcId="{AF06A818-2D7C-354B-93D0-8A80B13C2DC1}" destId="{4780B090-22AB-614B-9C3D-357D62C393E5}" srcOrd="0" destOrd="0" presId="urn:microsoft.com/office/officeart/2005/8/layout/cycle1"/>
    <dgm:cxn modelId="{04DA8610-674A-B443-B367-621864483738}" srcId="{91CFC621-40CB-794B-A4E9-7CB8850C3258}" destId="{8FF1DC0A-4493-2A45-89C4-812937656C5E}" srcOrd="2" destOrd="0" parTransId="{A679F0F9-CE19-7641-A46B-B5B18E9D5D88}" sibTransId="{9F10E7CD-66C8-E54B-AF3B-44BACF717D06}"/>
    <dgm:cxn modelId="{A415AC3A-6005-7140-9BCB-968C522B2796}" type="presOf" srcId="{8FF1DC0A-4493-2A45-89C4-812937656C5E}" destId="{FAA2B6EF-D0DA-4045-9456-D506E87B061D}" srcOrd="0" destOrd="0" presId="urn:microsoft.com/office/officeart/2005/8/layout/cycle1"/>
    <dgm:cxn modelId="{0AB9D593-0C65-EE40-A265-35289AED7327}" type="presOf" srcId="{ED46D8EF-3CBA-084D-AB27-4B5482AF8511}" destId="{F2B20683-2329-7646-9530-8F281211271B}" srcOrd="0" destOrd="0" presId="urn:microsoft.com/office/officeart/2005/8/layout/cycle1"/>
    <dgm:cxn modelId="{82F48BFE-7E8D-2B4F-9008-4052C6D132EB}" srcId="{91CFC621-40CB-794B-A4E9-7CB8850C3258}" destId="{DB5CCB36-23E9-F242-9CC2-416238CB1899}" srcOrd="1" destOrd="0" parTransId="{94A99BC8-9993-D14A-BF03-1AB2E635BBF2}" sibTransId="{F166DD95-9B82-2744-9610-4348A66A075E}"/>
    <dgm:cxn modelId="{709166FF-E24C-C843-AB23-A2A0739EF394}" type="presParOf" srcId="{E88D6ADA-BA88-AD42-B366-5E64A371709F}" destId="{CF39874C-C65F-314E-9EA9-1904B0522C27}" srcOrd="0" destOrd="0" presId="urn:microsoft.com/office/officeart/2005/8/layout/cycle1"/>
    <dgm:cxn modelId="{FF69F1A1-60AD-3D44-B381-D52D503C952D}" type="presParOf" srcId="{E88D6ADA-BA88-AD42-B366-5E64A371709F}" destId="{F2B20683-2329-7646-9530-8F281211271B}" srcOrd="1" destOrd="0" presId="urn:microsoft.com/office/officeart/2005/8/layout/cycle1"/>
    <dgm:cxn modelId="{B81165B2-A74C-C043-A73F-59D90103A748}" type="presParOf" srcId="{E88D6ADA-BA88-AD42-B366-5E64A371709F}" destId="{350534E5-0FC8-E347-9912-3167ABA2F68C}" srcOrd="2" destOrd="0" presId="urn:microsoft.com/office/officeart/2005/8/layout/cycle1"/>
    <dgm:cxn modelId="{7D585756-7303-7E42-80E6-9F4F9D9EC554}" type="presParOf" srcId="{E88D6ADA-BA88-AD42-B366-5E64A371709F}" destId="{12E34027-69D6-2A4D-9B2B-12BDDCDC54E1}" srcOrd="3" destOrd="0" presId="urn:microsoft.com/office/officeart/2005/8/layout/cycle1"/>
    <dgm:cxn modelId="{89D3D07C-AA5F-1A47-A4A5-0CCDC5C93AAC}" type="presParOf" srcId="{E88D6ADA-BA88-AD42-B366-5E64A371709F}" destId="{D2DF35A7-3F5F-BB4C-A5E6-FC653A53DF36}" srcOrd="4" destOrd="0" presId="urn:microsoft.com/office/officeart/2005/8/layout/cycle1"/>
    <dgm:cxn modelId="{7260E2F9-FA11-404D-98A1-F92AF8E73546}" type="presParOf" srcId="{E88D6ADA-BA88-AD42-B366-5E64A371709F}" destId="{9AF329C3-BDC1-8F4E-B64C-BC35BEBA66D5}" srcOrd="5" destOrd="0" presId="urn:microsoft.com/office/officeart/2005/8/layout/cycle1"/>
    <dgm:cxn modelId="{4ABF65E4-7967-BB4B-A206-9A83D2093488}" type="presParOf" srcId="{E88D6ADA-BA88-AD42-B366-5E64A371709F}" destId="{FC0946F4-F94A-6B4C-9429-837B9B766E82}" srcOrd="6" destOrd="0" presId="urn:microsoft.com/office/officeart/2005/8/layout/cycle1"/>
    <dgm:cxn modelId="{00EF5948-7459-E544-AC11-656BE3B9CF01}" type="presParOf" srcId="{E88D6ADA-BA88-AD42-B366-5E64A371709F}" destId="{FAA2B6EF-D0DA-4045-9456-D506E87B061D}" srcOrd="7" destOrd="0" presId="urn:microsoft.com/office/officeart/2005/8/layout/cycle1"/>
    <dgm:cxn modelId="{AC34F2E0-72AB-7B43-B5B4-BE5C2BBE1C92}" type="presParOf" srcId="{E88D6ADA-BA88-AD42-B366-5E64A371709F}" destId="{B745A962-5A80-2649-83CE-0310835B096A}" srcOrd="8" destOrd="0" presId="urn:microsoft.com/office/officeart/2005/8/layout/cycle1"/>
    <dgm:cxn modelId="{59D4D87F-0ADF-F740-A366-8E9CA19188CB}" type="presParOf" srcId="{E88D6ADA-BA88-AD42-B366-5E64A371709F}" destId="{26331AE6-D102-4144-A491-23585E8DDDE7}" srcOrd="9" destOrd="0" presId="urn:microsoft.com/office/officeart/2005/8/layout/cycle1"/>
    <dgm:cxn modelId="{DBA5F5E7-0F92-BE4B-9715-3C71DBFB4497}" type="presParOf" srcId="{E88D6ADA-BA88-AD42-B366-5E64A371709F}" destId="{4780B090-22AB-614B-9C3D-357D62C393E5}" srcOrd="10" destOrd="0" presId="urn:microsoft.com/office/officeart/2005/8/layout/cycle1"/>
    <dgm:cxn modelId="{3CB1D23B-0175-4344-86B2-4F314CBFDD18}" type="presParOf" srcId="{E88D6ADA-BA88-AD42-B366-5E64A371709F}" destId="{319D4F4D-D5BA-9F42-B7DF-1E6565952C8E}" srcOrd="11" destOrd="0" presId="urn:microsoft.com/office/officeart/2005/8/layout/cycle1"/>
    <dgm:cxn modelId="{BAB330C4-0BD6-8544-BEAD-DFCD81DBF1DE}" type="presParOf" srcId="{E88D6ADA-BA88-AD42-B366-5E64A371709F}" destId="{8B10A592-E0A5-D14A-BF44-4C8F3B8A152D}" srcOrd="12" destOrd="0" presId="urn:microsoft.com/office/officeart/2005/8/layout/cycle1"/>
    <dgm:cxn modelId="{672F1125-E35F-6740-B88D-942A99AA1A81}" type="presParOf" srcId="{E88D6ADA-BA88-AD42-B366-5E64A371709F}" destId="{4DC7A19C-723A-8F46-A989-6854150ABCD3}" srcOrd="13" destOrd="0" presId="urn:microsoft.com/office/officeart/2005/8/layout/cycle1"/>
    <dgm:cxn modelId="{43B40AE3-B58D-254D-8F69-5B4B7FEEA748}" type="presParOf" srcId="{E88D6ADA-BA88-AD42-B366-5E64A371709F}" destId="{43BB499B-F4A8-3C47-B21A-F7A9CAD26C35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51FD0F-1A8A-7E41-8C30-363CAC634420}">
      <dsp:nvSpPr>
        <dsp:cNvPr id="0" name=""/>
        <dsp:cNvSpPr/>
      </dsp:nvSpPr>
      <dsp:spPr>
        <a:xfrm>
          <a:off x="645566" y="987869"/>
          <a:ext cx="2359152" cy="819302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8AAB5D-688B-394A-ADD2-D03F67340D38}">
      <dsp:nvSpPr>
        <dsp:cNvPr id="0" name=""/>
        <dsp:cNvSpPr/>
      </dsp:nvSpPr>
      <dsp:spPr>
        <a:xfrm>
          <a:off x="1600199" y="2994063"/>
          <a:ext cx="457200" cy="292608"/>
        </a:xfrm>
        <a:prstGeom prst="down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tint val="60000"/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tint val="60000"/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tint val="60000"/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E65E86FD-4E61-D543-9222-90E02F9F9A01}">
      <dsp:nvSpPr>
        <dsp:cNvPr id="0" name=""/>
        <dsp:cNvSpPr/>
      </dsp:nvSpPr>
      <dsp:spPr>
        <a:xfrm>
          <a:off x="731519" y="3228149"/>
          <a:ext cx="2194560" cy="548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smtClean="0"/>
            <a:t>Write</a:t>
          </a:r>
          <a:endParaRPr lang="en-GB" sz="1900" kern="1200" dirty="0"/>
        </a:p>
      </dsp:txBody>
      <dsp:txXfrm>
        <a:off x="731519" y="3228149"/>
        <a:ext cx="2194560" cy="548640"/>
      </dsp:txXfrm>
    </dsp:sp>
    <dsp:sp modelId="{B9866B6E-6493-AD45-877A-A913DA77C23D}">
      <dsp:nvSpPr>
        <dsp:cNvPr id="0" name=""/>
        <dsp:cNvSpPr/>
      </dsp:nvSpPr>
      <dsp:spPr>
        <a:xfrm>
          <a:off x="1503273" y="1870448"/>
          <a:ext cx="822960" cy="82296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smtClean="0"/>
            <a:t>research</a:t>
          </a:r>
          <a:endParaRPr lang="en-GB" sz="1100" kern="1200" dirty="0"/>
        </a:p>
      </dsp:txBody>
      <dsp:txXfrm>
        <a:off x="1623793" y="1990968"/>
        <a:ext cx="581920" cy="581920"/>
      </dsp:txXfrm>
    </dsp:sp>
    <dsp:sp modelId="{78B63E9B-57EF-304B-877B-1678788DB5E5}">
      <dsp:nvSpPr>
        <dsp:cNvPr id="0" name=""/>
        <dsp:cNvSpPr/>
      </dsp:nvSpPr>
      <dsp:spPr>
        <a:xfrm>
          <a:off x="914399" y="1253045"/>
          <a:ext cx="822960" cy="82296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smtClean="0"/>
            <a:t>plan</a:t>
          </a:r>
          <a:endParaRPr lang="en-GB" sz="1100" kern="1200" dirty="0"/>
        </a:p>
      </dsp:txBody>
      <dsp:txXfrm>
        <a:off x="1034919" y="1373565"/>
        <a:ext cx="581920" cy="581920"/>
      </dsp:txXfrm>
    </dsp:sp>
    <dsp:sp modelId="{E29AD41F-96CF-9143-8F35-47CAF0885CDB}">
      <dsp:nvSpPr>
        <dsp:cNvPr id="0" name=""/>
        <dsp:cNvSpPr/>
      </dsp:nvSpPr>
      <dsp:spPr>
        <a:xfrm>
          <a:off x="1755648" y="1054072"/>
          <a:ext cx="822960" cy="82296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smtClean="0"/>
            <a:t>orientate</a:t>
          </a:r>
          <a:endParaRPr lang="en-GB" sz="1100" kern="1200" dirty="0"/>
        </a:p>
      </dsp:txBody>
      <dsp:txXfrm>
        <a:off x="1876168" y="1174592"/>
        <a:ext cx="581920" cy="581920"/>
      </dsp:txXfrm>
    </dsp:sp>
    <dsp:sp modelId="{E7F07914-F671-F847-8FE9-3E615775E15C}">
      <dsp:nvSpPr>
        <dsp:cNvPr id="0" name=""/>
        <dsp:cNvSpPr/>
      </dsp:nvSpPr>
      <dsp:spPr>
        <a:xfrm>
          <a:off x="548639" y="887285"/>
          <a:ext cx="2560320" cy="2048256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B20683-2329-7646-9530-8F281211271B}">
      <dsp:nvSpPr>
        <dsp:cNvPr id="0" name=""/>
        <dsp:cNvSpPr/>
      </dsp:nvSpPr>
      <dsp:spPr>
        <a:xfrm>
          <a:off x="2248829" y="584530"/>
          <a:ext cx="876895" cy="87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think/reflect</a:t>
          </a:r>
          <a:endParaRPr lang="en-GB" sz="1300" kern="1200" dirty="0"/>
        </a:p>
      </dsp:txBody>
      <dsp:txXfrm>
        <a:off x="2248829" y="584530"/>
        <a:ext cx="876895" cy="876895"/>
      </dsp:txXfrm>
    </dsp:sp>
    <dsp:sp modelId="{350534E5-0FC8-E347-9912-3167ABA2F68C}">
      <dsp:nvSpPr>
        <dsp:cNvPr id="0" name=""/>
        <dsp:cNvSpPr/>
      </dsp:nvSpPr>
      <dsp:spPr>
        <a:xfrm>
          <a:off x="183027" y="558797"/>
          <a:ext cx="3291545" cy="3291545"/>
        </a:xfrm>
        <a:prstGeom prst="circularArrow">
          <a:avLst>
            <a:gd name="adj1" fmla="val 5195"/>
            <a:gd name="adj2" fmla="val 335535"/>
            <a:gd name="adj3" fmla="val 21294783"/>
            <a:gd name="adj4" fmla="val 19764888"/>
            <a:gd name="adj5" fmla="val 606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2DF35A7-3F5F-BB4C-A5E6-FC653A53DF36}">
      <dsp:nvSpPr>
        <dsp:cNvPr id="0" name=""/>
        <dsp:cNvSpPr/>
      </dsp:nvSpPr>
      <dsp:spPr>
        <a:xfrm>
          <a:off x="2779397" y="2217450"/>
          <a:ext cx="876895" cy="87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record</a:t>
          </a:r>
          <a:endParaRPr lang="en-GB" sz="1300" kern="1200" dirty="0"/>
        </a:p>
      </dsp:txBody>
      <dsp:txXfrm>
        <a:off x="2779397" y="2217450"/>
        <a:ext cx="876895" cy="876895"/>
      </dsp:txXfrm>
    </dsp:sp>
    <dsp:sp modelId="{9AF329C3-BDC1-8F4E-B64C-BC35BEBA66D5}">
      <dsp:nvSpPr>
        <dsp:cNvPr id="0" name=""/>
        <dsp:cNvSpPr/>
      </dsp:nvSpPr>
      <dsp:spPr>
        <a:xfrm>
          <a:off x="183027" y="558797"/>
          <a:ext cx="3291545" cy="3291545"/>
        </a:xfrm>
        <a:prstGeom prst="circularArrow">
          <a:avLst>
            <a:gd name="adj1" fmla="val 5195"/>
            <a:gd name="adj2" fmla="val 335535"/>
            <a:gd name="adj3" fmla="val 4016296"/>
            <a:gd name="adj4" fmla="val 2251966"/>
            <a:gd name="adj5" fmla="val 606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A2B6EF-D0DA-4045-9456-D506E87B061D}">
      <dsp:nvSpPr>
        <dsp:cNvPr id="0" name=""/>
        <dsp:cNvSpPr/>
      </dsp:nvSpPr>
      <dsp:spPr>
        <a:xfrm>
          <a:off x="1390352" y="3226650"/>
          <a:ext cx="876895" cy="87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refine</a:t>
          </a:r>
          <a:endParaRPr lang="en-GB" sz="1300" kern="1200" dirty="0"/>
        </a:p>
      </dsp:txBody>
      <dsp:txXfrm>
        <a:off x="1390352" y="3226650"/>
        <a:ext cx="876895" cy="876895"/>
      </dsp:txXfrm>
    </dsp:sp>
    <dsp:sp modelId="{B745A962-5A80-2649-83CE-0310835B096A}">
      <dsp:nvSpPr>
        <dsp:cNvPr id="0" name=""/>
        <dsp:cNvSpPr/>
      </dsp:nvSpPr>
      <dsp:spPr>
        <a:xfrm>
          <a:off x="183027" y="558797"/>
          <a:ext cx="3291545" cy="3291545"/>
        </a:xfrm>
        <a:prstGeom prst="circularArrow">
          <a:avLst>
            <a:gd name="adj1" fmla="val 5195"/>
            <a:gd name="adj2" fmla="val 335535"/>
            <a:gd name="adj3" fmla="val 8212500"/>
            <a:gd name="adj4" fmla="val 6448170"/>
            <a:gd name="adj5" fmla="val 606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780B090-22AB-614B-9C3D-357D62C393E5}">
      <dsp:nvSpPr>
        <dsp:cNvPr id="0" name=""/>
        <dsp:cNvSpPr/>
      </dsp:nvSpPr>
      <dsp:spPr>
        <a:xfrm>
          <a:off x="1307" y="2217450"/>
          <a:ext cx="876895" cy="87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review</a:t>
          </a:r>
          <a:endParaRPr lang="en-GB" sz="1300" kern="1200" dirty="0"/>
        </a:p>
      </dsp:txBody>
      <dsp:txXfrm>
        <a:off x="1307" y="2217450"/>
        <a:ext cx="876895" cy="876895"/>
      </dsp:txXfrm>
    </dsp:sp>
    <dsp:sp modelId="{319D4F4D-D5BA-9F42-B7DF-1E6565952C8E}">
      <dsp:nvSpPr>
        <dsp:cNvPr id="0" name=""/>
        <dsp:cNvSpPr/>
      </dsp:nvSpPr>
      <dsp:spPr>
        <a:xfrm>
          <a:off x="183027" y="558797"/>
          <a:ext cx="3291545" cy="3291545"/>
        </a:xfrm>
        <a:prstGeom prst="circularArrow">
          <a:avLst>
            <a:gd name="adj1" fmla="val 5195"/>
            <a:gd name="adj2" fmla="val 335535"/>
            <a:gd name="adj3" fmla="val 12299577"/>
            <a:gd name="adj4" fmla="val 10769682"/>
            <a:gd name="adj5" fmla="val 606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DC7A19C-723A-8F46-A989-6854150ABCD3}">
      <dsp:nvSpPr>
        <dsp:cNvPr id="0" name=""/>
        <dsp:cNvSpPr/>
      </dsp:nvSpPr>
      <dsp:spPr>
        <a:xfrm>
          <a:off x="531875" y="584530"/>
          <a:ext cx="876895" cy="87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write</a:t>
          </a:r>
          <a:endParaRPr lang="en-GB" sz="1300" kern="1200" dirty="0"/>
        </a:p>
      </dsp:txBody>
      <dsp:txXfrm>
        <a:off x="531875" y="584530"/>
        <a:ext cx="876895" cy="876895"/>
      </dsp:txXfrm>
    </dsp:sp>
    <dsp:sp modelId="{43BB499B-F4A8-3C47-B21A-F7A9CAD26C35}">
      <dsp:nvSpPr>
        <dsp:cNvPr id="0" name=""/>
        <dsp:cNvSpPr/>
      </dsp:nvSpPr>
      <dsp:spPr>
        <a:xfrm>
          <a:off x="183027" y="558797"/>
          <a:ext cx="3291545" cy="3291545"/>
        </a:xfrm>
        <a:prstGeom prst="circularArrow">
          <a:avLst>
            <a:gd name="adj1" fmla="val 5195"/>
            <a:gd name="adj2" fmla="val 335535"/>
            <a:gd name="adj3" fmla="val 16867279"/>
            <a:gd name="adj4" fmla="val 15197186"/>
            <a:gd name="adj5" fmla="val 606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B20683-2329-7646-9530-8F281211271B}">
      <dsp:nvSpPr>
        <dsp:cNvPr id="0" name=""/>
        <dsp:cNvSpPr/>
      </dsp:nvSpPr>
      <dsp:spPr>
        <a:xfrm>
          <a:off x="2248829" y="584847"/>
          <a:ext cx="876895" cy="87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think/reflect</a:t>
          </a:r>
          <a:endParaRPr lang="en-GB" sz="1300" kern="1200" dirty="0"/>
        </a:p>
      </dsp:txBody>
      <dsp:txXfrm>
        <a:off x="2248829" y="584847"/>
        <a:ext cx="876895" cy="876895"/>
      </dsp:txXfrm>
    </dsp:sp>
    <dsp:sp modelId="{350534E5-0FC8-E347-9912-3167ABA2F68C}">
      <dsp:nvSpPr>
        <dsp:cNvPr id="0" name=""/>
        <dsp:cNvSpPr/>
      </dsp:nvSpPr>
      <dsp:spPr>
        <a:xfrm>
          <a:off x="183027" y="559115"/>
          <a:ext cx="3291545" cy="3291545"/>
        </a:xfrm>
        <a:prstGeom prst="circularArrow">
          <a:avLst>
            <a:gd name="adj1" fmla="val 5195"/>
            <a:gd name="adj2" fmla="val 335535"/>
            <a:gd name="adj3" fmla="val 21294783"/>
            <a:gd name="adj4" fmla="val 19764888"/>
            <a:gd name="adj5" fmla="val 606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2DF35A7-3F5F-BB4C-A5E6-FC653A53DF36}">
      <dsp:nvSpPr>
        <dsp:cNvPr id="0" name=""/>
        <dsp:cNvSpPr/>
      </dsp:nvSpPr>
      <dsp:spPr>
        <a:xfrm>
          <a:off x="2779397" y="2217768"/>
          <a:ext cx="876895" cy="87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record</a:t>
          </a:r>
          <a:endParaRPr lang="en-GB" sz="1300" kern="1200" dirty="0"/>
        </a:p>
      </dsp:txBody>
      <dsp:txXfrm>
        <a:off x="2779397" y="2217768"/>
        <a:ext cx="876895" cy="876895"/>
      </dsp:txXfrm>
    </dsp:sp>
    <dsp:sp modelId="{9AF329C3-BDC1-8F4E-B64C-BC35BEBA66D5}">
      <dsp:nvSpPr>
        <dsp:cNvPr id="0" name=""/>
        <dsp:cNvSpPr/>
      </dsp:nvSpPr>
      <dsp:spPr>
        <a:xfrm>
          <a:off x="183027" y="559115"/>
          <a:ext cx="3291545" cy="3291545"/>
        </a:xfrm>
        <a:prstGeom prst="circularArrow">
          <a:avLst>
            <a:gd name="adj1" fmla="val 5195"/>
            <a:gd name="adj2" fmla="val 335535"/>
            <a:gd name="adj3" fmla="val 4016296"/>
            <a:gd name="adj4" fmla="val 2251966"/>
            <a:gd name="adj5" fmla="val 606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A2B6EF-D0DA-4045-9456-D506E87B061D}">
      <dsp:nvSpPr>
        <dsp:cNvPr id="0" name=""/>
        <dsp:cNvSpPr/>
      </dsp:nvSpPr>
      <dsp:spPr>
        <a:xfrm>
          <a:off x="1390352" y="3226968"/>
          <a:ext cx="876895" cy="87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refine</a:t>
          </a:r>
          <a:endParaRPr lang="en-GB" sz="1300" kern="1200" dirty="0"/>
        </a:p>
      </dsp:txBody>
      <dsp:txXfrm>
        <a:off x="1390352" y="3226968"/>
        <a:ext cx="876895" cy="876895"/>
      </dsp:txXfrm>
    </dsp:sp>
    <dsp:sp modelId="{B745A962-5A80-2649-83CE-0310835B096A}">
      <dsp:nvSpPr>
        <dsp:cNvPr id="0" name=""/>
        <dsp:cNvSpPr/>
      </dsp:nvSpPr>
      <dsp:spPr>
        <a:xfrm>
          <a:off x="183027" y="559115"/>
          <a:ext cx="3291545" cy="3291545"/>
        </a:xfrm>
        <a:prstGeom prst="circularArrow">
          <a:avLst>
            <a:gd name="adj1" fmla="val 5195"/>
            <a:gd name="adj2" fmla="val 335535"/>
            <a:gd name="adj3" fmla="val 8212500"/>
            <a:gd name="adj4" fmla="val 6448170"/>
            <a:gd name="adj5" fmla="val 606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780B090-22AB-614B-9C3D-357D62C393E5}">
      <dsp:nvSpPr>
        <dsp:cNvPr id="0" name=""/>
        <dsp:cNvSpPr/>
      </dsp:nvSpPr>
      <dsp:spPr>
        <a:xfrm>
          <a:off x="1307" y="2217768"/>
          <a:ext cx="876895" cy="87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review</a:t>
          </a:r>
          <a:endParaRPr lang="en-GB" sz="1300" kern="1200" dirty="0"/>
        </a:p>
      </dsp:txBody>
      <dsp:txXfrm>
        <a:off x="1307" y="2217768"/>
        <a:ext cx="876895" cy="876895"/>
      </dsp:txXfrm>
    </dsp:sp>
    <dsp:sp modelId="{319D4F4D-D5BA-9F42-B7DF-1E6565952C8E}">
      <dsp:nvSpPr>
        <dsp:cNvPr id="0" name=""/>
        <dsp:cNvSpPr/>
      </dsp:nvSpPr>
      <dsp:spPr>
        <a:xfrm>
          <a:off x="183027" y="559115"/>
          <a:ext cx="3291545" cy="3291545"/>
        </a:xfrm>
        <a:prstGeom prst="circularArrow">
          <a:avLst>
            <a:gd name="adj1" fmla="val 5195"/>
            <a:gd name="adj2" fmla="val 335535"/>
            <a:gd name="adj3" fmla="val 12299577"/>
            <a:gd name="adj4" fmla="val 10769682"/>
            <a:gd name="adj5" fmla="val 606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DC7A19C-723A-8F46-A989-6854150ABCD3}">
      <dsp:nvSpPr>
        <dsp:cNvPr id="0" name=""/>
        <dsp:cNvSpPr/>
      </dsp:nvSpPr>
      <dsp:spPr>
        <a:xfrm>
          <a:off x="531875" y="584847"/>
          <a:ext cx="876895" cy="87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300" kern="1200" dirty="0" smtClean="0"/>
            <a:t>write</a:t>
          </a:r>
          <a:endParaRPr lang="en-GB" sz="1300" kern="1200" dirty="0"/>
        </a:p>
      </dsp:txBody>
      <dsp:txXfrm>
        <a:off x="531875" y="584847"/>
        <a:ext cx="876895" cy="876895"/>
      </dsp:txXfrm>
    </dsp:sp>
    <dsp:sp modelId="{43BB499B-F4A8-3C47-B21A-F7A9CAD26C35}">
      <dsp:nvSpPr>
        <dsp:cNvPr id="0" name=""/>
        <dsp:cNvSpPr/>
      </dsp:nvSpPr>
      <dsp:spPr>
        <a:xfrm>
          <a:off x="183027" y="559115"/>
          <a:ext cx="3291545" cy="3291545"/>
        </a:xfrm>
        <a:prstGeom prst="circularArrow">
          <a:avLst>
            <a:gd name="adj1" fmla="val 5195"/>
            <a:gd name="adj2" fmla="val 335535"/>
            <a:gd name="adj3" fmla="val 16867279"/>
            <a:gd name="adj4" fmla="val 15197186"/>
            <a:gd name="adj5" fmla="val 606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brightRoom" dir="tl">
            <a:rot lat="0" lon="0" rev="8700000"/>
          </a:lightRig>
        </a:scene3d>
        <a:sp3d contourW="12700">
          <a:bevelT w="0" h="0"/>
          <a:contourClr>
            <a:schemeClr val="accent1">
              <a:hueOff val="0"/>
              <a:satOff val="0"/>
              <a:lumOff val="0"/>
              <a:alphaOff val="0"/>
              <a:shade val="8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36D260-133C-C545-AC53-CAA503D06E79}" type="datetimeFigureOut">
              <a:rPr lang="en-US" smtClean="0"/>
              <a:t>1/8/18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DBA55-1BD3-FA4D-B6A9-75F90FDC60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93417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C9FB68-AD0A-334C-BF4E-EB19A7C78A7A}" type="datetimeFigureOut">
              <a:rPr lang="en-US" smtClean="0"/>
              <a:t>1/8/18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F63042-1380-F246-A631-4B65015646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478782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http://www.edshare.soton.ac.uk/15567/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F63042-1380-F246-A631-4B65015646C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72740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DE891D-E6AA-C74F-B0AF-9BF5BE10E8D3}" type="slidenum">
              <a:rPr lang="en-GB"/>
              <a:pPr/>
              <a:t>47</a:t>
            </a:fld>
            <a:endParaRPr lang="en-GB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0045EF-D7BF-FD46-9038-A5B3C65E83BE}" type="slidenum">
              <a:rPr lang="en-GB"/>
              <a:pPr/>
              <a:t>48</a:t>
            </a:fld>
            <a:endParaRPr lang="en-GB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1F32595B-DE3C-C844-BF0A-AD85406BECEF}" type="datetime1">
              <a:rPr lang="en-GB"/>
              <a:pPr/>
              <a:t>08/01/2018</a:t>
            </a:fld>
            <a:endParaRPr lang="en-GB"/>
          </a:p>
        </p:txBody>
      </p:sp>
      <p:sp>
        <p:nvSpPr>
          <p:cNvPr id="91139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6B7281-8C9D-3D44-B6A6-236CB837A4B5}" type="slidenum">
              <a:rPr lang="en-GB"/>
              <a:pPr/>
              <a:t>49</a:t>
            </a:fld>
            <a:endParaRPr lang="en-GB"/>
          </a:p>
        </p:txBody>
      </p:sp>
      <p:sp>
        <p:nvSpPr>
          <p:cNvPr id="911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F9485BD4-1ED5-0D49-A9C0-2785E99DA918}" type="datetime1">
              <a:rPr lang="en-GB"/>
              <a:pPr/>
              <a:t>08/01/2018</a:t>
            </a:fld>
            <a:endParaRPr lang="en-GB"/>
          </a:p>
        </p:txBody>
      </p:sp>
      <p:sp>
        <p:nvSpPr>
          <p:cNvPr id="93187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CF13BE-42A1-A644-BD02-E579CD5EB7D5}" type="slidenum">
              <a:rPr lang="en-GB"/>
              <a:pPr/>
              <a:t>50</a:t>
            </a:fld>
            <a:endParaRPr lang="en-GB"/>
          </a:p>
        </p:txBody>
      </p:sp>
      <p:sp>
        <p:nvSpPr>
          <p:cNvPr id="9318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E0788061-688C-F540-AF43-7BE3C8BBE208}" type="datetime1">
              <a:rPr lang="en-GB"/>
              <a:pPr/>
              <a:t>08/01/2018</a:t>
            </a:fld>
            <a:endParaRPr lang="en-GB"/>
          </a:p>
        </p:txBody>
      </p:sp>
      <p:sp>
        <p:nvSpPr>
          <p:cNvPr id="95235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9A0F87-30D5-9D49-B197-C711289E1A69}" type="slidenum">
              <a:rPr lang="en-GB"/>
              <a:pPr/>
              <a:t>51</a:t>
            </a:fld>
            <a:endParaRPr lang="en-GB"/>
          </a:p>
        </p:txBody>
      </p:sp>
      <p:sp>
        <p:nvSpPr>
          <p:cNvPr id="952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7666" y="692147"/>
            <a:ext cx="4925737" cy="3416767"/>
          </a:xfrm>
          <a:ln/>
        </p:spPr>
      </p:sp>
      <p:sp>
        <p:nvSpPr>
          <p:cNvPr id="9523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F0CD8D55-3135-904B-A2EE-399BDB2B4A53}" type="datetime1">
              <a:rPr lang="en-GB"/>
              <a:pPr/>
              <a:t>08/01/2018</a:t>
            </a:fld>
            <a:endParaRPr lang="en-GB"/>
          </a:p>
        </p:txBody>
      </p:sp>
      <p:sp>
        <p:nvSpPr>
          <p:cNvPr id="97283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3013E7-4D78-B145-946B-DFA599A82721}" type="slidenum">
              <a:rPr lang="en-GB"/>
              <a:pPr/>
              <a:t>52</a:t>
            </a:fld>
            <a:endParaRPr lang="en-GB"/>
          </a:p>
        </p:txBody>
      </p:sp>
      <p:sp>
        <p:nvSpPr>
          <p:cNvPr id="972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9997" y="686474"/>
            <a:ext cx="4944140" cy="3429532"/>
          </a:xfrm>
          <a:ln/>
        </p:spPr>
      </p:sp>
      <p:sp>
        <p:nvSpPr>
          <p:cNvPr id="972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7058" y="4342939"/>
            <a:ext cx="5023884" cy="4114587"/>
          </a:xfrm>
          <a:noFill/>
          <a:ln/>
        </p:spPr>
        <p:txBody>
          <a:bodyPr/>
          <a:lstStyle/>
          <a:p>
            <a:r>
              <a:rPr lang="en-GB">
                <a:latin typeface="Palatino" pitchFamily="-110" charset="0"/>
              </a:rPr>
              <a:t>Southampton University Computer Services or SUCS provide a large number of public</a:t>
            </a:r>
          </a:p>
          <a:p>
            <a:endParaRPr lang="en-GB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906F3670-9AEC-CB4D-98C9-AF81D81D3B82}" type="datetime1">
              <a:rPr lang="en-GB"/>
              <a:pPr/>
              <a:t>08/01/2018</a:t>
            </a:fld>
            <a:endParaRPr lang="en-GB"/>
          </a:p>
        </p:txBody>
      </p:sp>
      <p:sp>
        <p:nvSpPr>
          <p:cNvPr id="99331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BB9CB7-0A54-DD47-A57E-63DC132E3957}" type="slidenum">
              <a:rPr lang="en-GB"/>
              <a:pPr/>
              <a:t>53</a:t>
            </a:fld>
            <a:endParaRPr lang="en-GB"/>
          </a:p>
        </p:txBody>
      </p:sp>
      <p:sp>
        <p:nvSpPr>
          <p:cNvPr id="993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7C8A281F-C390-9144-BFD4-24EC256A4FC7}" type="datetime1">
              <a:rPr lang="en-GB"/>
              <a:pPr/>
              <a:t>08/01/2018</a:t>
            </a:fld>
            <a:endParaRPr lang="en-GB"/>
          </a:p>
        </p:txBody>
      </p:sp>
      <p:sp>
        <p:nvSpPr>
          <p:cNvPr id="27651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0037EF-CF8A-5240-8B70-693F5BFF6D5B}" type="slidenum">
              <a:rPr lang="en-GB"/>
              <a:pPr/>
              <a:t>31</a:t>
            </a:fld>
            <a:endParaRPr lang="en-GB"/>
          </a:p>
        </p:txBody>
      </p:sp>
      <p:sp>
        <p:nvSpPr>
          <p:cNvPr id="276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7666" y="692147"/>
            <a:ext cx="4925737" cy="3416767"/>
          </a:xfrm>
          <a:ln/>
        </p:spPr>
      </p:sp>
      <p:sp>
        <p:nvSpPr>
          <p:cNvPr id="2765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CC85F94C-2506-1D4A-BE65-1207F729E8D1}" type="datetime1">
              <a:rPr lang="en-GB"/>
              <a:pPr/>
              <a:t>08/01/2018</a:t>
            </a:fld>
            <a:endParaRPr lang="en-GB"/>
          </a:p>
        </p:txBody>
      </p:sp>
      <p:sp>
        <p:nvSpPr>
          <p:cNvPr id="29699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090E3DD-AA01-F241-B91E-B6246A2185A3}" type="slidenum">
              <a:rPr lang="en-GB"/>
              <a:pPr/>
              <a:t>32</a:t>
            </a:fld>
            <a:endParaRPr lang="en-GB"/>
          </a:p>
        </p:txBody>
      </p:sp>
      <p:sp>
        <p:nvSpPr>
          <p:cNvPr id="297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7666" y="692147"/>
            <a:ext cx="4925737" cy="3416767"/>
          </a:xfrm>
          <a:ln/>
        </p:spPr>
      </p:sp>
      <p:sp>
        <p:nvSpPr>
          <p:cNvPr id="297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525" y="4341521"/>
            <a:ext cx="5026951" cy="4118842"/>
          </a:xfrm>
          <a:noFill/>
          <a:ln/>
        </p:spPr>
        <p:txBody>
          <a:bodyPr/>
          <a:lstStyle/>
          <a:p>
            <a:endParaRPr lang="en-US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F2B25551-001E-164B-9B3C-3BBBA91D077C}" type="datetime1">
              <a:rPr lang="en-GB"/>
              <a:pPr/>
              <a:t>08/01/2018</a:t>
            </a:fld>
            <a:endParaRPr lang="en-GB"/>
          </a:p>
        </p:txBody>
      </p:sp>
      <p:sp>
        <p:nvSpPr>
          <p:cNvPr id="37891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1AC343-534D-5543-9584-A270CEBB124A}" type="slidenum">
              <a:rPr lang="en-GB"/>
              <a:pPr/>
              <a:t>33</a:t>
            </a:fld>
            <a:endParaRPr lang="en-GB"/>
          </a:p>
        </p:txBody>
      </p:sp>
      <p:sp>
        <p:nvSpPr>
          <p:cNvPr id="378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6125" cy="3416300"/>
          </a:xfrm>
          <a:ln/>
        </p:spPr>
      </p:sp>
      <p:sp>
        <p:nvSpPr>
          <p:cNvPr id="3789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GB">
                <a:latin typeface="Times New Roman" pitchFamily="-110" charset="0"/>
              </a:rPr>
              <a:t>Get feedback from class</a:t>
            </a:r>
          </a:p>
          <a:p>
            <a:r>
              <a:rPr lang="en-GB">
                <a:latin typeface="Times New Roman" pitchFamily="-110" charset="0"/>
              </a:rPr>
              <a:t>Questions – did you get the corrections right first time?</a:t>
            </a:r>
          </a:p>
          <a:p>
            <a:r>
              <a:rPr lang="en-GB">
                <a:latin typeface="Times New Roman" pitchFamily="-110" charset="0"/>
              </a:rPr>
              <a:t>Can someone write up the correct version</a:t>
            </a:r>
          </a:p>
          <a:p>
            <a:r>
              <a:rPr lang="en-GB">
                <a:latin typeface="Times New Roman" pitchFamily="-110" charset="0"/>
              </a:rPr>
              <a:t>Simple example but shows how working with someone else can assist in revision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F63042-1380-F246-A631-4B65015646C9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76286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649E48-CF09-9749-AF68-30A0B4CDA1F5}" type="slidenum">
              <a:rPr lang="en-GB"/>
              <a:pPr/>
              <a:t>38</a:t>
            </a:fld>
            <a:endParaRPr lang="en-GB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71EB9A0C-9315-EF49-8818-58862EF6ACA5}" type="datetime1">
              <a:rPr lang="en-GB"/>
              <a:pPr/>
              <a:t>08/01/2018</a:t>
            </a:fld>
            <a:endParaRPr lang="en-GB"/>
          </a:p>
        </p:txBody>
      </p:sp>
      <p:sp>
        <p:nvSpPr>
          <p:cNvPr id="60419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A0170D4-88B4-6642-94C8-A108AFC19314}" type="slidenum">
              <a:rPr lang="en-GB"/>
              <a:pPr/>
              <a:t>44</a:t>
            </a:fld>
            <a:endParaRPr lang="en-GB"/>
          </a:p>
        </p:txBody>
      </p:sp>
      <p:sp>
        <p:nvSpPr>
          <p:cNvPr id="604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955B588-C263-8241-B20C-945F5942B09B}" type="slidenum">
              <a:rPr lang="en-GB"/>
              <a:pPr/>
              <a:t>45</a:t>
            </a:fld>
            <a:endParaRPr lang="en-GB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9E728936-0856-2145-8A29-D8BAE954A6FE}" type="datetime1">
              <a:rPr lang="en-GB"/>
              <a:pPr/>
              <a:t>08/01/2018</a:t>
            </a:fld>
            <a:endParaRPr lang="en-GB"/>
          </a:p>
        </p:txBody>
      </p:sp>
      <p:sp>
        <p:nvSpPr>
          <p:cNvPr id="64515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DA5615-9174-7B4B-AFEE-3DECC241E23D}" type="slidenum">
              <a:rPr lang="en-GB"/>
              <a:pPr/>
              <a:t>46</a:t>
            </a:fld>
            <a:endParaRPr lang="en-GB"/>
          </a:p>
        </p:txBody>
      </p:sp>
      <p:sp>
        <p:nvSpPr>
          <p:cNvPr id="645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GB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B9BA7DA-F741-5A4E-9326-8B8768B93EE5}" type="datetime1">
              <a:rPr lang="en-GB" smtClean="0"/>
              <a:t>08/01/2018</a:t>
            </a:fld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EEB94C7-2190-1245-9D64-A3891A1564E6}" type="datetime1">
              <a:rPr lang="en-GB" smtClean="0"/>
              <a:t>08/01/2018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1B2FD2-26D3-544D-80B4-3D17F1C3F212}" type="datetime1">
              <a:rPr lang="en-GB" smtClean="0"/>
              <a:t>08/01/2018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2275" y="260350"/>
            <a:ext cx="7056438" cy="81915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55650" y="2205038"/>
            <a:ext cx="3810000" cy="4114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8050" y="2205038"/>
            <a:ext cx="3810000" cy="4114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/>
              <a:t>saw@ecs.soton.ac.uk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94D5D8-BEF4-7143-987B-5AE2AF6EDF8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5026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2275" y="260350"/>
            <a:ext cx="7056438" cy="81915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650" y="2205038"/>
            <a:ext cx="3810000" cy="4114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8050" y="2205038"/>
            <a:ext cx="3810000" cy="4114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/>
              <a:t>saw@ecs.soton.ac.uk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E74437-5F13-6242-B3DF-BCAFD0D329B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115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321900-44A2-764C-B5A3-0ED35B05B72B}" type="datetime1">
              <a:rPr lang="en-GB" smtClean="0"/>
              <a:t>08/01/2018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18C3A8-8579-114E-A627-064978E54626}" type="datetime1">
              <a:rPr lang="en-GB" smtClean="0"/>
              <a:t>08/01/2018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GB" dirty="0" smtClean="0"/>
              <a:t>Click to edit Master text styles</a:t>
            </a:r>
          </a:p>
          <a:p>
            <a:pPr lvl="1" eaLnBrk="1" latinLnBrk="0" hangingPunct="1"/>
            <a:r>
              <a:rPr lang="en-GB" dirty="0" smtClean="0"/>
              <a:t>Second level</a:t>
            </a:r>
          </a:p>
          <a:p>
            <a:pPr lvl="2" eaLnBrk="1" latinLnBrk="0" hangingPunct="1"/>
            <a:r>
              <a:rPr lang="en-GB" dirty="0" smtClean="0"/>
              <a:t>Third level</a:t>
            </a:r>
          </a:p>
          <a:p>
            <a:pPr lvl="3" eaLnBrk="1" latinLnBrk="0" hangingPunct="1"/>
            <a:r>
              <a:rPr lang="en-GB" dirty="0" smtClean="0"/>
              <a:t>Fourth level</a:t>
            </a:r>
          </a:p>
          <a:p>
            <a:pPr lvl="4" eaLnBrk="1" latinLnBrk="0" hangingPunct="1"/>
            <a:r>
              <a:rPr lang="en-GB" dirty="0" smtClean="0"/>
              <a:t>Fifth level</a:t>
            </a:r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4768A6-8DFF-3F4C-B332-0251F85005FD}" type="datetime1">
              <a:rPr lang="en-GB" smtClean="0"/>
              <a:t>08/01/2018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noFill/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noFill/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GB" dirty="0" smtClean="0"/>
              <a:t>Click to edit Master text styles</a:t>
            </a:r>
          </a:p>
          <a:p>
            <a:pPr lvl="1" eaLnBrk="1" latinLnBrk="0" hangingPunct="1"/>
            <a:r>
              <a:rPr lang="en-GB" dirty="0" smtClean="0"/>
              <a:t>Second level</a:t>
            </a:r>
          </a:p>
          <a:p>
            <a:pPr lvl="2" eaLnBrk="1" latinLnBrk="0" hangingPunct="1"/>
            <a:r>
              <a:rPr lang="en-GB" dirty="0" smtClean="0"/>
              <a:t>Third level</a:t>
            </a:r>
          </a:p>
          <a:p>
            <a:pPr lvl="3" eaLnBrk="1" latinLnBrk="0" hangingPunct="1"/>
            <a:r>
              <a:rPr lang="en-GB" dirty="0" smtClean="0"/>
              <a:t>Fourth level</a:t>
            </a:r>
          </a:p>
          <a:p>
            <a:pPr lvl="4" eaLnBrk="1" latinLnBrk="0" hangingPunct="1"/>
            <a:r>
              <a:rPr lang="en-GB" dirty="0" smtClean="0"/>
              <a:t>Fifth level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5BA9F60-9385-2944-BAD0-76F75B3A91B4}" type="datetime1">
              <a:rPr lang="en-GB" smtClean="0"/>
              <a:t>08/01/2018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CF406E-31A1-7C4E-BD94-D89311A06640}" type="datetime1">
              <a:rPr lang="en-GB" smtClean="0"/>
              <a:t>08/01/2018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D5E2D6-904B-4048-8653-6F6A99D4B2AB}" type="datetime1">
              <a:rPr lang="en-GB" smtClean="0"/>
              <a:t>08/01/2018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D26FD2-3766-3441-BD48-402970E8B434}" type="datetime1">
              <a:rPr lang="en-GB" smtClean="0"/>
              <a:t>08/01/2018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4977BD3-8D61-A945-AC5D-5AD719760B41}" type="datetime1">
              <a:rPr lang="en-GB" smtClean="0"/>
              <a:t>08/01/2018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GB" dirty="0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GB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GB" noProof="0" dirty="0" smtClean="0"/>
              <a:t>Click</a:t>
            </a:r>
            <a:r>
              <a:rPr kumimoji="0" lang="en-GB" dirty="0" smtClean="0"/>
              <a:t> to edit Master text styles</a:t>
            </a:r>
          </a:p>
          <a:p>
            <a:pPr lvl="1" eaLnBrk="1" latinLnBrk="0" hangingPunct="1"/>
            <a:r>
              <a:rPr kumimoji="0" lang="en-GB" dirty="0" smtClean="0"/>
              <a:t>Second level</a:t>
            </a:r>
          </a:p>
          <a:p>
            <a:pPr lvl="2" eaLnBrk="1" latinLnBrk="0" hangingPunct="1"/>
            <a:r>
              <a:rPr kumimoji="0" lang="en-GB" dirty="0" smtClean="0"/>
              <a:t>Third level</a:t>
            </a:r>
          </a:p>
          <a:p>
            <a:pPr lvl="3" eaLnBrk="1" latinLnBrk="0" hangingPunct="1"/>
            <a:r>
              <a:rPr kumimoji="0" lang="en-GB" dirty="0" smtClean="0"/>
              <a:t>Fourth level</a:t>
            </a:r>
          </a:p>
          <a:p>
            <a:pPr lvl="4" eaLnBrk="1" latinLnBrk="0" hangingPunct="1"/>
            <a:r>
              <a:rPr kumimoji="0" lang="en-GB" dirty="0" smtClean="0"/>
              <a:t>Fifth level</a:t>
            </a:r>
            <a:endParaRPr kumimoji="0" lang="en-US" dirty="0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6480048" y="6310641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48AB844C-E747-4648-9B51-83454602DD7D}" type="datetime1">
              <a:rPr lang="en-GB" smtClean="0"/>
              <a:t>08/01/2018</a:t>
            </a:fld>
            <a:endParaRPr lang="en-US" sz="1200" dirty="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0" y="6305550"/>
            <a:ext cx="2870078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r"/>
            <a:r>
              <a:rPr lang="en-US" smtClean="0">
                <a:solidFill>
                  <a:schemeClr val="bg2">
                    <a:shade val="50000"/>
                  </a:schemeClr>
                </a:solidFill>
              </a:rPr>
              <a:t>Dr Su White saw@ecs.soton.ac.uk          COMP1205 http://www.edshare.soton.ac.uk/15567/</a:t>
            </a:r>
            <a:endParaRPr lang="en-US" dirty="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 dirty="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  <p:hf sldNum="0" hd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edshare.soton.ac.uk/15567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hyperlink" Target="http://www.edshare.soton.ac.uk/15127/" TargetMode="External"/><Relationship Id="rId5" Type="http://schemas.openxmlformats.org/officeDocument/2006/relationships/hyperlink" Target="http://www.edshare.soton.ac.uk/15350/" TargetMode="External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hyperlink" Target="http://www.edshare.soton.ac.uk/14582/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edshare.soton.ac.uk/14582" TargetMode="Externa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edshare.soton.ac.uk/15362/" TargetMode="External"/><Relationship Id="rId3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11" Type="http://schemas.openxmlformats.org/officeDocument/2006/relationships/diagramColors" Target="../diagrams/colors2.xml"/><Relationship Id="rId12" Type="http://schemas.microsoft.com/office/2007/relationships/diagramDrawing" Target="../diagrams/drawing2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8" Type="http://schemas.openxmlformats.org/officeDocument/2006/relationships/diagramData" Target="../diagrams/data2.xml"/><Relationship Id="rId9" Type="http://schemas.openxmlformats.org/officeDocument/2006/relationships/diagramLayout" Target="../diagrams/layout2.xml"/><Relationship Id="rId10" Type="http://schemas.openxmlformats.org/officeDocument/2006/relationships/diagramQuickStyle" Target="../diagrams/quickStyle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NULL" TargetMode="External"/><Relationship Id="rId3" Type="http://schemas.openxmlformats.org/officeDocument/2006/relationships/hyperlink" Target="NULL" TargetMode="Externa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3.emf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4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noProof="0" dirty="0" smtClean="0"/>
              <a:t>COMP1205</a:t>
            </a:r>
            <a:endParaRPr lang="en-GB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1832082"/>
            <a:ext cx="7406640" cy="1752600"/>
          </a:xfrm>
        </p:spPr>
        <p:txBody>
          <a:bodyPr>
            <a:normAutofit/>
          </a:bodyPr>
          <a:lstStyle/>
          <a:p>
            <a:r>
              <a:rPr lang="en-GB" noProof="0" dirty="0" smtClean="0"/>
              <a:t>Technical Report –</a:t>
            </a:r>
            <a:r>
              <a:rPr lang="en-GB" noProof="0" dirty="0" err="1" smtClean="0"/>
              <a:t>Dr.</a:t>
            </a:r>
            <a:r>
              <a:rPr lang="en-GB" noProof="0" dirty="0" smtClean="0"/>
              <a:t> Su White</a:t>
            </a:r>
          </a:p>
          <a:p>
            <a:r>
              <a:rPr lang="en-GB" dirty="0" smtClean="0"/>
              <a:t>Typical mistakes from previous students</a:t>
            </a:r>
            <a:endParaRPr lang="en-GB" noProof="0" dirty="0"/>
          </a:p>
        </p:txBody>
      </p:sp>
      <p:sp>
        <p:nvSpPr>
          <p:cNvPr id="7" name="Rectangle 6">
            <a:hlinkClick r:id="rId3"/>
          </p:cNvPr>
          <p:cNvSpPr/>
          <p:nvPr/>
        </p:nvSpPr>
        <p:spPr>
          <a:xfrm>
            <a:off x="2925839" y="6426566"/>
            <a:ext cx="37369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http://www.edshare.soton.ac.uk</a:t>
            </a:r>
            <a:r>
              <a:rPr lang="en-US" dirty="0" smtClean="0"/>
              <a:t>/</a:t>
            </a:r>
            <a:r>
              <a:rPr lang="en-US" dirty="0" err="1" smtClean="0"/>
              <a:t>xxxx</a:t>
            </a:r>
            <a:r>
              <a:rPr lang="en-US" dirty="0" smtClean="0"/>
              <a:t>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6053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Mistakes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Repeats the abstract</a:t>
            </a:r>
          </a:p>
          <a:p>
            <a:r>
              <a:rPr lang="en-GB" dirty="0" smtClean="0"/>
              <a:t>Does not communicate why the problem is important or interesting</a:t>
            </a:r>
          </a:p>
          <a:p>
            <a:r>
              <a:rPr lang="en-GB" dirty="0" smtClean="0"/>
              <a:t>Does not indicate how big the problem </a:t>
            </a:r>
            <a:r>
              <a:rPr lang="en-GB" dirty="0" smtClean="0"/>
              <a:t>is</a:t>
            </a:r>
            <a:endParaRPr lang="en-GB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5" name="Rectangle 4"/>
          <p:cNvSpPr/>
          <p:nvPr/>
        </p:nvSpPr>
        <p:spPr>
          <a:xfrm>
            <a:off x="1842458" y="4735890"/>
            <a:ext cx="6684380" cy="193899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2400" dirty="0" smtClean="0"/>
              <a:t>Remember</a:t>
            </a:r>
          </a:p>
          <a:p>
            <a:pPr algn="ctr"/>
            <a:r>
              <a:rPr lang="en-GB" sz="2400" dirty="0" smtClean="0"/>
              <a:t>the </a:t>
            </a:r>
            <a:r>
              <a:rPr lang="en-GB" sz="2400" dirty="0"/>
              <a:t>reader wants to be reassured </a:t>
            </a:r>
            <a:r>
              <a:rPr lang="en-GB" sz="2400" dirty="0" smtClean="0"/>
              <a:t>that</a:t>
            </a:r>
            <a:br>
              <a:rPr lang="en-GB" sz="2400" dirty="0" smtClean="0"/>
            </a:br>
            <a:r>
              <a:rPr lang="en-GB" sz="2400" dirty="0" smtClean="0"/>
              <a:t>you </a:t>
            </a:r>
            <a:r>
              <a:rPr lang="en-GB" sz="2400" dirty="0"/>
              <a:t>are </a:t>
            </a:r>
            <a:r>
              <a:rPr lang="en-GB" sz="2400" dirty="0" smtClean="0"/>
              <a:t>competent </a:t>
            </a:r>
            <a:br>
              <a:rPr lang="en-GB" sz="2400" dirty="0" smtClean="0"/>
            </a:br>
            <a:r>
              <a:rPr lang="en-GB" sz="2400" dirty="0" smtClean="0"/>
              <a:t>you </a:t>
            </a:r>
            <a:r>
              <a:rPr lang="en-GB" sz="2400" dirty="0"/>
              <a:t>have something interesting to </a:t>
            </a:r>
            <a:r>
              <a:rPr lang="en-GB" sz="2400" dirty="0" smtClean="0"/>
              <a:t>say</a:t>
            </a:r>
          </a:p>
          <a:p>
            <a:pPr algn="ctr"/>
            <a:r>
              <a:rPr lang="en-GB" sz="2400" dirty="0" smtClean="0"/>
              <a:t>Pay attention to how you write this section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5486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Argument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b="1" dirty="0"/>
              <a:t>Quality and clarity of argument /</a:t>
            </a:r>
            <a:r>
              <a:rPr lang="en-US" b="1" dirty="0" err="1"/>
              <a:t>enjoyability</a:t>
            </a:r>
            <a:r>
              <a:rPr lang="en-US" b="1" dirty="0"/>
              <a:t> </a:t>
            </a:r>
            <a:endParaRPr lang="en-US" b="1" dirty="0" smtClean="0"/>
          </a:p>
          <a:p>
            <a:r>
              <a:rPr lang="en-US" dirty="0" smtClean="0"/>
              <a:t>Narrative/story </a:t>
            </a:r>
            <a:r>
              <a:rPr lang="en-US" dirty="0" smtClean="0"/>
              <a:t>ties </a:t>
            </a:r>
            <a:r>
              <a:rPr lang="en-US" dirty="0"/>
              <a:t>the report together </a:t>
            </a:r>
            <a:endParaRPr lang="en-US" dirty="0" smtClean="0"/>
          </a:p>
          <a:p>
            <a:r>
              <a:rPr lang="en-US" dirty="0" smtClean="0"/>
              <a:t>Makes </a:t>
            </a:r>
            <a:r>
              <a:rPr lang="en-US" dirty="0"/>
              <a:t>even complex topics easier to understand. 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76677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Mistakes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 story is difficult to find</a:t>
            </a:r>
          </a:p>
          <a:p>
            <a:r>
              <a:rPr lang="en-GB" dirty="0" smtClean="0"/>
              <a:t>The writing has not been </a:t>
            </a:r>
            <a:r>
              <a:rPr lang="en-GB" dirty="0" smtClean="0"/>
              <a:t>structured</a:t>
            </a:r>
            <a:endParaRPr lang="en-GB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5" name="Rectangle 4"/>
          <p:cNvSpPr/>
          <p:nvPr/>
        </p:nvSpPr>
        <p:spPr>
          <a:xfrm>
            <a:off x="1145894" y="4241741"/>
            <a:ext cx="7882359" cy="193899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2400" dirty="0"/>
              <a:t>Remember</a:t>
            </a:r>
          </a:p>
          <a:p>
            <a:pPr algn="ctr"/>
            <a:r>
              <a:rPr lang="en-GB" sz="2400" dirty="0"/>
              <a:t>Introduce each new idea with a new paragraph</a:t>
            </a:r>
          </a:p>
          <a:p>
            <a:pPr algn="ctr"/>
            <a:r>
              <a:rPr lang="en-GB" sz="2400" dirty="0"/>
              <a:t>Use sub headings to structure your work</a:t>
            </a:r>
          </a:p>
          <a:p>
            <a:pPr algn="ctr"/>
            <a:r>
              <a:rPr lang="en-GB" sz="2400" dirty="0"/>
              <a:t>Tables and diagrams can be used to explain structure </a:t>
            </a: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dirty="0" smtClean="0"/>
              <a:t>and </a:t>
            </a:r>
            <a:r>
              <a:rPr lang="en-GB" sz="2400" dirty="0"/>
              <a:t>make complex problems easier to understand</a:t>
            </a:r>
          </a:p>
        </p:txBody>
      </p:sp>
    </p:spTree>
    <p:extLst>
      <p:ext uri="{BB962C8B-B14F-4D97-AF65-F5344CB8AC3E}">
        <p14:creationId xmlns:p14="http://schemas.microsoft.com/office/powerpoint/2010/main" val="338052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Overall </a:t>
            </a:r>
            <a:r>
              <a:rPr lang="en-US" b="1" dirty="0"/>
              <a:t>analysis and conclusions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b="1" dirty="0"/>
              <a:t>Quality of overall analysis and conclusions </a:t>
            </a:r>
            <a:endParaRPr lang="en-US" b="1" dirty="0" smtClean="0"/>
          </a:p>
          <a:p>
            <a:r>
              <a:rPr lang="en-US" dirty="0" smtClean="0"/>
              <a:t>Summarizes and </a:t>
            </a:r>
            <a:r>
              <a:rPr lang="en-US" dirty="0"/>
              <a:t>analyzes what has been learned </a:t>
            </a:r>
            <a:endParaRPr lang="en-US" dirty="0" smtClean="0"/>
          </a:p>
          <a:p>
            <a:pPr lvl="1"/>
            <a:r>
              <a:rPr lang="en-US" dirty="0" smtClean="0"/>
              <a:t>in </a:t>
            </a:r>
            <a:r>
              <a:rPr lang="en-US" dirty="0"/>
              <a:t>order to synthesize and address answers to the questions asked in the introduction. </a:t>
            </a:r>
            <a:endParaRPr lang="en-US" dirty="0" smtClean="0"/>
          </a:p>
          <a:p>
            <a:r>
              <a:rPr lang="en-US" dirty="0" smtClean="0"/>
              <a:t>Discuss </a:t>
            </a:r>
            <a:r>
              <a:rPr lang="en-US" dirty="0"/>
              <a:t>limitations of report /possibly suggesting further work. </a:t>
            </a:r>
            <a:endParaRPr lang="en-US" dirty="0" smtClean="0"/>
          </a:p>
          <a:p>
            <a:endParaRPr lang="en-US" dirty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820301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Mistakes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 text is descriptive rather than analytical</a:t>
            </a:r>
          </a:p>
          <a:p>
            <a:r>
              <a:rPr lang="en-GB" dirty="0" smtClean="0"/>
              <a:t>No effort is made to discuss limitation of report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5" name="Rectangle 4"/>
          <p:cNvSpPr/>
          <p:nvPr/>
        </p:nvSpPr>
        <p:spPr>
          <a:xfrm>
            <a:off x="1307939" y="4368665"/>
            <a:ext cx="7625749" cy="193899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2000" dirty="0"/>
              <a:t>Remember</a:t>
            </a:r>
          </a:p>
          <a:p>
            <a:pPr algn="ctr"/>
            <a:r>
              <a:rPr lang="en-GB" sz="2000" dirty="0"/>
              <a:t>You need to give yourself time to reflect on what you have investigated </a:t>
            </a:r>
            <a:r>
              <a:rPr lang="en-GB" sz="2000" dirty="0" smtClean="0"/>
              <a:t/>
            </a:r>
            <a:br>
              <a:rPr lang="en-GB" sz="2000" dirty="0" smtClean="0"/>
            </a:br>
            <a:r>
              <a:rPr lang="en-GB" sz="2000" dirty="0" smtClean="0"/>
              <a:t>this will help you understand the </a:t>
            </a:r>
            <a:r>
              <a:rPr lang="en-GB" sz="2000" dirty="0"/>
              <a:t>limitations or your report, </a:t>
            </a:r>
            <a:endParaRPr lang="en-GB" sz="2000" dirty="0" smtClean="0"/>
          </a:p>
          <a:p>
            <a:pPr algn="ctr"/>
            <a:r>
              <a:rPr lang="en-GB" sz="2000" dirty="0" smtClean="0"/>
              <a:t>Explain conclusions with recommendations </a:t>
            </a:r>
            <a:r>
              <a:rPr lang="en-GB" sz="2000" dirty="0"/>
              <a:t>or </a:t>
            </a:r>
            <a:r>
              <a:rPr lang="en-GB" sz="2000" dirty="0" smtClean="0"/>
              <a:t>suggested further work</a:t>
            </a:r>
          </a:p>
          <a:p>
            <a:pPr algn="ctr"/>
            <a:r>
              <a:rPr lang="en-GB" sz="2000" dirty="0" smtClean="0"/>
              <a:t>Wordless recreation can be valuable here</a:t>
            </a:r>
            <a:br>
              <a:rPr lang="en-GB" sz="2000" dirty="0" smtClean="0"/>
            </a:br>
            <a:r>
              <a:rPr lang="en-GB" sz="2000" dirty="0" smtClean="0"/>
              <a:t>make thinking time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878120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Literature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b="1" dirty="0"/>
              <a:t>Quality of cited literature </a:t>
            </a:r>
            <a:endParaRPr lang="en-US" b="1" dirty="0" smtClean="0"/>
          </a:p>
          <a:p>
            <a:r>
              <a:rPr lang="en-US" dirty="0" smtClean="0"/>
              <a:t>Ideally </a:t>
            </a:r>
            <a:r>
              <a:rPr lang="en-US" dirty="0"/>
              <a:t>peer‐reviewed, </a:t>
            </a:r>
            <a:endParaRPr lang="en-US" dirty="0" smtClean="0"/>
          </a:p>
          <a:p>
            <a:pPr lvl="1"/>
            <a:r>
              <a:rPr lang="en-US" dirty="0" smtClean="0"/>
              <a:t>appropriately up‐to‐date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Footnotes </a:t>
            </a:r>
            <a:r>
              <a:rPr lang="en-US" dirty="0"/>
              <a:t>for refs. to material which might change e.g. </a:t>
            </a:r>
            <a:r>
              <a:rPr lang="en-US" dirty="0" smtClean="0"/>
              <a:t>websites</a:t>
            </a:r>
            <a:endParaRPr lang="en-US" dirty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317004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Mistakes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Only/mostly </a:t>
            </a:r>
            <a:r>
              <a:rPr lang="en-GB" dirty="0" smtClean="0"/>
              <a:t>references from web sites are used</a:t>
            </a:r>
          </a:p>
          <a:p>
            <a:r>
              <a:rPr lang="en-GB" dirty="0" smtClean="0"/>
              <a:t>The literature is </a:t>
            </a:r>
            <a:r>
              <a:rPr lang="en-GB" dirty="0" smtClean="0"/>
              <a:t>based </a:t>
            </a:r>
            <a:r>
              <a:rPr lang="en-GB" dirty="0" smtClean="0"/>
              <a:t>on a few texts and mostly out of </a:t>
            </a:r>
            <a:r>
              <a:rPr lang="en-GB" dirty="0" smtClean="0"/>
              <a:t>date</a:t>
            </a:r>
            <a:endParaRPr lang="en-GB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5" name="Rectangle 4"/>
          <p:cNvSpPr/>
          <p:nvPr/>
        </p:nvSpPr>
        <p:spPr>
          <a:xfrm>
            <a:off x="1215342" y="3848100"/>
            <a:ext cx="7558268" cy="193899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2400" dirty="0"/>
              <a:t>Remember</a:t>
            </a:r>
          </a:p>
          <a:p>
            <a:pPr algn="ctr"/>
            <a:r>
              <a:rPr lang="en-GB" sz="2400" dirty="0"/>
              <a:t>You will never cite every reference you look at</a:t>
            </a:r>
          </a:p>
          <a:p>
            <a:pPr algn="ctr"/>
            <a:r>
              <a:rPr lang="en-GB" sz="2400" dirty="0"/>
              <a:t>Some references tell you what to leave out</a:t>
            </a:r>
          </a:p>
          <a:p>
            <a:pPr algn="ctr"/>
            <a:r>
              <a:rPr lang="en-GB" sz="2400" dirty="0"/>
              <a:t>References will support your arguments </a:t>
            </a:r>
          </a:p>
          <a:p>
            <a:pPr algn="ctr"/>
            <a:r>
              <a:rPr lang="en-GB" sz="2400" dirty="0"/>
              <a:t>Don’t make claims which are not backed up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77715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Structure and appearance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en-US" b="1" dirty="0"/>
              <a:t>Structure and appearance of report </a:t>
            </a:r>
            <a:endParaRPr lang="en-US" dirty="0"/>
          </a:p>
          <a:p>
            <a:r>
              <a:rPr lang="en-US" dirty="0"/>
              <a:t>Excellent appearance. </a:t>
            </a:r>
            <a:endParaRPr lang="en-US" dirty="0" smtClean="0"/>
          </a:p>
          <a:p>
            <a:r>
              <a:rPr lang="en-US" dirty="0" smtClean="0"/>
              <a:t>Strong </a:t>
            </a:r>
            <a:r>
              <a:rPr lang="en-US" dirty="0"/>
              <a:t>structure of main sections, well laid out. </a:t>
            </a:r>
            <a:endParaRPr lang="en-US" dirty="0" smtClean="0"/>
          </a:p>
          <a:p>
            <a:r>
              <a:rPr lang="en-US" dirty="0" smtClean="0"/>
              <a:t>Clearly </a:t>
            </a:r>
            <a:r>
              <a:rPr lang="en-US" dirty="0"/>
              <a:t>structured and </a:t>
            </a:r>
            <a:r>
              <a:rPr lang="en-US" dirty="0" smtClean="0"/>
              <a:t>logical</a:t>
            </a:r>
          </a:p>
          <a:p>
            <a:r>
              <a:rPr lang="en-US" dirty="0" smtClean="0"/>
              <a:t>Good/relevant </a:t>
            </a:r>
            <a:r>
              <a:rPr lang="en-US" dirty="0"/>
              <a:t>diagrams/illustrations.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81157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mistakes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work is badly formatted</a:t>
            </a:r>
          </a:p>
          <a:p>
            <a:r>
              <a:rPr lang="en-GB" dirty="0" smtClean="0"/>
              <a:t>Pasted in text uses different fonts</a:t>
            </a:r>
          </a:p>
          <a:p>
            <a:r>
              <a:rPr lang="en-GB" dirty="0" smtClean="0"/>
              <a:t>Diagrams and tables do not have labels</a:t>
            </a:r>
          </a:p>
          <a:p>
            <a:r>
              <a:rPr lang="en-GB" dirty="0" smtClean="0"/>
              <a:t>Spelling mistakes and visually a </a:t>
            </a:r>
            <a:r>
              <a:rPr lang="en-GB" dirty="0" smtClean="0"/>
              <a:t>mess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5" name="Rectangle 4"/>
          <p:cNvSpPr/>
          <p:nvPr/>
        </p:nvSpPr>
        <p:spPr>
          <a:xfrm>
            <a:off x="1539433" y="4476482"/>
            <a:ext cx="6157732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2400" dirty="0"/>
              <a:t>Remember</a:t>
            </a:r>
          </a:p>
          <a:p>
            <a:pPr algn="ctr"/>
            <a:r>
              <a:rPr lang="en-GB" sz="2400" dirty="0"/>
              <a:t>Allow sufficient time to review formatting </a:t>
            </a:r>
            <a:endParaRPr lang="en-GB" sz="2400" dirty="0" smtClean="0"/>
          </a:p>
          <a:p>
            <a:pPr algn="ctr"/>
            <a:r>
              <a:rPr lang="en-GB" sz="2400" dirty="0" smtClean="0"/>
              <a:t>These are easy </a:t>
            </a:r>
            <a:r>
              <a:rPr lang="en-GB" sz="2400" dirty="0"/>
              <a:t>marks</a:t>
            </a:r>
          </a:p>
        </p:txBody>
      </p:sp>
    </p:spTree>
    <p:extLst>
      <p:ext uri="{BB962C8B-B14F-4D97-AF65-F5344CB8AC3E}">
        <p14:creationId xmlns:p14="http://schemas.microsoft.com/office/powerpoint/2010/main" val="188680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Readability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b="1" dirty="0"/>
              <a:t>Readability </a:t>
            </a:r>
            <a:endParaRPr lang="en-US" b="1" dirty="0" smtClean="0"/>
          </a:p>
          <a:p>
            <a:r>
              <a:rPr lang="en-US" dirty="0" smtClean="0"/>
              <a:t>how </a:t>
            </a:r>
            <a:r>
              <a:rPr lang="en-US" dirty="0"/>
              <a:t>easy is it to read and understand this </a:t>
            </a:r>
            <a:r>
              <a:rPr lang="en-US" dirty="0" smtClean="0"/>
              <a:t>report?</a:t>
            </a:r>
            <a:endParaRPr lang="en-US" dirty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746506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General Rules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Before any hand-in you should have made sure you</a:t>
            </a:r>
          </a:p>
          <a:p>
            <a:pPr lvl="1"/>
            <a:r>
              <a:rPr lang="en-GB" dirty="0" smtClean="0"/>
              <a:t>address all of the assessment criteria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GB" dirty="0"/>
              <a:t>Writing is a craft</a:t>
            </a:r>
          </a:p>
          <a:p>
            <a:pPr lvl="1"/>
            <a:r>
              <a:rPr lang="en-GB" dirty="0"/>
              <a:t> a good document will go through more than one revision</a:t>
            </a:r>
          </a:p>
          <a:p>
            <a:pPr lvl="1"/>
            <a:r>
              <a:rPr lang="en-GB" dirty="0"/>
              <a:t>There is never a perfect solution to a written </a:t>
            </a:r>
            <a:r>
              <a:rPr lang="en-GB" dirty="0" smtClean="0"/>
              <a:t>problem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977017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Mistakes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Poor grammar</a:t>
            </a:r>
          </a:p>
          <a:p>
            <a:r>
              <a:rPr lang="en-GB" dirty="0" smtClean="0"/>
              <a:t>Words missing, the argument leaps around a </a:t>
            </a:r>
            <a:r>
              <a:rPr lang="en-GB" dirty="0" smtClean="0"/>
              <a:t>lot</a:t>
            </a:r>
            <a:endParaRPr lang="en-GB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5" name="Rectangle 4"/>
          <p:cNvSpPr/>
          <p:nvPr/>
        </p:nvSpPr>
        <p:spPr>
          <a:xfrm>
            <a:off x="1180618" y="3848100"/>
            <a:ext cx="7753070" cy="193899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2400" dirty="0"/>
              <a:t>Remember</a:t>
            </a:r>
          </a:p>
          <a:p>
            <a:pPr algn="ctr"/>
            <a:r>
              <a:rPr lang="en-GB" sz="2400" dirty="0"/>
              <a:t>Proof reading by others </a:t>
            </a:r>
            <a:r>
              <a:rPr lang="en-GB" sz="2400" dirty="0" smtClean="0"/>
              <a:t>&amp; reading </a:t>
            </a:r>
            <a:r>
              <a:rPr lang="en-GB" sz="2400" dirty="0"/>
              <a:t>aloud can help spot </a:t>
            </a:r>
            <a:r>
              <a:rPr lang="en-GB" sz="2400" dirty="0" smtClean="0"/>
              <a:t>confusion (e.g. text to speech)</a:t>
            </a:r>
            <a:endParaRPr lang="en-GB" sz="2400" dirty="0"/>
          </a:p>
          <a:p>
            <a:pPr algn="ctr"/>
            <a:r>
              <a:rPr lang="en-GB" sz="2400" dirty="0"/>
              <a:t>You need time to correct this </a:t>
            </a: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dirty="0" smtClean="0"/>
              <a:t>make sure you schedule that time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675473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References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b="1" dirty="0"/>
              <a:t>References: </a:t>
            </a:r>
            <a:endParaRPr lang="en-US" b="1" dirty="0" smtClean="0"/>
          </a:p>
          <a:p>
            <a:r>
              <a:rPr lang="en-US" dirty="0" smtClean="0"/>
              <a:t>Correct </a:t>
            </a:r>
            <a:r>
              <a:rPr lang="en-US" dirty="0" smtClean="0"/>
              <a:t>use </a:t>
            </a:r>
            <a:r>
              <a:rPr lang="en-US" dirty="0"/>
              <a:t>of citations</a:t>
            </a:r>
            <a:r>
              <a:rPr lang="en-US" dirty="0" smtClean="0"/>
              <a:t>/ references</a:t>
            </a:r>
          </a:p>
          <a:p>
            <a:r>
              <a:rPr lang="en-US" dirty="0" smtClean="0"/>
              <a:t>Adheres </a:t>
            </a:r>
            <a:r>
              <a:rPr lang="en-US" dirty="0"/>
              <a:t>to Harvard convention (Name, Date) 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785689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Mistakes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Students use number formats</a:t>
            </a:r>
          </a:p>
          <a:p>
            <a:r>
              <a:rPr lang="en-GB" dirty="0" smtClean="0"/>
              <a:t>Students use a mix of </a:t>
            </a:r>
            <a:r>
              <a:rPr lang="en-GB" dirty="0" smtClean="0"/>
              <a:t>formats</a:t>
            </a:r>
            <a:endParaRPr lang="en-GB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5" name="Rectangle 4"/>
          <p:cNvSpPr/>
          <p:nvPr/>
        </p:nvSpPr>
        <p:spPr>
          <a:xfrm>
            <a:off x="1435609" y="4345516"/>
            <a:ext cx="7245404" cy="193899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2400" dirty="0"/>
              <a:t>Remember</a:t>
            </a:r>
          </a:p>
          <a:p>
            <a:pPr algn="ctr"/>
            <a:r>
              <a:rPr lang="en-GB" sz="2400" dirty="0"/>
              <a:t>University Library notes provide guidance </a:t>
            </a:r>
          </a:p>
          <a:p>
            <a:pPr algn="ctr"/>
            <a:r>
              <a:rPr lang="en-GB" sz="2400" dirty="0"/>
              <a:t>Cite them right can check text for you</a:t>
            </a:r>
          </a:p>
          <a:p>
            <a:pPr algn="ctr"/>
            <a:r>
              <a:rPr lang="en-GB" sz="2400" dirty="0"/>
              <a:t>References are </a:t>
            </a:r>
            <a:r>
              <a:rPr lang="en-GB" sz="2400" dirty="0" smtClean="0"/>
              <a:t>used to </a:t>
            </a:r>
            <a:r>
              <a:rPr lang="en-GB" sz="2400" dirty="0"/>
              <a:t>find a copy of the </a:t>
            </a:r>
            <a:r>
              <a:rPr lang="en-GB" sz="2400" dirty="0" smtClean="0"/>
              <a:t>source</a:t>
            </a:r>
          </a:p>
          <a:p>
            <a:pPr algn="ctr"/>
            <a:r>
              <a:rPr lang="en-GB" sz="2400" dirty="0" smtClean="0"/>
              <a:t>make </a:t>
            </a:r>
            <a:r>
              <a:rPr lang="en-GB" sz="2400" dirty="0"/>
              <a:t>them complete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283662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Academic Integrity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b="1" dirty="0"/>
              <a:t>Quality of academic </a:t>
            </a:r>
            <a:r>
              <a:rPr lang="en-US" b="1" dirty="0" smtClean="0"/>
              <a:t>integrity and originality </a:t>
            </a:r>
            <a:endParaRPr lang="en-US" dirty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586279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Mistakes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Notes don</a:t>
            </a:r>
            <a:r>
              <a:rPr lang="mr-IN" dirty="0" smtClean="0"/>
              <a:t>’</a:t>
            </a:r>
            <a:r>
              <a:rPr lang="en-GB" dirty="0" smtClean="0"/>
              <a:t>t get turned into final version</a:t>
            </a:r>
          </a:p>
          <a:p>
            <a:r>
              <a:rPr lang="en-GB" dirty="0" smtClean="0"/>
              <a:t>Over reliance on direct quotes</a:t>
            </a:r>
          </a:p>
          <a:p>
            <a:r>
              <a:rPr lang="en-GB" dirty="0" smtClean="0"/>
              <a:t>Panic cut and paste from many </a:t>
            </a:r>
            <a:r>
              <a:rPr lang="en-GB" dirty="0" smtClean="0"/>
              <a:t>sources</a:t>
            </a:r>
            <a:endParaRPr lang="en-GB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5" name="Rectangle 4"/>
          <p:cNvSpPr/>
          <p:nvPr/>
        </p:nvSpPr>
        <p:spPr>
          <a:xfrm>
            <a:off x="1376751" y="3674582"/>
            <a:ext cx="7615794" cy="230832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2400" dirty="0"/>
              <a:t>Remember</a:t>
            </a:r>
          </a:p>
          <a:p>
            <a:pPr algn="ctr"/>
            <a:r>
              <a:rPr lang="en-GB" sz="2400" dirty="0"/>
              <a:t>We are hoping this will not be a problem</a:t>
            </a:r>
          </a:p>
          <a:p>
            <a:pPr algn="ctr"/>
            <a:r>
              <a:rPr lang="en-GB" sz="2400" dirty="0"/>
              <a:t>You have had a chance to see typical mistakes</a:t>
            </a:r>
          </a:p>
          <a:p>
            <a:pPr algn="ctr"/>
            <a:r>
              <a:rPr lang="en-GB" sz="2400" dirty="0"/>
              <a:t>Trust yourself to use your own </a:t>
            </a:r>
            <a:r>
              <a:rPr lang="en-GB" sz="2400" dirty="0" smtClean="0"/>
              <a:t>writing </a:t>
            </a:r>
            <a:br>
              <a:rPr lang="en-GB" sz="2400" dirty="0" smtClean="0"/>
            </a:br>
            <a:r>
              <a:rPr lang="en-GB" sz="2400" dirty="0" smtClean="0"/>
              <a:t>better </a:t>
            </a:r>
            <a:r>
              <a:rPr lang="en-GB" sz="2400" dirty="0"/>
              <a:t>learn </a:t>
            </a:r>
            <a:r>
              <a:rPr lang="en-GB" sz="2400" dirty="0" smtClean="0"/>
              <a:t>how you </a:t>
            </a:r>
            <a:r>
              <a:rPr lang="en-GB" sz="2400" dirty="0"/>
              <a:t>need to improve you writing </a:t>
            </a: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dirty="0" smtClean="0"/>
              <a:t>than be penalised </a:t>
            </a:r>
            <a:r>
              <a:rPr lang="en-GB" sz="2400" dirty="0"/>
              <a:t>for </a:t>
            </a:r>
            <a:r>
              <a:rPr lang="en-GB" sz="2400" dirty="0" smtClean="0"/>
              <a:t>poor academic </a:t>
            </a:r>
            <a:r>
              <a:rPr lang="en-GB" sz="2400" dirty="0"/>
              <a:t>integrity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791132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Things you must do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Include </a:t>
            </a:r>
            <a:endParaRPr lang="en-GB" dirty="0"/>
          </a:p>
          <a:p>
            <a:pPr lvl="1"/>
            <a:r>
              <a:rPr lang="en-GB" dirty="0" smtClean="0"/>
              <a:t>academic </a:t>
            </a:r>
            <a:r>
              <a:rPr lang="en-GB" dirty="0" smtClean="0"/>
              <a:t>integrity statement</a:t>
            </a:r>
          </a:p>
          <a:p>
            <a:pPr lvl="1"/>
            <a:r>
              <a:rPr lang="en-GB" dirty="0" smtClean="0"/>
              <a:t>the </a:t>
            </a:r>
            <a:r>
              <a:rPr lang="en-GB" dirty="0" smtClean="0"/>
              <a:t>summary of your brief</a:t>
            </a:r>
          </a:p>
          <a:p>
            <a:r>
              <a:rPr lang="en-GB" dirty="0" smtClean="0"/>
              <a:t>These go between the title page and the abstract</a:t>
            </a:r>
          </a:p>
          <a:p>
            <a:r>
              <a:rPr lang="en-GB" dirty="0" smtClean="0"/>
              <a:t>Best start the abstract on a new page </a:t>
            </a:r>
            <a:r>
              <a:rPr lang="mr-IN" dirty="0" smtClean="0"/>
              <a:t>–</a:t>
            </a:r>
            <a:r>
              <a:rPr lang="en-GB" dirty="0" smtClean="0"/>
              <a:t> we have a word limit not a page </a:t>
            </a:r>
            <a:r>
              <a:rPr lang="en-GB" dirty="0" smtClean="0"/>
              <a:t>limit</a:t>
            </a:r>
          </a:p>
          <a:p>
            <a:r>
              <a:rPr lang="en-GB" dirty="0" smtClean="0"/>
              <a:t>You must use the template provided </a:t>
            </a:r>
            <a:r>
              <a:rPr lang="mr-IN" dirty="0" smtClean="0"/>
              <a:t>–</a:t>
            </a:r>
            <a:r>
              <a:rPr lang="en-GB" dirty="0" smtClean="0"/>
              <a:t> this is a professional development class. You are expected to demonstrate that you can use Word, since it is the the common business program 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51506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Academic Integrity Statement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Include on the page after your title page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850908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Acknowledgements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Don’t include unless you have something to acknowledge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566796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Word Limit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/>
              <a:t>Do not exceed the word limit</a:t>
            </a:r>
          </a:p>
          <a:p>
            <a:r>
              <a:rPr lang="en-GB" dirty="0" smtClean="0"/>
              <a:t>You will have to trim what you have written</a:t>
            </a:r>
          </a:p>
          <a:p>
            <a:pPr lvl="1"/>
            <a:r>
              <a:rPr lang="en-GB" dirty="0" smtClean="0"/>
              <a:t>This means you have to have a fair draft well before the actual deadline!</a:t>
            </a:r>
          </a:p>
          <a:p>
            <a:pPr lvl="1"/>
            <a:r>
              <a:rPr lang="en-GB" dirty="0"/>
              <a:t>A second pair of eyes can help you find ways to shorten and ways to clarify</a:t>
            </a:r>
          </a:p>
          <a:p>
            <a:pPr lvl="2"/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 lvl="1"/>
            <a:r>
              <a:rPr lang="en-GB" dirty="0" smtClean="0"/>
              <a:t>Friends or peers are good make good proof readers</a:t>
            </a:r>
          </a:p>
          <a:p>
            <a:pPr lvl="1"/>
            <a:r>
              <a:rPr lang="en-GB" dirty="0" smtClean="0"/>
              <a:t>You can learn how to write better by reading other people’s work</a:t>
            </a:r>
            <a:endParaRPr lang="en-GB" dirty="0"/>
          </a:p>
          <a:p>
            <a:pPr lvl="1"/>
            <a:r>
              <a:rPr lang="en-GB" dirty="0"/>
              <a:t>Sometimes a good diagram can save you lots of words</a:t>
            </a:r>
          </a:p>
          <a:p>
            <a:pPr lvl="2"/>
            <a:r>
              <a:rPr lang="en-GB" dirty="0"/>
              <a:t>Use a diagram to </a:t>
            </a:r>
          </a:p>
          <a:p>
            <a:pPr lvl="3"/>
            <a:r>
              <a:rPr lang="en-GB" dirty="0"/>
              <a:t>summarise a set of relationships</a:t>
            </a:r>
          </a:p>
          <a:p>
            <a:pPr lvl="3"/>
            <a:r>
              <a:rPr lang="en-GB" dirty="0"/>
              <a:t>Provide some insights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663449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Reminders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material which follows has appeared </a:t>
            </a:r>
            <a:r>
              <a:rPr lang="en-GB" dirty="0" smtClean="0"/>
              <a:t>in previous lectures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24253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Assessment criteria mistakes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GB" dirty="0" smtClean="0"/>
              <a:t>Students often</a:t>
            </a:r>
          </a:p>
          <a:p>
            <a:r>
              <a:rPr lang="en-GB" dirty="0" smtClean="0"/>
              <a:t>Fail to do one of the things you get marks for</a:t>
            </a:r>
          </a:p>
          <a:p>
            <a:r>
              <a:rPr lang="en-GB" dirty="0" smtClean="0"/>
              <a:t>Appear to give more importance to some criteria than others</a:t>
            </a:r>
          </a:p>
          <a:p>
            <a:pPr lvl="1"/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6" name="Rectangle 5"/>
          <p:cNvSpPr/>
          <p:nvPr/>
        </p:nvSpPr>
        <p:spPr>
          <a:xfrm>
            <a:off x="5503762" y="4090873"/>
            <a:ext cx="296890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Possible reasons?</a:t>
            </a:r>
          </a:p>
          <a:p>
            <a:pPr lvl="1"/>
            <a:r>
              <a:rPr lang="en-GB" sz="2400" dirty="0"/>
              <a:t>Rushed last minute?</a:t>
            </a:r>
          </a:p>
          <a:p>
            <a:pPr lvl="1"/>
            <a:r>
              <a:rPr lang="en-GB" sz="2400" dirty="0"/>
              <a:t>Lack of focus?</a:t>
            </a:r>
          </a:p>
          <a:p>
            <a:pPr lvl="1"/>
            <a:r>
              <a:rPr lang="en-GB" sz="2400" dirty="0"/>
              <a:t>Blink panic?</a:t>
            </a:r>
          </a:p>
          <a:p>
            <a:pPr lvl="1"/>
            <a:r>
              <a:rPr lang="en-GB" sz="2400" dirty="0"/>
              <a:t>No review of text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312031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We have had the theory</a:t>
            </a:r>
            <a:r>
              <a:rPr lang="is-IS" dirty="0" smtClean="0"/>
              <a:t>…</a:t>
            </a:r>
            <a:endParaRPr lang="en-GB" dirty="0"/>
          </a:p>
        </p:txBody>
      </p:sp>
      <p:pic>
        <p:nvPicPr>
          <p:cNvPr id="7" name="Content Placeholder 6" descr="Screenshot 2015-11-23 07.05.08.pn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7192" b="-37192"/>
          <a:stretch>
            <a:fillRect/>
          </a:stretch>
        </p:blipFill>
        <p:spPr>
          <a:xfrm>
            <a:off x="1435100" y="1524000"/>
            <a:ext cx="3657600" cy="4664075"/>
          </a:xfrm>
        </p:spPr>
      </p:pic>
      <p:pic>
        <p:nvPicPr>
          <p:cNvPr id="6" name="Content Placeholder 5" descr="Screenshot 2015-11-23 07.05.48.pn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7350" b="-37350"/>
          <a:stretch>
            <a:fillRect/>
          </a:stretch>
        </p:blipFill>
        <p:spPr/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3006619" y="1535545"/>
            <a:ext cx="41721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/>
              <a:t>Lets imagine the process </a:t>
            </a:r>
            <a:r>
              <a:rPr lang="en-GB" sz="2800" dirty="0">
                <a:sym typeface="Wingdings"/>
              </a:rPr>
              <a:t></a:t>
            </a:r>
            <a:endParaRPr lang="en-GB" sz="2800" dirty="0"/>
          </a:p>
        </p:txBody>
      </p:sp>
      <p:sp>
        <p:nvSpPr>
          <p:cNvPr id="9" name="Rectangle 8"/>
          <p:cNvSpPr/>
          <p:nvPr/>
        </p:nvSpPr>
        <p:spPr>
          <a:xfrm>
            <a:off x="5457796" y="5403334"/>
            <a:ext cx="3441968" cy="3385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sz="1600" dirty="0">
                <a:hlinkClick r:id="rId4"/>
              </a:rPr>
              <a:t>http://www.edshare.soton.ac.uk/15127/</a:t>
            </a:r>
            <a:endParaRPr lang="en-GB" sz="1600" dirty="0"/>
          </a:p>
        </p:txBody>
      </p:sp>
      <p:sp>
        <p:nvSpPr>
          <p:cNvPr id="10" name="Rectangle 9"/>
          <p:cNvSpPr/>
          <p:nvPr/>
        </p:nvSpPr>
        <p:spPr>
          <a:xfrm>
            <a:off x="1499092" y="5403334"/>
            <a:ext cx="3500090" cy="3385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1600" dirty="0">
                <a:hlinkClick r:id="rId5"/>
              </a:rPr>
              <a:t>http://www.edshare.soton.ac.uk/</a:t>
            </a:r>
            <a:r>
              <a:rPr lang="en-GB" sz="1600" dirty="0" smtClean="0">
                <a:hlinkClick r:id="rId5"/>
              </a:rPr>
              <a:t>15350/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668837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en-GB" dirty="0"/>
              <a:t>What do you want to </a:t>
            </a:r>
            <a:r>
              <a:rPr lang="en-GB" dirty="0" smtClean="0"/>
              <a:t>learn today?</a:t>
            </a:r>
            <a:endParaRPr lang="en-GB" dirty="0"/>
          </a:p>
        </p:txBody>
      </p:sp>
      <p:sp>
        <p:nvSpPr>
          <p:cNvPr id="26628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683568" y="1772816"/>
            <a:ext cx="5112494" cy="4114800"/>
          </a:xfrm>
          <a:noFill/>
        </p:spPr>
        <p:txBody>
          <a:bodyPr/>
          <a:lstStyle/>
          <a:p>
            <a:pPr>
              <a:buFont typeface="Wingdings" pitchFamily="-110" charset="2"/>
              <a:buNone/>
            </a:pPr>
            <a:r>
              <a:rPr lang="en-GB" sz="2800" dirty="0"/>
              <a:t>Think about how you </a:t>
            </a:r>
            <a:r>
              <a:rPr lang="en-GB" sz="2800" u="sng" dirty="0"/>
              <a:t>write</a:t>
            </a:r>
            <a:r>
              <a:rPr lang="en-GB" sz="2800" dirty="0" smtClean="0"/>
              <a:t>:</a:t>
            </a:r>
          </a:p>
          <a:p>
            <a:r>
              <a:rPr lang="en-GB" sz="2800" dirty="0" smtClean="0"/>
              <a:t>What can you already do well which will be useful?</a:t>
            </a:r>
          </a:p>
          <a:p>
            <a:r>
              <a:rPr lang="en-GB" sz="2800" dirty="0" smtClean="0"/>
              <a:t>Where are your weaknesses?</a:t>
            </a:r>
          </a:p>
          <a:p>
            <a:pPr>
              <a:buFont typeface="Wingdings" pitchFamily="-110" charset="2"/>
              <a:buNone/>
            </a:pPr>
            <a:r>
              <a:rPr lang="en-GB" sz="2800" dirty="0" smtClean="0"/>
              <a:t/>
            </a:r>
            <a:br>
              <a:rPr lang="en-GB" sz="2800" dirty="0" smtClean="0"/>
            </a:br>
            <a:r>
              <a:rPr lang="en-GB" sz="2800" dirty="0" smtClean="0"/>
              <a:t>Based on this reflection</a:t>
            </a:r>
            <a:br>
              <a:rPr lang="en-GB" sz="2800" dirty="0" smtClean="0"/>
            </a:br>
            <a:r>
              <a:rPr lang="en-GB" sz="2800" dirty="0" smtClean="0"/>
              <a:t/>
            </a:r>
            <a:br>
              <a:rPr lang="en-GB" sz="2800" dirty="0" smtClean="0"/>
            </a:br>
            <a:endParaRPr lang="en-GB" sz="2800" dirty="0"/>
          </a:p>
        </p:txBody>
      </p:sp>
      <p:pic>
        <p:nvPicPr>
          <p:cNvPr id="3" name="Content Placeholder 2" descr="Screen Shot 2012-10-08 at 09.35.03.pn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" r="2729"/>
          <a:stretch>
            <a:fillRect/>
          </a:stretch>
        </p:blipFill>
        <p:spPr>
          <a:xfrm flipH="1">
            <a:off x="5613574" y="1556792"/>
            <a:ext cx="3530426" cy="4114800"/>
          </a:xfrm>
        </p:spPr>
      </p:pic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2000"/>
            <a:r>
              <a:rPr lang="en-GB" smtClean="0"/>
              <a:t>saw@ecs.soton.ac.uk</a:t>
            </a:r>
          </a:p>
        </p:txBody>
      </p:sp>
      <p:sp>
        <p:nvSpPr>
          <p:cNvPr id="26629" name="Text Box 4"/>
          <p:cNvSpPr txBox="1">
            <a:spLocks noChangeArrowheads="1"/>
          </p:cNvSpPr>
          <p:nvPr/>
        </p:nvSpPr>
        <p:spPr bwMode="auto">
          <a:xfrm>
            <a:off x="250825" y="6524625"/>
            <a:ext cx="1873250" cy="3667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buFont typeface="Wingdings" pitchFamily="-110" charset="2"/>
              <a:buNone/>
            </a:pPr>
            <a:r>
              <a:rPr lang="en-GB" sz="1800"/>
              <a:t>Activity 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5373216"/>
            <a:ext cx="9144000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None/>
            </a:pPr>
            <a:r>
              <a:rPr lang="en-GB" sz="2800" dirty="0" smtClean="0"/>
              <a:t>write down </a:t>
            </a:r>
            <a:r>
              <a:rPr lang="en-GB" sz="2800" b="1" dirty="0" smtClean="0"/>
              <a:t>three </a:t>
            </a:r>
            <a:r>
              <a:rPr lang="en-GB" sz="2800" dirty="0"/>
              <a:t>things you would like to get out of the session today</a:t>
            </a:r>
          </a:p>
        </p:txBody>
      </p:sp>
    </p:spTree>
    <p:extLst>
      <p:ext uri="{BB962C8B-B14F-4D97-AF65-F5344CB8AC3E}">
        <p14:creationId xmlns:p14="http://schemas.microsoft.com/office/powerpoint/2010/main" val="1579163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2000"/>
            <a:r>
              <a:rPr lang="en-GB" smtClean="0"/>
              <a:t>saw@ecs.soton.ac.uk</a:t>
            </a:r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You need to learn how to…</a:t>
            </a:r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600200"/>
            <a:ext cx="3810000" cy="4572000"/>
          </a:xfrm>
        </p:spPr>
        <p:txBody>
          <a:bodyPr/>
          <a:lstStyle/>
          <a:p>
            <a:r>
              <a:rPr lang="en-GB" sz="2000"/>
              <a:t>Organise writing clearly and logically </a:t>
            </a:r>
            <a:br>
              <a:rPr lang="en-GB" sz="2000"/>
            </a:br>
            <a:endParaRPr lang="en-GB" sz="2000"/>
          </a:p>
          <a:p>
            <a:r>
              <a:rPr lang="en-GB" sz="2000"/>
              <a:t>Handle evidence appropriately in writing to present a structured and logical argument</a:t>
            </a:r>
            <a:br>
              <a:rPr lang="en-GB" sz="2000"/>
            </a:br>
            <a:endParaRPr lang="en-GB" sz="2000"/>
          </a:p>
          <a:p>
            <a:r>
              <a:rPr lang="en-GB" sz="2000"/>
              <a:t>Explain concepts in formal context</a:t>
            </a:r>
          </a:p>
          <a:p>
            <a:pPr>
              <a:buFont typeface="Wingdings" pitchFamily="-110" charset="2"/>
              <a:buNone/>
            </a:pPr>
            <a:endParaRPr lang="en-GB" sz="2000"/>
          </a:p>
          <a:p>
            <a:r>
              <a:rPr lang="en-GB" sz="2000"/>
              <a:t>Structure your work for correctly for t</a:t>
            </a:r>
            <a:r>
              <a:rPr lang="en-US" sz="2000"/>
              <a:t>he</a:t>
            </a:r>
            <a:r>
              <a:rPr lang="en-GB" sz="2000"/>
              <a:t> appropriate audience</a:t>
            </a:r>
          </a:p>
          <a:p>
            <a:endParaRPr lang="en-GB" sz="2400"/>
          </a:p>
        </p:txBody>
      </p:sp>
      <p:sp>
        <p:nvSpPr>
          <p:cNvPr id="2867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24400" y="1600200"/>
            <a:ext cx="3810000" cy="4114800"/>
          </a:xfrm>
        </p:spPr>
        <p:txBody>
          <a:bodyPr/>
          <a:lstStyle/>
          <a:p>
            <a:r>
              <a:rPr lang="en-GB" sz="2000" dirty="0"/>
              <a:t>Understand strategies for revision at the document, paragraph and sentence levels</a:t>
            </a:r>
            <a:br>
              <a:rPr lang="en-GB" sz="2000" dirty="0"/>
            </a:br>
            <a:endParaRPr lang="en-GB" sz="2000" dirty="0"/>
          </a:p>
          <a:p>
            <a:r>
              <a:rPr lang="en-GB" sz="2000" dirty="0"/>
              <a:t>Understand grammatical and stylistic usage</a:t>
            </a:r>
            <a:br>
              <a:rPr lang="en-GB" sz="2000" dirty="0"/>
            </a:br>
            <a:endParaRPr lang="en-GB" sz="2000" dirty="0"/>
          </a:p>
          <a:p>
            <a:r>
              <a:rPr lang="en-GB" sz="2000" dirty="0"/>
              <a:t>Be able to edit and refine your own written work</a:t>
            </a:r>
            <a:endParaRPr lang="en-GB" sz="2400" dirty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58796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2000"/>
            <a:r>
              <a:rPr lang="en-GB" smtClean="0"/>
              <a:t>saw@ecs.soton.ac.uk</a:t>
            </a:r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en-GB"/>
              <a:t>Sum wondeful peeple gt evrytng write 1st thyme</a:t>
            </a:r>
          </a:p>
        </p:txBody>
      </p:sp>
      <p:sp>
        <p:nvSpPr>
          <p:cNvPr id="3686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54063" y="2212975"/>
            <a:ext cx="3810000" cy="4103688"/>
          </a:xfrm>
          <a:noFill/>
        </p:spPr>
        <p:txBody>
          <a:bodyPr/>
          <a:lstStyle/>
          <a:p>
            <a:r>
              <a:rPr lang="en-GB"/>
              <a:t>This information/class is not for you!!</a:t>
            </a:r>
            <a:br>
              <a:rPr lang="en-GB"/>
            </a:br>
            <a:endParaRPr lang="en-GB"/>
          </a:p>
          <a:p>
            <a:r>
              <a:rPr lang="en-GB"/>
              <a:t>But you may be able to help your friends and colleagues</a:t>
            </a:r>
            <a:br>
              <a:rPr lang="en-GB"/>
            </a:br>
            <a:endParaRPr lang="en-GB"/>
          </a:p>
          <a:p>
            <a:r>
              <a:rPr lang="en-GB"/>
              <a:t>You may learn from helping them</a:t>
            </a:r>
          </a:p>
        </p:txBody>
      </p:sp>
      <p:sp>
        <p:nvSpPr>
          <p:cNvPr id="36869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endParaRPr lang="en-GB" dirty="0" smtClean="0"/>
          </a:p>
          <a:p>
            <a:pPr marL="82296" indent="0">
              <a:buNone/>
            </a:pPr>
            <a:endParaRPr lang="en-GB" dirty="0"/>
          </a:p>
          <a:p>
            <a:pPr marL="82296" indent="0">
              <a:buNone/>
            </a:pPr>
            <a:endParaRPr lang="en-GB" dirty="0" smtClean="0"/>
          </a:p>
          <a:p>
            <a:pPr marL="82296" indent="0">
              <a:buNone/>
            </a:pPr>
            <a:endParaRPr lang="en-GB" dirty="0"/>
          </a:p>
          <a:p>
            <a:pPr marL="82296" indent="0">
              <a:buNone/>
            </a:pPr>
            <a:endParaRPr lang="en-GB" dirty="0" smtClean="0"/>
          </a:p>
          <a:p>
            <a:pPr marL="82296" indent="0">
              <a:buNone/>
            </a:pPr>
            <a:r>
              <a:rPr lang="en-GB" dirty="0" smtClean="0"/>
              <a:t>Btw</a:t>
            </a:r>
            <a:r>
              <a:rPr lang="en-GB" dirty="0"/>
              <a:t>… </a:t>
            </a:r>
            <a:br>
              <a:rPr lang="en-GB" dirty="0"/>
            </a:br>
            <a:r>
              <a:rPr lang="en-GB" dirty="0"/>
              <a:t>can you write down the correct version of my heading?</a:t>
            </a:r>
            <a:br>
              <a:rPr lang="en-GB" dirty="0"/>
            </a:br>
            <a:endParaRPr lang="en-GB" dirty="0" smtClean="0"/>
          </a:p>
          <a:p>
            <a:endParaRPr lang="en-GB" dirty="0"/>
          </a:p>
        </p:txBody>
      </p:sp>
      <p:sp>
        <p:nvSpPr>
          <p:cNvPr id="36870" name="Text Box 5"/>
          <p:cNvSpPr txBox="1">
            <a:spLocks noChangeArrowheads="1"/>
          </p:cNvSpPr>
          <p:nvPr/>
        </p:nvSpPr>
        <p:spPr bwMode="auto">
          <a:xfrm>
            <a:off x="0" y="6400800"/>
            <a:ext cx="1512888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buFont typeface="Wingdings" pitchFamily="-110" charset="2"/>
              <a:buNone/>
            </a:pPr>
            <a:r>
              <a:rPr lang="en-GB" sz="2000"/>
              <a:t>Activity 2</a:t>
            </a:r>
          </a:p>
        </p:txBody>
      </p:sp>
      <p:sp>
        <p:nvSpPr>
          <p:cNvPr id="36871" name="AutoShape 6"/>
          <p:cNvSpPr>
            <a:spLocks noChangeArrowheads="1"/>
          </p:cNvSpPr>
          <p:nvPr/>
        </p:nvSpPr>
        <p:spPr bwMode="auto">
          <a:xfrm rot="452676">
            <a:off x="5319851" y="718847"/>
            <a:ext cx="3600450" cy="3644901"/>
          </a:xfrm>
          <a:prstGeom prst="irregularSeal1">
            <a:avLst/>
          </a:prstGeom>
          <a:noFill/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buFont typeface="Wingdings" pitchFamily="-110" charset="2"/>
              <a:buNone/>
            </a:pPr>
            <a:r>
              <a:rPr lang="en-GB" sz="2400" b="1" dirty="0">
                <a:latin typeface="Bradley Hand ITC" pitchFamily="66" charset="0"/>
              </a:rPr>
              <a:t>NB spell checkers</a:t>
            </a:r>
            <a:br>
              <a:rPr lang="en-GB" sz="2400" b="1" dirty="0">
                <a:latin typeface="Bradley Hand ITC" pitchFamily="66" charset="0"/>
              </a:rPr>
            </a:br>
            <a:r>
              <a:rPr lang="en-GB" sz="2400" b="1" dirty="0">
                <a:latin typeface="Bradley Hand ITC" pitchFamily="66" charset="0"/>
              </a:rPr>
              <a:t>do not correct</a:t>
            </a:r>
            <a:br>
              <a:rPr lang="en-GB" sz="2400" b="1" dirty="0">
                <a:latin typeface="Bradley Hand ITC" pitchFamily="66" charset="0"/>
              </a:rPr>
            </a:br>
            <a:r>
              <a:rPr lang="en-GB" sz="2400" b="1" u="sng" dirty="0">
                <a:latin typeface="Bradley Hand ITC" pitchFamily="66" charset="0"/>
              </a:rPr>
              <a:t>all</a:t>
            </a:r>
            <a:r>
              <a:rPr lang="en-GB" sz="2400" b="1" dirty="0">
                <a:latin typeface="Bradley Hand ITC" pitchFamily="66" charset="0"/>
              </a:rPr>
              <a:t> mistakes</a:t>
            </a:r>
          </a:p>
        </p:txBody>
      </p:sp>
    </p:spTree>
    <p:extLst>
      <p:ext uri="{BB962C8B-B14F-4D97-AF65-F5344CB8AC3E}">
        <p14:creationId xmlns:p14="http://schemas.microsoft.com/office/powerpoint/2010/main" val="2070593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Think about the process and purpose of writing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r>
              <a:rPr lang="en-GB" dirty="0" smtClean="0"/>
              <a:t>Two minutes:</a:t>
            </a:r>
          </a:p>
          <a:p>
            <a:pPr marL="82296" indent="0">
              <a:buNone/>
            </a:pPr>
            <a:r>
              <a:rPr lang="en-GB" dirty="0" smtClean="0"/>
              <a:t>What is the purpose of</a:t>
            </a:r>
          </a:p>
          <a:p>
            <a:r>
              <a:rPr lang="en-GB" dirty="0" smtClean="0"/>
              <a:t> writing the technical report</a:t>
            </a:r>
            <a:endParaRPr lang="en-GB" dirty="0"/>
          </a:p>
          <a:p>
            <a:pPr lvl="1"/>
            <a:r>
              <a:rPr lang="en-GB" dirty="0" smtClean="0"/>
              <a:t>in this module</a:t>
            </a:r>
          </a:p>
          <a:p>
            <a:r>
              <a:rPr lang="en-GB" dirty="0" smtClean="0"/>
              <a:t>writing reports</a:t>
            </a:r>
          </a:p>
          <a:p>
            <a:pPr lvl="1"/>
            <a:r>
              <a:rPr lang="en-GB" dirty="0" smtClean="0"/>
              <a:t> as part of your degree</a:t>
            </a:r>
          </a:p>
          <a:p>
            <a:r>
              <a:rPr lang="en-GB" dirty="0" smtClean="0"/>
              <a:t>writing </a:t>
            </a:r>
          </a:p>
          <a:p>
            <a:pPr lvl="1"/>
            <a:r>
              <a:rPr lang="en-GB" dirty="0" smtClean="0"/>
              <a:t>in a professional context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r>
              <a:rPr lang="en-GB" dirty="0" smtClean="0"/>
              <a:t>Includes:</a:t>
            </a:r>
          </a:p>
          <a:p>
            <a:r>
              <a:rPr lang="en-GB" dirty="0" smtClean="0"/>
              <a:t>Learning how to write (and practicing)</a:t>
            </a:r>
          </a:p>
          <a:p>
            <a:r>
              <a:rPr lang="en-GB" dirty="0" smtClean="0"/>
              <a:t>Recording a process for ‘reproduction’</a:t>
            </a:r>
          </a:p>
          <a:p>
            <a:r>
              <a:rPr lang="en-GB" dirty="0" smtClean="0"/>
              <a:t>Demonstrating knowledge, skills and understanding</a:t>
            </a:r>
          </a:p>
          <a:p>
            <a:r>
              <a:rPr lang="en-GB" dirty="0" smtClean="0"/>
              <a:t>Communicating scientific or technical findings/discoveries/insights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883576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Look at the technical report spec’</a:t>
            </a:r>
            <a:endParaRPr lang="en-GB" dirty="0"/>
          </a:p>
        </p:txBody>
      </p:sp>
      <p:pic>
        <p:nvPicPr>
          <p:cNvPr id="7" name="Content Placeholder 6" descr="Screenshot 2015-11-23 07.54.41.png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70" b="19570"/>
          <a:stretch>
            <a:fillRect/>
          </a:stretch>
        </p:blipFill>
        <p:spPr/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8" name="Rectangle 7">
            <a:hlinkClick r:id="rId4"/>
          </p:cNvPr>
          <p:cNvSpPr/>
          <p:nvPr/>
        </p:nvSpPr>
        <p:spPr>
          <a:xfrm>
            <a:off x="992909" y="5403548"/>
            <a:ext cx="8278091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2400" dirty="0"/>
              <a:t>http:/</a:t>
            </a:r>
            <a:r>
              <a:rPr lang="en-GB" dirty="0"/>
              <a:t>/</a:t>
            </a:r>
            <a:r>
              <a:rPr lang="en-GB" sz="2400" dirty="0"/>
              <a:t>www.edshare.soton.ac.uk</a:t>
            </a:r>
            <a:r>
              <a:rPr lang="en-GB" dirty="0" smtClean="0"/>
              <a:t>/</a:t>
            </a:r>
            <a:r>
              <a:rPr lang="en-GB" sz="2000" dirty="0" smtClean="0"/>
              <a:t>14582/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314979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Look at the mark scheme</a:t>
            </a:r>
            <a:endParaRPr lang="en-GB" dirty="0"/>
          </a:p>
        </p:txBody>
      </p:sp>
      <p:pic>
        <p:nvPicPr>
          <p:cNvPr id="8" name="Content Placeholder 7" descr="Screenshot 2015-11-23 07.43.44.png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95" b="19195"/>
          <a:stretch>
            <a:fillRect/>
          </a:stretch>
        </p:blipFill>
        <p:spPr/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7" name="Rectangle 6">
            <a:hlinkClick r:id="rId2"/>
          </p:cNvPr>
          <p:cNvSpPr/>
          <p:nvPr/>
        </p:nvSpPr>
        <p:spPr>
          <a:xfrm>
            <a:off x="992909" y="5786735"/>
            <a:ext cx="8151091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2400" dirty="0"/>
              <a:t>http://www.edshare.soton.ac.uk/15362/</a:t>
            </a:r>
          </a:p>
        </p:txBody>
      </p:sp>
    </p:spTree>
    <p:extLst>
      <p:ext uri="{BB962C8B-B14F-4D97-AF65-F5344CB8AC3E}">
        <p14:creationId xmlns:p14="http://schemas.microsoft.com/office/powerpoint/2010/main" val="4175856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process – and pragmatics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189056462"/>
              </p:ext>
            </p:extLst>
          </p:nvPr>
        </p:nvGraphicFramePr>
        <p:xfrm>
          <a:off x="1435100" y="1524000"/>
          <a:ext cx="3657600" cy="466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Content Placeholder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54651411"/>
              </p:ext>
            </p:extLst>
          </p:nvPr>
        </p:nvGraphicFramePr>
        <p:xfrm>
          <a:off x="5276088" y="1524000"/>
          <a:ext cx="3657600" cy="4663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293091" y="5334000"/>
            <a:ext cx="517078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dirty="0" smtClean="0"/>
              <a:t>Your first draft will never be good enough to hand in!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1829562" y="6002774"/>
            <a:ext cx="344652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dirty="0" smtClean="0"/>
              <a:t>Always hand in before the deadline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5807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5800" y="6324600"/>
            <a:ext cx="1905000" cy="457200"/>
          </a:xfrm>
          <a:noFill/>
        </p:spPr>
        <p:txBody>
          <a:bodyPr/>
          <a:lstStyle/>
          <a:p>
            <a:pPr algn="l" defTabSz="762000"/>
            <a:fld id="{D523EB50-0A7E-264D-B7BE-37F742417AAE}" type="slidenum">
              <a:rPr lang="en-GB">
                <a:solidFill>
                  <a:schemeClr val="bg1"/>
                </a:solidFill>
              </a:rPr>
              <a:pPr algn="l" defTabSz="762000"/>
              <a:t>38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512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Before Getting Started</a:t>
            </a:r>
          </a:p>
        </p:txBody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000" dirty="0"/>
              <a:t>You wish to communicate “What you have found out”. If you didn’t find anything out : </a:t>
            </a:r>
            <a:r>
              <a:rPr lang="en-GB" sz="2000" dirty="0" smtClean="0"/>
              <a:t>STOP!</a:t>
            </a:r>
          </a:p>
          <a:p>
            <a:endParaRPr lang="en-GB" sz="2000" dirty="0" smtClean="0"/>
          </a:p>
          <a:p>
            <a:r>
              <a:rPr lang="en-GB" sz="2000" dirty="0" smtClean="0"/>
              <a:t>Usually technical </a:t>
            </a:r>
            <a:r>
              <a:rPr lang="en-GB" sz="2000" dirty="0"/>
              <a:t>reports are intended </a:t>
            </a:r>
            <a:r>
              <a:rPr lang="en-GB" sz="2000" dirty="0" smtClean="0"/>
              <a:t>to communicate new knowledge</a:t>
            </a:r>
            <a:r>
              <a:rPr lang="en-GB" sz="2000" dirty="0"/>
              <a:t/>
            </a:r>
            <a:br>
              <a:rPr lang="en-GB" sz="2000" dirty="0"/>
            </a:br>
            <a:r>
              <a:rPr lang="en-GB" sz="2000" dirty="0"/>
              <a:t>“I had this hypothesis and I tested it like this; here are my results and this is what we learn from them</a:t>
            </a:r>
            <a:r>
              <a:rPr lang="en-GB" sz="2000" dirty="0" smtClean="0"/>
              <a:t>”</a:t>
            </a:r>
          </a:p>
          <a:p>
            <a:endParaRPr lang="en-GB" sz="2000" dirty="0" smtClean="0"/>
          </a:p>
          <a:p>
            <a:r>
              <a:rPr lang="en-GB" sz="2000" dirty="0"/>
              <a:t>BUT as a student </a:t>
            </a:r>
            <a:r>
              <a:rPr lang="en-GB" sz="2000" dirty="0" smtClean="0"/>
              <a:t/>
            </a:r>
            <a:br>
              <a:rPr lang="en-GB" sz="2000" dirty="0" smtClean="0"/>
            </a:br>
            <a:r>
              <a:rPr lang="en-GB" sz="2000" dirty="0" smtClean="0"/>
              <a:t>you </a:t>
            </a:r>
            <a:r>
              <a:rPr lang="en-GB" sz="2000" dirty="0"/>
              <a:t>are asked to write technical reports about things that you know that the person who reads it (the marker) will already know. Don’t worry – your marker is not your audience (see later) – and your task is still to express what *you* found out. </a:t>
            </a:r>
          </a:p>
        </p:txBody>
      </p:sp>
    </p:spTree>
    <p:extLst>
      <p:ext uri="{BB962C8B-B14F-4D97-AF65-F5344CB8AC3E}">
        <p14:creationId xmlns:p14="http://schemas.microsoft.com/office/powerpoint/2010/main" val="277219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9379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Use the process  to learn about yourself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How do you think and learn?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GB" dirty="0" smtClean="0"/>
              <a:t>How can you refine what you do?:</a:t>
            </a:r>
          </a:p>
          <a:p>
            <a:r>
              <a:rPr lang="en-GB" dirty="0" smtClean="0"/>
              <a:t>To work </a:t>
            </a:r>
            <a:r>
              <a:rPr lang="en-GB" b="1" dirty="0" smtClean="0"/>
              <a:t>smarter</a:t>
            </a:r>
            <a:r>
              <a:rPr lang="en-GB" dirty="0" smtClean="0"/>
              <a:t> not harder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143938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Last minute solution?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Use your time strategically</a:t>
            </a:r>
          </a:p>
          <a:p>
            <a:pPr lvl="1"/>
            <a:r>
              <a:rPr lang="en-GB" dirty="0" smtClean="0"/>
              <a:t>What changes will get you more marks?</a:t>
            </a:r>
          </a:p>
          <a:p>
            <a:pPr lvl="1"/>
            <a:r>
              <a:rPr lang="en-GB" dirty="0" smtClean="0"/>
              <a:t>Look at the assessment criteria carefully</a:t>
            </a:r>
          </a:p>
          <a:p>
            <a:pPr lvl="1"/>
            <a:r>
              <a:rPr lang="en-GB" dirty="0">
                <a:hlinkClick r:id="rId2" invalidUrl="http://edshare.soton.ac.uk/19129/18/COMP1205 Technical report spec and criteria combined.pdf"/>
              </a:rPr>
              <a:t>http://</a:t>
            </a:r>
            <a:r>
              <a:rPr lang="en-GB" dirty="0" smtClean="0">
                <a:hlinkClick r:id="rId3" invalidUrl="http://edshare.soton.ac.uk/19129/18/COMP1205 Technical report spec and criteria combined.pdf"/>
              </a:rPr>
              <a:t>edshare.soton.ac.uk/19129/18/COMP1205%20Technical%20report%20spec%20and%20criteria%20combined.pdf</a:t>
            </a:r>
            <a:endParaRPr lang="en-GB" dirty="0" smtClean="0"/>
          </a:p>
          <a:p>
            <a:pPr lvl="1"/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004614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Working collaboratively can be more fun/productive</a:t>
            </a:r>
            <a:r>
              <a:rPr lang="is-IS" dirty="0" smtClean="0"/>
              <a:t>…</a:t>
            </a:r>
            <a:endParaRPr lang="en-GB" dirty="0"/>
          </a:p>
        </p:txBody>
      </p:sp>
      <p:pic>
        <p:nvPicPr>
          <p:cNvPr id="6" name="Content Placeholder 5" descr="Screenshot 2015-11-23 08.22.18.png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504" b="-3504"/>
          <a:stretch>
            <a:fillRect/>
          </a:stretch>
        </p:blipFill>
        <p:spPr/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But write your report individually</a:t>
            </a:r>
          </a:p>
          <a:p>
            <a:r>
              <a:rPr lang="en-GB" dirty="0" smtClean="0"/>
              <a:t>Find your own words</a:t>
            </a:r>
          </a:p>
          <a:p>
            <a:r>
              <a:rPr lang="en-GB" dirty="0" smtClean="0"/>
              <a:t>Select your quotes – and cite them accurately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767681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Bear in mind existing guidance</a:t>
            </a:r>
            <a:endParaRPr lang="en-GB" dirty="0"/>
          </a:p>
        </p:txBody>
      </p:sp>
      <p:pic>
        <p:nvPicPr>
          <p:cNvPr id="7" name="Content Placeholder 6" descr="Screenshot 2015-11-23 08.24.55.pn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3875" b="-83875"/>
          <a:stretch>
            <a:fillRect/>
          </a:stretch>
        </p:blipFill>
        <p:spPr/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graphicFrame>
        <p:nvGraphicFramePr>
          <p:cNvPr id="6" name="Content Placeholder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33656944"/>
              </p:ext>
            </p:extLst>
          </p:nvPr>
        </p:nvGraphicFramePr>
        <p:xfrm>
          <a:off x="5276850" y="1524000"/>
          <a:ext cx="3657600" cy="466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6435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we know about plagiarism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People who are rushed:</a:t>
            </a:r>
          </a:p>
          <a:p>
            <a:pPr lvl="1"/>
            <a:r>
              <a:rPr lang="en-GB" dirty="0" smtClean="0"/>
              <a:t>Take shortcuts</a:t>
            </a:r>
          </a:p>
          <a:p>
            <a:pPr lvl="1"/>
            <a:r>
              <a:rPr lang="en-GB" dirty="0" smtClean="0"/>
              <a:t>May feel panicked</a:t>
            </a:r>
          </a:p>
          <a:p>
            <a:pPr lvl="1"/>
            <a:r>
              <a:rPr lang="en-GB" dirty="0" smtClean="0"/>
              <a:t>May not make good decisions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s-IS" dirty="0" smtClean="0"/>
              <a:t>…</a:t>
            </a:r>
            <a:r>
              <a:rPr lang="en-GB" dirty="0" smtClean="0"/>
              <a:t>how to avoid it</a:t>
            </a:r>
          </a:p>
          <a:p>
            <a:pPr lvl="1"/>
            <a:r>
              <a:rPr lang="en-GB" dirty="0" smtClean="0"/>
              <a:t>Carve our enough time</a:t>
            </a:r>
          </a:p>
          <a:p>
            <a:pPr lvl="1"/>
            <a:r>
              <a:rPr lang="en-GB" dirty="0" smtClean="0"/>
              <a:t>Add a buffer for the unexpected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478719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Advice includes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/>
              <a:t>Set aside time for research and writing</a:t>
            </a:r>
            <a:endParaRPr lang="en-GB" dirty="0"/>
          </a:p>
          <a:p>
            <a:r>
              <a:rPr lang="en-GB" dirty="0"/>
              <a:t>challenge common </a:t>
            </a:r>
            <a:r>
              <a:rPr lang="en-GB" dirty="0" smtClean="0"/>
              <a:t>assumptions </a:t>
            </a:r>
            <a:endParaRPr lang="en-GB" dirty="0"/>
          </a:p>
          <a:p>
            <a:r>
              <a:rPr lang="en-GB" dirty="0"/>
              <a:t>overcome </a:t>
            </a:r>
            <a:r>
              <a:rPr lang="en-GB" dirty="0" smtClean="0"/>
              <a:t>procrastination </a:t>
            </a:r>
            <a:endParaRPr lang="en-GB" dirty="0"/>
          </a:p>
          <a:p>
            <a:r>
              <a:rPr lang="en-GB" dirty="0"/>
              <a:t>eliminate </a:t>
            </a:r>
            <a:r>
              <a:rPr lang="en-GB" dirty="0" smtClean="0"/>
              <a:t>distractions </a:t>
            </a:r>
            <a:endParaRPr lang="en-GB" dirty="0"/>
          </a:p>
          <a:p>
            <a:r>
              <a:rPr lang="en-GB" dirty="0"/>
              <a:t>use a </a:t>
            </a:r>
            <a:r>
              <a:rPr lang="en-GB" dirty="0" smtClean="0"/>
              <a:t>timer</a:t>
            </a:r>
            <a:endParaRPr lang="en-GB" dirty="0"/>
          </a:p>
          <a:p>
            <a:r>
              <a:rPr lang="en-GB" dirty="0"/>
              <a:t>set SMART </a:t>
            </a:r>
            <a:r>
              <a:rPr lang="en-GB" dirty="0" smtClean="0"/>
              <a:t>goals </a:t>
            </a:r>
            <a:endParaRPr lang="en-GB" dirty="0"/>
          </a:p>
          <a:p>
            <a:r>
              <a:rPr lang="en-GB" dirty="0"/>
              <a:t>chunk your project into small </a:t>
            </a:r>
            <a:r>
              <a:rPr lang="en-GB" dirty="0" smtClean="0"/>
              <a:t>tasks</a:t>
            </a:r>
            <a:endParaRPr lang="en-GB" dirty="0"/>
          </a:p>
          <a:p>
            <a:r>
              <a:rPr lang="en-GB" dirty="0"/>
              <a:t>track </a:t>
            </a:r>
            <a:r>
              <a:rPr lang="en-GB" dirty="0" smtClean="0"/>
              <a:t>your progress </a:t>
            </a:r>
            <a:endParaRPr lang="en-GB" dirty="0"/>
          </a:p>
          <a:p>
            <a:r>
              <a:rPr lang="en-GB" dirty="0"/>
              <a:t>m</a:t>
            </a:r>
            <a:r>
              <a:rPr lang="en-GB" dirty="0" smtClean="0"/>
              <a:t>ake yourself accountable</a:t>
            </a:r>
            <a:endParaRPr lang="en-GB" dirty="0"/>
          </a:p>
        </p:txBody>
      </p:sp>
      <p:pic>
        <p:nvPicPr>
          <p:cNvPr id="6" name="Content Placeholder 5" descr="Screenshot 2015-11-23 08.45.09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5254" b="-15254"/>
          <a:stretch>
            <a:fillRect/>
          </a:stretch>
        </p:blipFill>
        <p:spPr/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911271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2000"/>
            <a:r>
              <a:rPr lang="en-GB" smtClean="0"/>
              <a:t>saw@ecs.soton.ac.uk</a:t>
            </a:r>
          </a:p>
        </p:txBody>
      </p:sp>
      <p:sp>
        <p:nvSpPr>
          <p:cNvPr id="593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Reports are not personal</a:t>
            </a:r>
          </a:p>
        </p:txBody>
      </p:sp>
      <p:pic>
        <p:nvPicPr>
          <p:cNvPr id="5939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6375" y="1557338"/>
            <a:ext cx="6342063" cy="45783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59397" name="Text Box 4"/>
          <p:cNvSpPr txBox="1">
            <a:spLocks noChangeArrowheads="1"/>
          </p:cNvSpPr>
          <p:nvPr/>
        </p:nvSpPr>
        <p:spPr bwMode="auto">
          <a:xfrm>
            <a:off x="250825" y="6381750"/>
            <a:ext cx="5184775" cy="5191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buFont typeface="Wingdings" pitchFamily="-110" charset="2"/>
              <a:buNone/>
            </a:pPr>
            <a:r>
              <a:rPr lang="en-GB" sz="2800"/>
              <a:t>With thanks to nataliedee.com</a:t>
            </a:r>
          </a:p>
        </p:txBody>
      </p:sp>
    </p:spTree>
    <p:extLst>
      <p:ext uri="{BB962C8B-B14F-4D97-AF65-F5344CB8AC3E}">
        <p14:creationId xmlns:p14="http://schemas.microsoft.com/office/powerpoint/2010/main" val="270210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5800" y="6324600"/>
            <a:ext cx="1905000" cy="457200"/>
          </a:xfrm>
          <a:noFill/>
        </p:spPr>
        <p:txBody>
          <a:bodyPr/>
          <a:lstStyle/>
          <a:p>
            <a:pPr algn="l" defTabSz="762000"/>
            <a:fld id="{47D9C671-2F5C-C24B-9DFE-F1ED92295DDA}" type="slidenum">
              <a:rPr lang="en-GB">
                <a:solidFill>
                  <a:schemeClr val="bg1"/>
                </a:solidFill>
              </a:rPr>
              <a:pPr algn="l" defTabSz="762000"/>
              <a:t>45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61443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457200"/>
            <a:ext cx="7970838" cy="728663"/>
          </a:xfrm>
        </p:spPr>
        <p:txBody>
          <a:bodyPr>
            <a:normAutofit fontScale="90000"/>
          </a:bodyPr>
          <a:lstStyle/>
          <a:p>
            <a:r>
              <a:rPr lang="en-GB"/>
              <a:t>Structure of a Technical Report</a:t>
            </a:r>
          </a:p>
        </p:txBody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524000"/>
            <a:ext cx="7696200" cy="467995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en-GB" sz="1600" b="1"/>
              <a:t>[Title page]</a:t>
            </a:r>
            <a:endParaRPr lang="en-GB" sz="1600"/>
          </a:p>
          <a:p>
            <a:pPr lvl="1">
              <a:lnSpc>
                <a:spcPct val="80000"/>
              </a:lnSpc>
            </a:pPr>
            <a:r>
              <a:rPr lang="en-GB" sz="1200">
                <a:ea typeface="ＭＳ Ｐゴシック" pitchFamily="-110" charset="-128"/>
              </a:rPr>
              <a:t>name, affiliation, date, contact details, etc. </a:t>
            </a:r>
          </a:p>
          <a:p>
            <a:pPr>
              <a:lnSpc>
                <a:spcPct val="80000"/>
              </a:lnSpc>
            </a:pPr>
            <a:r>
              <a:rPr lang="en-GB" sz="1600" b="1"/>
              <a:t>[Declaration]</a:t>
            </a:r>
            <a:endParaRPr lang="en-GB" sz="1600"/>
          </a:p>
          <a:p>
            <a:pPr lvl="1">
              <a:lnSpc>
                <a:spcPct val="80000"/>
              </a:lnSpc>
            </a:pPr>
            <a:r>
              <a:rPr lang="en-GB" sz="1200">
                <a:ea typeface="ＭＳ Ｐゴシック" pitchFamily="-110" charset="-128"/>
              </a:rPr>
              <a:t>who did this work? </a:t>
            </a:r>
          </a:p>
          <a:p>
            <a:pPr>
              <a:lnSpc>
                <a:spcPct val="80000"/>
              </a:lnSpc>
            </a:pPr>
            <a:r>
              <a:rPr lang="en-GB" sz="1600" b="1"/>
              <a:t>[Acknowledgement]</a:t>
            </a:r>
            <a:r>
              <a:rPr lang="en-GB" sz="1600"/>
              <a:t> </a:t>
            </a:r>
          </a:p>
          <a:p>
            <a:pPr lvl="1">
              <a:lnSpc>
                <a:spcPct val="80000"/>
              </a:lnSpc>
            </a:pPr>
            <a:r>
              <a:rPr lang="en-GB" sz="1200">
                <a:ea typeface="ＭＳ Ｐゴシック" pitchFamily="-110" charset="-128"/>
              </a:rPr>
              <a:t>to those who have helped or influenced your work </a:t>
            </a:r>
          </a:p>
          <a:p>
            <a:pPr>
              <a:lnSpc>
                <a:spcPct val="80000"/>
              </a:lnSpc>
            </a:pPr>
            <a:r>
              <a:rPr lang="en-GB" sz="1600" b="1"/>
              <a:t>[Contents]</a:t>
            </a:r>
            <a:endParaRPr lang="en-GB" sz="1600"/>
          </a:p>
          <a:p>
            <a:pPr lvl="1">
              <a:lnSpc>
                <a:spcPct val="80000"/>
              </a:lnSpc>
            </a:pPr>
            <a:r>
              <a:rPr lang="en-GB" sz="1200">
                <a:ea typeface="ＭＳ Ｐゴシック" pitchFamily="-110" charset="-128"/>
              </a:rPr>
              <a:t>sections, sub sections and page numbers (probably not sub sub sections)</a:t>
            </a:r>
          </a:p>
          <a:p>
            <a:pPr>
              <a:lnSpc>
                <a:spcPct val="80000"/>
              </a:lnSpc>
            </a:pPr>
            <a:r>
              <a:rPr lang="en-GB" sz="1600" b="1"/>
              <a:t>Abstract</a:t>
            </a:r>
            <a:r>
              <a:rPr lang="en-GB" sz="1600"/>
              <a:t> </a:t>
            </a:r>
          </a:p>
          <a:p>
            <a:pPr lvl="1">
              <a:lnSpc>
                <a:spcPct val="80000"/>
              </a:lnSpc>
            </a:pPr>
            <a:r>
              <a:rPr lang="en-GB" sz="1200">
                <a:ea typeface="ＭＳ Ｐゴシック" pitchFamily="-110" charset="-128"/>
              </a:rPr>
              <a:t>stand-alone summary of report </a:t>
            </a:r>
          </a:p>
          <a:p>
            <a:pPr>
              <a:lnSpc>
                <a:spcPct val="80000"/>
              </a:lnSpc>
            </a:pPr>
            <a:r>
              <a:rPr lang="en-GB" sz="1600" b="1"/>
              <a:t>Introduction</a:t>
            </a:r>
            <a:r>
              <a:rPr lang="en-GB" sz="1600"/>
              <a:t> </a:t>
            </a:r>
          </a:p>
          <a:p>
            <a:pPr lvl="1">
              <a:lnSpc>
                <a:spcPct val="80000"/>
              </a:lnSpc>
            </a:pPr>
            <a:r>
              <a:rPr lang="en-GB" sz="1200">
                <a:ea typeface="ＭＳ Ｐゴシック" pitchFamily="-110" charset="-128"/>
              </a:rPr>
              <a:t>provides the motivation and context and outlines other related work </a:t>
            </a:r>
          </a:p>
          <a:p>
            <a:pPr>
              <a:lnSpc>
                <a:spcPct val="80000"/>
              </a:lnSpc>
            </a:pPr>
            <a:r>
              <a:rPr lang="en-GB" sz="1600" b="1"/>
              <a:t>Main technical sections</a:t>
            </a:r>
            <a:endParaRPr lang="en-GB" sz="1600"/>
          </a:p>
          <a:p>
            <a:pPr lvl="1">
              <a:lnSpc>
                <a:spcPct val="80000"/>
              </a:lnSpc>
            </a:pPr>
            <a:r>
              <a:rPr lang="en-GB" sz="1200">
                <a:ea typeface="ＭＳ Ｐゴシック" pitchFamily="-110" charset="-128"/>
              </a:rPr>
              <a:t>theory, experimental method, results, discussion </a:t>
            </a:r>
          </a:p>
          <a:p>
            <a:pPr>
              <a:lnSpc>
                <a:spcPct val="80000"/>
              </a:lnSpc>
            </a:pPr>
            <a:r>
              <a:rPr lang="en-GB" sz="1600" b="1"/>
              <a:t>Conclusions</a:t>
            </a:r>
            <a:r>
              <a:rPr lang="en-GB" sz="1600"/>
              <a:t> </a:t>
            </a:r>
          </a:p>
          <a:p>
            <a:pPr lvl="1">
              <a:lnSpc>
                <a:spcPct val="80000"/>
              </a:lnSpc>
            </a:pPr>
            <a:r>
              <a:rPr lang="en-GB" sz="1200">
                <a:ea typeface="ＭＳ Ｐゴシック" pitchFamily="-110" charset="-128"/>
              </a:rPr>
              <a:t>and appropriate future work</a:t>
            </a:r>
          </a:p>
          <a:p>
            <a:pPr>
              <a:lnSpc>
                <a:spcPct val="80000"/>
              </a:lnSpc>
            </a:pPr>
            <a:r>
              <a:rPr lang="en-GB" sz="1600" b="1"/>
              <a:t>References</a:t>
            </a:r>
            <a:r>
              <a:rPr lang="en-GB" sz="1600"/>
              <a:t> </a:t>
            </a:r>
          </a:p>
          <a:p>
            <a:pPr>
              <a:lnSpc>
                <a:spcPct val="80000"/>
              </a:lnSpc>
            </a:pPr>
            <a:r>
              <a:rPr lang="en-GB" sz="1600" b="1"/>
              <a:t>[Web References]</a:t>
            </a:r>
          </a:p>
          <a:p>
            <a:pPr>
              <a:lnSpc>
                <a:spcPct val="80000"/>
              </a:lnSpc>
            </a:pPr>
            <a:r>
              <a:rPr lang="en-GB" sz="1600" b="1"/>
              <a:t>[Bibliography]</a:t>
            </a:r>
          </a:p>
          <a:p>
            <a:pPr>
              <a:lnSpc>
                <a:spcPct val="80000"/>
              </a:lnSpc>
            </a:pPr>
            <a:r>
              <a:rPr lang="en-GB" sz="1600" b="1"/>
              <a:t>[Appendices]</a:t>
            </a:r>
          </a:p>
          <a:p>
            <a:pPr lvl="1">
              <a:lnSpc>
                <a:spcPct val="80000"/>
              </a:lnSpc>
            </a:pPr>
            <a:r>
              <a:rPr lang="en-GB" sz="1200">
                <a:ea typeface="ＭＳ Ｐゴシック" pitchFamily="-110" charset="-128"/>
              </a:rPr>
              <a:t>anything which would interfere with the continuity of the main report (typically detail) </a:t>
            </a:r>
          </a:p>
          <a:p>
            <a:pPr>
              <a:lnSpc>
                <a:spcPct val="80000"/>
              </a:lnSpc>
            </a:pPr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118366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2000"/>
            <a:r>
              <a:rPr lang="en-GB" smtClean="0"/>
              <a:t>saw@ecs.soton.ac.uk</a:t>
            </a:r>
          </a:p>
        </p:txBody>
      </p:sp>
      <p:sp>
        <p:nvSpPr>
          <p:cNvPr id="63491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/>
              <a:t>Report function</a:t>
            </a:r>
          </a:p>
        </p:txBody>
      </p:sp>
      <p:sp>
        <p:nvSpPr>
          <p:cNvPr id="63492" name="Rectangle 3"/>
          <p:cNvSpPr>
            <a:spLocks noGrp="1" noChangeArrowheads="1"/>
          </p:cNvSpPr>
          <p:nvPr>
            <p:ph type="body" sz="half" idx="1"/>
          </p:nvPr>
        </p:nvSpPr>
        <p:spPr>
          <a:noFill/>
        </p:spPr>
        <p:txBody>
          <a:bodyPr/>
          <a:lstStyle/>
          <a:p>
            <a:pPr lvl="1"/>
            <a:r>
              <a:rPr lang="en-GB" sz="2000">
                <a:ea typeface="ＭＳ Ｐゴシック" pitchFamily="-110" charset="-128"/>
              </a:rPr>
              <a:t>Abstract summarises the work presented</a:t>
            </a:r>
          </a:p>
          <a:p>
            <a:pPr lvl="1"/>
            <a:r>
              <a:rPr lang="en-GB" sz="2000">
                <a:ea typeface="ＭＳ Ｐゴシック" pitchFamily="-110" charset="-128"/>
              </a:rPr>
              <a:t>Introduction (provides context)</a:t>
            </a:r>
          </a:p>
          <a:p>
            <a:pPr lvl="1"/>
            <a:r>
              <a:rPr lang="en-GB" sz="2000">
                <a:ea typeface="ＭＳ Ｐゴシック" pitchFamily="-110" charset="-128"/>
              </a:rPr>
              <a:t>Itemise the key work(s)</a:t>
            </a:r>
          </a:p>
          <a:p>
            <a:pPr lvl="1"/>
            <a:r>
              <a:rPr lang="en-GB" sz="2000">
                <a:ea typeface="ＭＳ Ｐゴシック" pitchFamily="-110" charset="-128"/>
              </a:rPr>
              <a:t>Identify where your contribution fits</a:t>
            </a:r>
          </a:p>
          <a:p>
            <a:pPr lvl="1"/>
            <a:r>
              <a:rPr lang="en-GB" sz="2000">
                <a:ea typeface="ＭＳ Ｐゴシック" pitchFamily="-110" charset="-128"/>
              </a:rPr>
              <a:t>Present key ideas, describe methods</a:t>
            </a:r>
          </a:p>
          <a:p>
            <a:pPr lvl="1"/>
            <a:r>
              <a:rPr lang="en-GB" sz="2000">
                <a:ea typeface="ＭＳ Ｐゴシック" pitchFamily="-110" charset="-128"/>
              </a:rPr>
              <a:t>Present Results</a:t>
            </a:r>
          </a:p>
          <a:p>
            <a:pPr lvl="1"/>
            <a:r>
              <a:rPr lang="en-GB" sz="2000">
                <a:ea typeface="ＭＳ Ｐゴシック" pitchFamily="-110" charset="-128"/>
              </a:rPr>
              <a:t>Draw Conclusions</a:t>
            </a:r>
          </a:p>
        </p:txBody>
      </p:sp>
      <p:pic>
        <p:nvPicPr>
          <p:cNvPr id="63493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651500" y="333375"/>
            <a:ext cx="2990850" cy="4114800"/>
          </a:xfrm>
          <a:noFill/>
        </p:spPr>
      </p:pic>
      <p:sp>
        <p:nvSpPr>
          <p:cNvPr id="63494" name="AutoShape 5"/>
          <p:cNvSpPr>
            <a:spLocks noChangeArrowheads="1"/>
          </p:cNvSpPr>
          <p:nvPr/>
        </p:nvSpPr>
        <p:spPr bwMode="auto">
          <a:xfrm rot="871030">
            <a:off x="4751388" y="4005263"/>
            <a:ext cx="4392612" cy="2303462"/>
          </a:xfrm>
          <a:prstGeom prst="wedgeEllipseCallout">
            <a:avLst>
              <a:gd name="adj1" fmla="val -64130"/>
              <a:gd name="adj2" fmla="val 58639"/>
            </a:avLst>
          </a:prstGeom>
          <a:solidFill>
            <a:schemeClr val="tx1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</a:bodyPr>
          <a:lstStyle/>
          <a:p>
            <a:pPr algn="ctr">
              <a:buFont typeface="Wingdings" pitchFamily="-110" charset="2"/>
              <a:buNone/>
            </a:pPr>
            <a:r>
              <a:rPr lang="en-GB" sz="3200" b="1" dirty="0">
                <a:latin typeface="Bradley Hand ITC" pitchFamily="66" charset="0"/>
              </a:rPr>
              <a:t>Remember Your report is not a detective novel!</a:t>
            </a:r>
          </a:p>
        </p:txBody>
      </p:sp>
    </p:spTree>
    <p:extLst>
      <p:ext uri="{BB962C8B-B14F-4D97-AF65-F5344CB8AC3E}">
        <p14:creationId xmlns:p14="http://schemas.microsoft.com/office/powerpoint/2010/main" val="408128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Abstract</a:t>
            </a:r>
          </a:p>
        </p:txBody>
      </p:sp>
      <p:sp>
        <p:nvSpPr>
          <p:cNvPr id="24064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762000" y="1752600"/>
            <a:ext cx="3810000" cy="4114800"/>
          </a:xfrm>
        </p:spPr>
        <p:txBody>
          <a:bodyPr/>
          <a:lstStyle/>
          <a:p>
            <a:pPr marL="381000" indent="-381000"/>
            <a:r>
              <a:rPr lang="en-GB" sz="1600" dirty="0"/>
              <a:t>must be stand-alone</a:t>
            </a:r>
          </a:p>
          <a:p>
            <a:pPr marL="381000" indent="-381000"/>
            <a:r>
              <a:rPr lang="en-GB" sz="1600" dirty="0"/>
              <a:t>must not contain citations</a:t>
            </a:r>
          </a:p>
          <a:p>
            <a:pPr marL="381000" indent="-381000"/>
            <a:r>
              <a:rPr lang="en-GB" sz="1600" dirty="0"/>
              <a:t>is a concise summary – not a précis.</a:t>
            </a:r>
          </a:p>
          <a:p>
            <a:pPr marL="381000" indent="-381000"/>
            <a:r>
              <a:rPr lang="en-GB" sz="1600" b="1" dirty="0"/>
              <a:t>IS VERY </a:t>
            </a:r>
            <a:r>
              <a:rPr lang="en-GB" sz="1600" b="1" dirty="0" smtClean="0"/>
              <a:t>IMPORTANT</a:t>
            </a:r>
          </a:p>
          <a:p>
            <a:pPr marL="381000" indent="-381000"/>
            <a:endParaRPr lang="en-GB" sz="2000" b="1" dirty="0" smtClean="0"/>
          </a:p>
        </p:txBody>
      </p:sp>
      <p:pic>
        <p:nvPicPr>
          <p:cNvPr id="7" name="Content Placeholder 6" descr="Picture 28.pn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-38105" b="-38105"/>
          <a:stretch>
            <a:fillRect/>
          </a:stretch>
        </p:blipFill>
        <p:spPr>
          <a:xfrm>
            <a:off x="4800600" y="609600"/>
            <a:ext cx="3810000" cy="4186238"/>
          </a:xfrm>
        </p:spPr>
      </p:pic>
      <p:sp>
        <p:nvSpPr>
          <p:cNvPr id="6553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 defTabSz="762000"/>
            <a:fld id="{5F3DC8CA-48E0-FE46-9EC9-A96425157CB0}" type="slidenum">
              <a:rPr lang="en-GB">
                <a:solidFill>
                  <a:schemeClr val="bg1"/>
                </a:solidFill>
              </a:rPr>
              <a:pPr algn="l" defTabSz="762000"/>
              <a:t>47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57400" y="3657600"/>
            <a:ext cx="4572000" cy="2419124"/>
          </a:xfrm>
          <a:prstGeom prst="rect">
            <a:avLst/>
          </a:prstGeom>
        </p:spPr>
        <p:txBody>
          <a:bodyPr>
            <a:spAutoFit/>
          </a:bodyPr>
          <a:lstStyle/>
          <a:p>
            <a:pPr marL="381000" indent="-381000">
              <a:buNone/>
            </a:pPr>
            <a:r>
              <a:rPr lang="en-GB" sz="1600" dirty="0" smtClean="0"/>
              <a:t>Use four or five sentences.</a:t>
            </a:r>
          </a:p>
          <a:p>
            <a:pPr marL="762000" lvl="1" indent="-304800">
              <a:buFont typeface="Wingdings" pitchFamily="-110" charset="2"/>
              <a:buAutoNum type="arabicPeriod"/>
            </a:pPr>
            <a:r>
              <a:rPr lang="en-GB" sz="1400" dirty="0" smtClean="0">
                <a:ea typeface="ＭＳ Ｐゴシック" pitchFamily="-110" charset="-128"/>
              </a:rPr>
              <a:t>What is the problem, and why is it a problem?</a:t>
            </a:r>
          </a:p>
          <a:p>
            <a:pPr marL="762000" lvl="1" indent="-304800">
              <a:buFont typeface="Wingdings" pitchFamily="-110" charset="2"/>
              <a:buAutoNum type="arabicPeriod"/>
            </a:pPr>
            <a:r>
              <a:rPr lang="en-GB" sz="1400" dirty="0" smtClean="0">
                <a:ea typeface="ＭＳ Ｐゴシック" pitchFamily="-110" charset="-128"/>
              </a:rPr>
              <a:t>What is your idea for a suggested solution?</a:t>
            </a:r>
          </a:p>
          <a:p>
            <a:pPr marL="762000" lvl="1" indent="-304800">
              <a:buFont typeface="Wingdings" pitchFamily="-110" charset="2"/>
              <a:buAutoNum type="arabicPeriod"/>
            </a:pPr>
            <a:r>
              <a:rPr lang="en-GB" sz="1400" dirty="0" smtClean="0">
                <a:ea typeface="ＭＳ Ｐゴシック" pitchFamily="-110" charset="-128"/>
              </a:rPr>
              <a:t>How did test your idea?</a:t>
            </a:r>
          </a:p>
          <a:p>
            <a:pPr marL="762000" lvl="1" indent="-304800">
              <a:buFont typeface="Wingdings" pitchFamily="-110" charset="2"/>
              <a:buAutoNum type="arabicPeriod"/>
            </a:pPr>
            <a:r>
              <a:rPr lang="en-GB" sz="1400" dirty="0" smtClean="0">
                <a:ea typeface="ＭＳ Ｐゴシック" pitchFamily="-110" charset="-128"/>
              </a:rPr>
              <a:t>What results did you get?</a:t>
            </a:r>
          </a:p>
          <a:p>
            <a:pPr marL="762000" lvl="1" indent="-304800">
              <a:buFont typeface="Wingdings" pitchFamily="-110" charset="2"/>
              <a:buAutoNum type="arabicPeriod"/>
            </a:pPr>
            <a:r>
              <a:rPr lang="en-GB" sz="1400" dirty="0" smtClean="0">
                <a:ea typeface="ＭＳ Ｐゴシック" pitchFamily="-110" charset="-128"/>
              </a:rPr>
              <a:t>Why is that useful?</a:t>
            </a:r>
            <a:endParaRPr lang="en-GB" sz="1800" dirty="0" smtClean="0">
              <a:ea typeface="ＭＳ Ｐゴシック" pitchFamily="-110" charset="-128"/>
            </a:endParaRPr>
          </a:p>
          <a:p>
            <a:pPr marL="381000" indent="-381000"/>
            <a:r>
              <a:rPr lang="en-GB" sz="1600" dirty="0" smtClean="0"/>
              <a:t>It’s a good idea to write the abstract before you begin (even if you re-write it after you finish)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184200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5800" y="6324600"/>
            <a:ext cx="1905000" cy="457200"/>
          </a:xfrm>
          <a:noFill/>
        </p:spPr>
        <p:txBody>
          <a:bodyPr/>
          <a:lstStyle/>
          <a:p>
            <a:pPr algn="l" defTabSz="762000"/>
            <a:fld id="{FA5BC260-4816-7D49-BD41-C42AEA2C012C}" type="slidenum">
              <a:rPr lang="en-GB">
                <a:solidFill>
                  <a:schemeClr val="bg1"/>
                </a:solidFill>
              </a:rPr>
              <a:pPr algn="l" defTabSz="762000"/>
              <a:t>48</a:t>
            </a:fld>
            <a:endParaRPr lang="en-GB">
              <a:solidFill>
                <a:schemeClr val="bg1"/>
              </a:solidFill>
            </a:endParaRPr>
          </a:p>
        </p:txBody>
      </p:sp>
      <p:sp>
        <p:nvSpPr>
          <p:cNvPr id="675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Experimental Report Abstract</a:t>
            </a:r>
          </a:p>
        </p:txBody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GB" sz="2000" dirty="0"/>
              <a:t>Tea drinkers report major differences in their satisfaction with cups of tea, even when they have been made from the same tea leaves. </a:t>
            </a:r>
            <a:endParaRPr lang="en-GB" sz="2000" dirty="0" smtClean="0"/>
          </a:p>
          <a:p>
            <a:pPr marL="82296" indent="0">
              <a:buNone/>
            </a:pPr>
            <a:r>
              <a:rPr lang="en-GB" sz="2000" dirty="0" smtClean="0"/>
              <a:t>One </a:t>
            </a:r>
            <a:r>
              <a:rPr lang="en-GB" sz="2000" dirty="0"/>
              <a:t>possible cause of this variability is the temperature of the water at the time it is poured over the tea leaves</a:t>
            </a:r>
            <a:r>
              <a:rPr lang="en-GB" sz="2000" dirty="0" smtClean="0"/>
              <a:t>.</a:t>
            </a:r>
          </a:p>
          <a:p>
            <a:pPr marL="82296" indent="0">
              <a:buNone/>
            </a:pPr>
            <a:r>
              <a:rPr lang="en-GB" sz="2000" dirty="0" smtClean="0"/>
              <a:t> </a:t>
            </a:r>
            <a:r>
              <a:rPr lang="en-GB" sz="2000" dirty="0"/>
              <a:t>This report describes an experiment in which one hundred tea drinkers were asked their views on teas made with water at different temperatures. </a:t>
            </a:r>
            <a:endParaRPr lang="en-GB" sz="2000" dirty="0" smtClean="0"/>
          </a:p>
          <a:p>
            <a:pPr marL="82296" indent="0">
              <a:buNone/>
            </a:pPr>
            <a:r>
              <a:rPr lang="en-GB" sz="2000" dirty="0" smtClean="0"/>
              <a:t>The </a:t>
            </a:r>
            <a:r>
              <a:rPr lang="en-GB" sz="2000" dirty="0"/>
              <a:t>results demonstrate a significant preference for tea made with </a:t>
            </a:r>
            <a:r>
              <a:rPr lang="en-GB" sz="2000" dirty="0" smtClean="0"/>
              <a:t>near boiling </a:t>
            </a:r>
            <a:r>
              <a:rPr lang="en-GB" sz="2000" dirty="0"/>
              <a:t>water. </a:t>
            </a:r>
            <a:endParaRPr lang="en-GB" sz="2000" dirty="0" smtClean="0"/>
          </a:p>
          <a:p>
            <a:pPr marL="82296" indent="0">
              <a:buNone/>
            </a:pPr>
            <a:r>
              <a:rPr lang="en-GB" sz="2000" dirty="0" smtClean="0"/>
              <a:t>The </a:t>
            </a:r>
            <a:r>
              <a:rPr lang="en-GB" sz="2000" dirty="0"/>
              <a:t>perceived quality of tea, particularly in the USA, would be much enhanced if caterers observed this convention. </a:t>
            </a:r>
          </a:p>
          <a:p>
            <a:endParaRPr lang="en-GB" sz="2000" dirty="0"/>
          </a:p>
          <a:p>
            <a:r>
              <a:rPr lang="en-GB" sz="2000" dirty="0"/>
              <a:t>(5 sentences, </a:t>
            </a:r>
            <a:r>
              <a:rPr lang="en-GB" sz="2000" dirty="0" smtClean="0"/>
              <a:t>98 </a:t>
            </a:r>
            <a:r>
              <a:rPr lang="en-GB" sz="2000" dirty="0"/>
              <a:t>words)</a:t>
            </a:r>
          </a:p>
        </p:txBody>
      </p:sp>
    </p:spTree>
    <p:extLst>
      <p:ext uri="{BB962C8B-B14F-4D97-AF65-F5344CB8AC3E}">
        <p14:creationId xmlns:p14="http://schemas.microsoft.com/office/powerpoint/2010/main" val="320324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2000"/>
            <a:r>
              <a:rPr lang="en-GB" smtClean="0"/>
              <a:t>saw@ecs.soton.ac.uk</a:t>
            </a:r>
          </a:p>
        </p:txBody>
      </p:sp>
      <p:sp>
        <p:nvSpPr>
          <p:cNvPr id="90115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/>
              <a:t>Work and improve over time</a:t>
            </a:r>
          </a:p>
        </p:txBody>
      </p:sp>
      <p:sp>
        <p:nvSpPr>
          <p:cNvPr id="9011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752600"/>
            <a:ext cx="3810000" cy="4114800"/>
          </a:xfrm>
          <a:noFill/>
        </p:spPr>
        <p:txBody>
          <a:bodyPr/>
          <a:lstStyle/>
          <a:p>
            <a:r>
              <a:rPr lang="en-GB"/>
              <a:t>Have a plan</a:t>
            </a:r>
          </a:p>
          <a:p>
            <a:r>
              <a:rPr lang="en-GB"/>
              <a:t>Do good work</a:t>
            </a:r>
          </a:p>
          <a:p>
            <a:r>
              <a:rPr lang="en-GB"/>
              <a:t>Record your work</a:t>
            </a:r>
          </a:p>
          <a:p>
            <a:r>
              <a:rPr lang="en-GB"/>
              <a:t>Analyse the results</a:t>
            </a:r>
          </a:p>
          <a:p>
            <a:r>
              <a:rPr lang="en-GB"/>
              <a:t>Capture the whole process</a:t>
            </a:r>
          </a:p>
          <a:p>
            <a:r>
              <a:rPr lang="en-GB"/>
              <a:t>Meet your deadlines</a:t>
            </a:r>
          </a:p>
        </p:txBody>
      </p:sp>
      <p:sp>
        <p:nvSpPr>
          <p:cNvPr id="9011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24400" y="1676400"/>
            <a:ext cx="3810000" cy="4114800"/>
          </a:xfrm>
        </p:spPr>
        <p:txBody>
          <a:bodyPr/>
          <a:lstStyle/>
          <a:p>
            <a:pPr>
              <a:buFont typeface="Wingdings" pitchFamily="-110" charset="2"/>
              <a:buNone/>
            </a:pPr>
            <a:r>
              <a:rPr lang="en-GB"/>
              <a:t>Some aspects will apply equally to:</a:t>
            </a:r>
          </a:p>
          <a:p>
            <a:r>
              <a:rPr lang="en-GB"/>
              <a:t>Every written task</a:t>
            </a:r>
            <a:br>
              <a:rPr lang="en-GB"/>
            </a:br>
            <a:r>
              <a:rPr lang="en-GB"/>
              <a:t/>
            </a:r>
            <a:br>
              <a:rPr lang="en-GB"/>
            </a:br>
            <a:endParaRPr lang="en-GB"/>
          </a:p>
          <a:p>
            <a:pPr>
              <a:buFont typeface="Wingdings" pitchFamily="-110" charset="2"/>
              <a:buNone/>
            </a:pPr>
            <a:r>
              <a:rPr lang="en-GB"/>
              <a:t>	Use opportunities to refine your process</a:t>
            </a:r>
            <a:br>
              <a:rPr lang="en-GB"/>
            </a:br>
            <a:r>
              <a:rPr lang="en-GB"/>
              <a:t/>
            </a:r>
            <a:br>
              <a:rPr lang="en-GB"/>
            </a:br>
            <a:r>
              <a:rPr lang="en-GB"/>
              <a:t>these are skills for life</a:t>
            </a:r>
          </a:p>
        </p:txBody>
      </p:sp>
    </p:spTree>
    <p:extLst>
      <p:ext uri="{BB962C8B-B14F-4D97-AF65-F5344CB8AC3E}">
        <p14:creationId xmlns:p14="http://schemas.microsoft.com/office/powerpoint/2010/main" val="3893528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Review each assessment criteria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Objectively analyse your likely score</a:t>
            </a:r>
          </a:p>
          <a:p>
            <a:r>
              <a:rPr lang="en-GB" dirty="0" smtClean="0"/>
              <a:t>Or work out how to get some help with that task</a:t>
            </a:r>
            <a:r>
              <a:rPr lang="mr-IN" dirty="0" smtClean="0"/>
              <a:t>…</a:t>
            </a:r>
            <a:endParaRPr lang="en-GB" dirty="0" smtClean="0"/>
          </a:p>
          <a:p>
            <a:r>
              <a:rPr lang="en-GB" dirty="0" smtClean="0"/>
              <a:t>Decide how you might change the work</a:t>
            </a:r>
          </a:p>
          <a:p>
            <a:r>
              <a:rPr lang="en-GB" dirty="0" smtClean="0"/>
              <a:t>Evaluate how long that would take (how much effort)</a:t>
            </a:r>
          </a:p>
          <a:p>
            <a:r>
              <a:rPr lang="en-GB" dirty="0" smtClean="0"/>
              <a:t>Review the total set of possible changes</a:t>
            </a:r>
          </a:p>
          <a:p>
            <a:r>
              <a:rPr lang="en-GB" dirty="0" smtClean="0"/>
              <a:t>Make the most impactful </a:t>
            </a:r>
            <a:r>
              <a:rPr lang="en-GB" dirty="0" smtClean="0"/>
              <a:t>effort</a:t>
            </a:r>
            <a:endParaRPr lang="en-GB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5" name="Rectangle 4"/>
          <p:cNvSpPr/>
          <p:nvPr/>
        </p:nvSpPr>
        <p:spPr>
          <a:xfrm>
            <a:off x="3098557" y="6120884"/>
            <a:ext cx="3803413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/>
              <a:t>NEVER THROW AWAY EASY MARKS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9172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2000"/>
            <a:r>
              <a:rPr lang="en-GB" smtClean="0"/>
              <a:t>saw@ecs.soton.ac.uk</a:t>
            </a:r>
          </a:p>
        </p:txBody>
      </p:sp>
      <p:sp>
        <p:nvSpPr>
          <p:cNvPr id="921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Record an Audit Trail</a:t>
            </a:r>
          </a:p>
        </p:txBody>
      </p:sp>
      <p:sp>
        <p:nvSpPr>
          <p:cNvPr id="92164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sz="2000"/>
              <a:t>References</a:t>
            </a:r>
          </a:p>
          <a:p>
            <a:pPr>
              <a:lnSpc>
                <a:spcPct val="90000"/>
              </a:lnSpc>
            </a:pPr>
            <a:r>
              <a:rPr lang="en-GB" sz="2000"/>
              <a:t>Provide an audit trail</a:t>
            </a:r>
          </a:p>
          <a:p>
            <a:pPr>
              <a:lnSpc>
                <a:spcPct val="90000"/>
              </a:lnSpc>
            </a:pPr>
            <a:r>
              <a:rPr lang="en-GB" sz="2000"/>
              <a:t>Acknowledge others’ work</a:t>
            </a:r>
          </a:p>
          <a:p>
            <a:pPr>
              <a:lnSpc>
                <a:spcPct val="90000"/>
              </a:lnSpc>
            </a:pPr>
            <a:r>
              <a:rPr lang="en-GB" sz="2000"/>
              <a:t>Are concise 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sz="2000"/>
              <a:t>Should be replicable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endParaRPr lang="en-GB" sz="2000"/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sz="2000"/>
              <a:t>   List references </a:t>
            </a:r>
          </a:p>
          <a:p>
            <a:pPr>
              <a:lnSpc>
                <a:spcPct val="90000"/>
              </a:lnSpc>
            </a:pPr>
            <a:r>
              <a:rPr lang="en-GB" sz="2000"/>
              <a:t>consistently, </a:t>
            </a:r>
          </a:p>
          <a:p>
            <a:pPr>
              <a:lnSpc>
                <a:spcPct val="90000"/>
              </a:lnSpc>
            </a:pPr>
            <a:r>
              <a:rPr lang="en-GB" sz="2000"/>
              <a:t>correctly, </a:t>
            </a:r>
          </a:p>
          <a:p>
            <a:pPr>
              <a:lnSpc>
                <a:spcPct val="90000"/>
              </a:lnSpc>
            </a:pPr>
            <a:r>
              <a:rPr lang="en-GB" sz="2000"/>
              <a:t>completely</a:t>
            </a:r>
          </a:p>
          <a:p>
            <a:pPr>
              <a:lnSpc>
                <a:spcPct val="90000"/>
              </a:lnSpc>
            </a:pPr>
            <a:endParaRPr lang="en-GB" sz="1600"/>
          </a:p>
        </p:txBody>
      </p:sp>
      <p:sp>
        <p:nvSpPr>
          <p:cNvPr id="92165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146675" y="2205038"/>
            <a:ext cx="3381375" cy="41148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sz="2000"/>
              <a:t>	</a:t>
            </a:r>
            <a:r>
              <a:rPr lang="en-GB" sz="2000" b="1"/>
              <a:t>They need to be: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sz="2000"/>
              <a:t> </a:t>
            </a:r>
            <a:br>
              <a:rPr lang="en-GB" sz="2000"/>
            </a:br>
            <a:r>
              <a:rPr lang="en-GB" sz="2000"/>
              <a:t>complete and in a standard format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endParaRPr lang="en-GB" sz="1600"/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sz="2000" b="1"/>
              <a:t>They need to contain: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endParaRPr lang="en-GB" sz="2000" b="1"/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sz="2000"/>
              <a:t>	enough detail to locate the same source again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endParaRPr lang="en-GB" sz="2000"/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sz="2000" b="1"/>
              <a:t>Do not include: 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sz="2000"/>
              <a:t>	ISBN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sz="2000"/>
              <a:t>	Library call numbers</a:t>
            </a:r>
          </a:p>
          <a:p>
            <a:pPr lvl="1">
              <a:lnSpc>
                <a:spcPct val="90000"/>
              </a:lnSpc>
              <a:buFont typeface="Wingdings" pitchFamily="-110" charset="2"/>
              <a:buNone/>
            </a:pPr>
            <a:endParaRPr lang="en-GB" sz="1800">
              <a:ea typeface="ＭＳ Ｐゴシック" pitchFamily="-110" charset="-128"/>
            </a:endParaRPr>
          </a:p>
          <a:p>
            <a:pPr lvl="1">
              <a:lnSpc>
                <a:spcPct val="90000"/>
              </a:lnSpc>
              <a:buFont typeface="Wingdings" pitchFamily="-110" charset="2"/>
              <a:buNone/>
            </a:pPr>
            <a:endParaRPr lang="en-GB" sz="1800">
              <a:ea typeface="ＭＳ Ｐゴシック" pitchFamily="-11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7641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2000"/>
            <a:r>
              <a:rPr lang="en-GB" smtClean="0"/>
              <a:t>saw@ecs.soton.ac.uk</a:t>
            </a:r>
          </a:p>
        </p:txBody>
      </p:sp>
      <p:sp>
        <p:nvSpPr>
          <p:cNvPr id="942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Work smarter not harder</a:t>
            </a:r>
          </a:p>
        </p:txBody>
      </p:sp>
      <p:sp>
        <p:nvSpPr>
          <p:cNvPr id="94212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 typeface="Wingdings" pitchFamily="-110" charset="2"/>
              <a:buNone/>
            </a:pPr>
            <a:r>
              <a:rPr lang="en-GB" sz="2400"/>
              <a:t>One touch</a:t>
            </a:r>
          </a:p>
          <a:p>
            <a:r>
              <a:rPr lang="en-GB" sz="2400"/>
              <a:t>Write your bibliography as you go</a:t>
            </a:r>
          </a:p>
          <a:p>
            <a:r>
              <a:rPr lang="en-GB" sz="2400"/>
              <a:t>Always get full references</a:t>
            </a:r>
          </a:p>
          <a:p>
            <a:r>
              <a:rPr lang="en-GB" sz="2400"/>
              <a:t> Record how and when</a:t>
            </a:r>
          </a:p>
          <a:p>
            <a:r>
              <a:rPr lang="en-GB" sz="2400"/>
              <a:t>Collect to a standard format</a:t>
            </a:r>
          </a:p>
          <a:p>
            <a:pPr>
              <a:buFont typeface="Wingdings" pitchFamily="-110" charset="2"/>
              <a:buNone/>
            </a:pPr>
            <a:endParaRPr lang="en-GB" sz="2400"/>
          </a:p>
        </p:txBody>
      </p:sp>
      <p:pic>
        <p:nvPicPr>
          <p:cNvPr id="94213" name="Picture 5" descr="MCj03910220000[1]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041400" y="2789238"/>
            <a:ext cx="3024188" cy="2978150"/>
          </a:xfrm>
        </p:spPr>
      </p:pic>
    </p:spTree>
    <p:extLst>
      <p:ext uri="{BB962C8B-B14F-4D97-AF65-F5344CB8AC3E}">
        <p14:creationId xmlns:p14="http://schemas.microsoft.com/office/powerpoint/2010/main" val="2476681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2000"/>
            <a:r>
              <a:rPr lang="en-GB" smtClean="0"/>
              <a:t>saw@ecs.soton.ac.uk</a:t>
            </a:r>
          </a:p>
        </p:txBody>
      </p:sp>
      <p:sp>
        <p:nvSpPr>
          <p:cNvPr id="962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Information needed</a:t>
            </a:r>
          </a:p>
        </p:txBody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905000"/>
            <a:ext cx="7391400" cy="3657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2900"/>
              <a:t>Gather information before </a:t>
            </a:r>
            <a:r>
              <a:rPr lang="en-GB" sz="2900" i="1"/>
              <a:t>and</a:t>
            </a:r>
            <a:r>
              <a:rPr lang="en-GB" sz="2900"/>
              <a:t> during writing </a:t>
            </a:r>
          </a:p>
          <a:p>
            <a:pPr>
              <a:lnSpc>
                <a:spcPct val="90000"/>
              </a:lnSpc>
            </a:pPr>
            <a:r>
              <a:rPr lang="en-GB" sz="2900"/>
              <a:t>Begin to organise information as you obtain it</a:t>
            </a:r>
          </a:p>
          <a:p>
            <a:pPr>
              <a:lnSpc>
                <a:spcPct val="90000"/>
              </a:lnSpc>
            </a:pPr>
            <a:r>
              <a:rPr lang="en-GB" sz="2900"/>
              <a:t>Information from others: </a:t>
            </a:r>
            <a:br>
              <a:rPr lang="en-GB" sz="2900"/>
            </a:br>
            <a:r>
              <a:rPr lang="en-GB" sz="2900"/>
              <a:t>record full bibliographic details</a:t>
            </a:r>
          </a:p>
          <a:p>
            <a:pPr>
              <a:lnSpc>
                <a:spcPct val="90000"/>
              </a:lnSpc>
            </a:pPr>
            <a:r>
              <a:rPr lang="en-GB" sz="2900"/>
              <a:t>Information you generate:  </a:t>
            </a:r>
            <a:br>
              <a:rPr lang="en-GB" sz="2900"/>
            </a:br>
            <a:r>
              <a:rPr lang="en-GB" sz="2900"/>
              <a:t>keep a complete logbook record</a:t>
            </a:r>
          </a:p>
          <a:p>
            <a:pPr>
              <a:lnSpc>
                <a:spcPct val="90000"/>
              </a:lnSpc>
            </a:pPr>
            <a:endParaRPr lang="en-GB" sz="2900"/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endParaRPr lang="en-GB" sz="290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192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2000"/>
            <a:r>
              <a:rPr lang="en-GB" smtClean="0"/>
              <a:t>saw@ecs.soton.ac.uk</a:t>
            </a:r>
          </a:p>
        </p:txBody>
      </p:sp>
      <p:sp>
        <p:nvSpPr>
          <p:cNvPr id="983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Keep track of your sources</a:t>
            </a:r>
          </a:p>
        </p:txBody>
      </p:sp>
      <p:sp>
        <p:nvSpPr>
          <p:cNvPr id="98308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Clr>
                <a:srgbClr val="33312E"/>
              </a:buClr>
              <a:buFont typeface="Wingdings" pitchFamily="-110" charset="2"/>
              <a:buNone/>
            </a:pPr>
            <a:r>
              <a:rPr lang="en-GB" sz="1800"/>
              <a:t>With notes, copies of  articles, useful diagrams, etc., </a:t>
            </a:r>
          </a:p>
          <a:p>
            <a:pPr>
              <a:lnSpc>
                <a:spcPct val="90000"/>
              </a:lnSpc>
              <a:buClr>
                <a:srgbClr val="33312E"/>
              </a:buClr>
              <a:buFont typeface="Wingdings" pitchFamily="-110" charset="2"/>
              <a:buNone/>
            </a:pPr>
            <a:r>
              <a:rPr lang="en-GB" sz="1800"/>
              <a:t>NB</a:t>
            </a:r>
          </a:p>
          <a:p>
            <a:pPr>
              <a:lnSpc>
                <a:spcPct val="90000"/>
              </a:lnSpc>
            </a:pPr>
            <a:r>
              <a:rPr lang="en-GB" sz="1800"/>
              <a:t>Authors, complete name of work, editors if any, publisher, year/month of publication, volume no., page numbers</a:t>
            </a:r>
          </a:p>
          <a:p>
            <a:pPr>
              <a:lnSpc>
                <a:spcPct val="90000"/>
              </a:lnSpc>
            </a:pPr>
            <a:r>
              <a:rPr lang="en-GB" sz="1800"/>
              <a:t>URL plus any clues as to original paper source. </a:t>
            </a:r>
          </a:p>
          <a:p>
            <a:pPr>
              <a:lnSpc>
                <a:spcPct val="90000"/>
              </a:lnSpc>
            </a:pPr>
            <a:r>
              <a:rPr lang="en-GB" sz="1800"/>
              <a:t>If class notes, is there a printed textbook? </a:t>
            </a:r>
          </a:p>
          <a:p>
            <a:pPr>
              <a:lnSpc>
                <a:spcPct val="90000"/>
              </a:lnSpc>
            </a:pPr>
            <a:r>
              <a:rPr lang="en-GB" sz="1800"/>
              <a:t> If a self-contained paper, look for any and all clues to find the </a:t>
            </a:r>
            <a:r>
              <a:rPr lang="en-GB" sz="1900" u="sng"/>
              <a:t>original citation</a:t>
            </a:r>
            <a:r>
              <a:rPr lang="en-GB" sz="1800"/>
              <a:t> (e.g. author’s publication list on Web page).</a:t>
            </a:r>
            <a:endParaRPr lang="en-GB" sz="2000"/>
          </a:p>
        </p:txBody>
      </p:sp>
      <p:pic>
        <p:nvPicPr>
          <p:cNvPr id="98309" name="Picture 4" descr="MCj02376270000[1]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476375" y="3114675"/>
            <a:ext cx="2368550" cy="2293938"/>
          </a:xfrm>
        </p:spPr>
      </p:pic>
      <p:sp>
        <p:nvSpPr>
          <p:cNvPr id="98310" name="Text Box 5"/>
          <p:cNvSpPr txBox="1">
            <a:spLocks noChangeArrowheads="1"/>
          </p:cNvSpPr>
          <p:nvPr/>
        </p:nvSpPr>
        <p:spPr bwMode="auto">
          <a:xfrm>
            <a:off x="1212850" y="5704185"/>
            <a:ext cx="3647786" cy="4616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buFont typeface="Wingdings" pitchFamily="-110" charset="2"/>
              <a:buNone/>
            </a:pPr>
            <a:r>
              <a:rPr lang="en-GB" sz="2400" dirty="0" smtClean="0"/>
              <a:t>Avoid plagiarism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81456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new year’s quiz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What do students do wrong?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068706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Abstract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b="1" dirty="0"/>
              <a:t>Quality of the abstract </a:t>
            </a:r>
            <a:endParaRPr lang="en-US" b="1" dirty="0" smtClean="0"/>
          </a:p>
          <a:p>
            <a:r>
              <a:rPr lang="en-US" dirty="0" smtClean="0"/>
              <a:t>The </a:t>
            </a:r>
            <a:r>
              <a:rPr lang="en-US" dirty="0"/>
              <a:t>abstract should tell me </a:t>
            </a:r>
            <a:endParaRPr lang="en-US" dirty="0" smtClean="0"/>
          </a:p>
          <a:p>
            <a:pPr lvl="1"/>
            <a:r>
              <a:rPr lang="en-US" dirty="0" smtClean="0"/>
              <a:t>why </a:t>
            </a:r>
            <a:r>
              <a:rPr lang="en-US" dirty="0"/>
              <a:t>I need to read </a:t>
            </a:r>
            <a:r>
              <a:rPr lang="en-US" dirty="0" smtClean="0"/>
              <a:t>this</a:t>
            </a:r>
          </a:p>
          <a:p>
            <a:pPr lvl="1"/>
            <a:r>
              <a:rPr lang="en-US" dirty="0" smtClean="0"/>
              <a:t>what </a:t>
            </a:r>
            <a:r>
              <a:rPr lang="en-US" dirty="0"/>
              <a:t>I will learn </a:t>
            </a:r>
            <a:endParaRPr lang="en-US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important conclusion </a:t>
            </a:r>
            <a:endParaRPr lang="en-US" dirty="0"/>
          </a:p>
          <a:p>
            <a:r>
              <a:rPr lang="en-US" dirty="0" smtClean="0"/>
              <a:t>It </a:t>
            </a:r>
            <a:r>
              <a:rPr lang="en-US" dirty="0"/>
              <a:t>must be stand‐alone.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969954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Mistakes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Confused and confusing</a:t>
            </a:r>
          </a:p>
          <a:p>
            <a:r>
              <a:rPr lang="en-GB" dirty="0" smtClean="0"/>
              <a:t>Does not follow suggested formats</a:t>
            </a:r>
          </a:p>
          <a:p>
            <a:r>
              <a:rPr lang="en-GB" dirty="0" smtClean="0"/>
              <a:t>Rambling</a:t>
            </a:r>
          </a:p>
          <a:p>
            <a:r>
              <a:rPr lang="en-GB" dirty="0" smtClean="0"/>
              <a:t>Reason? Probably rushed or left </a:t>
            </a:r>
            <a:r>
              <a:rPr lang="en-GB" dirty="0" smtClean="0"/>
              <a:t>‘til the last </a:t>
            </a:r>
            <a:r>
              <a:rPr lang="en-GB" dirty="0" smtClean="0"/>
              <a:t>minute. Unlikely to have been reviewed.</a:t>
            </a:r>
            <a:endParaRPr lang="en-GB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5" name="Rectangle 4"/>
          <p:cNvSpPr/>
          <p:nvPr/>
        </p:nvSpPr>
        <p:spPr>
          <a:xfrm>
            <a:off x="2257063" y="4735890"/>
            <a:ext cx="5133373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2400" dirty="0" smtClean="0"/>
              <a:t>Remember</a:t>
            </a:r>
          </a:p>
          <a:p>
            <a:pPr algn="ctr"/>
            <a:r>
              <a:rPr lang="en-GB" sz="2400" dirty="0" smtClean="0"/>
              <a:t>your </a:t>
            </a:r>
            <a:r>
              <a:rPr lang="en-GB" sz="2400" dirty="0"/>
              <a:t>reader gets to the abstract </a:t>
            </a:r>
            <a:r>
              <a:rPr lang="en-GB" sz="2400" dirty="0" smtClean="0"/>
              <a:t>first</a:t>
            </a:r>
            <a:br>
              <a:rPr lang="en-GB" sz="2400" dirty="0" smtClean="0"/>
            </a:br>
            <a:r>
              <a:rPr lang="en-GB" sz="2400" dirty="0" smtClean="0"/>
              <a:t> it </a:t>
            </a:r>
            <a:r>
              <a:rPr lang="en-GB" sz="2400" dirty="0"/>
              <a:t>sets their </a:t>
            </a:r>
            <a:r>
              <a:rPr lang="en-GB" sz="2400" dirty="0" smtClean="0"/>
              <a:t>expectations </a:t>
            </a:r>
            <a:br>
              <a:rPr lang="en-GB" sz="2400" dirty="0" smtClean="0"/>
            </a:br>
            <a:r>
              <a:rPr lang="en-GB" sz="2400" dirty="0" smtClean="0"/>
              <a:t>make </a:t>
            </a:r>
            <a:r>
              <a:rPr lang="en-GB" sz="2400" dirty="0"/>
              <a:t>it good</a:t>
            </a:r>
          </a:p>
        </p:txBody>
      </p:sp>
    </p:spTree>
    <p:extLst>
      <p:ext uri="{BB962C8B-B14F-4D97-AF65-F5344CB8AC3E}">
        <p14:creationId xmlns:p14="http://schemas.microsoft.com/office/powerpoint/2010/main" val="581130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Introduction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b="1" dirty="0"/>
              <a:t>Quality of introduction</a:t>
            </a:r>
            <a:r>
              <a:rPr lang="en-US" dirty="0"/>
              <a:t>: </a:t>
            </a:r>
            <a:endParaRPr lang="en-US" dirty="0" smtClean="0"/>
          </a:p>
          <a:p>
            <a:r>
              <a:rPr lang="en-US" dirty="0" smtClean="0"/>
              <a:t>Tells </a:t>
            </a:r>
            <a:r>
              <a:rPr lang="en-US" dirty="0"/>
              <a:t>me </a:t>
            </a:r>
            <a:endParaRPr lang="en-US" dirty="0" smtClean="0"/>
          </a:p>
          <a:p>
            <a:pPr lvl="1"/>
            <a:r>
              <a:rPr lang="en-US" dirty="0" smtClean="0"/>
              <a:t>what </a:t>
            </a:r>
            <a:r>
              <a:rPr lang="en-US" dirty="0"/>
              <a:t>the question </a:t>
            </a:r>
            <a:r>
              <a:rPr lang="en-US" dirty="0" smtClean="0"/>
              <a:t>is</a:t>
            </a:r>
          </a:p>
          <a:p>
            <a:pPr lvl="1"/>
            <a:r>
              <a:rPr lang="en-US" dirty="0" smtClean="0"/>
              <a:t>what </a:t>
            </a:r>
            <a:r>
              <a:rPr lang="en-US" dirty="0"/>
              <a:t>is the state of the art is in the area </a:t>
            </a:r>
            <a:endParaRPr lang="en-US" dirty="0" smtClean="0"/>
          </a:p>
          <a:p>
            <a:pPr lvl="1"/>
            <a:r>
              <a:rPr lang="en-US" dirty="0" smtClean="0"/>
              <a:t>will </a:t>
            </a:r>
            <a:r>
              <a:rPr lang="en-US" dirty="0"/>
              <a:t>reference current </a:t>
            </a:r>
            <a:r>
              <a:rPr lang="en-US" dirty="0" smtClean="0"/>
              <a:t>literature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Dr Su White saw@ecs.soton.ac.uk          COMP1205 http://www.edshare.soton.ac.uk/15567/</a:t>
            </a:r>
            <a:endParaRPr kumimoji="0" lang="en-US" dirty="0"/>
          </a:p>
        </p:txBody>
      </p:sp>
      <p:sp>
        <p:nvSpPr>
          <p:cNvPr id="5" name="Rectangle 4"/>
          <p:cNvSpPr/>
          <p:nvPr/>
        </p:nvSpPr>
        <p:spPr>
          <a:xfrm>
            <a:off x="3020993" y="5026835"/>
            <a:ext cx="3773346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1"/>
            <a:r>
              <a:rPr lang="en-US" sz="2400" dirty="0"/>
              <a:t>Think scope and scale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6659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Custom 2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A76912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1A09C7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2623</TotalTime>
  <Words>2331</Words>
  <Application>Microsoft Macintosh PowerPoint</Application>
  <PresentationFormat>On-screen Show (4:3)</PresentationFormat>
  <Paragraphs>454</Paragraphs>
  <Slides>53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4" baseType="lpstr">
      <vt:lpstr>Bradley Hand ITC</vt:lpstr>
      <vt:lpstr>Calibri</vt:lpstr>
      <vt:lpstr>Gill Sans MT</vt:lpstr>
      <vt:lpstr>Mangal</vt:lpstr>
      <vt:lpstr>ＭＳ Ｐゴシック</vt:lpstr>
      <vt:lpstr>Palatino</vt:lpstr>
      <vt:lpstr>Times New Roman</vt:lpstr>
      <vt:lpstr>Verdana</vt:lpstr>
      <vt:lpstr>Wingdings</vt:lpstr>
      <vt:lpstr>Wingdings 2</vt:lpstr>
      <vt:lpstr>Solstice</vt:lpstr>
      <vt:lpstr>COMP1205</vt:lpstr>
      <vt:lpstr>General Rules</vt:lpstr>
      <vt:lpstr>Assessment criteria mistakes</vt:lpstr>
      <vt:lpstr>Last minute solution?</vt:lpstr>
      <vt:lpstr>Review each assessment criteria</vt:lpstr>
      <vt:lpstr>A new year’s quiz</vt:lpstr>
      <vt:lpstr>Abstract</vt:lpstr>
      <vt:lpstr>Mistakes</vt:lpstr>
      <vt:lpstr>Introduction</vt:lpstr>
      <vt:lpstr>Mistakes</vt:lpstr>
      <vt:lpstr>Argument</vt:lpstr>
      <vt:lpstr>Mistakes</vt:lpstr>
      <vt:lpstr>Overall analysis and conclusions</vt:lpstr>
      <vt:lpstr>Mistakes</vt:lpstr>
      <vt:lpstr>Literature</vt:lpstr>
      <vt:lpstr>Mistakes</vt:lpstr>
      <vt:lpstr>Structure and appearance</vt:lpstr>
      <vt:lpstr>mistakes</vt:lpstr>
      <vt:lpstr>Readability</vt:lpstr>
      <vt:lpstr>Mistakes</vt:lpstr>
      <vt:lpstr>References</vt:lpstr>
      <vt:lpstr>Mistakes</vt:lpstr>
      <vt:lpstr>Academic Integrity</vt:lpstr>
      <vt:lpstr>Mistakes</vt:lpstr>
      <vt:lpstr>Things you must do</vt:lpstr>
      <vt:lpstr>Academic Integrity Statement</vt:lpstr>
      <vt:lpstr>Acknowledgements </vt:lpstr>
      <vt:lpstr>Word Limit</vt:lpstr>
      <vt:lpstr>Reminders</vt:lpstr>
      <vt:lpstr>We have had the theory…</vt:lpstr>
      <vt:lpstr>What do you want to learn today?</vt:lpstr>
      <vt:lpstr>You need to learn how to…</vt:lpstr>
      <vt:lpstr>Sum wondeful peeple gt evrytng write 1st thyme</vt:lpstr>
      <vt:lpstr>Think about the process and purpose of writing</vt:lpstr>
      <vt:lpstr>Look at the technical report spec’</vt:lpstr>
      <vt:lpstr>Look at the mark scheme</vt:lpstr>
      <vt:lpstr>The process – and pragmatics</vt:lpstr>
      <vt:lpstr>Before Getting Started</vt:lpstr>
      <vt:lpstr>Use the process  to learn about yourself</vt:lpstr>
      <vt:lpstr>Working collaboratively can be more fun/productive…</vt:lpstr>
      <vt:lpstr>Bear in mind existing guidance</vt:lpstr>
      <vt:lpstr>What we know about plagiarism</vt:lpstr>
      <vt:lpstr>Advice includes</vt:lpstr>
      <vt:lpstr>Reports are not personal</vt:lpstr>
      <vt:lpstr>Structure of a Technical Report</vt:lpstr>
      <vt:lpstr>Report function</vt:lpstr>
      <vt:lpstr>The Abstract</vt:lpstr>
      <vt:lpstr>Experimental Report Abstract</vt:lpstr>
      <vt:lpstr>Work and improve over time</vt:lpstr>
      <vt:lpstr>Record an Audit Trail</vt:lpstr>
      <vt:lpstr>Work smarter not harder</vt:lpstr>
      <vt:lpstr>Information needed</vt:lpstr>
      <vt:lpstr>Keep track of your sources</vt:lpstr>
    </vt:vector>
  </TitlesOfParts>
  <Company>University of Southampton</Company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COMP1205</dc:title>
  <dc:creator>Su White</dc:creator>
  <cp:lastModifiedBy>Su White</cp:lastModifiedBy>
  <cp:revision>160</cp:revision>
  <cp:lastPrinted>2018-01-08T09:37:22Z</cp:lastPrinted>
  <dcterms:created xsi:type="dcterms:W3CDTF">2014-03-09T11:41:28Z</dcterms:created>
  <dcterms:modified xsi:type="dcterms:W3CDTF">2018-01-08T15:02:50Z</dcterms:modified>
</cp:coreProperties>
</file>