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05" r:id="rId3"/>
    <p:sldId id="308" r:id="rId4"/>
    <p:sldId id="309" r:id="rId5"/>
    <p:sldId id="310" r:id="rId6"/>
    <p:sldId id="306" r:id="rId7"/>
    <p:sldId id="311" r:id="rId8"/>
    <p:sldId id="307" r:id="rId9"/>
    <p:sldId id="312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13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80" autoAdjust="0"/>
    <p:restoredTop sz="73450" autoAdjust="0"/>
  </p:normalViewPr>
  <p:slideViewPr>
    <p:cSldViewPr snapToGrid="0" snapToObjects="1" showGuides="1">
      <p:cViewPr>
        <p:scale>
          <a:sx n="82" d="100"/>
          <a:sy n="82" d="100"/>
        </p:scale>
        <p:origin x="-1816" y="-1424"/>
      </p:cViewPr>
      <p:guideLst>
        <p:guide orient="horz" pos="2160"/>
        <p:guide pos="13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1AAB8B-11A5-C448-84DF-DDCC9ACB18D7}" type="datetimeFigureOut">
              <a:rPr lang="en-US" smtClean="0"/>
              <a:t>18/12/17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2A85F-5764-5645-A43B-A3B8AB416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6555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C2A4C-5F41-EE42-801F-DE2CCC1C7619}" type="datetimeFigureOut">
              <a:rPr lang="en-GB" smtClean="0"/>
              <a:t>18/12/17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C9C0A1-F8F3-BA48-987D-8D509ECBA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966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1408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330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6376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9275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9275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9275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927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50: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23850" y="4076700"/>
            <a:ext cx="8496300" cy="2112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/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568" userDrawn="1">
          <p15:clr>
            <a:srgbClr val="FBAE40"/>
          </p15:clr>
        </p15:guide>
        <p15:guide id="2" pos="20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75: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105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24000" y="3005050"/>
            <a:ext cx="8496300" cy="3160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/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3884" userDrawn="1">
          <p15:clr>
            <a:srgbClr val="FBAE40"/>
          </p15:clr>
        </p15:guide>
        <p15:guide id="2" pos="204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6316662"/>
            <a:ext cx="6585941" cy="312738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credit</a:t>
            </a:r>
          </a:p>
        </p:txBody>
      </p:sp>
    </p:spTree>
    <p:extLst>
      <p:ext uri="{BB962C8B-B14F-4D97-AF65-F5344CB8AC3E}">
        <p14:creationId xmlns:p14="http://schemas.microsoft.com/office/powerpoint/2010/main" val="134429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  <p:extLst>
    <p:ext uri="{DCECCB84-F9BA-43D5-87BE-67443E8EF086}">
      <p15:sldGuideLst xmlns:p15="http://schemas.microsoft.com/office/powerpoint/2012/main" xmlns="">
        <p15:guide id="1" orient="horz" pos="3884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3" r:id="rId7"/>
    <p:sldLayoutId id="2147483750" r:id="rId8"/>
    <p:sldLayoutId id="2147483752" r:id="rId9"/>
    <p:sldLayoutId id="2147483754" r:id="rId10"/>
    <p:sldLayoutId id="2147483755" r:id="rId11"/>
    <p:sldLayoutId id="2147483744" r:id="rId12"/>
    <p:sldLayoutId id="2147483745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Dark Web and Policies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COMP 3220/6218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Heather Packer</a:t>
            </a:r>
          </a:p>
          <a:p>
            <a:r>
              <a:rPr lang="en-GB" dirty="0" smtClean="0"/>
              <a:t>30/10/17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90073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Dark Web (Recap)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TOR network and browser is designed to keep its users anonymous</a:t>
            </a:r>
          </a:p>
          <a:p>
            <a:r>
              <a:rPr lang="en-US" dirty="0" smtClean="0"/>
              <a:t>Data passed through the network is layered with encryption</a:t>
            </a:r>
          </a:p>
          <a:p>
            <a:r>
              <a:rPr lang="en-US" dirty="0" smtClean="0"/>
              <a:t>Relay points (nodes) in the network unencrypt a layer and pass it on to the next node</a:t>
            </a:r>
          </a:p>
          <a:p>
            <a:r>
              <a:rPr lang="en-US" dirty="0" smtClean="0"/>
              <a:t>A relay point only knows where data previously came from and where to sent it</a:t>
            </a:r>
          </a:p>
          <a:p>
            <a:r>
              <a:rPr lang="en-US" dirty="0" smtClean="0"/>
              <a:t>A hidden service can be hosted on a TOR relay point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326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 of the Dark Web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 rights activists use it to access social media or blog</a:t>
            </a:r>
          </a:p>
          <a:p>
            <a:r>
              <a:rPr lang="en-US" dirty="0" smtClean="0"/>
              <a:t>One million internet users seek out a truly free internet on a daily basis</a:t>
            </a:r>
          </a:p>
          <a:p>
            <a:r>
              <a:rPr lang="en-US" dirty="0" smtClean="0"/>
              <a:t>Opening up the system allows US Navy Intelligence to be anonymous</a:t>
            </a:r>
          </a:p>
          <a:p>
            <a:r>
              <a:rPr lang="en-US" dirty="0" smtClean="0"/>
              <a:t>Whistleblowing</a:t>
            </a:r>
          </a:p>
          <a:p>
            <a:r>
              <a:rPr lang="en-US" smtClean="0"/>
              <a:t>Hacktivism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900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creen Shot 2017-12-12 at 23.07.4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9510" y="1177206"/>
            <a:ext cx="5136606" cy="53462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TOR Usage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4000" y="1692000"/>
            <a:ext cx="3408719" cy="4469088"/>
          </a:xfrm>
        </p:spPr>
        <p:txBody>
          <a:bodyPr/>
          <a:lstStyle/>
          <a:p>
            <a:r>
              <a:rPr lang="en-US" dirty="0" smtClean="0"/>
              <a:t>TORs usage (2014)</a:t>
            </a:r>
          </a:p>
          <a:p>
            <a:pPr lvl="1"/>
            <a:r>
              <a:rPr lang="en-US" dirty="0" smtClean="0"/>
              <a:t>1.5% of TOR users are accessing the Dark Web</a:t>
            </a:r>
          </a:p>
          <a:p>
            <a:pPr lvl="1"/>
            <a:r>
              <a:rPr lang="en-US" dirty="0" smtClean="0"/>
              <a:t>98.5% use TOR to browse anonymously</a:t>
            </a:r>
          </a:p>
          <a:p>
            <a:r>
              <a:rPr lang="en-US" dirty="0" smtClean="0"/>
              <a:t>In 2015 police reported that 80% of TORs traffic requests to hidden services, were to known sites that feature child abuse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2449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Laws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4625" lvl="1" indent="-174625">
              <a:spcAft>
                <a:spcPts val="1800"/>
              </a:spcAft>
              <a:buFont typeface="Arial"/>
              <a:buChar char="•"/>
            </a:pPr>
            <a:r>
              <a:rPr lang="en-US" dirty="0" smtClean="0"/>
              <a:t>Current </a:t>
            </a:r>
            <a:r>
              <a:rPr lang="en-US" dirty="0"/>
              <a:t>laws are vaguely applicable to the </a:t>
            </a:r>
            <a:r>
              <a:rPr lang="en-US" dirty="0" smtClean="0"/>
              <a:t>dark web</a:t>
            </a:r>
          </a:p>
          <a:p>
            <a:pPr marL="174625" lvl="1" indent="-174625">
              <a:spcAft>
                <a:spcPts val="1800"/>
              </a:spcAft>
              <a:buFont typeface="Arial"/>
              <a:buChar char="•"/>
            </a:pPr>
            <a:r>
              <a:rPr lang="en-US" dirty="0" smtClean="0"/>
              <a:t>Hacking is regulated by the Computer </a:t>
            </a:r>
            <a:r>
              <a:rPr lang="en-US" dirty="0"/>
              <a:t>Misuse Act </a:t>
            </a:r>
            <a:r>
              <a:rPr lang="en-US" dirty="0" smtClean="0"/>
              <a:t>(UK) and Computer Fraud and Abuse Act (US), </a:t>
            </a:r>
            <a:r>
              <a:rPr lang="en-US" dirty="0" err="1" smtClean="0"/>
              <a:t>etc</a:t>
            </a:r>
            <a:endParaRPr lang="en-US" dirty="0" smtClean="0"/>
          </a:p>
          <a:p>
            <a:pPr marL="444625" lvl="2" indent="-174625">
              <a:spcAft>
                <a:spcPts val="1800"/>
              </a:spcAft>
              <a:buFont typeface="Arial"/>
              <a:buChar char="•"/>
            </a:pPr>
            <a:r>
              <a:rPr lang="en-US" dirty="0" smtClean="0"/>
              <a:t>Bans trespassing, </a:t>
            </a:r>
            <a:r>
              <a:rPr lang="en-US" dirty="0" err="1" smtClean="0"/>
              <a:t>unauthorised</a:t>
            </a:r>
            <a:r>
              <a:rPr lang="en-US" dirty="0" smtClean="0"/>
              <a:t> accessing and damaging computers</a:t>
            </a:r>
          </a:p>
          <a:p>
            <a:pPr marL="714625" lvl="3" indent="-174625">
              <a:spcAft>
                <a:spcPts val="1800"/>
              </a:spcAft>
              <a:buFont typeface="Arial"/>
              <a:buChar char="•"/>
            </a:pPr>
            <a:r>
              <a:rPr lang="en-US" dirty="0" smtClean="0"/>
              <a:t>The </a:t>
            </a:r>
            <a:r>
              <a:rPr lang="en-US" dirty="0" err="1" smtClean="0"/>
              <a:t>DarkWeb</a:t>
            </a:r>
            <a:r>
              <a:rPr lang="en-US" dirty="0" smtClean="0"/>
              <a:t> enables hackers (Purchase malware, Collection of ransom from </a:t>
            </a:r>
            <a:r>
              <a:rPr lang="en-US" dirty="0" err="1" smtClean="0"/>
              <a:t>ransomware</a:t>
            </a:r>
            <a:r>
              <a:rPr lang="en-US" dirty="0" smtClean="0"/>
              <a:t> attacks</a:t>
            </a:r>
          </a:p>
          <a:p>
            <a:pPr marL="444625" lvl="2" indent="-174625">
              <a:spcAft>
                <a:spcPts val="1800"/>
              </a:spcAft>
              <a:buFont typeface="Arial"/>
              <a:buChar char="•"/>
            </a:pPr>
            <a:r>
              <a:rPr lang="en-US" dirty="0" smtClean="0"/>
              <a:t>Bars trafficking, </a:t>
            </a:r>
            <a:r>
              <a:rPr lang="en-US" dirty="0" err="1" smtClean="0"/>
              <a:t>unauthorised</a:t>
            </a:r>
            <a:r>
              <a:rPr lang="en-US" dirty="0" smtClean="0"/>
              <a:t> computer access and computer espionage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545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Policy 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appropriate role for the government in the Dark Web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737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Policy 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appropriate role for the government in the Dark Web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Should anonymity on the web be banned?</a:t>
            </a:r>
          </a:p>
          <a:p>
            <a:pPr lvl="1"/>
            <a:r>
              <a:rPr lang="en-US" dirty="0" smtClean="0"/>
              <a:t>How should we handle coordinating regulations internationally?</a:t>
            </a:r>
          </a:p>
          <a:p>
            <a:pPr lvl="2"/>
            <a:r>
              <a:rPr lang="en-US" dirty="0" smtClean="0"/>
              <a:t>Some content all agree is illegal, some is not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472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Policy 2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the appropriate tactics for government intervention on the Dark Web</a:t>
            </a:r>
            <a:r>
              <a:rPr lang="en-US" dirty="0" smtClean="0"/>
              <a:t>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29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Policy 2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the appropriate tactics for government intervention on the Dark Web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What can we do to deter people from starting nefarious hidden services? </a:t>
            </a:r>
          </a:p>
          <a:p>
            <a:pPr lvl="1"/>
            <a:r>
              <a:rPr lang="en-US" dirty="0" smtClean="0"/>
              <a:t>Should we make users accountable for their actions?</a:t>
            </a:r>
          </a:p>
          <a:p>
            <a:pPr lvl="1"/>
            <a:r>
              <a:rPr lang="en-US" dirty="0" smtClean="0"/>
              <a:t>Is there a middle road between anonymous and transparent?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028965"/>
      </p:ext>
    </p:extLst>
  </p:cSld>
  <p:clrMapOvr>
    <a:masterClrMapping/>
  </p:clrMapOvr>
</p:sld>
</file>

<file path=ppt/theme/theme1.xml><?xml version="1.0" encoding="utf-8"?>
<a:theme xmlns:a="http://schemas.openxmlformats.org/drawingml/2006/main" name="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11 - CSS" id="{A9F95300-17D0-C845-92AA-829B010B7BE7}" vid="{A5DC916A-1AF4-684A-82FE-8F29E5F01FD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20303</TotalTime>
  <Words>372</Words>
  <Application>Microsoft Macintosh PowerPoint</Application>
  <PresentationFormat>On-screen Show (4:3)</PresentationFormat>
  <Paragraphs>57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ECS</vt:lpstr>
      <vt:lpstr>Dark Web and Policies</vt:lpstr>
      <vt:lpstr>Dark Web (Recap)</vt:lpstr>
      <vt:lpstr>Uses of the Dark Web</vt:lpstr>
      <vt:lpstr>TOR Usage</vt:lpstr>
      <vt:lpstr>Current Laws</vt:lpstr>
      <vt:lpstr>Policy 1</vt:lpstr>
      <vt:lpstr>Policy 1</vt:lpstr>
      <vt:lpstr>Policy 2</vt:lpstr>
      <vt:lpstr>Policy 2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Cascading Stylesheets</dc:title>
  <dc:creator>Gibbins N.M.</dc:creator>
  <cp:lastModifiedBy>Heather Packer</cp:lastModifiedBy>
  <cp:revision>151</cp:revision>
  <dcterms:created xsi:type="dcterms:W3CDTF">2017-10-22T16:39:59Z</dcterms:created>
  <dcterms:modified xsi:type="dcterms:W3CDTF">2017-12-18T10:32:29Z</dcterms:modified>
</cp:coreProperties>
</file>