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9" r:id="rId3"/>
    <p:sldId id="310" r:id="rId4"/>
    <p:sldId id="321" r:id="rId5"/>
    <p:sldId id="258" r:id="rId6"/>
    <p:sldId id="322" r:id="rId7"/>
    <p:sldId id="307" r:id="rId8"/>
    <p:sldId id="269" r:id="rId9"/>
    <p:sldId id="279" r:id="rId10"/>
    <p:sldId id="287" r:id="rId11"/>
    <p:sldId id="280" r:id="rId12"/>
    <p:sldId id="281" r:id="rId13"/>
    <p:sldId id="282" r:id="rId14"/>
    <p:sldId id="323" r:id="rId15"/>
    <p:sldId id="324" r:id="rId16"/>
    <p:sldId id="327" r:id="rId17"/>
    <p:sldId id="328" r:id="rId18"/>
    <p:sldId id="330" r:id="rId19"/>
    <p:sldId id="284" r:id="rId20"/>
    <p:sldId id="333" r:id="rId21"/>
    <p:sldId id="286" r:id="rId22"/>
    <p:sldId id="288" r:id="rId23"/>
    <p:sldId id="289" r:id="rId24"/>
    <p:sldId id="335" r:id="rId25"/>
    <p:sldId id="334" r:id="rId26"/>
    <p:sldId id="320" r:id="rId27"/>
    <p:sldId id="259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0" autoAdjust="0"/>
    <p:restoredTop sz="73450" autoAdjust="0"/>
  </p:normalViewPr>
  <p:slideViewPr>
    <p:cSldViewPr snapToGrid="0" snapToObjects="1" showGuides="1">
      <p:cViewPr>
        <p:scale>
          <a:sx n="82" d="100"/>
          <a:sy n="82" d="100"/>
        </p:scale>
        <p:origin x="-1816" y="-1424"/>
      </p:cViewPr>
      <p:guideLst>
        <p:guide orient="horz" pos="2160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AAB8B-11A5-C448-84DF-DDCC9ACB18D7}" type="datetimeFigureOut">
              <a:rPr lang="en-US" smtClean="0"/>
              <a:t>18/12/17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2A85F-5764-5645-A43B-A3B8AB416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18/12/17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7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6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8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8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0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66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89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02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02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32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9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69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0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2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7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0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4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4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5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35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Deep Web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 3220/6218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Packer</a:t>
            </a:r>
          </a:p>
          <a:p>
            <a:r>
              <a:rPr lang="en-GB" dirty="0" smtClean="0"/>
              <a:t>30/10/17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3159642" y="2741649"/>
            <a:ext cx="2143658" cy="1517977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0" y="278811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21" y="2292787"/>
            <a:ext cx="1872971" cy="26483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787927" y="3500639"/>
            <a:ext cx="281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eye-309166_960_7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465" y="2153396"/>
            <a:ext cx="863544" cy="4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0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 </a:t>
            </a:r>
            <a:r>
              <a:rPr lang="mr-IN" dirty="0" smtClean="0"/>
              <a:t>–</a:t>
            </a:r>
            <a:r>
              <a:rPr lang="en-US" dirty="0" smtClean="0"/>
              <a:t> Surface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Websites that have private areas, communication platforms</a:t>
            </a:r>
          </a:p>
          <a:p>
            <a:pPr lvl="1"/>
            <a:r>
              <a:rPr lang="en-US" dirty="0" err="1" smtClean="0"/>
              <a:t>Reddit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Digg</a:t>
            </a:r>
            <a:endParaRPr lang="en-US" dirty="0" smtClean="0"/>
          </a:p>
          <a:p>
            <a:r>
              <a:rPr lang="en-US" dirty="0" smtClean="0"/>
              <a:t>Websites that have </a:t>
            </a:r>
            <a:r>
              <a:rPr lang="en-US" dirty="0" err="1" smtClean="0"/>
              <a:t>paywalls</a:t>
            </a:r>
            <a:endParaRPr lang="en-US" dirty="0" smtClean="0"/>
          </a:p>
          <a:p>
            <a:pPr lvl="1"/>
            <a:r>
              <a:rPr lang="en-US" dirty="0" smtClean="0"/>
              <a:t>news</a:t>
            </a:r>
            <a:endParaRPr lang="en-US" dirty="0"/>
          </a:p>
        </p:txBody>
      </p:sp>
      <p:pic>
        <p:nvPicPr>
          <p:cNvPr id="5" name="Picture 4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68116"/>
          <a:stretch/>
        </p:blipFill>
        <p:spPr>
          <a:xfrm>
            <a:off x="649261" y="4368024"/>
            <a:ext cx="7950732" cy="1672871"/>
          </a:xfrm>
          <a:prstGeom prst="rect">
            <a:avLst/>
          </a:prstGeom>
        </p:spPr>
      </p:pic>
      <p:pic>
        <p:nvPicPr>
          <p:cNvPr id="6" name="Picture 5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2751981" y="4739804"/>
            <a:ext cx="1367950" cy="541846"/>
          </a:xfrm>
          <a:prstGeom prst="rect">
            <a:avLst/>
          </a:prstGeom>
        </p:spPr>
      </p:pic>
      <p:pic>
        <p:nvPicPr>
          <p:cNvPr id="7" name="Picture 6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2346813" y="5109064"/>
            <a:ext cx="642477" cy="5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Bergie</a:t>
            </a:r>
            <a:r>
              <a:rPr lang="en-US" dirty="0" smtClean="0"/>
              <a:t>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 that is not indexed by search engines</a:t>
            </a:r>
          </a:p>
          <a:p>
            <a:r>
              <a:rPr lang="en-US" dirty="0" smtClean="0"/>
              <a:t>Internet News groups</a:t>
            </a:r>
            <a:endParaRPr lang="en-US" dirty="0"/>
          </a:p>
          <a:p>
            <a:r>
              <a:rPr lang="en-US" dirty="0" smtClean="0"/>
              <a:t>Underground forums</a:t>
            </a:r>
          </a:p>
          <a:p>
            <a:r>
              <a:rPr lang="en-US" dirty="0" smtClean="0"/>
              <a:t>FTP Sites, </a:t>
            </a:r>
            <a:r>
              <a:rPr lang="en-US" dirty="0" err="1" smtClean="0"/>
              <a:t>HoneyPots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Google </a:t>
            </a:r>
            <a:r>
              <a:rPr lang="en-US" dirty="0"/>
              <a:t>locked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9" b="50540"/>
          <a:stretch/>
        </p:blipFill>
        <p:spPr>
          <a:xfrm>
            <a:off x="571818" y="4705751"/>
            <a:ext cx="7950732" cy="1672871"/>
          </a:xfrm>
          <a:prstGeom prst="rect">
            <a:avLst/>
          </a:prstGeom>
        </p:spPr>
      </p:pic>
      <p:pic>
        <p:nvPicPr>
          <p:cNvPr id="6" name="Picture 5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5486512" y="5839575"/>
            <a:ext cx="2521022" cy="541844"/>
          </a:xfrm>
          <a:prstGeom prst="rect">
            <a:avLst/>
          </a:prstGeom>
        </p:spPr>
      </p:pic>
      <p:pic>
        <p:nvPicPr>
          <p:cNvPr id="7" name="Picture 6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3718343" y="4985157"/>
            <a:ext cx="726845" cy="4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0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 </a:t>
            </a:r>
            <a:r>
              <a:rPr lang="mr-IN" dirty="0" smtClean="0"/>
              <a:t>–</a:t>
            </a:r>
            <a:r>
              <a:rPr lang="en-US" dirty="0" smtClean="0"/>
              <a:t> Deep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Unindexable</a:t>
            </a:r>
            <a:r>
              <a:rPr lang="en-US" dirty="0" smtClean="0"/>
              <a:t> by standard search engines</a:t>
            </a:r>
          </a:p>
          <a:p>
            <a:r>
              <a:rPr lang="en-US" dirty="0" smtClean="0"/>
              <a:t>You have to be invited by someone</a:t>
            </a:r>
          </a:p>
          <a:p>
            <a:r>
              <a:rPr lang="en-US" dirty="0" smtClean="0"/>
              <a:t>Hacker groups</a:t>
            </a:r>
          </a:p>
          <a:p>
            <a:r>
              <a:rPr lang="en-US" dirty="0" smtClean="0"/>
              <a:t>Activist Communications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6" b="42273"/>
          <a:stretch/>
        </p:blipFill>
        <p:spPr>
          <a:xfrm>
            <a:off x="571818" y="4484770"/>
            <a:ext cx="7950732" cy="1672871"/>
          </a:xfrm>
          <a:prstGeom prst="rect">
            <a:avLst/>
          </a:prstGeom>
        </p:spPr>
      </p:pic>
      <p:pic>
        <p:nvPicPr>
          <p:cNvPr id="6" name="Picture 5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6912515" y="4662369"/>
            <a:ext cx="638841" cy="4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Contextual web:</a:t>
            </a:r>
            <a:r>
              <a:rPr lang="en-US" dirty="0"/>
              <a:t> pages with </a:t>
            </a:r>
            <a:r>
              <a:rPr lang="en-US" dirty="0" smtClean="0"/>
              <a:t>varying content for </a:t>
            </a:r>
            <a:r>
              <a:rPr lang="en-US" dirty="0"/>
              <a:t>different access </a:t>
            </a:r>
            <a:r>
              <a:rPr lang="en-US" dirty="0" smtClean="0"/>
              <a:t>contexts:</a:t>
            </a:r>
          </a:p>
          <a:p>
            <a:pPr lvl="1"/>
            <a:r>
              <a:rPr lang="en-US" dirty="0" smtClean="0"/>
              <a:t>Block search engine IP addresses</a:t>
            </a:r>
          </a:p>
          <a:p>
            <a:pPr lvl="1"/>
            <a:r>
              <a:rPr lang="en-US" dirty="0" smtClean="0"/>
              <a:t>Block a specific previous </a:t>
            </a:r>
            <a:r>
              <a:rPr lang="en-US" dirty="0"/>
              <a:t>navigation </a:t>
            </a:r>
            <a:r>
              <a:rPr lang="en-US" dirty="0" smtClean="0"/>
              <a:t>sequence</a:t>
            </a:r>
            <a:endParaRPr lang="en-US" dirty="0"/>
          </a:p>
          <a:p>
            <a:r>
              <a:rPr lang="en-US" b="1" dirty="0"/>
              <a:t>Dynamic content:</a:t>
            </a:r>
            <a:r>
              <a:rPr lang="en-US" dirty="0"/>
              <a:t> </a:t>
            </a:r>
            <a:r>
              <a:rPr lang="en-US" dirty="0" smtClean="0"/>
              <a:t>returned </a:t>
            </a:r>
            <a:r>
              <a:rPr lang="en-US" dirty="0"/>
              <a:t>in response to a submitted query or accessed only through a </a:t>
            </a:r>
            <a:r>
              <a:rPr lang="en-US" dirty="0" smtClean="0"/>
              <a:t>form</a:t>
            </a:r>
            <a:endParaRPr lang="en-US" dirty="0"/>
          </a:p>
          <a:p>
            <a:r>
              <a:rPr lang="en-US" b="1" dirty="0" smtClean="0"/>
              <a:t>Limited </a:t>
            </a:r>
            <a:r>
              <a:rPr lang="en-US" b="1" dirty="0"/>
              <a:t>access content: </a:t>
            </a:r>
            <a:r>
              <a:rPr lang="en-US" dirty="0"/>
              <a:t>sites that limit access to their pages in a technical </a:t>
            </a:r>
            <a:r>
              <a:rPr lang="en-US" dirty="0" smtClean="0"/>
              <a:t>way</a:t>
            </a:r>
          </a:p>
          <a:p>
            <a:pPr lvl="1"/>
            <a:r>
              <a:rPr lang="en-US" dirty="0" smtClean="0"/>
              <a:t>Robots </a:t>
            </a:r>
            <a:r>
              <a:rPr lang="en-US" dirty="0"/>
              <a:t>Exclusion Standard or </a:t>
            </a:r>
            <a:r>
              <a:rPr lang="en-US" dirty="0" smtClean="0"/>
              <a:t>CAPTCHAs</a:t>
            </a:r>
            <a:endParaRPr lang="en-US" dirty="0"/>
          </a:p>
          <a:p>
            <a:pPr lvl="1"/>
            <a:r>
              <a:rPr lang="en-US" dirty="0" smtClean="0"/>
              <a:t>no</a:t>
            </a:r>
            <a:r>
              <a:rPr lang="en-US" dirty="0"/>
              <a:t>-</a:t>
            </a:r>
            <a:r>
              <a:rPr lang="en-US" dirty="0" smtClean="0"/>
              <a:t>store directive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2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Indexing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</a:t>
            </a:r>
            <a:r>
              <a:rPr lang="en-US" b="1" dirty="0"/>
              <a:t>-HTML/text content:</a:t>
            </a:r>
            <a:r>
              <a:rPr lang="en-US" dirty="0"/>
              <a:t> textual content encoded in multimedia (image or video) files or specific file formats not handled by search engines.</a:t>
            </a:r>
          </a:p>
          <a:p>
            <a:r>
              <a:rPr lang="en-US" b="1" dirty="0"/>
              <a:t>Private web: </a:t>
            </a:r>
            <a:r>
              <a:rPr lang="en-US" dirty="0"/>
              <a:t>sites that require registration and login (password-protected resources).</a:t>
            </a:r>
          </a:p>
          <a:p>
            <a:r>
              <a:rPr lang="en-US" b="1" dirty="0"/>
              <a:t>Scripted content:</a:t>
            </a:r>
            <a:r>
              <a:rPr lang="en-US" dirty="0"/>
              <a:t> pages that are only accessible through links produced by JavaScript as well as content dynamically downloaded from Web servers via Flash or Ajax solutions</a:t>
            </a:r>
            <a:r>
              <a:rPr lang="en-US" dirty="0" smtClean="0"/>
              <a:t>.</a:t>
            </a:r>
          </a:p>
          <a:p>
            <a:r>
              <a:rPr lang="en-US" b="1" dirty="0"/>
              <a:t>Unlinked content:</a:t>
            </a:r>
            <a:r>
              <a:rPr lang="en-US" dirty="0"/>
              <a:t> pages which are not linked to by other </a:t>
            </a:r>
            <a:r>
              <a:rPr lang="en-US" dirty="0" smtClean="0"/>
              <a:t>pages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0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Web Crawlers </a:t>
            </a:r>
            <a:r>
              <a:rPr lang="en-US" dirty="0"/>
              <a:t>C</a:t>
            </a:r>
            <a:r>
              <a:rPr lang="en-US" dirty="0" smtClean="0"/>
              <a:t>an’t 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discover content on the web, search engines use web crawlers that follow hyperlinks </a:t>
            </a:r>
          </a:p>
          <a:p>
            <a:r>
              <a:rPr lang="en-US" dirty="0" smtClean="0"/>
              <a:t>This </a:t>
            </a:r>
            <a:r>
              <a:rPr lang="en-US" dirty="0"/>
              <a:t>technique is ideal for discovering content on the surface web but is often ineffective at finding deep web content.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crawlers do not attempt to find </a:t>
            </a:r>
            <a:r>
              <a:rPr lang="en-US" b="1" dirty="0"/>
              <a:t>dynamic pages </a:t>
            </a:r>
            <a:r>
              <a:rPr lang="en-US" dirty="0"/>
              <a:t>that are the result of database queries due to the indeterminate number of queries that are </a:t>
            </a:r>
            <a:r>
              <a:rPr lang="en-US" dirty="0" smtClean="0"/>
              <a:t>possible.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3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23/12/2001</a:t>
            </a:r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0484-6A45-4046-80FF-9CE32544081C}" type="slidenum">
              <a:rPr lang="en-US"/>
              <a:pPr/>
              <a:t>17</a:t>
            </a:fld>
            <a:endParaRPr lang="en-US"/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3581400" y="2514600"/>
            <a:ext cx="990600" cy="1143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3733800" y="3429000"/>
            <a:ext cx="381000" cy="762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4267200" y="2667000"/>
            <a:ext cx="228600" cy="4572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35" name="Oval 47"/>
          <p:cNvSpPr>
            <a:spLocks noChangeArrowheads="1"/>
          </p:cNvSpPr>
          <p:nvPr/>
        </p:nvSpPr>
        <p:spPr bwMode="auto">
          <a:xfrm>
            <a:off x="3733800" y="2667000"/>
            <a:ext cx="76200" cy="76200"/>
          </a:xfrm>
          <a:prstGeom prst="ellipse">
            <a:avLst/>
          </a:prstGeom>
          <a:solidFill>
            <a:srgbClr val="9933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36" name="Oval 48"/>
          <p:cNvSpPr>
            <a:spLocks noChangeArrowheads="1"/>
          </p:cNvSpPr>
          <p:nvPr/>
        </p:nvSpPr>
        <p:spPr bwMode="auto">
          <a:xfrm>
            <a:off x="3733800" y="2819400"/>
            <a:ext cx="76200" cy="76200"/>
          </a:xfrm>
          <a:prstGeom prst="ellipse">
            <a:avLst/>
          </a:prstGeom>
          <a:solidFill>
            <a:srgbClr val="9933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37" name="Oval 49"/>
          <p:cNvSpPr>
            <a:spLocks noChangeArrowheads="1"/>
          </p:cNvSpPr>
          <p:nvPr/>
        </p:nvSpPr>
        <p:spPr bwMode="auto">
          <a:xfrm>
            <a:off x="3733800" y="2971800"/>
            <a:ext cx="76200" cy="76200"/>
          </a:xfrm>
          <a:prstGeom prst="ellipse">
            <a:avLst/>
          </a:prstGeom>
          <a:solidFill>
            <a:srgbClr val="9933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3733800" y="3200400"/>
            <a:ext cx="533400" cy="762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>
            <a:off x="3886200" y="274320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>
            <a:off x="3886200" y="289560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41" name="Line 53"/>
          <p:cNvSpPr>
            <a:spLocks noChangeShapeType="1"/>
          </p:cNvSpPr>
          <p:nvPr/>
        </p:nvSpPr>
        <p:spPr bwMode="auto">
          <a:xfrm>
            <a:off x="3886200" y="304800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4267200" y="274320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943" name="Picture 55" descr="C:\WINDOWS\Application Data\Microsoft\Media Catalog\Downloaded Clips\cl0\pe0203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676400" cy="12192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44" name="Line 56"/>
          <p:cNvSpPr>
            <a:spLocks noChangeShapeType="1"/>
          </p:cNvSpPr>
          <p:nvPr/>
        </p:nvSpPr>
        <p:spPr bwMode="auto">
          <a:xfrm flipV="1">
            <a:off x="1676400" y="34290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7543800" y="3810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429000" y="22098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800" b="1">
                <a:solidFill>
                  <a:srgbClr val="00FF00"/>
                </a:solidFill>
                <a:latin typeface="Tahoma" charset="0"/>
              </a:rPr>
              <a:t>Form page</a:t>
            </a:r>
          </a:p>
        </p:txBody>
      </p:sp>
      <p:sp>
        <p:nvSpPr>
          <p:cNvPr id="37947" name="Text Box 59"/>
          <p:cNvSpPr txBox="1">
            <a:spLocks noChangeArrowheads="1"/>
          </p:cNvSpPr>
          <p:nvPr/>
        </p:nvSpPr>
        <p:spPr bwMode="auto">
          <a:xfrm>
            <a:off x="3505200" y="5334000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 b="1">
                <a:solidFill>
                  <a:srgbClr val="00FF00"/>
                </a:solidFill>
                <a:latin typeface="Tahoma" charset="0"/>
              </a:rPr>
              <a:t>Response page</a:t>
            </a:r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3581400" y="4191000"/>
            <a:ext cx="990600" cy="1143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>
            <a:off x="3733800" y="43434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>
            <a:off x="3733800" y="44196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1" name="Line 63"/>
          <p:cNvSpPr>
            <a:spLocks noChangeShapeType="1"/>
          </p:cNvSpPr>
          <p:nvPr/>
        </p:nvSpPr>
        <p:spPr bwMode="auto">
          <a:xfrm>
            <a:off x="3733800" y="44958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>
            <a:off x="3733800" y="47244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3733800" y="48006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>
            <a:off x="3733800" y="48768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>
            <a:off x="3733800" y="518160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6" name="Line 68"/>
          <p:cNvSpPr>
            <a:spLocks noChangeShapeType="1"/>
          </p:cNvSpPr>
          <p:nvPr/>
        </p:nvSpPr>
        <p:spPr bwMode="auto">
          <a:xfrm>
            <a:off x="3733800" y="45720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7" name="Line 69"/>
          <p:cNvSpPr>
            <a:spLocks noChangeShapeType="1"/>
          </p:cNvSpPr>
          <p:nvPr/>
        </p:nvSpPr>
        <p:spPr bwMode="auto">
          <a:xfrm>
            <a:off x="3733800" y="49530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>
            <a:off x="3733800" y="502920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59" name="Text Box 71"/>
          <p:cNvSpPr txBox="1">
            <a:spLocks noChangeArrowheads="1"/>
          </p:cNvSpPr>
          <p:nvPr/>
        </p:nvSpPr>
        <p:spPr bwMode="auto">
          <a:xfrm>
            <a:off x="6324600" y="3200400"/>
            <a:ext cx="1219200" cy="1143000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  <a:buSzPct val="132000"/>
            </a:pPr>
            <a:endParaRPr lang="en-US" sz="1600">
              <a:solidFill>
                <a:schemeClr val="bg1"/>
              </a:solidFill>
              <a:latin typeface="Tahoma" charset="0"/>
            </a:endParaRPr>
          </a:p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600">
                <a:solidFill>
                  <a:schemeClr val="tx1"/>
                </a:solidFill>
                <a:latin typeface="Tahoma" charset="0"/>
              </a:rPr>
              <a:t>Web query front-end</a:t>
            </a:r>
          </a:p>
        </p:txBody>
      </p:sp>
      <p:sp>
        <p:nvSpPr>
          <p:cNvPr id="37960" name="Text Box 72"/>
          <p:cNvSpPr txBox="1">
            <a:spLocks noChangeArrowheads="1"/>
          </p:cNvSpPr>
          <p:nvPr/>
        </p:nvSpPr>
        <p:spPr bwMode="auto">
          <a:xfrm>
            <a:off x="1676400" y="3124200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(3) Fill-out form</a:t>
            </a:r>
          </a:p>
        </p:txBody>
      </p:sp>
      <p:sp>
        <p:nvSpPr>
          <p:cNvPr id="37961" name="Text Box 73"/>
          <p:cNvSpPr txBox="1">
            <a:spLocks noChangeArrowheads="1"/>
          </p:cNvSpPr>
          <p:nvPr/>
        </p:nvSpPr>
        <p:spPr bwMode="auto">
          <a:xfrm>
            <a:off x="4876800" y="2286000"/>
            <a:ext cx="2057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(1) Download form</a:t>
            </a:r>
          </a:p>
        </p:txBody>
      </p:sp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4800600" y="3429000"/>
            <a:ext cx="152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(5) Download response</a:t>
            </a:r>
            <a:r>
              <a:rPr lang="en-US" sz="1600" b="1">
                <a:solidFill>
                  <a:schemeClr val="accent2"/>
                </a:solidFill>
                <a:latin typeface="Tahoma" charset="0"/>
              </a:rPr>
              <a:t>  </a:t>
            </a:r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3352800" y="2209800"/>
            <a:ext cx="1371600" cy="3733800"/>
          </a:xfrm>
          <a:prstGeom prst="rect">
            <a:avLst/>
          </a:prstGeom>
          <a:noFill/>
          <a:ln w="1524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7964" name="Text Box 76"/>
          <p:cNvSpPr txBox="1">
            <a:spLocks noChangeArrowheads="1"/>
          </p:cNvSpPr>
          <p:nvPr/>
        </p:nvSpPr>
        <p:spPr bwMode="auto">
          <a:xfrm>
            <a:off x="1752600" y="2286000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(2) View form</a:t>
            </a:r>
          </a:p>
        </p:txBody>
      </p:sp>
      <p:sp>
        <p:nvSpPr>
          <p:cNvPr id="37965" name="Text Box 77"/>
          <p:cNvSpPr txBox="1">
            <a:spLocks noChangeArrowheads="1"/>
          </p:cNvSpPr>
          <p:nvPr/>
        </p:nvSpPr>
        <p:spPr bwMode="auto">
          <a:xfrm>
            <a:off x="4800600" y="274320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(4) Submit form</a:t>
            </a:r>
          </a:p>
        </p:txBody>
      </p:sp>
      <p:sp>
        <p:nvSpPr>
          <p:cNvPr id="37966" name="Text Box 78"/>
          <p:cNvSpPr txBox="1">
            <a:spLocks noChangeArrowheads="1"/>
          </p:cNvSpPr>
          <p:nvPr/>
        </p:nvSpPr>
        <p:spPr bwMode="auto">
          <a:xfrm>
            <a:off x="1676400" y="449580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(6) View result</a:t>
            </a:r>
          </a:p>
        </p:txBody>
      </p:sp>
      <p:sp>
        <p:nvSpPr>
          <p:cNvPr id="37967" name="Line 79"/>
          <p:cNvSpPr>
            <a:spLocks noChangeShapeType="1"/>
          </p:cNvSpPr>
          <p:nvPr/>
        </p:nvSpPr>
        <p:spPr bwMode="auto">
          <a:xfrm flipV="1">
            <a:off x="67818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8" name="Line 80"/>
          <p:cNvSpPr>
            <a:spLocks noChangeShapeType="1"/>
          </p:cNvSpPr>
          <p:nvPr/>
        </p:nvSpPr>
        <p:spPr bwMode="auto">
          <a:xfrm flipH="1">
            <a:off x="4724400" y="2590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9" name="Line 81"/>
          <p:cNvSpPr>
            <a:spLocks noChangeShapeType="1"/>
          </p:cNvSpPr>
          <p:nvPr/>
        </p:nvSpPr>
        <p:spPr bwMode="auto">
          <a:xfrm flipH="1">
            <a:off x="1676400" y="2590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0" name="Line 82"/>
          <p:cNvSpPr>
            <a:spLocks noChangeShapeType="1"/>
          </p:cNvSpPr>
          <p:nvPr/>
        </p:nvSpPr>
        <p:spPr bwMode="auto">
          <a:xfrm>
            <a:off x="1676400" y="2590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1" name="Line 83"/>
          <p:cNvSpPr>
            <a:spLocks noChangeShapeType="1"/>
          </p:cNvSpPr>
          <p:nvPr/>
        </p:nvSpPr>
        <p:spPr bwMode="auto">
          <a:xfrm>
            <a:off x="4724400" y="3048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2" name="Line 84"/>
          <p:cNvSpPr>
            <a:spLocks noChangeShapeType="1"/>
          </p:cNvSpPr>
          <p:nvPr/>
        </p:nvSpPr>
        <p:spPr bwMode="auto">
          <a:xfrm>
            <a:off x="65532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3" name="Line 85"/>
          <p:cNvSpPr>
            <a:spLocks noChangeShapeType="1"/>
          </p:cNvSpPr>
          <p:nvPr/>
        </p:nvSpPr>
        <p:spPr bwMode="auto">
          <a:xfrm flipH="1">
            <a:off x="1447800" y="4800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4" name="Line 86"/>
          <p:cNvSpPr>
            <a:spLocks noChangeShapeType="1"/>
          </p:cNvSpPr>
          <p:nvPr/>
        </p:nvSpPr>
        <p:spPr bwMode="auto">
          <a:xfrm flipV="1">
            <a:off x="14478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5" name="Line 87"/>
          <p:cNvSpPr>
            <a:spLocks noChangeShapeType="1"/>
          </p:cNvSpPr>
          <p:nvPr/>
        </p:nvSpPr>
        <p:spPr bwMode="auto">
          <a:xfrm flipH="1">
            <a:off x="5029200" y="3962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6" name="Line 88"/>
          <p:cNvSpPr>
            <a:spLocks noChangeShapeType="1"/>
          </p:cNvSpPr>
          <p:nvPr/>
        </p:nvSpPr>
        <p:spPr bwMode="auto">
          <a:xfrm>
            <a:off x="5029200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7" name="Line 89"/>
          <p:cNvSpPr>
            <a:spLocks noChangeShapeType="1"/>
          </p:cNvSpPr>
          <p:nvPr/>
        </p:nvSpPr>
        <p:spPr bwMode="auto">
          <a:xfrm flipH="1">
            <a:off x="47244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78" name="AutoShape 90"/>
          <p:cNvSpPr>
            <a:spLocks noChangeArrowheads="1"/>
          </p:cNvSpPr>
          <p:nvPr/>
        </p:nvSpPr>
        <p:spPr bwMode="auto">
          <a:xfrm>
            <a:off x="7924800" y="3276600"/>
            <a:ext cx="990600" cy="1008063"/>
          </a:xfrm>
          <a:prstGeom prst="can">
            <a:avLst>
              <a:gd name="adj" fmla="val 17889"/>
            </a:avLst>
          </a:prstGeom>
          <a:solidFill>
            <a:srgbClr val="4C4C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79" name="Text Box 91"/>
          <p:cNvSpPr txBox="1">
            <a:spLocks noChangeArrowheads="1"/>
          </p:cNvSpPr>
          <p:nvPr/>
        </p:nvSpPr>
        <p:spPr bwMode="auto">
          <a:xfrm>
            <a:off x="7924800" y="3581400"/>
            <a:ext cx="1001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>
                <a:solidFill>
                  <a:schemeClr val="tx1"/>
                </a:solidFill>
                <a:latin typeface="Tahoma" charset="0"/>
              </a:rPr>
              <a:t>Hidden Database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324000" y="900000"/>
            <a:ext cx="8496000" cy="649288"/>
          </a:xfrm>
        </p:spPr>
        <p:txBody>
          <a:bodyPr/>
          <a:lstStyle/>
          <a:p>
            <a:r>
              <a:rPr lang="en-US" dirty="0" smtClean="0"/>
              <a:t>User Form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3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23/12/2001</a:t>
            </a:r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4E72-91D2-2D4E-ADAC-512F2F2AD434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6960" y="2094630"/>
            <a:ext cx="1905000" cy="549275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>
                <a:solidFill>
                  <a:schemeClr val="tx1"/>
                </a:solidFill>
                <a:latin typeface="Tahoma" charset="0"/>
              </a:rPr>
              <a:t>Internal Form Representation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03560" y="3085230"/>
            <a:ext cx="1001713" cy="1008063"/>
            <a:chOff x="96" y="2208"/>
            <a:chExt cx="631" cy="635"/>
          </a:xfrm>
        </p:grpSpPr>
        <p:sp>
          <p:nvSpPr>
            <p:cNvPr id="38917" name="AutoShape 5"/>
            <p:cNvSpPr>
              <a:spLocks noChangeArrowheads="1"/>
            </p:cNvSpPr>
            <p:nvPr/>
          </p:nvSpPr>
          <p:spPr bwMode="auto">
            <a:xfrm>
              <a:off x="96" y="2208"/>
              <a:ext cx="624" cy="635"/>
            </a:xfrm>
            <a:prstGeom prst="can">
              <a:avLst>
                <a:gd name="adj" fmla="val 17889"/>
              </a:avLst>
            </a:prstGeom>
            <a:solidFill>
              <a:srgbClr val="4C4C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96" y="2304"/>
              <a:ext cx="631" cy="519"/>
            </a:xfrm>
            <a:prstGeom prst="rect">
              <a:avLst/>
            </a:prstGeom>
            <a:solidFill>
              <a:srgbClr val="4C4C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SzPct val="132000"/>
              </a:pPr>
              <a:r>
                <a:rPr lang="en-US" sz="1800">
                  <a:solidFill>
                    <a:schemeClr val="tx1"/>
                  </a:solidFill>
                  <a:latin typeface="Tahoma" charset="0"/>
                </a:rPr>
                <a:t>Task  specific database</a:t>
              </a:r>
            </a:p>
          </p:txBody>
        </p:sp>
      </p:grp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75160" y="3771030"/>
            <a:ext cx="1558925" cy="54927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>
                <a:solidFill>
                  <a:schemeClr val="tx1"/>
                </a:solidFill>
                <a:latin typeface="Tahoma" charset="0"/>
              </a:rPr>
              <a:t>Set of value-assignments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317973" y="4825130"/>
            <a:ext cx="1558925" cy="549275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>
                <a:solidFill>
                  <a:schemeClr val="tx1"/>
                </a:solidFill>
                <a:latin typeface="Tahoma" charset="0"/>
              </a:rPr>
              <a:t>Response Analysis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52400" y="8382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494560" y="2170830"/>
            <a:ext cx="990600" cy="1143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4646960" y="3085230"/>
            <a:ext cx="381000" cy="762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180360" y="2323230"/>
            <a:ext cx="228600" cy="4572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646960" y="2323230"/>
            <a:ext cx="76200" cy="76200"/>
          </a:xfrm>
          <a:prstGeom prst="ellipse">
            <a:avLst/>
          </a:prstGeom>
          <a:solidFill>
            <a:srgbClr val="9933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646960" y="2475630"/>
            <a:ext cx="76200" cy="76200"/>
          </a:xfrm>
          <a:prstGeom prst="ellipse">
            <a:avLst/>
          </a:prstGeom>
          <a:solidFill>
            <a:srgbClr val="9933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646960" y="2628030"/>
            <a:ext cx="76200" cy="76200"/>
          </a:xfrm>
          <a:prstGeom prst="ellipse">
            <a:avLst/>
          </a:prstGeom>
          <a:solidFill>
            <a:srgbClr val="9933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4646960" y="2856630"/>
            <a:ext cx="533400" cy="76200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799360" y="239943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4799360" y="255183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4799360" y="270423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5180360" y="2399430"/>
            <a:ext cx="2286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418360" y="186603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 b="1">
                <a:solidFill>
                  <a:srgbClr val="00FF00"/>
                </a:solidFill>
                <a:latin typeface="Tahoma" charset="0"/>
              </a:rPr>
              <a:t>Form page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494560" y="5599830"/>
            <a:ext cx="114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800" b="1">
                <a:solidFill>
                  <a:srgbClr val="00FF00"/>
                </a:solidFill>
                <a:latin typeface="Tahoma" charset="0"/>
              </a:rPr>
              <a:t>Response page</a:t>
            </a: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>
            <a:off x="7542560" y="392343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6323360" y="3313830"/>
            <a:ext cx="1219200" cy="1143000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35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  <a:buSzPct val="132000"/>
            </a:pPr>
            <a:endParaRPr lang="en-US" sz="1600">
              <a:solidFill>
                <a:schemeClr val="bg1"/>
              </a:solidFill>
              <a:latin typeface="Tahoma" charset="0"/>
            </a:endParaRPr>
          </a:p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600">
                <a:solidFill>
                  <a:schemeClr val="tx1"/>
                </a:solidFill>
                <a:latin typeface="Tahoma" charset="0"/>
              </a:rPr>
              <a:t>Web query front-end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2056160" y="3085230"/>
            <a:ext cx="838200" cy="36671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Tahoma" charset="0"/>
              </a:rPr>
              <a:t>Match</a:t>
            </a:r>
          </a:p>
        </p:txBody>
      </p: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7999760" y="3390030"/>
            <a:ext cx="1066800" cy="1008063"/>
            <a:chOff x="4992" y="2352"/>
            <a:chExt cx="631" cy="635"/>
          </a:xfrm>
        </p:grpSpPr>
        <p:sp>
          <p:nvSpPr>
            <p:cNvPr id="38950" name="AutoShape 38"/>
            <p:cNvSpPr>
              <a:spLocks noChangeArrowheads="1"/>
            </p:cNvSpPr>
            <p:nvPr/>
          </p:nvSpPr>
          <p:spPr bwMode="auto">
            <a:xfrm>
              <a:off x="4992" y="2352"/>
              <a:ext cx="624" cy="635"/>
            </a:xfrm>
            <a:prstGeom prst="can">
              <a:avLst>
                <a:gd name="adj" fmla="val 17889"/>
              </a:avLst>
            </a:prstGeom>
            <a:solidFill>
              <a:srgbClr val="4C4C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51" name="Text Box 39"/>
            <p:cNvSpPr txBox="1">
              <a:spLocks noChangeArrowheads="1"/>
            </p:cNvSpPr>
            <p:nvPr/>
          </p:nvSpPr>
          <p:spPr bwMode="auto">
            <a:xfrm>
              <a:off x="4992" y="2544"/>
              <a:ext cx="631" cy="346"/>
            </a:xfrm>
            <a:prstGeom prst="rect">
              <a:avLst/>
            </a:prstGeom>
            <a:solidFill>
              <a:srgbClr val="4C4C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SzPct val="132000"/>
              </a:pPr>
              <a:r>
                <a:rPr lang="en-US" sz="1800">
                  <a:solidFill>
                    <a:schemeClr val="tx1"/>
                  </a:solidFill>
                  <a:latin typeface="Tahoma" charset="0"/>
                </a:rPr>
                <a:t>Hidden Database</a:t>
              </a:r>
            </a:p>
          </p:txBody>
        </p:sp>
      </p:grpSp>
      <p:grpSp>
        <p:nvGrpSpPr>
          <p:cNvPr id="38952" name="Group 40"/>
          <p:cNvGrpSpPr>
            <a:grpSpLocks/>
          </p:cNvGrpSpPr>
          <p:nvPr/>
        </p:nvGrpSpPr>
        <p:grpSpPr bwMode="auto">
          <a:xfrm>
            <a:off x="379760" y="5523630"/>
            <a:ext cx="1219200" cy="685800"/>
            <a:chOff x="240" y="3744"/>
            <a:chExt cx="768" cy="432"/>
          </a:xfrm>
        </p:grpSpPr>
        <p:sp>
          <p:nvSpPr>
            <p:cNvPr id="38953" name="AutoShape 41"/>
            <p:cNvSpPr>
              <a:spLocks noChangeArrowheads="1"/>
            </p:cNvSpPr>
            <p:nvPr/>
          </p:nvSpPr>
          <p:spPr bwMode="auto">
            <a:xfrm>
              <a:off x="240" y="3744"/>
              <a:ext cx="768" cy="432"/>
            </a:xfrm>
            <a:prstGeom prst="can">
              <a:avLst>
                <a:gd name="adj" fmla="val 17579"/>
              </a:avLst>
            </a:prstGeom>
            <a:solidFill>
              <a:srgbClr val="4C4C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54" name="Text Box 42"/>
            <p:cNvSpPr txBox="1">
              <a:spLocks noChangeArrowheads="1"/>
            </p:cNvSpPr>
            <p:nvPr/>
          </p:nvSpPr>
          <p:spPr bwMode="auto">
            <a:xfrm>
              <a:off x="288" y="3888"/>
              <a:ext cx="720" cy="173"/>
            </a:xfrm>
            <a:prstGeom prst="rect">
              <a:avLst/>
            </a:prstGeom>
            <a:solidFill>
              <a:srgbClr val="4C4C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132000"/>
              </a:pPr>
              <a:r>
                <a:rPr lang="en-US" sz="1800">
                  <a:solidFill>
                    <a:schemeClr val="tx1"/>
                  </a:solidFill>
                  <a:latin typeface="Tahoma" charset="0"/>
                </a:rPr>
                <a:t>Repository</a:t>
              </a:r>
            </a:p>
          </p:txBody>
        </p:sp>
      </p:grp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5637560" y="2247030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Download form</a:t>
            </a:r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 flipV="1">
            <a:off x="6932960" y="255183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 flipH="1">
            <a:off x="5485160" y="255183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4113560" y="3618630"/>
            <a:ext cx="175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Form submission</a:t>
            </a:r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>
            <a:off x="3199160" y="392343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7009160" y="445683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 flipH="1">
            <a:off x="5485160" y="499023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5561360" y="4533030"/>
            <a:ext cx="137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Download response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3503960" y="2170830"/>
            <a:ext cx="91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SzPct val="132000"/>
            </a:pPr>
            <a:r>
              <a:rPr lang="en-US" sz="1600" b="1">
                <a:latin typeface="Tahoma" charset="0"/>
              </a:rPr>
              <a:t>Form analysis</a:t>
            </a:r>
          </a:p>
        </p:txBody>
      </p:sp>
      <p:sp>
        <p:nvSpPr>
          <p:cNvPr id="38964" name="Rectangle 52"/>
          <p:cNvSpPr>
            <a:spLocks noChangeArrowheads="1"/>
          </p:cNvSpPr>
          <p:nvPr/>
        </p:nvSpPr>
        <p:spPr bwMode="auto">
          <a:xfrm>
            <a:off x="151160" y="1942230"/>
            <a:ext cx="3276600" cy="4343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53"/>
          <p:cNvSpPr>
            <a:spLocks noChangeShapeType="1"/>
          </p:cNvSpPr>
          <p:nvPr/>
        </p:nvSpPr>
        <p:spPr bwMode="auto">
          <a:xfrm flipH="1">
            <a:off x="3275360" y="270423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6" name="Line 54"/>
          <p:cNvSpPr>
            <a:spLocks noChangeShapeType="1"/>
          </p:cNvSpPr>
          <p:nvPr/>
        </p:nvSpPr>
        <p:spPr bwMode="auto">
          <a:xfrm flipV="1">
            <a:off x="3275360" y="232323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 flipH="1">
            <a:off x="2741960" y="232323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8" name="Line 56"/>
          <p:cNvSpPr>
            <a:spLocks noChangeShapeType="1"/>
          </p:cNvSpPr>
          <p:nvPr/>
        </p:nvSpPr>
        <p:spPr bwMode="auto">
          <a:xfrm>
            <a:off x="2056160" y="262803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69" name="Line 57"/>
          <p:cNvSpPr>
            <a:spLocks noChangeShapeType="1"/>
          </p:cNvSpPr>
          <p:nvPr/>
        </p:nvSpPr>
        <p:spPr bwMode="auto">
          <a:xfrm flipV="1">
            <a:off x="1294160" y="323763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0" name="Line 58"/>
          <p:cNvSpPr>
            <a:spLocks noChangeShapeType="1"/>
          </p:cNvSpPr>
          <p:nvPr/>
        </p:nvSpPr>
        <p:spPr bwMode="auto">
          <a:xfrm>
            <a:off x="2437160" y="346623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1" name="Line 59"/>
          <p:cNvSpPr>
            <a:spLocks noChangeShapeType="1"/>
          </p:cNvSpPr>
          <p:nvPr/>
        </p:nvSpPr>
        <p:spPr bwMode="auto">
          <a:xfrm flipH="1">
            <a:off x="2894360" y="506643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2" name="Freeform 60"/>
          <p:cNvSpPr>
            <a:spLocks/>
          </p:cNvSpPr>
          <p:nvPr/>
        </p:nvSpPr>
        <p:spPr bwMode="auto">
          <a:xfrm>
            <a:off x="1395760" y="3390030"/>
            <a:ext cx="660400" cy="1447800"/>
          </a:xfrm>
          <a:custGeom>
            <a:avLst/>
            <a:gdLst>
              <a:gd name="T0" fmla="*/ 128 w 416"/>
              <a:gd name="T1" fmla="*/ 912 h 912"/>
              <a:gd name="T2" fmla="*/ 32 w 416"/>
              <a:gd name="T3" fmla="*/ 624 h 912"/>
              <a:gd name="T4" fmla="*/ 32 w 416"/>
              <a:gd name="T5" fmla="*/ 240 h 912"/>
              <a:gd name="T6" fmla="*/ 224 w 416"/>
              <a:gd name="T7" fmla="*/ 96 h 912"/>
              <a:gd name="T8" fmla="*/ 416 w 416"/>
              <a:gd name="T9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6" h="912">
                <a:moveTo>
                  <a:pt x="128" y="912"/>
                </a:moveTo>
                <a:cubicBezTo>
                  <a:pt x="88" y="824"/>
                  <a:pt x="48" y="736"/>
                  <a:pt x="32" y="624"/>
                </a:cubicBezTo>
                <a:cubicBezTo>
                  <a:pt x="16" y="512"/>
                  <a:pt x="0" y="328"/>
                  <a:pt x="32" y="240"/>
                </a:cubicBezTo>
                <a:cubicBezTo>
                  <a:pt x="64" y="152"/>
                  <a:pt x="160" y="136"/>
                  <a:pt x="224" y="96"/>
                </a:cubicBezTo>
                <a:cubicBezTo>
                  <a:pt x="288" y="56"/>
                  <a:pt x="384" y="16"/>
                  <a:pt x="41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 flipH="1">
            <a:off x="989360" y="506643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4" name="Line 62"/>
          <p:cNvSpPr>
            <a:spLocks noChangeShapeType="1"/>
          </p:cNvSpPr>
          <p:nvPr/>
        </p:nvSpPr>
        <p:spPr bwMode="auto">
          <a:xfrm>
            <a:off x="989360" y="50664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77" name="Rectangle 65"/>
          <p:cNvSpPr>
            <a:spLocks noChangeArrowheads="1"/>
          </p:cNvSpPr>
          <p:nvPr/>
        </p:nvSpPr>
        <p:spPr bwMode="auto">
          <a:xfrm>
            <a:off x="4494560" y="4380630"/>
            <a:ext cx="990600" cy="1143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>
            <a:off x="4646960" y="45330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4646960" y="46092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0" name="Line 68"/>
          <p:cNvSpPr>
            <a:spLocks noChangeShapeType="1"/>
          </p:cNvSpPr>
          <p:nvPr/>
        </p:nvSpPr>
        <p:spPr bwMode="auto">
          <a:xfrm>
            <a:off x="4646960" y="46854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4646960" y="49140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>
            <a:off x="4646960" y="49902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3" name="Line 71"/>
          <p:cNvSpPr>
            <a:spLocks noChangeShapeType="1"/>
          </p:cNvSpPr>
          <p:nvPr/>
        </p:nvSpPr>
        <p:spPr bwMode="auto">
          <a:xfrm>
            <a:off x="4646960" y="50664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4" name="Line 72"/>
          <p:cNvSpPr>
            <a:spLocks noChangeShapeType="1"/>
          </p:cNvSpPr>
          <p:nvPr/>
        </p:nvSpPr>
        <p:spPr bwMode="auto">
          <a:xfrm>
            <a:off x="4646960" y="5371230"/>
            <a:ext cx="6858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5" name="Line 73"/>
          <p:cNvSpPr>
            <a:spLocks noChangeShapeType="1"/>
          </p:cNvSpPr>
          <p:nvPr/>
        </p:nvSpPr>
        <p:spPr bwMode="auto">
          <a:xfrm>
            <a:off x="4646960" y="476163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6" name="Line 74"/>
          <p:cNvSpPr>
            <a:spLocks noChangeShapeType="1"/>
          </p:cNvSpPr>
          <p:nvPr/>
        </p:nvSpPr>
        <p:spPr bwMode="auto">
          <a:xfrm>
            <a:off x="4646960" y="514263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87" name="Line 75"/>
          <p:cNvSpPr>
            <a:spLocks noChangeShapeType="1"/>
          </p:cNvSpPr>
          <p:nvPr/>
        </p:nvSpPr>
        <p:spPr bwMode="auto">
          <a:xfrm>
            <a:off x="4646960" y="5218830"/>
            <a:ext cx="381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324000" y="900000"/>
            <a:ext cx="8496000" cy="649288"/>
          </a:xfrm>
        </p:spPr>
        <p:txBody>
          <a:bodyPr/>
          <a:lstStyle/>
          <a:p>
            <a:r>
              <a:rPr lang="en-US" dirty="0" smtClean="0"/>
              <a:t>Hidden Web Crawler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9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 </a:t>
            </a:r>
            <a:r>
              <a:rPr lang="mr-IN" dirty="0" smtClean="0"/>
              <a:t>–</a:t>
            </a:r>
            <a:r>
              <a:rPr lang="en-US" dirty="0" smtClean="0"/>
              <a:t> Dark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accessible </a:t>
            </a:r>
            <a:r>
              <a:rPr lang="en-US" dirty="0" smtClean="0"/>
              <a:t>via the normal Internet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Accessed by private or overlay networks, such as TOR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0" b="2670"/>
          <a:stretch/>
        </p:blipFill>
        <p:spPr>
          <a:xfrm>
            <a:off x="542096" y="2867400"/>
            <a:ext cx="7950732" cy="3762000"/>
          </a:xfrm>
          <a:prstGeom prst="rect">
            <a:avLst/>
          </a:prstGeom>
        </p:spPr>
      </p:pic>
      <p:pic>
        <p:nvPicPr>
          <p:cNvPr id="6" name="Picture 5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3861291" y="3128903"/>
            <a:ext cx="638841" cy="47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vs</a:t>
            </a:r>
            <a:r>
              <a:rPr lang="en-US" dirty="0" smtClean="0"/>
              <a:t> World Wide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Internet and the WWW the same 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8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 bwMode="auto">
          <a:xfrm>
            <a:off x="3159642" y="2741649"/>
            <a:ext cx="2143658" cy="1517977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0" y="278811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21" y="2292787"/>
            <a:ext cx="1872971" cy="26483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787927" y="3500639"/>
            <a:ext cx="281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eye-309166_960_7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465" y="2153396"/>
            <a:ext cx="863544" cy="44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8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4686000" cy="4469088"/>
          </a:xfrm>
        </p:spPr>
        <p:txBody>
          <a:bodyPr/>
          <a:lstStyle/>
          <a:p>
            <a:r>
              <a:rPr lang="en-US" dirty="0" smtClean="0"/>
              <a:t>The onion router</a:t>
            </a:r>
          </a:p>
          <a:p>
            <a:pPr lvl="1"/>
            <a:r>
              <a:rPr lang="en-US" dirty="0" smtClean="0"/>
              <a:t>TOR browser</a:t>
            </a:r>
          </a:p>
          <a:p>
            <a:pPr lvl="1"/>
            <a:r>
              <a:rPr lang="en-US" dirty="0" smtClean="0"/>
              <a:t>TOR network</a:t>
            </a:r>
          </a:p>
          <a:p>
            <a:r>
              <a:rPr lang="en-US" dirty="0" smtClean="0"/>
              <a:t>Browse the web anonymously </a:t>
            </a:r>
          </a:p>
          <a:p>
            <a:r>
              <a:rPr lang="en-US" dirty="0" smtClean="0"/>
              <a:t>Developed 1990s by US Naval Research Lab</a:t>
            </a:r>
          </a:p>
          <a:p>
            <a:pPr lvl="1"/>
            <a:r>
              <a:rPr lang="en-US" dirty="0" smtClean="0"/>
              <a:t>Protect US intelligence online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300px-Tor-logo-2011-flat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00" y="1692000"/>
            <a:ext cx="3810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8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Browsers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8" idx="1"/>
          </p:cNvCxnSpPr>
          <p:nvPr/>
        </p:nvCxnSpPr>
        <p:spPr bwMode="auto">
          <a:xfrm flipV="1">
            <a:off x="1981383" y="2413774"/>
            <a:ext cx="589821" cy="1350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3"/>
            <a:endCxn id="18" idx="1"/>
          </p:cNvCxnSpPr>
          <p:nvPr/>
        </p:nvCxnSpPr>
        <p:spPr bwMode="auto">
          <a:xfrm>
            <a:off x="3748208" y="2413774"/>
            <a:ext cx="384846" cy="30489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 bwMode="auto">
          <a:xfrm flipV="1">
            <a:off x="5310058" y="3882786"/>
            <a:ext cx="356353" cy="1579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7" idx="3"/>
            <a:endCxn id="7" idx="1"/>
          </p:cNvCxnSpPr>
          <p:nvPr/>
        </p:nvCxnSpPr>
        <p:spPr bwMode="auto">
          <a:xfrm flipV="1">
            <a:off x="6843415" y="3586005"/>
            <a:ext cx="448744" cy="296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1180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04979"/>
            <a:ext cx="1657383" cy="1657383"/>
          </a:xfrm>
          <a:prstGeom prst="rect">
            <a:avLst/>
          </a:prstGeom>
        </p:spPr>
      </p:pic>
      <p:pic>
        <p:nvPicPr>
          <p:cNvPr id="7" name="Picture 6" descr="2000px-Server-multipl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59" y="2509647"/>
            <a:ext cx="1522429" cy="2152715"/>
          </a:xfrm>
          <a:prstGeom prst="rect">
            <a:avLst/>
          </a:prstGeom>
        </p:spPr>
      </p:pic>
      <p:pic>
        <p:nvPicPr>
          <p:cNvPr id="8" name="Picture 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1825272"/>
            <a:ext cx="1177004" cy="1177004"/>
          </a:xfrm>
          <a:prstGeom prst="rect">
            <a:avLst/>
          </a:prstGeom>
        </p:spPr>
      </p:pic>
      <p:pic>
        <p:nvPicPr>
          <p:cNvPr id="11" name="Picture 10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1825272"/>
            <a:ext cx="1177004" cy="1177004"/>
          </a:xfrm>
          <a:prstGeom prst="rect">
            <a:avLst/>
          </a:prstGeom>
        </p:spPr>
      </p:pic>
      <p:pic>
        <p:nvPicPr>
          <p:cNvPr id="12" name="Picture 11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1825272"/>
            <a:ext cx="1177004" cy="1177004"/>
          </a:xfrm>
          <a:prstGeom prst="rect">
            <a:avLst/>
          </a:prstGeom>
        </p:spPr>
      </p:pic>
      <p:pic>
        <p:nvPicPr>
          <p:cNvPr id="13" name="Picture 12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3294284"/>
            <a:ext cx="1177004" cy="1177004"/>
          </a:xfrm>
          <a:prstGeom prst="rect">
            <a:avLst/>
          </a:prstGeom>
        </p:spPr>
      </p:pic>
      <p:pic>
        <p:nvPicPr>
          <p:cNvPr id="14" name="Picture 13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4" y="4874219"/>
            <a:ext cx="1177004" cy="1177004"/>
          </a:xfrm>
          <a:prstGeom prst="rect">
            <a:avLst/>
          </a:prstGeom>
        </p:spPr>
      </p:pic>
      <p:pic>
        <p:nvPicPr>
          <p:cNvPr id="15" name="Picture 14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3294284"/>
            <a:ext cx="1177004" cy="1177004"/>
          </a:xfrm>
          <a:prstGeom prst="rect">
            <a:avLst/>
          </a:prstGeom>
        </p:spPr>
      </p:pic>
      <p:pic>
        <p:nvPicPr>
          <p:cNvPr id="16" name="Picture 15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4874219"/>
            <a:ext cx="1177004" cy="1177004"/>
          </a:xfrm>
          <a:prstGeom prst="rect">
            <a:avLst/>
          </a:prstGeom>
        </p:spPr>
      </p:pic>
      <p:pic>
        <p:nvPicPr>
          <p:cNvPr id="17" name="Picture 16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3294284"/>
            <a:ext cx="1177004" cy="1177004"/>
          </a:xfrm>
          <a:prstGeom prst="rect">
            <a:avLst/>
          </a:prstGeom>
        </p:spPr>
      </p:pic>
      <p:pic>
        <p:nvPicPr>
          <p:cNvPr id="18" name="Picture 17" descr="2000px-Computer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54" y="4874219"/>
            <a:ext cx="1177004" cy="1177004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8" idx="1"/>
          </p:cNvCxnSpPr>
          <p:nvPr/>
        </p:nvCxnSpPr>
        <p:spPr bwMode="auto">
          <a:xfrm flipV="1">
            <a:off x="1981383" y="2413774"/>
            <a:ext cx="589821" cy="1350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8" idx="3"/>
            <a:endCxn id="18" idx="1"/>
          </p:cNvCxnSpPr>
          <p:nvPr/>
        </p:nvCxnSpPr>
        <p:spPr bwMode="auto">
          <a:xfrm>
            <a:off x="3748208" y="2413774"/>
            <a:ext cx="384846" cy="30489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 bwMode="auto">
          <a:xfrm flipV="1">
            <a:off x="5310058" y="3882786"/>
            <a:ext cx="356353" cy="15799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17" idx="3"/>
            <a:endCxn id="7" idx="1"/>
          </p:cNvCxnSpPr>
          <p:nvPr/>
        </p:nvCxnSpPr>
        <p:spPr bwMode="auto">
          <a:xfrm flipV="1">
            <a:off x="6843415" y="3586005"/>
            <a:ext cx="448744" cy="296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eye-309166_960_7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9739" y="3155910"/>
            <a:ext cx="532420" cy="2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Hidden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create private websites and messengers </a:t>
            </a:r>
          </a:p>
          <a:p>
            <a:r>
              <a:rPr lang="en-US" dirty="0" smtClean="0"/>
              <a:t>Can only be found using the TOR browser</a:t>
            </a:r>
          </a:p>
          <a:p>
            <a:r>
              <a:rPr lang="en-US" dirty="0" smtClean="0"/>
              <a:t>Content remains within the TOR network </a:t>
            </a:r>
            <a:r>
              <a:rPr lang="mr-IN" dirty="0" smtClean="0"/>
              <a:t>–</a:t>
            </a:r>
            <a:r>
              <a:rPr lang="en-US" dirty="0" smtClean="0"/>
              <a:t> does not use exit nodes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36057" y="3683764"/>
            <a:ext cx="4290303" cy="2781018"/>
            <a:chOff x="324000" y="1825272"/>
            <a:chExt cx="6519415" cy="4225951"/>
          </a:xfrm>
        </p:grpSpPr>
        <p:pic>
          <p:nvPicPr>
            <p:cNvPr id="6" name="Picture 5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04979"/>
              <a:ext cx="1657383" cy="1657383"/>
            </a:xfrm>
            <a:prstGeom prst="rect">
              <a:avLst/>
            </a:prstGeom>
          </p:spPr>
        </p:pic>
        <p:pic>
          <p:nvPicPr>
            <p:cNvPr id="7" name="Picture 6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04" y="1825272"/>
              <a:ext cx="1177004" cy="1177004"/>
            </a:xfrm>
            <a:prstGeom prst="rect">
              <a:avLst/>
            </a:prstGeom>
          </p:spPr>
        </p:pic>
        <p:pic>
          <p:nvPicPr>
            <p:cNvPr id="8" name="Picture 7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054" y="1825272"/>
              <a:ext cx="1177004" cy="1177004"/>
            </a:xfrm>
            <a:prstGeom prst="rect">
              <a:avLst/>
            </a:prstGeom>
          </p:spPr>
        </p:pic>
        <p:pic>
          <p:nvPicPr>
            <p:cNvPr id="9" name="Picture 8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411" y="1825272"/>
              <a:ext cx="1177004" cy="1177004"/>
            </a:xfrm>
            <a:prstGeom prst="rect">
              <a:avLst/>
            </a:prstGeom>
          </p:spPr>
        </p:pic>
        <p:pic>
          <p:nvPicPr>
            <p:cNvPr id="10" name="Picture 9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04" y="3294284"/>
              <a:ext cx="1177004" cy="1177004"/>
            </a:xfrm>
            <a:prstGeom prst="rect">
              <a:avLst/>
            </a:prstGeom>
          </p:spPr>
        </p:pic>
        <p:pic>
          <p:nvPicPr>
            <p:cNvPr id="11" name="Picture 10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204" y="4874219"/>
              <a:ext cx="1177004" cy="1177004"/>
            </a:xfrm>
            <a:prstGeom prst="rect">
              <a:avLst/>
            </a:prstGeom>
          </p:spPr>
        </p:pic>
        <p:pic>
          <p:nvPicPr>
            <p:cNvPr id="12" name="Picture 11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054" y="3294284"/>
              <a:ext cx="1177004" cy="1177004"/>
            </a:xfrm>
            <a:prstGeom prst="rect">
              <a:avLst/>
            </a:prstGeom>
          </p:spPr>
        </p:pic>
        <p:pic>
          <p:nvPicPr>
            <p:cNvPr id="13" name="Picture 12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411" y="4874219"/>
              <a:ext cx="1177004" cy="1177004"/>
            </a:xfrm>
            <a:prstGeom prst="rect">
              <a:avLst/>
            </a:prstGeom>
          </p:spPr>
        </p:pic>
        <p:pic>
          <p:nvPicPr>
            <p:cNvPr id="14" name="Picture 13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6411" y="3294284"/>
              <a:ext cx="1177004" cy="1177004"/>
            </a:xfrm>
            <a:prstGeom prst="rect">
              <a:avLst/>
            </a:prstGeom>
          </p:spPr>
        </p:pic>
        <p:pic>
          <p:nvPicPr>
            <p:cNvPr id="15" name="Picture 14" descr="2000px-Computer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054" y="4874219"/>
              <a:ext cx="1177004" cy="1177004"/>
            </a:xfrm>
            <a:prstGeom prst="rect">
              <a:avLst/>
            </a:prstGeom>
            <a:effectLst>
              <a:glow rad="101600">
                <a:schemeClr val="tx2">
                  <a:lumMod val="50000"/>
                  <a:lumOff val="50000"/>
                  <a:alpha val="75000"/>
                </a:schemeClr>
              </a:glow>
            </a:effectLst>
          </p:spPr>
        </p:pic>
        <p:cxnSp>
          <p:nvCxnSpPr>
            <p:cNvPr id="16" name="Straight Connector 15"/>
            <p:cNvCxnSpPr>
              <a:endCxn id="7" idx="1"/>
            </p:cNvCxnSpPr>
            <p:nvPr/>
          </p:nvCxnSpPr>
          <p:spPr bwMode="auto">
            <a:xfrm flipV="1">
              <a:off x="1981383" y="2413774"/>
              <a:ext cx="589821" cy="13501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7" idx="3"/>
              <a:endCxn id="15" idx="1"/>
            </p:cNvCxnSpPr>
            <p:nvPr/>
          </p:nvCxnSpPr>
          <p:spPr bwMode="auto">
            <a:xfrm>
              <a:off x="3748208" y="2413774"/>
              <a:ext cx="384846" cy="30489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58484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and uses of the the Dark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Journalists</a:t>
            </a:r>
          </a:p>
          <a:p>
            <a:r>
              <a:rPr lang="en-US" dirty="0" smtClean="0"/>
              <a:t>Activists</a:t>
            </a:r>
          </a:p>
          <a:p>
            <a:r>
              <a:rPr lang="en-US" dirty="0" smtClean="0"/>
              <a:t>Countries that restrict or block websites</a:t>
            </a:r>
          </a:p>
          <a:p>
            <a:r>
              <a:rPr lang="en-US" dirty="0" smtClean="0"/>
              <a:t>Nefarious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55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on the Dark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ToR</a:t>
            </a:r>
            <a:r>
              <a:rPr lang="en-US" dirty="0" smtClean="0"/>
              <a:t> browser</a:t>
            </a:r>
          </a:p>
          <a:p>
            <a:r>
              <a:rPr lang="en-US" dirty="0" smtClean="0"/>
              <a:t>Do </a:t>
            </a:r>
            <a:r>
              <a:rPr lang="en-US" dirty="0"/>
              <a:t>not install browser plugins for </a:t>
            </a:r>
            <a:r>
              <a:rPr lang="en-US" dirty="0" err="1"/>
              <a:t>ToR</a:t>
            </a:r>
            <a:endParaRPr lang="en-US" dirty="0"/>
          </a:p>
          <a:p>
            <a:r>
              <a:rPr lang="en-US" dirty="0"/>
              <a:t>Disable all ability to run scripts on </a:t>
            </a:r>
            <a:r>
              <a:rPr lang="en-US" dirty="0" err="1"/>
              <a:t>ToR</a:t>
            </a:r>
            <a:endParaRPr lang="en-US" dirty="0"/>
          </a:p>
          <a:p>
            <a:r>
              <a:rPr lang="en-US" dirty="0"/>
              <a:t>Use HTTPS versions of sites</a:t>
            </a:r>
          </a:p>
          <a:p>
            <a:r>
              <a:rPr lang="en-US" dirty="0"/>
              <a:t>Do not run </a:t>
            </a:r>
            <a:r>
              <a:rPr lang="en-US" dirty="0" err="1"/>
              <a:t>executables</a:t>
            </a:r>
            <a:r>
              <a:rPr lang="en-US" dirty="0"/>
              <a:t> or open documents while online</a:t>
            </a:r>
          </a:p>
          <a:p>
            <a:r>
              <a:rPr lang="en-US" dirty="0"/>
              <a:t>Only run/open files in a separate virtual machine with networking disabled</a:t>
            </a:r>
          </a:p>
          <a:p>
            <a:r>
              <a:rPr lang="en-US" dirty="0"/>
              <a:t>Ensure your application does not bypass </a:t>
            </a:r>
            <a:r>
              <a:rPr lang="en-US" dirty="0" err="1"/>
              <a:t>ToR</a:t>
            </a:r>
            <a:r>
              <a:rPr lang="en-US" dirty="0"/>
              <a:t> (such as </a:t>
            </a:r>
            <a:r>
              <a:rPr lang="en-US" dirty="0" err="1"/>
              <a:t>BitTorrent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0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Quiz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4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r>
              <a:rPr lang="mr-IN" dirty="0" smtClean="0"/>
              <a:t>–</a:t>
            </a:r>
            <a:r>
              <a:rPr lang="en-US" dirty="0" smtClean="0"/>
              <a:t> Question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anonymous, do I: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Log in at home?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Log in at University? 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Log in at an Internet Cafe?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Log in at random Internet Cafes, at different times?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6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vs</a:t>
            </a:r>
            <a:r>
              <a:rPr lang="en-US" dirty="0" smtClean="0"/>
              <a:t> World Wide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Internet and the WWW the same thing?</a:t>
            </a:r>
          </a:p>
          <a:p>
            <a:r>
              <a:rPr lang="en-US" dirty="0" smtClean="0"/>
              <a:t>The Internet is a global system</a:t>
            </a:r>
          </a:p>
          <a:p>
            <a:pPr lvl="1"/>
            <a:r>
              <a:rPr lang="en-US" dirty="0" smtClean="0"/>
              <a:t>Collection of interconnected computer networks</a:t>
            </a:r>
          </a:p>
          <a:p>
            <a:pPr lvl="1"/>
            <a:r>
              <a:rPr lang="en-US" dirty="0" smtClean="0"/>
              <a:t>Using Internet protocols to link devices</a:t>
            </a:r>
          </a:p>
          <a:p>
            <a:pPr lvl="1"/>
            <a:r>
              <a:rPr lang="en-US" dirty="0" smtClean="0"/>
              <a:t>Provides the backbone for services</a:t>
            </a:r>
          </a:p>
          <a:p>
            <a:pPr lvl="2"/>
            <a:r>
              <a:rPr lang="en-US" dirty="0" smtClean="0"/>
              <a:t>World Wide Web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File sharing</a:t>
            </a:r>
          </a:p>
          <a:p>
            <a:pPr lvl="2"/>
            <a:r>
              <a:rPr lang="en-US" dirty="0" err="1" smtClean="0"/>
              <a:t>Darknets</a:t>
            </a:r>
            <a:endParaRPr lang="en-US" dirty="0" smtClean="0"/>
          </a:p>
          <a:p>
            <a:pPr lvl="2"/>
            <a:r>
              <a:rPr lang="en-US" dirty="0" smtClean="0"/>
              <a:t>Social Networking (messaging) </a:t>
            </a:r>
          </a:p>
        </p:txBody>
      </p:sp>
    </p:spTree>
    <p:extLst>
      <p:ext uri="{BB962C8B-B14F-4D97-AF65-F5344CB8AC3E}">
        <p14:creationId xmlns:p14="http://schemas.microsoft.com/office/powerpoint/2010/main" val="29088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anonymous, do I: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Log in at home?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Log in at University?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(Harvard Bomb Threat 2013)</a:t>
            </a:r>
            <a:endParaRPr lang="en-US" dirty="0"/>
          </a:p>
          <a:p>
            <a:pPr marL="817200" lvl="1" indent="-457200">
              <a:buFont typeface="+mj-lt"/>
              <a:buAutoNum type="alphaUcPeriod"/>
            </a:pPr>
            <a:r>
              <a:rPr lang="en-US" dirty="0"/>
              <a:t>Log in at an Internet Cafe?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>
                <a:solidFill>
                  <a:srgbClr val="0000FF"/>
                </a:solidFill>
              </a:rPr>
              <a:t>Log in at random Internet Cafes, at different times?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42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r>
              <a:rPr lang="mr-IN" dirty="0" smtClean="0"/>
              <a:t>–</a:t>
            </a:r>
            <a:r>
              <a:rPr lang="en-US" dirty="0" smtClean="0"/>
              <a:t> Question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 always use my </a:t>
            </a:r>
            <a:r>
              <a:rPr lang="en-US" dirty="0" err="1" smtClean="0"/>
              <a:t>favourite</a:t>
            </a:r>
            <a:r>
              <a:rPr lang="en-US" dirty="0" smtClean="0"/>
              <a:t> Internet Cafe, to check my website.  Do I..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Only log into my site and do nothing else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Conceal my web browsing by looking at a lot of other common websites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Check my </a:t>
            </a:r>
            <a:r>
              <a:rPr lang="en-US" dirty="0"/>
              <a:t>G</a:t>
            </a:r>
            <a:r>
              <a:rPr lang="en-US" dirty="0" smtClean="0"/>
              <a:t>mail while I’m there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Use my credit card to pay for my coffee</a:t>
            </a:r>
          </a:p>
          <a:p>
            <a:pPr marL="817200" lvl="1" indent="-457200">
              <a:buFont typeface="+mj-lt"/>
              <a:buAutoNum type="alphaUcPeriod"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28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r>
              <a:rPr lang="mr-IN" dirty="0" smtClean="0"/>
              <a:t>–</a:t>
            </a:r>
            <a:r>
              <a:rPr lang="en-US" dirty="0" smtClean="0"/>
              <a:t> Question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 always use my </a:t>
            </a:r>
            <a:r>
              <a:rPr lang="en-US" dirty="0" err="1" smtClean="0"/>
              <a:t>favourite</a:t>
            </a:r>
            <a:r>
              <a:rPr lang="en-US" dirty="0" smtClean="0"/>
              <a:t> Internet Cafe, to check my website.  Do I..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Only log into my site and do nothing else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>
                <a:solidFill>
                  <a:srgbClr val="0000FF"/>
                </a:solidFill>
              </a:rPr>
              <a:t>Conceal my web browsing by looking at a lot of other common </a:t>
            </a:r>
            <a:r>
              <a:rPr lang="en-US" dirty="0" smtClean="0">
                <a:solidFill>
                  <a:srgbClr val="0000FF"/>
                </a:solidFill>
              </a:rPr>
              <a:t>websites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Check my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mail while I’m there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Use my credit card to pay for my coffee</a:t>
            </a:r>
          </a:p>
          <a:p>
            <a:pPr marL="3600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5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 want to advertise my site, should I: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Tell everyone I can about my site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Advertise it on a forum related to my website, create a false identity and become apart of the community before advertising it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Advertise it on a forum with my name 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Pose as a potential user of my website on a forum and ask if anyone has used it, using my name and a new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38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 want to advertise my site, should I: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Tell everyone I can about my site offline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Advertise it on a forum related to my website, create a false identity and become apart of the community before advertising it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Advertise it on a forum with my name 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Pose as a potential user of my website on a forum and ask if anyone has used it, using my name and a new account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94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I’m having problems connecting to TOR with PHP, do I: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Ask a friend for help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Post a question on Stack Overflow, with a false identity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Post a question on Stack Overflow, with my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47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I’m having problems connecting to TOR with PHP, do I 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Ask a friend for help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Post a question on Stack Overflow, with a false identity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Post a question on Stack Overflow, with my name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34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 </a:t>
            </a:r>
            <a:r>
              <a:rPr lang="en-US" dirty="0" err="1" smtClean="0"/>
              <a:t>realised</a:t>
            </a:r>
            <a:r>
              <a:rPr lang="en-US" dirty="0" smtClean="0"/>
              <a:t> I’ve made a mistake, instead of posting with a false identity, I’ve asked a question using my name: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Do I delete my post?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Ask a the same question again with a false identity?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Try to hide in plain site by posting many questions from different users that were more damning?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Change my username and hope for an answer?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/>
              <a:t>All of the above?</a:t>
            </a:r>
          </a:p>
        </p:txBody>
      </p:sp>
    </p:spTree>
    <p:extLst>
      <p:ext uri="{BB962C8B-B14F-4D97-AF65-F5344CB8AC3E}">
        <p14:creationId xmlns:p14="http://schemas.microsoft.com/office/powerpoint/2010/main" val="2296364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</a:t>
            </a:r>
            <a:r>
              <a:rPr lang="mr-IN" dirty="0"/>
              <a:t>–</a:t>
            </a:r>
            <a:r>
              <a:rPr lang="en-US" dirty="0"/>
              <a:t> Question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running a website on the TOR network and I want to remain anonymous.  I </a:t>
            </a:r>
            <a:r>
              <a:rPr lang="en-US" dirty="0" err="1" smtClean="0"/>
              <a:t>realised</a:t>
            </a:r>
            <a:r>
              <a:rPr lang="en-US" dirty="0" smtClean="0"/>
              <a:t> I’ve made a mistake, instead of posting with a false identity, I’ve asked a question using my name: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Do I delete my post?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Ask the same question again with a false identity?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0000FF"/>
                </a:solidFill>
              </a:rPr>
              <a:t>Try to hide in plain site by posting many questions from different users that were more damning?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 smtClean="0">
                <a:solidFill>
                  <a:srgbClr val="FF0000"/>
                </a:solidFill>
              </a:rPr>
              <a:t>Change my username and hope for an answer?</a:t>
            </a:r>
          </a:p>
          <a:p>
            <a:pPr marL="817200" lvl="1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</a:rPr>
              <a:t>All of the above?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72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2141210"/>
            <a:ext cx="8496000" cy="4469088"/>
          </a:xfrm>
        </p:spPr>
        <p:txBody>
          <a:bodyPr/>
          <a:lstStyle/>
          <a:p>
            <a:r>
              <a:rPr lang="en-US" dirty="0" smtClean="0"/>
              <a:t>Tor hidden service</a:t>
            </a:r>
          </a:p>
          <a:p>
            <a:r>
              <a:rPr lang="en-US" dirty="0" smtClean="0"/>
              <a:t>An online black market</a:t>
            </a:r>
          </a:p>
          <a:p>
            <a:pPr lvl="1"/>
            <a:r>
              <a:rPr lang="en-US" dirty="0" smtClean="0"/>
              <a:t>Illegal drugs</a:t>
            </a:r>
            <a:endParaRPr lang="en-GB" dirty="0" smtClean="0"/>
          </a:p>
          <a:p>
            <a:r>
              <a:rPr lang="en-GB" dirty="0" smtClean="0"/>
              <a:t>Founded in Feb 2011</a:t>
            </a:r>
          </a:p>
          <a:p>
            <a:r>
              <a:rPr lang="en-GB" dirty="0" smtClean="0"/>
              <a:t>Shut down Oct 2013</a:t>
            </a:r>
            <a:endParaRPr lang="en-US" dirty="0"/>
          </a:p>
        </p:txBody>
      </p:sp>
      <p:pic>
        <p:nvPicPr>
          <p:cNvPr id="5" name="Picture 4" descr="Silk_Road_Marketplace_Item_Scr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00" y="2137908"/>
            <a:ext cx="50419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vs</a:t>
            </a:r>
            <a:r>
              <a:rPr lang="en-US" dirty="0" smtClean="0"/>
              <a:t> World Wide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Internet and the WWW the same thing?</a:t>
            </a:r>
          </a:p>
          <a:p>
            <a:r>
              <a:rPr lang="en-US" dirty="0" smtClean="0"/>
              <a:t>The Internet is a global system</a:t>
            </a:r>
          </a:p>
          <a:p>
            <a:pPr lvl="1"/>
            <a:r>
              <a:rPr lang="en-US" dirty="0" smtClean="0"/>
              <a:t>Collection of interconnected computer networks</a:t>
            </a:r>
          </a:p>
          <a:p>
            <a:pPr lvl="1"/>
            <a:r>
              <a:rPr lang="en-US" dirty="0" smtClean="0"/>
              <a:t>Using Internet protocols to link devices</a:t>
            </a:r>
          </a:p>
          <a:p>
            <a:pPr lvl="1"/>
            <a:r>
              <a:rPr lang="en-US" dirty="0" smtClean="0"/>
              <a:t>Provides the backbone for services</a:t>
            </a:r>
          </a:p>
          <a:p>
            <a:pPr lvl="2"/>
            <a:r>
              <a:rPr lang="en-US" b="1" dirty="0" smtClean="0"/>
              <a:t>World Wide Web (Surface and Deep Web)</a:t>
            </a:r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File sharing</a:t>
            </a:r>
          </a:p>
          <a:p>
            <a:pPr lvl="2"/>
            <a:r>
              <a:rPr lang="en-US" b="1" dirty="0" err="1" smtClean="0"/>
              <a:t>Darknets</a:t>
            </a:r>
            <a:r>
              <a:rPr lang="en-US" b="1" dirty="0" smtClean="0"/>
              <a:t> (Dark Web)</a:t>
            </a:r>
          </a:p>
          <a:p>
            <a:pPr lvl="2"/>
            <a:r>
              <a:rPr lang="en-US" dirty="0"/>
              <a:t>Social Networking (messaging)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911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lvl="1" indent="-174625">
              <a:spcAft>
                <a:spcPts val="1800"/>
              </a:spcAft>
              <a:buFont typeface="Arial"/>
              <a:buChar char="•"/>
            </a:pPr>
            <a:r>
              <a:rPr lang="en-US" sz="2400" dirty="0"/>
              <a:t>Mistakes that Ross </a:t>
            </a:r>
            <a:r>
              <a:rPr lang="en-US" sz="2400" dirty="0" smtClean="0"/>
              <a:t>Ulbricht made</a:t>
            </a:r>
            <a:endParaRPr lang="en-US" sz="2400" dirty="0"/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Regularly log into the Silk Road from a single Internet Cafe</a:t>
            </a:r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He check his Gmail shortly before or after logging into the Silk Road</a:t>
            </a:r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He posed </a:t>
            </a:r>
            <a:r>
              <a:rPr lang="en-US" dirty="0"/>
              <a:t>as a potential </a:t>
            </a:r>
            <a:r>
              <a:rPr lang="en-US" dirty="0" smtClean="0"/>
              <a:t>client on </a:t>
            </a:r>
            <a:r>
              <a:rPr lang="en-US" dirty="0"/>
              <a:t>a forum and ask if anyone had used it, using </a:t>
            </a:r>
            <a:r>
              <a:rPr lang="en-US" dirty="0" smtClean="0"/>
              <a:t>his real name </a:t>
            </a:r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r>
              <a:rPr lang="en-US" dirty="0" smtClean="0"/>
              <a:t>He post </a:t>
            </a:r>
            <a:r>
              <a:rPr lang="en-US" dirty="0"/>
              <a:t>a question on </a:t>
            </a:r>
            <a:r>
              <a:rPr lang="en-US" dirty="0" smtClean="0"/>
              <a:t>Stack Overflow</a:t>
            </a:r>
            <a:r>
              <a:rPr lang="en-US" dirty="0"/>
              <a:t>, with </a:t>
            </a:r>
            <a:r>
              <a:rPr lang="en-US" dirty="0" smtClean="0"/>
              <a:t>his real name and two hours after changed his username to another (frosty)</a:t>
            </a:r>
          </a:p>
          <a:p>
            <a:r>
              <a:rPr lang="en-US" dirty="0" smtClean="0"/>
              <a:t>The </a:t>
            </a:r>
            <a:r>
              <a:rPr lang="en-US" dirty="0"/>
              <a:t>FBI:</a:t>
            </a:r>
          </a:p>
          <a:p>
            <a:pPr lvl="1"/>
            <a:r>
              <a:rPr lang="en-US" dirty="0"/>
              <a:t>Identified where the Silk </a:t>
            </a:r>
            <a:r>
              <a:rPr lang="en-US" dirty="0" smtClean="0"/>
              <a:t>Road </a:t>
            </a:r>
            <a:r>
              <a:rPr lang="en-US" dirty="0"/>
              <a:t>was hosted (Asia)</a:t>
            </a:r>
          </a:p>
          <a:p>
            <a:pPr lvl="1"/>
            <a:r>
              <a:rPr lang="en-US" dirty="0"/>
              <a:t>Found the first mention of the Silk Road using Google</a:t>
            </a:r>
          </a:p>
          <a:p>
            <a:pPr marL="444625" lvl="2" indent="-174625">
              <a:spcAft>
                <a:spcPts val="1800"/>
              </a:spcAft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248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4152165" cy="4469088"/>
          </a:xfrm>
        </p:spPr>
        <p:txBody>
          <a:bodyPr/>
          <a:lstStyle/>
          <a:p>
            <a:r>
              <a:rPr lang="en-US" dirty="0" smtClean="0"/>
              <a:t>Levels of the Deep Web</a:t>
            </a:r>
          </a:p>
          <a:p>
            <a:r>
              <a:rPr lang="en-US" dirty="0" smtClean="0"/>
              <a:t>Level 0 Common Web</a:t>
            </a:r>
          </a:p>
          <a:p>
            <a:r>
              <a:rPr lang="en-US" dirty="0" smtClean="0"/>
              <a:t>Level 1 Surface Web</a:t>
            </a:r>
          </a:p>
          <a:p>
            <a:r>
              <a:rPr lang="en-US" dirty="0" smtClean="0"/>
              <a:t>Level 2 </a:t>
            </a:r>
            <a:r>
              <a:rPr lang="en-US" dirty="0" err="1" smtClean="0"/>
              <a:t>Bergie</a:t>
            </a:r>
            <a:r>
              <a:rPr lang="en-US" dirty="0" smtClean="0"/>
              <a:t> Web</a:t>
            </a:r>
          </a:p>
          <a:p>
            <a:pPr lvl="1"/>
            <a:r>
              <a:rPr lang="en-US" dirty="0"/>
              <a:t>How you prevent </a:t>
            </a:r>
            <a:r>
              <a:rPr lang="en-US" dirty="0" smtClean="0"/>
              <a:t>indexing</a:t>
            </a:r>
          </a:p>
          <a:p>
            <a:pPr lvl="1"/>
            <a:r>
              <a:rPr lang="en-US" dirty="0" smtClean="0"/>
              <a:t>How to search non indexing pages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301936" y="1689500"/>
            <a:ext cx="4152165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Level 3 Deep Web</a:t>
            </a:r>
          </a:p>
          <a:p>
            <a:r>
              <a:rPr lang="en-US" dirty="0" smtClean="0"/>
              <a:t>Level 4 Dark Web</a:t>
            </a:r>
          </a:p>
          <a:p>
            <a:pPr lvl="1"/>
            <a:r>
              <a:rPr lang="en-US" dirty="0" smtClean="0"/>
              <a:t>TOR</a:t>
            </a:r>
          </a:p>
          <a:p>
            <a:pPr lvl="1"/>
            <a:r>
              <a:rPr lang="en-US" dirty="0" smtClean="0"/>
              <a:t>TOR Browser</a:t>
            </a:r>
          </a:p>
          <a:p>
            <a:pPr lvl="1"/>
            <a:r>
              <a:rPr lang="en-US" dirty="0" smtClean="0"/>
              <a:t>Safety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2666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Deep Web?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 content which is not </a:t>
            </a:r>
            <a:r>
              <a:rPr lang="en-US" dirty="0"/>
              <a:t>indexed by standard search engines</a:t>
            </a:r>
          </a:p>
          <a:p>
            <a:r>
              <a:rPr lang="en-US" dirty="0" smtClean="0"/>
              <a:t>Content of the deep web is hidden behind HTML forms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1520" y="329845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/>
              <a:t>What is the Dark Web?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1520" y="4011802"/>
            <a:ext cx="8496000" cy="23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WWW content existing on </a:t>
            </a:r>
            <a:r>
              <a:rPr lang="en-US" dirty="0" err="1" smtClean="0"/>
              <a:t>darknets</a:t>
            </a:r>
            <a:r>
              <a:rPr lang="en-US" dirty="0" smtClean="0"/>
              <a:t>, overlay networks which use the Internet</a:t>
            </a:r>
          </a:p>
          <a:p>
            <a:r>
              <a:rPr lang="en-US" dirty="0" smtClean="0"/>
              <a:t>They require specific software, configurations and </a:t>
            </a:r>
            <a:r>
              <a:rPr lang="en-US" dirty="0" err="1" smtClean="0"/>
              <a:t>authorisation</a:t>
            </a:r>
            <a:r>
              <a:rPr lang="en-US" dirty="0" smtClean="0"/>
              <a:t> to access</a:t>
            </a:r>
          </a:p>
        </p:txBody>
      </p:sp>
    </p:spTree>
    <p:extLst>
      <p:ext uri="{BB962C8B-B14F-4D97-AF65-F5344CB8AC3E}">
        <p14:creationId xmlns:p14="http://schemas.microsoft.com/office/powerpoint/2010/main" val="364526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Deep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Searching on the Internet today can be compared to dragging a net across the surface of the ocean. While a great deal may be caught in the net, there is still a wealth of </a:t>
            </a:r>
            <a:r>
              <a:rPr lang="en-US" sz="2800" i="1" dirty="0" smtClean="0"/>
              <a:t>information that </a:t>
            </a:r>
            <a:r>
              <a:rPr lang="en-US" sz="2800" i="1" dirty="0"/>
              <a:t>is deep, and therefore, missed.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The </a:t>
            </a:r>
            <a:r>
              <a:rPr lang="en-US" sz="2800" i="1" dirty="0"/>
              <a:t>reason is simple: Most of the Web's information is buried far down on dynamically generated sites, and standard search engines never find it. </a:t>
            </a:r>
            <a:endParaRPr lang="en-US" sz="2800" i="1" dirty="0" smtClean="0"/>
          </a:p>
          <a:p>
            <a:pPr marL="0" indent="0">
              <a:buNone/>
            </a:pPr>
            <a:r>
              <a:rPr lang="en-US" dirty="0" smtClean="0"/>
              <a:t>					Michael </a:t>
            </a:r>
            <a:r>
              <a:rPr lang="en-US" dirty="0"/>
              <a:t>K. </a:t>
            </a:r>
            <a:r>
              <a:rPr lang="en-US" dirty="0" smtClean="0"/>
              <a:t>Bergman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8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Deep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66396" y="1692000"/>
            <a:ext cx="4832400" cy="4469088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/>
              <a:t>estimates </a:t>
            </a:r>
            <a:r>
              <a:rPr lang="en-US" dirty="0" smtClean="0"/>
              <a:t>suggest it is 400-550 times </a:t>
            </a:r>
            <a:r>
              <a:rPr lang="en-US" dirty="0"/>
              <a:t>larger than the surface web. </a:t>
            </a:r>
            <a:endParaRPr lang="en-US" dirty="0" smtClean="0"/>
          </a:p>
          <a:p>
            <a:r>
              <a:rPr lang="en-US" dirty="0" smtClean="0"/>
              <a:t>2001 - speculated it was 7.5 </a:t>
            </a:r>
            <a:r>
              <a:rPr lang="en-US" dirty="0"/>
              <a:t>petabytes</a:t>
            </a:r>
            <a:r>
              <a:rPr lang="en-US" dirty="0" smtClean="0"/>
              <a:t>.</a:t>
            </a:r>
          </a:p>
          <a:p>
            <a:r>
              <a:rPr lang="en-US" dirty="0"/>
              <a:t>2004 </a:t>
            </a:r>
            <a:r>
              <a:rPr lang="en-US" dirty="0" smtClean="0"/>
              <a:t>- around </a:t>
            </a:r>
            <a:r>
              <a:rPr lang="en-US" dirty="0"/>
              <a:t>300,000 </a:t>
            </a:r>
            <a:r>
              <a:rPr lang="en-US" dirty="0" smtClean="0"/>
              <a:t>websites</a:t>
            </a:r>
          </a:p>
          <a:p>
            <a:r>
              <a:rPr lang="en-US" dirty="0" smtClean="0"/>
              <a:t>2006 - 14,000 deep websites in the Russian WWW</a:t>
            </a:r>
          </a:p>
          <a:p>
            <a:r>
              <a:rPr lang="en-US" dirty="0"/>
              <a:t>Estimated that 99% of web content is hidden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ceberg2015052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r="15083"/>
          <a:stretch/>
        </p:blipFill>
        <p:spPr>
          <a:xfrm>
            <a:off x="324000" y="1751116"/>
            <a:ext cx="3697200" cy="45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pid-wp-14167429334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4" y="0"/>
            <a:ext cx="52185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540" y="900000"/>
            <a:ext cx="3308460" cy="649288"/>
          </a:xfrm>
        </p:spPr>
        <p:txBody>
          <a:bodyPr/>
          <a:lstStyle/>
          <a:p>
            <a:r>
              <a:rPr lang="en-US" dirty="0" smtClean="0"/>
              <a:t>Levels of the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511540" y="1657370"/>
            <a:ext cx="3308460" cy="40854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0. Common Web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Surface Web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Bergie</a:t>
            </a:r>
            <a:r>
              <a:rPr lang="en-US" dirty="0"/>
              <a:t> Web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Deep Web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Dark Web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93024" y="3996305"/>
            <a:ext cx="849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2451840" y="4371163"/>
            <a:ext cx="452153" cy="337668"/>
          </a:xfrm>
          <a:prstGeom prst="rect">
            <a:avLst/>
          </a:prstGeom>
        </p:spPr>
      </p:pic>
      <p:pic>
        <p:nvPicPr>
          <p:cNvPr id="10" name="Picture 9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4509320" y="2959120"/>
            <a:ext cx="452153" cy="337668"/>
          </a:xfrm>
          <a:prstGeom prst="rect">
            <a:avLst/>
          </a:prstGeom>
        </p:spPr>
      </p:pic>
      <p:pic>
        <p:nvPicPr>
          <p:cNvPr id="11" name="Picture 10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9" t="27948" r="2697" b="56041"/>
          <a:stretch/>
        </p:blipFill>
        <p:spPr>
          <a:xfrm>
            <a:off x="2358912" y="2386007"/>
            <a:ext cx="452153" cy="337668"/>
          </a:xfrm>
          <a:prstGeom prst="rect">
            <a:avLst/>
          </a:prstGeom>
        </p:spPr>
      </p:pic>
      <p:pic>
        <p:nvPicPr>
          <p:cNvPr id="12" name="Picture 11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4" t="27948" r="8642" b="56041"/>
          <a:stretch/>
        </p:blipFill>
        <p:spPr>
          <a:xfrm>
            <a:off x="1354352" y="1564429"/>
            <a:ext cx="276614" cy="526657"/>
          </a:xfrm>
          <a:prstGeom prst="rect">
            <a:avLst/>
          </a:prstGeom>
        </p:spPr>
      </p:pic>
      <p:pic>
        <p:nvPicPr>
          <p:cNvPr id="13" name="Picture 12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762" r="93711" b="92240"/>
          <a:stretch/>
        </p:blipFill>
        <p:spPr>
          <a:xfrm>
            <a:off x="2653793" y="393490"/>
            <a:ext cx="5004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9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0 </a:t>
            </a:r>
            <a:r>
              <a:rPr lang="mr-IN" dirty="0" smtClean="0"/>
              <a:t>–</a:t>
            </a:r>
            <a:r>
              <a:rPr lang="en-US" dirty="0" smtClean="0"/>
              <a:t> Common Web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 the public</a:t>
            </a:r>
          </a:p>
          <a:p>
            <a:pPr lvl="1"/>
            <a:r>
              <a:rPr lang="en-US" dirty="0" smtClean="0"/>
              <a:t>Search Engines</a:t>
            </a:r>
          </a:p>
          <a:p>
            <a:pPr lvl="1"/>
            <a:r>
              <a:rPr lang="en-US" dirty="0" smtClean="0"/>
              <a:t>Free news sites</a:t>
            </a:r>
          </a:p>
          <a:p>
            <a:pPr lvl="1"/>
            <a:r>
              <a:rPr lang="en-US" dirty="0" smtClean="0"/>
              <a:t>Wikipedia</a:t>
            </a:r>
          </a:p>
          <a:p>
            <a:pPr lvl="1"/>
            <a:endParaRPr lang="en-US" dirty="0" smtClean="0"/>
          </a:p>
          <a:p>
            <a:pPr marL="360000" lvl="1" indent="0">
              <a:buNone/>
            </a:pPr>
            <a:endParaRPr lang="en-US" dirty="0"/>
          </a:p>
        </p:txBody>
      </p:sp>
      <p:pic>
        <p:nvPicPr>
          <p:cNvPr id="7" name="Picture 6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81227"/>
          <a:stretch/>
        </p:blipFill>
        <p:spPr>
          <a:xfrm>
            <a:off x="649261" y="4315450"/>
            <a:ext cx="7950732" cy="1672871"/>
          </a:xfrm>
          <a:prstGeom prst="rect">
            <a:avLst/>
          </a:prstGeom>
        </p:spPr>
      </p:pic>
      <p:pic>
        <p:nvPicPr>
          <p:cNvPr id="8" name="Picture 7" descr="wpid-wp-14167429334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762" r="93711" b="92240"/>
          <a:stretch/>
        </p:blipFill>
        <p:spPr>
          <a:xfrm>
            <a:off x="4317542" y="4989850"/>
            <a:ext cx="50040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7484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16235</TotalTime>
  <Words>1861</Words>
  <Application>Microsoft Macintosh PowerPoint</Application>
  <PresentationFormat>On-screen Show (4:3)</PresentationFormat>
  <Paragraphs>310</Paragraphs>
  <Slides>41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ECS</vt:lpstr>
      <vt:lpstr>The Deep Web</vt:lpstr>
      <vt:lpstr>Internet vs World Wide Web</vt:lpstr>
      <vt:lpstr>Internet vs World Wide Web</vt:lpstr>
      <vt:lpstr>Internet vs World Wide Web</vt:lpstr>
      <vt:lpstr>What is the Deep Web?</vt:lpstr>
      <vt:lpstr>The Deep Web</vt:lpstr>
      <vt:lpstr>The Deep Web</vt:lpstr>
      <vt:lpstr>Levels of the Web</vt:lpstr>
      <vt:lpstr>Level 0 – Common Web </vt:lpstr>
      <vt:lpstr>Web Browsers</vt:lpstr>
      <vt:lpstr>Level 1 – Surface Web</vt:lpstr>
      <vt:lpstr>Level 2 – Bergie Web</vt:lpstr>
      <vt:lpstr>Level 3 – Deep Web</vt:lpstr>
      <vt:lpstr>How to Prevent Indexing</vt:lpstr>
      <vt:lpstr>How to Prevent Indexing</vt:lpstr>
      <vt:lpstr>Standard Web Crawlers Can’t Index</vt:lpstr>
      <vt:lpstr>User Form Interaction</vt:lpstr>
      <vt:lpstr>Hidden Web Crawler</vt:lpstr>
      <vt:lpstr>Level 4 – Dark Web</vt:lpstr>
      <vt:lpstr>Web Browsers</vt:lpstr>
      <vt:lpstr>Tor</vt:lpstr>
      <vt:lpstr>TOR Browsers</vt:lpstr>
      <vt:lpstr>Web Browsers</vt:lpstr>
      <vt:lpstr>Web Browsers</vt:lpstr>
      <vt:lpstr>TOR Hidden Services</vt:lpstr>
      <vt:lpstr>Users and uses of the the Dark Web</vt:lpstr>
      <vt:lpstr>Safety on the Dark Web</vt:lpstr>
      <vt:lpstr>Quiz </vt:lpstr>
      <vt:lpstr>Quiz – Question 1</vt:lpstr>
      <vt:lpstr>Quiz – Question 1</vt:lpstr>
      <vt:lpstr>Quiz – Question 2</vt:lpstr>
      <vt:lpstr>Quiz – Question 2</vt:lpstr>
      <vt:lpstr>Quiz – Question 3</vt:lpstr>
      <vt:lpstr>Quiz – Question 3</vt:lpstr>
      <vt:lpstr>Quiz – Question 4</vt:lpstr>
      <vt:lpstr>Quiz – Question 4</vt:lpstr>
      <vt:lpstr>Quiz – Question 5</vt:lpstr>
      <vt:lpstr>Quiz – Question 5</vt:lpstr>
      <vt:lpstr>The Silk Road</vt:lpstr>
      <vt:lpstr>The Silk Road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183</cp:revision>
  <dcterms:created xsi:type="dcterms:W3CDTF">2017-10-22T16:39:59Z</dcterms:created>
  <dcterms:modified xsi:type="dcterms:W3CDTF">2017-12-18T10:26:27Z</dcterms:modified>
</cp:coreProperties>
</file>