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76" r:id="rId3"/>
    <p:sldId id="261" r:id="rId4"/>
    <p:sldId id="277" r:id="rId5"/>
    <p:sldId id="269" r:id="rId6"/>
    <p:sldId id="278" r:id="rId7"/>
    <p:sldId id="279" r:id="rId8"/>
    <p:sldId id="280" r:id="rId9"/>
    <p:sldId id="281" r:id="rId10"/>
    <p:sldId id="264" r:id="rId11"/>
    <p:sldId id="265" r:id="rId12"/>
    <p:sldId id="275" r:id="rId13"/>
    <p:sldId id="272" r:id="rId14"/>
    <p:sldId id="274" r:id="rId15"/>
    <p:sldId id="266" r:id="rId16"/>
    <p:sldId id="271" r:id="rId17"/>
    <p:sldId id="268"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961"/>
    <p:restoredTop sz="78840"/>
  </p:normalViewPr>
  <p:slideViewPr>
    <p:cSldViewPr snapToGrid="0" snapToObjects="1">
      <p:cViewPr varScale="1">
        <p:scale>
          <a:sx n="85" d="100"/>
          <a:sy n="85" d="100"/>
        </p:scale>
        <p:origin x="320" y="176"/>
      </p:cViewPr>
      <p:guideLst/>
    </p:cSldViewPr>
  </p:slideViewPr>
  <p:outlineViewPr>
    <p:cViewPr>
      <p:scale>
        <a:sx n="33" d="100"/>
        <a:sy n="33" d="100"/>
      </p:scale>
      <p:origin x="0" y="-104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EEB219-15CF-9640-8B46-8A883BF44F95}" type="datetimeFigureOut">
              <a:rPr lang="en-US" smtClean="0"/>
              <a:t>12/13/17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C1194F-BB14-494D-9BD1-14DB71E74DFD}" type="slidenum">
              <a:rPr lang="en-US" smtClean="0"/>
              <a:t>‹#›</a:t>
            </a:fld>
            <a:endParaRPr lang="en-US"/>
          </a:p>
        </p:txBody>
      </p:sp>
    </p:spTree>
    <p:extLst>
      <p:ext uri="{BB962C8B-B14F-4D97-AF65-F5344CB8AC3E}">
        <p14:creationId xmlns:p14="http://schemas.microsoft.com/office/powerpoint/2010/main" val="1763041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This</a:t>
            </a:r>
            <a:r>
              <a:rPr lang="en-US" baseline="0" dirty="0" smtClean="0"/>
              <a:t> is a follow on from last years session to really give an update on what’s been happening and our some of our focus areas as we move forward</a:t>
            </a:r>
          </a:p>
          <a:p>
            <a:endParaRPr lang="en-US" baseline="0" dirty="0" smtClean="0"/>
          </a:p>
          <a:p>
            <a:r>
              <a:rPr lang="en-US" baseline="0" dirty="0" smtClean="0"/>
              <a:t>Appreciate that not everyone here will have seen last years session or be familiar with </a:t>
            </a:r>
            <a:r>
              <a:rPr lang="en-US" baseline="0" dirty="0" err="1" smtClean="0"/>
              <a:t>EdShare</a:t>
            </a:r>
            <a:r>
              <a:rPr lang="en-US" baseline="0" dirty="0" smtClean="0"/>
              <a:t> so I will give a really quick intro to start with and then move on to the more recent things</a:t>
            </a:r>
          </a:p>
          <a:p>
            <a:endParaRPr lang="en-US" baseline="0" dirty="0" smtClean="0"/>
          </a:p>
          <a:p>
            <a:r>
              <a:rPr lang="en-US" baseline="0" dirty="0" smtClean="0"/>
              <a:t>Last year I had to cram a lot in and ran out of time, so this time I’m really keen to give time over for you to ask me any questions you might have about </a:t>
            </a:r>
            <a:r>
              <a:rPr lang="en-US" baseline="0" dirty="0" err="1" smtClean="0"/>
              <a:t>EdShare</a:t>
            </a:r>
            <a:r>
              <a:rPr lang="en-US" baseline="0" dirty="0" smtClean="0"/>
              <a:t> about what it does, could do or what it would need to provide to work for you or your </a:t>
            </a:r>
            <a:r>
              <a:rPr lang="en-US" baseline="0" dirty="0" err="1" smtClean="0"/>
              <a:t>organisation</a:t>
            </a:r>
            <a:r>
              <a:rPr lang="en-US" baseline="0" dirty="0" smtClean="0"/>
              <a:t>.  Also if there are any questions about how we run things behind the scenes or any questions about our community I will try to answer them all for you.</a:t>
            </a:r>
          </a:p>
          <a:p>
            <a:endParaRPr lang="en-US" baseline="0" dirty="0" smtClean="0"/>
          </a:p>
          <a:p>
            <a:r>
              <a:rPr lang="en-US" baseline="0" dirty="0" smtClean="0"/>
              <a:t>Also really keen to hear about what spaces you are using for sharing your teaching and learning materials – both closed in your institution, and open – how well do these work for you to facilitate sharing and collaboration</a:t>
            </a:r>
            <a:endParaRPr lang="en-US" dirty="0"/>
          </a:p>
        </p:txBody>
      </p:sp>
      <p:sp>
        <p:nvSpPr>
          <p:cNvPr id="4" name="Slide Number Placeholder 3"/>
          <p:cNvSpPr>
            <a:spLocks noGrp="1"/>
          </p:cNvSpPr>
          <p:nvPr>
            <p:ph type="sldNum" sz="quarter" idx="10"/>
          </p:nvPr>
        </p:nvSpPr>
        <p:spPr/>
        <p:txBody>
          <a:bodyPr/>
          <a:lstStyle/>
          <a:p>
            <a:fld id="{56C1194F-BB14-494D-9BD1-14DB71E74DFD}" type="slidenum">
              <a:rPr lang="en-US" smtClean="0"/>
              <a:t>1</a:t>
            </a:fld>
            <a:endParaRPr lang="en-US"/>
          </a:p>
        </p:txBody>
      </p:sp>
    </p:spTree>
    <p:extLst>
      <p:ext uri="{BB962C8B-B14F-4D97-AF65-F5344CB8AC3E}">
        <p14:creationId xmlns:p14="http://schemas.microsoft.com/office/powerpoint/2010/main" val="1964564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are the instance which are running on </a:t>
            </a:r>
            <a:r>
              <a:rPr lang="en-US" baseline="0" dirty="0" err="1" smtClean="0"/>
              <a:t>EdShare</a:t>
            </a:r>
            <a:r>
              <a:rPr lang="en-US" baseline="0" dirty="0" smtClean="0"/>
              <a:t> – a mixture of institutional spaces and community subject spaces.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majority of these are all running the latest stable version of </a:t>
            </a:r>
            <a:r>
              <a:rPr lang="en-US" baseline="0" dirty="0" err="1" smtClean="0"/>
              <a:t>EdShare</a:t>
            </a:r>
            <a:r>
              <a:rPr lang="en-US" baseline="0" dirty="0" smtClean="0"/>
              <a:t>, and we are either in progress or have upgrades lined up for the others</a:t>
            </a:r>
          </a:p>
          <a:p>
            <a:endParaRPr lang="en-US" baseline="0" dirty="0" smtClean="0"/>
          </a:p>
          <a:p>
            <a:r>
              <a:rPr lang="en-US" baseline="0" dirty="0" smtClean="0"/>
              <a:t>Most recent addition in University of Glasgow who will be launching their </a:t>
            </a:r>
            <a:r>
              <a:rPr lang="en-US" baseline="0" dirty="0" err="1" smtClean="0"/>
              <a:t>EdShare</a:t>
            </a:r>
            <a:r>
              <a:rPr lang="en-US" baseline="0" dirty="0" smtClean="0"/>
              <a:t> in the new year.</a:t>
            </a:r>
          </a:p>
          <a:p>
            <a:endParaRPr lang="en-US" baseline="0" dirty="0" smtClean="0"/>
          </a:p>
          <a:p>
            <a:r>
              <a:rPr lang="en-US" baseline="0" dirty="0" smtClean="0"/>
              <a:t>One of the key things with this community is the how developments and improvements will emerge.  When you have an </a:t>
            </a:r>
            <a:r>
              <a:rPr lang="en-US" baseline="0" dirty="0" err="1" smtClean="0"/>
              <a:t>EdShare</a:t>
            </a:r>
            <a:r>
              <a:rPr lang="en-US" baseline="0" dirty="0" smtClean="0"/>
              <a:t> it is not a fixed solution, it is incredibly flexible and adaptable, each of the </a:t>
            </a:r>
            <a:r>
              <a:rPr lang="en-US" baseline="0" dirty="0" err="1" smtClean="0"/>
              <a:t>instnaces</a:t>
            </a:r>
            <a:r>
              <a:rPr lang="en-US" baseline="0" dirty="0" smtClean="0"/>
              <a:t> you see here have been adapted and </a:t>
            </a:r>
            <a:r>
              <a:rPr lang="en-US" baseline="0" dirty="0" err="1" smtClean="0"/>
              <a:t>customised</a:t>
            </a:r>
            <a:r>
              <a:rPr lang="en-US" baseline="0" dirty="0" smtClean="0"/>
              <a:t> to meet local needs.   Developments of course happen within our core team, but they will also happen with a single member of the community.  Once complete they will often be added to the </a:t>
            </a:r>
            <a:r>
              <a:rPr lang="en-US" baseline="0" dirty="0" err="1" smtClean="0"/>
              <a:t>EdShare</a:t>
            </a:r>
            <a:r>
              <a:rPr lang="en-US" baseline="0" dirty="0" smtClean="0"/>
              <a:t> core so others can benefit.</a:t>
            </a:r>
          </a:p>
          <a:p>
            <a:endParaRPr lang="en-US" baseline="0" dirty="0" smtClean="0"/>
          </a:p>
          <a:p>
            <a:r>
              <a:rPr lang="en-US" baseline="0" dirty="0" smtClean="0"/>
              <a:t>Development effort and investment is distributed across the community.</a:t>
            </a:r>
          </a:p>
          <a:p>
            <a:endParaRPr lang="en-US" baseline="0" dirty="0" smtClean="0"/>
          </a:p>
          <a:p>
            <a:r>
              <a:rPr lang="en-US" baseline="0" dirty="0" smtClean="0"/>
              <a:t>ECS are currently working with </a:t>
            </a:r>
            <a:r>
              <a:rPr lang="en-US" baseline="0" dirty="0" err="1" smtClean="0"/>
              <a:t>EdShare</a:t>
            </a:r>
            <a:r>
              <a:rPr lang="en-US" baseline="0" dirty="0" smtClean="0"/>
              <a:t> beta release which will incorporate a number of the new developments I’ll be coming on to</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F9F5142-9CBD-F54A-BEE5-847F05CC53C1}" type="slidenum">
              <a:rPr lang="en-US" smtClean="0"/>
              <a:t>10</a:t>
            </a:fld>
            <a:endParaRPr lang="en-US"/>
          </a:p>
        </p:txBody>
      </p:sp>
    </p:spTree>
    <p:extLst>
      <p:ext uri="{BB962C8B-B14F-4D97-AF65-F5344CB8AC3E}">
        <p14:creationId xmlns:p14="http://schemas.microsoft.com/office/powerpoint/2010/main" val="2060864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Whilst we continue to build new </a:t>
            </a:r>
            <a:r>
              <a:rPr lang="en-US" dirty="0" err="1" smtClean="0"/>
              <a:t>EdShare</a:t>
            </a:r>
            <a:r>
              <a:rPr lang="en-US" dirty="0" smtClean="0"/>
              <a:t> instances </a:t>
            </a:r>
            <a:r>
              <a:rPr lang="en-US" baseline="0" dirty="0" smtClean="0"/>
              <a:t>and work on developments with existing members we are always looking at what needs improving and what is coming next</a:t>
            </a:r>
          </a:p>
          <a:p>
            <a:endParaRPr lang="en-US" dirty="0" smtClean="0"/>
          </a:p>
          <a:p>
            <a:r>
              <a:rPr lang="en-US" baseline="0" dirty="0" smtClean="0"/>
              <a:t>1. This is really important.  Whilst I’m attending with conferences such as this and hearing fantastic presentations about new practices people have been running with.  I’ll come back and start thinking about ways in which we can adapt what we do, you have those moments where you get a blunt reminder that for many many people they are don</a:t>
            </a:r>
            <a:r>
              <a:rPr lang="uk-UA" baseline="0" dirty="0" smtClean="0"/>
              <a:t>’</a:t>
            </a:r>
            <a:r>
              <a:rPr lang="en-US" baseline="0" dirty="0" smtClean="0"/>
              <a:t>t know what OERs or Open Education is. In terms of sharing they are still doing some in a closed manner because they don</a:t>
            </a:r>
            <a:r>
              <a:rPr lang="uk-UA" baseline="0" dirty="0" smtClean="0"/>
              <a:t>’</a:t>
            </a:r>
            <a:r>
              <a:rPr lang="en-US" baseline="0" dirty="0" smtClean="0"/>
              <a:t>t know there is an alternative way or the benefits of perhaps considering a change. They’re under pressure they are focused on the students they have in front of them.  We still have to go back to that original aim of the </a:t>
            </a:r>
            <a:r>
              <a:rPr lang="en-US" baseline="0" dirty="0" err="1" smtClean="0"/>
              <a:t>EdSpace</a:t>
            </a:r>
            <a:r>
              <a:rPr lang="en-US" baseline="0" dirty="0" smtClean="0"/>
              <a:t> project and see what else we can do to ensure </a:t>
            </a:r>
            <a:r>
              <a:rPr lang="en-US" baseline="0" dirty="0" err="1" smtClean="0"/>
              <a:t>EdShare</a:t>
            </a:r>
            <a:r>
              <a:rPr lang="en-US" baseline="0" dirty="0" smtClean="0"/>
              <a:t> works for them and their students.  </a:t>
            </a:r>
          </a:p>
          <a:p>
            <a:endParaRPr lang="en-US" baseline="0" dirty="0" smtClean="0"/>
          </a:p>
          <a:p>
            <a:r>
              <a:rPr lang="en-US" baseline="0" dirty="0" smtClean="0"/>
              <a:t>2. We then also have people at the other end of the scale who want to push the boundaries. They are very happy to share and what it do more, they want to run informal course, they want to do new things and they need specific tools and services to do that.  The institutional VLE particularly is simply not agile enough to support this, whereas </a:t>
            </a:r>
            <a:r>
              <a:rPr lang="en-US" baseline="0" dirty="0" err="1" smtClean="0"/>
              <a:t>EdShare</a:t>
            </a:r>
            <a:r>
              <a:rPr lang="en-US" baseline="0" dirty="0" smtClean="0"/>
              <a:t> is, for them </a:t>
            </a:r>
            <a:r>
              <a:rPr lang="en-US" baseline="0" dirty="0" err="1" smtClean="0"/>
              <a:t>EdShare</a:t>
            </a:r>
            <a:r>
              <a:rPr lang="en-US" baseline="0" dirty="0" smtClean="0"/>
              <a:t> is a key part of their teaching strategy going forward.</a:t>
            </a:r>
          </a:p>
          <a:p>
            <a:endParaRPr lang="en-US" baseline="0" dirty="0" smtClean="0"/>
          </a:p>
          <a:p>
            <a:r>
              <a:rPr lang="en-US" baseline="0" dirty="0" smtClean="0"/>
              <a:t>3. When we look at the growing community, running on shared standards we can then build add-on services on top of these. Very much work in progress, but to put that in context we currently have approximately XXXXX</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4CBE9E2-9229-E644-B784-A2485B9816E9}" type="slidenum">
              <a:rPr lang="en-US" smtClean="0"/>
              <a:t>11</a:t>
            </a:fld>
            <a:endParaRPr lang="en-US"/>
          </a:p>
        </p:txBody>
      </p:sp>
    </p:spTree>
    <p:extLst>
      <p:ext uri="{BB962C8B-B14F-4D97-AF65-F5344CB8AC3E}">
        <p14:creationId xmlns:p14="http://schemas.microsoft.com/office/powerpoint/2010/main" val="956839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With this in mind, this one of the areas we a currently working on – looks exciting, bear with me!</a:t>
            </a:r>
          </a:p>
          <a:p>
            <a:r>
              <a:rPr lang="en-US" baseline="0" dirty="0" smtClean="0"/>
              <a:t>Largely resource will be presented in isolation, they may be linked through tags, and you may have a resource which has multiple files, but it can be hard to see any sequence between them.</a:t>
            </a:r>
          </a:p>
          <a:p>
            <a:r>
              <a:rPr lang="en-US" baseline="0" dirty="0" smtClean="0"/>
              <a:t>We have been working on a mechanism to provide another presentation layer for resources which aligns its self more closely to how staff and students are working but can also benefit external users of the materials.</a:t>
            </a:r>
          </a:p>
          <a:p>
            <a:endParaRPr lang="en-US" baseline="0" dirty="0" smtClean="0"/>
          </a:p>
          <a:p>
            <a:r>
              <a:rPr lang="en-US" baseline="0" dirty="0" smtClean="0"/>
              <a:t>I should emphasis this is still in development so the look of it will likely change.  This is simply known as Lists at this point.</a:t>
            </a:r>
          </a:p>
          <a:p>
            <a:r>
              <a:rPr lang="en-US" baseline="0" dirty="0" smtClean="0"/>
              <a:t>So the key things about your list is you have a rich text description with lots of flexibility of how it will appear you can embed images, videos, add links, style as you wish</a:t>
            </a:r>
          </a:p>
          <a:p>
            <a:r>
              <a:rPr lang="en-US" baseline="0" dirty="0" smtClean="0"/>
              <a:t>As with resources, it can be private or you can share it so it is visible to anyone</a:t>
            </a:r>
          </a:p>
          <a:p>
            <a:r>
              <a:rPr lang="en-US" baseline="0" dirty="0" smtClean="0"/>
              <a:t>And finally you have at the bottom the resources that are part of this list – these could be internal to this instance, or they could be external links elsewhere.</a:t>
            </a:r>
          </a:p>
          <a:p>
            <a:endParaRPr lang="en-US" baseline="0" dirty="0" smtClean="0"/>
          </a:p>
          <a:p>
            <a:r>
              <a:rPr lang="en-US" baseline="0" dirty="0" smtClean="0"/>
              <a:t>This is a generic list </a:t>
            </a:r>
            <a:r>
              <a:rPr lang="is-I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56C1194F-BB14-494D-9BD1-14DB71E74DFD}" type="slidenum">
              <a:rPr lang="en-US" smtClean="0"/>
              <a:t>12</a:t>
            </a:fld>
            <a:endParaRPr lang="en-US"/>
          </a:p>
        </p:txBody>
      </p:sp>
    </p:spTree>
    <p:extLst>
      <p:ext uri="{BB962C8B-B14F-4D97-AF65-F5344CB8AC3E}">
        <p14:creationId xmlns:p14="http://schemas.microsoft.com/office/powerpoint/2010/main" val="2045433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such use</a:t>
            </a:r>
            <a:r>
              <a:rPr lang="en-US" baseline="0" dirty="0" smtClean="0"/>
              <a:t> case can be for the presentation of modules.</a:t>
            </a:r>
          </a:p>
          <a:p>
            <a:r>
              <a:rPr lang="en-US" baseline="0" dirty="0" smtClean="0"/>
              <a:t>This content was taken from a bespoke system we have running on our intranet.  Very quickly and easily I have reproduced the same screen with same access point, but all of a sudden it is now open.  </a:t>
            </a:r>
          </a:p>
          <a:p>
            <a:r>
              <a:rPr lang="en-US" baseline="0" dirty="0" smtClean="0"/>
              <a:t>Isolated resources are immediately given greater context of use, and the ability to see them in a sequence.</a:t>
            </a:r>
          </a:p>
          <a:p>
            <a:endParaRPr lang="en-US" baseline="0" dirty="0" smtClean="0"/>
          </a:p>
          <a:p>
            <a:r>
              <a:rPr lang="en-US" baseline="0" dirty="0" smtClean="0"/>
              <a:t>Individual resources suddenly become much more useful to someone viewing them who is not </a:t>
            </a:r>
            <a:r>
              <a:rPr lang="en-US" baseline="0" smtClean="0"/>
              <a:t>a subsc</a:t>
            </a:r>
            <a:endParaRPr lang="en-US" dirty="0"/>
          </a:p>
        </p:txBody>
      </p:sp>
      <p:sp>
        <p:nvSpPr>
          <p:cNvPr id="4" name="Slide Number Placeholder 3"/>
          <p:cNvSpPr>
            <a:spLocks noGrp="1"/>
          </p:cNvSpPr>
          <p:nvPr>
            <p:ph type="sldNum" sz="quarter" idx="10"/>
          </p:nvPr>
        </p:nvSpPr>
        <p:spPr/>
        <p:txBody>
          <a:bodyPr/>
          <a:lstStyle/>
          <a:p>
            <a:fld id="{56C1194F-BB14-494D-9BD1-14DB71E74DFD}" type="slidenum">
              <a:rPr lang="en-US" smtClean="0"/>
              <a:t>13</a:t>
            </a:fld>
            <a:endParaRPr lang="en-US"/>
          </a:p>
        </p:txBody>
      </p:sp>
    </p:spTree>
    <p:extLst>
      <p:ext uri="{BB962C8B-B14F-4D97-AF65-F5344CB8AC3E}">
        <p14:creationId xmlns:p14="http://schemas.microsoft.com/office/powerpoint/2010/main" val="1367662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the identical features,  we can produce </a:t>
            </a:r>
          </a:p>
          <a:p>
            <a:endParaRPr lang="en-US" dirty="0" smtClean="0"/>
          </a:p>
          <a:p>
            <a:r>
              <a:rPr lang="en-US" dirty="0" smtClean="0"/>
              <a:t>Lesson plans</a:t>
            </a:r>
            <a:r>
              <a:rPr lang="en-US" baseline="0" dirty="0" smtClean="0"/>
              <a:t>, exact same thinking as the module - suddenly this content has been broken out of a closed bespoke system or simply a PDF</a:t>
            </a:r>
          </a:p>
          <a:p>
            <a:endParaRPr lang="en-US" baseline="0" dirty="0" smtClean="0"/>
          </a:p>
          <a:p>
            <a:r>
              <a:rPr lang="en-US" baseline="0" dirty="0" smtClean="0"/>
              <a:t>Playlist – user generated, either for their own purposes or for sharing.</a:t>
            </a:r>
          </a:p>
          <a:p>
            <a:endParaRPr lang="en-US" baseline="0" dirty="0" smtClean="0"/>
          </a:p>
          <a:p>
            <a:r>
              <a:rPr lang="en-US" baseline="0" dirty="0" smtClean="0"/>
              <a:t>People can subscribe or follow a module, lesson plans to receive updates.  </a:t>
            </a:r>
          </a:p>
          <a:p>
            <a:r>
              <a:rPr lang="en-US" baseline="0" dirty="0" smtClean="0"/>
              <a:t>We have the potential here to then start thinking about wiki-like </a:t>
            </a:r>
            <a:r>
              <a:rPr lang="en-US" baseline="0" dirty="0" err="1" smtClean="0"/>
              <a:t>behaviour</a:t>
            </a:r>
            <a:r>
              <a:rPr lang="en-US" baseline="0" dirty="0" smtClean="0"/>
              <a:t> and groups coming together to build a collection of resources and then that in itself becoming an open educational resource</a:t>
            </a:r>
            <a:endParaRPr lang="en-US" dirty="0"/>
          </a:p>
        </p:txBody>
      </p:sp>
      <p:sp>
        <p:nvSpPr>
          <p:cNvPr id="4" name="Slide Number Placeholder 3"/>
          <p:cNvSpPr>
            <a:spLocks noGrp="1"/>
          </p:cNvSpPr>
          <p:nvPr>
            <p:ph type="sldNum" sz="quarter" idx="10"/>
          </p:nvPr>
        </p:nvSpPr>
        <p:spPr/>
        <p:txBody>
          <a:bodyPr/>
          <a:lstStyle/>
          <a:p>
            <a:fld id="{56C1194F-BB14-494D-9BD1-14DB71E74DFD}" type="slidenum">
              <a:rPr lang="en-US" smtClean="0"/>
              <a:t>14</a:t>
            </a:fld>
            <a:endParaRPr lang="en-US"/>
          </a:p>
        </p:txBody>
      </p:sp>
    </p:spTree>
    <p:extLst>
      <p:ext uri="{BB962C8B-B14F-4D97-AF65-F5344CB8AC3E}">
        <p14:creationId xmlns:p14="http://schemas.microsoft.com/office/powerpoint/2010/main" val="163165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in</a:t>
            </a:r>
            <a:r>
              <a:rPr lang="en-US" baseline="0" dirty="0" smtClean="0"/>
              <a:t> the early stages of refreshing the interface and introducing another presentation feature called ’panels’ and these are really containers, but will make it much easier to draw in content and tools without overloading the screen in one go.</a:t>
            </a:r>
          </a:p>
          <a:p>
            <a:endParaRPr lang="en-US" baseline="0" dirty="0" smtClean="0"/>
          </a:p>
          <a:p>
            <a:r>
              <a:rPr lang="en-US" baseline="0" dirty="0" smtClean="0"/>
              <a:t>On resources we’ll be introducing panels beneath previews:</a:t>
            </a:r>
          </a:p>
          <a:p>
            <a:endParaRPr lang="en-US" baseline="0" dirty="0" smtClean="0"/>
          </a:p>
          <a:p>
            <a:r>
              <a:rPr lang="en-US" baseline="0" dirty="0" smtClean="0"/>
              <a:t>User profiles will receive the same:</a:t>
            </a:r>
          </a:p>
          <a:p>
            <a:endParaRPr lang="en-US" baseline="0" dirty="0" smtClean="0"/>
          </a:p>
          <a:p>
            <a:r>
              <a:rPr lang="en-US" baseline="0" dirty="0" smtClean="0"/>
              <a:t>Main interface to the platform – bring content of relevance/interest to you, introducing more </a:t>
            </a:r>
            <a:r>
              <a:rPr lang="en-US" baseline="0" dirty="0" err="1" smtClean="0"/>
              <a:t>personalisation</a:t>
            </a:r>
            <a:r>
              <a:rPr lang="en-US" baseline="0" dirty="0" smtClean="0"/>
              <a:t>.</a:t>
            </a:r>
          </a:p>
          <a:p>
            <a:r>
              <a:rPr lang="en-US" baseline="0" dirty="0" smtClean="0"/>
              <a:t>Nothing currently stopping any user (regardless of whether or not they belong to an institution being able to have an account) most just have this disabled.</a:t>
            </a:r>
          </a:p>
        </p:txBody>
      </p:sp>
      <p:sp>
        <p:nvSpPr>
          <p:cNvPr id="4" name="Slide Number Placeholder 3"/>
          <p:cNvSpPr>
            <a:spLocks noGrp="1"/>
          </p:cNvSpPr>
          <p:nvPr>
            <p:ph type="sldNum" sz="quarter" idx="10"/>
          </p:nvPr>
        </p:nvSpPr>
        <p:spPr/>
        <p:txBody>
          <a:bodyPr/>
          <a:lstStyle/>
          <a:p>
            <a:fld id="{44CBE9E2-9229-E644-B784-A2485B9816E9}" type="slidenum">
              <a:rPr lang="en-US" smtClean="0"/>
              <a:t>15</a:t>
            </a:fld>
            <a:endParaRPr lang="en-US"/>
          </a:p>
        </p:txBody>
      </p:sp>
    </p:spTree>
    <p:extLst>
      <p:ext uri="{BB962C8B-B14F-4D97-AF65-F5344CB8AC3E}">
        <p14:creationId xmlns:p14="http://schemas.microsoft.com/office/powerpoint/2010/main" val="1199589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have started up </a:t>
            </a:r>
            <a:r>
              <a:rPr lang="en-US" baseline="0" dirty="0" err="1" smtClean="0"/>
              <a:t>edshare.ac.uk</a:t>
            </a:r>
            <a:r>
              <a:rPr lang="en-US" baseline="0" dirty="0" smtClean="0"/>
              <a:t> which is going to be our central access point for all things </a:t>
            </a:r>
            <a:r>
              <a:rPr lang="en-US" baseline="0" dirty="0" err="1" smtClean="0"/>
              <a:t>EdShare</a:t>
            </a:r>
            <a:endParaRPr lang="en-US" baseline="0" dirty="0" smtClean="0"/>
          </a:p>
          <a:p>
            <a:endParaRPr lang="en-US" baseline="0" dirty="0" smtClean="0"/>
          </a:p>
          <a:p>
            <a:r>
              <a:rPr lang="en-US" baseline="0" dirty="0" smtClean="0"/>
              <a:t>The add-on service that I referenced earlier we are calling the </a:t>
            </a:r>
            <a:r>
              <a:rPr lang="en-US" baseline="0" dirty="0" err="1" smtClean="0"/>
              <a:t>EdShareHUB</a:t>
            </a:r>
            <a:r>
              <a:rPr lang="en-US" baseline="0" dirty="0" smtClean="0"/>
              <a:t> – this will be an </a:t>
            </a:r>
            <a:r>
              <a:rPr lang="en-US" baseline="0" dirty="0" err="1" smtClean="0"/>
              <a:t>EdShare</a:t>
            </a:r>
            <a:r>
              <a:rPr lang="en-US" baseline="0" dirty="0" smtClean="0"/>
              <a:t> instance itself but will be harvesting the open content from individual instances.  Providing a single access point to raise discoverability of open content of these individual instances.</a:t>
            </a:r>
          </a:p>
          <a:p>
            <a:endParaRPr lang="en-US" baseline="0" dirty="0" smtClean="0"/>
          </a:p>
          <a:p>
            <a:r>
              <a:rPr lang="en-US" baseline="0" dirty="0" smtClean="0"/>
              <a:t>It will not host the files themselves but can act as a federated search across this community, and will grow as the community grows.  We also did harvest a large number of the records which were present in Jorum before it completely closed, though not 100% again it is resources that may prove useful to others.</a:t>
            </a:r>
          </a:p>
          <a:p>
            <a:endParaRPr lang="en-US" baseline="0" dirty="0" smtClean="0"/>
          </a:p>
          <a:p>
            <a:r>
              <a:rPr lang="en-US" baseline="0" dirty="0" smtClean="0"/>
              <a:t>To give this a little context collectively there are XXXX open records currently.</a:t>
            </a:r>
          </a:p>
          <a:p>
            <a:endParaRPr lang="en-US" baseline="0" dirty="0" smtClean="0"/>
          </a:p>
          <a:p>
            <a:r>
              <a:rPr lang="en-US" baseline="0" dirty="0" smtClean="0"/>
              <a:t>We’ve had enquiries about people wanting to try out </a:t>
            </a:r>
            <a:r>
              <a:rPr lang="en-US" baseline="0" dirty="0" err="1" smtClean="0"/>
              <a:t>EdShare</a:t>
            </a:r>
            <a:r>
              <a:rPr lang="en-US" baseline="0" dirty="0" smtClean="0"/>
              <a:t>, so we’ll be adding this here.  </a:t>
            </a:r>
          </a:p>
          <a:p>
            <a:r>
              <a:rPr lang="en-US" baseline="0" dirty="0" smtClean="0"/>
              <a:t>We have also had enquiries whether an individual person could submit to </a:t>
            </a:r>
            <a:r>
              <a:rPr lang="en-US" baseline="0" dirty="0" err="1" smtClean="0"/>
              <a:t>EdShare</a:t>
            </a:r>
            <a:r>
              <a:rPr lang="en-US" baseline="0" dirty="0" smtClean="0"/>
              <a:t> – at the moment the only instance running are from institutions or subject specific, but the enquiry from someone who was not currently part of an institution or a subject area currently covered.  So this has got us thinking about how </a:t>
            </a:r>
            <a:r>
              <a:rPr lang="en-US" baseline="0" dirty="0" err="1" smtClean="0"/>
              <a:t>EdShare.ac.uk</a:t>
            </a:r>
            <a:r>
              <a:rPr lang="en-US" baseline="0" dirty="0" smtClean="0"/>
              <a:t> could help support these individuals too.</a:t>
            </a:r>
          </a:p>
          <a:p>
            <a:r>
              <a:rPr lang="en-US" baseline="0" dirty="0" smtClean="0"/>
              <a:t>Again much like the core development this space will be influenced by what the community would benefit from and of course funding that is available.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F9F5142-9CBD-F54A-BEE5-847F05CC53C1}" type="slidenum">
              <a:rPr lang="en-US" smtClean="0"/>
              <a:t>16</a:t>
            </a:fld>
            <a:endParaRPr lang="en-US"/>
          </a:p>
        </p:txBody>
      </p:sp>
    </p:spTree>
    <p:extLst>
      <p:ext uri="{BB962C8B-B14F-4D97-AF65-F5344CB8AC3E}">
        <p14:creationId xmlns:p14="http://schemas.microsoft.com/office/powerpoint/2010/main" val="37364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EdShare</a:t>
            </a:r>
            <a:r>
              <a:rPr lang="en-US" dirty="0" smtClean="0"/>
              <a:t> is a</a:t>
            </a:r>
            <a:r>
              <a:rPr lang="en-US" baseline="0" dirty="0" smtClean="0"/>
              <a:t> digital content platform </a:t>
            </a:r>
            <a:r>
              <a:rPr lang="en-US" dirty="0" smtClean="0"/>
              <a:t>designed specifically for the sharing of teaching and learning materials.  It is built upon </a:t>
            </a:r>
            <a:r>
              <a:rPr lang="en-US" dirty="0" err="1" smtClean="0"/>
              <a:t>EPrints</a:t>
            </a:r>
            <a:r>
              <a:rPr lang="en-US" baseline="0" dirty="0" smtClean="0"/>
              <a:t> which is an open source repository solution developed at University of Southampton and have now been running over 15 years ago and is used all over the world largely supporting open access but has branched out to become a solution for open data and open education resources.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EdShare</a:t>
            </a:r>
            <a:r>
              <a:rPr lang="en-US" baseline="0" dirty="0" smtClean="0"/>
              <a:t> originated from a research project ‘</a:t>
            </a:r>
            <a:r>
              <a:rPr lang="en-US" baseline="0" dirty="0" err="1" smtClean="0"/>
              <a:t>EdSpace</a:t>
            </a:r>
            <a:r>
              <a:rPr lang="en-US" baseline="0" dirty="0" smtClean="0"/>
              <a:t>’ for which the aim was to deliver institution wide infrastructure which would allow staff (and students) to share all manner of educational materials in a shared, safe, persistent storage location.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Also as part of a drive to encourage and facilitate greater sharing and collaboration across the university.</a:t>
            </a:r>
            <a:endParaRPr lang="en-US" dirty="0" smtClean="0"/>
          </a:p>
          <a:p>
            <a:endParaRPr lang="en-GB" dirty="0"/>
          </a:p>
        </p:txBody>
      </p:sp>
      <p:sp>
        <p:nvSpPr>
          <p:cNvPr id="4" name="Slide Number Placeholder 3"/>
          <p:cNvSpPr>
            <a:spLocks noGrp="1"/>
          </p:cNvSpPr>
          <p:nvPr>
            <p:ph type="sldNum" sz="quarter" idx="10"/>
          </p:nvPr>
        </p:nvSpPr>
        <p:spPr/>
        <p:txBody>
          <a:bodyPr/>
          <a:lstStyle/>
          <a:p>
            <a:fld id="{56C1194F-BB14-494D-9BD1-14DB71E74DFD}" type="slidenum">
              <a:rPr lang="en-US" smtClean="0"/>
              <a:t>2</a:t>
            </a:fld>
            <a:endParaRPr lang="en-US"/>
          </a:p>
        </p:txBody>
      </p:sp>
    </p:spTree>
    <p:extLst>
      <p:ext uri="{BB962C8B-B14F-4D97-AF65-F5344CB8AC3E}">
        <p14:creationId xmlns:p14="http://schemas.microsoft.com/office/powerpoint/2010/main" val="591027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design of </a:t>
            </a:r>
            <a:r>
              <a:rPr lang="en-GB" baseline="0" dirty="0" err="1" smtClean="0"/>
              <a:t>EdShare</a:t>
            </a:r>
            <a:r>
              <a:rPr lang="en-GB" dirty="0" smtClean="0"/>
              <a:t> was heavily influence</a:t>
            </a:r>
            <a:r>
              <a:rPr lang="en-GB" baseline="0" dirty="0" smtClean="0"/>
              <a:t>d by media sharing sites.  </a:t>
            </a:r>
          </a:p>
          <a:p>
            <a:r>
              <a:rPr lang="en-GB" baseline="0" dirty="0" smtClean="0"/>
              <a:t>These were examined to identify key factors in their success - things such as hosting, their ease of use, rapid upload to get content live, organisation options and user centric features</a:t>
            </a:r>
          </a:p>
          <a:p>
            <a:r>
              <a:rPr lang="en-GB" baseline="0" dirty="0" smtClean="0"/>
              <a:t>Also you’ll note the uploaded content dominates the display.</a:t>
            </a:r>
          </a:p>
          <a:p>
            <a:endParaRPr lang="en-GB" baseline="0" dirty="0" smtClean="0"/>
          </a:p>
          <a:p>
            <a:r>
              <a:rPr lang="en-GB" baseline="0" dirty="0" smtClean="0"/>
              <a:t>These were taken and reproduced where possible when designing </a:t>
            </a:r>
            <a:r>
              <a:rPr lang="en-GB" baseline="0" dirty="0" err="1" smtClean="0"/>
              <a:t>EdShare</a:t>
            </a:r>
            <a:endParaRPr lang="en-GB" baseline="0" dirty="0" smtClean="0"/>
          </a:p>
          <a:p>
            <a:r>
              <a:rPr lang="en-GB" baseline="0" dirty="0" smtClean="0"/>
              <a:t>	inline previews – </a:t>
            </a:r>
            <a:r>
              <a:rPr lang="en-GB" baseline="0" dirty="0" err="1" smtClean="0"/>
              <a:t>EdShare</a:t>
            </a:r>
            <a:r>
              <a:rPr lang="en-GB" baseline="0" dirty="0" smtClean="0"/>
              <a:t> support lots of different files types and will provide a preview wherever possible, be that presentations, documents or in this example video content</a:t>
            </a:r>
          </a:p>
          <a:p>
            <a:r>
              <a:rPr lang="en-GB" baseline="0" dirty="0" smtClean="0"/>
              <a:t>	multiple ways of organising the content – collections or tagging</a:t>
            </a:r>
          </a:p>
          <a:p>
            <a:r>
              <a:rPr lang="en-GB" baseline="0" dirty="0" smtClean="0"/>
              <a:t>	Individual users can also have a public profile to promote details about themselves as well as </a:t>
            </a:r>
            <a:r>
              <a:rPr lang="en-GB" baseline="0" dirty="0" err="1" smtClean="0"/>
              <a:t>highight</a:t>
            </a:r>
            <a:r>
              <a:rPr lang="en-GB" baseline="0" dirty="0" smtClean="0"/>
              <a:t> the work they have shared. This about showcasing excellent work people have shared and also to facilitate networking</a:t>
            </a:r>
          </a:p>
          <a:p>
            <a:endParaRPr lang="en-GB" baseline="0" dirty="0" smtClean="0"/>
          </a:p>
        </p:txBody>
      </p:sp>
      <p:sp>
        <p:nvSpPr>
          <p:cNvPr id="4" name="Slide Number Placeholder 3"/>
          <p:cNvSpPr>
            <a:spLocks noGrp="1"/>
          </p:cNvSpPr>
          <p:nvPr>
            <p:ph type="sldNum" sz="quarter" idx="10"/>
          </p:nvPr>
        </p:nvSpPr>
        <p:spPr/>
        <p:txBody>
          <a:bodyPr/>
          <a:lstStyle/>
          <a:p>
            <a:fld id="{7FB667E1-E601-4AAF-B95C-B25720D70A60}" type="slidenum">
              <a:rPr lang="en-GB" smtClean="0"/>
              <a:t>3</a:t>
            </a:fld>
            <a:endParaRPr lang="en-GB"/>
          </a:p>
        </p:txBody>
      </p:sp>
    </p:spTree>
    <p:extLst>
      <p:ext uri="{BB962C8B-B14F-4D97-AF65-F5344CB8AC3E}">
        <p14:creationId xmlns:p14="http://schemas.microsoft.com/office/powerpoint/2010/main" val="1252798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From</a:t>
            </a:r>
            <a:r>
              <a:rPr lang="en-GB" baseline="0" dirty="0" smtClean="0"/>
              <a:t> this project </a:t>
            </a:r>
            <a:r>
              <a:rPr lang="en-GB" baseline="0" dirty="0" err="1" smtClean="0"/>
              <a:t>EdShare</a:t>
            </a:r>
            <a:r>
              <a:rPr lang="en-GB" baseline="0" dirty="0" smtClean="0"/>
              <a:t> Southampton was launched, and the project then received some smaller follow-on funding for specific development areas</a:t>
            </a:r>
          </a:p>
          <a:p>
            <a:r>
              <a:rPr lang="en-GB" baseline="0" dirty="0" smtClean="0"/>
              <a:t>This then became a supported service at Southampton and still is today</a:t>
            </a:r>
          </a:p>
          <a:p>
            <a:endParaRPr lang="en-GB" baseline="0" dirty="0" smtClean="0"/>
          </a:p>
          <a:p>
            <a:r>
              <a:rPr lang="en-GB" baseline="0" dirty="0" smtClean="0"/>
              <a:t>Once this was launched and the research project team shared their work there were lots of expressions of interests from other institutions and projects who wanted their own </a:t>
            </a:r>
            <a:r>
              <a:rPr lang="en-GB" baseline="0" dirty="0" err="1" smtClean="0"/>
              <a:t>EdShare</a:t>
            </a:r>
            <a:r>
              <a:rPr lang="en-GB" baseline="0" dirty="0" smtClean="0"/>
              <a:t>. </a:t>
            </a:r>
          </a:p>
          <a:p>
            <a:r>
              <a:rPr lang="en-GB" baseline="0" dirty="0" smtClean="0"/>
              <a:t>To respond to this need the generic </a:t>
            </a:r>
            <a:r>
              <a:rPr lang="en-GB" baseline="0" dirty="0" err="1" smtClean="0"/>
              <a:t>EdShare</a:t>
            </a:r>
            <a:r>
              <a:rPr lang="en-GB" baseline="0" dirty="0" smtClean="0"/>
              <a:t> offering was fully adopted by our enterprise group which is part of computer science school.</a:t>
            </a:r>
          </a:p>
          <a:p>
            <a:r>
              <a:rPr lang="en-GB" baseline="0" dirty="0" smtClean="0"/>
              <a:t>We then did some further work so it could be provided to others and through this created a number of instances – both institutional and subject specific.</a:t>
            </a:r>
          </a:p>
          <a:p>
            <a:endParaRPr lang="en-GB" baseline="0" dirty="0" smtClean="0"/>
          </a:p>
          <a:p>
            <a:r>
              <a:rPr lang="en-GB" baseline="0" dirty="0" smtClean="0"/>
              <a:t>A couple of years ago I did a major update to </a:t>
            </a:r>
            <a:r>
              <a:rPr lang="en-GB" baseline="0" dirty="0" err="1" smtClean="0"/>
              <a:t>EdShare</a:t>
            </a:r>
            <a:r>
              <a:rPr lang="en-GB" baseline="0" dirty="0" smtClean="0"/>
              <a:t>, this was largely behind the scenes, and it was to completely separate it from its original research project output state.  Doing this update has now meant it is sustainable in the long term and is able to benefit from ongoing work happening in the </a:t>
            </a:r>
            <a:r>
              <a:rPr lang="en-GB" baseline="0" dirty="0" err="1" smtClean="0"/>
              <a:t>EPrints</a:t>
            </a:r>
            <a:r>
              <a:rPr lang="en-GB" baseline="0" dirty="0" smtClean="0"/>
              <a:t> space which is often generic in nature – such as searching, discoverability, statistics etc.. </a:t>
            </a:r>
            <a:endParaRPr lang="en-GB" dirty="0" smtClean="0"/>
          </a:p>
        </p:txBody>
      </p:sp>
      <p:sp>
        <p:nvSpPr>
          <p:cNvPr id="4" name="Slide Number Placeholder 3"/>
          <p:cNvSpPr>
            <a:spLocks noGrp="1"/>
          </p:cNvSpPr>
          <p:nvPr>
            <p:ph type="sldNum" sz="quarter" idx="10"/>
          </p:nvPr>
        </p:nvSpPr>
        <p:spPr/>
        <p:txBody>
          <a:bodyPr/>
          <a:lstStyle/>
          <a:p>
            <a:fld id="{56C1194F-BB14-494D-9BD1-14DB71E74DFD}" type="slidenum">
              <a:rPr lang="en-US" smtClean="0"/>
              <a:t>4</a:t>
            </a:fld>
            <a:endParaRPr lang="en-US"/>
          </a:p>
        </p:txBody>
      </p:sp>
    </p:spTree>
    <p:extLst>
      <p:ext uri="{BB962C8B-B14F-4D97-AF65-F5344CB8AC3E}">
        <p14:creationId xmlns:p14="http://schemas.microsoft.com/office/powerpoint/2010/main" val="531530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1194F-BB14-494D-9BD1-14DB71E74DFD}" type="slidenum">
              <a:rPr lang="en-US" smtClean="0"/>
              <a:t>5</a:t>
            </a:fld>
            <a:endParaRPr lang="en-US"/>
          </a:p>
        </p:txBody>
      </p:sp>
    </p:spTree>
    <p:extLst>
      <p:ext uri="{BB962C8B-B14F-4D97-AF65-F5344CB8AC3E}">
        <p14:creationId xmlns:p14="http://schemas.microsoft.com/office/powerpoint/2010/main" val="613497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1194F-BB14-494D-9BD1-14DB71E74DFD}" type="slidenum">
              <a:rPr lang="en-US" smtClean="0"/>
              <a:t>6</a:t>
            </a:fld>
            <a:endParaRPr lang="en-US"/>
          </a:p>
        </p:txBody>
      </p:sp>
    </p:spTree>
    <p:extLst>
      <p:ext uri="{BB962C8B-B14F-4D97-AF65-F5344CB8AC3E}">
        <p14:creationId xmlns:p14="http://schemas.microsoft.com/office/powerpoint/2010/main" val="1538075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1194F-BB14-494D-9BD1-14DB71E74DFD}" type="slidenum">
              <a:rPr lang="en-US" smtClean="0"/>
              <a:t>7</a:t>
            </a:fld>
            <a:endParaRPr lang="en-US"/>
          </a:p>
        </p:txBody>
      </p:sp>
    </p:spTree>
    <p:extLst>
      <p:ext uri="{BB962C8B-B14F-4D97-AF65-F5344CB8AC3E}">
        <p14:creationId xmlns:p14="http://schemas.microsoft.com/office/powerpoint/2010/main" val="1999090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1194F-BB14-494D-9BD1-14DB71E74DFD}" type="slidenum">
              <a:rPr lang="en-US" smtClean="0"/>
              <a:t>8</a:t>
            </a:fld>
            <a:endParaRPr lang="en-US"/>
          </a:p>
        </p:txBody>
      </p:sp>
    </p:spTree>
    <p:extLst>
      <p:ext uri="{BB962C8B-B14F-4D97-AF65-F5344CB8AC3E}">
        <p14:creationId xmlns:p14="http://schemas.microsoft.com/office/powerpoint/2010/main" val="1120606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1194F-BB14-494D-9BD1-14DB71E74DFD}" type="slidenum">
              <a:rPr lang="en-US" smtClean="0"/>
              <a:t>9</a:t>
            </a:fld>
            <a:endParaRPr lang="en-US"/>
          </a:p>
        </p:txBody>
      </p:sp>
    </p:spTree>
    <p:extLst>
      <p:ext uri="{BB962C8B-B14F-4D97-AF65-F5344CB8AC3E}">
        <p14:creationId xmlns:p14="http://schemas.microsoft.com/office/powerpoint/2010/main" val="1458010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39A84F-3265-E14E-AA13-70A70714F842}" type="datetimeFigureOut">
              <a:rPr lang="en-US" smtClean="0"/>
              <a:t>12/13/17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BA729-4A3C-CA41-8E6D-8380DCBAD8D2}" type="slidenum">
              <a:rPr lang="en-US" smtClean="0"/>
              <a:t>‹#›</a:t>
            </a:fld>
            <a:endParaRPr lang="en-US"/>
          </a:p>
        </p:txBody>
      </p:sp>
    </p:spTree>
    <p:extLst>
      <p:ext uri="{BB962C8B-B14F-4D97-AF65-F5344CB8AC3E}">
        <p14:creationId xmlns:p14="http://schemas.microsoft.com/office/powerpoint/2010/main" val="515358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39A84F-3265-E14E-AA13-70A70714F842}" type="datetimeFigureOut">
              <a:rPr lang="en-US" smtClean="0"/>
              <a:t>12/13/17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BA729-4A3C-CA41-8E6D-8380DCBAD8D2}" type="slidenum">
              <a:rPr lang="en-US" smtClean="0"/>
              <a:t>‹#›</a:t>
            </a:fld>
            <a:endParaRPr lang="en-US"/>
          </a:p>
        </p:txBody>
      </p:sp>
    </p:spTree>
    <p:extLst>
      <p:ext uri="{BB962C8B-B14F-4D97-AF65-F5344CB8AC3E}">
        <p14:creationId xmlns:p14="http://schemas.microsoft.com/office/powerpoint/2010/main" val="601739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39A84F-3265-E14E-AA13-70A70714F842}" type="datetimeFigureOut">
              <a:rPr lang="en-US" smtClean="0"/>
              <a:t>12/13/17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BA729-4A3C-CA41-8E6D-8380DCBAD8D2}" type="slidenum">
              <a:rPr lang="en-US" smtClean="0"/>
              <a:t>‹#›</a:t>
            </a:fld>
            <a:endParaRPr lang="en-US"/>
          </a:p>
        </p:txBody>
      </p:sp>
    </p:spTree>
    <p:extLst>
      <p:ext uri="{BB962C8B-B14F-4D97-AF65-F5344CB8AC3E}">
        <p14:creationId xmlns:p14="http://schemas.microsoft.com/office/powerpoint/2010/main" val="938761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39A84F-3265-E14E-AA13-70A70714F842}" type="datetimeFigureOut">
              <a:rPr lang="en-US" smtClean="0"/>
              <a:t>12/13/17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BA729-4A3C-CA41-8E6D-8380DCBAD8D2}" type="slidenum">
              <a:rPr lang="en-US" smtClean="0"/>
              <a:t>‹#›</a:t>
            </a:fld>
            <a:endParaRPr lang="en-US"/>
          </a:p>
        </p:txBody>
      </p:sp>
    </p:spTree>
    <p:extLst>
      <p:ext uri="{BB962C8B-B14F-4D97-AF65-F5344CB8AC3E}">
        <p14:creationId xmlns:p14="http://schemas.microsoft.com/office/powerpoint/2010/main" val="829887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39A84F-3265-E14E-AA13-70A70714F842}" type="datetimeFigureOut">
              <a:rPr lang="en-US" smtClean="0"/>
              <a:t>12/13/17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BA729-4A3C-CA41-8E6D-8380DCBAD8D2}" type="slidenum">
              <a:rPr lang="en-US" smtClean="0"/>
              <a:t>‹#›</a:t>
            </a:fld>
            <a:endParaRPr lang="en-US"/>
          </a:p>
        </p:txBody>
      </p:sp>
    </p:spTree>
    <p:extLst>
      <p:ext uri="{BB962C8B-B14F-4D97-AF65-F5344CB8AC3E}">
        <p14:creationId xmlns:p14="http://schemas.microsoft.com/office/powerpoint/2010/main" val="8185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39A84F-3265-E14E-AA13-70A70714F842}" type="datetimeFigureOut">
              <a:rPr lang="en-US" smtClean="0"/>
              <a:t>12/13/17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2BA729-4A3C-CA41-8E6D-8380DCBAD8D2}" type="slidenum">
              <a:rPr lang="en-US" smtClean="0"/>
              <a:t>‹#›</a:t>
            </a:fld>
            <a:endParaRPr lang="en-US"/>
          </a:p>
        </p:txBody>
      </p:sp>
    </p:spTree>
    <p:extLst>
      <p:ext uri="{BB962C8B-B14F-4D97-AF65-F5344CB8AC3E}">
        <p14:creationId xmlns:p14="http://schemas.microsoft.com/office/powerpoint/2010/main" val="137451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39A84F-3265-E14E-AA13-70A70714F842}" type="datetimeFigureOut">
              <a:rPr lang="en-US" smtClean="0"/>
              <a:t>12/13/17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2BA729-4A3C-CA41-8E6D-8380DCBAD8D2}" type="slidenum">
              <a:rPr lang="en-US" smtClean="0"/>
              <a:t>‹#›</a:t>
            </a:fld>
            <a:endParaRPr lang="en-US"/>
          </a:p>
        </p:txBody>
      </p:sp>
    </p:spTree>
    <p:extLst>
      <p:ext uri="{BB962C8B-B14F-4D97-AF65-F5344CB8AC3E}">
        <p14:creationId xmlns:p14="http://schemas.microsoft.com/office/powerpoint/2010/main" val="1594355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39A84F-3265-E14E-AA13-70A70714F842}" type="datetimeFigureOut">
              <a:rPr lang="en-US" smtClean="0"/>
              <a:t>12/13/17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2BA729-4A3C-CA41-8E6D-8380DCBAD8D2}" type="slidenum">
              <a:rPr lang="en-US" smtClean="0"/>
              <a:t>‹#›</a:t>
            </a:fld>
            <a:endParaRPr lang="en-US"/>
          </a:p>
        </p:txBody>
      </p:sp>
    </p:spTree>
    <p:extLst>
      <p:ext uri="{BB962C8B-B14F-4D97-AF65-F5344CB8AC3E}">
        <p14:creationId xmlns:p14="http://schemas.microsoft.com/office/powerpoint/2010/main" val="37117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39A84F-3265-E14E-AA13-70A70714F842}" type="datetimeFigureOut">
              <a:rPr lang="en-US" smtClean="0"/>
              <a:t>12/13/17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2BA729-4A3C-CA41-8E6D-8380DCBAD8D2}" type="slidenum">
              <a:rPr lang="en-US" smtClean="0"/>
              <a:t>‹#›</a:t>
            </a:fld>
            <a:endParaRPr lang="en-US"/>
          </a:p>
        </p:txBody>
      </p:sp>
    </p:spTree>
    <p:extLst>
      <p:ext uri="{BB962C8B-B14F-4D97-AF65-F5344CB8AC3E}">
        <p14:creationId xmlns:p14="http://schemas.microsoft.com/office/powerpoint/2010/main" val="1068438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39A84F-3265-E14E-AA13-70A70714F842}" type="datetimeFigureOut">
              <a:rPr lang="en-US" smtClean="0"/>
              <a:t>12/13/17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2BA729-4A3C-CA41-8E6D-8380DCBAD8D2}" type="slidenum">
              <a:rPr lang="en-US" smtClean="0"/>
              <a:t>‹#›</a:t>
            </a:fld>
            <a:endParaRPr lang="en-US"/>
          </a:p>
        </p:txBody>
      </p:sp>
    </p:spTree>
    <p:extLst>
      <p:ext uri="{BB962C8B-B14F-4D97-AF65-F5344CB8AC3E}">
        <p14:creationId xmlns:p14="http://schemas.microsoft.com/office/powerpoint/2010/main" val="2141819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39A84F-3265-E14E-AA13-70A70714F842}" type="datetimeFigureOut">
              <a:rPr lang="en-US" smtClean="0"/>
              <a:t>12/13/17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2BA729-4A3C-CA41-8E6D-8380DCBAD8D2}" type="slidenum">
              <a:rPr lang="en-US" smtClean="0"/>
              <a:t>‹#›</a:t>
            </a:fld>
            <a:endParaRPr lang="en-US"/>
          </a:p>
        </p:txBody>
      </p:sp>
    </p:spTree>
    <p:extLst>
      <p:ext uri="{BB962C8B-B14F-4D97-AF65-F5344CB8AC3E}">
        <p14:creationId xmlns:p14="http://schemas.microsoft.com/office/powerpoint/2010/main" val="1443361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39A84F-3265-E14E-AA13-70A70714F842}" type="datetimeFigureOut">
              <a:rPr lang="en-US" smtClean="0"/>
              <a:t>12/13/17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2BA729-4A3C-CA41-8E6D-8380DCBAD8D2}" type="slidenum">
              <a:rPr lang="en-US" smtClean="0"/>
              <a:t>‹#›</a:t>
            </a:fld>
            <a:endParaRPr lang="en-US"/>
          </a:p>
        </p:txBody>
      </p:sp>
    </p:spTree>
    <p:extLst>
      <p:ext uri="{BB962C8B-B14F-4D97-AF65-F5344CB8AC3E}">
        <p14:creationId xmlns:p14="http://schemas.microsoft.com/office/powerpoint/2010/main" val="637363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Terrell@soton.ac.uk" TargetMode="External"/><Relationship Id="rId4" Type="http://schemas.openxmlformats.org/officeDocument/2006/relationships/image" Target="../media/image1.tiff"/><Relationship Id="rId5"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image" Target="../media/image20.tiff"/><Relationship Id="rId12" Type="http://schemas.openxmlformats.org/officeDocument/2006/relationships/image" Target="../media/image1.tiff"/><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gif"/><Relationship Id="rId4" Type="http://schemas.openxmlformats.org/officeDocument/2006/relationships/image" Target="../media/image13.gif"/><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gif"/><Relationship Id="rId8" Type="http://schemas.openxmlformats.org/officeDocument/2006/relationships/image" Target="../media/image17.tiff"/><Relationship Id="rId9" Type="http://schemas.openxmlformats.org/officeDocument/2006/relationships/image" Target="../media/image18.gif"/><Relationship Id="rId10" Type="http://schemas.openxmlformats.org/officeDocument/2006/relationships/image" Target="../media/image19.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1.tif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1.tif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1.tiff"/><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6.jpg"/></Relationships>
</file>

<file path=ppt/slides/_rels/slide16.xml.rels><?xml version="1.0" encoding="UTF-8" standalone="yes"?>
<Relationships xmlns="http://schemas.openxmlformats.org/package/2006/relationships"><Relationship Id="rId11" Type="http://schemas.openxmlformats.org/officeDocument/2006/relationships/image" Target="../media/image20.tiff"/><Relationship Id="rId12" Type="http://schemas.openxmlformats.org/officeDocument/2006/relationships/image" Target="../media/image6.png"/><Relationship Id="rId13" Type="http://schemas.openxmlformats.org/officeDocument/2006/relationships/image" Target="../media/image19.tiff"/><Relationship Id="rId14" Type="http://schemas.openxmlformats.org/officeDocument/2006/relationships/image" Target="../media/image1.tiff"/><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www.edshare.ac.uk/" TargetMode="External"/><Relationship Id="rId4" Type="http://schemas.openxmlformats.org/officeDocument/2006/relationships/image" Target="../media/image13.gif"/><Relationship Id="rId5" Type="http://schemas.openxmlformats.org/officeDocument/2006/relationships/image" Target="../media/image27.png"/><Relationship Id="rId6" Type="http://schemas.openxmlformats.org/officeDocument/2006/relationships/image" Target="../media/image12.gif"/><Relationship Id="rId7" Type="http://schemas.openxmlformats.org/officeDocument/2006/relationships/image" Target="../media/image16.gif"/><Relationship Id="rId8" Type="http://schemas.openxmlformats.org/officeDocument/2006/relationships/image" Target="../media/image28.png"/><Relationship Id="rId9" Type="http://schemas.openxmlformats.org/officeDocument/2006/relationships/image" Target="../media/image29.tiff"/><Relationship Id="rId10" Type="http://schemas.openxmlformats.org/officeDocument/2006/relationships/image" Target="../media/image18.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 Id="rId3"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jpg"/><Relationship Id="rId5"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hyperlink" Target="mailto:K.Terrell@soton.ac.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1.tiff"/><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tiff"/><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1.tiff"/><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86136" y="3139000"/>
            <a:ext cx="3880209" cy="3127329"/>
          </a:xfrm>
        </p:spPr>
        <p:txBody>
          <a:bodyPr>
            <a:normAutofit fontScale="85000" lnSpcReduction="20000"/>
          </a:bodyPr>
          <a:lstStyle/>
          <a:p>
            <a:endParaRPr lang="en-US" dirty="0"/>
          </a:p>
          <a:p>
            <a:r>
              <a:rPr lang="en-US" dirty="0" smtClean="0"/>
              <a:t>ALT Online Winter Conference 2017 Update</a:t>
            </a:r>
          </a:p>
          <a:p>
            <a:endParaRPr lang="en-US" dirty="0"/>
          </a:p>
          <a:p>
            <a:r>
              <a:rPr lang="en-GB" dirty="0">
                <a:solidFill>
                  <a:schemeClr val="bg2">
                    <a:lumMod val="25000"/>
                  </a:schemeClr>
                </a:solidFill>
              </a:rPr>
              <a:t>Kelly </a:t>
            </a:r>
            <a:r>
              <a:rPr lang="en-GB" dirty="0" smtClean="0">
                <a:solidFill>
                  <a:schemeClr val="bg2">
                    <a:lumMod val="25000"/>
                  </a:schemeClr>
                </a:solidFill>
              </a:rPr>
              <a:t>Terrell</a:t>
            </a:r>
            <a:r>
              <a:rPr lang="en-GB" dirty="0">
                <a:solidFill>
                  <a:schemeClr val="bg2">
                    <a:lumMod val="25000"/>
                  </a:schemeClr>
                </a:solidFill>
              </a:rPr>
              <a:t/>
            </a:r>
            <a:br>
              <a:rPr lang="en-GB" dirty="0">
                <a:solidFill>
                  <a:schemeClr val="bg2">
                    <a:lumMod val="25000"/>
                  </a:schemeClr>
                </a:solidFill>
              </a:rPr>
            </a:br>
            <a:r>
              <a:rPr lang="en-GB" dirty="0">
                <a:solidFill>
                  <a:schemeClr val="bg2">
                    <a:lumMod val="25000"/>
                  </a:schemeClr>
                </a:solidFill>
              </a:rPr>
              <a:t>University of Southampton</a:t>
            </a:r>
          </a:p>
          <a:p>
            <a:r>
              <a:rPr lang="en-GB" dirty="0">
                <a:solidFill>
                  <a:schemeClr val="bg2">
                    <a:lumMod val="25000"/>
                  </a:schemeClr>
                </a:solidFill>
              </a:rPr>
              <a:t>@</a:t>
            </a:r>
            <a:r>
              <a:rPr lang="en-GB" dirty="0" err="1">
                <a:solidFill>
                  <a:schemeClr val="bg2">
                    <a:lumMod val="25000"/>
                  </a:schemeClr>
                </a:solidFill>
              </a:rPr>
              <a:t>KellyATerrell</a:t>
            </a:r>
            <a:r>
              <a:rPr lang="en-GB" dirty="0">
                <a:solidFill>
                  <a:schemeClr val="bg2">
                    <a:lumMod val="25000"/>
                  </a:schemeClr>
                </a:solidFill>
              </a:rPr>
              <a:t>  </a:t>
            </a:r>
            <a:r>
              <a:rPr lang="en-GB" dirty="0">
                <a:solidFill>
                  <a:schemeClr val="bg2">
                    <a:lumMod val="25000"/>
                  </a:schemeClr>
                </a:solidFill>
                <a:hlinkClick r:id="rId3"/>
              </a:rPr>
              <a:t>K.Terrell@soton.ac.uk</a:t>
            </a:r>
            <a:r>
              <a:rPr lang="en-GB" dirty="0">
                <a:solidFill>
                  <a:schemeClr val="bg2">
                    <a:lumMod val="25000"/>
                  </a:schemeClr>
                </a:solidFill>
              </a:rPr>
              <a:t> </a:t>
            </a:r>
          </a:p>
          <a:p>
            <a:endParaRPr lang="en-GB" dirty="0">
              <a:solidFill>
                <a:schemeClr val="bg2">
                  <a:lumMod val="25000"/>
                </a:schemeClr>
              </a:solidFill>
            </a:endParaRPr>
          </a:p>
          <a:p>
            <a:r>
              <a:rPr lang="en-GB" sz="2800" b="1" dirty="0">
                <a:solidFill>
                  <a:schemeClr val="bg2">
                    <a:lumMod val="25000"/>
                  </a:schemeClr>
                </a:solidFill>
              </a:rPr>
              <a:t>#</a:t>
            </a:r>
            <a:r>
              <a:rPr lang="en-GB" sz="2800" b="1" dirty="0" err="1" smtClean="0">
                <a:solidFill>
                  <a:schemeClr val="bg2">
                    <a:lumMod val="25000"/>
                  </a:schemeClr>
                </a:solidFill>
              </a:rPr>
              <a:t>EdShare</a:t>
            </a:r>
            <a:r>
              <a:rPr lang="en-GB" sz="2800" b="1" dirty="0" smtClean="0">
                <a:solidFill>
                  <a:schemeClr val="bg2">
                    <a:lumMod val="25000"/>
                  </a:schemeClr>
                </a:solidFill>
              </a:rPr>
              <a:t>   #</a:t>
            </a:r>
            <a:r>
              <a:rPr lang="en-GB" sz="2800" b="1" dirty="0" err="1" smtClean="0">
                <a:solidFill>
                  <a:schemeClr val="bg2">
                    <a:lumMod val="25000"/>
                  </a:schemeClr>
                </a:solidFill>
              </a:rPr>
              <a:t>altc</a:t>
            </a:r>
            <a:endParaRPr lang="en-GB" sz="2800" b="1" dirty="0">
              <a:solidFill>
                <a:schemeClr val="bg2">
                  <a:lumMod val="25000"/>
                </a:schemeClr>
              </a:solidFill>
            </a:endParaRPr>
          </a:p>
        </p:txBody>
      </p:sp>
      <p:pic>
        <p:nvPicPr>
          <p:cNvPr id="4" name="Picture 3"/>
          <p:cNvPicPr>
            <a:picLocks noChangeAspect="1"/>
          </p:cNvPicPr>
          <p:nvPr/>
        </p:nvPicPr>
        <p:blipFill>
          <a:blip r:embed="rId4">
            <a:alphaModFix/>
          </a:blip>
          <a:stretch>
            <a:fillRect/>
          </a:stretch>
        </p:blipFill>
        <p:spPr>
          <a:xfrm>
            <a:off x="684107" y="1811956"/>
            <a:ext cx="3600796" cy="105389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9200" y="0"/>
            <a:ext cx="7162800" cy="6858000"/>
          </a:xfrm>
          <a:prstGeom prst="rect">
            <a:avLst/>
          </a:prstGeom>
        </p:spPr>
      </p:pic>
    </p:spTree>
    <p:extLst>
      <p:ext uri="{BB962C8B-B14F-4D97-AF65-F5344CB8AC3E}">
        <p14:creationId xmlns:p14="http://schemas.microsoft.com/office/powerpoint/2010/main" val="207655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6" descr="http://humbox.ac.uk/images/Hum_box_Logo.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79845" y="2301464"/>
            <a:ext cx="2101174" cy="1062948"/>
          </a:xfrm>
          <a:prstGeom prst="rect">
            <a:avLst/>
          </a:prstGeom>
          <a:extLst>
            <a:ext uri="{909E8E84-426E-40DD-AFC4-6F175D3DCCD1}">
              <a14:hiddenFill xmlns:a14="http://schemas.microsoft.com/office/drawing/2010/main">
                <a:solidFill>
                  <a:srgbClr val="FFFFFF"/>
                </a:solidFill>
              </a14:hiddenFill>
            </a:ext>
          </a:extLst>
        </p:spPr>
      </p:pic>
      <p:grpSp>
        <p:nvGrpSpPr>
          <p:cNvPr id="24" name="Group 23"/>
          <p:cNvGrpSpPr>
            <a:grpSpLocks noChangeAspect="1"/>
          </p:cNvGrpSpPr>
          <p:nvPr/>
        </p:nvGrpSpPr>
        <p:grpSpPr>
          <a:xfrm>
            <a:off x="3430866" y="2166625"/>
            <a:ext cx="3041166" cy="1555275"/>
            <a:chOff x="1440467" y="392008"/>
            <a:chExt cx="2446493" cy="1251154"/>
          </a:xfrm>
        </p:grpSpPr>
        <p:pic>
          <p:nvPicPr>
            <p:cNvPr id="25" name="Picture 25" descr="Image result for glasgow caledonian university log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32858" y="392008"/>
              <a:ext cx="1397716" cy="789711"/>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440467" y="1181497"/>
              <a:ext cx="2446493" cy="461665"/>
            </a:xfrm>
            <a:prstGeom prst="rect">
              <a:avLst/>
            </a:prstGeom>
            <a:noFill/>
          </p:spPr>
          <p:txBody>
            <a:bodyPr wrap="square" rtlCol="0">
              <a:spAutoFit/>
            </a:bodyPr>
            <a:lstStyle/>
            <a:p>
              <a:r>
                <a:rPr lang="en-GB" sz="2400" dirty="0" err="1" smtClean="0">
                  <a:solidFill>
                    <a:srgbClr val="005882"/>
                  </a:solidFill>
                  <a:latin typeface="Arial" panose="020B0604020202020204" pitchFamily="34" charset="0"/>
                  <a:cs typeface="Arial" panose="020B0604020202020204" pitchFamily="34" charset="0"/>
                </a:rPr>
                <a:t>edShare@GCU</a:t>
              </a:r>
              <a:endParaRPr lang="en-GB" sz="2400" dirty="0">
                <a:solidFill>
                  <a:srgbClr val="005882"/>
                </a:solidFill>
                <a:latin typeface="Arial" panose="020B0604020202020204" pitchFamily="34" charset="0"/>
                <a:cs typeface="Arial" panose="020B0604020202020204" pitchFamily="34" charset="0"/>
              </a:endParaRPr>
            </a:p>
          </p:txBody>
        </p:sp>
      </p:grpSp>
      <p:grpSp>
        <p:nvGrpSpPr>
          <p:cNvPr id="32" name="Group 31"/>
          <p:cNvGrpSpPr/>
          <p:nvPr/>
        </p:nvGrpSpPr>
        <p:grpSpPr>
          <a:xfrm>
            <a:off x="773590" y="4360511"/>
            <a:ext cx="2354166" cy="861540"/>
            <a:chOff x="4873053" y="2592701"/>
            <a:chExt cx="2354166" cy="861540"/>
          </a:xfrm>
        </p:grpSpPr>
        <p:sp>
          <p:nvSpPr>
            <p:cNvPr id="33" name="TextBox 32"/>
            <p:cNvSpPr txBox="1"/>
            <p:nvPr/>
          </p:nvSpPr>
          <p:spPr>
            <a:xfrm>
              <a:off x="5068052" y="2931021"/>
              <a:ext cx="2159167" cy="523220"/>
            </a:xfrm>
            <a:prstGeom prst="rect">
              <a:avLst/>
            </a:prstGeom>
            <a:noFill/>
          </p:spPr>
          <p:txBody>
            <a:bodyPr wrap="square" rtlCol="0">
              <a:spAutoFit/>
            </a:bodyPr>
            <a:lstStyle/>
            <a:p>
              <a:r>
                <a:rPr lang="en-GB" sz="2800" dirty="0" err="1" smtClean="0">
                  <a:solidFill>
                    <a:srgbClr val="005882"/>
                  </a:solidFill>
                  <a:latin typeface="Georgia" panose="02040502050405020303" pitchFamily="18" charset="0"/>
                </a:rPr>
                <a:t>EdShare</a:t>
              </a:r>
              <a:endParaRPr lang="en-GB" sz="2800" dirty="0">
                <a:solidFill>
                  <a:srgbClr val="005882"/>
                </a:solidFill>
                <a:latin typeface="Georgia" panose="02040502050405020303" pitchFamily="18" charset="0"/>
              </a:endParaRPr>
            </a:p>
          </p:txBody>
        </p:sp>
        <p:pic>
          <p:nvPicPr>
            <p:cNvPr id="34" name="Picture 16" descr="Image result for university of southampton 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73053" y="2592701"/>
              <a:ext cx="1913856" cy="422962"/>
            </a:xfrm>
            <a:prstGeom prst="rect">
              <a:avLst/>
            </a:prstGeom>
            <a:extLst>
              <a:ext uri="{909E8E84-426E-40DD-AFC4-6F175D3DCCD1}">
                <a14:hiddenFill xmlns:a14="http://schemas.microsoft.com/office/drawing/2010/main">
                  <a:solidFill>
                    <a:srgbClr val="FFFFFF"/>
                  </a:solidFill>
                </a14:hiddenFill>
              </a:ext>
            </a:extLst>
          </p:spPr>
        </p:pic>
      </p:grpSp>
      <p:pic>
        <p:nvPicPr>
          <p:cNvPr id="37" name="Picture 10" descr="http://loro.open.ac.uk/images/loro.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706956" y="4440572"/>
            <a:ext cx="1581150" cy="6858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http://languagebox.ac.uk/images/faroes.gif"/>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520562" y="4360511"/>
            <a:ext cx="1638550" cy="828914"/>
          </a:xfrm>
          <a:prstGeom prst="rect">
            <a:avLst/>
          </a:prstGeom>
          <a:extLst>
            <a:ext uri="{909E8E84-426E-40DD-AFC4-6F175D3DCCD1}">
              <a14:hiddenFill xmlns:a14="http://schemas.microsoft.com/office/drawing/2010/main">
                <a:solidFill>
                  <a:srgbClr val="FFFFFF"/>
                </a:solidFill>
              </a14:hiddenFill>
            </a:ext>
          </a:extLst>
        </p:spPr>
      </p:pic>
      <p:grpSp>
        <p:nvGrpSpPr>
          <p:cNvPr id="42" name="Group 41"/>
          <p:cNvGrpSpPr/>
          <p:nvPr/>
        </p:nvGrpSpPr>
        <p:grpSpPr>
          <a:xfrm>
            <a:off x="773590" y="2301464"/>
            <a:ext cx="1924070" cy="1146742"/>
            <a:chOff x="9917093" y="1111264"/>
            <a:chExt cx="1924070" cy="1146742"/>
          </a:xfrm>
        </p:grpSpPr>
        <p:pic>
          <p:nvPicPr>
            <p:cNvPr id="39" name="Picture 38"/>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917093" y="1111264"/>
              <a:ext cx="1924070" cy="848503"/>
            </a:xfrm>
            <a:prstGeom prst="rect">
              <a:avLst/>
            </a:prstGeom>
          </p:spPr>
        </p:pic>
        <p:pic>
          <p:nvPicPr>
            <p:cNvPr id="41" name="Picture 12" descr="http://www.eshare.edgehill.ac.uk/images/eshare_logo2.gif"/>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0297944" y="1924630"/>
              <a:ext cx="1143000" cy="333376"/>
            </a:xfrm>
            <a:prstGeom prst="rect">
              <a:avLst/>
            </a:prstGeom>
            <a:extLst>
              <a:ext uri="{909E8E84-426E-40DD-AFC4-6F175D3DCCD1}">
                <a14:hiddenFill xmlns:a14="http://schemas.microsoft.com/office/drawing/2010/main">
                  <a:solidFill>
                    <a:srgbClr val="FFFFFF"/>
                  </a:solidFill>
                </a14:hiddenFill>
              </a:ext>
            </a:extLst>
          </p:spPr>
        </p:pic>
      </p:grpSp>
      <p:pic>
        <p:nvPicPr>
          <p:cNvPr id="4" name="Picture 3"/>
          <p:cNvPicPr>
            <a:picLocks noChangeAspect="1"/>
          </p:cNvPicPr>
          <p:nvPr/>
        </p:nvPicPr>
        <p:blipFill>
          <a:blip r:embed="rId10"/>
          <a:stretch>
            <a:fillRect/>
          </a:stretch>
        </p:blipFill>
        <p:spPr>
          <a:xfrm>
            <a:off x="8738362" y="2301464"/>
            <a:ext cx="2816036" cy="1182944"/>
          </a:xfrm>
          <a:prstGeom prst="rect">
            <a:avLst/>
          </a:prstGeom>
        </p:spPr>
      </p:pic>
      <p:pic>
        <p:nvPicPr>
          <p:cNvPr id="47" name="Picture 46"/>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528887" y="4294967"/>
            <a:ext cx="1234986" cy="977011"/>
          </a:xfrm>
          <a:prstGeom prst="rect">
            <a:avLst/>
          </a:prstGeom>
        </p:spPr>
      </p:pic>
      <p:sp>
        <p:nvSpPr>
          <p:cNvPr id="5" name="TextBox 4"/>
          <p:cNvSpPr txBox="1"/>
          <p:nvPr/>
        </p:nvSpPr>
        <p:spPr>
          <a:xfrm>
            <a:off x="4860660" y="6076938"/>
            <a:ext cx="2388279" cy="523220"/>
          </a:xfrm>
          <a:prstGeom prst="rect">
            <a:avLst/>
          </a:prstGeom>
          <a:noFill/>
        </p:spPr>
        <p:txBody>
          <a:bodyPr wrap="square" rtlCol="0">
            <a:spAutoFit/>
          </a:bodyPr>
          <a:lstStyle/>
          <a:p>
            <a:r>
              <a:rPr lang="en-US" sz="2800" dirty="0" smtClean="0"/>
              <a:t>And growing!</a:t>
            </a:r>
            <a:endParaRPr lang="en-US" sz="2800" dirty="0"/>
          </a:p>
        </p:txBody>
      </p:sp>
      <p:pic>
        <p:nvPicPr>
          <p:cNvPr id="19" name="Picture 18"/>
          <p:cNvPicPr>
            <a:picLocks noChangeAspect="1"/>
          </p:cNvPicPr>
          <p:nvPr/>
        </p:nvPicPr>
        <p:blipFill>
          <a:blip r:embed="rId12">
            <a:alphaModFix/>
          </a:blip>
          <a:stretch>
            <a:fillRect/>
          </a:stretch>
        </p:blipFill>
        <p:spPr>
          <a:xfrm>
            <a:off x="10931068" y="130626"/>
            <a:ext cx="1115792" cy="326573"/>
          </a:xfrm>
          <a:prstGeom prst="rect">
            <a:avLst/>
          </a:prstGeom>
        </p:spPr>
      </p:pic>
      <p:sp>
        <p:nvSpPr>
          <p:cNvPr id="21"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smtClean="0"/>
              <a:t>EdShare</a:t>
            </a:r>
            <a:r>
              <a:rPr lang="en-US" dirty="0" smtClean="0"/>
              <a:t> Community</a:t>
            </a:r>
            <a:endParaRPr lang="en-US" dirty="0"/>
          </a:p>
        </p:txBody>
      </p:sp>
      <p:sp>
        <p:nvSpPr>
          <p:cNvPr id="23" name="TextBox 22"/>
          <p:cNvSpPr txBox="1"/>
          <p:nvPr/>
        </p:nvSpPr>
        <p:spPr>
          <a:xfrm>
            <a:off x="8965521" y="3289522"/>
            <a:ext cx="2388279" cy="400110"/>
          </a:xfrm>
          <a:prstGeom prst="rect">
            <a:avLst/>
          </a:prstGeom>
          <a:noFill/>
        </p:spPr>
        <p:txBody>
          <a:bodyPr wrap="square" rtlCol="0">
            <a:spAutoFit/>
          </a:bodyPr>
          <a:lstStyle/>
          <a:p>
            <a:r>
              <a:rPr lang="en-US" sz="2000" i="1" dirty="0" smtClean="0"/>
              <a:t>Launching early 2018</a:t>
            </a:r>
            <a:endParaRPr lang="en-US" sz="2000" i="1" dirty="0"/>
          </a:p>
        </p:txBody>
      </p:sp>
    </p:spTree>
    <p:extLst>
      <p:ext uri="{BB962C8B-B14F-4D97-AF65-F5344CB8AC3E}">
        <p14:creationId xmlns:p14="http://schemas.microsoft.com/office/powerpoint/2010/main" val="1135642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273041" cy="1460500"/>
          </a:xfrm>
          <a:solidFill>
            <a:schemeClr val="bg1"/>
          </a:solidFill>
          <a:ln>
            <a:noFill/>
          </a:ln>
        </p:spPr>
        <p:txBody>
          <a:bodyPr>
            <a:normAutofit/>
          </a:bodyPr>
          <a:lstStyle/>
          <a:p>
            <a:r>
              <a:rPr lang="en-GB" dirty="0" smtClean="0"/>
              <a:t>Looking ahead</a:t>
            </a:r>
            <a:endParaRPr lang="en-GB" dirty="0"/>
          </a:p>
        </p:txBody>
      </p:sp>
      <p:sp>
        <p:nvSpPr>
          <p:cNvPr id="3" name="Content Placeholder 2"/>
          <p:cNvSpPr>
            <a:spLocks noGrp="1"/>
          </p:cNvSpPr>
          <p:nvPr>
            <p:ph idx="1"/>
          </p:nvPr>
        </p:nvSpPr>
        <p:spPr>
          <a:xfrm>
            <a:off x="838201" y="1825625"/>
            <a:ext cx="5180375" cy="4718050"/>
          </a:xfrm>
          <a:solidFill>
            <a:schemeClr val="bg1"/>
          </a:solidFill>
        </p:spPr>
        <p:txBody>
          <a:bodyPr>
            <a:normAutofit/>
          </a:bodyPr>
          <a:lstStyle/>
          <a:p>
            <a:r>
              <a:rPr lang="en-GB" dirty="0"/>
              <a:t>Greater support for </a:t>
            </a:r>
            <a:r>
              <a:rPr lang="en-GB" dirty="0" smtClean="0"/>
              <a:t>day–to-day  teaching </a:t>
            </a:r>
            <a:r>
              <a:rPr lang="en-GB" dirty="0"/>
              <a:t>delivery and learning activities </a:t>
            </a:r>
          </a:p>
          <a:p>
            <a:r>
              <a:rPr lang="en-GB" dirty="0" smtClean="0"/>
              <a:t>Support innovation</a:t>
            </a:r>
          </a:p>
          <a:p>
            <a:r>
              <a:rPr lang="en-GB" dirty="0" smtClean="0"/>
              <a:t>Add-on services to harness the collective set of open educational materials being released</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8576" y="997526"/>
            <a:ext cx="6173424" cy="4878341"/>
          </a:xfrm>
          <a:prstGeom prst="rect">
            <a:avLst/>
          </a:prstGeom>
        </p:spPr>
      </p:pic>
    </p:spTree>
    <p:extLst>
      <p:ext uri="{BB962C8B-B14F-4D97-AF65-F5344CB8AC3E}">
        <p14:creationId xmlns:p14="http://schemas.microsoft.com/office/powerpoint/2010/main" val="2094514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838200" y="457199"/>
            <a:ext cx="6850742" cy="5724216"/>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4">
            <a:alphaModFix/>
          </a:blip>
          <a:stretch>
            <a:fillRect/>
          </a:stretch>
        </p:blipFill>
        <p:spPr>
          <a:xfrm>
            <a:off x="10931068" y="130626"/>
            <a:ext cx="1115792" cy="326573"/>
          </a:xfrm>
          <a:prstGeom prst="rect">
            <a:avLst/>
          </a:prstGeom>
        </p:spPr>
      </p:pic>
      <p:sp>
        <p:nvSpPr>
          <p:cNvPr id="9" name="Rounded Rectangle 8"/>
          <p:cNvSpPr/>
          <p:nvPr/>
        </p:nvSpPr>
        <p:spPr>
          <a:xfrm>
            <a:off x="8687446" y="4612149"/>
            <a:ext cx="2727702" cy="87319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1600" dirty="0" smtClean="0"/>
              <a:t>Resources to display </a:t>
            </a:r>
            <a:r>
              <a:rPr lang="en-US" sz="1600" dirty="0"/>
              <a:t>– either internal to the </a:t>
            </a:r>
            <a:r>
              <a:rPr lang="en-US" sz="1600" dirty="0" err="1"/>
              <a:t>EdShare</a:t>
            </a:r>
            <a:r>
              <a:rPr lang="en-US" sz="1600" dirty="0"/>
              <a:t> instance or external links</a:t>
            </a:r>
          </a:p>
        </p:txBody>
      </p:sp>
      <p:sp>
        <p:nvSpPr>
          <p:cNvPr id="10" name="Rounded Rectangle 9"/>
          <p:cNvSpPr/>
          <p:nvPr/>
        </p:nvSpPr>
        <p:spPr>
          <a:xfrm>
            <a:off x="6819254" y="3552404"/>
            <a:ext cx="2727702" cy="70633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1600" dirty="0"/>
              <a:t>Private to you only, or share it publicly for others to view</a:t>
            </a:r>
          </a:p>
        </p:txBody>
      </p:sp>
      <p:sp>
        <p:nvSpPr>
          <p:cNvPr id="11" name="Rounded Rectangle 10"/>
          <p:cNvSpPr/>
          <p:nvPr/>
        </p:nvSpPr>
        <p:spPr>
          <a:xfrm>
            <a:off x="8467887" y="1784122"/>
            <a:ext cx="3078350" cy="100761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1600" dirty="0" smtClean="0"/>
              <a:t>Rich text description with complete flexibility </a:t>
            </a:r>
            <a:r>
              <a:rPr lang="en-US" sz="1600" smtClean="0"/>
              <a:t>to format and style </a:t>
            </a:r>
            <a:r>
              <a:rPr lang="en-US" sz="1600" dirty="0" smtClean="0"/>
              <a:t>as you wish, embed media</a:t>
            </a:r>
            <a:endParaRPr lang="en-US" sz="1600" dirty="0"/>
          </a:p>
        </p:txBody>
      </p:sp>
      <p:cxnSp>
        <p:nvCxnSpPr>
          <p:cNvPr id="13" name="Straight Arrow Connector 12"/>
          <p:cNvCxnSpPr>
            <a:stCxn id="9" idx="1"/>
          </p:cNvCxnSpPr>
          <p:nvPr/>
        </p:nvCxnSpPr>
        <p:spPr>
          <a:xfrm flipH="1" flipV="1">
            <a:off x="7485681" y="5042160"/>
            <a:ext cx="120176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2508143" y="3892702"/>
            <a:ext cx="4311111" cy="128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7266122" y="2296377"/>
            <a:ext cx="120176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itle 1"/>
          <p:cNvSpPr txBox="1">
            <a:spLocks/>
          </p:cNvSpPr>
          <p:nvPr/>
        </p:nvSpPr>
        <p:spPr>
          <a:xfrm>
            <a:off x="7950198" y="6022485"/>
            <a:ext cx="4202870" cy="831281"/>
          </a:xfrm>
          <a:prstGeom prst="rect">
            <a:avLst/>
          </a:prstGeom>
          <a:solidFill>
            <a:schemeClr val="bg1"/>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smtClean="0"/>
              <a:t>Lists</a:t>
            </a:r>
            <a:r>
              <a:rPr lang="en-GB" sz="2800" dirty="0" smtClean="0"/>
              <a:t>, which can enable &gt;&gt;</a:t>
            </a:r>
            <a:endParaRPr lang="en-GB" sz="2800" dirty="0"/>
          </a:p>
        </p:txBody>
      </p:sp>
    </p:spTree>
    <p:extLst>
      <p:ext uri="{BB962C8B-B14F-4D97-AF65-F5344CB8AC3E}">
        <p14:creationId xmlns:p14="http://schemas.microsoft.com/office/powerpoint/2010/main" val="1842842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of modules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793874" y="1690688"/>
            <a:ext cx="8604251" cy="4159281"/>
          </a:xfrm>
          <a:prstGeom prst="rect">
            <a:avLst/>
          </a:prstGeom>
          <a:ln>
            <a:noFill/>
          </a:ln>
          <a:effectLst>
            <a:outerShdw blurRad="190500" algn="tl" rotWithShape="0">
              <a:srgbClr val="000000">
                <a:alpha val="70000"/>
              </a:srgbClr>
            </a:outerShdw>
          </a:effectLst>
        </p:spPr>
      </p:pic>
      <p:sp>
        <p:nvSpPr>
          <p:cNvPr id="8" name="TextBox 7"/>
          <p:cNvSpPr txBox="1"/>
          <p:nvPr/>
        </p:nvSpPr>
        <p:spPr>
          <a:xfrm>
            <a:off x="2906486" y="6076938"/>
            <a:ext cx="6433457" cy="461665"/>
          </a:xfrm>
          <a:prstGeom prst="rect">
            <a:avLst/>
          </a:prstGeom>
          <a:noFill/>
        </p:spPr>
        <p:txBody>
          <a:bodyPr wrap="square" rtlCol="0">
            <a:spAutoFit/>
          </a:bodyPr>
          <a:lstStyle/>
          <a:p>
            <a:r>
              <a:rPr lang="en-US" sz="2400" dirty="0" smtClean="0"/>
              <a:t>The same feature could be used for open courses</a:t>
            </a:r>
            <a:endParaRPr lang="en-US" sz="2400" dirty="0"/>
          </a:p>
        </p:txBody>
      </p:sp>
      <p:pic>
        <p:nvPicPr>
          <p:cNvPr id="9" name="Picture 8"/>
          <p:cNvPicPr>
            <a:picLocks noChangeAspect="1"/>
          </p:cNvPicPr>
          <p:nvPr/>
        </p:nvPicPr>
        <p:blipFill>
          <a:blip r:embed="rId4">
            <a:alphaModFix/>
          </a:blip>
          <a:stretch>
            <a:fillRect/>
          </a:stretch>
        </p:blipFill>
        <p:spPr>
          <a:xfrm>
            <a:off x="10931068" y="130626"/>
            <a:ext cx="1115792" cy="326573"/>
          </a:xfrm>
          <a:prstGeom prst="rect">
            <a:avLst/>
          </a:prstGeom>
        </p:spPr>
      </p:pic>
    </p:spTree>
    <p:extLst>
      <p:ext uri="{BB962C8B-B14F-4D97-AF65-F5344CB8AC3E}">
        <p14:creationId xmlns:p14="http://schemas.microsoft.com/office/powerpoint/2010/main" val="237740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Lesson plans         or              Playlists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6313713" y="1540076"/>
            <a:ext cx="5500729" cy="4632646"/>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4">
            <a:alphaModFix/>
          </a:blip>
          <a:stretch>
            <a:fillRect/>
          </a:stretch>
        </p:blipFill>
        <p:spPr>
          <a:xfrm>
            <a:off x="10931068" y="130626"/>
            <a:ext cx="1115792" cy="32657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1540076"/>
            <a:ext cx="4657725" cy="49053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28694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425440" cy="1325563"/>
          </a:xfrm>
        </p:spPr>
        <p:txBody>
          <a:bodyPr>
            <a:normAutofit/>
          </a:bodyPr>
          <a:lstStyle/>
          <a:p>
            <a:r>
              <a:rPr lang="en-GB" sz="3400" dirty="0" smtClean="0"/>
              <a:t>Interface refresh &amp; add-ons</a:t>
            </a:r>
            <a:endParaRPr lang="en-GB" sz="3400" dirty="0"/>
          </a:p>
        </p:txBody>
      </p:sp>
      <p:sp>
        <p:nvSpPr>
          <p:cNvPr id="3" name="Content Placeholder 2"/>
          <p:cNvSpPr>
            <a:spLocks noGrp="1"/>
          </p:cNvSpPr>
          <p:nvPr>
            <p:ph idx="1"/>
          </p:nvPr>
        </p:nvSpPr>
        <p:spPr>
          <a:xfrm>
            <a:off x="838201" y="1825625"/>
            <a:ext cx="5273040" cy="4576372"/>
          </a:xfrm>
        </p:spPr>
        <p:txBody>
          <a:bodyPr>
            <a:normAutofit fontScale="92500" lnSpcReduction="20000"/>
          </a:bodyPr>
          <a:lstStyle/>
          <a:p>
            <a:r>
              <a:rPr lang="en-GB" dirty="0" smtClean="0"/>
              <a:t>Resource pages</a:t>
            </a:r>
          </a:p>
          <a:p>
            <a:pPr lvl="1"/>
            <a:r>
              <a:rPr lang="en-GB" dirty="0" smtClean="0"/>
              <a:t>Comments</a:t>
            </a:r>
          </a:p>
          <a:p>
            <a:pPr lvl="1"/>
            <a:r>
              <a:rPr lang="en-GB" dirty="0" smtClean="0"/>
              <a:t>Notes</a:t>
            </a:r>
          </a:p>
          <a:p>
            <a:pPr lvl="1"/>
            <a:r>
              <a:rPr lang="en-GB" dirty="0" smtClean="0"/>
              <a:t>Likes (acting as bookmark)</a:t>
            </a:r>
          </a:p>
          <a:p>
            <a:pPr lvl="1"/>
            <a:r>
              <a:rPr lang="en-GB" dirty="0" smtClean="0"/>
              <a:t>Statistics</a:t>
            </a:r>
          </a:p>
          <a:p>
            <a:pPr lvl="1"/>
            <a:r>
              <a:rPr lang="en-GB" dirty="0" smtClean="0"/>
              <a:t>Share</a:t>
            </a:r>
          </a:p>
          <a:p>
            <a:pPr lvl="1"/>
            <a:r>
              <a:rPr lang="en-GB" dirty="0" smtClean="0"/>
              <a:t>Downloads</a:t>
            </a:r>
          </a:p>
          <a:p>
            <a:r>
              <a:rPr lang="en-GB" dirty="0" smtClean="0"/>
              <a:t>User Dashboard/Home</a:t>
            </a:r>
          </a:p>
          <a:p>
            <a:pPr lvl="1"/>
            <a:r>
              <a:rPr lang="en-GB" dirty="0" smtClean="0"/>
              <a:t>My Resources</a:t>
            </a:r>
          </a:p>
          <a:p>
            <a:pPr lvl="1"/>
            <a:r>
              <a:rPr lang="en-GB" dirty="0" smtClean="0"/>
              <a:t>My Modules</a:t>
            </a:r>
          </a:p>
          <a:p>
            <a:pPr lvl="1"/>
            <a:r>
              <a:rPr lang="en-GB" dirty="0" smtClean="0"/>
              <a:t>My Playlists</a:t>
            </a:r>
          </a:p>
          <a:p>
            <a:pPr lvl="1"/>
            <a:r>
              <a:rPr lang="en-GB" dirty="0" smtClean="0"/>
              <a:t>Subscriptions</a:t>
            </a:r>
          </a:p>
          <a:p>
            <a:pPr lvl="1"/>
            <a:r>
              <a:rPr lang="en-GB" dirty="0" smtClean="0"/>
              <a:t>About me</a:t>
            </a:r>
          </a:p>
          <a:p>
            <a:pPr lvl="1"/>
            <a:r>
              <a:rPr lang="is-IS" dirty="0" smtClean="0"/>
              <a:t>…</a:t>
            </a:r>
            <a:endParaRPr lang="en-GB" dirty="0" smtClean="0"/>
          </a:p>
        </p:txBody>
      </p:sp>
      <p:sp>
        <p:nvSpPr>
          <p:cNvPr id="9" name="TextBox 8"/>
          <p:cNvSpPr txBox="1"/>
          <p:nvPr/>
        </p:nvSpPr>
        <p:spPr>
          <a:xfrm>
            <a:off x="6422968" y="6401997"/>
            <a:ext cx="1752600" cy="338554"/>
          </a:xfrm>
          <a:prstGeom prst="rect">
            <a:avLst/>
          </a:prstGeom>
          <a:noFill/>
        </p:spPr>
        <p:txBody>
          <a:bodyPr wrap="square" rtlCol="0">
            <a:spAutoFit/>
          </a:bodyPr>
          <a:lstStyle/>
          <a:p>
            <a:r>
              <a:rPr lang="en-US" sz="1600" dirty="0" smtClean="0">
                <a:solidFill>
                  <a:schemeClr val="bg1"/>
                </a:solidFill>
              </a:rPr>
              <a:t>Source: </a:t>
            </a:r>
            <a:r>
              <a:rPr lang="en-US" sz="1600" dirty="0" err="1" smtClean="0">
                <a:solidFill>
                  <a:schemeClr val="bg1"/>
                </a:solidFill>
              </a:rPr>
              <a:t>Pixabay</a:t>
            </a:r>
            <a:endParaRPr lang="en-US" sz="1600" dirty="0">
              <a:solidFill>
                <a:schemeClr val="bg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3640" y="0"/>
            <a:ext cx="5925312" cy="6858000"/>
          </a:xfrm>
          <a:prstGeom prst="rect">
            <a:avLst/>
          </a:prstGeom>
        </p:spPr>
      </p:pic>
    </p:spTree>
    <p:extLst>
      <p:ext uri="{BB962C8B-B14F-4D97-AF65-F5344CB8AC3E}">
        <p14:creationId xmlns:p14="http://schemas.microsoft.com/office/powerpoint/2010/main" val="12484152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464800" cy="1325563"/>
          </a:xfrm>
        </p:spPr>
        <p:txBody>
          <a:bodyPr/>
          <a:lstStyle/>
          <a:p>
            <a:r>
              <a:rPr lang="en-GB" dirty="0" smtClean="0">
                <a:hlinkClick r:id="rId3"/>
              </a:rPr>
              <a:t>EdShare.ac.uk</a:t>
            </a:r>
            <a:r>
              <a:rPr lang="en-GB" dirty="0" smtClean="0"/>
              <a:t>  </a:t>
            </a:r>
            <a:endParaRPr lang="en-US" dirty="0"/>
          </a:p>
        </p:txBody>
      </p:sp>
      <p:grpSp>
        <p:nvGrpSpPr>
          <p:cNvPr id="4" name="Group 3"/>
          <p:cNvGrpSpPr>
            <a:grpSpLocks noChangeAspect="1"/>
          </p:cNvGrpSpPr>
          <p:nvPr/>
        </p:nvGrpSpPr>
        <p:grpSpPr>
          <a:xfrm>
            <a:off x="5715221" y="4149190"/>
            <a:ext cx="1482053" cy="720960"/>
            <a:chOff x="1194931" y="392008"/>
            <a:chExt cx="2446493" cy="1190122"/>
          </a:xfrm>
        </p:grpSpPr>
        <p:pic>
          <p:nvPicPr>
            <p:cNvPr id="5" name="Picture 25" descr="Image result for glasgow caledonian university 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32858" y="392008"/>
              <a:ext cx="1397716" cy="7897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94931" y="1074068"/>
              <a:ext cx="2446493" cy="508062"/>
            </a:xfrm>
            <a:prstGeom prst="rect">
              <a:avLst/>
            </a:prstGeom>
            <a:noFill/>
          </p:spPr>
          <p:txBody>
            <a:bodyPr wrap="square" rtlCol="0">
              <a:spAutoFit/>
            </a:bodyPr>
            <a:lstStyle/>
            <a:p>
              <a:r>
                <a:rPr lang="en-GB" sz="1400" dirty="0" err="1" smtClean="0">
                  <a:solidFill>
                    <a:srgbClr val="005882"/>
                  </a:solidFill>
                  <a:latin typeface="Arial" panose="020B0604020202020204" pitchFamily="34" charset="0"/>
                  <a:cs typeface="Arial" panose="020B0604020202020204" pitchFamily="34" charset="0"/>
                </a:rPr>
                <a:t>edShare@GCU</a:t>
              </a:r>
              <a:endParaRPr lang="en-GB" sz="1400" dirty="0">
                <a:solidFill>
                  <a:srgbClr val="005882"/>
                </a:solidFill>
                <a:latin typeface="Arial" panose="020B0604020202020204" pitchFamily="34" charset="0"/>
                <a:cs typeface="Arial" panose="020B0604020202020204" pitchFamily="34" charset="0"/>
              </a:endParaRPr>
            </a:p>
          </p:txBody>
        </p:sp>
      </p:grpSp>
      <p:grpSp>
        <p:nvGrpSpPr>
          <p:cNvPr id="7" name="Group 6"/>
          <p:cNvGrpSpPr>
            <a:grpSpLocks noChangeAspect="1"/>
          </p:cNvGrpSpPr>
          <p:nvPr/>
        </p:nvGrpSpPr>
        <p:grpSpPr>
          <a:xfrm>
            <a:off x="1411514" y="4330698"/>
            <a:ext cx="1355699" cy="564161"/>
            <a:chOff x="4873053" y="2592701"/>
            <a:chExt cx="2354166" cy="979664"/>
          </a:xfrm>
        </p:grpSpPr>
        <p:sp>
          <p:nvSpPr>
            <p:cNvPr id="8" name="TextBox 7"/>
            <p:cNvSpPr txBox="1"/>
            <p:nvPr/>
          </p:nvSpPr>
          <p:spPr>
            <a:xfrm>
              <a:off x="5068053" y="2931021"/>
              <a:ext cx="2159166" cy="641344"/>
            </a:xfrm>
            <a:prstGeom prst="rect">
              <a:avLst/>
            </a:prstGeom>
            <a:noFill/>
          </p:spPr>
          <p:txBody>
            <a:bodyPr wrap="square" rtlCol="0">
              <a:spAutoFit/>
            </a:bodyPr>
            <a:lstStyle/>
            <a:p>
              <a:r>
                <a:rPr lang="en-GB" dirty="0" err="1" smtClean="0">
                  <a:solidFill>
                    <a:srgbClr val="005882"/>
                  </a:solidFill>
                  <a:latin typeface="Georgia" panose="02040502050405020303" pitchFamily="18" charset="0"/>
                </a:rPr>
                <a:t>EdShare</a:t>
              </a:r>
              <a:endParaRPr lang="en-GB" sz="2800" dirty="0">
                <a:solidFill>
                  <a:srgbClr val="005882"/>
                </a:solidFill>
                <a:latin typeface="Georgia" panose="02040502050405020303" pitchFamily="18" charset="0"/>
              </a:endParaRPr>
            </a:p>
          </p:txBody>
        </p:sp>
        <p:pic>
          <p:nvPicPr>
            <p:cNvPr id="9" name="Picture 16" descr="Image result for university of southampton 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73053" y="2592701"/>
              <a:ext cx="1913856" cy="422962"/>
            </a:xfrm>
            <a:prstGeom prst="rect">
              <a:avLst/>
            </a:prstGeom>
            <a:extLst>
              <a:ext uri="{909E8E84-426E-40DD-AFC4-6F175D3DCCD1}">
                <a14:hiddenFill xmlns:a14="http://schemas.microsoft.com/office/drawing/2010/main">
                  <a:solidFill>
                    <a:srgbClr val="FFFFFF"/>
                  </a:solidFill>
                </a14:hiddenFill>
              </a:ext>
            </a:extLst>
          </p:spPr>
        </p:pic>
      </p:grpSp>
      <p:pic>
        <p:nvPicPr>
          <p:cNvPr id="10" name="Picture 6" descr="http://humbox.ac.uk/images/Hum_box_Logo.gif"/>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348011" y="4149191"/>
            <a:ext cx="1490593" cy="754066"/>
          </a:xfrm>
          <a:prstGeom prst="rect">
            <a:avLst/>
          </a:prstGeom>
          <a:extLst>
            <a:ext uri="{909E8E84-426E-40DD-AFC4-6F175D3DCCD1}">
              <a14:hiddenFill xmlns:a14="http://schemas.microsoft.com/office/drawing/2010/main">
                <a:solidFill>
                  <a:srgbClr val="FFFFFF"/>
                </a:solidFill>
              </a14:hiddenFill>
            </a:ext>
          </a:extLst>
        </p:spPr>
      </p:pic>
      <p:pic>
        <p:nvPicPr>
          <p:cNvPr id="14" name="Picture 8" descr="http://languagebox.ac.uk/images/faroes.gif"/>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228822" y="4229756"/>
            <a:ext cx="1120542" cy="566863"/>
          </a:xfrm>
          <a:prstGeom prst="rect">
            <a:avLst/>
          </a:prstGeom>
          <a:extLst>
            <a:ext uri="{909E8E84-426E-40DD-AFC4-6F175D3DCCD1}">
              <a14:hiddenFill xmlns:a14="http://schemas.microsoft.com/office/drawing/2010/main">
                <a:solidFill>
                  <a:srgbClr val="FFFFFF"/>
                </a:solidFill>
              </a14:hiddenFill>
            </a:ext>
          </a:extLst>
        </p:spPr>
      </p:pic>
      <p:pic>
        <p:nvPicPr>
          <p:cNvPr id="15" name="Picture 10" descr="http://loro.open.ac.uk/images/loro.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879508" y="4370059"/>
            <a:ext cx="983457" cy="42656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150516" y="6322518"/>
            <a:ext cx="5441941" cy="400110"/>
          </a:xfrm>
          <a:prstGeom prst="rect">
            <a:avLst/>
          </a:prstGeom>
          <a:noFill/>
        </p:spPr>
        <p:txBody>
          <a:bodyPr wrap="square" rtlCol="0">
            <a:spAutoFit/>
          </a:bodyPr>
          <a:lstStyle/>
          <a:p>
            <a:r>
              <a:rPr lang="en-US" sz="2000" b="1" dirty="0" smtClean="0"/>
              <a:t>Aiding discoverability of a vast collection of OERs</a:t>
            </a:r>
            <a:endParaRPr lang="en-US" sz="2000" b="1" dirty="0"/>
          </a:p>
        </p:txBody>
      </p:sp>
      <p:grpSp>
        <p:nvGrpSpPr>
          <p:cNvPr id="19" name="Group 18"/>
          <p:cNvGrpSpPr>
            <a:grpSpLocks noChangeAspect="1"/>
          </p:cNvGrpSpPr>
          <p:nvPr/>
        </p:nvGrpSpPr>
        <p:grpSpPr>
          <a:xfrm>
            <a:off x="9117362" y="4178956"/>
            <a:ext cx="1316829" cy="770063"/>
            <a:chOff x="9917093" y="1111264"/>
            <a:chExt cx="1924070" cy="1146742"/>
          </a:xfrm>
        </p:grpSpPr>
        <p:pic>
          <p:nvPicPr>
            <p:cNvPr id="20" name="Picture 19"/>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917093" y="1111264"/>
              <a:ext cx="1924070" cy="848503"/>
            </a:xfrm>
            <a:prstGeom prst="rect">
              <a:avLst/>
            </a:prstGeom>
          </p:spPr>
        </p:pic>
        <p:pic>
          <p:nvPicPr>
            <p:cNvPr id="21" name="Picture 12" descr="http://www.eshare.edgehill.ac.uk/images/eshare_logo2.gif"/>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10297944" y="1924630"/>
              <a:ext cx="1143000" cy="333376"/>
            </a:xfrm>
            <a:prstGeom prst="rect">
              <a:avLst/>
            </a:prstGeom>
            <a:extLst>
              <a:ext uri="{909E8E84-426E-40DD-AFC4-6F175D3DCCD1}">
                <a14:hiddenFill xmlns:a14="http://schemas.microsoft.com/office/drawing/2010/main">
                  <a:solidFill>
                    <a:srgbClr val="FFFFFF"/>
                  </a:solidFill>
                </a14:hiddenFill>
              </a:ext>
            </a:extLst>
          </p:spPr>
        </p:pic>
      </p:grpSp>
      <p:sp>
        <p:nvSpPr>
          <p:cNvPr id="22" name="Left Brace 21"/>
          <p:cNvSpPr/>
          <p:nvPr/>
        </p:nvSpPr>
        <p:spPr>
          <a:xfrm rot="5400000">
            <a:off x="5729249" y="-934319"/>
            <a:ext cx="612177" cy="920047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1" name="Picture 10"/>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483464" y="5048933"/>
            <a:ext cx="1234986" cy="977011"/>
          </a:xfrm>
          <a:prstGeom prst="rect">
            <a:avLst/>
          </a:prstGeom>
        </p:spPr>
      </p:pic>
      <p:pic>
        <p:nvPicPr>
          <p:cNvPr id="23" name="Picture 4" descr="Image result for edspace"/>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091025" y="2291981"/>
            <a:ext cx="2578640" cy="81010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596897" y="2291981"/>
            <a:ext cx="1769351" cy="923330"/>
          </a:xfrm>
          <a:prstGeom prst="rect">
            <a:avLst/>
          </a:prstGeom>
          <a:noFill/>
        </p:spPr>
        <p:txBody>
          <a:bodyPr wrap="square" rtlCol="0">
            <a:spAutoFit/>
          </a:bodyPr>
          <a:lstStyle/>
          <a:p>
            <a:r>
              <a:rPr lang="en-US" sz="5400" b="1" dirty="0" smtClean="0">
                <a:solidFill>
                  <a:schemeClr val="accent2"/>
                </a:solidFill>
              </a:rPr>
              <a:t>HUB</a:t>
            </a:r>
            <a:endParaRPr lang="en-US" sz="5400" b="1" dirty="0">
              <a:solidFill>
                <a:schemeClr val="accent2"/>
              </a:solidFill>
            </a:endParaRPr>
          </a:p>
        </p:txBody>
      </p:sp>
      <p:sp>
        <p:nvSpPr>
          <p:cNvPr id="24" name="TextBox 23"/>
          <p:cNvSpPr txBox="1"/>
          <p:nvPr/>
        </p:nvSpPr>
        <p:spPr>
          <a:xfrm>
            <a:off x="1937928" y="1686469"/>
            <a:ext cx="8272872" cy="400110"/>
          </a:xfrm>
          <a:prstGeom prst="rect">
            <a:avLst/>
          </a:prstGeom>
          <a:noFill/>
        </p:spPr>
        <p:txBody>
          <a:bodyPr wrap="square" rtlCol="0">
            <a:spAutoFit/>
          </a:bodyPr>
          <a:lstStyle/>
          <a:p>
            <a:r>
              <a:rPr lang="en-US" sz="2000" dirty="0" smtClean="0"/>
              <a:t>Add-on service connecting our distributed network of educational repositories</a:t>
            </a:r>
          </a:p>
        </p:txBody>
      </p:sp>
      <p:pic>
        <p:nvPicPr>
          <p:cNvPr id="25" name="Picture 24"/>
          <p:cNvPicPr>
            <a:picLocks noChangeAspect="1"/>
          </p:cNvPicPr>
          <p:nvPr/>
        </p:nvPicPr>
        <p:blipFill>
          <a:blip r:embed="rId13"/>
          <a:stretch>
            <a:fillRect/>
          </a:stretch>
        </p:blipFill>
        <p:spPr>
          <a:xfrm>
            <a:off x="3846753" y="5089271"/>
            <a:ext cx="2133758" cy="896337"/>
          </a:xfrm>
          <a:prstGeom prst="rect">
            <a:avLst/>
          </a:prstGeom>
        </p:spPr>
      </p:pic>
      <p:pic>
        <p:nvPicPr>
          <p:cNvPr id="26" name="Picture 25"/>
          <p:cNvPicPr>
            <a:picLocks noChangeAspect="1"/>
          </p:cNvPicPr>
          <p:nvPr/>
        </p:nvPicPr>
        <p:blipFill>
          <a:blip r:embed="rId14">
            <a:alphaModFix/>
          </a:blip>
          <a:stretch>
            <a:fillRect/>
          </a:stretch>
        </p:blipFill>
        <p:spPr>
          <a:xfrm>
            <a:off x="10931068" y="130626"/>
            <a:ext cx="1115792" cy="326573"/>
          </a:xfrm>
          <a:prstGeom prst="rect">
            <a:avLst/>
          </a:prstGeom>
        </p:spPr>
      </p:pic>
    </p:spTree>
    <p:extLst>
      <p:ext uri="{BB962C8B-B14F-4D97-AF65-F5344CB8AC3E}">
        <p14:creationId xmlns:p14="http://schemas.microsoft.com/office/powerpoint/2010/main" val="1600253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4648" y="2928284"/>
            <a:ext cx="3706906" cy="1616822"/>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4000" b="1" dirty="0" smtClean="0"/>
              <a:t>Any Questions?</a:t>
            </a:r>
          </a:p>
          <a:p>
            <a:pPr marL="0" marR="0" lvl="0" indent="0" defTabSz="914400" eaLnBrk="1" fontAlgn="auto" latinLnBrk="0" hangingPunct="1">
              <a:lnSpc>
                <a:spcPct val="100000"/>
              </a:lnSpc>
              <a:spcBef>
                <a:spcPts val="0"/>
              </a:spcBef>
              <a:spcAft>
                <a:spcPts val="0"/>
              </a:spcAft>
              <a:buClrTx/>
              <a:buSzTx/>
              <a:buFontTx/>
              <a:buNone/>
              <a:tabLst/>
              <a:defRPr/>
            </a:pPr>
            <a:endParaRPr lang="en-GB" sz="4000" b="1" dirty="0"/>
          </a:p>
        </p:txBody>
      </p:sp>
      <p:sp>
        <p:nvSpPr>
          <p:cNvPr id="9" name="TextBox 8"/>
          <p:cNvSpPr txBox="1"/>
          <p:nvPr/>
        </p:nvSpPr>
        <p:spPr>
          <a:xfrm>
            <a:off x="6705600" y="6418622"/>
            <a:ext cx="1752600" cy="338554"/>
          </a:xfrm>
          <a:prstGeom prst="rect">
            <a:avLst/>
          </a:prstGeom>
          <a:noFill/>
        </p:spPr>
        <p:txBody>
          <a:bodyPr wrap="square" rtlCol="0">
            <a:spAutoFit/>
          </a:bodyPr>
          <a:lstStyle/>
          <a:p>
            <a:r>
              <a:rPr lang="en-US" sz="1600" dirty="0" smtClean="0">
                <a:solidFill>
                  <a:schemeClr val="bg1"/>
                </a:solidFill>
              </a:rPr>
              <a:t>Source: </a:t>
            </a:r>
            <a:r>
              <a:rPr lang="en-US" sz="1600" dirty="0" err="1" smtClean="0">
                <a:solidFill>
                  <a:schemeClr val="bg1"/>
                </a:solidFill>
              </a:rPr>
              <a:t>Pixabay</a:t>
            </a:r>
            <a:endParaRPr lang="en-US" sz="1600" dirty="0">
              <a:solidFill>
                <a:schemeClr val="bg1"/>
              </a:solidFill>
            </a:endParaRPr>
          </a:p>
        </p:txBody>
      </p:sp>
      <p:pic>
        <p:nvPicPr>
          <p:cNvPr id="13" name="Picture 12"/>
          <p:cNvPicPr>
            <a:picLocks noChangeAspect="1"/>
          </p:cNvPicPr>
          <p:nvPr/>
        </p:nvPicPr>
        <p:blipFill>
          <a:blip r:embed="rId2">
            <a:alphaModFix/>
          </a:blip>
          <a:stretch>
            <a:fillRect/>
          </a:stretch>
        </p:blipFill>
        <p:spPr>
          <a:xfrm>
            <a:off x="10931068" y="130626"/>
            <a:ext cx="1115792" cy="32657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0"/>
            <a:ext cx="7162800" cy="6858000"/>
          </a:xfrm>
          <a:prstGeom prst="rect">
            <a:avLst/>
          </a:prstGeom>
        </p:spPr>
      </p:pic>
      <p:pic>
        <p:nvPicPr>
          <p:cNvPr id="6" name="Picture 5"/>
          <p:cNvPicPr>
            <a:picLocks noChangeAspect="1"/>
          </p:cNvPicPr>
          <p:nvPr/>
        </p:nvPicPr>
        <p:blipFill>
          <a:blip r:embed="rId2">
            <a:alphaModFix/>
          </a:blip>
          <a:stretch>
            <a:fillRect/>
          </a:stretch>
        </p:blipFill>
        <p:spPr>
          <a:xfrm>
            <a:off x="716480" y="509639"/>
            <a:ext cx="3600796" cy="1053891"/>
          </a:xfrm>
          <a:prstGeom prst="rect">
            <a:avLst/>
          </a:prstGeom>
        </p:spPr>
      </p:pic>
    </p:spTree>
    <p:extLst>
      <p:ext uri="{BB962C8B-B14F-4D97-AF65-F5344CB8AC3E}">
        <p14:creationId xmlns:p14="http://schemas.microsoft.com/office/powerpoint/2010/main" val="6672095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4099559" cy="4351338"/>
          </a:xfrm>
        </p:spPr>
        <p:txBody>
          <a:bodyPr>
            <a:normAutofit/>
          </a:bodyPr>
          <a:lstStyle/>
          <a:p>
            <a:r>
              <a:rPr lang="en-GB" sz="2400" dirty="0" smtClean="0"/>
              <a:t>For further information contact</a:t>
            </a:r>
            <a:r>
              <a:rPr lang="en-GB" sz="2400" dirty="0"/>
              <a:t/>
            </a:r>
            <a:br>
              <a:rPr lang="en-GB" sz="2400" dirty="0"/>
            </a:br>
            <a:r>
              <a:rPr lang="en-GB" sz="2400" dirty="0"/>
              <a:t/>
            </a:r>
            <a:br>
              <a:rPr lang="en-GB" sz="2400" dirty="0"/>
            </a:br>
            <a:r>
              <a:rPr lang="en-GB" sz="2400" dirty="0" smtClean="0"/>
              <a:t>Kelly Terrell</a:t>
            </a:r>
            <a:br>
              <a:rPr lang="en-GB" sz="2400" dirty="0" smtClean="0"/>
            </a:br>
            <a:r>
              <a:rPr lang="en-GB" sz="2400" dirty="0" err="1" smtClean="0"/>
              <a:t>EPrints</a:t>
            </a:r>
            <a:r>
              <a:rPr lang="en-GB" sz="2400" dirty="0" smtClean="0"/>
              <a:t> Open Education Lead</a:t>
            </a:r>
            <a:br>
              <a:rPr lang="en-GB" sz="2400" dirty="0" smtClean="0"/>
            </a:br>
            <a:r>
              <a:rPr lang="en-GB" sz="2400" dirty="0" smtClean="0">
                <a:hlinkClick r:id="rId2"/>
              </a:rPr>
              <a:t>K.Terrell@soton.ac.uk</a:t>
            </a:r>
            <a:r>
              <a:rPr lang="en-GB" sz="2400" dirty="0" smtClean="0"/>
              <a:t/>
            </a:r>
            <a:br>
              <a:rPr lang="en-GB" sz="2400" dirty="0" smtClean="0"/>
            </a:br>
            <a:r>
              <a:rPr lang="en-GB" sz="2400" dirty="0" smtClean="0"/>
              <a:t>@</a:t>
            </a:r>
            <a:r>
              <a:rPr lang="en-GB" sz="2400" dirty="0" err="1" smtClean="0"/>
              <a:t>KellyATerrell</a:t>
            </a:r>
            <a:r>
              <a:rPr lang="en-GB" sz="2400" dirty="0"/>
              <a:t/>
            </a:r>
            <a:br>
              <a:rPr lang="en-GB" sz="2400" dirty="0"/>
            </a:br>
            <a:endParaRPr lang="en-GB" sz="2400" dirty="0" smtClean="0"/>
          </a:p>
          <a:p>
            <a:r>
              <a:rPr lang="en-GB" sz="2400" dirty="0" err="1" smtClean="0"/>
              <a:t>EdShare.ac.uk</a:t>
            </a:r>
            <a:endParaRPr lang="en-GB" sz="2400" dirty="0" smtClean="0"/>
          </a:p>
          <a:p>
            <a:r>
              <a:rPr lang="en-GB" sz="2400" dirty="0" smtClean="0"/>
              <a:t>www.eprints.org/edshare</a:t>
            </a:r>
          </a:p>
          <a:p>
            <a:endParaRPr lang="en-GB" sz="2400" dirty="0"/>
          </a:p>
        </p:txBody>
      </p:sp>
      <p:sp>
        <p:nvSpPr>
          <p:cNvPr id="9" name="TextBox 8"/>
          <p:cNvSpPr txBox="1"/>
          <p:nvPr/>
        </p:nvSpPr>
        <p:spPr>
          <a:xfrm>
            <a:off x="6705600" y="6418622"/>
            <a:ext cx="1752600" cy="338554"/>
          </a:xfrm>
          <a:prstGeom prst="rect">
            <a:avLst/>
          </a:prstGeom>
          <a:noFill/>
        </p:spPr>
        <p:txBody>
          <a:bodyPr wrap="square" rtlCol="0">
            <a:spAutoFit/>
          </a:bodyPr>
          <a:lstStyle/>
          <a:p>
            <a:r>
              <a:rPr lang="en-US" sz="1600" dirty="0" smtClean="0">
                <a:solidFill>
                  <a:schemeClr val="bg1"/>
                </a:solidFill>
              </a:rPr>
              <a:t>Source: </a:t>
            </a:r>
            <a:r>
              <a:rPr lang="en-US" sz="1600" dirty="0" err="1" smtClean="0">
                <a:solidFill>
                  <a:schemeClr val="bg1"/>
                </a:solidFill>
              </a:rPr>
              <a:t>Pixabay</a:t>
            </a:r>
            <a:endParaRPr lang="en-US" sz="1600" dirty="0">
              <a:solidFill>
                <a:schemeClr val="bg1"/>
              </a:solidFill>
            </a:endParaRPr>
          </a:p>
        </p:txBody>
      </p:sp>
      <p:pic>
        <p:nvPicPr>
          <p:cNvPr id="11" name="Picture 10"/>
          <p:cNvPicPr>
            <a:picLocks noChangeAspect="1"/>
          </p:cNvPicPr>
          <p:nvPr/>
        </p:nvPicPr>
        <p:blipFill>
          <a:blip r:embed="rId3">
            <a:alphaModFix/>
          </a:blip>
          <a:stretch>
            <a:fillRect/>
          </a:stretch>
        </p:blipFill>
        <p:spPr>
          <a:xfrm>
            <a:off x="716480" y="509639"/>
            <a:ext cx="3600796" cy="105389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0"/>
            <a:ext cx="7162800" cy="6858000"/>
          </a:xfrm>
          <a:prstGeom prst="rect">
            <a:avLst/>
          </a:prstGeom>
        </p:spPr>
      </p:pic>
      <p:pic>
        <p:nvPicPr>
          <p:cNvPr id="7" name="Picture 2" descr="http://www.eprints.org/uk/wp-content/uploads/EprintsServices2015full.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937502" y="5897161"/>
            <a:ext cx="1354694" cy="559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104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0"/>
            <a:ext cx="7162800" cy="6858000"/>
          </a:xfrm>
          <a:prstGeom prst="rect">
            <a:avLst/>
          </a:prstGeom>
        </p:spPr>
      </p:pic>
      <p:sp>
        <p:nvSpPr>
          <p:cNvPr id="5" name="Content Placeholder 2"/>
          <p:cNvSpPr txBox="1">
            <a:spLocks/>
          </p:cNvSpPr>
          <p:nvPr/>
        </p:nvSpPr>
        <p:spPr>
          <a:xfrm>
            <a:off x="5524500" y="1392705"/>
            <a:ext cx="6172200" cy="4476284"/>
          </a:xfrm>
          <a:prstGeom prst="rect">
            <a:avLst/>
          </a:prstGeom>
          <a:solidFill>
            <a:schemeClr val="bg1"/>
          </a:solidFill>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indent="-342900" algn="l">
              <a:buFont typeface="Arial" charset="0"/>
              <a:buChar char="•"/>
            </a:pPr>
            <a:endParaRPr lang="en-US" sz="2200" dirty="0" smtClean="0"/>
          </a:p>
          <a:p>
            <a:pPr marL="342900" indent="-342900" algn="l">
              <a:buFont typeface="Arial" charset="0"/>
              <a:buChar char="•"/>
            </a:pPr>
            <a:r>
              <a:rPr lang="en-US" sz="2200" dirty="0" smtClean="0"/>
              <a:t>Digital content platform designed for sharing teaching and learning materials</a:t>
            </a:r>
          </a:p>
          <a:p>
            <a:pPr marL="342900" indent="-342900" algn="l">
              <a:buFont typeface="Arial" charset="0"/>
              <a:buChar char="•"/>
            </a:pPr>
            <a:r>
              <a:rPr lang="en-US" sz="2200" dirty="0" smtClean="0"/>
              <a:t>Built on </a:t>
            </a:r>
            <a:r>
              <a:rPr lang="en-US" sz="2200" dirty="0" err="1" smtClean="0"/>
              <a:t>EPrints</a:t>
            </a:r>
            <a:endParaRPr lang="en-US" sz="2200" dirty="0" smtClean="0"/>
          </a:p>
          <a:p>
            <a:pPr marL="342900" indent="-342900" algn="l">
              <a:buFont typeface="Arial" charset="0"/>
              <a:buChar char="•"/>
            </a:pPr>
            <a:r>
              <a:rPr lang="en-US" sz="2200" dirty="0" smtClean="0"/>
              <a:t>Created as part of the University of Southampton </a:t>
            </a:r>
            <a:r>
              <a:rPr lang="en-US" sz="2200" dirty="0" err="1" smtClean="0"/>
              <a:t>EdSpace</a:t>
            </a:r>
            <a:r>
              <a:rPr lang="en-US" sz="2200" dirty="0" smtClean="0"/>
              <a:t> project (part of </a:t>
            </a:r>
            <a:r>
              <a:rPr lang="en-US" sz="2200" dirty="0" err="1" smtClean="0"/>
              <a:t>Jisc</a:t>
            </a:r>
            <a:r>
              <a:rPr lang="en-US" sz="2200" dirty="0" smtClean="0"/>
              <a:t> Institutional Exemplars </a:t>
            </a:r>
            <a:r>
              <a:rPr lang="en-US" sz="2200" dirty="0" err="1" smtClean="0"/>
              <a:t>programme</a:t>
            </a:r>
            <a:r>
              <a:rPr lang="en-US" sz="2200" dirty="0" smtClean="0"/>
              <a:t>)</a:t>
            </a:r>
            <a:br>
              <a:rPr lang="en-US" sz="2200" dirty="0" smtClean="0"/>
            </a:br>
            <a:endParaRPr lang="en-US" sz="2200" dirty="0" smtClean="0"/>
          </a:p>
          <a:p>
            <a:pPr lvl="1" algn="l"/>
            <a:r>
              <a:rPr lang="en-US" sz="2200" dirty="0"/>
              <a:t>“</a:t>
            </a:r>
            <a:r>
              <a:rPr lang="en-US" sz="2200" i="1" dirty="0" err="1"/>
              <a:t>EdSpace</a:t>
            </a:r>
            <a:r>
              <a:rPr lang="en-US" sz="2200" i="1" dirty="0"/>
              <a:t> was founded on the institutional need for a single, shared, safe, persistent, storage location for all manner of educational resources</a:t>
            </a:r>
            <a:r>
              <a:rPr lang="en-US" sz="2200" dirty="0" smtClean="0"/>
              <a:t>”</a:t>
            </a:r>
            <a:br>
              <a:rPr lang="en-US" sz="2200" dirty="0" smtClean="0"/>
            </a:br>
            <a:endParaRPr lang="en-US" sz="2200" dirty="0" smtClean="0"/>
          </a:p>
          <a:p>
            <a:pPr marL="342900" indent="-342900" algn="l">
              <a:buFont typeface="Arial" charset="0"/>
              <a:buChar char="•"/>
            </a:pPr>
            <a:r>
              <a:rPr lang="en-US" sz="2200" dirty="0" smtClean="0"/>
              <a:t>Built for sharing across university but acknowledgement </a:t>
            </a:r>
            <a:r>
              <a:rPr lang="en-US" sz="2200" dirty="0"/>
              <a:t>of increasing activity around </a:t>
            </a:r>
            <a:r>
              <a:rPr lang="en-US" sz="2200" dirty="0" smtClean="0"/>
              <a:t>open educational resources (OERs)</a:t>
            </a:r>
            <a:endParaRPr lang="en-US" sz="2200" dirty="0"/>
          </a:p>
          <a:p>
            <a:pPr algn="l"/>
            <a:endParaRPr lang="en-US" sz="2200" dirty="0"/>
          </a:p>
        </p:txBody>
      </p:sp>
      <p:sp>
        <p:nvSpPr>
          <p:cNvPr id="9" name="Text Placeholder 3"/>
          <p:cNvSpPr txBox="1">
            <a:spLocks/>
          </p:cNvSpPr>
          <p:nvPr/>
        </p:nvSpPr>
        <p:spPr>
          <a:xfrm>
            <a:off x="709160" y="2057400"/>
            <a:ext cx="3932237" cy="3811588"/>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b="1" dirty="0" smtClean="0"/>
              <a:t>2007 – 2009 : </a:t>
            </a:r>
            <a:r>
              <a:rPr lang="en-US" sz="1800" b="1" dirty="0" err="1" smtClean="0"/>
              <a:t>EdSpace</a:t>
            </a:r>
            <a:r>
              <a:rPr lang="en-US" sz="1800" b="1" dirty="0" smtClean="0"/>
              <a:t> Project</a:t>
            </a:r>
          </a:p>
        </p:txBody>
      </p:sp>
      <p:pic>
        <p:nvPicPr>
          <p:cNvPr id="10" name="Picture 9"/>
          <p:cNvPicPr>
            <a:picLocks noChangeAspect="1"/>
          </p:cNvPicPr>
          <p:nvPr/>
        </p:nvPicPr>
        <p:blipFill>
          <a:blip r:embed="rId4">
            <a:alphaModFix/>
          </a:blip>
          <a:stretch>
            <a:fillRect/>
          </a:stretch>
        </p:blipFill>
        <p:spPr>
          <a:xfrm>
            <a:off x="578532" y="505671"/>
            <a:ext cx="3600796" cy="1053891"/>
          </a:xfrm>
          <a:prstGeom prst="rect">
            <a:avLst/>
          </a:prstGeom>
        </p:spPr>
      </p:pic>
    </p:spTree>
    <p:extLst>
      <p:ext uri="{BB962C8B-B14F-4D97-AF65-F5344CB8AC3E}">
        <p14:creationId xmlns:p14="http://schemas.microsoft.com/office/powerpoint/2010/main" val="1588255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0-07-17 at 22.34.47.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21796" y="793709"/>
            <a:ext cx="4738541" cy="1019923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2"/>
          <p:cNvSpPr>
            <a:spLocks noGrp="1"/>
          </p:cNvSpPr>
          <p:nvPr>
            <p:ph type="title"/>
          </p:nvPr>
        </p:nvSpPr>
        <p:spPr>
          <a:xfrm>
            <a:off x="1341120" y="467360"/>
            <a:ext cx="9509760" cy="652699"/>
          </a:xfrm>
        </p:spPr>
        <p:txBody>
          <a:bodyPr>
            <a:normAutofit fontScale="90000"/>
          </a:bodyPr>
          <a:lstStyle/>
          <a:p>
            <a:r>
              <a:rPr lang="en-GB" dirty="0" smtClean="0"/>
              <a:t>Key influences</a:t>
            </a:r>
            <a:endParaRPr lang="en-GB" dirty="0"/>
          </a:p>
        </p:txBody>
      </p:sp>
      <p:pic>
        <p:nvPicPr>
          <p:cNvPr id="10" name="Picture 9" descr="Screen shot 2009-11-02 at 23.47.42.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16098" y="891901"/>
            <a:ext cx="4048693" cy="79022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creen shot 2009-11-02 at 23.50.24.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236696" y="2648102"/>
            <a:ext cx="4046602" cy="78830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a:alphaModFix/>
          </a:blip>
          <a:stretch>
            <a:fillRect/>
          </a:stretch>
        </p:blipFill>
        <p:spPr>
          <a:xfrm>
            <a:off x="10931068" y="130626"/>
            <a:ext cx="1115792" cy="326573"/>
          </a:xfrm>
          <a:prstGeom prst="rect">
            <a:avLst/>
          </a:prstGeom>
        </p:spPr>
      </p:pic>
    </p:spTree>
    <p:extLst>
      <p:ext uri="{BB962C8B-B14F-4D97-AF65-F5344CB8AC3E}">
        <p14:creationId xmlns:p14="http://schemas.microsoft.com/office/powerpoint/2010/main" val="1524152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0"/>
            <a:ext cx="7162800" cy="6858000"/>
          </a:xfrm>
          <a:prstGeom prst="rect">
            <a:avLst/>
          </a:prstGeom>
        </p:spPr>
      </p:pic>
      <p:sp>
        <p:nvSpPr>
          <p:cNvPr id="5" name="Content Placeholder 2"/>
          <p:cNvSpPr txBox="1">
            <a:spLocks/>
          </p:cNvSpPr>
          <p:nvPr/>
        </p:nvSpPr>
        <p:spPr>
          <a:xfrm>
            <a:off x="5524500" y="1392704"/>
            <a:ext cx="6172200" cy="4159010"/>
          </a:xfrm>
          <a:prstGeom prst="rect">
            <a:avLst/>
          </a:prstGeom>
          <a:solidFill>
            <a:schemeClr val="bg1"/>
          </a:solidFill>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indent="-342900" algn="l">
              <a:buFont typeface="Arial" charset="0"/>
              <a:buChar char="•"/>
            </a:pPr>
            <a:endParaRPr lang="en-US" sz="2200" dirty="0"/>
          </a:p>
          <a:p>
            <a:pPr marL="342900" indent="-342900" algn="l">
              <a:buFont typeface="Arial" charset="0"/>
              <a:buChar char="•"/>
            </a:pPr>
            <a:r>
              <a:rPr lang="en-US" sz="2200" dirty="0" err="1" smtClean="0"/>
              <a:t>EdShare</a:t>
            </a:r>
            <a:r>
              <a:rPr lang="en-US" sz="2200" dirty="0" smtClean="0"/>
              <a:t> Southampton was launched in 2008</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t>
            </a:r>
            <a:r>
              <a:rPr lang="en-US" sz="1800" dirty="0" err="1" smtClean="0"/>
              <a:t>edshare.soton.ac.uk</a:t>
            </a:r>
            <a:r>
              <a:rPr lang="en-US" sz="2200" dirty="0" smtClean="0"/>
              <a:t> </a:t>
            </a:r>
            <a:r>
              <a:rPr lang="en-US" sz="2200" dirty="0"/>
              <a:t/>
            </a:r>
            <a:br>
              <a:rPr lang="en-US" sz="2200" dirty="0"/>
            </a:br>
            <a:endParaRPr lang="en-US" sz="2200" dirty="0" smtClean="0"/>
          </a:p>
          <a:p>
            <a:pPr marL="342900" indent="-342900" algn="l">
              <a:buFont typeface="Arial" charset="0"/>
              <a:buChar char="•"/>
            </a:pPr>
            <a:r>
              <a:rPr lang="en-US" sz="2200" dirty="0" smtClean="0"/>
              <a:t>Further smaller research driven investment</a:t>
            </a:r>
          </a:p>
          <a:p>
            <a:pPr marL="342900" indent="-342900" algn="l">
              <a:buFont typeface="Arial" charset="0"/>
              <a:buChar char="•"/>
            </a:pPr>
            <a:r>
              <a:rPr lang="en-US" sz="2200" dirty="0" smtClean="0"/>
              <a:t>EdSharev1 adopted by </a:t>
            </a:r>
            <a:r>
              <a:rPr lang="en-US" sz="2200" dirty="0" err="1" smtClean="0"/>
              <a:t>EPrints</a:t>
            </a:r>
            <a:r>
              <a:rPr lang="en-US" sz="2200" dirty="0" smtClean="0"/>
              <a:t> Services to provide </a:t>
            </a:r>
            <a:r>
              <a:rPr lang="en-US" sz="2200" dirty="0" err="1" smtClean="0"/>
              <a:t>EdShare</a:t>
            </a:r>
            <a:r>
              <a:rPr lang="en-US" sz="2200" dirty="0" smtClean="0"/>
              <a:t> to the wider education community</a:t>
            </a:r>
          </a:p>
          <a:p>
            <a:pPr marL="342900" indent="-342900" algn="l">
              <a:buFont typeface="Arial" charset="0"/>
              <a:buChar char="•"/>
            </a:pPr>
            <a:r>
              <a:rPr lang="en-US" sz="2200" dirty="0" smtClean="0"/>
              <a:t>EdSharev2 was created as part of a major upgrade activity</a:t>
            </a:r>
          </a:p>
          <a:p>
            <a:pPr marL="342900" indent="-342900" algn="l">
              <a:buFont typeface="Arial" charset="0"/>
              <a:buChar char="•"/>
            </a:pPr>
            <a:endParaRPr lang="en-US" sz="2200" dirty="0"/>
          </a:p>
        </p:txBody>
      </p:sp>
      <p:sp>
        <p:nvSpPr>
          <p:cNvPr id="9" name="Text Placeholder 3"/>
          <p:cNvSpPr txBox="1">
            <a:spLocks/>
          </p:cNvSpPr>
          <p:nvPr/>
        </p:nvSpPr>
        <p:spPr>
          <a:xfrm>
            <a:off x="774474" y="2057400"/>
            <a:ext cx="3932237" cy="3811588"/>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dirty="0" smtClean="0"/>
              <a:t>2007 – 2009 : </a:t>
            </a:r>
            <a:r>
              <a:rPr lang="en-US" sz="1800" dirty="0" err="1" smtClean="0"/>
              <a:t>EdSpace</a:t>
            </a:r>
            <a:r>
              <a:rPr lang="en-US" sz="1800" dirty="0" smtClean="0"/>
              <a:t> Project</a:t>
            </a:r>
          </a:p>
          <a:p>
            <a:r>
              <a:rPr lang="en-US" sz="1800" b="1" dirty="0"/>
              <a:t>2009 – 2011: follow on </a:t>
            </a:r>
            <a:r>
              <a:rPr lang="en-US" sz="1800" b="1" dirty="0" err="1"/>
              <a:t>EdSpace</a:t>
            </a:r>
            <a:r>
              <a:rPr lang="en-US" sz="1800" b="1" dirty="0"/>
              <a:t> projects</a:t>
            </a:r>
          </a:p>
          <a:p>
            <a:r>
              <a:rPr lang="en-US" sz="1800" b="1" dirty="0"/>
              <a:t>2009 : Adopted by </a:t>
            </a:r>
            <a:r>
              <a:rPr lang="en-US" sz="1800" b="1" dirty="0" err="1"/>
              <a:t>EPrints</a:t>
            </a:r>
            <a:r>
              <a:rPr lang="en-US" sz="1800" b="1" dirty="0"/>
              <a:t> Services</a:t>
            </a:r>
          </a:p>
          <a:p>
            <a:r>
              <a:rPr lang="en-US" sz="1800" b="1" dirty="0"/>
              <a:t>2009 – 2015 : Multiple </a:t>
            </a:r>
            <a:r>
              <a:rPr lang="en-US" sz="1800" b="1" dirty="0" err="1"/>
              <a:t>EdShare</a:t>
            </a:r>
            <a:r>
              <a:rPr lang="en-US" sz="1800" b="1" dirty="0"/>
              <a:t> instances created via </a:t>
            </a:r>
            <a:r>
              <a:rPr lang="en-US" sz="1800" b="1" dirty="0" err="1"/>
              <a:t>EPrints</a:t>
            </a:r>
            <a:r>
              <a:rPr lang="en-US" sz="1800" b="1" dirty="0"/>
              <a:t> Services</a:t>
            </a:r>
          </a:p>
          <a:p>
            <a:r>
              <a:rPr lang="en-US" sz="1800" b="1" dirty="0"/>
              <a:t>2015 : Major upgrade to </a:t>
            </a:r>
            <a:r>
              <a:rPr lang="en-US" sz="1800" b="1" dirty="0" err="1"/>
              <a:t>EdShare</a:t>
            </a:r>
            <a:endParaRPr lang="en-US" sz="1800" b="1" dirty="0"/>
          </a:p>
          <a:p>
            <a:r>
              <a:rPr lang="en-US" sz="1800" b="1" dirty="0"/>
              <a:t>2016 – 2017 : </a:t>
            </a:r>
            <a:r>
              <a:rPr lang="en-US" sz="1800" b="1" dirty="0" err="1"/>
              <a:t>EdShare</a:t>
            </a:r>
            <a:r>
              <a:rPr lang="en-US" sz="1800" b="1" dirty="0"/>
              <a:t> upgrade rolled </a:t>
            </a:r>
            <a:r>
              <a:rPr lang="en-US" sz="1800" b="1" dirty="0" smtClean="0"/>
              <a:t>out</a:t>
            </a:r>
            <a:endParaRPr lang="en-US" sz="1800" b="1" dirty="0"/>
          </a:p>
        </p:txBody>
      </p:sp>
      <p:pic>
        <p:nvPicPr>
          <p:cNvPr id="10" name="Picture 9"/>
          <p:cNvPicPr>
            <a:picLocks noChangeAspect="1"/>
          </p:cNvPicPr>
          <p:nvPr/>
        </p:nvPicPr>
        <p:blipFill>
          <a:blip r:embed="rId4">
            <a:alphaModFix/>
          </a:blip>
          <a:stretch>
            <a:fillRect/>
          </a:stretch>
        </p:blipFill>
        <p:spPr>
          <a:xfrm>
            <a:off x="611189" y="505671"/>
            <a:ext cx="3600796" cy="1053891"/>
          </a:xfrm>
          <a:prstGeom prst="rect">
            <a:avLst/>
          </a:prstGeom>
        </p:spPr>
      </p:pic>
      <p:pic>
        <p:nvPicPr>
          <p:cNvPr id="6" name="Picture 2" descr="EdShar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462268" y="2188028"/>
            <a:ext cx="2296664" cy="721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577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EdShare</a:t>
            </a:r>
            <a:r>
              <a:rPr lang="en-US" dirty="0" smtClean="0"/>
              <a:t> Features</a:t>
            </a:r>
            <a:endParaRPr lang="en-US" dirty="0"/>
          </a:p>
        </p:txBody>
      </p:sp>
      <p:sp>
        <p:nvSpPr>
          <p:cNvPr id="3" name="Content Placeholder 2"/>
          <p:cNvSpPr>
            <a:spLocks noGrp="1"/>
          </p:cNvSpPr>
          <p:nvPr>
            <p:ph idx="1"/>
          </p:nvPr>
        </p:nvSpPr>
        <p:spPr>
          <a:xfrm>
            <a:off x="838200" y="1825625"/>
            <a:ext cx="4179849" cy="4351338"/>
          </a:xfrm>
        </p:spPr>
        <p:txBody>
          <a:bodyPr>
            <a:normAutofit fontScale="77500" lnSpcReduction="20000"/>
          </a:bodyPr>
          <a:lstStyle/>
          <a:p>
            <a:r>
              <a:rPr lang="en-US" i="1" dirty="0"/>
              <a:t>Web 2.0 ethos</a:t>
            </a:r>
          </a:p>
          <a:p>
            <a:r>
              <a:rPr lang="en-US" dirty="0"/>
              <a:t>Immediate </a:t>
            </a:r>
            <a:r>
              <a:rPr lang="en-US" dirty="0" smtClean="0"/>
              <a:t>deposit</a:t>
            </a:r>
          </a:p>
          <a:p>
            <a:r>
              <a:rPr lang="en-US" dirty="0"/>
              <a:t>Varied viewing permissions</a:t>
            </a:r>
          </a:p>
          <a:p>
            <a:r>
              <a:rPr lang="en-US" dirty="0"/>
              <a:t>Shareable editing rights</a:t>
            </a:r>
          </a:p>
          <a:p>
            <a:r>
              <a:rPr lang="en-US" dirty="0" smtClean="0"/>
              <a:t>Inline previews</a:t>
            </a:r>
          </a:p>
          <a:p>
            <a:r>
              <a:rPr lang="en-US" dirty="0" smtClean="0"/>
              <a:t>Streaming video/audio</a:t>
            </a:r>
          </a:p>
          <a:p>
            <a:r>
              <a:rPr lang="en-US" dirty="0" smtClean="0"/>
              <a:t>Embeddable HTML5 Player</a:t>
            </a:r>
          </a:p>
          <a:p>
            <a:r>
              <a:rPr lang="en-US" dirty="0" smtClean="0"/>
              <a:t>Comments and Feedback</a:t>
            </a:r>
            <a:endParaRPr lang="en-US" dirty="0"/>
          </a:p>
          <a:p>
            <a:r>
              <a:rPr lang="en-US" dirty="0" smtClean="0"/>
              <a:t>Community presence</a:t>
            </a:r>
            <a:endParaRPr lang="en-US" dirty="0"/>
          </a:p>
          <a:p>
            <a:r>
              <a:rPr lang="en-US" dirty="0" smtClean="0"/>
              <a:t>CC licenses</a:t>
            </a:r>
            <a:endParaRPr lang="en-US" dirty="0"/>
          </a:p>
          <a:p>
            <a:r>
              <a:rPr lang="en-US" dirty="0" smtClean="0"/>
              <a:t>Permanent URIs</a:t>
            </a:r>
          </a:p>
          <a:p>
            <a:r>
              <a:rPr lang="en-US" dirty="0" smtClean="0"/>
              <a:t>Open metadata</a:t>
            </a:r>
            <a:endParaRPr lang="en-US"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90726" y="1110269"/>
            <a:ext cx="6985722" cy="40523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63411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EdShare</a:t>
            </a:r>
            <a:r>
              <a:rPr lang="en-US" dirty="0" smtClean="0"/>
              <a:t> Features</a:t>
            </a:r>
            <a:endParaRPr lang="en-US" dirty="0"/>
          </a:p>
        </p:txBody>
      </p:sp>
      <p:sp>
        <p:nvSpPr>
          <p:cNvPr id="3" name="Content Placeholder 2"/>
          <p:cNvSpPr>
            <a:spLocks noGrp="1"/>
          </p:cNvSpPr>
          <p:nvPr>
            <p:ph idx="1"/>
          </p:nvPr>
        </p:nvSpPr>
        <p:spPr>
          <a:xfrm>
            <a:off x="838200" y="1825625"/>
            <a:ext cx="4179849" cy="4351338"/>
          </a:xfrm>
        </p:spPr>
        <p:txBody>
          <a:bodyPr>
            <a:normAutofit fontScale="77500" lnSpcReduction="20000"/>
          </a:bodyPr>
          <a:lstStyle/>
          <a:p>
            <a:r>
              <a:rPr lang="en-US" i="1" dirty="0"/>
              <a:t>Web 2.0 ethos</a:t>
            </a:r>
          </a:p>
          <a:p>
            <a:r>
              <a:rPr lang="en-US" dirty="0"/>
              <a:t>Immediate </a:t>
            </a:r>
            <a:r>
              <a:rPr lang="en-US" dirty="0" smtClean="0"/>
              <a:t>deposit</a:t>
            </a:r>
          </a:p>
          <a:p>
            <a:r>
              <a:rPr lang="en-US" dirty="0"/>
              <a:t>Varied viewing permissions</a:t>
            </a:r>
          </a:p>
          <a:p>
            <a:r>
              <a:rPr lang="en-US" dirty="0"/>
              <a:t>Shareable editing rights</a:t>
            </a:r>
          </a:p>
          <a:p>
            <a:r>
              <a:rPr lang="en-US" dirty="0" smtClean="0"/>
              <a:t>Inline previews</a:t>
            </a:r>
          </a:p>
          <a:p>
            <a:r>
              <a:rPr lang="en-US" dirty="0" smtClean="0"/>
              <a:t>Streaming video/audio</a:t>
            </a:r>
          </a:p>
          <a:p>
            <a:r>
              <a:rPr lang="en-US" dirty="0" smtClean="0"/>
              <a:t>Embeddable HTML5 Player</a:t>
            </a:r>
          </a:p>
          <a:p>
            <a:r>
              <a:rPr lang="en-US" dirty="0" smtClean="0"/>
              <a:t>Comments and Feedback</a:t>
            </a:r>
            <a:endParaRPr lang="en-US" dirty="0"/>
          </a:p>
          <a:p>
            <a:r>
              <a:rPr lang="en-US" dirty="0" smtClean="0"/>
              <a:t>Community presence</a:t>
            </a:r>
            <a:endParaRPr lang="en-US" dirty="0"/>
          </a:p>
          <a:p>
            <a:r>
              <a:rPr lang="en-US" dirty="0" smtClean="0"/>
              <a:t>CC licenses</a:t>
            </a:r>
            <a:endParaRPr lang="en-US" dirty="0"/>
          </a:p>
          <a:p>
            <a:r>
              <a:rPr lang="en-US" dirty="0" smtClean="0"/>
              <a:t>Permanent URIs</a:t>
            </a:r>
          </a:p>
          <a:p>
            <a:r>
              <a:rPr lang="en-US" dirty="0" smtClean="0"/>
              <a:t>Open metadata</a:t>
            </a:r>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56945" y="193993"/>
            <a:ext cx="7173951" cy="65344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23658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EdShare</a:t>
            </a:r>
            <a:r>
              <a:rPr lang="en-US" dirty="0" smtClean="0"/>
              <a:t> Features</a:t>
            </a:r>
            <a:endParaRPr lang="en-US" dirty="0"/>
          </a:p>
        </p:txBody>
      </p:sp>
      <p:sp>
        <p:nvSpPr>
          <p:cNvPr id="3" name="Content Placeholder 2"/>
          <p:cNvSpPr>
            <a:spLocks noGrp="1"/>
          </p:cNvSpPr>
          <p:nvPr>
            <p:ph idx="1"/>
          </p:nvPr>
        </p:nvSpPr>
        <p:spPr>
          <a:xfrm>
            <a:off x="838200" y="1825625"/>
            <a:ext cx="4179849" cy="4351338"/>
          </a:xfrm>
        </p:spPr>
        <p:txBody>
          <a:bodyPr>
            <a:normAutofit fontScale="77500" lnSpcReduction="20000"/>
          </a:bodyPr>
          <a:lstStyle/>
          <a:p>
            <a:r>
              <a:rPr lang="en-US" i="1" dirty="0"/>
              <a:t>Web 2.0 ethos</a:t>
            </a:r>
          </a:p>
          <a:p>
            <a:r>
              <a:rPr lang="en-US" dirty="0"/>
              <a:t>Immediate </a:t>
            </a:r>
            <a:r>
              <a:rPr lang="en-US" dirty="0" smtClean="0"/>
              <a:t>deposit</a:t>
            </a:r>
          </a:p>
          <a:p>
            <a:r>
              <a:rPr lang="en-US" dirty="0"/>
              <a:t>Varied viewing permissions</a:t>
            </a:r>
          </a:p>
          <a:p>
            <a:r>
              <a:rPr lang="en-US" dirty="0"/>
              <a:t>Shareable editing rights</a:t>
            </a:r>
          </a:p>
          <a:p>
            <a:r>
              <a:rPr lang="en-US" dirty="0" smtClean="0"/>
              <a:t>Inline previews</a:t>
            </a:r>
          </a:p>
          <a:p>
            <a:r>
              <a:rPr lang="en-US" dirty="0" smtClean="0"/>
              <a:t>Streaming video/audio</a:t>
            </a:r>
          </a:p>
          <a:p>
            <a:r>
              <a:rPr lang="en-US" dirty="0" smtClean="0"/>
              <a:t>Embeddable HTML5 Player</a:t>
            </a:r>
          </a:p>
          <a:p>
            <a:r>
              <a:rPr lang="en-US" dirty="0" smtClean="0"/>
              <a:t>Comments and Feedback</a:t>
            </a:r>
            <a:endParaRPr lang="en-US" dirty="0"/>
          </a:p>
          <a:p>
            <a:r>
              <a:rPr lang="en-US" dirty="0" smtClean="0"/>
              <a:t>Community presence</a:t>
            </a:r>
            <a:endParaRPr lang="en-US" dirty="0"/>
          </a:p>
          <a:p>
            <a:r>
              <a:rPr lang="en-US" dirty="0" smtClean="0"/>
              <a:t>CC licenses</a:t>
            </a:r>
            <a:endParaRPr lang="en-US" dirty="0"/>
          </a:p>
          <a:p>
            <a:r>
              <a:rPr lang="en-US" dirty="0" smtClean="0"/>
              <a:t>Permanent URIs</a:t>
            </a:r>
          </a:p>
          <a:p>
            <a:r>
              <a:rPr lang="en-US" dirty="0" smtClean="0"/>
              <a:t>Open metadata</a:t>
            </a:r>
            <a:endParaRPr lang="en-US" dirty="0"/>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85758" y="616229"/>
            <a:ext cx="6437540" cy="57406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72472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EdShare</a:t>
            </a:r>
            <a:r>
              <a:rPr lang="en-US" dirty="0" smtClean="0"/>
              <a:t> Features</a:t>
            </a:r>
            <a:endParaRPr lang="en-US" dirty="0"/>
          </a:p>
        </p:txBody>
      </p:sp>
      <p:sp>
        <p:nvSpPr>
          <p:cNvPr id="3" name="Content Placeholder 2"/>
          <p:cNvSpPr>
            <a:spLocks noGrp="1"/>
          </p:cNvSpPr>
          <p:nvPr>
            <p:ph idx="1"/>
          </p:nvPr>
        </p:nvSpPr>
        <p:spPr>
          <a:xfrm>
            <a:off x="838200" y="1825625"/>
            <a:ext cx="4179849" cy="4351338"/>
          </a:xfrm>
        </p:spPr>
        <p:txBody>
          <a:bodyPr>
            <a:normAutofit fontScale="77500" lnSpcReduction="20000"/>
          </a:bodyPr>
          <a:lstStyle/>
          <a:p>
            <a:r>
              <a:rPr lang="en-US" i="1" dirty="0"/>
              <a:t>Web 2.0 ethos</a:t>
            </a:r>
          </a:p>
          <a:p>
            <a:r>
              <a:rPr lang="en-US" dirty="0"/>
              <a:t>Immediate </a:t>
            </a:r>
            <a:r>
              <a:rPr lang="en-US" dirty="0" smtClean="0"/>
              <a:t>deposit</a:t>
            </a:r>
          </a:p>
          <a:p>
            <a:r>
              <a:rPr lang="en-US" dirty="0"/>
              <a:t>Varied viewing permissions</a:t>
            </a:r>
          </a:p>
          <a:p>
            <a:r>
              <a:rPr lang="en-US" dirty="0"/>
              <a:t>Shareable editing rights</a:t>
            </a:r>
          </a:p>
          <a:p>
            <a:r>
              <a:rPr lang="en-US" dirty="0" smtClean="0"/>
              <a:t>Inline previews</a:t>
            </a:r>
          </a:p>
          <a:p>
            <a:r>
              <a:rPr lang="en-US" dirty="0" smtClean="0"/>
              <a:t>Streaming video/audio</a:t>
            </a:r>
          </a:p>
          <a:p>
            <a:r>
              <a:rPr lang="en-US" dirty="0" smtClean="0"/>
              <a:t>Embeddable HTML5 Player</a:t>
            </a:r>
          </a:p>
          <a:p>
            <a:r>
              <a:rPr lang="en-US" dirty="0" smtClean="0"/>
              <a:t>Comments and Feedback</a:t>
            </a:r>
            <a:endParaRPr lang="en-US" dirty="0"/>
          </a:p>
          <a:p>
            <a:r>
              <a:rPr lang="en-US" dirty="0" smtClean="0"/>
              <a:t>Community presence</a:t>
            </a:r>
            <a:endParaRPr lang="en-US" dirty="0"/>
          </a:p>
          <a:p>
            <a:r>
              <a:rPr lang="en-US" dirty="0" smtClean="0"/>
              <a:t>CC licenses</a:t>
            </a:r>
            <a:endParaRPr lang="en-US" dirty="0"/>
          </a:p>
          <a:p>
            <a:r>
              <a:rPr lang="en-US" dirty="0" smtClean="0"/>
              <a:t>Permanent URIs</a:t>
            </a:r>
          </a:p>
          <a:p>
            <a:r>
              <a:rPr lang="en-US" dirty="0" smtClean="0"/>
              <a:t>Open metadata</a:t>
            </a:r>
            <a:endParaRPr lang="en-US" dirty="0"/>
          </a:p>
        </p:txBody>
      </p:sp>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l="-475"/>
          <a:stretch/>
        </p:blipFill>
        <p:spPr>
          <a:xfrm>
            <a:off x="5660669" y="0"/>
            <a:ext cx="5177792" cy="6388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584696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EdShare</a:t>
            </a:r>
            <a:r>
              <a:rPr lang="en-US" dirty="0" smtClean="0"/>
              <a:t> Features</a:t>
            </a:r>
            <a:endParaRPr lang="en-US" dirty="0"/>
          </a:p>
        </p:txBody>
      </p:sp>
      <p:sp>
        <p:nvSpPr>
          <p:cNvPr id="3" name="Content Placeholder 2"/>
          <p:cNvSpPr>
            <a:spLocks noGrp="1"/>
          </p:cNvSpPr>
          <p:nvPr>
            <p:ph idx="1"/>
          </p:nvPr>
        </p:nvSpPr>
        <p:spPr>
          <a:xfrm>
            <a:off x="838200" y="1825625"/>
            <a:ext cx="4179849" cy="4351338"/>
          </a:xfrm>
        </p:spPr>
        <p:txBody>
          <a:bodyPr>
            <a:normAutofit fontScale="77500" lnSpcReduction="20000"/>
          </a:bodyPr>
          <a:lstStyle/>
          <a:p>
            <a:r>
              <a:rPr lang="en-US" i="1" dirty="0"/>
              <a:t>Web 2.0 ethos</a:t>
            </a:r>
          </a:p>
          <a:p>
            <a:r>
              <a:rPr lang="en-US" dirty="0"/>
              <a:t>Immediate </a:t>
            </a:r>
            <a:r>
              <a:rPr lang="en-US" dirty="0" smtClean="0"/>
              <a:t>deposit</a:t>
            </a:r>
          </a:p>
          <a:p>
            <a:r>
              <a:rPr lang="en-US" dirty="0"/>
              <a:t>Varied viewing permissions</a:t>
            </a:r>
          </a:p>
          <a:p>
            <a:r>
              <a:rPr lang="en-US" dirty="0"/>
              <a:t>Shareable editing rights</a:t>
            </a:r>
          </a:p>
          <a:p>
            <a:r>
              <a:rPr lang="en-US" dirty="0" smtClean="0"/>
              <a:t>Inline previews</a:t>
            </a:r>
          </a:p>
          <a:p>
            <a:r>
              <a:rPr lang="en-US" dirty="0" smtClean="0"/>
              <a:t>Streaming video/audio</a:t>
            </a:r>
          </a:p>
          <a:p>
            <a:r>
              <a:rPr lang="en-US" dirty="0" smtClean="0"/>
              <a:t>Embeddable HTML5 Player</a:t>
            </a:r>
          </a:p>
          <a:p>
            <a:r>
              <a:rPr lang="en-US" dirty="0" smtClean="0"/>
              <a:t>Comments and Feedback</a:t>
            </a:r>
            <a:endParaRPr lang="en-US" dirty="0"/>
          </a:p>
          <a:p>
            <a:r>
              <a:rPr lang="en-US" dirty="0" smtClean="0"/>
              <a:t>Community presence</a:t>
            </a:r>
            <a:endParaRPr lang="en-US" dirty="0"/>
          </a:p>
          <a:p>
            <a:r>
              <a:rPr lang="en-US" dirty="0" smtClean="0"/>
              <a:t>CC licenses</a:t>
            </a:r>
            <a:endParaRPr lang="en-US" dirty="0"/>
          </a:p>
          <a:p>
            <a:r>
              <a:rPr lang="en-US" dirty="0" smtClean="0"/>
              <a:t>Permanent URIs</a:t>
            </a:r>
          </a:p>
          <a:p>
            <a:r>
              <a:rPr lang="en-US" dirty="0" smtClean="0"/>
              <a:t>Open metadata</a:t>
            </a:r>
            <a:endParaRPr lang="en-US" dirty="0"/>
          </a:p>
        </p:txBody>
      </p:sp>
      <p:pic>
        <p:nvPicPr>
          <p:cNvPr id="9" name="Picture 8"/>
          <p:cNvPicPr>
            <a:picLocks noChangeAspect="1"/>
          </p:cNvPicPr>
          <p:nvPr/>
        </p:nvPicPr>
        <p:blipFill>
          <a:blip r:embed="rId3"/>
          <a:stretch>
            <a:fillRect/>
          </a:stretch>
        </p:blipFill>
        <p:spPr>
          <a:xfrm>
            <a:off x="5227737" y="455181"/>
            <a:ext cx="6450591" cy="57217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48523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5065</TotalTime>
  <Words>2275</Words>
  <Application>Microsoft Macintosh PowerPoint</Application>
  <PresentationFormat>Widescreen</PresentationFormat>
  <Paragraphs>241</Paragraphs>
  <Slides>18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Georgia</vt:lpstr>
      <vt:lpstr>Office Theme</vt:lpstr>
      <vt:lpstr>PowerPoint Presentation</vt:lpstr>
      <vt:lpstr>PowerPoint Presentation</vt:lpstr>
      <vt:lpstr>Key influences</vt:lpstr>
      <vt:lpstr>PowerPoint Presentation</vt:lpstr>
      <vt:lpstr>EdShare Features</vt:lpstr>
      <vt:lpstr>EdShare Features</vt:lpstr>
      <vt:lpstr>EdShare Features</vt:lpstr>
      <vt:lpstr>EdShare Features</vt:lpstr>
      <vt:lpstr>EdShare Features</vt:lpstr>
      <vt:lpstr>PowerPoint Presentation</vt:lpstr>
      <vt:lpstr>Looking ahead</vt:lpstr>
      <vt:lpstr>PowerPoint Presentation</vt:lpstr>
      <vt:lpstr>Presentation of modules</vt:lpstr>
      <vt:lpstr>      Lesson plans         or              Playlists</vt:lpstr>
      <vt:lpstr>Interface refresh &amp; add-ons</vt:lpstr>
      <vt:lpstr>EdShare.ac.uk  </vt:lpstr>
      <vt:lpstr>PowerPoint Presentation</vt:lpstr>
      <vt:lpstr>PowerPoint Presentation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71</cp:revision>
  <dcterms:created xsi:type="dcterms:W3CDTF">2017-12-08T23:36:33Z</dcterms:created>
  <dcterms:modified xsi:type="dcterms:W3CDTF">2017-12-13T10:53:54Z</dcterms:modified>
</cp:coreProperties>
</file>